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TDTD양떼" panose="020B0600000101010101" charset="-127"/>
      <p:regular r:id="rId7"/>
    </p:embeddedFont>
    <p:embeddedFont>
      <p:font typeface="Asap Bold" panose="020B0600000101010101" charset="0"/>
      <p:regular r:id="rId8"/>
    </p:embeddedFont>
    <p:embeddedFont>
      <p:font typeface="Dancing Script" panose="020B0600000101010101" charset="0"/>
      <p:regular r:id="rId9"/>
    </p:embeddedFont>
    <p:embeddedFont>
      <p:font typeface="Dancing Script Bold" panose="020B0600000101010101" charset="0"/>
      <p:regular r:id="rId10"/>
    </p:embeddedFont>
    <p:embeddedFont>
      <p:font typeface="Faustina" panose="020B0600000101010101" charset="0"/>
      <p:regular r:id="rId11"/>
    </p:embeddedFont>
    <p:embeddedFont>
      <p:font typeface="Faustina Bold" panose="020B0600000101010101" charset="0"/>
      <p:regular r:id="rId12"/>
    </p:embeddedFont>
    <p:embeddedFont>
      <p:font typeface="Gigi" panose="04040504061007020D02" pitchFamily="8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12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8.svg"/><Relationship Id="rId5" Type="http://schemas.openxmlformats.org/officeDocument/2006/relationships/image" Target="../media/image33.svg"/><Relationship Id="rId10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6.png"/><Relationship Id="rId18" Type="http://schemas.openxmlformats.org/officeDocument/2006/relationships/image" Target="../media/image18.svg"/><Relationship Id="rId3" Type="http://schemas.openxmlformats.org/officeDocument/2006/relationships/image" Target="../media/image40.pn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image" Target="../media/image14.sv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49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13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35.svg"/><Relationship Id="rId19" Type="http://schemas.openxmlformats.org/officeDocument/2006/relationships/image" Target="../media/image50.png"/><Relationship Id="rId4" Type="http://schemas.openxmlformats.org/officeDocument/2006/relationships/image" Target="../media/image41.svg"/><Relationship Id="rId9" Type="http://schemas.openxmlformats.org/officeDocument/2006/relationships/image" Target="../media/image34.png"/><Relationship Id="rId14" Type="http://schemas.openxmlformats.org/officeDocument/2006/relationships/image" Target="../media/image47.svg"/><Relationship Id="rId22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9090" y="1557052"/>
            <a:ext cx="14060342" cy="7396266"/>
          </a:xfrm>
          <a:custGeom>
            <a:avLst/>
            <a:gdLst/>
            <a:ahLst/>
            <a:cxnLst/>
            <a:rect l="l" t="t" r="r" b="b"/>
            <a:pathLst>
              <a:path w="14060342" h="7396266">
                <a:moveTo>
                  <a:pt x="0" y="0"/>
                </a:moveTo>
                <a:lnTo>
                  <a:pt x="14060342" y="0"/>
                </a:lnTo>
                <a:lnTo>
                  <a:pt x="14060342" y="7396266"/>
                </a:lnTo>
                <a:lnTo>
                  <a:pt x="0" y="739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10060" y="3648311"/>
            <a:ext cx="9308821" cy="67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2"/>
              </a:lnSpc>
            </a:pPr>
            <a:r>
              <a:rPr lang="en-US" sz="5559">
                <a:solidFill>
                  <a:srgbClr val="43B262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KẾ HOẠCH CHỦ ĐỀ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10060" y="7639037"/>
            <a:ext cx="9867879" cy="97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7926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Lớp 5A3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37164" y="5194160"/>
            <a:ext cx="9308821" cy="95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7"/>
              </a:lnSpc>
            </a:pPr>
            <a:r>
              <a:rPr lang="en-US" sz="7759" b="1">
                <a:solidFill>
                  <a:srgbClr val="DF4A3E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BẢN THÂN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79598">
            <a:off x="572712" y="609206"/>
            <a:ext cx="16800570" cy="9446491"/>
          </a:xfrm>
          <a:custGeom>
            <a:avLst/>
            <a:gdLst/>
            <a:ahLst/>
            <a:cxnLst/>
            <a:rect l="l" t="t" r="r" b="b"/>
            <a:pathLst>
              <a:path w="16800570" h="9446491">
                <a:moveTo>
                  <a:pt x="0" y="0"/>
                </a:moveTo>
                <a:lnTo>
                  <a:pt x="16800571" y="0"/>
                </a:lnTo>
                <a:lnTo>
                  <a:pt x="16800571" y="9446491"/>
                </a:lnTo>
                <a:lnTo>
                  <a:pt x="0" y="9446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130908"/>
              </p:ext>
            </p:extLst>
          </p:nvPr>
        </p:nvGraphicFramePr>
        <p:xfrm>
          <a:off x="2252233" y="1861790"/>
          <a:ext cx="14029094" cy="8158564"/>
        </p:xfrm>
        <a:graphic>
          <a:graphicData uri="http://schemas.openxmlformats.org/drawingml/2006/table">
            <a:tbl>
              <a:tblPr/>
              <a:tblGrid>
                <a:gridCol w="2243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5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5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5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68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2958">
                <a:tc>
                  <a:txBody>
                    <a:bodyPr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2/7/10/2024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3/8/10/2024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4/9/10/2024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5/10/10/2024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6/11/10/2024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49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học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kern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PT thể chất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VĐCB: "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Bật xa 50-70cm</a:t>
                      </a:r>
                      <a:r>
                        <a:rPr lang="nl-NL" sz="1800" b="1" kern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"  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nhận thức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Gọi  tên, nhận biết 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ngày trong tuần</a:t>
                      </a:r>
                      <a:r>
                        <a:rPr lang="nl-NL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theo thứ tự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ngôn ngữ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Trò chơi chữ cái “a-ă-â”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</a:t>
                      </a:r>
                      <a:r>
                        <a:rPr lang="vi-VN" sz="1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Thơ: Sinh nh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ật bé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PT  thẩm</a:t>
                      </a:r>
                      <a:r>
                        <a:rPr lang="vi-VN" sz="1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mỹ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Vẽ: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 trai (Bạn gái)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872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ngoài trời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Cây sấu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 Đi như gấu "  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Đánh trống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Trình diễn thời trang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Đánh đàn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với đồ chơi ngoài trời.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Quan sát: Rau rền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TCVĐ: "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 cao, cỏ thấp"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Múa, ca hát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Nhảy theo điệu nhạc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Trình diễn thời trang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*Squats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Cây vú sữa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 Đi như gấu"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Đánh đàn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Ca hát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Trang phục tự chọn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Quan sát: bập bênh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TCVĐ: "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 cao, cỏ thấp "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Múa, ca hát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Nhảy theo điệu nhạc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Trình diễn thời trang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vi-VN" sz="1800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Nhảy lò cò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Cây cóc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Đi như gấu”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Đánh trống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Trình diễn thời trang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Đánh đàn 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với đồ chơi ngoài trời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978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chiều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biết mã QR, kỹ năng sử dụng điện thoại để quét mã QR.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Truyện: Mỗi người một việc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Trò chơi "Chi chi chành chành"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Múa: Tay thơm tay ngoan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Hát: Cái mũi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góc học tập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phần mềm trò chơi/ bài giảng Elearning trên máy tính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Tiết tấu chậm bài "Mừng sinh nhật bé"</a:t>
                      </a:r>
                      <a:endParaRPr lang="ko-KR" sz="18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Trò chơi: </a:t>
                      </a:r>
                      <a:r>
                        <a:rPr lang="fr-FR" sz="18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fr-FR" sz="1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ai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gương cuối tuần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Thưởng bé ngoan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8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 rot="-734853">
            <a:off x="149414" y="4386967"/>
            <a:ext cx="958363" cy="3273911"/>
          </a:xfrm>
          <a:custGeom>
            <a:avLst/>
            <a:gdLst/>
            <a:ahLst/>
            <a:cxnLst/>
            <a:rect l="l" t="t" r="r" b="b"/>
            <a:pathLst>
              <a:path w="958363" h="3273911">
                <a:moveTo>
                  <a:pt x="0" y="0"/>
                </a:moveTo>
                <a:lnTo>
                  <a:pt x="958363" y="0"/>
                </a:lnTo>
                <a:lnTo>
                  <a:pt x="958363" y="3273911"/>
                </a:lnTo>
                <a:lnTo>
                  <a:pt x="0" y="3273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401496">
            <a:off x="1743426" y="8829231"/>
            <a:ext cx="753714" cy="2216805"/>
          </a:xfrm>
          <a:custGeom>
            <a:avLst/>
            <a:gdLst/>
            <a:ahLst/>
            <a:cxnLst/>
            <a:rect l="l" t="t" r="r" b="b"/>
            <a:pathLst>
              <a:path w="753714" h="2216805">
                <a:moveTo>
                  <a:pt x="0" y="0"/>
                </a:moveTo>
                <a:lnTo>
                  <a:pt x="753714" y="0"/>
                </a:lnTo>
                <a:lnTo>
                  <a:pt x="753714" y="2216805"/>
                </a:lnTo>
                <a:lnTo>
                  <a:pt x="0" y="2216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179457">
            <a:off x="16326510" y="-59382"/>
            <a:ext cx="1230026" cy="1180825"/>
          </a:xfrm>
          <a:custGeom>
            <a:avLst/>
            <a:gdLst/>
            <a:ahLst/>
            <a:cxnLst/>
            <a:rect l="l" t="t" r="r" b="b"/>
            <a:pathLst>
              <a:path w="1230026" h="1180825">
                <a:moveTo>
                  <a:pt x="0" y="0"/>
                </a:moveTo>
                <a:lnTo>
                  <a:pt x="1230026" y="0"/>
                </a:lnTo>
                <a:lnTo>
                  <a:pt x="1230026" y="1180825"/>
                </a:lnTo>
                <a:lnTo>
                  <a:pt x="0" y="11808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32859">
            <a:off x="16367594" y="6539421"/>
            <a:ext cx="2369925" cy="1430573"/>
          </a:xfrm>
          <a:custGeom>
            <a:avLst/>
            <a:gdLst/>
            <a:ahLst/>
            <a:cxnLst/>
            <a:rect l="l" t="t" r="r" b="b"/>
            <a:pathLst>
              <a:path w="2369925" h="1430573">
                <a:moveTo>
                  <a:pt x="0" y="0"/>
                </a:moveTo>
                <a:lnTo>
                  <a:pt x="2369926" y="0"/>
                </a:lnTo>
                <a:lnTo>
                  <a:pt x="2369926" y="1430574"/>
                </a:lnTo>
                <a:lnTo>
                  <a:pt x="0" y="14305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83428">
            <a:off x="15399616" y="8969479"/>
            <a:ext cx="1718658" cy="1387426"/>
          </a:xfrm>
          <a:custGeom>
            <a:avLst/>
            <a:gdLst/>
            <a:ahLst/>
            <a:cxnLst/>
            <a:rect l="l" t="t" r="r" b="b"/>
            <a:pathLst>
              <a:path w="1718658" h="1387426">
                <a:moveTo>
                  <a:pt x="0" y="0"/>
                </a:moveTo>
                <a:lnTo>
                  <a:pt x="1718658" y="0"/>
                </a:lnTo>
                <a:lnTo>
                  <a:pt x="1718658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179457">
            <a:off x="17565451" y="1154760"/>
            <a:ext cx="897650" cy="861744"/>
          </a:xfrm>
          <a:custGeom>
            <a:avLst/>
            <a:gdLst/>
            <a:ahLst/>
            <a:cxnLst/>
            <a:rect l="l" t="t" r="r" b="b"/>
            <a:pathLst>
              <a:path w="897650" h="861744">
                <a:moveTo>
                  <a:pt x="0" y="0"/>
                </a:moveTo>
                <a:lnTo>
                  <a:pt x="897650" y="0"/>
                </a:lnTo>
                <a:lnTo>
                  <a:pt x="897650" y="861744"/>
                </a:lnTo>
                <a:lnTo>
                  <a:pt x="0" y="861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58945" y="6121686"/>
            <a:ext cx="682578" cy="682578"/>
          </a:xfrm>
          <a:custGeom>
            <a:avLst/>
            <a:gdLst/>
            <a:ahLst/>
            <a:cxnLst/>
            <a:rect l="l" t="t" r="r" b="b"/>
            <a:pathLst>
              <a:path w="682578" h="682578">
                <a:moveTo>
                  <a:pt x="0" y="0"/>
                </a:moveTo>
                <a:lnTo>
                  <a:pt x="682578" y="0"/>
                </a:lnTo>
                <a:lnTo>
                  <a:pt x="682578" y="682577"/>
                </a:lnTo>
                <a:lnTo>
                  <a:pt x="0" y="682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0343" y="3435981"/>
            <a:ext cx="626981" cy="626981"/>
          </a:xfrm>
          <a:custGeom>
            <a:avLst/>
            <a:gdLst/>
            <a:ahLst/>
            <a:cxnLst/>
            <a:rect l="l" t="t" r="r" b="b"/>
            <a:pathLst>
              <a:path w="626981" h="626981">
                <a:moveTo>
                  <a:pt x="0" y="0"/>
                </a:moveTo>
                <a:lnTo>
                  <a:pt x="626981" y="0"/>
                </a:lnTo>
                <a:lnTo>
                  <a:pt x="626981" y="626981"/>
                </a:lnTo>
                <a:lnTo>
                  <a:pt x="0" y="6269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137117">
            <a:off x="1390387" y="8623351"/>
            <a:ext cx="421910" cy="421910"/>
          </a:xfrm>
          <a:custGeom>
            <a:avLst/>
            <a:gdLst/>
            <a:ahLst/>
            <a:cxnLst/>
            <a:rect l="l" t="t" r="r" b="b"/>
            <a:pathLst>
              <a:path w="421910" h="421910">
                <a:moveTo>
                  <a:pt x="0" y="0"/>
                </a:moveTo>
                <a:lnTo>
                  <a:pt x="421910" y="0"/>
                </a:lnTo>
                <a:lnTo>
                  <a:pt x="421910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50343" y="1019175"/>
            <a:ext cx="15258646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702"/>
              </a:lnSpc>
            </a:pPr>
            <a:r>
              <a:rPr lang="en-US" sz="6418" b="1" dirty="0" err="1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Kế</a:t>
            </a:r>
            <a:r>
              <a:rPr lang="en-US" sz="6418" b="1" dirty="0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 </a:t>
            </a:r>
            <a:r>
              <a:rPr lang="en-US" sz="6418" b="1" dirty="0" err="1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hoạch</a:t>
            </a:r>
            <a:r>
              <a:rPr lang="en-US" sz="6418" b="1" dirty="0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 </a:t>
            </a:r>
            <a:r>
              <a:rPr lang="en-US" sz="6418" b="1" dirty="0" err="1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tuần</a:t>
            </a:r>
            <a:r>
              <a:rPr lang="en-US" sz="6418" b="1" dirty="0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 1: </a:t>
            </a:r>
            <a:r>
              <a:rPr lang="vi-VN" sz="6418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Bé là ai?</a:t>
            </a:r>
            <a:endParaRPr lang="en-US" sz="6418" b="1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0179457">
            <a:off x="-73168" y="342474"/>
            <a:ext cx="1604962" cy="1540763"/>
          </a:xfrm>
          <a:custGeom>
            <a:avLst/>
            <a:gdLst/>
            <a:ahLst/>
            <a:cxnLst/>
            <a:rect l="l" t="t" r="r" b="b"/>
            <a:pathLst>
              <a:path w="1604962" h="1540763">
                <a:moveTo>
                  <a:pt x="0" y="0"/>
                </a:moveTo>
                <a:lnTo>
                  <a:pt x="1604961" y="0"/>
                </a:lnTo>
                <a:lnTo>
                  <a:pt x="1604961" y="1540763"/>
                </a:lnTo>
                <a:lnTo>
                  <a:pt x="0" y="1540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 flipH="1" flipV="1">
            <a:off x="3348853" y="-1852632"/>
            <a:ext cx="12402321" cy="17717602"/>
          </a:xfrm>
          <a:custGeom>
            <a:avLst/>
            <a:gdLst/>
            <a:ahLst/>
            <a:cxnLst/>
            <a:rect l="l" t="t" r="r" b="b"/>
            <a:pathLst>
              <a:path w="12402321" h="17717602">
                <a:moveTo>
                  <a:pt x="12402321" y="17717602"/>
                </a:moveTo>
                <a:lnTo>
                  <a:pt x="0" y="17717602"/>
                </a:lnTo>
                <a:lnTo>
                  <a:pt x="0" y="0"/>
                </a:lnTo>
                <a:lnTo>
                  <a:pt x="12402321" y="0"/>
                </a:lnTo>
                <a:lnTo>
                  <a:pt x="12402321" y="177176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491646"/>
              </p:ext>
            </p:extLst>
          </p:nvPr>
        </p:nvGraphicFramePr>
        <p:xfrm>
          <a:off x="1510894" y="2014790"/>
          <a:ext cx="15817634" cy="7550263"/>
        </p:xfrm>
        <a:graphic>
          <a:graphicData uri="http://schemas.openxmlformats.org/drawingml/2006/table">
            <a:tbl>
              <a:tblPr/>
              <a:tblGrid>
                <a:gridCol w="229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5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5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5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05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7910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6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2/14/10/2024</a:t>
                      </a:r>
                      <a:endParaRPr lang="ko-KR" sz="1600" b="1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6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3/15/10/2024</a:t>
                      </a:r>
                      <a:endParaRPr lang="ko-KR" sz="1600" b="1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6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4/16/10/2024</a:t>
                      </a:r>
                      <a:endParaRPr lang="ko-KR" sz="1600" b="1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6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5/17/10/2024</a:t>
                      </a:r>
                      <a:endParaRPr lang="ko-KR" sz="1600" b="1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6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6/18/10/2024</a:t>
                      </a:r>
                      <a:endParaRPr lang="ko-KR" sz="1600" b="1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490">
                <a:tc>
                  <a:txBody>
                    <a:bodyPr/>
                    <a:lstStyle/>
                    <a:p>
                      <a:pPr algn="l">
                        <a:lnSpc>
                          <a:spcPts val="2519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 Bold"/>
                          <a:cs typeface="Times New Roman" panose="02020603050405020304" pitchFamily="18" charset="0"/>
                          <a:sym typeface="Arimo Bold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 Bold"/>
                          <a:cs typeface="Times New Roman" panose="02020603050405020304" pitchFamily="18" charset="0"/>
                          <a:sym typeface="Arimo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 Bold"/>
                          <a:cs typeface="Times New Roman" panose="02020603050405020304" pitchFamily="18" charset="0"/>
                          <a:sym typeface="Arimo Bold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 Bold"/>
                          <a:cs typeface="Times New Roman" panose="02020603050405020304" pitchFamily="18" charset="0"/>
                          <a:sym typeface="Arimo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 Bold"/>
                          <a:cs typeface="Times New Roman" panose="02020603050405020304" pitchFamily="18" charset="0"/>
                          <a:sym typeface="Arimo Bold"/>
                        </a:rPr>
                        <a:t>học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 Bold"/>
                          <a:cs typeface="Times New Roman" panose="02020603050405020304" pitchFamily="18" charset="0"/>
                          <a:sym typeface="Arimo Bold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thể chất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VĐCB: Đi nối bàn chân tiến lùi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nhận thức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HĐ 5E: Khám phá đôi tai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ngôn ng</a:t>
                      </a:r>
                      <a:r>
                        <a:rPr lang="vi-VN" sz="16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ữ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Truyện: “Cậu bé mũi dài”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th</a:t>
                      </a: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ẩm mỹ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HĐ EDP: “Làm ống d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ẫn truyền âm thanh”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TCKNXH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 của bé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000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góc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Quan sát: Rau cải xanh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TCVĐ: “Những ngón tay xinh”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Gói bánh đa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Làm kẹo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Trang trí giỏ hoa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hoa quả</a:t>
                      </a: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*Nhảy bao bố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Thời tiết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Ai khéo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quần áo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đồ dùng cá nhân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đồ dùng gia đình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hoa quả giàu dinh dưỡng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Hoa đồng tiền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TCVĐ:" 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 ngón tay xinh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hoa quả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Làm bánh cu đơ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Làm kẹo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Vẽ tranh về chủ đề bản thân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vi-VN" sz="1600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Nhảy dây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Cây xoài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TCVĐ:"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 khéo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     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Làm bánh cu đơ, bánh đa, kẹo lạc,...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rau củ quả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quần áo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đồ gia dụng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vi-VN" sz="1600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Vượt chướng ngại vật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Vườn cổ tích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 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 ngón tay xinh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quần áo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đồ dùng cá nhân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Bán đồ dùng gia đình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688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chiều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Câu truyện: Tay phải tay trái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Dạy trẻ kỹ năng an toàn khi đi bộ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Bài hát "Những ngón tay xinh"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Đồng dao "Tập tầm vông"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Xác định mục tiêu, tiêu chí cần thực hiện để tạo ra sản phẩm "Ống dẫn truyền âm thanh" (B1)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Xây dựng mẫu thiết kế "Ống dẫn truyền âm thanh" (B3)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Cho trẻ thực hành làm các món sinh tố sữa chua, sinh tố xoài, sinh tố bơ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Thực hành cùng bạn, giúp bạn chuẩn bị bàn tiệc nhân ngày sinh nhật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gương cuối tuần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Thưởng bé ngoan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4009816" y="883912"/>
            <a:ext cx="1290447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40"/>
              </a:lnSpc>
            </a:pPr>
            <a:r>
              <a:rPr lang="en-US" sz="5200" b="1" dirty="0" err="1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Kế</a:t>
            </a:r>
            <a:r>
              <a:rPr lang="en-US" sz="5200" b="1" dirty="0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hoạch</a:t>
            </a:r>
            <a:r>
              <a:rPr lang="en-US" sz="5200" b="1" dirty="0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 </a:t>
            </a:r>
            <a:r>
              <a:rPr lang="en-US" sz="5200" b="1" dirty="0" err="1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tuần</a:t>
            </a:r>
            <a:r>
              <a:rPr lang="en-US" sz="5200" b="1" dirty="0">
                <a:solidFill>
                  <a:srgbClr val="000000"/>
                </a:solidFill>
                <a:latin typeface="Gigi" panose="04040504061007020D02" pitchFamily="82" charset="0"/>
                <a:ea typeface="Faustina Bold"/>
                <a:cs typeface="Faustina Bold"/>
                <a:sym typeface="Faustina Bold"/>
              </a:rPr>
              <a:t> 2: </a:t>
            </a:r>
            <a:r>
              <a:rPr lang="vi-VN" sz="52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Cơ thể bé yêu</a:t>
            </a:r>
            <a:endParaRPr lang="en-US" sz="5200" b="1" dirty="0">
              <a:solidFill>
                <a:srgbClr val="000000"/>
              </a:solidFill>
              <a:latin typeface="Gigi" panose="04040504061007020D02" pitchFamily="82" charset="0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7" name="Freeform 7"/>
          <p:cNvSpPr/>
          <p:nvPr/>
        </p:nvSpPr>
        <p:spPr>
          <a:xfrm rot="10081277">
            <a:off x="1489871" y="1445770"/>
            <a:ext cx="2143728" cy="1336907"/>
          </a:xfrm>
          <a:custGeom>
            <a:avLst/>
            <a:gdLst/>
            <a:ahLst/>
            <a:cxnLst/>
            <a:rect l="l" t="t" r="r" b="b"/>
            <a:pathLst>
              <a:path w="2143728" h="1336907">
                <a:moveTo>
                  <a:pt x="0" y="0"/>
                </a:moveTo>
                <a:lnTo>
                  <a:pt x="2143728" y="0"/>
                </a:lnTo>
                <a:lnTo>
                  <a:pt x="2143728" y="1336907"/>
                </a:lnTo>
                <a:lnTo>
                  <a:pt x="0" y="1336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90295">
            <a:off x="13382674" y="9391233"/>
            <a:ext cx="2051947" cy="955088"/>
          </a:xfrm>
          <a:custGeom>
            <a:avLst/>
            <a:gdLst/>
            <a:ahLst/>
            <a:cxnLst/>
            <a:rect l="l" t="t" r="r" b="b"/>
            <a:pathLst>
              <a:path w="2051947" h="955088">
                <a:moveTo>
                  <a:pt x="0" y="0"/>
                </a:moveTo>
                <a:lnTo>
                  <a:pt x="2051947" y="0"/>
                </a:lnTo>
                <a:lnTo>
                  <a:pt x="2051947" y="955088"/>
                </a:lnTo>
                <a:lnTo>
                  <a:pt x="0" y="955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386407">
            <a:off x="16197102" y="303139"/>
            <a:ext cx="2262852" cy="1333026"/>
          </a:xfrm>
          <a:custGeom>
            <a:avLst/>
            <a:gdLst/>
            <a:ahLst/>
            <a:cxnLst/>
            <a:rect l="l" t="t" r="r" b="b"/>
            <a:pathLst>
              <a:path w="2262852" h="1333026">
                <a:moveTo>
                  <a:pt x="0" y="0"/>
                </a:moveTo>
                <a:lnTo>
                  <a:pt x="2262852" y="0"/>
                </a:lnTo>
                <a:lnTo>
                  <a:pt x="2262852" y="1333026"/>
                </a:lnTo>
                <a:lnTo>
                  <a:pt x="0" y="13330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56868">
            <a:off x="17232892" y="-1288484"/>
            <a:ext cx="2664505" cy="3618464"/>
          </a:xfrm>
          <a:custGeom>
            <a:avLst/>
            <a:gdLst/>
            <a:ahLst/>
            <a:cxnLst/>
            <a:rect l="l" t="t" r="r" b="b"/>
            <a:pathLst>
              <a:path w="2664505" h="3618464">
                <a:moveTo>
                  <a:pt x="0" y="0"/>
                </a:moveTo>
                <a:lnTo>
                  <a:pt x="2664505" y="0"/>
                </a:lnTo>
                <a:lnTo>
                  <a:pt x="2664505" y="3618463"/>
                </a:lnTo>
                <a:lnTo>
                  <a:pt x="0" y="3618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375033">
            <a:off x="-1591473" y="4730272"/>
            <a:ext cx="4593225" cy="6561750"/>
          </a:xfrm>
          <a:custGeom>
            <a:avLst/>
            <a:gdLst/>
            <a:ahLst/>
            <a:cxnLst/>
            <a:rect l="l" t="t" r="r" b="b"/>
            <a:pathLst>
              <a:path w="4593225" h="6561750">
                <a:moveTo>
                  <a:pt x="0" y="0"/>
                </a:moveTo>
                <a:lnTo>
                  <a:pt x="4593225" y="0"/>
                </a:lnTo>
                <a:lnTo>
                  <a:pt x="4593225" y="6561750"/>
                </a:lnTo>
                <a:lnTo>
                  <a:pt x="0" y="6561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119117"/>
              </p:ext>
            </p:extLst>
          </p:nvPr>
        </p:nvGraphicFramePr>
        <p:xfrm>
          <a:off x="1463401" y="1900162"/>
          <a:ext cx="15795902" cy="8244263"/>
        </p:xfrm>
        <a:graphic>
          <a:graphicData uri="http://schemas.openxmlformats.org/drawingml/2006/table">
            <a:tbl>
              <a:tblPr/>
              <a:tblGrid>
                <a:gridCol w="1788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1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1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1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14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1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1379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Faustina Bold"/>
                          <a:ea typeface="Faustina Bold"/>
                          <a:cs typeface="Faustina Bold"/>
                          <a:sym typeface="Faustina Bold"/>
                        </a:rPr>
                        <a:t>Tuần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2/21/10/2024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3/22/10/2024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4/23/10/2024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5/24/10/2024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18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6/25/10/2024</a:t>
                      </a:r>
                      <a:endParaRPr lang="ko-KR" sz="18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685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Hoạt</a:t>
                      </a: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động</a:t>
                      </a: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17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học</a:t>
                      </a:r>
                      <a:r>
                        <a:rPr lang="en-US" sz="17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thể chất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VĐCB: “Chạy 20m theo hướng thẳng trong 5-7s”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nhận thức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Dạy trẻ xếp theo quy tắc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TCKN-XH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Dạy trẻ vắt nước cam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 ngôn ngữ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 tô chữ a-ă-â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thẩm mỹ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Dạy VĐTTC bài “Mời bạn ăn”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473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Hoạt</a:t>
                      </a:r>
                      <a:r>
                        <a:rPr lang="en-US" sz="15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15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động</a:t>
                      </a:r>
                      <a:r>
                        <a:rPr lang="en-US" sz="15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15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góc</a:t>
                      </a:r>
                      <a:r>
                        <a:rPr lang="en-US" sz="15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rau cải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 Nhảy bao bố "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Chơi tự chọn: 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Dòng chảy nhanh chậm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Thả vật chìm, vật nổi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với cát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Vẽ phấn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*Nhảy qua hộp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Cây hành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 Chạy thay đổi hướng theo hiệu lệnh"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Vẽ tranh cát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câu cá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đua thuyền trên cạn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ô ăn quan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tạo hình từ sỏi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Sân khấu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 Mèo bắt chuột 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Chơi dòng chảy nhanh chậm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Vật chìm, vật nổi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Đong đo nước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Xây lâu đài cát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Vẽ tranh cát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i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Đẩy thuyền trên cạn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Hoạt động toàn khu: Trưng bày sản phẩm.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" Chạy thay đổi hướng theo hiệu lệnh”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Vẽ tranh cát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câu cá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đua thuyền trên cạn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Chơi ô ăn quan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Quan sát: Cây lộc vừng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TCVĐ: "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Mèo đuổi chuột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Chơi tự chọn: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Dòng chảy nhanh chậm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Thả vật chìm, vật nổi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Làm gạch từ cát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Vẽ tranh cát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Vẽ phấn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TN: Bé lau dọn đồ chơi ngoài trời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6202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Hoạt</a:t>
                      </a:r>
                      <a:r>
                        <a:rPr lang="en-US" sz="15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15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động</a:t>
                      </a:r>
                      <a:r>
                        <a:rPr lang="en-US" sz="1599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 </a:t>
                      </a:r>
                      <a:r>
                        <a:rPr lang="en-US" sz="1599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sap Bold"/>
                          <a:cs typeface="Times New Roman" panose="02020603050405020304" pitchFamily="18" charset="0"/>
                          <a:sym typeface="Asap Bold"/>
                        </a:rPr>
                        <a:t>chiều</a:t>
                      </a: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 dao: Tập tầm vông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Cho trẻ nếm, ăn đồ ăn, nhận xét mùi vị, màu sắc, hình dạng của một số hoa quả, bánh kẹo, rau củ…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Truyện: Gấu con bị sâu răng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Dạy trẻ tình yêu thương, chia sẻ và nuôi dưỡng tấm lòng biết giúp đỡ mọi người xung quanh: ủng hộ những bạn có hoàn cảnh khó khăn, quyên góp trao tặng đồng bào bão lụt.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Dạy trẻ cách  ứng phó với mưa lớn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TC: Thi đọc thơ hay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Dạy trẻ kỹ năng ứng xử và phòng tránh bị xâm hại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Xem hoạt hình ATGT tập 15                                          - Trò chuyện về nội dung phim                                      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GD trẻ biết mặc áo phao khi tham gia giao thông đường thủy - Thưởng bé ngoan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859396" y="1129350"/>
            <a:ext cx="17028254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Kế</a:t>
            </a:r>
            <a:r>
              <a:rPr lang="en-US" sz="56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6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hoạch</a:t>
            </a:r>
            <a:r>
              <a:rPr lang="en-US" sz="56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56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tuần</a:t>
            </a:r>
            <a:r>
              <a:rPr lang="en-US" sz="56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3: </a:t>
            </a:r>
            <a:r>
              <a:rPr lang="vi-VN" sz="56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Bé cần gì để lớn lên và khỏe mạnh</a:t>
            </a:r>
            <a:endParaRPr lang="en-US" sz="5600" b="1" dirty="0">
              <a:solidFill>
                <a:srgbClr val="000000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6" name="Freeform 6"/>
          <p:cNvSpPr/>
          <p:nvPr/>
        </p:nvSpPr>
        <p:spPr>
          <a:xfrm rot="-2859312">
            <a:off x="13135086" y="-129057"/>
            <a:ext cx="1474805" cy="876839"/>
          </a:xfrm>
          <a:custGeom>
            <a:avLst/>
            <a:gdLst/>
            <a:ahLst/>
            <a:cxnLst/>
            <a:rect l="l" t="t" r="r" b="b"/>
            <a:pathLst>
              <a:path w="1474805" h="876839">
                <a:moveTo>
                  <a:pt x="0" y="0"/>
                </a:moveTo>
                <a:lnTo>
                  <a:pt x="1474805" y="0"/>
                </a:lnTo>
                <a:lnTo>
                  <a:pt x="1474805" y="876839"/>
                </a:lnTo>
                <a:lnTo>
                  <a:pt x="0" y="876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86086" y="8011147"/>
            <a:ext cx="1250718" cy="1285785"/>
          </a:xfrm>
          <a:custGeom>
            <a:avLst/>
            <a:gdLst/>
            <a:ahLst/>
            <a:cxnLst/>
            <a:rect l="l" t="t" r="r" b="b"/>
            <a:pathLst>
              <a:path w="1250718" h="1285785">
                <a:moveTo>
                  <a:pt x="0" y="0"/>
                </a:moveTo>
                <a:lnTo>
                  <a:pt x="1250718" y="0"/>
                </a:lnTo>
                <a:lnTo>
                  <a:pt x="1250718" y="1285785"/>
                </a:lnTo>
                <a:lnTo>
                  <a:pt x="0" y="12857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64247" y="118541"/>
            <a:ext cx="1031154" cy="1031154"/>
          </a:xfrm>
          <a:custGeom>
            <a:avLst/>
            <a:gdLst/>
            <a:ahLst/>
            <a:cxnLst/>
            <a:rect l="l" t="t" r="r" b="b"/>
            <a:pathLst>
              <a:path w="1031154" h="1031154">
                <a:moveTo>
                  <a:pt x="0" y="0"/>
                </a:moveTo>
                <a:lnTo>
                  <a:pt x="1031154" y="0"/>
                </a:lnTo>
                <a:lnTo>
                  <a:pt x="1031154" y="1031154"/>
                </a:lnTo>
                <a:lnTo>
                  <a:pt x="0" y="1031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83428">
            <a:off x="1000067" y="615273"/>
            <a:ext cx="1718658" cy="1387426"/>
          </a:xfrm>
          <a:custGeom>
            <a:avLst/>
            <a:gdLst/>
            <a:ahLst/>
            <a:cxnLst/>
            <a:rect l="l" t="t" r="r" b="b"/>
            <a:pathLst>
              <a:path w="1718658" h="1387426">
                <a:moveTo>
                  <a:pt x="0" y="0"/>
                </a:moveTo>
                <a:lnTo>
                  <a:pt x="1718658" y="0"/>
                </a:lnTo>
                <a:lnTo>
                  <a:pt x="1718658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593" y="881150"/>
            <a:ext cx="17768815" cy="9996116"/>
          </a:xfrm>
          <a:custGeom>
            <a:avLst/>
            <a:gdLst/>
            <a:ahLst/>
            <a:cxnLst/>
            <a:rect l="l" t="t" r="r" b="b"/>
            <a:pathLst>
              <a:path w="17768815" h="9996116">
                <a:moveTo>
                  <a:pt x="0" y="0"/>
                </a:moveTo>
                <a:lnTo>
                  <a:pt x="17768814" y="0"/>
                </a:lnTo>
                <a:lnTo>
                  <a:pt x="17768814" y="9996117"/>
                </a:lnTo>
                <a:lnTo>
                  <a:pt x="0" y="9996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562369"/>
              </p:ext>
            </p:extLst>
          </p:nvPr>
        </p:nvGraphicFramePr>
        <p:xfrm>
          <a:off x="940563" y="2276858"/>
          <a:ext cx="16204440" cy="7645494"/>
        </p:xfrm>
        <a:graphic>
          <a:graphicData uri="http://schemas.openxmlformats.org/drawingml/2006/table">
            <a:tbl>
              <a:tblPr/>
              <a:tblGrid>
                <a:gridCol w="2700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0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0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00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5524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2000" b="1" i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2/28/10/2024</a:t>
                      </a:r>
                      <a:endParaRPr lang="ko-KR" sz="20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47625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20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3/29/10/2024</a:t>
                      </a:r>
                      <a:endParaRPr lang="ko-KR" sz="20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47625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20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4/30/10/2024</a:t>
                      </a:r>
                      <a:endParaRPr lang="ko-KR" sz="20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20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5/31/10/2024</a:t>
                      </a:r>
                      <a:endParaRPr lang="ko-KR" sz="20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0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sz="2000" b="1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6/1/11/2024</a:t>
                      </a:r>
                      <a:endParaRPr lang="ko-KR" sz="20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3734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học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thể chất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VĐCB: “Đứng 1 chân và giữ người trong 10s”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nhận thức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 biết phân biệt đồ dùng, đồ chơi an toàn và không an toàn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DF4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ngôn ngữ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Thơ: An toàn với bé“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31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nhận thức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 biết mối quan hệ hơn kém về số lượng của 3 nhóm đối tượng trong phạm vi 6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 thẩm mỹ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Dạy KNCH: “Sơ cứu cùng bác sỹ”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978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ngoài trời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Quan sát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Cây rau cải canh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Nhảy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bao bố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do: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 vực chơi sa hình giao thông – Khu sân bóng: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Bé tham gia giao thông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 bóng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thời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tiết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Tung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bóng lên cao và bắt bóng bằng 2 tay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 vực chơi sa hình giao thông – Khu sân bóng: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Đi theo tín hiệu biển báo giao thông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b="1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sát cây xoài.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“Nhảy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bao bố</a:t>
                      </a: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do: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 vực chơi sa hình giao thông 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 sân bóng: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Bé tham gia giao thông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 bóng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*Đứng lên ngồi xuống 15 lần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sát bầu trời.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Bịt mắt bắt dê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do: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 vực chơi sa hình giao thông 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Khu sân bóng: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Bé đi theo tín hiệu đèn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 bóng vào gôn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 sát cây khế.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Nhảy</a:t>
                      </a: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bao bố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Ai nhanh hơn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tự do: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 vực chơi sa hình giao thông – Khu sân bóng: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Bé tham gia giao thông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257425" algn="l"/>
                        </a:tabLst>
                      </a:pPr>
                      <a:r>
                        <a:rPr lang="nl-NL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Đá bóng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i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*Bật qua mô đất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6258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Asap Bold"/>
                          <a:ea typeface="Asap Bold"/>
                          <a:cs typeface="Asap Bold"/>
                          <a:sym typeface="Asap Bold"/>
                        </a:rPr>
                        <a:t>Hoạt động chiều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Đố vui về bản thân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Chơi góc bác sỹ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Ứng xử khi xảy ra hỏa hoạn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tabLst>
                          <a:tab pos="2751455" algn="l"/>
                        </a:tabLs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Thơ: An toàn với bé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Chơi phần mềm trò chơi/ bài giảng Elearning trên máy tính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Hát: Sơ cứu cùng bác sĩ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16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ko-KR" sz="1600" kern="10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Liên hoan văn nghệ. 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nl-NL" sz="16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Nêu gương cuối tuần.</a:t>
                      </a:r>
                      <a:endParaRPr lang="ko-KR" sz="1600" kern="100" dirty="0">
                        <a:effectLst/>
                        <a:latin typeface="Aptos" panose="020B000402020202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90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3352800" y="1085597"/>
            <a:ext cx="13001009" cy="933010"/>
          </a:xfrm>
          <a:custGeom>
            <a:avLst/>
            <a:gdLst/>
            <a:ahLst/>
            <a:cxnLst/>
            <a:rect l="l" t="t" r="r" b="b"/>
            <a:pathLst>
              <a:path w="11397051" h="1885694">
                <a:moveTo>
                  <a:pt x="0" y="0"/>
                </a:moveTo>
                <a:lnTo>
                  <a:pt x="11397050" y="0"/>
                </a:lnTo>
                <a:lnTo>
                  <a:pt x="11397050" y="1885693"/>
                </a:lnTo>
                <a:lnTo>
                  <a:pt x="0" y="1885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17419">
            <a:off x="15174199" y="1402585"/>
            <a:ext cx="1964122" cy="449963"/>
          </a:xfrm>
          <a:custGeom>
            <a:avLst/>
            <a:gdLst/>
            <a:ahLst/>
            <a:cxnLst/>
            <a:rect l="l" t="t" r="r" b="b"/>
            <a:pathLst>
              <a:path w="1964122" h="449963">
                <a:moveTo>
                  <a:pt x="0" y="0"/>
                </a:moveTo>
                <a:lnTo>
                  <a:pt x="1964123" y="0"/>
                </a:lnTo>
                <a:lnTo>
                  <a:pt x="1964123" y="449963"/>
                </a:lnTo>
                <a:lnTo>
                  <a:pt x="0" y="4499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30832">
            <a:off x="-999639" y="6416707"/>
            <a:ext cx="1999279" cy="1188662"/>
          </a:xfrm>
          <a:custGeom>
            <a:avLst/>
            <a:gdLst/>
            <a:ahLst/>
            <a:cxnLst/>
            <a:rect l="l" t="t" r="r" b="b"/>
            <a:pathLst>
              <a:path w="1999279" h="1188662">
                <a:moveTo>
                  <a:pt x="0" y="0"/>
                </a:moveTo>
                <a:lnTo>
                  <a:pt x="1999278" y="0"/>
                </a:lnTo>
                <a:lnTo>
                  <a:pt x="1999278" y="1188662"/>
                </a:lnTo>
                <a:lnTo>
                  <a:pt x="0" y="1188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05605">
            <a:off x="1224921" y="629612"/>
            <a:ext cx="1858460" cy="1121834"/>
          </a:xfrm>
          <a:custGeom>
            <a:avLst/>
            <a:gdLst/>
            <a:ahLst/>
            <a:cxnLst/>
            <a:rect l="l" t="t" r="r" b="b"/>
            <a:pathLst>
              <a:path w="1858460" h="1121834">
                <a:moveTo>
                  <a:pt x="0" y="0"/>
                </a:moveTo>
                <a:lnTo>
                  <a:pt x="1858460" y="0"/>
                </a:lnTo>
                <a:lnTo>
                  <a:pt x="1858460" y="1121834"/>
                </a:lnTo>
                <a:lnTo>
                  <a:pt x="0" y="1121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13704">
            <a:off x="17109549" y="8381472"/>
            <a:ext cx="1264737" cy="1783603"/>
          </a:xfrm>
          <a:custGeom>
            <a:avLst/>
            <a:gdLst/>
            <a:ahLst/>
            <a:cxnLst/>
            <a:rect l="l" t="t" r="r" b="b"/>
            <a:pathLst>
              <a:path w="1264737" h="1783603">
                <a:moveTo>
                  <a:pt x="0" y="0"/>
                </a:moveTo>
                <a:lnTo>
                  <a:pt x="1264737" y="0"/>
                </a:lnTo>
                <a:lnTo>
                  <a:pt x="1264737" y="1783602"/>
                </a:lnTo>
                <a:lnTo>
                  <a:pt x="0" y="17836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35444" y="6685400"/>
            <a:ext cx="651277" cy="651277"/>
          </a:xfrm>
          <a:custGeom>
            <a:avLst/>
            <a:gdLst/>
            <a:ahLst/>
            <a:cxnLst/>
            <a:rect l="l" t="t" r="r" b="b"/>
            <a:pathLst>
              <a:path w="651277" h="651277">
                <a:moveTo>
                  <a:pt x="0" y="0"/>
                </a:moveTo>
                <a:lnTo>
                  <a:pt x="651277" y="0"/>
                </a:lnTo>
                <a:lnTo>
                  <a:pt x="651277" y="651277"/>
                </a:lnTo>
                <a:lnTo>
                  <a:pt x="0" y="6512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9555" y="1361021"/>
            <a:ext cx="691415" cy="691415"/>
          </a:xfrm>
          <a:custGeom>
            <a:avLst/>
            <a:gdLst/>
            <a:ahLst/>
            <a:cxnLst/>
            <a:rect l="l" t="t" r="r" b="b"/>
            <a:pathLst>
              <a:path w="691415" h="691415">
                <a:moveTo>
                  <a:pt x="0" y="0"/>
                </a:moveTo>
                <a:lnTo>
                  <a:pt x="691414" y="0"/>
                </a:lnTo>
                <a:lnTo>
                  <a:pt x="691414" y="691415"/>
                </a:lnTo>
                <a:lnTo>
                  <a:pt x="0" y="691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91268">
            <a:off x="15044850" y="8696502"/>
            <a:ext cx="1585271" cy="795518"/>
          </a:xfrm>
          <a:custGeom>
            <a:avLst/>
            <a:gdLst/>
            <a:ahLst/>
            <a:cxnLst/>
            <a:rect l="l" t="t" r="r" b="b"/>
            <a:pathLst>
              <a:path w="1585271" h="795518">
                <a:moveTo>
                  <a:pt x="0" y="0"/>
                </a:moveTo>
                <a:lnTo>
                  <a:pt x="1585271" y="0"/>
                </a:lnTo>
                <a:lnTo>
                  <a:pt x="1585271" y="795518"/>
                </a:lnTo>
                <a:lnTo>
                  <a:pt x="0" y="7955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7708">
            <a:off x="1006711" y="8912757"/>
            <a:ext cx="2294879" cy="363008"/>
          </a:xfrm>
          <a:custGeom>
            <a:avLst/>
            <a:gdLst/>
            <a:ahLst/>
            <a:cxnLst/>
            <a:rect l="l" t="t" r="r" b="b"/>
            <a:pathLst>
              <a:path w="2294879" h="363008">
                <a:moveTo>
                  <a:pt x="0" y="0"/>
                </a:moveTo>
                <a:lnTo>
                  <a:pt x="2294879" y="0"/>
                </a:lnTo>
                <a:lnTo>
                  <a:pt x="2294879" y="363008"/>
                </a:lnTo>
                <a:lnTo>
                  <a:pt x="0" y="363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383368" y="1138419"/>
            <a:ext cx="1047235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dirty="0" err="1">
                <a:solidFill>
                  <a:srgbClr val="000000"/>
                </a:solidFill>
                <a:latin typeface="Gigi" panose="04040504061007020D02" pitchFamily="82" charset="0"/>
                <a:ea typeface="Faustina"/>
                <a:cs typeface="Faustina"/>
                <a:sym typeface="Faustina"/>
              </a:rPr>
              <a:t>Kế</a:t>
            </a:r>
            <a:r>
              <a:rPr lang="en-US" sz="5500" dirty="0">
                <a:solidFill>
                  <a:srgbClr val="000000"/>
                </a:solidFill>
                <a:latin typeface="Gigi" panose="04040504061007020D02" pitchFamily="82" charset="0"/>
                <a:ea typeface="Faustina"/>
                <a:cs typeface="Faustina"/>
                <a:sym typeface="Faustina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Gigi" panose="04040504061007020D02" pitchFamily="82" charset="0"/>
                <a:ea typeface="Faustina"/>
                <a:cs typeface="Faustina"/>
                <a:sym typeface="Faustina"/>
              </a:rPr>
              <a:t>hoạch</a:t>
            </a:r>
            <a:r>
              <a:rPr lang="en-US" sz="5500" dirty="0">
                <a:solidFill>
                  <a:srgbClr val="000000"/>
                </a:solidFill>
                <a:latin typeface="Gigi" panose="04040504061007020D02" pitchFamily="82" charset="0"/>
                <a:ea typeface="Faustina"/>
                <a:cs typeface="Faustina"/>
                <a:sym typeface="Faustina"/>
              </a:rPr>
              <a:t> </a:t>
            </a:r>
            <a:r>
              <a:rPr lang="en-US" sz="5500" dirty="0" err="1">
                <a:solidFill>
                  <a:srgbClr val="000000"/>
                </a:solidFill>
                <a:latin typeface="Gigi" panose="04040504061007020D02" pitchFamily="82" charset="0"/>
                <a:ea typeface="Faustina"/>
                <a:cs typeface="Faustina"/>
                <a:sym typeface="Faustina"/>
              </a:rPr>
              <a:t>tuần</a:t>
            </a:r>
            <a:r>
              <a:rPr lang="en-US" sz="5500" dirty="0">
                <a:solidFill>
                  <a:srgbClr val="000000"/>
                </a:solidFill>
                <a:latin typeface="Gigi" panose="04040504061007020D02" pitchFamily="82" charset="0"/>
                <a:ea typeface="Faustina"/>
                <a:cs typeface="Faustina"/>
                <a:sym typeface="Faustina"/>
              </a:rPr>
              <a:t> 4: </a:t>
            </a:r>
            <a:r>
              <a:rPr lang="vi-VN" sz="55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An toàn cho bé</a:t>
            </a:r>
            <a:endParaRPr lang="en-US" sz="5500" dirty="0">
              <a:solidFill>
                <a:srgbClr val="000000"/>
              </a:solidFill>
              <a:latin typeface="Gigi" panose="04040504061007020D02" pitchFamily="82" charset="0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1654</Words>
  <Application>Microsoft Office PowerPoint</Application>
  <PresentationFormat>Custom</PresentationFormat>
  <Paragraphs>286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Times New Roman</vt:lpstr>
      <vt:lpstr>Dancing Script</vt:lpstr>
      <vt:lpstr>Faustina</vt:lpstr>
      <vt:lpstr>Faustina Bold</vt:lpstr>
      <vt:lpstr>Gigi</vt:lpstr>
      <vt:lpstr>TDTD양떼</vt:lpstr>
      <vt:lpstr>Asap Bold</vt:lpstr>
      <vt:lpstr>Arial</vt:lpstr>
      <vt:lpstr>Dancing Script Bold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Cute Aesthetic Group Project Presentation</dc:title>
  <dc:creator>user</dc:creator>
  <cp:lastModifiedBy>Thảo Lưu</cp:lastModifiedBy>
  <cp:revision>2</cp:revision>
  <dcterms:created xsi:type="dcterms:W3CDTF">2006-08-16T00:00:00Z</dcterms:created>
  <dcterms:modified xsi:type="dcterms:W3CDTF">2024-10-07T09:18:29Z</dcterms:modified>
  <dc:identifier>DAGQCs_YowU</dc:identifier>
</cp:coreProperties>
</file>