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60" r:id="rId5"/>
    <p:sldId id="259" r:id="rId6"/>
    <p:sldId id="258" r:id="rId7"/>
  </p:sldIdLst>
  <p:sldSz cx="10693400" cy="7556500"/>
  <p:notesSz cx="6858000" cy="9144000"/>
  <p:embeddedFontLst>
    <p:embeddedFont>
      <p:font typeface="Calibri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83" d="100"/>
          <a:sy n="83" d="100"/>
        </p:scale>
        <p:origin x="-774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font" Target="fonts/font4.fntdata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1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811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762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706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697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34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2744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1093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5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6725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458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4594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8112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7626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7064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6976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34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2744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109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537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6725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458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459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68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68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2.png"/><Relationship Id="rId14" Type="http://schemas.openxmlformats.org/officeDocument/2006/relationships/image" Target="../media/image13.sv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2.png"/><Relationship Id="rId14" Type="http://schemas.openxmlformats.org/officeDocument/2006/relationships/image" Target="../media/image13.sv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2.png"/><Relationship Id="rId14" Type="http://schemas.openxmlformats.org/officeDocument/2006/relationships/image" Target="../media/image13.sv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2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56700" y="-246398"/>
            <a:ext cx="2294432" cy="1756135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467054" y="6047671"/>
            <a:ext cx="1673724" cy="1647562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6680652">
            <a:off x="10035272" y="-218740"/>
            <a:ext cx="938619" cy="1700818"/>
          </a:xfrm>
          <a:custGeom>
            <a:avLst/>
            <a:gdLst/>
            <a:ahLst/>
            <a:cxnLst/>
            <a:rect l="l" t="t" r="r" b="b"/>
            <a:pathLst>
              <a:path w="1632599" h="2173177">
                <a:moveTo>
                  <a:pt x="0" y="0"/>
                </a:moveTo>
                <a:lnTo>
                  <a:pt x="1632599" y="0"/>
                </a:lnTo>
                <a:lnTo>
                  <a:pt x="1632599" y="2173176"/>
                </a:lnTo>
                <a:lnTo>
                  <a:pt x="0" y="21731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 rot="-407796" flipH="1">
            <a:off x="-29332" y="5616330"/>
            <a:ext cx="1261310" cy="2011336"/>
          </a:xfrm>
          <a:custGeom>
            <a:avLst/>
            <a:gdLst/>
            <a:ahLst/>
            <a:cxnLst/>
            <a:rect l="l" t="t" r="r" b="b"/>
            <a:pathLst>
              <a:path w="2353897" h="3181692">
                <a:moveTo>
                  <a:pt x="2353897" y="0"/>
                </a:moveTo>
                <a:lnTo>
                  <a:pt x="0" y="0"/>
                </a:lnTo>
                <a:lnTo>
                  <a:pt x="0" y="3181693"/>
                </a:lnTo>
                <a:lnTo>
                  <a:pt x="2353897" y="3181693"/>
                </a:lnTo>
                <a:lnTo>
                  <a:pt x="235389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19009333" flipH="1">
            <a:off x="9319538" y="6524998"/>
            <a:ext cx="444297" cy="1177662"/>
          </a:xfrm>
          <a:custGeom>
            <a:avLst/>
            <a:gdLst/>
            <a:ahLst/>
            <a:cxnLst/>
            <a:rect l="l" t="t" r="r" b="b"/>
            <a:pathLst>
              <a:path w="1584974" h="2109782">
                <a:moveTo>
                  <a:pt x="1584974" y="0"/>
                </a:moveTo>
                <a:lnTo>
                  <a:pt x="0" y="0"/>
                </a:lnTo>
                <a:lnTo>
                  <a:pt x="0" y="2109782"/>
                </a:lnTo>
                <a:lnTo>
                  <a:pt x="1584974" y="2109782"/>
                </a:lnTo>
                <a:lnTo>
                  <a:pt x="1584974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363775">
            <a:off x="-757550" y="-122250"/>
            <a:ext cx="2510802" cy="1334570"/>
          </a:xfrm>
          <a:custGeom>
            <a:avLst/>
            <a:gdLst/>
            <a:ahLst/>
            <a:cxnLst/>
            <a:rect l="l" t="t" r="r" b="b"/>
            <a:pathLst>
              <a:path w="2510802" h="1334570">
                <a:moveTo>
                  <a:pt x="0" y="0"/>
                </a:moveTo>
                <a:lnTo>
                  <a:pt x="2510802" y="0"/>
                </a:lnTo>
                <a:lnTo>
                  <a:pt x="2510802" y="1334570"/>
                </a:lnTo>
                <a:lnTo>
                  <a:pt x="0" y="133457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xmlns="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-143916" y="4692650"/>
            <a:ext cx="1283532" cy="982342"/>
          </a:xfrm>
          <a:custGeom>
            <a:avLst/>
            <a:gdLst/>
            <a:ahLst/>
            <a:cxnLst/>
            <a:rect l="l" t="t" r="r" b="b"/>
            <a:pathLst>
              <a:path w="1283532" h="982342">
                <a:moveTo>
                  <a:pt x="0" y="0"/>
                </a:moveTo>
                <a:lnTo>
                  <a:pt x="1283532" y="0"/>
                </a:lnTo>
                <a:lnTo>
                  <a:pt x="1283532" y="982342"/>
                </a:lnTo>
                <a:lnTo>
                  <a:pt x="0" y="98234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sp>
        <p:nvSpPr>
          <p:cNvPr id="31" name="Rectangle 30"/>
          <p:cNvSpPr/>
          <p:nvPr/>
        </p:nvSpPr>
        <p:spPr>
          <a:xfrm>
            <a:off x="2527252" y="99189"/>
            <a:ext cx="63329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Thời khóa biểu chủ đề: Gia đình thân yêu</a:t>
            </a:r>
            <a:endParaRPr lang="en-US" sz="2800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027114"/>
              </p:ext>
            </p:extLst>
          </p:nvPr>
        </p:nvGraphicFramePr>
        <p:xfrm>
          <a:off x="1139613" y="1422074"/>
          <a:ext cx="8966988" cy="5312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4498"/>
                <a:gridCol w="1494498"/>
                <a:gridCol w="1494498"/>
                <a:gridCol w="1494498"/>
                <a:gridCol w="1494498"/>
                <a:gridCol w="1494498"/>
              </a:tblGrid>
              <a:tr h="345158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05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05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05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05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750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HĐH</a:t>
                      </a:r>
                    </a:p>
                    <a:p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Ngày 4/11/2024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PT thể chất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VĐCB:Bò chui qua cổng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Ngày 5/11/2024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PT nhận thức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Tìm hiểu:Tôi là một đúa trẻ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Ngày 6/11/2024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PT thẩm mĩ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Cắt dán "hàng rào" (Mẫu)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Ngày 7/11/2024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PT ngôn ngữ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Truyện: Cô bé quàng khăn đỏ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Ngày 8/11/2024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PT TC- KNXH</a:t>
                      </a:r>
                      <a:endParaRPr lang="en-US" sz="105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Lễ phép khi khách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đến </a:t>
                      </a: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506306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HĐNT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 sát: cây lưỡi hổ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TCVĐ: Bịt mắt bắt dê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Chơi tự do: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KV1: Các trò chơi phát triển thể chất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 sát: Cây vú sữa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TCVĐ: Chim bay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Chơi tự do: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KV1: Các trò chơi phát triển thể chất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 sát : Cây hồng môn.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TCVĐ: Ném vòng cổ chai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KV1: Các trò chơi phát triển thể chất</a:t>
                      </a:r>
                    </a:p>
                    <a:p>
                      <a:pPr indent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 sát:Kim tiền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TCVĐ:Cáo và thỏ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KV1: Các trò chơi phát triển thể chất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 sát: Cây dừa cảnh.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TCVĐ: Bắt vịt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KV1: Các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trò </a:t>
                      </a: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chơi phát triển thể chất</a:t>
                      </a:r>
                      <a:endParaRPr lang="en-US" sz="105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365051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HĐC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Trò chuyện với trẻ về tên và số điên thoại của người thân. Địa chỉ gia đình của bé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Chơi góc nghệ thuật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Tìm hiểu về  gia đình, người thân trong gia đình qua xem sách, tranh ảnh, nhận xét, trò chuyện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Chơi góc học tập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Trò chuyện với trẻ về một số nhu cầu của gia đình. Địa chỉ gia đình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Chơi Bút chì thông minh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Truyện: Cô bé quàn khăn đỏ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Chơi góc học tập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Làm vệ sinh lớp học.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Hát: Cả nhà thương nhau.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Mở dự án E1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Nhận xét tuyên dương cuối tuần.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3911945" y="530786"/>
            <a:ext cx="325582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 1: Tổ ấm gia đình</a:t>
            </a:r>
            <a:endParaRPr lang="en-US" sz="2400" b="1" cap="none" spc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56700" y="-246398"/>
            <a:ext cx="2294432" cy="1756135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467054" y="6047671"/>
            <a:ext cx="1673724" cy="1647562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6680652">
            <a:off x="10035272" y="-218740"/>
            <a:ext cx="938619" cy="1700818"/>
          </a:xfrm>
          <a:custGeom>
            <a:avLst/>
            <a:gdLst/>
            <a:ahLst/>
            <a:cxnLst/>
            <a:rect l="l" t="t" r="r" b="b"/>
            <a:pathLst>
              <a:path w="1632599" h="2173177">
                <a:moveTo>
                  <a:pt x="0" y="0"/>
                </a:moveTo>
                <a:lnTo>
                  <a:pt x="1632599" y="0"/>
                </a:lnTo>
                <a:lnTo>
                  <a:pt x="1632599" y="2173176"/>
                </a:lnTo>
                <a:lnTo>
                  <a:pt x="0" y="21731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 rot="-407796" flipH="1">
            <a:off x="-29332" y="5616330"/>
            <a:ext cx="1261310" cy="2011336"/>
          </a:xfrm>
          <a:custGeom>
            <a:avLst/>
            <a:gdLst/>
            <a:ahLst/>
            <a:cxnLst/>
            <a:rect l="l" t="t" r="r" b="b"/>
            <a:pathLst>
              <a:path w="2353897" h="3181692">
                <a:moveTo>
                  <a:pt x="2353897" y="0"/>
                </a:moveTo>
                <a:lnTo>
                  <a:pt x="0" y="0"/>
                </a:lnTo>
                <a:lnTo>
                  <a:pt x="0" y="3181693"/>
                </a:lnTo>
                <a:lnTo>
                  <a:pt x="2353897" y="3181693"/>
                </a:lnTo>
                <a:lnTo>
                  <a:pt x="235389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19009333" flipH="1">
            <a:off x="9319538" y="6524998"/>
            <a:ext cx="444297" cy="1177662"/>
          </a:xfrm>
          <a:custGeom>
            <a:avLst/>
            <a:gdLst/>
            <a:ahLst/>
            <a:cxnLst/>
            <a:rect l="l" t="t" r="r" b="b"/>
            <a:pathLst>
              <a:path w="1584974" h="2109782">
                <a:moveTo>
                  <a:pt x="1584974" y="0"/>
                </a:moveTo>
                <a:lnTo>
                  <a:pt x="0" y="0"/>
                </a:lnTo>
                <a:lnTo>
                  <a:pt x="0" y="2109782"/>
                </a:lnTo>
                <a:lnTo>
                  <a:pt x="1584974" y="2109782"/>
                </a:lnTo>
                <a:lnTo>
                  <a:pt x="1584974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363775">
            <a:off x="-757550" y="-122250"/>
            <a:ext cx="2510802" cy="1334570"/>
          </a:xfrm>
          <a:custGeom>
            <a:avLst/>
            <a:gdLst/>
            <a:ahLst/>
            <a:cxnLst/>
            <a:rect l="l" t="t" r="r" b="b"/>
            <a:pathLst>
              <a:path w="2510802" h="1334570">
                <a:moveTo>
                  <a:pt x="0" y="0"/>
                </a:moveTo>
                <a:lnTo>
                  <a:pt x="2510802" y="0"/>
                </a:lnTo>
                <a:lnTo>
                  <a:pt x="2510802" y="1334570"/>
                </a:lnTo>
                <a:lnTo>
                  <a:pt x="0" y="133457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xmlns="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-143916" y="4692650"/>
            <a:ext cx="1283532" cy="982342"/>
          </a:xfrm>
          <a:custGeom>
            <a:avLst/>
            <a:gdLst/>
            <a:ahLst/>
            <a:cxnLst/>
            <a:rect l="l" t="t" r="r" b="b"/>
            <a:pathLst>
              <a:path w="1283532" h="982342">
                <a:moveTo>
                  <a:pt x="0" y="0"/>
                </a:moveTo>
                <a:lnTo>
                  <a:pt x="1283532" y="0"/>
                </a:lnTo>
                <a:lnTo>
                  <a:pt x="1283532" y="982342"/>
                </a:lnTo>
                <a:lnTo>
                  <a:pt x="0" y="98234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sp>
        <p:nvSpPr>
          <p:cNvPr id="35" name="Rectangle 34"/>
          <p:cNvSpPr/>
          <p:nvPr/>
        </p:nvSpPr>
        <p:spPr>
          <a:xfrm>
            <a:off x="3540970" y="30625"/>
            <a:ext cx="400032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 2: Dự án ngôi nhà hạnh phúc</a:t>
            </a:r>
            <a:endParaRPr lang="en-US" sz="2000" b="1" cap="none" spc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893671"/>
              </p:ext>
            </p:extLst>
          </p:nvPr>
        </p:nvGraphicFramePr>
        <p:xfrm>
          <a:off x="891241" y="819075"/>
          <a:ext cx="9299784" cy="60430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2283"/>
                <a:gridCol w="1559501"/>
                <a:gridCol w="1752600"/>
                <a:gridCol w="1676400"/>
                <a:gridCol w="1676400"/>
                <a:gridCol w="1752600"/>
              </a:tblGrid>
              <a:tr h="39656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459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HĐH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i="1" kern="12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11/11/2024</a:t>
                      </a:r>
                      <a:endParaRPr lang="en-US" sz="105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i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PT thể chất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VĐCB: Đi trên ghế thể dục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i="1" kern="12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12/11/2024</a:t>
                      </a:r>
                      <a:endParaRPr lang="en-US" sz="105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i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PT nhận thức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05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Tìm hiểu về ngôi nhà của bé(E2,E3)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i="1" kern="12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13/11/2024</a:t>
                      </a:r>
                      <a:endParaRPr lang="en-US" sz="105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i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PT thẩm mĩ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DạyKN múa bài : “Cho con”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i="1" kern="12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14/11/2024</a:t>
                      </a:r>
                      <a:endParaRPr lang="en-US" sz="105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i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PT ngôn ngữ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05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Kể lại chuyện “ Cô bé quàng khăn đỏ”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i="1" kern="12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15/11/2024</a:t>
                      </a:r>
                      <a:endParaRPr lang="en-US" sz="105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i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PT  thẩm mĩ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EDP: “Ngôi nhà hạnh phúc”(B4,B5)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/>
                </a:tc>
              </a:tr>
              <a:tr h="186877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HĐNT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sát:Cây Trầu bà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Bịp mắt bắt dê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05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-Thực hành: "</a:t>
                      </a:r>
                      <a:r>
                        <a:rPr kumimoji="0" lang="en-US" sz="105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Ngôi nhà hạnh phúc</a:t>
                      </a:r>
                      <a:r>
                        <a:rPr kumimoji="0" lang="nl-NL" sz="105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”. Địa điểm: Chơi với cát nước </a:t>
                      </a:r>
                      <a:r>
                        <a:rPr kumimoji="0" lang="en-US" sz="105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Trẻ đắp xây ngôi nhà bằng cát.</a:t>
                      </a:r>
                      <a:endParaRPr kumimoji="0" lang="en-US" sz="105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US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Cây hoa đồng hồ.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Bắt vịt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sát:Cây Trầu bà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Đi trên cầu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Cây lưỡi hổ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Cáo và thỏ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Chơi </a:t>
                      </a: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tự do</a:t>
                      </a: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: </a:t>
                      </a:r>
                      <a:endParaRPr lang="en-US" sz="1050" kern="120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05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-Thực hành: "</a:t>
                      </a:r>
                      <a:r>
                        <a:rPr kumimoji="0" lang="en-US" sz="105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Ngôi nhà hạnh phúc</a:t>
                      </a:r>
                      <a:r>
                        <a:rPr kumimoji="0" lang="nl-NL" sz="105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”. Địa điểm: Chơi với cát nước </a:t>
                      </a:r>
                      <a:r>
                        <a:rPr kumimoji="0" lang="en-US" sz="105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Trẻ đắp xây ngôi nhà bằng cát.</a:t>
                      </a:r>
                      <a:endParaRPr kumimoji="0" lang="en-US" sz="105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</a:t>
                      </a: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: Trò chơi dân gian và chợ quê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hồng xiêm.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Ném xa bằng 1 tay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..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/>
                </a:tc>
              </a:tr>
              <a:tr h="234738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HĐC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Nhận biết các khối hình khi làm ngôi nhà, số lượng của các hình khối, kích thước của ngôi nhà (E2)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TC: Bút chì thông minh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Đố vui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Khám phá, giải  thích về đặc điểm, cấu tạo, tác dụng, ý nghĩa của ngôi nhà (E2,E3)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Trò chuyện với tre về cách ứng xử với người lạ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VĐMH: Cho con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TC: Bé thông minh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Lập kế hoạch làm ngôi nhà (B3).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Thực hiện làm ngôi nhà (B4)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xây dựng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Đánh giá và cải tiến sản phẩm của nhóm theo bản thiết kế  ngôi nhà hạnh phúc(B5)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Kể lại chuyện cô bé quàng khăn đỏ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Lau dọn lớp học.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Vui văn nghệ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Nhận xét tuyên dương cuối tuần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US" sz="1050" smtClean="0"/>
                    </a:p>
                    <a:p>
                      <a:endParaRPr lang="en-US" sz="1050" smtClean="0"/>
                    </a:p>
                    <a:p>
                      <a:endParaRPr lang="en-US" sz="1050" smtClean="0"/>
                    </a:p>
                    <a:p>
                      <a:endParaRPr lang="en-US" sz="1050" smtClean="0"/>
                    </a:p>
                    <a:p>
                      <a:endParaRPr lang="en-US" sz="105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9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56700" y="-246398"/>
            <a:ext cx="2294432" cy="1756135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142730" y="6047672"/>
            <a:ext cx="1673724" cy="1647562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6680652">
            <a:off x="10035272" y="-218740"/>
            <a:ext cx="938619" cy="1700818"/>
          </a:xfrm>
          <a:custGeom>
            <a:avLst/>
            <a:gdLst/>
            <a:ahLst/>
            <a:cxnLst/>
            <a:rect l="l" t="t" r="r" b="b"/>
            <a:pathLst>
              <a:path w="1632599" h="2173177">
                <a:moveTo>
                  <a:pt x="0" y="0"/>
                </a:moveTo>
                <a:lnTo>
                  <a:pt x="1632599" y="0"/>
                </a:lnTo>
                <a:lnTo>
                  <a:pt x="1632599" y="2173176"/>
                </a:lnTo>
                <a:lnTo>
                  <a:pt x="0" y="21731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 rot="-407796" flipH="1">
            <a:off x="-29332" y="5616330"/>
            <a:ext cx="1261310" cy="2011336"/>
          </a:xfrm>
          <a:custGeom>
            <a:avLst/>
            <a:gdLst/>
            <a:ahLst/>
            <a:cxnLst/>
            <a:rect l="l" t="t" r="r" b="b"/>
            <a:pathLst>
              <a:path w="2353897" h="3181692">
                <a:moveTo>
                  <a:pt x="2353897" y="0"/>
                </a:moveTo>
                <a:lnTo>
                  <a:pt x="0" y="0"/>
                </a:lnTo>
                <a:lnTo>
                  <a:pt x="0" y="3181693"/>
                </a:lnTo>
                <a:lnTo>
                  <a:pt x="2353897" y="3181693"/>
                </a:lnTo>
                <a:lnTo>
                  <a:pt x="235389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19009333" flipH="1">
            <a:off x="9319538" y="6524998"/>
            <a:ext cx="444297" cy="1177662"/>
          </a:xfrm>
          <a:custGeom>
            <a:avLst/>
            <a:gdLst/>
            <a:ahLst/>
            <a:cxnLst/>
            <a:rect l="l" t="t" r="r" b="b"/>
            <a:pathLst>
              <a:path w="1584974" h="2109782">
                <a:moveTo>
                  <a:pt x="1584974" y="0"/>
                </a:moveTo>
                <a:lnTo>
                  <a:pt x="0" y="0"/>
                </a:lnTo>
                <a:lnTo>
                  <a:pt x="0" y="2109782"/>
                </a:lnTo>
                <a:lnTo>
                  <a:pt x="1584974" y="2109782"/>
                </a:lnTo>
                <a:lnTo>
                  <a:pt x="1584974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363775">
            <a:off x="-757550" y="-122250"/>
            <a:ext cx="2510802" cy="1334570"/>
          </a:xfrm>
          <a:custGeom>
            <a:avLst/>
            <a:gdLst/>
            <a:ahLst/>
            <a:cxnLst/>
            <a:rect l="l" t="t" r="r" b="b"/>
            <a:pathLst>
              <a:path w="2510802" h="1334570">
                <a:moveTo>
                  <a:pt x="0" y="0"/>
                </a:moveTo>
                <a:lnTo>
                  <a:pt x="2510802" y="0"/>
                </a:lnTo>
                <a:lnTo>
                  <a:pt x="2510802" y="1334570"/>
                </a:lnTo>
                <a:lnTo>
                  <a:pt x="0" y="133457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xmlns="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-143916" y="4692650"/>
            <a:ext cx="1283532" cy="982342"/>
          </a:xfrm>
          <a:custGeom>
            <a:avLst/>
            <a:gdLst/>
            <a:ahLst/>
            <a:cxnLst/>
            <a:rect l="l" t="t" r="r" b="b"/>
            <a:pathLst>
              <a:path w="1283532" h="982342">
                <a:moveTo>
                  <a:pt x="0" y="0"/>
                </a:moveTo>
                <a:lnTo>
                  <a:pt x="1283532" y="0"/>
                </a:lnTo>
                <a:lnTo>
                  <a:pt x="1283532" y="982342"/>
                </a:lnTo>
                <a:lnTo>
                  <a:pt x="0" y="98234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300331"/>
              </p:ext>
            </p:extLst>
          </p:nvPr>
        </p:nvGraphicFramePr>
        <p:xfrm>
          <a:off x="1012604" y="806450"/>
          <a:ext cx="8966988" cy="57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4498"/>
                <a:gridCol w="1494498"/>
                <a:gridCol w="1494498"/>
                <a:gridCol w="1494498"/>
                <a:gridCol w="1494498"/>
                <a:gridCol w="1494498"/>
              </a:tblGrid>
              <a:tr h="457200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05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05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05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05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750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HĐH</a:t>
                      </a:r>
                    </a:p>
                    <a:p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18/11/2024</a:t>
                      </a:r>
                      <a:endParaRPr lang="en-US" sz="130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LQVT:Gộp, tách 2 nhóm đối tượng trong phạm vi 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19/11/2024</a:t>
                      </a:r>
                      <a:endParaRPr lang="en-US" sz="130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DạyVĐ Bộ gõ cơ thể: "Bông hồng tặng cô"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20/11/2024</a:t>
                      </a:r>
                      <a:endParaRPr lang="en-US" sz="130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21/11/2024</a:t>
                      </a:r>
                      <a:endParaRPr lang="en-US" sz="130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thể chất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VĐCB:Ném xa bằng 1 tay, chạy nhanh 10m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22/11/2024</a:t>
                      </a:r>
                      <a:endParaRPr lang="en-US" sz="130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Làm quen chữ cái O-Ô-Ơ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22656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HĐNT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Rau cải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TCVĐ:Chim bay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âm nhạc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xoài.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Bịp mắt bắt dê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âm nhạc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lan ý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TCVĐ:Ném vòng vào chai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âm nhạc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lưỡi hổ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Bịp mắt bắt dê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âm nhạc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57323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HĐC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Xem vieo, trò chuyện nhắc nhở trẻ giữ vệ sinh cá nhân, vệ sinh môi trường xung quanh, ăn uống, sinh hoạt điều độ để phòng chống dịch bệnh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Chơi góc học tập.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máy tính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chuyện về ngày cuối tuần của bé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máy tính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Lau dọn lớp học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Nhận xét tuyên dương cuối tuần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2499052" y="99806"/>
            <a:ext cx="603844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US" sz="2400" b="1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3: Chào mừng ngày nhà giáo Việt Nam</a:t>
            </a:r>
            <a:endParaRPr lang="en-US" sz="2400" b="1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9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56700" y="-246398"/>
            <a:ext cx="2294432" cy="1756135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467054" y="6047671"/>
            <a:ext cx="1673724" cy="1647562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6680652">
            <a:off x="10035272" y="-218740"/>
            <a:ext cx="938619" cy="1700818"/>
          </a:xfrm>
          <a:custGeom>
            <a:avLst/>
            <a:gdLst/>
            <a:ahLst/>
            <a:cxnLst/>
            <a:rect l="l" t="t" r="r" b="b"/>
            <a:pathLst>
              <a:path w="1632599" h="2173177">
                <a:moveTo>
                  <a:pt x="0" y="0"/>
                </a:moveTo>
                <a:lnTo>
                  <a:pt x="1632599" y="0"/>
                </a:lnTo>
                <a:lnTo>
                  <a:pt x="1632599" y="2173176"/>
                </a:lnTo>
                <a:lnTo>
                  <a:pt x="0" y="21731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 rot="-407796" flipH="1">
            <a:off x="-29332" y="5616330"/>
            <a:ext cx="1261310" cy="2011336"/>
          </a:xfrm>
          <a:custGeom>
            <a:avLst/>
            <a:gdLst/>
            <a:ahLst/>
            <a:cxnLst/>
            <a:rect l="l" t="t" r="r" b="b"/>
            <a:pathLst>
              <a:path w="2353897" h="3181692">
                <a:moveTo>
                  <a:pt x="2353897" y="0"/>
                </a:moveTo>
                <a:lnTo>
                  <a:pt x="0" y="0"/>
                </a:lnTo>
                <a:lnTo>
                  <a:pt x="0" y="3181693"/>
                </a:lnTo>
                <a:lnTo>
                  <a:pt x="2353897" y="3181693"/>
                </a:lnTo>
                <a:lnTo>
                  <a:pt x="235389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19009333" flipH="1">
            <a:off x="9319538" y="6524998"/>
            <a:ext cx="444297" cy="1177662"/>
          </a:xfrm>
          <a:custGeom>
            <a:avLst/>
            <a:gdLst/>
            <a:ahLst/>
            <a:cxnLst/>
            <a:rect l="l" t="t" r="r" b="b"/>
            <a:pathLst>
              <a:path w="1584974" h="2109782">
                <a:moveTo>
                  <a:pt x="1584974" y="0"/>
                </a:moveTo>
                <a:lnTo>
                  <a:pt x="0" y="0"/>
                </a:lnTo>
                <a:lnTo>
                  <a:pt x="0" y="2109782"/>
                </a:lnTo>
                <a:lnTo>
                  <a:pt x="1584974" y="2109782"/>
                </a:lnTo>
                <a:lnTo>
                  <a:pt x="1584974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363775">
            <a:off x="-757550" y="-122250"/>
            <a:ext cx="2510802" cy="1334570"/>
          </a:xfrm>
          <a:custGeom>
            <a:avLst/>
            <a:gdLst/>
            <a:ahLst/>
            <a:cxnLst/>
            <a:rect l="l" t="t" r="r" b="b"/>
            <a:pathLst>
              <a:path w="2510802" h="1334570">
                <a:moveTo>
                  <a:pt x="0" y="0"/>
                </a:moveTo>
                <a:lnTo>
                  <a:pt x="2510802" y="0"/>
                </a:lnTo>
                <a:lnTo>
                  <a:pt x="2510802" y="1334570"/>
                </a:lnTo>
                <a:lnTo>
                  <a:pt x="0" y="133457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xmlns="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-143916" y="4692650"/>
            <a:ext cx="1283532" cy="982342"/>
          </a:xfrm>
          <a:custGeom>
            <a:avLst/>
            <a:gdLst/>
            <a:ahLst/>
            <a:cxnLst/>
            <a:rect l="l" t="t" r="r" b="b"/>
            <a:pathLst>
              <a:path w="1283532" h="982342">
                <a:moveTo>
                  <a:pt x="0" y="0"/>
                </a:moveTo>
                <a:lnTo>
                  <a:pt x="1283532" y="0"/>
                </a:lnTo>
                <a:lnTo>
                  <a:pt x="1283532" y="982342"/>
                </a:lnTo>
                <a:lnTo>
                  <a:pt x="0" y="98234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528862"/>
              </p:ext>
            </p:extLst>
          </p:nvPr>
        </p:nvGraphicFramePr>
        <p:xfrm>
          <a:off x="1148868" y="924532"/>
          <a:ext cx="8966988" cy="57981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4498"/>
                <a:gridCol w="1494498"/>
                <a:gridCol w="1494498"/>
                <a:gridCol w="1494498"/>
                <a:gridCol w="1494498"/>
                <a:gridCol w="1494498"/>
              </a:tblGrid>
              <a:tr h="345158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="1" baseline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b="1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="1" baseline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b="1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750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HĐH</a:t>
                      </a:r>
                    </a:p>
                    <a:p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25/11/2024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VĐCB: Bò bằng bàn tay và bàn chân giữa 2 đường kẻ rộng 40cm, dài 3-4m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26/11/2024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LQVT:Đếm đến 6, nhận biết nhóm có 6 đối tượng, nhận biết chữ số 6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27/11/2024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Vẽ " Cái bát"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28/11/2024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Đồng dao "Gánh gánh gồng gồng"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29/11/2024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Rèn KNAN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93935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HĐNT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Cây lan dù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sát: Cây hoa đồng  tiền.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Bịp mắt bắt dê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Cây hoa giấy.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Ném vòng vào chai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sát: Cây rau cải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TCVĐ:Chim bay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bóng</a:t>
                      </a: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sát: Cây phượng.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Đập bắt bóng tại chỗ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bóng</a:t>
                      </a: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65051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HĐC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TC: Bé thông minh nhanh trí.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tranh ảnh, video, nhận biết những  đồ dùng hỏng, không an toàn và cách báo cho người lớn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 xét sự khác nhau và giống nhau của 2-3 đồ dùng GĐ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góc nghệ thuật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chuyện,  nhận biếtvề mối liên hệ giữa đặc điểm cấu tạo với cách sử dụng của đồ dùng gia đình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sách chuyện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Xem tranh ảnh, băng hình trò chuyện với trẻ về một số quy định ở gia đình: Sau khi chơi cất đồ chơi vào nơi quy định, vâng lời ông bà, bố mẹ, 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Đồng dao: gánh gánh gồng gồng.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 chuyện về ngày cuối tuần của bé.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Lau dọn đồ chơi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Nêu gương cuối tuần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3891560" y="431614"/>
            <a:ext cx="329660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US" sz="2000" b="1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4: Đồ dùng gia đình bé</a:t>
            </a:r>
            <a:endParaRPr lang="en-US" sz="2000" b="1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9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1407</Words>
  <Application>Microsoft Office PowerPoint</Application>
  <PresentationFormat>Custom</PresentationFormat>
  <Paragraphs>251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8</cp:revision>
  <dcterms:created xsi:type="dcterms:W3CDTF">2006-08-16T00:00:00Z</dcterms:created>
  <dcterms:modified xsi:type="dcterms:W3CDTF">2024-11-04T08:42:22Z</dcterms:modified>
  <dc:identifier>DAGUeLARzDM</dc:identifier>
</cp:coreProperties>
</file>