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0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 showGuides="1">
      <p:cViewPr>
        <p:scale>
          <a:sx n="78" d="100"/>
          <a:sy n="78" d="100"/>
        </p:scale>
        <p:origin x="-1332" y="-288"/>
      </p:cViewPr>
      <p:guideLst>
        <p:guide orient="horz" pos="2160"/>
        <p:guide pos="28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EDD0-B0A5-4731-9281-1554BF5D9FE5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8DF42-222E-4322-8BF3-0BC3CC9585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2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8DF42-222E-4322-8BF3-0BC3CC9585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81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28DF42-222E-4322-8BF3-0BC3CC9585B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481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267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5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3724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378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098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123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57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2895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639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222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503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9686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3864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7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1469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4584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59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5937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5498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3075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085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9000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5186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4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73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484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16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413798"/>
            <a:ext cx="29974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1:Tuần 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54622"/>
              </p:ext>
            </p:extLst>
          </p:nvPr>
        </p:nvGraphicFramePr>
        <p:xfrm>
          <a:off x="152400" y="702921"/>
          <a:ext cx="8763000" cy="579743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371600"/>
                <a:gridCol w="1524000"/>
                <a:gridCol w="1371600"/>
                <a:gridCol w="1738003"/>
                <a:gridCol w="1614797"/>
              </a:tblGrid>
              <a:tr h="287679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9879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thể chất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 b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ước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thảm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gai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nhận thức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 biết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con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gà, con vịt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4/42/2024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 KNCH bài : “con gà trống”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ngôn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“Quả trứng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6/12/2024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Gà mẹ và gà con (Nhận biết 1 và nhiều)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441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3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Dạo chơi, quan sát: cây hoa ngũ sắc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</a:t>
                      </a: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Gà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kiếm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mồi</a:t>
                      </a:r>
                      <a:endParaRPr lang="en-US" sz="13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hạt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muồng</a:t>
                      </a:r>
                      <a:endParaRPr lang="en-US" sz="13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3/12/2024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Dạo ch</a:t>
                      </a:r>
                      <a:r>
                        <a:rPr lang="vi-VN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bập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bênh</a:t>
                      </a:r>
                      <a:endParaRPr lang="en-US" sz="1400" b="0" i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bộ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sải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vi-VN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ước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chân</a:t>
                      </a:r>
                      <a:endParaRPr lang="en-US" sz="1400" b="0" i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câu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endParaRPr lang="nl-NL" sz="1400" b="0" i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sát: Cây phượng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Lộn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cầu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vòng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hạt muồng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sát: Cây vũ sữa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Cáo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đàn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đu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rau cải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Rồng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rắn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lên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mây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Chi chi chành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chành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30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Mở chủ đề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 biết tên gọi, một số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đặc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iểm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tìm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đô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4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 cho trẻ tô màu các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nl-NL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 trong gia </a:t>
                      </a:r>
                      <a:r>
                        <a:rPr lang="vi-VN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đình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5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ảnh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,video,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hành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nguy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Đá,ném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vào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mồm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nguy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tránh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TC: “Con cáo”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Liên hoan văn nghệ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2286000" y="165165"/>
            <a:ext cx="518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639187"/>
              </p:ext>
            </p:extLst>
          </p:nvPr>
        </p:nvGraphicFramePr>
        <p:xfrm>
          <a:off x="228600" y="550934"/>
          <a:ext cx="8763000" cy="5744725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551934"/>
                <a:gridCol w="1405618"/>
                <a:gridCol w="1489982"/>
                <a:gridCol w="1524000"/>
                <a:gridCol w="1524000"/>
              </a:tblGrid>
              <a:tr h="40954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8678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 err="1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9/12/2024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thể chất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Ném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qua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dây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nhận thức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 biết 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tiếng kêu các con vật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Tô màu con mèo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ngôn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Thơ 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“Chú gà con”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KNVĐ: “Con gà trống”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385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sát: Cây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mẫu </a:t>
                      </a:r>
                      <a:r>
                        <a:rPr lang="vi-VN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đơ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Chơi nhà 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rau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 nh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vịt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hạt muồng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hoa lan ý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 Hái hoa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dá 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hồng xiêm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Chi chi chành chành.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xe đun xe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dẩy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Nhặt lá cây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 Gieo hạt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 thể chất.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12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ảnh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video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ă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sóc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nuôi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“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i”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Nghe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tiếng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kêu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oán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Cho trẻ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làm quen bài th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“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Chú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gà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con”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 truyện,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đàm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thoại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xung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gì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đâ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y,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Kêu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</a:t>
                      </a:r>
                      <a:r>
                        <a:rPr lang="vi-VN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thế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nào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VĐ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“Con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gà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trống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Liên hoan văn nghệ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1828800" y="27524"/>
            <a:ext cx="483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2:Tuần 1: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845489"/>
              </p:ext>
            </p:extLst>
          </p:nvPr>
        </p:nvGraphicFramePr>
        <p:xfrm>
          <a:off x="533400" y="459883"/>
          <a:ext cx="8363585" cy="567440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143000"/>
                <a:gridCol w="1447800"/>
                <a:gridCol w="1447800"/>
                <a:gridCol w="1447800"/>
                <a:gridCol w="1447800"/>
                <a:gridCol w="1429385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endParaRPr lang="en-US" sz="1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7425" algn="l"/>
                        </a:tabLst>
                        <a:defRPr/>
                      </a:pPr>
                      <a:endParaRPr kumimoji="0" lang="en-US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6694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Tung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PTNT</a:t>
                      </a:r>
                      <a:endParaRPr lang="en-US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HĐVĐV: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Xếp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ao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endParaRPr lang="en-US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PTTCKNXH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Tạo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hình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x</a:t>
                      </a:r>
                      <a:r>
                        <a:rPr lang="vi-VN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ươ</a:t>
                      </a:r>
                      <a:r>
                        <a:rPr lang="en-US" sz="1400" b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endParaRPr lang="en-US" sz="14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ngôn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“Cá và chim”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KNCH: “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59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ngũ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Tung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 do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hoa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cúc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Nhảy lò cò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đá 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cầu tr</a:t>
                      </a:r>
                      <a:r>
                        <a:rPr lang="vi-VN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ượt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vàng</a:t>
                      </a:r>
                      <a:endParaRPr lang="en-US" sz="1400" b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Con </a:t>
                      </a:r>
                      <a:r>
                        <a:rPr lang="en-US" sz="1400" b="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rùa</a:t>
                      </a:r>
                      <a:endParaRPr lang="en-US" sz="1400" b="0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b="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b="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</a:t>
                      </a:r>
                      <a:r>
                        <a:rPr lang="en-US" sz="14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endParaRPr lang="en-US" sz="14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hoa thiết mộc lan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Kéo co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xe đun xe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đẩy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cây hoa mẫu đơn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Ném bóng vào ô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đá 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765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16/12/2024 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-Đoi chiều cao cân n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ă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,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ghi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biểu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ă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ưởng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,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nhập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dữ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liwwuj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CSDL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17/12//2024</a:t>
                      </a:r>
                      <a:endParaRPr lang="en-US" sz="1400" b="0" i="1" dirty="0" smtClean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TC: </a:t>
                      </a:r>
                      <a:r>
                        <a:rPr lang="en-US" sz="1400" spc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vi-VN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400"/>
                        <a:buFontTx/>
                        <a:buNone/>
                      </a:pPr>
                      <a:r>
                        <a:rPr lang="en-US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spc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spc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spc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spc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spc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spc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vi-VN" sz="1400" spc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endParaRPr lang="en-US" sz="1400" spc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0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0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18/12/2024</a:t>
                      </a:r>
                      <a:endParaRPr lang="en-US" sz="1400" i="0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i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 cùng trẻ nghe truyện “Cá và chim”</a:t>
                      </a:r>
                      <a:endParaRPr lang="en-US" sz="1400" b="0" i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Những chú mèo rửa mặt.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ưới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ước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Trò chuyện với trẻ vất rác đúng nơi qui định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Liên hoan văn nghệ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096799"/>
              </p:ext>
            </p:extLst>
          </p:nvPr>
        </p:nvGraphicFramePr>
        <p:xfrm>
          <a:off x="304800" y="533400"/>
          <a:ext cx="8625205" cy="522164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478280"/>
                <a:gridCol w="1513205"/>
                <a:gridCol w="1580515"/>
                <a:gridCol w="1524000"/>
                <a:gridCol w="1386205"/>
              </a:tblGrid>
              <a:tr h="48875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7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Bò chui qua cổng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PTNT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: “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cua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Nặn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“Con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giun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ngôn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Thơ: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“Con cá vàng”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PTTCKNXH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 ch</a:t>
                      </a:r>
                      <a:r>
                        <a:rPr lang="vi-VN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ă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  <a:r>
                        <a:rPr lang="en-US" sz="14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sóc</a:t>
                      </a:r>
                      <a:r>
                        <a:rPr lang="en-US" sz="14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400" b="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b="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nuôi</a:t>
                      </a:r>
                      <a:endParaRPr lang="en-US" sz="14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9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lan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ý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Nhảy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lò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cò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 do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 vú sữa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 cáo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hạt muồng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xích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phòng thể chất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 hoa sữa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kéo co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xe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đẩy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 trầu bà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Đá 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1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Ôn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bài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hát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 “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vàng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b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-Đố vui về các con vật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cùng trẻ ch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Đi nh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vịt</a:t>
                      </a:r>
                      <a:endParaRPr lang="en-US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ghép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tranh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Đôi tay xinh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Nhận biết hành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động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an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toàn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Cô cùng trẻ đọc thơ: “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 vàng b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Liên hoan văn nghệ cuối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3048000" y="65379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:Tuần 2: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19400" y="271371"/>
            <a:ext cx="3899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3:Tuần 1: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ườn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738593"/>
              </p:ext>
            </p:extLst>
          </p:nvPr>
        </p:nvGraphicFramePr>
        <p:xfrm>
          <a:off x="152400" y="585244"/>
          <a:ext cx="8763000" cy="56818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447800"/>
                <a:gridCol w="1447800"/>
                <a:gridCol w="1371600"/>
                <a:gridCol w="1738003"/>
                <a:gridCol w="1614797"/>
              </a:tblGrid>
              <a:tr h="287679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98795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thể chất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Bật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tại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chỗ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chạm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trên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đầu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nhận thức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 biết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con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thỏ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Nghỉ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lễ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ngôn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Tập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kể lại t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ruyện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“Quả trứng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 KNCH: “Là con mèo”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131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3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Dạo chơi, quan sát: cây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</a:t>
                      </a:r>
                      <a:r>
                        <a:rPr lang="vi-VN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ượng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</a:t>
                      </a:r>
                      <a:r>
                        <a:rPr lang="nl-NL" sz="13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nl-NL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Chim bay</a:t>
                      </a:r>
                      <a:endParaRPr lang="en-US" sz="13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tại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vực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sân</a:t>
                      </a:r>
                      <a:r>
                        <a:rPr lang="en-US" sz="13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3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khấu</a:t>
                      </a:r>
                      <a:endParaRPr lang="en-US" sz="13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3/112/2024</a:t>
                      </a:r>
                      <a:endParaRPr lang="nl-NL" sz="1400" b="1" i="1" dirty="0" smtClean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Dạo </a:t>
                      </a:r>
                      <a:r>
                        <a:rPr lang="nl-NL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quan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sấu</a:t>
                      </a:r>
                      <a:endParaRPr lang="en-US" sz="1400" b="0" i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endParaRPr lang="en-US" sz="1400" b="0" i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Tung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bắt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endParaRPr lang="en-US" sz="1400" b="0" i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do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tại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khu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US" sz="1400" b="0" i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0" i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chất</a:t>
                      </a:r>
                      <a:endParaRPr lang="nl-NL" sz="1400" b="0" i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Nghỉ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lễ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sát: Cây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rau cải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 do ở sân tr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ường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3/12/2025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ượng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nhà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30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30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Đố vui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các con vật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dùng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gây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nguy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hiểm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</a:t>
                      </a:r>
                      <a:r>
                        <a:rPr lang="vi-VN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kéo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ổ </a:t>
                      </a:r>
                      <a:r>
                        <a:rPr lang="vi-VN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iện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31/12/2024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Thực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hành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cho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vứt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rác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nhặt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bỏ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n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qui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định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Nghỉ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lễ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TC: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Bò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thẳng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h</a:t>
                      </a:r>
                      <a:r>
                        <a:rPr lang="vi-VN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ướng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theo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đường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hẹp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chủ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đề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về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cảm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xúc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bé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Liên hoan văn nghệ cuối 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0354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778115"/>
              </p:ext>
            </p:extLst>
          </p:nvPr>
        </p:nvGraphicFramePr>
        <p:xfrm>
          <a:off x="304800" y="533400"/>
          <a:ext cx="8625205" cy="542982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1478280"/>
                <a:gridCol w="1513205"/>
                <a:gridCol w="1580515"/>
                <a:gridCol w="1524000"/>
                <a:gridCol w="1386205"/>
              </a:tblGrid>
              <a:tr h="48875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708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  <a:r>
                        <a:rPr lang="en-US" sz="1400" baseline="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VĐCB: Đi</a:t>
                      </a:r>
                      <a:r>
                        <a:rPr lang="nl-NL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theo vạch chuẩn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PTNT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Nhận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biết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: “Con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voi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Dán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: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“Tai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thỏ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 ngôn 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ado “Con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vỏi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voi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PTTCKNXH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Dạy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KNVĐ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“</a:t>
                      </a:r>
                      <a:r>
                        <a:rPr lang="en-US" sz="1400" b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400" b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mèo</a:t>
                      </a:r>
                      <a:r>
                        <a:rPr lang="en-US" sz="1400" b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400" b="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093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trời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vú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sữa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Gieo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hạt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tự do ở sân tr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ường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sát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cầu tr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ượt</a:t>
                      </a:r>
                      <a:endParaRPr lang="en-US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Trời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nắng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trời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m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ư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đồ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ngoài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trời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8/1/2024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Nhặt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Xi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bô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khoai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câu cá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 cà chua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TCVĐ: Ô tô và chim sẻ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76450" algn="l"/>
                        </a:tabLs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câu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Quan sát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cây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hoa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ngũ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sắc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TCVĐ: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Nhảy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lò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cò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 hạt muồng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15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vi-VN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buổi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Trò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để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lấy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tay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che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mũi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miệng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khi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ho,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hắt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TC: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Nghe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tiếng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kêu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oán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tên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con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nghe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truyện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“Con </a:t>
                      </a:r>
                      <a:r>
                        <a:rPr lang="en-US" sz="14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cáo</a:t>
                      </a:r>
                      <a:r>
                        <a:rPr lang="en-US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-TC: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chú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vịt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xinh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xắn</a:t>
                      </a:r>
                      <a:endParaRPr lang="en-US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TC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Gà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kiếm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mồi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Cô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cùng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ch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ơ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bế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em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Ngày </a:t>
                      </a:r>
                      <a:r>
                        <a:rPr lang="en-US" sz="1400" b="1" i="1" dirty="0" smtClean="0">
                          <a:solidFill>
                            <a:srgbClr val="00B0F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10/1/2025</a:t>
                      </a:r>
                      <a:endParaRPr lang="en-US" sz="1400" i="1" dirty="0">
                        <a:solidFill>
                          <a:srgbClr val="00B0F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Trò truyện với trẻ về chủ </a:t>
                      </a:r>
                      <a:r>
                        <a:rPr lang="vi-VN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đề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thực</a:t>
                      </a:r>
                      <a:r>
                        <a:rPr lang="en-US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vật</a:t>
                      </a:r>
                      <a:endParaRPr lang="en-US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nl-NL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Liên hoan văn nghệ cuối </a:t>
                      </a:r>
                      <a:r>
                        <a:rPr lang="nl-NL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tuần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2743200" y="65379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:Tuần 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ườn</a:t>
            </a:r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endParaRPr lang="en-US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918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1845</Words>
  <Application>Microsoft Office PowerPoint</Application>
  <PresentationFormat>On-screen Show (4:3)</PresentationFormat>
  <Paragraphs>388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70</cp:revision>
  <cp:lastPrinted>2024-11-05T02:31:19Z</cp:lastPrinted>
  <dcterms:created xsi:type="dcterms:W3CDTF">2023-10-12T15:44:00Z</dcterms:created>
  <dcterms:modified xsi:type="dcterms:W3CDTF">2024-12-04T09:32:19Z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