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288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中度样式 4 - 强调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BDBED569-4797-4DF1-A0F4-6AAB3CD982D8}" styleName="Light Style 3 - Acc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E8B1032C-EA38-4F05-BA0D-38AFFFC7BED3}" styleName="Light Style 3 - Accent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04" y="-96"/>
      </p:cViewPr>
      <p:guideLst>
        <p:guide orient="horz" pos="2160"/>
        <p:guide pos="288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317C4-3858-4425-B627-F8A8A66AC074}" type="datetimeFigureOut">
              <a:rPr lang="en-US" smtClean="0"/>
              <a:t>9/19/2024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D681A-5B38-454D-8199-BD256720E2C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6000" r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95400" y="76200"/>
            <a:ext cx="6781800" cy="33855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Thời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khóa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biểu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600" b="1" cap="none" spc="0" dirty="0" err="1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1600" b="1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 MÙA THU ĐẾN TRƯỜNG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733800" y="381071"/>
            <a:ext cx="21719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err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</a:t>
            </a:r>
            <a:r>
              <a:rPr lang="en-US" sz="1400" b="1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14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1: Lễ hội trăng rằm </a:t>
            </a:r>
            <a:endParaRPr lang="en-US" sz="1400" b="1" dirty="0" smtClean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67971064"/>
              </p:ext>
            </p:extLst>
          </p:nvPr>
        </p:nvGraphicFramePr>
        <p:xfrm>
          <a:off x="228600" y="703683"/>
          <a:ext cx="8763000" cy="602094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307063"/>
                <a:gridCol w="1356094"/>
                <a:gridCol w="1537380"/>
                <a:gridCol w="1507058"/>
                <a:gridCol w="1440608"/>
                <a:gridCol w="1614797"/>
              </a:tblGrid>
              <a:tr h="486943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87957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động học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9/9/2024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 “ Đập, bắt bóng tại chỗ”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10/9/2024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Tìm hiểu bánh trung thu (E2)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11/9/2024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Times New Roman"/>
                        </a:rPr>
                        <a:t>Dạy KNCH bài " Đêm trung thu"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12/9/2024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Thơ: Trăng Sáng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13/9/2024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dirty="0">
                          <a:effectLst/>
                          <a:latin typeface="Times New Roman"/>
                          <a:ea typeface="Times New Roman"/>
                        </a:rPr>
                        <a:t>PT </a:t>
                      </a:r>
                      <a:r>
                        <a:rPr lang="en-US" sz="1300" b="1" i="1" dirty="0" err="1">
                          <a:effectLst/>
                          <a:latin typeface="Times New Roman"/>
                          <a:ea typeface="Times New Roman"/>
                        </a:rPr>
                        <a:t>thẩm</a:t>
                      </a:r>
                      <a:r>
                        <a:rPr lang="en-US" sz="1300" b="1" i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b="1" i="1" dirty="0" err="1">
                          <a:effectLst/>
                          <a:latin typeface="Times New Roman"/>
                          <a:ea typeface="Times New Roman"/>
                        </a:rPr>
                        <a:t>mĩ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EDP: Làm bánh Trung thu (E4)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001417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ngoài trời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Cành hồng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Đập và bắt bóng tại chỗ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kim tiền.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Dung dăng dung dẻ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</a:t>
                      </a: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hoa hồng môn.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Nhảy lò cò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Cây kim tiền.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Bẫy chuột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hoa hồng môn.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TCVĐ:Tập tầm vông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KV4: Sa hình giao thông, sân bóng.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91071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chiều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Trò chuyện về cách ngồi trên xe máy an toàn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LQ bài thơ: Trăng sáng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Xem video truyện "Không đi theo hay nhận quà của người lạ"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Chơi góc học tập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Chơi góc sách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Xem video truyện "Không đi theo hay nhận quà của người lạ"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Chơi góc máy tính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'Thực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hành cân đo đợt 1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Hát đêm trung thu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Chơi góc xây dựng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Hát: Đêm trung thu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Làm vệ sinh lớp học.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Nhận xét tuyên dương cuối tuần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3124200" y="165165"/>
            <a:ext cx="414591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2: Đến lớp thật là vui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7566190"/>
              </p:ext>
            </p:extLst>
          </p:nvPr>
        </p:nvGraphicFramePr>
        <p:xfrm>
          <a:off x="228601" y="428655"/>
          <a:ext cx="8763000" cy="5924550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67466"/>
                <a:gridCol w="1362825"/>
                <a:gridCol w="1594727"/>
                <a:gridCol w="1465999"/>
                <a:gridCol w="1448249"/>
                <a:gridCol w="1623734"/>
              </a:tblGrid>
              <a:tr h="409545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algn="ctr"/>
                      <a:endParaRPr lang="en-US" sz="1400" dirty="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096671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16/9/2024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Times New Roman"/>
                        </a:rPr>
                        <a:t>Chuyền, bắt bóng qua đầu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17/9/2024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Times New Roman"/>
                        </a:rPr>
                        <a:t>Xếp tương ứng, ghép đôi 1:1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18/9/2024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Times New Roman"/>
                        </a:rPr>
                        <a:t>Đồng dao "Nu na nu nống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"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19/9/2024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Times New Roman"/>
                        </a:rPr>
                        <a:t>Dạy VĐMH: "Vui đến trường"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en-US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 20/9/2024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dirty="0">
                          <a:effectLst/>
                          <a:latin typeface="Times New Roman"/>
                          <a:ea typeface="Times New Roman"/>
                        </a:rPr>
                        <a:t>PT TC-KNXH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effectLst/>
                          <a:latin typeface="Times New Roman"/>
                          <a:ea typeface="Times New Roman"/>
                        </a:rPr>
                        <a:t>Bé</a:t>
                      </a:r>
                      <a:r>
                        <a:rPr lang="en-US" sz="13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/>
                          <a:ea typeface="Times New Roman"/>
                        </a:rPr>
                        <a:t>gấp</a:t>
                      </a:r>
                      <a:r>
                        <a:rPr lang="en-US" sz="13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/>
                          <a:ea typeface="Times New Roman"/>
                        </a:rPr>
                        <a:t>quần</a:t>
                      </a:r>
                      <a:r>
                        <a:rPr lang="en-US" sz="13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/>
                          <a:ea typeface="Times New Roman"/>
                        </a:rPr>
                        <a:t>áo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14848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b="1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Biển báo có trẻ em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Tàu chui qua hang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steam, âm nhạc.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en-US" alt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Quan sát: Cây điệp vàng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- TCVĐ: Tập tầm vông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KV1: </a:t>
                      </a: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Khám phá thử nghiệm với cát nước, steam, âm nhạc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Đèn tín hiệu GT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Bánh xe quay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steam, âm nhạc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Hoa mẫu đơn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Chọi gà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KV1: </a:t>
                      </a: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Khám phá thử nghiệm với cát nước, steam, âm nhạc.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Quan sát: Xe máy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Bánh xe quay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KV1: Khám phá thử nghiệm với cát nước, steam, âm nhạc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2161238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chiều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Trò chuyện với trẻ về tên và công việc của cô giáo và các cô bác ở trường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Hát : Vui đến trường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Xem tranh ảnh, trò chuyện về một số đồ vật nguy hiểm 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Chơi góc học tập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Quan sát, trò chuyện về một số kí hiệu thông thường trong cuộc sống (nhà VS, lối ra, nơi nguy hiểm…)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Chơi góc máy tính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Đồng dao: Nu na nu nống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Rèn cách cầm bút cho trẻ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Chơi : Bút chì thông minh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VĐMH: Vui đến trường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Lau dọn lớp học.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Vui văn nghệ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Nhận xét tuyên dương cuối tuần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5"/>
          <p:cNvSpPr txBox="1"/>
          <p:nvPr/>
        </p:nvSpPr>
        <p:spPr>
          <a:xfrm>
            <a:off x="3124200" y="27524"/>
            <a:ext cx="3536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3:Lớp học vui vẻ AT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2882648"/>
              </p:ext>
            </p:extLst>
          </p:nvPr>
        </p:nvGraphicFramePr>
        <p:xfrm>
          <a:off x="533400" y="459883"/>
          <a:ext cx="8363585" cy="6298076"/>
        </p:xfrm>
        <a:graphic>
          <a:graphicData uri="http://schemas.openxmlformats.org/drawingml/2006/table">
            <a:tbl>
              <a:tblPr firstRow="1" bandRow="1">
                <a:tableStyleId>{16D9F66E-5EB9-4882-86FB-DCBF35E3C3E4}</a:tableStyleId>
              </a:tblPr>
              <a:tblGrid>
                <a:gridCol w="1247775"/>
                <a:gridCol w="1343025"/>
                <a:gridCol w="1417955"/>
                <a:gridCol w="1438910"/>
                <a:gridCol w="1375410"/>
                <a:gridCol w="1540510"/>
              </a:tblGrid>
              <a:tr h="365144"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2</a:t>
                      </a:r>
                    </a:p>
                    <a:p>
                      <a:pPr algn="ctr"/>
                      <a:endParaRPr lang="en-US" sz="1400" baseline="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dirty="0" err="1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3</a:t>
                      </a:r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>
                          <a:tab pos="2257425" algn="l"/>
                        </a:tabLst>
                        <a:defRPr/>
                      </a:pPr>
                      <a:endParaRPr kumimoji="0" lang="en-US" sz="1300" b="0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/>
                      <a:endParaRPr lang="en-US" sz="1400" dirty="0" smtClean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4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5</a:t>
                      </a:r>
                    </a:p>
                    <a:p>
                      <a:pPr algn="ctr"/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Thứ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6</a:t>
                      </a:r>
                    </a:p>
                  </a:txBody>
                  <a:tcPr/>
                </a:tc>
              </a:tr>
              <a:tr h="1066946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FF0000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động học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23/9/2024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nhận  thức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Times New Roman"/>
                        </a:rPr>
                        <a:t>Một ngày của bé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24/9/2024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Times New Roman"/>
                        </a:rPr>
                        <a:t>Truyện "Món quà của cô giáo"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25/9/2024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TC-KNXH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Times New Roman"/>
                        </a:rPr>
                        <a:t>Bé quét nhà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26/9/2024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Times New Roman"/>
                        </a:rPr>
                        <a:t>Đi bằng gót chân liên tục 1,5m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dirty="0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en-US" sz="1300" b="1" i="1" dirty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 27/9/202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dirty="0">
                          <a:effectLst/>
                          <a:latin typeface="Times New Roman"/>
                          <a:ea typeface="Times New Roman"/>
                        </a:rPr>
                        <a:t>PT </a:t>
                      </a:r>
                      <a:r>
                        <a:rPr lang="en-US" sz="1300" b="1" i="1" dirty="0" err="1">
                          <a:effectLst/>
                          <a:latin typeface="Times New Roman"/>
                          <a:ea typeface="Times New Roman"/>
                        </a:rPr>
                        <a:t>ngôn</a:t>
                      </a:r>
                      <a:r>
                        <a:rPr lang="en-US" sz="1300" b="1" i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b="1" i="1" dirty="0" err="1">
                          <a:effectLst/>
                          <a:latin typeface="Times New Roman"/>
                          <a:ea typeface="Times New Roman"/>
                        </a:rPr>
                        <a:t>ngữ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dirty="0" err="1">
                          <a:effectLst/>
                          <a:latin typeface="Times New Roman"/>
                          <a:ea typeface="Times New Roman"/>
                        </a:rPr>
                        <a:t>Tập</a:t>
                      </a:r>
                      <a:r>
                        <a:rPr lang="en-US" sz="13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/>
                          <a:ea typeface="Times New Roman"/>
                        </a:rPr>
                        <a:t>tô</a:t>
                      </a:r>
                      <a:r>
                        <a:rPr lang="en-US" sz="13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/>
                          <a:ea typeface="Times New Roman"/>
                        </a:rPr>
                        <a:t>nét</a:t>
                      </a:r>
                      <a:r>
                        <a:rPr lang="en-US" sz="1300" b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b="1" dirty="0" err="1">
                          <a:effectLst/>
                          <a:latin typeface="Times New Roman"/>
                          <a:ea typeface="Times New Roman"/>
                        </a:rPr>
                        <a:t>sổ</a:t>
                      </a:r>
                      <a:r>
                        <a:rPr lang="en-US" sz="1300" b="1" dirty="0">
                          <a:effectLst/>
                          <a:latin typeface="Times New Roman"/>
                          <a:ea typeface="Times New Roman"/>
                        </a:rPr>
                        <a:t>  </a:t>
                      </a:r>
                      <a:r>
                        <a:rPr lang="en-US" sz="1300" b="1" dirty="0" err="1">
                          <a:effectLst/>
                          <a:latin typeface="Times New Roman"/>
                          <a:ea typeface="Times New Roman"/>
                        </a:rPr>
                        <a:t>thẳng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20574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 động ngoài trời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b="1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</a:t>
                      </a: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Xíc</a:t>
                      </a:r>
                      <a:r>
                        <a:rPr lang="en-US" sz="1400" baseline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đu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</a:t>
                      </a: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Bẫy</a:t>
                      </a:r>
                      <a:r>
                        <a:rPr lang="en-US" sz="1400" baseline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chuột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KV1: Các trò chơi phát triển thể chất; Khu vực thiên nhiên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- </a:t>
                      </a: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Quan sát: Cầu</a:t>
                      </a:r>
                      <a:r>
                        <a:rPr lang="en-US" sz="1400" baseline="0" smtClean="0">
                          <a:effectLst/>
                          <a:latin typeface="Times New Roman"/>
                          <a:ea typeface="Times New Roman"/>
                        </a:rPr>
                        <a:t> trượt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TCVĐ: Tập tầm vông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KV1: Các trò chơi phát triển thể chất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b="1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</a:t>
                      </a: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Cây</a:t>
                      </a:r>
                      <a:r>
                        <a:rPr lang="en-US" sz="1400" baseline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sấu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</a:t>
                      </a: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Nhảy</a:t>
                      </a:r>
                      <a:r>
                        <a:rPr lang="en-US" sz="1400" baseline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lò cò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KV1: Các trò chơi phát triển thể chất; Khu vực thiên nhiên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Quan sát: Cầu</a:t>
                      </a:r>
                      <a:r>
                        <a:rPr lang="en-US" sz="1400" baseline="0" smtClean="0">
                          <a:effectLst/>
                          <a:latin typeface="Times New Roman"/>
                          <a:ea typeface="Times New Roman"/>
                        </a:rPr>
                        <a:t> trượt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TCVĐ: Nhảy</a:t>
                      </a:r>
                      <a:r>
                        <a:rPr lang="en-US" sz="1400" baseline="0" smtClean="0">
                          <a:effectLst/>
                          <a:latin typeface="Times New Roman"/>
                          <a:ea typeface="Times New Roman"/>
                        </a:rPr>
                        <a:t> lò cò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indent="0">
                        <a:spcAft>
                          <a:spcPts val="0"/>
                        </a:spcAft>
                        <a:buFontTx/>
                        <a:buNone/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 Chơi tự do: 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</a:rPr>
                        <a:t>KV1: Các trò chơi phát triển thể chất,Khu vực thiên nhiên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b="1" i="1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Quan sát: </a:t>
                      </a: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Xích</a:t>
                      </a:r>
                      <a:r>
                        <a:rPr lang="en-US" sz="1400" baseline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đu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nl-NL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- TCVĐ: </a:t>
                      </a: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Bật</a:t>
                      </a:r>
                      <a:r>
                        <a:rPr lang="en-US" sz="1400" baseline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 nhu ếch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KV1: Các trò chơi phát triển thể chất; Khu vực thiên nhiên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vi-VN" sz="1400" smtClean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</a:tr>
              <a:tr h="1676546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Hoạt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động</a:t>
                      </a:r>
                      <a:r>
                        <a:rPr kumimoji="0" lang="en-US" sz="140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0" lang="en-US" sz="1400" u="none" strike="noStrike" kern="1200" cap="none" spc="0" normalizeH="0" baseline="0" noProof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chiều</a:t>
                      </a:r>
                      <a:endParaRPr kumimoji="0" lang="en-US" sz="140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Xem tranh ảnh, trò chuyện với trẻ về mối nguy hiểm khi tự mình đến trường hoặc về nhà khi không được phép của người thân, cô giáo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Chơi góc nấu ăn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Một số biểu hiện của biến đổi khí hậu: nắng nóng, mưa lớn kéo dài, giông lốc sét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Calibri"/>
                        </a:rPr>
                        <a:t>- Chơi góc sách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Xem tranh ảnh, trò chuyện với trẻ về mối nguy hiểm khi tự mình đến trường hoặc về nhà khi không được phép của người thân, cô giáo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Chơi máy tính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TC: Lắp ráp, lắp ghép, ghép nối, gắn kết tạo thành mô hình xây dựng " Trường mầm non"- Truyện: Món quà của cô giáo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Lau dọn lớp học.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Vui văn nghệ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Nhận xét tuyên dương cuối tuần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3000" b="-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0412927"/>
              </p:ext>
            </p:extLst>
          </p:nvPr>
        </p:nvGraphicFramePr>
        <p:xfrm>
          <a:off x="381000" y="456482"/>
          <a:ext cx="8625205" cy="615696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286510"/>
                <a:gridCol w="1334770"/>
                <a:gridCol w="1513205"/>
                <a:gridCol w="1483360"/>
                <a:gridCol w="1417955"/>
                <a:gridCol w="1589405"/>
              </a:tblGrid>
              <a:tr h="137160">
                <a:tc>
                  <a:txBody>
                    <a:bodyPr/>
                    <a:lstStyle/>
                    <a:p>
                      <a:endParaRPr lang="en-US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 err="1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dirty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2</a:t>
                      </a:r>
                      <a:endParaRPr lang="en-US" sz="1400" dirty="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Thứ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3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ctr"/>
                      <a:endParaRPr lang="en-US" sz="1400" smtClean="0">
                        <a:solidFill>
                          <a:srgbClr val="7030A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4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5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Thứ 6</a:t>
                      </a:r>
                    </a:p>
                    <a:p>
                      <a:pPr algn="ctr"/>
                      <a:endParaRPr kumimoji="0" lang="en-US" sz="1400" b="1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43330">
                <a:tc>
                  <a:txBody>
                    <a:bodyPr/>
                    <a:lstStyle/>
                    <a:p>
                      <a:pPr algn="ctr"/>
                      <a:r>
                        <a:rPr lang="en-US" sz="140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Hoạt</a:t>
                      </a:r>
                      <a:r>
                        <a:rPr lang="en-US" sz="1400" baseline="0" smtClean="0">
                          <a:solidFill>
                            <a:srgbClr val="7030A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động học</a:t>
                      </a:r>
                      <a:endParaRPr lang="en-US" sz="1400" smtClean="0">
                        <a:solidFill>
                          <a:srgbClr val="7030A0"/>
                        </a:solidFill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30/9/2024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thể chất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VĐCB “ Đập, bắt bóng tại chỗ”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1/10/2024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nhận thức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Tìm hiểu bánh trung thu (E2)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2/10/2024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thẩm mĩ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>
                          <a:effectLst/>
                          <a:latin typeface="Times New Roman"/>
                          <a:ea typeface="Times New Roman"/>
                        </a:rPr>
                        <a:t>Dạy KNCH bài " Đêm trung thu"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</a:t>
                      </a: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3/10/2024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>
                          <a:effectLst/>
                          <a:latin typeface="Times New Roman"/>
                          <a:ea typeface="Times New Roman"/>
                        </a:rPr>
                        <a:t>PT ngôn ngữ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Thơ: Trăng Sáng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err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</a:t>
                      </a:r>
                      <a:r>
                        <a:rPr lang="en-US" sz="1300" b="1" i="1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4/10/2024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dirty="0">
                          <a:effectLst/>
                          <a:latin typeface="Times New Roman"/>
                          <a:ea typeface="Times New Roman"/>
                        </a:rPr>
                        <a:t>PT </a:t>
                      </a:r>
                      <a:r>
                        <a:rPr lang="en-US" sz="1300" b="1" i="1" dirty="0" err="1">
                          <a:effectLst/>
                          <a:latin typeface="Times New Roman"/>
                          <a:ea typeface="Times New Roman"/>
                        </a:rPr>
                        <a:t>thẩm</a:t>
                      </a:r>
                      <a:r>
                        <a:rPr lang="en-US" sz="1300" b="1" i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n-US" sz="1300" b="1" i="1" dirty="0" err="1">
                          <a:effectLst/>
                          <a:latin typeface="Times New Roman"/>
                          <a:ea typeface="Times New Roman"/>
                        </a:rPr>
                        <a:t>mĩ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nl-NL" sz="1300" b="1" dirty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EDP: Làm bánh Trung thu (E4)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dirty="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  <a:tr h="187198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ngoài trời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Quan sát: Cầu trượt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TCVĐ: Bẫy chuột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Chơi tự do: 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 marL="0" indent="0">
                        <a:buFontTx/>
                        <a:buNone/>
                      </a:pPr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Quan sát: Xích đu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TCVĐ: Tập tầm vông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Quan sát: Cây hoa giấy.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TCVĐ: Nhảy lò cò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Chơi tự do: 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Quan sát: Cây rau cải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TCVĐ: Dung dăng dung dẻ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Chơi tự do: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KV3: Trò chơi dân gian và chợ quê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Quan sát: Cây phượng.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TCVĐ: Bật nhảy như ếch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1400" smtClean="0">
                          <a:effectLst/>
                          <a:latin typeface="Times New Roman"/>
                          <a:ea typeface="Times New Roman"/>
                        </a:rPr>
                        <a:t>- Chơi tự do: KV3: Trò chơi dân gian và chợ quê</a:t>
                      </a:r>
                      <a:endParaRPr lang="en-US" sz="16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endParaRPr lang="en-US" sz="1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26695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endParaRPr kumimoji="0" lang="en-US" sz="140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kumimoji="0" lang="en-US" sz="1400" u="none" strike="noStrike" kern="1200" cap="none" spc="0" normalizeH="0" baseline="0" noProof="0" smtClean="0">
                          <a:ln>
                            <a:noFill/>
                          </a:ln>
                          <a:solidFill>
                            <a:srgbClr val="7030A0"/>
                          </a:solidFill>
                          <a:effectLst/>
                          <a:uLnTx/>
                          <a:uFillTx/>
                          <a:latin typeface="Times New Roman" pitchFamily="18" charset="0"/>
                          <a:cs typeface="Times New Roman" pitchFamily="18" charset="0"/>
                        </a:rPr>
                        <a:t>Hoạt động chiều</a:t>
                      </a:r>
                      <a:endParaRPr kumimoji="0" lang="en-US" sz="1400" b="0" i="0" u="none" strike="noStrike" kern="1200" cap="none" spc="0" normalizeH="0" baseline="0" noProof="0" smtClean="0">
                        <a:ln>
                          <a:noFill/>
                        </a:ln>
                        <a:solidFill>
                          <a:srgbClr val="7030A0"/>
                        </a:solidFill>
                        <a:effectLst/>
                        <a:uLnTx/>
                        <a:uFillTx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30/9/2024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Nhận xét sự khác nhau và giống nhau của 2-3 đồ dùng, đồ chơi TMN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Chơi góc học tập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1/10/2024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Quan sát, trò chuyện về một số kí hiệu thông thường trong cuộc sống (nhà VS, lối ra, nơi nguy hiểm…)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Chơi góc sách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2/10/2024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Đọc thơ: Cô dạy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Nhận xét sự khác nhau và giống nhau của 2-3 đồ dùng, đồ chơi TMN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3/10/2024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Quan sát, trò chuyện về một số kí hiệu thông thường trong cuộc sống (nhà VS, lối ra, nơi nguy hiểm…)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Hát VĐ: Em lên bốn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b="1" i="1" smtClean="0">
                          <a:solidFill>
                            <a:srgbClr val="0070C0"/>
                          </a:solidFill>
                          <a:effectLst/>
                          <a:latin typeface="Times New Roman"/>
                          <a:ea typeface="Times New Roman"/>
                        </a:rPr>
                        <a:t>Ngày 4/10/2024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 - Lau dọn lớp học.</a:t>
                      </a:r>
                      <a:endParaRPr lang="en-US" sz="1400" smtClean="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 smtClean="0">
                          <a:effectLst/>
                          <a:latin typeface="Times New Roman"/>
                          <a:ea typeface="Times New Roman"/>
                        </a:rPr>
                        <a:t>- </a:t>
                      </a: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Vui văn nghệ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- Nhận xét tuyên dương cuối tuần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3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en-US" sz="1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3" name="TextBox 5"/>
          <p:cNvSpPr txBox="1"/>
          <p:nvPr/>
        </p:nvSpPr>
        <p:spPr>
          <a:xfrm>
            <a:off x="3048000" y="65379"/>
            <a:ext cx="35363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</a:t>
            </a:r>
            <a:r>
              <a:rPr lang="en-US" sz="16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4: Bé giữ gìn đồ chơi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</TotalTime>
  <Words>1402</Words>
  <Application>Microsoft Office PowerPoint</Application>
  <PresentationFormat>On-screen Show (4:3)</PresentationFormat>
  <Paragraphs>243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AutoBVT</dc:creator>
  <cp:lastModifiedBy>ADMIN</cp:lastModifiedBy>
  <cp:revision>27</cp:revision>
  <dcterms:created xsi:type="dcterms:W3CDTF">2023-10-12T15:44:00Z</dcterms:created>
  <dcterms:modified xsi:type="dcterms:W3CDTF">2024-09-19T08:16:47Z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784580900F5C44B29C7A166A9234EF6F_12</vt:lpwstr>
  </property>
  <property fmtid="{D5CDD505-2E9C-101B-9397-08002B2CF9AE}" pid="3" name="KSOProductBuildVer">
    <vt:lpwstr>1033-12.2.0.13266</vt:lpwstr>
  </property>
</Properties>
</file>