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Dancing Script" charset="1" panose="03080600040507000D00"/>
      <p:regular r:id="rId11"/>
    </p:embeddedFont>
    <p:embeddedFont>
      <p:font typeface="TDTD양떼" charset="1" panose="02000503000000000000"/>
      <p:regular r:id="rId12"/>
    </p:embeddedFont>
    <p:embeddedFont>
      <p:font typeface="Dancing Script Bold" charset="1" panose="03080800040507000D00"/>
      <p:regular r:id="rId13"/>
    </p:embeddedFont>
    <p:embeddedFont>
      <p:font typeface="Faustina Bold" charset="1" panose="00000800000000000000"/>
      <p:regular r:id="rId14"/>
    </p:embeddedFont>
    <p:embeddedFont>
      <p:font typeface="Arimo Bold" charset="1" panose="020B0704020202020204"/>
      <p:regular r:id="rId15"/>
    </p:embeddedFont>
    <p:embeddedFont>
      <p:font typeface="Asap Bold" charset="1" panose="020F0804030202060203"/>
      <p:regular r:id="rId16"/>
    </p:embeddedFont>
    <p:embeddedFont>
      <p:font typeface="Arimo" charset="1" panose="020B0604020202020204"/>
      <p:regular r:id="rId17"/>
    </p:embeddedFont>
    <p:embeddedFont>
      <p:font typeface="Arimo Italics" charset="1" panose="020B0604020202090204"/>
      <p:regular r:id="rId18"/>
    </p:embeddedFont>
    <p:embeddedFont>
      <p:font typeface="Arimo Bold Italics" charset="1" panose="020B0704020202090204"/>
      <p:regular r:id="rId19"/>
    </p:embeddedFont>
    <p:embeddedFont>
      <p:font typeface="Open Sans Bold" charset="1" panose="00000000000000000000"/>
      <p:regular r:id="rId20"/>
    </p:embeddedFont>
    <p:embeddedFont>
      <p:font typeface="Faustina" charset="1" panose="000005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svg" Type="http://schemas.openxmlformats.org/officeDocument/2006/relationships/image"/><Relationship Id="rId11" Target="../media/image13.png" Type="http://schemas.openxmlformats.org/officeDocument/2006/relationships/image"/><Relationship Id="rId12" Target="../media/image14.svg" Type="http://schemas.openxmlformats.org/officeDocument/2006/relationships/image"/><Relationship Id="rId13" Target="../media/image15.png" Type="http://schemas.openxmlformats.org/officeDocument/2006/relationships/image"/><Relationship Id="rId14" Target="../media/image16.svg" Type="http://schemas.openxmlformats.org/officeDocument/2006/relationships/image"/><Relationship Id="rId15" Target="../media/image17.png" Type="http://schemas.openxmlformats.org/officeDocument/2006/relationships/image"/><Relationship Id="rId16" Target="../media/image18.svg" Type="http://schemas.openxmlformats.org/officeDocument/2006/relationships/image"/><Relationship Id="rId17" Target="../media/image19.png" Type="http://schemas.openxmlformats.org/officeDocument/2006/relationships/image"/><Relationship Id="rId18" Target="../media/image20.svg" Type="http://schemas.openxmlformats.org/officeDocument/2006/relationships/image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11" Target="../media/image28.png" Type="http://schemas.openxmlformats.org/officeDocument/2006/relationships/image"/><Relationship Id="rId12" Target="../media/image29.svg" Type="http://schemas.openxmlformats.org/officeDocument/2006/relationships/image"/><Relationship Id="rId2" Target="../media/image21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38.png" Type="http://schemas.openxmlformats.org/officeDocument/2006/relationships/image"/><Relationship Id="rId13" Target="../media/image39.svg" Type="http://schemas.openxmlformats.org/officeDocument/2006/relationships/image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svg" Type="http://schemas.openxmlformats.org/officeDocument/2006/relationships/image"/><Relationship Id="rId11" Target="../media/image13.png" Type="http://schemas.openxmlformats.org/officeDocument/2006/relationships/image"/><Relationship Id="rId12" Target="../media/image14.svg" Type="http://schemas.openxmlformats.org/officeDocument/2006/relationships/image"/><Relationship Id="rId13" Target="../media/image46.png" Type="http://schemas.openxmlformats.org/officeDocument/2006/relationships/image"/><Relationship Id="rId14" Target="../media/image47.svg" Type="http://schemas.openxmlformats.org/officeDocument/2006/relationships/image"/><Relationship Id="rId15" Target="../media/image48.png" Type="http://schemas.openxmlformats.org/officeDocument/2006/relationships/image"/><Relationship Id="rId16" Target="../media/image49.svg" Type="http://schemas.openxmlformats.org/officeDocument/2006/relationships/image"/><Relationship Id="rId17" Target="../media/image17.png" Type="http://schemas.openxmlformats.org/officeDocument/2006/relationships/image"/><Relationship Id="rId18" Target="../media/image18.svg" Type="http://schemas.openxmlformats.org/officeDocument/2006/relationships/image"/><Relationship Id="rId19" Target="../media/image50.png" Type="http://schemas.openxmlformats.org/officeDocument/2006/relationships/image"/><Relationship Id="rId2" Target="../media/image4.png" Type="http://schemas.openxmlformats.org/officeDocument/2006/relationships/image"/><Relationship Id="rId20" Target="../media/image51.svg" Type="http://schemas.openxmlformats.org/officeDocument/2006/relationships/image"/><Relationship Id="rId21" Target="../media/image52.png" Type="http://schemas.openxmlformats.org/officeDocument/2006/relationships/image"/><Relationship Id="rId22" Target="../media/image53.sv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42.png" Type="http://schemas.openxmlformats.org/officeDocument/2006/relationships/image"/><Relationship Id="rId6" Target="../media/image43.sv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Relationship Id="rId9" Target="../media/image3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8939" r="0" b="-1223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362708" y="2444566"/>
            <a:ext cx="11364099" cy="4965871"/>
            <a:chOff x="0" y="0"/>
            <a:chExt cx="2993014" cy="130788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93014" cy="1307884"/>
            </a:xfrm>
            <a:custGeom>
              <a:avLst/>
              <a:gdLst/>
              <a:ahLst/>
              <a:cxnLst/>
              <a:rect r="r" b="b" t="t" l="l"/>
              <a:pathLst>
                <a:path h="1307884" w="299301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761404" y="1445367"/>
            <a:ext cx="14060342" cy="7396266"/>
          </a:xfrm>
          <a:custGeom>
            <a:avLst/>
            <a:gdLst/>
            <a:ahLst/>
            <a:cxnLst/>
            <a:rect r="r" b="b" t="t" l="l"/>
            <a:pathLst>
              <a:path h="7396266" w="14060342">
                <a:moveTo>
                  <a:pt x="0" y="0"/>
                </a:moveTo>
                <a:lnTo>
                  <a:pt x="14060342" y="0"/>
                </a:lnTo>
                <a:lnTo>
                  <a:pt x="14060342" y="7396266"/>
                </a:lnTo>
                <a:lnTo>
                  <a:pt x="0" y="7396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210060" y="3648311"/>
            <a:ext cx="9308821" cy="673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2"/>
              </a:lnSpc>
            </a:pPr>
            <a:r>
              <a:rPr lang="en-US" sz="5559">
                <a:solidFill>
                  <a:srgbClr val="43B262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KẾ HOẠCH CHỦ ĐỀ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210060" y="7639037"/>
            <a:ext cx="9867879" cy="979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75"/>
              </a:lnSpc>
            </a:pPr>
            <a:r>
              <a:rPr lang="en-US" sz="7926">
                <a:solidFill>
                  <a:srgbClr val="F07167"/>
                </a:solidFill>
                <a:latin typeface="TDTD양떼"/>
                <a:ea typeface="TDTD양떼"/>
                <a:cs typeface="TDTD양떼"/>
                <a:sym typeface="TDTD양떼"/>
              </a:rPr>
              <a:t>Lớp 5A3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137164" y="5194160"/>
            <a:ext cx="9308821" cy="953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7"/>
              </a:lnSpc>
            </a:pPr>
            <a:r>
              <a:rPr lang="en-US" b="true" sz="7759">
                <a:solidFill>
                  <a:srgbClr val="DF4A3E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TRƯỜNG MẦM NON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9598">
            <a:off x="572712" y="609206"/>
            <a:ext cx="16800570" cy="9446491"/>
          </a:xfrm>
          <a:custGeom>
            <a:avLst/>
            <a:gdLst/>
            <a:ahLst/>
            <a:cxnLst/>
            <a:rect r="r" b="b" t="t" l="l"/>
            <a:pathLst>
              <a:path h="9446491" w="16800570">
                <a:moveTo>
                  <a:pt x="0" y="0"/>
                </a:moveTo>
                <a:lnTo>
                  <a:pt x="16800571" y="0"/>
                </a:lnTo>
                <a:lnTo>
                  <a:pt x="16800571" y="9446491"/>
                </a:lnTo>
                <a:lnTo>
                  <a:pt x="0" y="9446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2151455" y="2265697"/>
          <a:ext cx="14079050" cy="6992603"/>
        </p:xfrm>
        <a:graphic>
          <a:graphicData uri="http://schemas.openxmlformats.org/drawingml/2006/table">
            <a:tbl>
              <a:tblPr/>
              <a:tblGrid>
                <a:gridCol w="2206125"/>
                <a:gridCol w="2209987"/>
                <a:gridCol w="2340574"/>
                <a:gridCol w="2340574"/>
                <a:gridCol w="2340574"/>
                <a:gridCol w="2641216"/>
              </a:tblGrid>
              <a:tr h="127028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Hai (9/9/2024)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Thứ ba (10/9/2024)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Tư  (11/9/2024)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Năm (12/9/2024)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Sáu (13/9/2024)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</a:tr>
              <a:tr h="143265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học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thể chất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Đi thay đổi hướng theo hiệu lệnh</a:t>
                      </a:r>
                      <a:r>
                        <a:rPr lang="en-US" sz="13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 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nhận thức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Đếm đến 6, nhận biết nhóm có 6 đối tượn, nhận biết chữ số 6 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nhận thức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Bài thơ: Tình bạn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thẩm mỹ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Vỗ đệm tiết tấu chậm: “ Trường chúng cháu là trường mầm non”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TCKN-XH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Dạy trẻ tôn trọng, hợp tác trong khi chơi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28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góc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Khuôn viên trường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-TCVĐ: Nhảy bao bố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Làm cờ đuôi nheo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Trang trí tên biển lớp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Cồng trường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-TCVĐ: Đi cà kheo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Bán đồ ăn vặt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Bán các loại nước giải khát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bập bênh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“Đôi chân khéo”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Nhặt lá sâu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Lau lá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Tưới cây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Quét dọn sân vườn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 i="true">
                          <a:solidFill>
                            <a:srgbClr val="000000"/>
                          </a:solidFill>
                          <a:latin typeface="Arimo Italics"/>
                          <a:ea typeface="Arimo Italics"/>
                          <a:cs typeface="Arimo Italics"/>
                          <a:sym typeface="Arimo Italics"/>
                        </a:rPr>
                        <a:t>* Nhảy xa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Thời tiết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“Đi cà kheo”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Bán hoa quả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Bán đồ chơi trung thu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Làm bánh cu đơ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Làm kẹo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 i="true">
                          <a:solidFill>
                            <a:srgbClr val="000000"/>
                          </a:solidFill>
                          <a:latin typeface="Arimo Italics"/>
                          <a:ea typeface="Arimo Italics"/>
                          <a:cs typeface="Arimo Italics"/>
                          <a:sym typeface="Arimo Italics"/>
                        </a:rPr>
                        <a:t>* Chạy nhanh 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xích đu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“Nhảy dây”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Bán bóng bay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Bán cờ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Làm bánh kẹo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Làm hoa cầm tay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537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chiều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Bé tập rửa tay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 i="true" b="true">
                          <a:solidFill>
                            <a:srgbClr val="000000"/>
                          </a:solidFill>
                          <a:latin typeface="Arimo Bold Italics"/>
                          <a:ea typeface="Arimo Bold Italics"/>
                          <a:cs typeface="Arimo Bold Italics"/>
                          <a:sym typeface="Arimo Bold Italics"/>
                        </a:rPr>
                        <a:t>- </a:t>
                      </a: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Dạy trẻ biết giữ gìn trường lớp, nơi ở, nơi đi lại xanh- sạch- đẹp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Truyện: Gà tơ đi học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Trò chơi: Giới thiệu vệ bản thân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Hát: Chào ngày mới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i="true" b="true">
                          <a:solidFill>
                            <a:srgbClr val="000000"/>
                          </a:solidFill>
                          <a:latin typeface="Arimo Bold Italics"/>
                          <a:ea typeface="Arimo Bold Italics"/>
                          <a:cs typeface="Arimo Bold Italics"/>
                          <a:sym typeface="Arimo Bold Italics"/>
                        </a:rPr>
                        <a:t>- </a:t>
                      </a: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Truyện: Gà tơ đi học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góc nghệ thuật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Hát: Vui đến trường.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Lau rửa đồ dùng đồ chơi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Thưởng bé ngoan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5" id="5"/>
          <p:cNvSpPr/>
          <p:nvPr/>
        </p:nvSpPr>
        <p:spPr>
          <a:xfrm flipH="false" flipV="false" rot="-734853">
            <a:off x="149414" y="4386967"/>
            <a:ext cx="958363" cy="3273911"/>
          </a:xfrm>
          <a:custGeom>
            <a:avLst/>
            <a:gdLst/>
            <a:ahLst/>
            <a:cxnLst/>
            <a:rect r="r" b="b" t="t" l="l"/>
            <a:pathLst>
              <a:path h="3273911" w="958363">
                <a:moveTo>
                  <a:pt x="0" y="0"/>
                </a:moveTo>
                <a:lnTo>
                  <a:pt x="958363" y="0"/>
                </a:lnTo>
                <a:lnTo>
                  <a:pt x="958363" y="3273911"/>
                </a:lnTo>
                <a:lnTo>
                  <a:pt x="0" y="3273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401496">
            <a:off x="1743426" y="8829231"/>
            <a:ext cx="753714" cy="2216805"/>
          </a:xfrm>
          <a:custGeom>
            <a:avLst/>
            <a:gdLst/>
            <a:ahLst/>
            <a:cxnLst/>
            <a:rect r="r" b="b" t="t" l="l"/>
            <a:pathLst>
              <a:path h="2216805" w="753714">
                <a:moveTo>
                  <a:pt x="0" y="0"/>
                </a:moveTo>
                <a:lnTo>
                  <a:pt x="753714" y="0"/>
                </a:lnTo>
                <a:lnTo>
                  <a:pt x="753714" y="2216805"/>
                </a:lnTo>
                <a:lnTo>
                  <a:pt x="0" y="22168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0179457">
            <a:off x="16326510" y="-59382"/>
            <a:ext cx="1230026" cy="1180825"/>
          </a:xfrm>
          <a:custGeom>
            <a:avLst/>
            <a:gdLst/>
            <a:ahLst/>
            <a:cxnLst/>
            <a:rect r="r" b="b" t="t" l="l"/>
            <a:pathLst>
              <a:path h="1180825" w="1230026">
                <a:moveTo>
                  <a:pt x="0" y="0"/>
                </a:moveTo>
                <a:lnTo>
                  <a:pt x="1230026" y="0"/>
                </a:lnTo>
                <a:lnTo>
                  <a:pt x="1230026" y="1180825"/>
                </a:lnTo>
                <a:lnTo>
                  <a:pt x="0" y="11808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32859">
            <a:off x="16367594" y="6539421"/>
            <a:ext cx="2369925" cy="1430573"/>
          </a:xfrm>
          <a:custGeom>
            <a:avLst/>
            <a:gdLst/>
            <a:ahLst/>
            <a:cxnLst/>
            <a:rect r="r" b="b" t="t" l="l"/>
            <a:pathLst>
              <a:path h="1430573" w="2369925">
                <a:moveTo>
                  <a:pt x="0" y="0"/>
                </a:moveTo>
                <a:lnTo>
                  <a:pt x="2369926" y="0"/>
                </a:lnTo>
                <a:lnTo>
                  <a:pt x="2369926" y="1430574"/>
                </a:lnTo>
                <a:lnTo>
                  <a:pt x="0" y="14305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83428">
            <a:off x="15399616" y="8969479"/>
            <a:ext cx="1718658" cy="1387426"/>
          </a:xfrm>
          <a:custGeom>
            <a:avLst/>
            <a:gdLst/>
            <a:ahLst/>
            <a:cxnLst/>
            <a:rect r="r" b="b" t="t" l="l"/>
            <a:pathLst>
              <a:path h="1387426" w="1718658">
                <a:moveTo>
                  <a:pt x="0" y="0"/>
                </a:moveTo>
                <a:lnTo>
                  <a:pt x="1718658" y="0"/>
                </a:lnTo>
                <a:lnTo>
                  <a:pt x="1718658" y="1387426"/>
                </a:lnTo>
                <a:lnTo>
                  <a:pt x="0" y="13874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0179457">
            <a:off x="17565451" y="1154760"/>
            <a:ext cx="897650" cy="861744"/>
          </a:xfrm>
          <a:custGeom>
            <a:avLst/>
            <a:gdLst/>
            <a:ahLst/>
            <a:cxnLst/>
            <a:rect r="r" b="b" t="t" l="l"/>
            <a:pathLst>
              <a:path h="861744" w="897650">
                <a:moveTo>
                  <a:pt x="0" y="0"/>
                </a:moveTo>
                <a:lnTo>
                  <a:pt x="897650" y="0"/>
                </a:lnTo>
                <a:lnTo>
                  <a:pt x="897650" y="861744"/>
                </a:lnTo>
                <a:lnTo>
                  <a:pt x="0" y="8617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258945" y="6121686"/>
            <a:ext cx="682578" cy="682578"/>
          </a:xfrm>
          <a:custGeom>
            <a:avLst/>
            <a:gdLst/>
            <a:ahLst/>
            <a:cxnLst/>
            <a:rect r="r" b="b" t="t" l="l"/>
            <a:pathLst>
              <a:path h="682578" w="682578">
                <a:moveTo>
                  <a:pt x="0" y="0"/>
                </a:moveTo>
                <a:lnTo>
                  <a:pt x="682578" y="0"/>
                </a:lnTo>
                <a:lnTo>
                  <a:pt x="682578" y="682577"/>
                </a:lnTo>
                <a:lnTo>
                  <a:pt x="0" y="6825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0343" y="3435981"/>
            <a:ext cx="626981" cy="626981"/>
          </a:xfrm>
          <a:custGeom>
            <a:avLst/>
            <a:gdLst/>
            <a:ahLst/>
            <a:cxnLst/>
            <a:rect r="r" b="b" t="t" l="l"/>
            <a:pathLst>
              <a:path h="626981" w="626981">
                <a:moveTo>
                  <a:pt x="0" y="0"/>
                </a:moveTo>
                <a:lnTo>
                  <a:pt x="626981" y="0"/>
                </a:lnTo>
                <a:lnTo>
                  <a:pt x="626981" y="626981"/>
                </a:lnTo>
                <a:lnTo>
                  <a:pt x="0" y="6269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3137117">
            <a:off x="1390387" y="8623351"/>
            <a:ext cx="421910" cy="421910"/>
          </a:xfrm>
          <a:custGeom>
            <a:avLst/>
            <a:gdLst/>
            <a:ahLst/>
            <a:cxnLst/>
            <a:rect r="r" b="b" t="t" l="l"/>
            <a:pathLst>
              <a:path h="421910" w="421910">
                <a:moveTo>
                  <a:pt x="0" y="0"/>
                </a:moveTo>
                <a:lnTo>
                  <a:pt x="421910" y="0"/>
                </a:lnTo>
                <a:lnTo>
                  <a:pt x="421910" y="421910"/>
                </a:lnTo>
                <a:lnTo>
                  <a:pt x="0" y="4219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50343" y="1019175"/>
            <a:ext cx="15258646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702"/>
              </a:lnSpc>
            </a:pPr>
            <a:r>
              <a:rPr lang="en-US" b="true" sz="6418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Kế hoạch tuần 1: Bé vui đến trường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179457">
            <a:off x="-73168" y="342474"/>
            <a:ext cx="1604962" cy="1540763"/>
          </a:xfrm>
          <a:custGeom>
            <a:avLst/>
            <a:gdLst/>
            <a:ahLst/>
            <a:cxnLst/>
            <a:rect r="r" b="b" t="t" l="l"/>
            <a:pathLst>
              <a:path h="1540763" w="1604962">
                <a:moveTo>
                  <a:pt x="0" y="0"/>
                </a:moveTo>
                <a:lnTo>
                  <a:pt x="1604961" y="0"/>
                </a:lnTo>
                <a:lnTo>
                  <a:pt x="1604961" y="1540763"/>
                </a:lnTo>
                <a:lnTo>
                  <a:pt x="0" y="15407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5400000">
            <a:off x="3348853" y="-1852632"/>
            <a:ext cx="12402321" cy="17717602"/>
          </a:xfrm>
          <a:custGeom>
            <a:avLst/>
            <a:gdLst/>
            <a:ahLst/>
            <a:cxnLst/>
            <a:rect r="r" b="b" t="t" l="l"/>
            <a:pathLst>
              <a:path h="17717602" w="12402321">
                <a:moveTo>
                  <a:pt x="12402321" y="17717602"/>
                </a:moveTo>
                <a:lnTo>
                  <a:pt x="0" y="17717602"/>
                </a:lnTo>
                <a:lnTo>
                  <a:pt x="0" y="0"/>
                </a:lnTo>
                <a:lnTo>
                  <a:pt x="12402321" y="0"/>
                </a:lnTo>
                <a:lnTo>
                  <a:pt x="12402321" y="1771760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1510894" y="2014790"/>
          <a:ext cx="15817634" cy="7797524"/>
        </p:xfrm>
        <a:graphic>
          <a:graphicData uri="http://schemas.openxmlformats.org/drawingml/2006/table">
            <a:tbl>
              <a:tblPr/>
              <a:tblGrid>
                <a:gridCol w="2291719"/>
                <a:gridCol w="2705183"/>
                <a:gridCol w="2705183"/>
                <a:gridCol w="2705183"/>
                <a:gridCol w="2705183"/>
                <a:gridCol w="2705183"/>
              </a:tblGrid>
              <a:tr h="126915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Hai (16/9/2024)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Ba (17/9/2024)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Thứ Tư (18/9/2024)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Năm (19/9/2024)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Sáu (20/9/2024)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</a:tr>
              <a:tr h="153149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Hoạt động học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thể chất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 - VĐCB: “Ném bắt bóng với người đối diện”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nhận thức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HĐ 5E: Khám phá chiếc mặt nạ trung thu</a:t>
                      </a:r>
                      <a:r>
                        <a:rPr lang="en-US" sz="13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 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ngôn ngữ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Trò chơi chữ cái “o ô ơ”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thẩm mỹ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HĐ EDP: Làm mặt nạ trung thu</a:t>
                      </a:r>
                      <a:r>
                        <a:rPr lang="en-US" sz="13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 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thẩm mỹ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VĐTTC: Đêm trung thu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00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góc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Cây sấu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 chạy thay đổi tốc độ theo hiệu lệnh”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Bán trang phụ biểu diễn sư tử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Bán hoa quả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Làm đồ chơi trung thu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Làm đèn lồng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 i="true">
                          <a:solidFill>
                            <a:srgbClr val="000000"/>
                          </a:solidFill>
                          <a:latin typeface="Arimo Italics"/>
                          <a:ea typeface="Arimo Italics"/>
                          <a:cs typeface="Arimo Italics"/>
                          <a:sym typeface="Arimo Italics"/>
                        </a:rPr>
                        <a:t>*Nhảy bao bố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just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Cầu trượt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 Đi cà kheo”</a:t>
                      </a:r>
                    </a:p>
                    <a:p>
                      <a:pPr algn="just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Bán trang phục múa lân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Bán đầu sư tử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Bán đồ dùng gia đình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Làm bánh nướng, bánh dẻo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Công việc của cô nuôi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 Nhảy dây”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Trang trí đầu sư tử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Làm đèn lồng trung thu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Làm mặt nạ trung thu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Làm bánh nướng, bánh dẻo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 i="true">
                          <a:solidFill>
                            <a:srgbClr val="000000"/>
                          </a:solidFill>
                          <a:latin typeface="Arimo Italics"/>
                          <a:ea typeface="Arimo Italics"/>
                          <a:cs typeface="Arimo Italics"/>
                          <a:sym typeface="Arimo Italics"/>
                        </a:rPr>
                        <a:t>*Nhảy lò cò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Cầu thăng bằng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“Đi cà kheo”</a:t>
                      </a:r>
                    </a:p>
                    <a:p>
                      <a:pPr algn="just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Bán trang phục múa lân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Bán đầu sư tử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Bán đồ dùng gia đình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Làm bánh nướng, bánh dẻo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Cây sấu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“Nhảy dây”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Đánh trống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Trình diễn thời trang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Đánh đàn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Chơi với đồ chơi ngoài trời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688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chiều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Tìm hiểu về ngày tết trung thu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Xây dựng mẫu thiết kế: mặt nạ trung thu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Truyện: Sự tích chú cuội cung trăng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Trò chơi: Nu na nu nống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Truyện: Mèo con và quyển sách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TC: Kể tên 3 loại thực phẩm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Hát: Rước đèn dưới trăng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Dạy trẻ cách ứng phó với nắng nóng kéo dài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Lau rửa đồ dùng đồ chơi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Nêu gương cuối tuần.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Thưởng bé ngoan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6" id="6"/>
          <p:cNvSpPr txBox="true"/>
          <p:nvPr/>
        </p:nvSpPr>
        <p:spPr>
          <a:xfrm rot="0">
            <a:off x="4009816" y="883912"/>
            <a:ext cx="12904470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40"/>
              </a:lnSpc>
            </a:pPr>
            <a:r>
              <a:rPr lang="en-US" b="true" sz="520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Kế hoạch tuần 2: Bé đón trăng rằm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10081277">
            <a:off x="1489871" y="1445770"/>
            <a:ext cx="2143728" cy="1336907"/>
          </a:xfrm>
          <a:custGeom>
            <a:avLst/>
            <a:gdLst/>
            <a:ahLst/>
            <a:cxnLst/>
            <a:rect r="r" b="b" t="t" l="l"/>
            <a:pathLst>
              <a:path h="1336907" w="2143728">
                <a:moveTo>
                  <a:pt x="0" y="0"/>
                </a:moveTo>
                <a:lnTo>
                  <a:pt x="2143728" y="0"/>
                </a:lnTo>
                <a:lnTo>
                  <a:pt x="2143728" y="1336907"/>
                </a:lnTo>
                <a:lnTo>
                  <a:pt x="0" y="13369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90295">
            <a:off x="13382674" y="9391233"/>
            <a:ext cx="2051947" cy="955088"/>
          </a:xfrm>
          <a:custGeom>
            <a:avLst/>
            <a:gdLst/>
            <a:ahLst/>
            <a:cxnLst/>
            <a:rect r="r" b="b" t="t" l="l"/>
            <a:pathLst>
              <a:path h="955088" w="2051947">
                <a:moveTo>
                  <a:pt x="0" y="0"/>
                </a:moveTo>
                <a:lnTo>
                  <a:pt x="2051947" y="0"/>
                </a:lnTo>
                <a:lnTo>
                  <a:pt x="2051947" y="955088"/>
                </a:lnTo>
                <a:lnTo>
                  <a:pt x="0" y="955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386407">
            <a:off x="16197102" y="303139"/>
            <a:ext cx="2262852" cy="1333026"/>
          </a:xfrm>
          <a:custGeom>
            <a:avLst/>
            <a:gdLst/>
            <a:ahLst/>
            <a:cxnLst/>
            <a:rect r="r" b="b" t="t" l="l"/>
            <a:pathLst>
              <a:path h="1333026" w="2262852">
                <a:moveTo>
                  <a:pt x="0" y="0"/>
                </a:moveTo>
                <a:lnTo>
                  <a:pt x="2262852" y="0"/>
                </a:lnTo>
                <a:lnTo>
                  <a:pt x="2262852" y="1333026"/>
                </a:lnTo>
                <a:lnTo>
                  <a:pt x="0" y="13330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D3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756868">
            <a:off x="17232892" y="-1288484"/>
            <a:ext cx="2664505" cy="3618464"/>
          </a:xfrm>
          <a:custGeom>
            <a:avLst/>
            <a:gdLst/>
            <a:ahLst/>
            <a:cxnLst/>
            <a:rect r="r" b="b" t="t" l="l"/>
            <a:pathLst>
              <a:path h="3618464" w="2664505">
                <a:moveTo>
                  <a:pt x="0" y="0"/>
                </a:moveTo>
                <a:lnTo>
                  <a:pt x="2664505" y="0"/>
                </a:lnTo>
                <a:lnTo>
                  <a:pt x="2664505" y="3618463"/>
                </a:lnTo>
                <a:lnTo>
                  <a:pt x="0" y="36184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375033">
            <a:off x="-1591473" y="4730272"/>
            <a:ext cx="4593225" cy="6561750"/>
          </a:xfrm>
          <a:custGeom>
            <a:avLst/>
            <a:gdLst/>
            <a:ahLst/>
            <a:cxnLst/>
            <a:rect r="r" b="b" t="t" l="l"/>
            <a:pathLst>
              <a:path h="6561750" w="4593225">
                <a:moveTo>
                  <a:pt x="0" y="0"/>
                </a:moveTo>
                <a:lnTo>
                  <a:pt x="4593225" y="0"/>
                </a:lnTo>
                <a:lnTo>
                  <a:pt x="4593225" y="6561750"/>
                </a:lnTo>
                <a:lnTo>
                  <a:pt x="0" y="6561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1463401" y="1900161"/>
          <a:ext cx="15795899" cy="7115066"/>
        </p:xfrm>
        <a:graphic>
          <a:graphicData uri="http://schemas.openxmlformats.org/drawingml/2006/table">
            <a:tbl>
              <a:tblPr/>
              <a:tblGrid>
                <a:gridCol w="1788572"/>
                <a:gridCol w="2801466"/>
                <a:gridCol w="2801466"/>
                <a:gridCol w="2801466"/>
                <a:gridCol w="2801466"/>
                <a:gridCol w="2801466"/>
              </a:tblGrid>
              <a:tr h="9630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Tuần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2 (23/9/2024)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3 (24/9/2024)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4 (25/9/2024)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5 (26/9/2024)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6 (27//9/2024)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</a:tr>
              <a:tr h="146980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true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học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thể chất</a:t>
                      </a:r>
                      <a:endParaRPr lang="en-US" sz="1100"/>
                    </a:p>
                    <a:p>
                      <a:pPr algn="ctr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 VĐCB “Nhảy lò cò 5 bước liên tục đổi chân theo yêu cầu" 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nhận thức</a:t>
                      </a:r>
                      <a:endParaRPr lang="en-US" sz="1100"/>
                    </a:p>
                    <a:p>
                      <a:pPr algn="ctr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Xác định phía trên- dưới, trước- sau của đồ vật có sự định hướng</a:t>
                      </a:r>
                      <a:r>
                        <a:rPr lang="en-US" sz="14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 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ngôn ngữ</a:t>
                      </a:r>
                      <a:endParaRPr lang="en-US" sz="1100"/>
                    </a:p>
                    <a:p>
                      <a:pPr algn="ctr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Tập tô chữ cái: “o ô ơ”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thẩm mỹ</a:t>
                      </a:r>
                      <a:endParaRPr lang="en-US" sz="1100"/>
                    </a:p>
                    <a:p>
                      <a:pPr algn="ctr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Vẽ cô giáo em</a:t>
                      </a:r>
                      <a:r>
                        <a:rPr lang="en-US" sz="14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 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TCKNXH</a:t>
                      </a:r>
                      <a:endParaRPr lang="en-US" sz="1100"/>
                    </a:p>
                    <a:p>
                      <a:pPr algn="ctr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Dạy kỹ năng giặt khăn, phơi khăn</a:t>
                      </a:r>
                      <a:r>
                        <a:rPr lang="en-US" sz="14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 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  <a:tr h="251011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góc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Bể cá</a:t>
                      </a:r>
                      <a:endParaRPr lang="en-US" sz="1100"/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 Bò chui qua cổng”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Dòng chảy nhanh chậm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Thả vật chìm, vật nổi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Chơi với cát 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Thời tiết</a:t>
                      </a:r>
                      <a:endParaRPr lang="en-US" sz="1100"/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“Đi cà kheo.”</a:t>
                      </a:r>
                    </a:p>
                    <a:p>
                      <a:pPr algn="just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vẽ tranh cát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Chơi câu cá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Chơi đua thuyền trên cạn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Chơi ô ăn quan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 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Cầu khỉ</a:t>
                      </a:r>
                      <a:endParaRPr lang="en-US" sz="1100"/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 Đôi chân khéo”</a:t>
                      </a:r>
                    </a:p>
                    <a:p>
                      <a:pPr algn="just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Chơi dòng chảy nhanh chậm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Vật chìm, vật nổi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Đong đo nước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 i="true">
                          <a:solidFill>
                            <a:srgbClr val="000000"/>
                          </a:solidFill>
                          <a:latin typeface="Arimo Italics"/>
                          <a:ea typeface="Arimo Italics"/>
                          <a:cs typeface="Arimo Italics"/>
                          <a:sym typeface="Arimo Italics"/>
                        </a:rPr>
                        <a:t>*Nhảy cao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bộ đồ chơi thể chất</a:t>
                      </a:r>
                      <a:endParaRPr lang="en-US" sz="1100"/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 Tay đẹp”</a:t>
                      </a:r>
                    </a:p>
                    <a:p>
                      <a:pPr algn="just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Vẽ tranh cát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Chơi câu cá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Chơi đua thuyền trên cạn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Chơi ô ăn quan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Cây hoa mẫu đơn</a:t>
                      </a:r>
                      <a:endParaRPr lang="en-US" sz="1100"/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 Nhảy dây”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 i="true" b="true">
                          <a:solidFill>
                            <a:srgbClr val="000000"/>
                          </a:solidFill>
                          <a:latin typeface="Arimo Bold Italics"/>
                          <a:ea typeface="Arimo Bold Italics"/>
                          <a:cs typeface="Arimo Bold Italics"/>
                          <a:sym typeface="Arimo Bold Italics"/>
                        </a:rPr>
                        <a:t>+ </a:t>
                      </a: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Câu cá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Đua thuyền trên cạn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Pha màu nước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 i="true">
                          <a:solidFill>
                            <a:srgbClr val="000000"/>
                          </a:solidFill>
                          <a:latin typeface="Arimo Italics"/>
                          <a:ea typeface="Arimo Italics"/>
                          <a:cs typeface="Arimo Italics"/>
                          <a:sym typeface="Arimo Italics"/>
                        </a:rPr>
                        <a:t>*Bật qua mô đất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  <a:tr h="217210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 b="true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chiều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Dạy trẻ so sánh đặc điểm về chất liệu của 1 số đồ dùng đồ chơi trong trường mầm non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Trò chơi: Bé hãy tìm các lối thoát hiểm an toàn</a:t>
                      </a:r>
                      <a:endParaRPr lang="en-US" sz="1100"/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Tiết tấu chậm bài "Ngày vui của bé"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Trò chuyện, quan sát tìm hiểu ý nghĩa của các con số</a:t>
                      </a:r>
                      <a:endParaRPr lang="en-US" sz="1100"/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Đố vui về đồ dùng đồ chơi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Trò chơi "Bé làm theo hiệu lệnh"</a:t>
                      </a:r>
                      <a:endParaRPr lang="en-US" sz="1100"/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Dạy trẻ cách ứng phó với bão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Lau rửa đồ dùng đồ chơi</a:t>
                      </a:r>
                      <a:endParaRPr lang="en-US" sz="1100"/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Hoạt động trải nghiệm: Bữa tiệc sinh nhật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Thưởng bé ngoan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</a:tbl>
          </a:graphicData>
        </a:graphic>
      </p:graphicFrame>
      <p:sp>
        <p:nvSpPr>
          <p:cNvPr name="TextBox 5" id="5"/>
          <p:cNvSpPr txBox="true"/>
          <p:nvPr/>
        </p:nvSpPr>
        <p:spPr>
          <a:xfrm rot="0">
            <a:off x="4544594" y="891539"/>
            <a:ext cx="12089347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Kế hoạch tuần 3: Lớp học vui nhộn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2859312">
            <a:off x="13135086" y="-129057"/>
            <a:ext cx="1474805" cy="876839"/>
          </a:xfrm>
          <a:custGeom>
            <a:avLst/>
            <a:gdLst/>
            <a:ahLst/>
            <a:cxnLst/>
            <a:rect r="r" b="b" t="t" l="l"/>
            <a:pathLst>
              <a:path h="876839" w="1474805">
                <a:moveTo>
                  <a:pt x="0" y="0"/>
                </a:moveTo>
                <a:lnTo>
                  <a:pt x="1474805" y="0"/>
                </a:lnTo>
                <a:lnTo>
                  <a:pt x="1474805" y="876839"/>
                </a:lnTo>
                <a:lnTo>
                  <a:pt x="0" y="876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786086" y="8011147"/>
            <a:ext cx="1250718" cy="1285785"/>
          </a:xfrm>
          <a:custGeom>
            <a:avLst/>
            <a:gdLst/>
            <a:ahLst/>
            <a:cxnLst/>
            <a:rect r="r" b="b" t="t" l="l"/>
            <a:pathLst>
              <a:path h="1285785" w="1250718">
                <a:moveTo>
                  <a:pt x="0" y="0"/>
                </a:moveTo>
                <a:lnTo>
                  <a:pt x="1250718" y="0"/>
                </a:lnTo>
                <a:lnTo>
                  <a:pt x="1250718" y="1285785"/>
                </a:lnTo>
                <a:lnTo>
                  <a:pt x="0" y="12857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264247" y="118541"/>
            <a:ext cx="1031154" cy="1031154"/>
          </a:xfrm>
          <a:custGeom>
            <a:avLst/>
            <a:gdLst/>
            <a:ahLst/>
            <a:cxnLst/>
            <a:rect r="r" b="b" t="t" l="l"/>
            <a:pathLst>
              <a:path h="1031154" w="1031154">
                <a:moveTo>
                  <a:pt x="0" y="0"/>
                </a:moveTo>
                <a:lnTo>
                  <a:pt x="1031154" y="0"/>
                </a:lnTo>
                <a:lnTo>
                  <a:pt x="1031154" y="1031154"/>
                </a:lnTo>
                <a:lnTo>
                  <a:pt x="0" y="1031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83428">
            <a:off x="1440767" y="713403"/>
            <a:ext cx="1718658" cy="1387426"/>
          </a:xfrm>
          <a:custGeom>
            <a:avLst/>
            <a:gdLst/>
            <a:ahLst/>
            <a:cxnLst/>
            <a:rect r="r" b="b" t="t" l="l"/>
            <a:pathLst>
              <a:path h="1387426" w="1718658">
                <a:moveTo>
                  <a:pt x="0" y="0"/>
                </a:moveTo>
                <a:lnTo>
                  <a:pt x="1718658" y="0"/>
                </a:lnTo>
                <a:lnTo>
                  <a:pt x="1718658" y="1387426"/>
                </a:lnTo>
                <a:lnTo>
                  <a:pt x="0" y="1387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593" y="881150"/>
            <a:ext cx="17768815" cy="9996116"/>
          </a:xfrm>
          <a:custGeom>
            <a:avLst/>
            <a:gdLst/>
            <a:ahLst/>
            <a:cxnLst/>
            <a:rect r="r" b="b" t="t" l="l"/>
            <a:pathLst>
              <a:path h="9996116" w="17768815">
                <a:moveTo>
                  <a:pt x="0" y="0"/>
                </a:moveTo>
                <a:lnTo>
                  <a:pt x="17768814" y="0"/>
                </a:lnTo>
                <a:lnTo>
                  <a:pt x="17768814" y="9996117"/>
                </a:lnTo>
                <a:lnTo>
                  <a:pt x="0" y="9996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940563" y="2276858"/>
          <a:ext cx="16230600" cy="6477000"/>
        </p:xfrm>
        <a:graphic>
          <a:graphicData uri="http://schemas.openxmlformats.org/drawingml/2006/table">
            <a:tbl>
              <a:tblPr/>
              <a:tblGrid>
                <a:gridCol w="2705100"/>
                <a:gridCol w="2705100"/>
                <a:gridCol w="2705100"/>
                <a:gridCol w="2705100"/>
                <a:gridCol w="2705100"/>
                <a:gridCol w="2705100"/>
              </a:tblGrid>
              <a:tr h="86232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2 (30/9/2024)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just">
                        <a:lnSpc>
                          <a:spcPts val="3219"/>
                        </a:lnSpc>
                        <a:defRPr/>
                      </a:pPr>
                      <a:r>
                        <a:rPr lang="en-US" sz="22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Thứ 3 (1/10/2024)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7150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7150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7150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just">
                        <a:lnSpc>
                          <a:spcPts val="3219"/>
                        </a:lnSpc>
                        <a:defRPr/>
                      </a:pPr>
                      <a:r>
                        <a:rPr lang="en-US" sz="22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4 (2/10/2024)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57150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Thứ 5 (3/10/2024)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true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Thứ 6 (4/10/2024)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</a:tr>
              <a:tr h="124557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học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thể chất</a:t>
                      </a:r>
                      <a:endParaRPr lang="en-US" sz="1100"/>
                    </a:p>
                    <a:p>
                      <a:pPr algn="ctr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VĐCB: “Bật tách khép chân liên tục qua 7 ô”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Phát triển nhận thức</a:t>
                      </a:r>
                      <a:endParaRPr lang="en-US" sz="1100"/>
                    </a:p>
                    <a:p>
                      <a:pPr algn="ctr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“Tìm hiểu một số đồ chơi trong lớp bé"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7150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Phát triển ngôn ngữ</a:t>
                      </a:r>
                      <a:endParaRPr lang="en-US" sz="1100"/>
                    </a:p>
                    <a:p>
                      <a:pPr algn="ctr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Truyện: “Mèo con và quyển sách”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Phát triển ngôn ngữ</a:t>
                      </a:r>
                      <a:endParaRPr lang="en-US" sz="1100"/>
                    </a:p>
                    <a:p>
                      <a:pPr algn="ctr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Truyện: “Mèo con và quyển sách”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Phát triển thẩm mỹ:</a:t>
                      </a:r>
                      <a:endParaRPr lang="en-US" sz="1100"/>
                    </a:p>
                    <a:p>
                      <a:pPr algn="ctr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Hát: Chúng mình cùng dọn đồ chơi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27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ngoài trời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Đu quay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“Đi cà kheo ”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Đánh trống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Trình diễn thời trang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Đánh đàn </a:t>
                      </a:r>
                    </a:p>
                    <a:p>
                      <a:pPr algn="just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Chơi với đồ chơi ngoài trời.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thời tiết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TCVĐ: “ Nhảy bao bố”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Múa, ca hát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Nhảy theo điệu nhạc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Trình diễn thời trang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 i="true">
                          <a:solidFill>
                            <a:srgbClr val="000000"/>
                          </a:solidFill>
                          <a:latin typeface="Arimo Italics"/>
                          <a:ea typeface="Arimo Italics"/>
                          <a:cs typeface="Arimo Italics"/>
                          <a:sym typeface="Arimo Italics"/>
                        </a:rPr>
                        <a:t>*Squats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Quan sát: sân khấu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 Nhảy dây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Đánh đàn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Ca hát</a:t>
                      </a:r>
                    </a:p>
                    <a:p>
                      <a:pPr algn="just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Trang phục tự chọn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.- Quan sát: Cây hoa mẫu đơn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TCVĐ: “ Đôi chân khéo”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tự chọn: 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</a:t>
                      </a: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Múa, ca hát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Nhảy theo điệu nhạc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Trình diễn thời trang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 i="true">
                          <a:solidFill>
                            <a:srgbClr val="000000"/>
                          </a:solidFill>
                          <a:latin typeface="Arimo Italics"/>
                          <a:ea typeface="Arimo Italics"/>
                          <a:cs typeface="Arimo Italics"/>
                          <a:sym typeface="Arimo Italics"/>
                        </a:rPr>
                        <a:t>*Đứng lên ngồi xuống 15 lần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 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Hoạt động toàn khu: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+ Trưng bày sản phẩm theo chủ đề.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 i="true">
                          <a:solidFill>
                            <a:srgbClr val="000000"/>
                          </a:solidFill>
                          <a:latin typeface="Arimo Italics"/>
                          <a:ea typeface="Arimo Italics"/>
                          <a:cs typeface="Arimo Italics"/>
                          <a:sym typeface="Arimo Italics"/>
                        </a:rPr>
                        <a:t>*Squats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632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chiều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Thực hành dạy trẻ các nguyên tắc đảm bảo an toàn khi sử dụng điện (An toàn về điện; Khoảng cách, tư thế ngồi; Thời gian sử dụng…)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Hát: Chúng mình cùng dọn đồ chơi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Chơi góc học tập.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Đồng dao "Nu na nu nống"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Thực hành kỹ năng thoát hiêmt khi xảy ra hỏa hoạn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Lau rửa đồ dùng đồ chơi</a:t>
                      </a:r>
                      <a:endParaRPr lang="en-US" sz="11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- Nêu gương cuối tuần.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5" id="5"/>
          <p:cNvSpPr/>
          <p:nvPr/>
        </p:nvSpPr>
        <p:spPr>
          <a:xfrm flipH="false" flipV="false" rot="0">
            <a:off x="3381991" y="229149"/>
            <a:ext cx="11397051" cy="1885694"/>
          </a:xfrm>
          <a:custGeom>
            <a:avLst/>
            <a:gdLst/>
            <a:ahLst/>
            <a:cxnLst/>
            <a:rect r="r" b="b" t="t" l="l"/>
            <a:pathLst>
              <a:path h="1885694" w="11397051">
                <a:moveTo>
                  <a:pt x="0" y="0"/>
                </a:moveTo>
                <a:lnTo>
                  <a:pt x="11397050" y="0"/>
                </a:lnTo>
                <a:lnTo>
                  <a:pt x="11397050" y="1885693"/>
                </a:lnTo>
                <a:lnTo>
                  <a:pt x="0" y="1885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417419">
            <a:off x="15032943" y="1435108"/>
            <a:ext cx="1964122" cy="449963"/>
          </a:xfrm>
          <a:custGeom>
            <a:avLst/>
            <a:gdLst/>
            <a:ahLst/>
            <a:cxnLst/>
            <a:rect r="r" b="b" t="t" l="l"/>
            <a:pathLst>
              <a:path h="449963" w="1964122">
                <a:moveTo>
                  <a:pt x="0" y="0"/>
                </a:moveTo>
                <a:lnTo>
                  <a:pt x="1964123" y="0"/>
                </a:lnTo>
                <a:lnTo>
                  <a:pt x="1964123" y="449963"/>
                </a:lnTo>
                <a:lnTo>
                  <a:pt x="0" y="4499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6830832">
            <a:off x="-999639" y="6416707"/>
            <a:ext cx="1999279" cy="1188662"/>
          </a:xfrm>
          <a:custGeom>
            <a:avLst/>
            <a:gdLst/>
            <a:ahLst/>
            <a:cxnLst/>
            <a:rect r="r" b="b" t="t" l="l"/>
            <a:pathLst>
              <a:path h="1188662" w="1999279">
                <a:moveTo>
                  <a:pt x="0" y="0"/>
                </a:moveTo>
                <a:lnTo>
                  <a:pt x="1999278" y="0"/>
                </a:lnTo>
                <a:lnTo>
                  <a:pt x="1999278" y="1188662"/>
                </a:lnTo>
                <a:lnTo>
                  <a:pt x="0" y="11886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105605">
            <a:off x="1224921" y="629612"/>
            <a:ext cx="1858460" cy="1121834"/>
          </a:xfrm>
          <a:custGeom>
            <a:avLst/>
            <a:gdLst/>
            <a:ahLst/>
            <a:cxnLst/>
            <a:rect r="r" b="b" t="t" l="l"/>
            <a:pathLst>
              <a:path h="1121834" w="1858460">
                <a:moveTo>
                  <a:pt x="0" y="0"/>
                </a:moveTo>
                <a:lnTo>
                  <a:pt x="1858460" y="0"/>
                </a:lnTo>
                <a:lnTo>
                  <a:pt x="1858460" y="1121834"/>
                </a:lnTo>
                <a:lnTo>
                  <a:pt x="0" y="11218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213704">
            <a:off x="17086073" y="7739051"/>
            <a:ext cx="1264737" cy="1783603"/>
          </a:xfrm>
          <a:custGeom>
            <a:avLst/>
            <a:gdLst/>
            <a:ahLst/>
            <a:cxnLst/>
            <a:rect r="r" b="b" t="t" l="l"/>
            <a:pathLst>
              <a:path h="1783603" w="1264737">
                <a:moveTo>
                  <a:pt x="0" y="0"/>
                </a:moveTo>
                <a:lnTo>
                  <a:pt x="1264737" y="0"/>
                </a:lnTo>
                <a:lnTo>
                  <a:pt x="1264737" y="1783602"/>
                </a:lnTo>
                <a:lnTo>
                  <a:pt x="0" y="17836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535444" y="6685400"/>
            <a:ext cx="651277" cy="651277"/>
          </a:xfrm>
          <a:custGeom>
            <a:avLst/>
            <a:gdLst/>
            <a:ahLst/>
            <a:cxnLst/>
            <a:rect r="r" b="b" t="t" l="l"/>
            <a:pathLst>
              <a:path h="651277" w="651277">
                <a:moveTo>
                  <a:pt x="0" y="0"/>
                </a:moveTo>
                <a:lnTo>
                  <a:pt x="651277" y="0"/>
                </a:lnTo>
                <a:lnTo>
                  <a:pt x="651277" y="651277"/>
                </a:lnTo>
                <a:lnTo>
                  <a:pt x="0" y="6512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49555" y="1361021"/>
            <a:ext cx="691415" cy="691415"/>
          </a:xfrm>
          <a:custGeom>
            <a:avLst/>
            <a:gdLst/>
            <a:ahLst/>
            <a:cxnLst/>
            <a:rect r="r" b="b" t="t" l="l"/>
            <a:pathLst>
              <a:path h="691415" w="691415">
                <a:moveTo>
                  <a:pt x="0" y="0"/>
                </a:moveTo>
                <a:lnTo>
                  <a:pt x="691414" y="0"/>
                </a:lnTo>
                <a:lnTo>
                  <a:pt x="691414" y="691415"/>
                </a:lnTo>
                <a:lnTo>
                  <a:pt x="0" y="6914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1268">
            <a:off x="15044850" y="8696502"/>
            <a:ext cx="1585271" cy="795518"/>
          </a:xfrm>
          <a:custGeom>
            <a:avLst/>
            <a:gdLst/>
            <a:ahLst/>
            <a:cxnLst/>
            <a:rect r="r" b="b" t="t" l="l"/>
            <a:pathLst>
              <a:path h="795518" w="1585271">
                <a:moveTo>
                  <a:pt x="0" y="0"/>
                </a:moveTo>
                <a:lnTo>
                  <a:pt x="1585271" y="0"/>
                </a:lnTo>
                <a:lnTo>
                  <a:pt x="1585271" y="795518"/>
                </a:lnTo>
                <a:lnTo>
                  <a:pt x="0" y="7955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07708">
            <a:off x="1006711" y="8912757"/>
            <a:ext cx="2294879" cy="363008"/>
          </a:xfrm>
          <a:custGeom>
            <a:avLst/>
            <a:gdLst/>
            <a:ahLst/>
            <a:cxnLst/>
            <a:rect r="r" b="b" t="t" l="l"/>
            <a:pathLst>
              <a:path h="363008" w="2294879">
                <a:moveTo>
                  <a:pt x="0" y="0"/>
                </a:moveTo>
                <a:lnTo>
                  <a:pt x="2294879" y="0"/>
                </a:lnTo>
                <a:lnTo>
                  <a:pt x="2294879" y="363008"/>
                </a:lnTo>
                <a:lnTo>
                  <a:pt x="0" y="36300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819687" y="682322"/>
            <a:ext cx="10472351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Kế hoạch tuần 4: Bé giữ gìn đồ chơi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DAGQCs_YowU</dc:identifier>
  <dcterms:modified xsi:type="dcterms:W3CDTF">2011-08-01T06:04:30Z</dcterms:modified>
  <cp:revision>1</cp:revision>
  <dc:title>Pink Cute Aesthetic Group Project Presentation</dc:title>
</cp:coreProperties>
</file>