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40" r:id="rId2"/>
    <p:sldId id="324" r:id="rId3"/>
    <p:sldId id="322" r:id="rId4"/>
    <p:sldId id="408" r:id="rId5"/>
    <p:sldId id="411" r:id="rId6"/>
    <p:sldId id="412" r:id="rId7"/>
    <p:sldId id="413" r:id="rId8"/>
    <p:sldId id="414" r:id="rId9"/>
    <p:sldId id="415" r:id="rId10"/>
    <p:sldId id="416" r:id="rId11"/>
    <p:sldId id="439" r:id="rId12"/>
    <p:sldId id="418" r:id="rId13"/>
    <p:sldId id="419" r:id="rId14"/>
    <p:sldId id="421" r:id="rId15"/>
    <p:sldId id="423" r:id="rId16"/>
    <p:sldId id="431" r:id="rId17"/>
    <p:sldId id="422" r:id="rId18"/>
    <p:sldId id="425" r:id="rId19"/>
    <p:sldId id="428" r:id="rId20"/>
    <p:sldId id="427" r:id="rId21"/>
    <p:sldId id="429" r:id="rId22"/>
    <p:sldId id="430" r:id="rId23"/>
    <p:sldId id="424" r:id="rId24"/>
    <p:sldId id="432" r:id="rId25"/>
    <p:sldId id="433" r:id="rId26"/>
    <p:sldId id="436" r:id="rId27"/>
    <p:sldId id="448" r:id="rId28"/>
    <p:sldId id="426" r:id="rId29"/>
    <p:sldId id="410" r:id="rId30"/>
    <p:sldId id="437" r:id="rId31"/>
    <p:sldId id="435" r:id="rId32"/>
    <p:sldId id="438" r:id="rId33"/>
    <p:sldId id="42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  <a:srgbClr val="FFFF99"/>
    <a:srgbClr val="E4F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D2E9-97BB-4437-B9BB-F63D64E41EF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699-F900-4F1E-AC88-2804D137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D2E9-97BB-4437-B9BB-F63D64E41EF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699-F900-4F1E-AC88-2804D137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D2E9-97BB-4437-B9BB-F63D64E41EF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699-F900-4F1E-AC88-2804D137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D2E9-97BB-4437-B9BB-F63D64E41EF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699-F900-4F1E-AC88-2804D137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D2E9-97BB-4437-B9BB-F63D64E41EF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699-F900-4F1E-AC88-2804D137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D2E9-97BB-4437-B9BB-F63D64E41EF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699-F900-4F1E-AC88-2804D137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D2E9-97BB-4437-B9BB-F63D64E41EF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699-F900-4F1E-AC88-2804D137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D2E9-97BB-4437-B9BB-F63D64E41EF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699-F900-4F1E-AC88-2804D137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D2E9-97BB-4437-B9BB-F63D64E41EF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699-F900-4F1E-AC88-2804D137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D2E9-97BB-4437-B9BB-F63D64E41EF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699-F900-4F1E-AC88-2804D137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D2E9-97BB-4437-B9BB-F63D64E41EF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699-F900-4F1E-AC88-2804D137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4D2E9-97BB-4437-B9BB-F63D64E41EF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A1699-F900-4F1E-AC88-2804D137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9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5" Type="http://schemas.openxmlformats.org/officeDocument/2006/relationships/image" Target="../media/image31.jpe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5" Type="http://schemas.openxmlformats.org/officeDocument/2006/relationships/image" Target="../media/image34.pn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7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5" Type="http://schemas.openxmlformats.org/officeDocument/2006/relationships/image" Target="../media/image40.jpe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1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5" Type="http://schemas.microsoft.com/office/2007/relationships/hdphoto" Target="../media/hdphoto2.wdp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2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5" Type="http://schemas.microsoft.com/office/2007/relationships/hdphoto" Target="../media/hdphoto4.wdp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5" Type="http://schemas.openxmlformats.org/officeDocument/2006/relationships/image" Target="../media/image44.jpe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0.gif"/><Relationship Id="rId3" Type="http://schemas.openxmlformats.org/officeDocument/2006/relationships/audio" Target="../media/media2.mp3"/><Relationship Id="rId7" Type="http://schemas.openxmlformats.org/officeDocument/2006/relationships/audio" Target="../media/audio3.wav"/><Relationship Id="rId12" Type="http://schemas.openxmlformats.org/officeDocument/2006/relationships/audio" Target="../media/audio6.wav"/><Relationship Id="rId2" Type="http://schemas.microsoft.com/office/2007/relationships/media" Target="../media/media2.mp3"/><Relationship Id="rId1" Type="http://schemas.openxmlformats.org/officeDocument/2006/relationships/tags" Target="../tags/tag25.xml"/><Relationship Id="rId6" Type="http://schemas.openxmlformats.org/officeDocument/2006/relationships/audio" Target="../media/audio2.wav"/><Relationship Id="rId11" Type="http://schemas.openxmlformats.org/officeDocument/2006/relationships/image" Target="../media/image9.jpeg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audio" Target="../media/audio5.wav"/><Relationship Id="rId1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10.gif"/><Relationship Id="rId5" Type="http://schemas.openxmlformats.org/officeDocument/2006/relationships/audio" Target="../media/audio6.wav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5" Type="http://schemas.openxmlformats.org/officeDocument/2006/relationships/image" Target="../media/image17.jpe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9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5" Type="http://schemas.openxmlformats.org/officeDocument/2006/relationships/image" Target="../media/image50.jpe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5" Type="http://schemas.openxmlformats.org/officeDocument/2006/relationships/image" Target="../media/image20.jpe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jpeg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5" Type="http://schemas.openxmlformats.org/officeDocument/2006/relationships/image" Target="../media/image22.pn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5" Type="http://schemas.openxmlformats.org/officeDocument/2006/relationships/image" Target="../media/image25.pn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5" Type="http://schemas.openxmlformats.org/officeDocument/2006/relationships/image" Target="../media/image28.jpe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4B8424-0D5B-F607-56EA-4DE16A0EE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2563EE25-DD9F-9A80-F639-757D63885F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" b="743"/>
          <a:stretch>
            <a:fillRect/>
          </a:stretch>
        </p:blipFill>
        <p:spPr>
          <a:xfrm>
            <a:off x="2023109" y="1043640"/>
            <a:ext cx="8165919" cy="4581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1A3660-B123-6E25-42A2-BD675996F47D}"/>
              </a:ext>
            </a:extLst>
          </p:cNvPr>
          <p:cNvSpPr txBox="1"/>
          <p:nvPr/>
        </p:nvSpPr>
        <p:spPr>
          <a:xfrm>
            <a:off x="2139689" y="3691055"/>
            <a:ext cx="7892586" cy="1624738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MẦM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SƠN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NHẤT?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096550C-9456-AF54-BE29-43E3722935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60" y="3810940"/>
            <a:ext cx="2469777" cy="2288947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E6B99CC-5457-7C33-22F0-C415F61DB1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9196" y="4150044"/>
            <a:ext cx="2512632" cy="23286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C5724C-4977-7418-E8B9-595DD2F1DA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34" t="20382" r="13358" b="13690"/>
          <a:stretch/>
        </p:blipFill>
        <p:spPr>
          <a:xfrm>
            <a:off x="10052312" y="1617522"/>
            <a:ext cx="2040783" cy="3029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16D8D7-080F-7EE6-7747-B23E0C0588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875" b="90875" l="4465" r="401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15" r="55348" b="13223"/>
          <a:stretch/>
        </p:blipFill>
        <p:spPr>
          <a:xfrm>
            <a:off x="93953" y="2053561"/>
            <a:ext cx="1882182" cy="2599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31628D-85FA-6847-C56C-0E399E15935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57" b="55209" l="1862" r="5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" t="45701" r="93750" b="43735"/>
          <a:stretch/>
        </p:blipFill>
        <p:spPr>
          <a:xfrm>
            <a:off x="208253" y="2921795"/>
            <a:ext cx="161753" cy="350521"/>
          </a:xfrm>
          <a:prstGeom prst="rect">
            <a:avLst/>
          </a:prstGeom>
        </p:spPr>
      </p:pic>
      <p:pic>
        <p:nvPicPr>
          <p:cNvPr id="24" name="tieng chuong">
            <a:hlinkClick r:id="" action="ppaction://media"/>
            <a:extLst>
              <a:ext uri="{FF2B5EF4-FFF2-40B4-BE49-F238E27FC236}">
                <a16:creationId xmlns:a16="http://schemas.microsoft.com/office/drawing/2014/main" id="{F21583BF-9052-9F55-BC15-40883329B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834888" y="6201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42483" y="195621"/>
            <a:ext cx="8298054" cy="60460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660" b="1">
                <a:solidFill>
                  <a:schemeClr val="bg1"/>
                </a:solidFill>
              </a:rPr>
              <a:t>Xe gì ba bánh/ Chở khách, chở hàng/ Bác tài phải đạp?</a:t>
            </a:r>
            <a:endParaRPr lang="en-US" sz="2660" b="1" dirty="0">
              <a:solidFill>
                <a:schemeClr val="bg1"/>
              </a:solidFill>
            </a:endParaRPr>
          </a:p>
        </p:txBody>
      </p:sp>
      <p:grpSp>
        <p:nvGrpSpPr>
          <p:cNvPr id="39939" name="Group 51"/>
          <p:cNvGrpSpPr/>
          <p:nvPr/>
        </p:nvGrpSpPr>
        <p:grpSpPr bwMode="auto">
          <a:xfrm>
            <a:off x="27351" y="-13017"/>
            <a:ext cx="321733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399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72428" y="1557158"/>
            <a:ext cx="2362200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Xe xích lô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028" y="1804808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8428" y="1635475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24628" y="1698975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77028" y="1775175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372428" y="3507077"/>
            <a:ext cx="2436283" cy="82338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Xe đạp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06" y="3767426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2511" y="3545177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98711" y="3661593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225195" y="3731444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296228" y="5425244"/>
            <a:ext cx="2438400" cy="8212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665">
                <a:solidFill>
                  <a:schemeClr val="bg1"/>
                </a:solidFill>
              </a:rPr>
              <a:t>Xe goòng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028" y="5666544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8428" y="5444295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24628" y="5484511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77028" y="5630562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47382" y="-82574"/>
            <a:ext cx="1696802" cy="132503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Câu 9</a:t>
            </a: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217913" y="533400"/>
            <a:ext cx="533400" cy="1325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960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96228" y="-6903"/>
            <a:ext cx="8244309" cy="2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>
            <a:extLst>
              <a:ext uri="{FF2B5EF4-FFF2-40B4-BE49-F238E27FC236}">
                <a16:creationId xmlns:a16="http://schemas.microsoft.com/office/drawing/2014/main" id="{9C95E270-377F-7EEE-DC08-83B079AB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Decagon 6148">
            <a:extLst>
              <a:ext uri="{FF2B5EF4-FFF2-40B4-BE49-F238E27FC236}">
                <a16:creationId xmlns:a16="http://schemas.microsoft.com/office/drawing/2014/main" id="{F9890D5D-A4DD-70A6-9CB3-E649770EA4E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6150" name="Decagon 6149">
            <a:extLst>
              <a:ext uri="{FF2B5EF4-FFF2-40B4-BE49-F238E27FC236}">
                <a16:creationId xmlns:a16="http://schemas.microsoft.com/office/drawing/2014/main" id="{07D831C3-E288-C589-4156-DF5C5A248F0F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151" name="Decagon 6150">
            <a:extLst>
              <a:ext uri="{FF2B5EF4-FFF2-40B4-BE49-F238E27FC236}">
                <a16:creationId xmlns:a16="http://schemas.microsoft.com/office/drawing/2014/main" id="{6CF1F43C-9919-7B77-CD25-15A3FD5BEEC5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6152" name="Decagon 6151">
            <a:extLst>
              <a:ext uri="{FF2B5EF4-FFF2-40B4-BE49-F238E27FC236}">
                <a16:creationId xmlns:a16="http://schemas.microsoft.com/office/drawing/2014/main" id="{00B267ED-A756-77C4-16C4-A6DCD1A3BE2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6153" name="Decagon 6152">
            <a:extLst>
              <a:ext uri="{FF2B5EF4-FFF2-40B4-BE49-F238E27FC236}">
                <a16:creationId xmlns:a16="http://schemas.microsoft.com/office/drawing/2014/main" id="{2CFF640C-2F79-3ADE-3746-4D81C1E6D5D7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6154" name="Decagon 6153">
            <a:extLst>
              <a:ext uri="{FF2B5EF4-FFF2-40B4-BE49-F238E27FC236}">
                <a16:creationId xmlns:a16="http://schemas.microsoft.com/office/drawing/2014/main" id="{EB974229-9EB3-3E6B-257C-356EBE7AFE25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6155" name="Decagon 6154">
            <a:extLst>
              <a:ext uri="{FF2B5EF4-FFF2-40B4-BE49-F238E27FC236}">
                <a16:creationId xmlns:a16="http://schemas.microsoft.com/office/drawing/2014/main" id="{BF347227-1D20-66CC-3799-60B11C3C85A2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6156" name="Decagon 6155">
            <a:extLst>
              <a:ext uri="{FF2B5EF4-FFF2-40B4-BE49-F238E27FC236}">
                <a16:creationId xmlns:a16="http://schemas.microsoft.com/office/drawing/2014/main" id="{ABC543A6-5DE6-9687-C303-D43D24BD0894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6157" name="Decagon 6156">
            <a:extLst>
              <a:ext uri="{FF2B5EF4-FFF2-40B4-BE49-F238E27FC236}">
                <a16:creationId xmlns:a16="http://schemas.microsoft.com/office/drawing/2014/main" id="{7BF0BA33-5B32-5A98-D7B9-19DFFC1182D1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6158" name="Decagon 6157">
            <a:extLst>
              <a:ext uri="{FF2B5EF4-FFF2-40B4-BE49-F238E27FC236}">
                <a16:creationId xmlns:a16="http://schemas.microsoft.com/office/drawing/2014/main" id="{F9C394F4-7108-E4AC-4347-DDBA5C4326DD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E622D8AD-FF47-C3A6-B7CA-85200465193C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CDD1F02-2BA1-E067-835A-632DB3BEA71A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CC6044-EF49-CDD7-AFB7-BB75A7E8DC2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874" r="10743" b="2258"/>
          <a:stretch/>
        </p:blipFill>
        <p:spPr>
          <a:xfrm>
            <a:off x="5181600" y="854686"/>
            <a:ext cx="4637972" cy="22148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09FB4B-3F0E-30CC-0D3A-C40DB3B0361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3" b="11112"/>
          <a:stretch/>
        </p:blipFill>
        <p:spPr>
          <a:xfrm>
            <a:off x="5181600" y="3078174"/>
            <a:ext cx="4644178" cy="20208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30CA81-2016-FB72-3B69-8241B7EE45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07592"/>
            <a:ext cx="4637972" cy="1737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7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800"/>
                            </p:stCondLst>
                            <p:childTnLst>
                              <p:par>
                                <p:cTn id="10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900"/>
                            </p:stCondLst>
                            <p:childTnLst>
                              <p:par>
                                <p:cTn id="10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100"/>
                            </p:stCondLst>
                            <p:childTnLst>
                              <p:par>
                                <p:cTn id="11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"/>
                            </p:stCondLst>
                            <p:childTnLst>
                              <p:par>
                                <p:cTn id="12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43" grpId="0" bldLvl="0" animBg="1"/>
      <p:bldP spid="1044" grpId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6149" grpId="0" bldLvl="0" animBg="1"/>
      <p:bldP spid="6150" grpId="0" bldLvl="0" animBg="1"/>
      <p:bldP spid="6151" grpId="0" bldLvl="0" animBg="1"/>
      <p:bldP spid="6152" grpId="0" bldLvl="0" animBg="1"/>
      <p:bldP spid="6153" grpId="0" bldLvl="0" animBg="1"/>
      <p:bldP spid="6154" grpId="0" bldLvl="0" animBg="1"/>
      <p:bldP spid="6155" grpId="0" bldLvl="0" animBg="1"/>
      <p:bldP spid="6156" grpId="0" bldLvl="0" animBg="1"/>
      <p:bldP spid="6157" grpId="0" bldLvl="0" animBg="1"/>
      <p:bldP spid="6158" grpId="0" bldLvl="0" animBg="1"/>
      <p:bldP spid="6164" grpId="0" bldLvl="0" animBg="1"/>
      <p:bldP spid="616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90799" y="214905"/>
            <a:ext cx="8671739" cy="169808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</a:rPr>
              <a:t>“</a:t>
            </a:r>
            <a:r>
              <a:rPr lang="en-US" sz="3400" b="1" dirty="0" err="1">
                <a:solidFill>
                  <a:schemeClr val="bg1"/>
                </a:solidFill>
              </a:rPr>
              <a:t>Trên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sân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trường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chúng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em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chơi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giao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thông</a:t>
            </a:r>
            <a:r>
              <a:rPr lang="en-US" sz="3400" b="1" dirty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</a:rPr>
              <a:t>…</a:t>
            </a:r>
            <a:r>
              <a:rPr lang="en-US" sz="3400" b="1" dirty="0" err="1">
                <a:solidFill>
                  <a:schemeClr val="bg1"/>
                </a:solidFill>
              </a:rPr>
              <a:t>Đèn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bật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nên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màu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xanh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em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nhanh</a:t>
            </a:r>
            <a:r>
              <a:rPr lang="en-US" sz="3400" b="1" dirty="0">
                <a:solidFill>
                  <a:schemeClr val="bg1"/>
                </a:solidFill>
              </a:rPr>
              <a:t> qua </a:t>
            </a:r>
            <a:r>
              <a:rPr lang="en-US" sz="3400" b="1" dirty="0" err="1">
                <a:solidFill>
                  <a:schemeClr val="bg1"/>
                </a:solidFill>
              </a:rPr>
              <a:t>đường</a:t>
            </a:r>
            <a:r>
              <a:rPr lang="en-US" sz="3400" b="1" dirty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en-US" sz="3400" b="1" dirty="0" err="1">
                <a:solidFill>
                  <a:schemeClr val="bg1"/>
                </a:solidFill>
              </a:rPr>
              <a:t>Đây</a:t>
            </a:r>
            <a:r>
              <a:rPr lang="en-US" sz="3400" b="1" dirty="0">
                <a:solidFill>
                  <a:schemeClr val="bg1"/>
                </a:solidFill>
              </a:rPr>
              <a:t> là </a:t>
            </a:r>
            <a:r>
              <a:rPr lang="en-US" sz="3400" b="1" dirty="0" err="1">
                <a:solidFill>
                  <a:schemeClr val="bg1"/>
                </a:solidFill>
              </a:rPr>
              <a:t>lời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của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bài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hát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nào</a:t>
            </a:r>
            <a:r>
              <a:rPr lang="en-US" sz="3400" b="1" dirty="0">
                <a:solidFill>
                  <a:schemeClr val="bg1"/>
                </a:solidFill>
              </a:rPr>
              <a:t>? </a:t>
            </a: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278807" y="6351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58083" y="2342587"/>
            <a:ext cx="6898216" cy="100232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Đoàn tàu nhỏ xíu</a:t>
            </a:r>
            <a:endParaRPr lang="en-US" altLang="en-US" sz="6600" b="1">
              <a:solidFill>
                <a:schemeClr val="bg1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484" y="2720343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7884" y="2548566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10284" y="2612066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86484" y="2688266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48673" y="3959674"/>
            <a:ext cx="6936315" cy="100232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3200" b="1">
                <a:solidFill>
                  <a:schemeClr val="bg1"/>
                </a:solidFill>
              </a:rPr>
              <a:t>Em đi qua ngã tư đường phố</a:t>
            </a:r>
            <a:endParaRPr lang="en-US" altLang="en-US" sz="5400" b="1">
              <a:solidFill>
                <a:schemeClr val="bg1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857" y="438203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957" y="4159788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5324" y="4282414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50641" y="4346055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472591" y="5655712"/>
            <a:ext cx="6948051" cy="95038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Em đi chơi thuyền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893" y="606280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40" y="5807586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60140" y="5847802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12540" y="5993853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6351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1558073" y="6083175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8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9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35784" y="189186"/>
            <a:ext cx="7946416" cy="100536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Khi tham gia giao thông, trường hợp nào dưới đây </a:t>
            </a:r>
          </a:p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là không an toàn, gây nguy hiểm?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35634" y="-30336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207495" y="1549569"/>
            <a:ext cx="4486505" cy="101811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Đi qua đường</a:t>
            </a:r>
          </a:p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cùng người lớn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50" y="1907968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32" y="1750277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46432" y="1813777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22632" y="1889977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16042" y="3408836"/>
            <a:ext cx="4574515" cy="112813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000">
                <a:solidFill>
                  <a:schemeClr val="bg1"/>
                </a:solidFill>
              </a:rPr>
              <a:t>Không đội mũ bảo hiểm khi </a:t>
            </a:r>
          </a:p>
          <a:p>
            <a:pPr algn="ctr" defTabSz="685800"/>
            <a:r>
              <a:rPr lang="en-US" altLang="en-US" sz="3000">
                <a:solidFill>
                  <a:schemeClr val="bg1"/>
                </a:solidFill>
              </a:rPr>
              <a:t>ngồi trên xe mô tô, xe máy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43" y="393319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005" y="3734751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45372" y="3857377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950689" y="3921018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148722" y="5644520"/>
            <a:ext cx="4595146" cy="9926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Đi xe đạp chở 1 người </a:t>
            </a:r>
          </a:p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ngồi sau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21" y="595926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478" y="5728049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90678" y="5768265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43078" y="5914316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30184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78439" y="1168569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35783" y="7286"/>
            <a:ext cx="7946417" cy="16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1304511" y="5914316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958" y="4050084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09345" y="4537591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09345" y="4535859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09345" y="4535859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09345" y="4537591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09345" y="4516809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09345" y="4537591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09345" y="4537591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30127" y="4516809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30127" y="4537591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30127" y="4537591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02224" y="6167338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481895" y="4827846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355251" y="491093"/>
            <a:ext cx="144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6751EF-639D-3BB7-094A-8BCEBF7CE10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6771" t="35000" r="46250" b="33519"/>
          <a:stretch/>
        </p:blipFill>
        <p:spPr>
          <a:xfrm>
            <a:off x="6799779" y="1256462"/>
            <a:ext cx="3289300" cy="17688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3BDDA4E-A526-70DE-84BF-72C72C2737A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t="11160" r="17852"/>
          <a:stretch/>
        </p:blipFill>
        <p:spPr>
          <a:xfrm>
            <a:off x="6799780" y="3025309"/>
            <a:ext cx="3287418" cy="20165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ECB8EF5-8658-1EA5-E0DF-92D717E41F4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3237" r="21149"/>
          <a:stretch/>
        </p:blipFill>
        <p:spPr>
          <a:xfrm>
            <a:off x="6797897" y="5041900"/>
            <a:ext cx="3289300" cy="1777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47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800"/>
                            </p:stCondLst>
                            <p:childTnLst>
                              <p:par>
                                <p:cTn id="10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900"/>
                            </p:stCondLst>
                            <p:childTnLst>
                              <p:par>
                                <p:cTn id="10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100"/>
                            </p:stCondLst>
                            <p:childTnLst>
                              <p:par>
                                <p:cTn id="11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"/>
                            </p:stCondLst>
                            <p:childTnLst>
                              <p:par>
                                <p:cTn id="12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90800" y="214906"/>
            <a:ext cx="8070066" cy="77681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Hành vi nào của người đi xe đạp trên đường không an toàn?</a:t>
            </a: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-43171" y="6351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59017" y="1776712"/>
            <a:ext cx="4457025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Lạng lách đánh võng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418" y="2096329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18" y="1926996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95850" y="1965304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87418" y="2066696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328390" y="5765512"/>
            <a:ext cx="4487652" cy="7623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Cả 2 ý trên</a:t>
            </a:r>
            <a:endParaRPr lang="en-US" altLang="en-US" sz="3200">
              <a:solidFill>
                <a:schemeClr val="bg1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289" y="5988978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689" y="5766729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9056" y="5889355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094373" y="5952996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292406" y="3995493"/>
            <a:ext cx="4565911" cy="89751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000" b="1">
                <a:solidFill>
                  <a:schemeClr val="bg1"/>
                </a:solidFill>
              </a:rPr>
              <a:t>Đèo nhau đi dàn hàng ngang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089" y="4313035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489" y="4090786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91689" y="4131002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944089" y="4277053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6351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1389622" y="4366375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63D3F50-39BE-0AAF-3C42-243B17CB36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75" y="1095331"/>
            <a:ext cx="3254053" cy="22374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7037A32-0663-913E-75B2-A8C0B39D7F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5" b="9469"/>
          <a:stretch/>
        </p:blipFill>
        <p:spPr>
          <a:xfrm>
            <a:off x="6926751" y="3384635"/>
            <a:ext cx="3265178" cy="2375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8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9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1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2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6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90799" y="214905"/>
            <a:ext cx="8534399" cy="143179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Khi bố mẹ chở đi học, hay đi chơi bằng xe môtô </a:t>
            </a: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hay xe gắn máy, việc làm trước tiên của con </a:t>
            </a: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khi ngồi lên xe đó là?</a:t>
            </a:r>
            <a:endParaRPr lang="en-US" sz="4000" b="1">
              <a:solidFill>
                <a:schemeClr val="bg1"/>
              </a:solidFill>
            </a:endParaRP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278807" y="6351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867823" y="1995527"/>
            <a:ext cx="6456354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Ngồi lên xe không đội mũ bảo hiểm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223" y="2317588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7623" y="2145811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420023" y="2209311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96223" y="2285511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826541" y="3559892"/>
            <a:ext cx="6456177" cy="110710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Đội mũ, cài dây, ngồi ngay ngắn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626" y="4005736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7726" y="3783487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385093" y="3906113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590410" y="3969754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776708" y="5626719"/>
            <a:ext cx="6456177" cy="8212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Đội mũ bảo hiểm, không cài dây mũ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745" y="591262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9792" y="5657412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75992" y="5697628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428392" y="5843679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1" y="0"/>
            <a:ext cx="1948925" cy="16764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90798" y="17845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1873925" y="5933001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818629" y="583690"/>
            <a:ext cx="161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Câu 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7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9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37773" y="133763"/>
            <a:ext cx="8775539" cy="93232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Những hành vi nào dưới đây gây nguy hiểm trên đường?</a:t>
            </a: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113765" y="-47516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494816" y="1994081"/>
            <a:ext cx="3732630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Đá bóng trên đường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216" y="2313698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4616" y="2144365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31648" y="2182673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23216" y="2284065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487104" y="5484614"/>
            <a:ext cx="3824817" cy="7623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Cả 2 ý trên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004" y="5708080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404" y="5485831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47771" y="5608457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253088" y="5672098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471533" y="3786026"/>
            <a:ext cx="3784580" cy="10954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Vừa chạy trên đường </a:t>
            </a:r>
          </a:p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vừa nô đùa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216" y="4162283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4616" y="3940034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70816" y="3980250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23216" y="4126301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44446" y="1422822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59017" y="6415"/>
            <a:ext cx="8854295" cy="14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1568749" y="4215623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7" name="Decagon 26">
            <a:extLst>
              <a:ext uri="{FF2B5EF4-FFF2-40B4-BE49-F238E27FC236}">
                <a16:creationId xmlns:a16="http://schemas.microsoft.com/office/drawing/2014/main" id="{7CDBD534-ED9A-F7CD-AC26-8E80556681A3}"/>
              </a:ext>
            </a:extLst>
          </p:cNvPr>
          <p:cNvSpPr/>
          <p:nvPr/>
        </p:nvSpPr>
        <p:spPr>
          <a:xfrm>
            <a:off x="10588769" y="4805258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  <a:latin typeface=".VnArial" pitchFamily="34" charset="0"/>
              </a:rPr>
              <a:t>10</a:t>
            </a:r>
            <a:endParaRPr lang="en-US" sz="54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67987" y="5101255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14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3DD5C78-0856-0520-8D4B-797E30C47A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60" y="1197413"/>
            <a:ext cx="3732040" cy="22315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0CA9F21-E9D5-0BE4-3EB0-266A3D562BB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3" b="18976"/>
          <a:stretch/>
        </p:blipFill>
        <p:spPr>
          <a:xfrm>
            <a:off x="6389984" y="3476495"/>
            <a:ext cx="3786179" cy="22315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8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9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1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2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6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32" grpId="0" bldLvl="0" animBg="1"/>
      <p:bldP spid="3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42483" y="125629"/>
            <a:ext cx="7540319" cy="67460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Đặc điểm của biển báo nguy hiểm là gì</a:t>
            </a:r>
            <a:r>
              <a:rPr lang="en-US" sz="2660" b="1">
                <a:solidFill>
                  <a:schemeClr val="bg1"/>
                </a:solidFill>
              </a:rPr>
              <a:t>?</a:t>
            </a:r>
            <a:endParaRPr lang="en-US" sz="2660" b="1" dirty="0">
              <a:solidFill>
                <a:schemeClr val="bg1"/>
              </a:solidFill>
            </a:endParaRPr>
          </a:p>
        </p:txBody>
      </p:sp>
      <p:grpSp>
        <p:nvGrpSpPr>
          <p:cNvPr id="39939" name="Group 51"/>
          <p:cNvGrpSpPr/>
          <p:nvPr/>
        </p:nvGrpSpPr>
        <p:grpSpPr bwMode="auto">
          <a:xfrm>
            <a:off x="27351" y="-13017"/>
            <a:ext cx="321733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399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53147" y="1127979"/>
            <a:ext cx="6141729" cy="13250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Hình tam giác màu vàng, </a:t>
            </a:r>
          </a:p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viền màu đỏ, giữa có hình vẽ màu đen </a:t>
            </a:r>
          </a:p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biểu thị nội dung sự nguy hiểm cần biết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52301"/>
            <a:ext cx="581411" cy="41548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378887"/>
            <a:ext cx="1564224" cy="79593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1457192"/>
            <a:ext cx="796058" cy="70449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762000" y="1531107"/>
            <a:ext cx="438233" cy="4476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981200" y="3170671"/>
            <a:ext cx="5315674" cy="985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Hình tam giác nền trắng, viền xanh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78" y="3514920"/>
            <a:ext cx="559255" cy="39965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185" y="3256488"/>
            <a:ext cx="1411075" cy="91246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0430" y="3398536"/>
            <a:ext cx="722607" cy="67764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48869" y="3456912"/>
            <a:ext cx="406232" cy="43058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981200" y="5185639"/>
            <a:ext cx="5391874" cy="98325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Hình tròn nền xanh viền trắng</a:t>
            </a:r>
            <a:endParaRPr lang="en-US" altLang="en-US" sz="4400" b="1">
              <a:solidFill>
                <a:schemeClr val="bg1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14037"/>
            <a:ext cx="602326" cy="43043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186070"/>
            <a:ext cx="1519747" cy="98273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5242772"/>
            <a:ext cx="827393" cy="73490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0" y="5386494"/>
            <a:ext cx="467284" cy="4637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47382" y="-82574"/>
            <a:ext cx="1696802" cy="132503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9960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96229" y="-6903"/>
            <a:ext cx="7486574" cy="13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>
            <a:extLst>
              <a:ext uri="{FF2B5EF4-FFF2-40B4-BE49-F238E27FC236}">
                <a16:creationId xmlns:a16="http://schemas.microsoft.com/office/drawing/2014/main" id="{9C95E270-377F-7EEE-DC08-83B079AB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Decagon 6148">
            <a:extLst>
              <a:ext uri="{FF2B5EF4-FFF2-40B4-BE49-F238E27FC236}">
                <a16:creationId xmlns:a16="http://schemas.microsoft.com/office/drawing/2014/main" id="{F9890D5D-A4DD-70A6-9CB3-E649770EA4E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6150" name="Decagon 6149">
            <a:extLst>
              <a:ext uri="{FF2B5EF4-FFF2-40B4-BE49-F238E27FC236}">
                <a16:creationId xmlns:a16="http://schemas.microsoft.com/office/drawing/2014/main" id="{07D831C3-E288-C589-4156-DF5C5A248F0F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151" name="Decagon 6150">
            <a:extLst>
              <a:ext uri="{FF2B5EF4-FFF2-40B4-BE49-F238E27FC236}">
                <a16:creationId xmlns:a16="http://schemas.microsoft.com/office/drawing/2014/main" id="{6CF1F43C-9919-7B77-CD25-15A3FD5BEEC5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6152" name="Decagon 6151">
            <a:extLst>
              <a:ext uri="{FF2B5EF4-FFF2-40B4-BE49-F238E27FC236}">
                <a16:creationId xmlns:a16="http://schemas.microsoft.com/office/drawing/2014/main" id="{00B267ED-A756-77C4-16C4-A6DCD1A3BE2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6153" name="Decagon 6152">
            <a:extLst>
              <a:ext uri="{FF2B5EF4-FFF2-40B4-BE49-F238E27FC236}">
                <a16:creationId xmlns:a16="http://schemas.microsoft.com/office/drawing/2014/main" id="{2CFF640C-2F79-3ADE-3746-4D81C1E6D5D7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6154" name="Decagon 6153">
            <a:extLst>
              <a:ext uri="{FF2B5EF4-FFF2-40B4-BE49-F238E27FC236}">
                <a16:creationId xmlns:a16="http://schemas.microsoft.com/office/drawing/2014/main" id="{EB974229-9EB3-3E6B-257C-356EBE7AFE25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6155" name="Decagon 6154">
            <a:extLst>
              <a:ext uri="{FF2B5EF4-FFF2-40B4-BE49-F238E27FC236}">
                <a16:creationId xmlns:a16="http://schemas.microsoft.com/office/drawing/2014/main" id="{BF347227-1D20-66CC-3799-60B11C3C85A2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6156" name="Decagon 6155">
            <a:extLst>
              <a:ext uri="{FF2B5EF4-FFF2-40B4-BE49-F238E27FC236}">
                <a16:creationId xmlns:a16="http://schemas.microsoft.com/office/drawing/2014/main" id="{ABC543A6-5DE6-9687-C303-D43D24BD0894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6157" name="Decagon 6156">
            <a:extLst>
              <a:ext uri="{FF2B5EF4-FFF2-40B4-BE49-F238E27FC236}">
                <a16:creationId xmlns:a16="http://schemas.microsoft.com/office/drawing/2014/main" id="{7BF0BA33-5B32-5A98-D7B9-19DFFC1182D1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6158" name="Decagon 6157">
            <a:extLst>
              <a:ext uri="{FF2B5EF4-FFF2-40B4-BE49-F238E27FC236}">
                <a16:creationId xmlns:a16="http://schemas.microsoft.com/office/drawing/2014/main" id="{F9C394F4-7108-E4AC-4347-DDBA5C4326DD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E622D8AD-FF47-C3A6-B7CA-85200465193C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CDD1F02-2BA1-E067-835A-632DB3BEA71A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F91121-D859-EE6A-28C8-3A3B652B3BB7}"/>
              </a:ext>
            </a:extLst>
          </p:cNvPr>
          <p:cNvSpPr/>
          <p:nvPr/>
        </p:nvSpPr>
        <p:spPr>
          <a:xfrm>
            <a:off x="7523544" y="4977114"/>
            <a:ext cx="2259258" cy="16852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05AD7C3-6068-D3CD-1064-8B388CA9104B}"/>
              </a:ext>
            </a:extLst>
          </p:cNvPr>
          <p:cNvSpPr/>
          <p:nvPr/>
        </p:nvSpPr>
        <p:spPr>
          <a:xfrm>
            <a:off x="7958639" y="5096550"/>
            <a:ext cx="1500717" cy="1495836"/>
          </a:xfrm>
          <a:prstGeom prst="flowChartConnector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2907D10-921D-58B6-E68A-F1F25685137F}"/>
              </a:ext>
            </a:extLst>
          </p:cNvPr>
          <p:cNvSpPr/>
          <p:nvPr/>
        </p:nvSpPr>
        <p:spPr>
          <a:xfrm>
            <a:off x="7696827" y="2969283"/>
            <a:ext cx="2085975" cy="1685265"/>
          </a:xfrm>
          <a:prstGeom prst="triangle">
            <a:avLst/>
          </a:prstGeom>
          <a:solidFill>
            <a:schemeClr val="bg1"/>
          </a:solidFill>
          <a:ln w="889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B5A84BB-8ADC-45F2-F092-FC5A77902BAD}"/>
              </a:ext>
            </a:extLst>
          </p:cNvPr>
          <p:cNvSpPr/>
          <p:nvPr/>
        </p:nvSpPr>
        <p:spPr>
          <a:xfrm>
            <a:off x="8854522" y="991104"/>
            <a:ext cx="2259258" cy="1815973"/>
          </a:xfrm>
          <a:prstGeom prst="triangle">
            <a:avLst/>
          </a:prstGeom>
          <a:solidFill>
            <a:srgbClr val="FFFF00"/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50F23F9-2075-3166-F123-BA9DD4479C71}"/>
              </a:ext>
            </a:extLst>
          </p:cNvPr>
          <p:cNvSpPr/>
          <p:nvPr/>
        </p:nvSpPr>
        <p:spPr>
          <a:xfrm rot="5400000">
            <a:off x="9379572" y="1841442"/>
            <a:ext cx="835018" cy="3360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1C0CB59-2B13-D0D0-4A2C-E711FA4F5F73}"/>
              </a:ext>
            </a:extLst>
          </p:cNvPr>
          <p:cNvSpPr/>
          <p:nvPr/>
        </p:nvSpPr>
        <p:spPr>
          <a:xfrm rot="16200000">
            <a:off x="9746686" y="1810713"/>
            <a:ext cx="835018" cy="3360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0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4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"/>
                            </p:stCondLst>
                            <p:childTnLst>
                              <p:par>
                                <p:cTn id="97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700"/>
                            </p:stCondLst>
                            <p:childTnLst>
                              <p:par>
                                <p:cTn id="101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5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900"/>
                            </p:stCondLst>
                            <p:childTnLst>
                              <p:par>
                                <p:cTn id="109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100"/>
                            </p:stCondLst>
                            <p:childTnLst>
                              <p:par>
                                <p:cTn id="117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200"/>
                            </p:stCondLst>
                            <p:childTnLst>
                              <p:par>
                                <p:cTn id="121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5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43" grpId="0" bldLvl="0" animBg="1"/>
      <p:bldP spid="1044" grpId="0" animBg="1"/>
      <p:bldP spid="8" grpId="0" animBg="1"/>
      <p:bldP spid="15" grpId="0" animBg="1"/>
      <p:bldP spid="6171" grpId="0" bldLvl="0" animBg="1"/>
      <p:bldP spid="6171" grpId="1" bldLvl="0" animBg="1"/>
      <p:bldP spid="6149" grpId="0" bldLvl="0" animBg="1"/>
      <p:bldP spid="6150" grpId="0" bldLvl="0" animBg="1"/>
      <p:bldP spid="6151" grpId="0" bldLvl="0" animBg="1"/>
      <p:bldP spid="6152" grpId="0" bldLvl="0" animBg="1"/>
      <p:bldP spid="6153" grpId="0" bldLvl="0" animBg="1"/>
      <p:bldP spid="6154" grpId="0" bldLvl="0" animBg="1"/>
      <p:bldP spid="6155" grpId="0" bldLvl="0" animBg="1"/>
      <p:bldP spid="6156" grpId="0" bldLvl="0" animBg="1"/>
      <p:bldP spid="6157" grpId="0" bldLvl="0" animBg="1"/>
      <p:bldP spid="6158" grpId="0" bldLvl="0" animBg="1"/>
      <p:bldP spid="6164" grpId="0" bldLvl="0" animBg="1"/>
      <p:bldP spid="6165" grpId="0" bldLvl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971800" y="195621"/>
            <a:ext cx="7010400" cy="86965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660" b="1">
                <a:solidFill>
                  <a:schemeClr val="bg1"/>
                </a:solidFill>
              </a:rPr>
              <a:t>Cái gì bay bổng trên cao</a:t>
            </a:r>
          </a:p>
          <a:p>
            <a:pPr algn="ctr" defTabSz="685800"/>
            <a:r>
              <a:rPr lang="en-US" sz="2660" b="1">
                <a:solidFill>
                  <a:schemeClr val="bg1"/>
                </a:solidFill>
              </a:rPr>
              <a:t>Chở bao nhiêu là khách ta, tây đi về?</a:t>
            </a:r>
            <a:endParaRPr lang="en-US" sz="2660" b="1" dirty="0">
              <a:solidFill>
                <a:schemeClr val="bg1"/>
              </a:solidFill>
            </a:endParaRPr>
          </a:p>
        </p:txBody>
      </p:sp>
      <p:grpSp>
        <p:nvGrpSpPr>
          <p:cNvPr id="39939" name="Group 51"/>
          <p:cNvGrpSpPr/>
          <p:nvPr/>
        </p:nvGrpSpPr>
        <p:grpSpPr bwMode="auto">
          <a:xfrm>
            <a:off x="27351" y="-13017"/>
            <a:ext cx="321733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399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462213" y="1701807"/>
            <a:ext cx="2362200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800" b="1">
                <a:solidFill>
                  <a:schemeClr val="bg1"/>
                </a:solidFill>
              </a:rPr>
              <a:t>Máy bay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813" y="194945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8213" y="1780124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14413" y="1843624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66813" y="1919824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462213" y="3423126"/>
            <a:ext cx="2436283" cy="82338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800" b="1">
                <a:solidFill>
                  <a:schemeClr val="bg1"/>
                </a:solidFill>
              </a:rPr>
              <a:t>Tàu hoả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96" y="3683475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2296" y="3461226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88496" y="3577642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14980" y="3647493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86013" y="5569893"/>
            <a:ext cx="2438400" cy="8212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665" b="1">
                <a:solidFill>
                  <a:schemeClr val="bg1"/>
                </a:solidFill>
              </a:rPr>
              <a:t>Thuyền buồm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813" y="5811193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8213" y="5588944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14413" y="5629160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66813" y="5775211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09791" y="-107265"/>
            <a:ext cx="2036909" cy="157812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217913" y="533400"/>
            <a:ext cx="533400" cy="1325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960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4799" y="-6903"/>
            <a:ext cx="7289801" cy="2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>
            <a:extLst>
              <a:ext uri="{FF2B5EF4-FFF2-40B4-BE49-F238E27FC236}">
                <a16:creationId xmlns:a16="http://schemas.microsoft.com/office/drawing/2014/main" id="{9C95E270-377F-7EEE-DC08-83B079AB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Decagon 6148">
            <a:extLst>
              <a:ext uri="{FF2B5EF4-FFF2-40B4-BE49-F238E27FC236}">
                <a16:creationId xmlns:a16="http://schemas.microsoft.com/office/drawing/2014/main" id="{F9890D5D-A4DD-70A6-9CB3-E649770EA4E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6150" name="Decagon 6149">
            <a:extLst>
              <a:ext uri="{FF2B5EF4-FFF2-40B4-BE49-F238E27FC236}">
                <a16:creationId xmlns:a16="http://schemas.microsoft.com/office/drawing/2014/main" id="{07D831C3-E288-C589-4156-DF5C5A248F0F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151" name="Decagon 6150">
            <a:extLst>
              <a:ext uri="{FF2B5EF4-FFF2-40B4-BE49-F238E27FC236}">
                <a16:creationId xmlns:a16="http://schemas.microsoft.com/office/drawing/2014/main" id="{6CF1F43C-9919-7B77-CD25-15A3FD5BEEC5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6152" name="Decagon 6151">
            <a:extLst>
              <a:ext uri="{FF2B5EF4-FFF2-40B4-BE49-F238E27FC236}">
                <a16:creationId xmlns:a16="http://schemas.microsoft.com/office/drawing/2014/main" id="{00B267ED-A756-77C4-16C4-A6DCD1A3BE2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6153" name="Decagon 6152">
            <a:extLst>
              <a:ext uri="{FF2B5EF4-FFF2-40B4-BE49-F238E27FC236}">
                <a16:creationId xmlns:a16="http://schemas.microsoft.com/office/drawing/2014/main" id="{2CFF640C-2F79-3ADE-3746-4D81C1E6D5D7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6154" name="Decagon 6153">
            <a:extLst>
              <a:ext uri="{FF2B5EF4-FFF2-40B4-BE49-F238E27FC236}">
                <a16:creationId xmlns:a16="http://schemas.microsoft.com/office/drawing/2014/main" id="{EB974229-9EB3-3E6B-257C-356EBE7AFE25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6155" name="Decagon 6154">
            <a:extLst>
              <a:ext uri="{FF2B5EF4-FFF2-40B4-BE49-F238E27FC236}">
                <a16:creationId xmlns:a16="http://schemas.microsoft.com/office/drawing/2014/main" id="{BF347227-1D20-66CC-3799-60B11C3C85A2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6156" name="Decagon 6155">
            <a:extLst>
              <a:ext uri="{FF2B5EF4-FFF2-40B4-BE49-F238E27FC236}">
                <a16:creationId xmlns:a16="http://schemas.microsoft.com/office/drawing/2014/main" id="{ABC543A6-5DE6-9687-C303-D43D24BD0894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6157" name="Decagon 6156">
            <a:extLst>
              <a:ext uri="{FF2B5EF4-FFF2-40B4-BE49-F238E27FC236}">
                <a16:creationId xmlns:a16="http://schemas.microsoft.com/office/drawing/2014/main" id="{7BF0BA33-5B32-5A98-D7B9-19DFFC1182D1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6158" name="Decagon 6157">
            <a:extLst>
              <a:ext uri="{FF2B5EF4-FFF2-40B4-BE49-F238E27FC236}">
                <a16:creationId xmlns:a16="http://schemas.microsoft.com/office/drawing/2014/main" id="{F9C394F4-7108-E4AC-4347-DDBA5C4326DD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E622D8AD-FF47-C3A6-B7CA-85200465193C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CDD1F02-2BA1-E067-835A-632DB3BEA71A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7E1431-7129-F7F7-2F26-A776953700B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22918" r="2541" b="20897"/>
          <a:stretch/>
        </p:blipFill>
        <p:spPr>
          <a:xfrm>
            <a:off x="4944552" y="1130763"/>
            <a:ext cx="5037648" cy="19387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F1CD49-BAF1-26D6-FC4F-579B5AA750B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24444" r="7114" b="901"/>
          <a:stretch/>
        </p:blipFill>
        <p:spPr>
          <a:xfrm>
            <a:off x="4912351" y="3105890"/>
            <a:ext cx="5069849" cy="20294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97CEC9-7938-C02F-D135-BBA094764DF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4" b="5813"/>
          <a:stretch/>
        </p:blipFill>
        <p:spPr>
          <a:xfrm>
            <a:off x="4898496" y="5129850"/>
            <a:ext cx="5069849" cy="17545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4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800"/>
                            </p:stCondLst>
                            <p:childTnLst>
                              <p:par>
                                <p:cTn id="10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900"/>
                            </p:stCondLst>
                            <p:childTnLst>
                              <p:par>
                                <p:cTn id="10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100"/>
                            </p:stCondLst>
                            <p:childTnLst>
                              <p:par>
                                <p:cTn id="11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"/>
                            </p:stCondLst>
                            <p:childTnLst>
                              <p:par>
                                <p:cTn id="12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43" grpId="0" bldLvl="0" animBg="1"/>
      <p:bldP spid="1044" grpId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6149" grpId="0" bldLvl="0" animBg="1"/>
      <p:bldP spid="6150" grpId="0" bldLvl="0" animBg="1"/>
      <p:bldP spid="6151" grpId="0" bldLvl="0" animBg="1"/>
      <p:bldP spid="6152" grpId="0" bldLvl="0" animBg="1"/>
      <p:bldP spid="6153" grpId="0" bldLvl="0" animBg="1"/>
      <p:bldP spid="6154" grpId="0" bldLvl="0" animBg="1"/>
      <p:bldP spid="6155" grpId="0" bldLvl="0" animBg="1"/>
      <p:bldP spid="6156" grpId="0" bldLvl="0" animBg="1"/>
      <p:bldP spid="6157" grpId="0" bldLvl="0" animBg="1"/>
      <p:bldP spid="6158" grpId="0" bldLvl="0" animBg="1"/>
      <p:bldP spid="6164" grpId="0" bldLvl="0" animBg="1"/>
      <p:bldP spid="616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42483" y="195621"/>
            <a:ext cx="8298054" cy="60460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660" b="1">
                <a:solidFill>
                  <a:schemeClr val="bg1"/>
                </a:solidFill>
              </a:rPr>
              <a:t>Khi ra đường được người lạ cho quà con sẽ làm gì?</a:t>
            </a:r>
            <a:endParaRPr lang="en-US" sz="2660" b="1" dirty="0">
              <a:solidFill>
                <a:schemeClr val="bg1"/>
              </a:solidFill>
            </a:endParaRPr>
          </a:p>
        </p:txBody>
      </p:sp>
      <p:grpSp>
        <p:nvGrpSpPr>
          <p:cNvPr id="39939" name="Group 51"/>
          <p:cNvGrpSpPr/>
          <p:nvPr/>
        </p:nvGrpSpPr>
        <p:grpSpPr bwMode="auto">
          <a:xfrm>
            <a:off x="27351" y="-13017"/>
            <a:ext cx="321733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399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72428" y="1557158"/>
            <a:ext cx="6713516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Không nhận quà và gọi bố mẹ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028" y="1804808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8428" y="1635475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24628" y="1698975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77028" y="1775175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372428" y="3507077"/>
            <a:ext cx="6713516" cy="82338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Nhận quà và đi theo người lạ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06" y="3767426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2511" y="3545177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98711" y="3661593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225195" y="3731444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296228" y="5425244"/>
            <a:ext cx="6789716" cy="8212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Nhận quà nhưng không đi theo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028" y="5666544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8428" y="5444295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24628" y="5484511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77028" y="5630562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47382" y="-82574"/>
            <a:ext cx="1696802" cy="132503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Câu 17</a:t>
            </a: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217913" y="533400"/>
            <a:ext cx="533400" cy="1325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960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96228" y="-6903"/>
            <a:ext cx="8244309" cy="2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>
            <a:extLst>
              <a:ext uri="{FF2B5EF4-FFF2-40B4-BE49-F238E27FC236}">
                <a16:creationId xmlns:a16="http://schemas.microsoft.com/office/drawing/2014/main" id="{9C95E270-377F-7EEE-DC08-83B079AB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Decagon 6148">
            <a:extLst>
              <a:ext uri="{FF2B5EF4-FFF2-40B4-BE49-F238E27FC236}">
                <a16:creationId xmlns:a16="http://schemas.microsoft.com/office/drawing/2014/main" id="{F9890D5D-A4DD-70A6-9CB3-E649770EA4E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6150" name="Decagon 6149">
            <a:extLst>
              <a:ext uri="{FF2B5EF4-FFF2-40B4-BE49-F238E27FC236}">
                <a16:creationId xmlns:a16="http://schemas.microsoft.com/office/drawing/2014/main" id="{07D831C3-E288-C589-4156-DF5C5A248F0F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151" name="Decagon 6150">
            <a:extLst>
              <a:ext uri="{FF2B5EF4-FFF2-40B4-BE49-F238E27FC236}">
                <a16:creationId xmlns:a16="http://schemas.microsoft.com/office/drawing/2014/main" id="{6CF1F43C-9919-7B77-CD25-15A3FD5BEEC5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6152" name="Decagon 6151">
            <a:extLst>
              <a:ext uri="{FF2B5EF4-FFF2-40B4-BE49-F238E27FC236}">
                <a16:creationId xmlns:a16="http://schemas.microsoft.com/office/drawing/2014/main" id="{00B267ED-A756-77C4-16C4-A6DCD1A3BE2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6153" name="Decagon 6152">
            <a:extLst>
              <a:ext uri="{FF2B5EF4-FFF2-40B4-BE49-F238E27FC236}">
                <a16:creationId xmlns:a16="http://schemas.microsoft.com/office/drawing/2014/main" id="{2CFF640C-2F79-3ADE-3746-4D81C1E6D5D7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6154" name="Decagon 6153">
            <a:extLst>
              <a:ext uri="{FF2B5EF4-FFF2-40B4-BE49-F238E27FC236}">
                <a16:creationId xmlns:a16="http://schemas.microsoft.com/office/drawing/2014/main" id="{EB974229-9EB3-3E6B-257C-356EBE7AFE25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6155" name="Decagon 6154">
            <a:extLst>
              <a:ext uri="{FF2B5EF4-FFF2-40B4-BE49-F238E27FC236}">
                <a16:creationId xmlns:a16="http://schemas.microsoft.com/office/drawing/2014/main" id="{BF347227-1D20-66CC-3799-60B11C3C85A2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6156" name="Decagon 6155">
            <a:extLst>
              <a:ext uri="{FF2B5EF4-FFF2-40B4-BE49-F238E27FC236}">
                <a16:creationId xmlns:a16="http://schemas.microsoft.com/office/drawing/2014/main" id="{ABC543A6-5DE6-9687-C303-D43D24BD0894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6157" name="Decagon 6156">
            <a:extLst>
              <a:ext uri="{FF2B5EF4-FFF2-40B4-BE49-F238E27FC236}">
                <a16:creationId xmlns:a16="http://schemas.microsoft.com/office/drawing/2014/main" id="{7BF0BA33-5B32-5A98-D7B9-19DFFC1182D1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6158" name="Decagon 6157">
            <a:extLst>
              <a:ext uri="{FF2B5EF4-FFF2-40B4-BE49-F238E27FC236}">
                <a16:creationId xmlns:a16="http://schemas.microsoft.com/office/drawing/2014/main" id="{F9C394F4-7108-E4AC-4347-DDBA5C4326DD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E622D8AD-FF47-C3A6-B7CA-85200465193C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CDD1F02-2BA1-E067-835A-632DB3BEA71A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8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9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43" grpId="0" bldLvl="0" animBg="1"/>
      <p:bldP spid="1044" grpId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6149" grpId="0" bldLvl="0" animBg="1"/>
      <p:bldP spid="6150" grpId="0" bldLvl="0" animBg="1"/>
      <p:bldP spid="6151" grpId="0" bldLvl="0" animBg="1"/>
      <p:bldP spid="6152" grpId="0" bldLvl="0" animBg="1"/>
      <p:bldP spid="6153" grpId="0" bldLvl="0" animBg="1"/>
      <p:bldP spid="6154" grpId="0" bldLvl="0" animBg="1"/>
      <p:bldP spid="6155" grpId="0" bldLvl="0" animBg="1"/>
      <p:bldP spid="6156" grpId="0" bldLvl="0" animBg="1"/>
      <p:bldP spid="6157" grpId="0" bldLvl="0" animBg="1"/>
      <p:bldP spid="6158" grpId="0" bldLvl="0" animBg="1"/>
      <p:bldP spid="6164" grpId="0" bldLvl="0" animBg="1"/>
      <p:bldP spid="616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962907" y="176354"/>
            <a:ext cx="7180585" cy="73785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Có 6 cái ô tô thêm 2 cái ô tô là mấy cái ô tô? </a:t>
            </a: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113765" y="-47516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49252" y="1563086"/>
            <a:ext cx="2472960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Là 7 cái ô tô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652" y="1882703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9052" y="171337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86084" y="175167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77652" y="1853070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495187" y="5384241"/>
            <a:ext cx="2502615" cy="7623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Là 8 cái ô tô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086" y="560770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486" y="5385458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55853" y="5508084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261170" y="5571725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497302" y="3421519"/>
            <a:ext cx="2518593" cy="8022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Là 5 cái ô tô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985" y="365468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385" y="3432432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96585" y="3472648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48985" y="3618699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6351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1594518" y="3708021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AutoShape 51">
            <a:extLst>
              <a:ext uri="{FF2B5EF4-FFF2-40B4-BE49-F238E27FC236}">
                <a16:creationId xmlns:a16="http://schemas.microsoft.com/office/drawing/2014/main" id="{696F5BF4-ED2B-3A6A-15A6-9851970C8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4045" y="1045000"/>
            <a:ext cx="4936077" cy="58280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endParaRPr lang="en-US" altLang="en-US" sz="3200" b="1">
              <a:solidFill>
                <a:schemeClr val="bg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D592C4A-56C5-250D-03E4-EC65141381F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12321" r="5602" b="12407"/>
          <a:stretch/>
        </p:blipFill>
        <p:spPr>
          <a:xfrm flipH="1">
            <a:off x="5410408" y="1337182"/>
            <a:ext cx="1500428" cy="8176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AA1DD4E-8516-D2B8-E3A3-3D1FF602B9E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12321" r="5602" b="12407"/>
          <a:stretch/>
        </p:blipFill>
        <p:spPr>
          <a:xfrm flipH="1">
            <a:off x="5403896" y="2227220"/>
            <a:ext cx="1500428" cy="81768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3D4BF68-83A8-D000-4124-6F66C967645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12321" r="5602" b="12407"/>
          <a:stretch/>
        </p:blipFill>
        <p:spPr>
          <a:xfrm flipH="1">
            <a:off x="5410408" y="4902657"/>
            <a:ext cx="1500428" cy="8176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C86133D-620E-ED5A-54C0-7717A00C79F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12321" r="5602" b="12407"/>
          <a:stretch/>
        </p:blipFill>
        <p:spPr>
          <a:xfrm flipH="1">
            <a:off x="5387607" y="3111083"/>
            <a:ext cx="1500428" cy="8176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AF32DF5-1323-6D13-D8B4-B2769D473D4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12321" r="5602" b="12407"/>
          <a:stretch/>
        </p:blipFill>
        <p:spPr>
          <a:xfrm flipH="1">
            <a:off x="5379822" y="3976728"/>
            <a:ext cx="1500428" cy="8176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D214D46-8837-2DB7-0330-F0A00E7FA23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12321" r="5602" b="12407"/>
          <a:stretch/>
        </p:blipFill>
        <p:spPr>
          <a:xfrm flipH="1">
            <a:off x="5379822" y="5844443"/>
            <a:ext cx="1500428" cy="8176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0666805-6B50-2610-8603-FFC101F9C66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12321" r="5602" b="12407"/>
          <a:stretch/>
        </p:blipFill>
        <p:spPr>
          <a:xfrm flipH="1">
            <a:off x="7477092" y="3099029"/>
            <a:ext cx="1500428" cy="8176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9269D9C-695F-E236-7F20-B2995A9A478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12321" r="5602" b="12407"/>
          <a:stretch/>
        </p:blipFill>
        <p:spPr>
          <a:xfrm flipH="1">
            <a:off x="7477092" y="3987447"/>
            <a:ext cx="1500428" cy="817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13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17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900"/>
                            </p:stCondLst>
                            <p:childTnLst>
                              <p:par>
                                <p:cTn id="121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100"/>
                            </p:stCondLst>
                            <p:childTnLst>
                              <p:par>
                                <p:cTn id="129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200"/>
                            </p:stCondLst>
                            <p:childTnLst>
                              <p:par>
                                <p:cTn id="133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7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400"/>
                            </p:stCondLst>
                            <p:childTnLst>
                              <p:par>
                                <p:cTn id="141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90800" y="198967"/>
            <a:ext cx="8229600" cy="100536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3200" b="1">
                <a:solidFill>
                  <a:schemeClr val="bg1"/>
                </a:solidFill>
                <a:sym typeface="+mn-ea"/>
              </a:rPr>
              <a:t>Phương tiện giao thông nào sau đây </a:t>
            </a:r>
          </a:p>
          <a:p>
            <a:pPr algn="ctr" defTabSz="685800"/>
            <a:r>
              <a:rPr lang="en-US" sz="3200" b="1">
                <a:solidFill>
                  <a:schemeClr val="bg1"/>
                </a:solidFill>
                <a:sym typeface="+mn-ea"/>
              </a:rPr>
              <a:t>không thuộc PTGT đường bộ? 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278807" y="6351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657600" y="1646381"/>
            <a:ext cx="2514600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4000">
                <a:solidFill>
                  <a:schemeClr val="bg1"/>
                </a:solidFill>
              </a:rPr>
              <a:t>Xe máy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904614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735281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362200" y="1798781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38400" y="1874981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677838" y="3225028"/>
            <a:ext cx="2512483" cy="8212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4000">
                <a:solidFill>
                  <a:schemeClr val="bg1"/>
                </a:solidFill>
              </a:rPr>
              <a:t>Tàu hỏa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514438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292189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307167" y="3414815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512484" y="3478456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593067" y="5420360"/>
            <a:ext cx="2590800" cy="8212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4000">
                <a:solidFill>
                  <a:schemeClr val="bg1"/>
                </a:solidFill>
              </a:rPr>
              <a:t>Xe ô tô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1867" y="5661660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5267" y="5439411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21467" y="5479627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73867" y="5625678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6351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2819400" y="5715000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184" y="4304869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.VnArial" pitchFamily="34" charset="0"/>
              </a:rPr>
              <a:t>10</a:t>
            </a:r>
            <a:endParaRPr lang="en-US" sz="54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Hết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giơ</a:t>
            </a:r>
            <a:r>
              <a:rPr lang="en-US" sz="2000" b="1" dirty="0" smtClean="0">
                <a:solidFill>
                  <a:srgbClr val="FF0000"/>
                </a:solidFill>
              </a:rPr>
              <a:t>̀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DEB9550-D333-99ED-1BF1-714CC3A0E9A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17937" r="9999"/>
          <a:stretch/>
        </p:blipFill>
        <p:spPr>
          <a:xfrm>
            <a:off x="6971371" y="1244548"/>
            <a:ext cx="1979341" cy="155029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4493757-FD27-CBA5-CB08-8DD8EA66058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9851" y="2793970"/>
            <a:ext cx="3283082" cy="1726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638B8EE-DBC2-6380-58B8-3694EEA4C60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12321" r="5602" b="12407"/>
          <a:stretch/>
        </p:blipFill>
        <p:spPr>
          <a:xfrm>
            <a:off x="6894301" y="4906246"/>
            <a:ext cx="2811573" cy="153222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Câu 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"/>
                            </p:stCondLst>
                            <p:childTnLst>
                              <p:par>
                                <p:cTn id="99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700"/>
                            </p:stCondLst>
                            <p:childTnLst>
                              <p:par>
                                <p:cTn id="103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900"/>
                            </p:stCondLst>
                            <p:childTnLst>
                              <p:par>
                                <p:cTn id="111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100"/>
                            </p:stCondLst>
                            <p:childTnLst>
                              <p:par>
                                <p:cTn id="119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200"/>
                            </p:stCondLst>
                            <p:childTnLst>
                              <p:par>
                                <p:cTn id="123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7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400"/>
                            </p:stCondLst>
                            <p:childTnLst>
                              <p:par>
                                <p:cTn id="131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962907" y="176354"/>
            <a:ext cx="7180585" cy="88022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Khi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gặp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người</a:t>
            </a:r>
            <a:r>
              <a:rPr lang="en-US" sz="2800" b="1" dirty="0">
                <a:solidFill>
                  <a:schemeClr val="bg1"/>
                </a:solidFill>
              </a:rPr>
              <a:t> bị </a:t>
            </a:r>
            <a:r>
              <a:rPr lang="en-US" sz="2800" b="1" dirty="0" err="1">
                <a:solidFill>
                  <a:schemeClr val="bg1"/>
                </a:solidFill>
              </a:rPr>
              <a:t>thương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cần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cấp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cứu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con sẽ </a:t>
            </a:r>
            <a:r>
              <a:rPr lang="en-US" sz="2800" b="1" dirty="0" err="1">
                <a:solidFill>
                  <a:schemeClr val="bg1"/>
                </a:solidFill>
              </a:rPr>
              <a:t>gọi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sô</a:t>
            </a:r>
            <a:r>
              <a:rPr lang="en-US" sz="2800" b="1" dirty="0">
                <a:solidFill>
                  <a:schemeClr val="bg1"/>
                </a:solidFill>
              </a:rPr>
              <a:t>́ </a:t>
            </a:r>
            <a:r>
              <a:rPr lang="en-US" sz="2800" b="1" dirty="0" err="1">
                <a:solidFill>
                  <a:schemeClr val="bg1"/>
                </a:solidFill>
              </a:rPr>
              <a:t>điện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thoại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khẩn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cấp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nào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113765" y="-47516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5336996" y="1446746"/>
            <a:ext cx="2009533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113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396" y="1766363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6796" y="159703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873828" y="163533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3965396" y="1736730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5336996" y="5222159"/>
            <a:ext cx="2061483" cy="7623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115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2830" y="549136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6230" y="5269118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843597" y="5391744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4048914" y="5455385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5285046" y="3305179"/>
            <a:ext cx="2061483" cy="8022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114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4729" y="353834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129" y="3316092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84329" y="3356308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3936729" y="3502359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6351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4382262" y="3591681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19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3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9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36242" y="138727"/>
            <a:ext cx="7171693" cy="77640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Đặc điểm của biển báo chỉ dẫn là gì?</a:t>
            </a:r>
            <a:endParaRPr lang="en-US" sz="3600" b="1">
              <a:solidFill>
                <a:schemeClr val="bg1"/>
              </a:solidFill>
            </a:endParaRP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37467" y="28182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962071" y="1640939"/>
            <a:ext cx="5124763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Hình tam giác nền vàng, viền đỏ</a:t>
            </a:r>
            <a:endParaRPr lang="en-US" altLang="en-US" sz="4400" b="1">
              <a:solidFill>
                <a:schemeClr val="bg1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89708" y="187384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855" y="1706416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9887" y="1744724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511455" y="1846116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34369" y="4445824"/>
            <a:ext cx="5739821" cy="168427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Hình chữ nhật hoặc hình vuông </a:t>
            </a:r>
          </a:p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nền màu xanh lam, ở giữa có hình vẽ </a:t>
            </a:r>
          </a:p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hoặc chữ chỉ dẫn màu trắng</a:t>
            </a:r>
            <a:endParaRPr lang="en-US" altLang="en-US" sz="4400" b="1">
              <a:solidFill>
                <a:schemeClr val="bg1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74484" y="5151608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202" y="4921737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03569" y="5044363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508886" y="5108004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859345" y="3124338"/>
            <a:ext cx="5124763" cy="8022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Hình tròn nền xanh</a:t>
            </a:r>
            <a:endParaRPr lang="en-US" altLang="en-US" sz="4400" b="1">
              <a:solidFill>
                <a:schemeClr val="bg1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226734">
            <a:off x="-113835" y="3381835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428" y="3135251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58628" y="3175467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511028" y="3321518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60503" y="-21727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04518" y="1311129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6350"/>
            <a:ext cx="7171693" cy="9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956561" y="3410840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88769" y="5053841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648092" y="469366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20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8D7156F-4A13-F40D-EB29-547844CB952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3" r="2206" b="6466"/>
          <a:stretch/>
        </p:blipFill>
        <p:spPr>
          <a:xfrm>
            <a:off x="7725197" y="964894"/>
            <a:ext cx="1732496" cy="1352089"/>
          </a:xfrm>
          <a:prstGeom prst="rect">
            <a:avLst/>
          </a:prstGeom>
        </p:spPr>
      </p:pic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D80C1E14-D116-B2C9-1DE8-4C9AA364DC41}"/>
              </a:ext>
            </a:extLst>
          </p:cNvPr>
          <p:cNvSpPr/>
          <p:nvPr/>
        </p:nvSpPr>
        <p:spPr>
          <a:xfrm>
            <a:off x="7841086" y="2503735"/>
            <a:ext cx="1500717" cy="149583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58DCD91-1E96-789B-D93A-DC6F1AA1E4E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40105" t="40185" r="35728" b="34073"/>
          <a:stretch/>
        </p:blipFill>
        <p:spPr>
          <a:xfrm>
            <a:off x="7577406" y="4238922"/>
            <a:ext cx="2498703" cy="21995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116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800"/>
                            </p:stCondLst>
                            <p:childTnLst>
                              <p:par>
                                <p:cTn id="10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900"/>
                            </p:stCondLst>
                            <p:childTnLst>
                              <p:par>
                                <p:cTn id="10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100"/>
                            </p:stCondLst>
                            <p:childTnLst>
                              <p:par>
                                <p:cTn id="11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"/>
                            </p:stCondLst>
                            <p:childTnLst>
                              <p:par>
                                <p:cTn id="12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90800" y="214906"/>
            <a:ext cx="8229600" cy="109991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Em được người lớn đèo bằng xe máy 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đi trên đường, em phải ngồi thế nào cho an toàn?</a:t>
            </a:r>
            <a:endParaRPr lang="en-US" sz="3600" b="1">
              <a:solidFill>
                <a:schemeClr val="bg1"/>
              </a:solidFill>
            </a:endParaRP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278807" y="6351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628898" y="1805909"/>
            <a:ext cx="6898216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Đội mũ bảo hiểm và ngồi trước người lớn</a:t>
            </a:r>
            <a:endParaRPr lang="en-US" altLang="en-US" sz="4400" b="1">
              <a:solidFill>
                <a:schemeClr val="bg1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299" y="2127970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699" y="1956193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81099" y="2019693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57299" y="2095893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90799" y="3664444"/>
            <a:ext cx="6936315" cy="95038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Đội mũ bảo hiểm, ngồi sau người lớn </a:t>
            </a:r>
          </a:p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và bám chắc vào người lớn</a:t>
            </a:r>
            <a:endParaRPr lang="en-US" altLang="en-US" sz="4400" b="1">
              <a:solidFill>
                <a:schemeClr val="bg1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983" y="403486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0083" y="3812612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87450" y="3935238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92767" y="3998879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79064" y="5526728"/>
            <a:ext cx="6948051" cy="95038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Đội mũ bảo hiểm và ngồi sau người lớn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102" y="5941752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2149" y="5686537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78349" y="5726753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30749" y="5872804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6351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1676282" y="5962126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21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24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9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210" y="302706"/>
            <a:ext cx="5775515" cy="452850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endParaRPr lang="en-US" sz="2600">
              <a:solidFill>
                <a:schemeClr val="bg1"/>
              </a:solidFill>
            </a:endParaRPr>
          </a:p>
          <a:p>
            <a:r>
              <a:rPr lang="en-US" sz="2600" b="1">
                <a:solidFill>
                  <a:schemeClr val="bg1"/>
                </a:solidFill>
              </a:rPr>
              <a:t>Có đầu, không miệng, không tai</a:t>
            </a:r>
          </a:p>
          <a:p>
            <a:r>
              <a:rPr lang="en-US" sz="2600" b="1">
                <a:solidFill>
                  <a:schemeClr val="bg1"/>
                </a:solidFill>
              </a:rPr>
              <a:t>Đôi mắt như chẳng nhìn ai ban ngày</a:t>
            </a:r>
          </a:p>
          <a:p>
            <a:r>
              <a:rPr lang="en-US" sz="2600" b="1">
                <a:solidFill>
                  <a:schemeClr val="bg1"/>
                </a:solidFill>
              </a:rPr>
              <a:t>Đêm chạy, "đôi mắt" sáng thay</a:t>
            </a:r>
          </a:p>
          <a:p>
            <a:r>
              <a:rPr lang="en-US" sz="2600" b="1">
                <a:solidFill>
                  <a:schemeClr val="bg1"/>
                </a:solidFill>
              </a:rPr>
              <a:t>Bốn chân là bánh, chứa đầy những hơi?</a:t>
            </a:r>
          </a:p>
          <a:p>
            <a:r>
              <a:rPr lang="en-US" sz="2600" b="1">
                <a:solidFill>
                  <a:schemeClr val="bg1"/>
                </a:solidFill>
              </a:rPr>
              <a:t>(Đố là cái gì?)</a:t>
            </a: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7816960" y="49554"/>
            <a:ext cx="199748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800" b="1">
                <a:solidFill>
                  <a:schemeClr val="bg1"/>
                </a:solidFill>
              </a:rPr>
              <a:t>Ô tô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667383" y="310912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8869" y="8302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363747" y="119175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427469" y="222720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7871898" y="2264789"/>
            <a:ext cx="1942546" cy="71649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800" b="1">
                <a:solidFill>
                  <a:schemeClr val="bg1"/>
                </a:solidFill>
              </a:rPr>
              <a:t>Xe máy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740077" y="2484542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3477" y="2262293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349677" y="2378709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6576161" y="2448560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7778235" y="4341671"/>
            <a:ext cx="2036208" cy="66474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800" b="1">
                <a:solidFill>
                  <a:schemeClr val="bg1"/>
                </a:solidFill>
              </a:rPr>
              <a:t>Tàu thuỷ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740076" y="456743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9691" y="4306247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386722" y="4400438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506723" y="4498305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825129" y="355525"/>
            <a:ext cx="1849101" cy="121995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22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393226" y="1241924"/>
            <a:ext cx="533400" cy="1325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960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9560" y="15630"/>
            <a:ext cx="4108249" cy="20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>
            <a:extLst>
              <a:ext uri="{FF2B5EF4-FFF2-40B4-BE49-F238E27FC236}">
                <a16:creationId xmlns:a16="http://schemas.microsoft.com/office/drawing/2014/main" id="{9C95E270-377F-7EEE-DC08-83B079AB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84" y="4846401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Decagon 6148">
            <a:extLst>
              <a:ext uri="{FF2B5EF4-FFF2-40B4-BE49-F238E27FC236}">
                <a16:creationId xmlns:a16="http://schemas.microsoft.com/office/drawing/2014/main" id="{F9890D5D-A4DD-70A6-9CB3-E649770EA4E4}"/>
              </a:ext>
            </a:extLst>
          </p:cNvPr>
          <p:cNvSpPr/>
          <p:nvPr/>
        </p:nvSpPr>
        <p:spPr>
          <a:xfrm>
            <a:off x="2350329" y="532390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6150" name="Decagon 6149">
            <a:extLst>
              <a:ext uri="{FF2B5EF4-FFF2-40B4-BE49-F238E27FC236}">
                <a16:creationId xmlns:a16="http://schemas.microsoft.com/office/drawing/2014/main" id="{07D831C3-E288-C589-4156-DF5C5A248F0F}"/>
              </a:ext>
            </a:extLst>
          </p:cNvPr>
          <p:cNvSpPr/>
          <p:nvPr/>
        </p:nvSpPr>
        <p:spPr>
          <a:xfrm>
            <a:off x="2350329" y="532217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151" name="Decagon 6150">
            <a:extLst>
              <a:ext uri="{FF2B5EF4-FFF2-40B4-BE49-F238E27FC236}">
                <a16:creationId xmlns:a16="http://schemas.microsoft.com/office/drawing/2014/main" id="{6CF1F43C-9919-7B77-CD25-15A3FD5BEEC5}"/>
              </a:ext>
            </a:extLst>
          </p:cNvPr>
          <p:cNvSpPr/>
          <p:nvPr/>
        </p:nvSpPr>
        <p:spPr>
          <a:xfrm>
            <a:off x="2350329" y="532217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6152" name="Decagon 6151">
            <a:extLst>
              <a:ext uri="{FF2B5EF4-FFF2-40B4-BE49-F238E27FC236}">
                <a16:creationId xmlns:a16="http://schemas.microsoft.com/office/drawing/2014/main" id="{00B267ED-A756-77C4-16C4-A6DCD1A3BE21}"/>
              </a:ext>
            </a:extLst>
          </p:cNvPr>
          <p:cNvSpPr/>
          <p:nvPr/>
        </p:nvSpPr>
        <p:spPr>
          <a:xfrm>
            <a:off x="2350329" y="532390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6153" name="Decagon 6152">
            <a:extLst>
              <a:ext uri="{FF2B5EF4-FFF2-40B4-BE49-F238E27FC236}">
                <a16:creationId xmlns:a16="http://schemas.microsoft.com/office/drawing/2014/main" id="{2CFF640C-2F79-3ADE-3746-4D81C1E6D5D7}"/>
              </a:ext>
            </a:extLst>
          </p:cNvPr>
          <p:cNvSpPr/>
          <p:nvPr/>
        </p:nvSpPr>
        <p:spPr>
          <a:xfrm>
            <a:off x="2350329" y="530312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6154" name="Decagon 6153">
            <a:extLst>
              <a:ext uri="{FF2B5EF4-FFF2-40B4-BE49-F238E27FC236}">
                <a16:creationId xmlns:a16="http://schemas.microsoft.com/office/drawing/2014/main" id="{EB974229-9EB3-3E6B-257C-356EBE7AFE25}"/>
              </a:ext>
            </a:extLst>
          </p:cNvPr>
          <p:cNvSpPr/>
          <p:nvPr/>
        </p:nvSpPr>
        <p:spPr>
          <a:xfrm>
            <a:off x="2350329" y="532390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6155" name="Decagon 6154">
            <a:extLst>
              <a:ext uri="{FF2B5EF4-FFF2-40B4-BE49-F238E27FC236}">
                <a16:creationId xmlns:a16="http://schemas.microsoft.com/office/drawing/2014/main" id="{BF347227-1D20-66CC-3799-60B11C3C85A2}"/>
              </a:ext>
            </a:extLst>
          </p:cNvPr>
          <p:cNvSpPr/>
          <p:nvPr/>
        </p:nvSpPr>
        <p:spPr>
          <a:xfrm>
            <a:off x="2350329" y="532390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6156" name="Decagon 6155">
            <a:extLst>
              <a:ext uri="{FF2B5EF4-FFF2-40B4-BE49-F238E27FC236}">
                <a16:creationId xmlns:a16="http://schemas.microsoft.com/office/drawing/2014/main" id="{ABC543A6-5DE6-9687-C303-D43D24BD0894}"/>
              </a:ext>
            </a:extLst>
          </p:cNvPr>
          <p:cNvSpPr/>
          <p:nvPr/>
        </p:nvSpPr>
        <p:spPr>
          <a:xfrm>
            <a:off x="2371111" y="530312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6157" name="Decagon 6156">
            <a:extLst>
              <a:ext uri="{FF2B5EF4-FFF2-40B4-BE49-F238E27FC236}">
                <a16:creationId xmlns:a16="http://schemas.microsoft.com/office/drawing/2014/main" id="{7BF0BA33-5B32-5A98-D7B9-19DFFC1182D1}"/>
              </a:ext>
            </a:extLst>
          </p:cNvPr>
          <p:cNvSpPr/>
          <p:nvPr/>
        </p:nvSpPr>
        <p:spPr>
          <a:xfrm>
            <a:off x="2371111" y="532390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6158" name="Decagon 6157">
            <a:extLst>
              <a:ext uri="{FF2B5EF4-FFF2-40B4-BE49-F238E27FC236}">
                <a16:creationId xmlns:a16="http://schemas.microsoft.com/office/drawing/2014/main" id="{F9C394F4-7108-E4AC-4347-DDBA5C4326DD}"/>
              </a:ext>
            </a:extLst>
          </p:cNvPr>
          <p:cNvSpPr/>
          <p:nvPr/>
        </p:nvSpPr>
        <p:spPr>
          <a:xfrm>
            <a:off x="2371111" y="532390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E622D8AD-FF47-C3A6-B7CA-85200465193C}"/>
              </a:ext>
            </a:extLst>
          </p:cNvPr>
          <p:cNvSpPr/>
          <p:nvPr/>
        </p:nvSpPr>
        <p:spPr>
          <a:xfrm>
            <a:off x="1365484" y="5144977"/>
            <a:ext cx="533400" cy="157017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</a:t>
            </a:r>
          </a:p>
          <a:p>
            <a:pPr algn="ctr"/>
            <a:r>
              <a:rPr lang="en-US" b="1"/>
              <a:t>T</a:t>
            </a:r>
          </a:p>
          <a:p>
            <a:pPr algn="ctr"/>
            <a:r>
              <a:rPr lang="en-US" b="1"/>
              <a:t>A</a:t>
            </a:r>
          </a:p>
          <a:p>
            <a:pPr algn="ctr"/>
            <a:r>
              <a:rPr lang="en-US" b="1"/>
              <a:t>R</a:t>
            </a:r>
          </a:p>
          <a:p>
            <a:pPr algn="ctr"/>
            <a:r>
              <a:rPr lang="en-US" b="1"/>
              <a:t>T</a:t>
            </a:r>
            <a:endParaRPr lang="en-US" b="1" dirty="0"/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CDD1F02-2BA1-E067-835A-632DB3BEA71A}"/>
              </a:ext>
            </a:extLst>
          </p:cNvPr>
          <p:cNvSpPr/>
          <p:nvPr/>
        </p:nvSpPr>
        <p:spPr>
          <a:xfrm>
            <a:off x="2322879" y="561415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6DD2D7-E82F-B8D6-0829-A5820421FA0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12321" r="5602" b="12407"/>
          <a:stretch/>
        </p:blipFill>
        <p:spPr>
          <a:xfrm flipH="1">
            <a:off x="7655763" y="722654"/>
            <a:ext cx="2811573" cy="15322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7C083C-9A55-23CA-6DC4-7082760DAC9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17937" r="9999"/>
          <a:stretch/>
        </p:blipFill>
        <p:spPr>
          <a:xfrm>
            <a:off x="7816961" y="2991193"/>
            <a:ext cx="2650375" cy="13051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E1C474-C49C-136E-E2F8-0A6A656104A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300" r="5608" b="8662"/>
          <a:stretch/>
        </p:blipFill>
        <p:spPr>
          <a:xfrm>
            <a:off x="7816960" y="5036828"/>
            <a:ext cx="3881554" cy="1793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63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800"/>
                            </p:stCondLst>
                            <p:childTnLst>
                              <p:par>
                                <p:cTn id="10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900"/>
                            </p:stCondLst>
                            <p:childTnLst>
                              <p:par>
                                <p:cTn id="10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100"/>
                            </p:stCondLst>
                            <p:childTnLst>
                              <p:par>
                                <p:cTn id="11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"/>
                            </p:stCondLst>
                            <p:childTnLst>
                              <p:par>
                                <p:cTn id="12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43" grpId="0" bldLvl="0" animBg="1"/>
      <p:bldP spid="1044" grpId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6149" grpId="0" bldLvl="0" animBg="1"/>
      <p:bldP spid="6150" grpId="0" bldLvl="0" animBg="1"/>
      <p:bldP spid="6151" grpId="0" bldLvl="0" animBg="1"/>
      <p:bldP spid="6152" grpId="0" bldLvl="0" animBg="1"/>
      <p:bldP spid="6153" grpId="0" bldLvl="0" animBg="1"/>
      <p:bldP spid="6154" grpId="0" bldLvl="0" animBg="1"/>
      <p:bldP spid="6155" grpId="0" bldLvl="0" animBg="1"/>
      <p:bldP spid="6156" grpId="0" bldLvl="0" animBg="1"/>
      <p:bldP spid="6157" grpId="0" bldLvl="0" animBg="1"/>
      <p:bldP spid="6158" grpId="0" bldLvl="0" animBg="1"/>
      <p:bldP spid="6164" grpId="0" bldLvl="0" animBg="1"/>
      <p:bldP spid="616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90800" y="214906"/>
            <a:ext cx="8229600" cy="109991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Ngồi trên xe ôtô, con phải như thế nào?</a:t>
            </a:r>
            <a:endParaRPr lang="en-US" sz="5400" b="1">
              <a:solidFill>
                <a:schemeClr val="bg1"/>
              </a:solidFill>
            </a:endParaRP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278807" y="6351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628898" y="1750214"/>
            <a:ext cx="6898216" cy="100232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Quay trước, quay sau, thò tay, </a:t>
            </a:r>
          </a:p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thò đầu ra ngoài xe</a:t>
            </a:r>
            <a:endParaRPr lang="en-US" altLang="en-US" sz="6000" b="1">
              <a:solidFill>
                <a:schemeClr val="bg1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299" y="2127970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699" y="1956193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81099" y="2019693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57299" y="2095893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90799" y="3393920"/>
            <a:ext cx="6936315" cy="139040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Ngồi trật tự. Không quay trước, </a:t>
            </a:r>
          </a:p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quay sau, không đi lại trên xe, </a:t>
            </a:r>
          </a:p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không thò đầu, thò tay ra ngoài cửa xe</a:t>
            </a:r>
            <a:endParaRPr lang="en-US" altLang="en-US" sz="4800" b="1">
              <a:solidFill>
                <a:schemeClr val="bg1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983" y="403486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0083" y="3812612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87450" y="3935238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92767" y="3998879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79064" y="5526728"/>
            <a:ext cx="6948051" cy="95038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Nói “bố mẹ chạy nhanh cho bằng xe trước”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102" y="5941752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2149" y="5686537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78349" y="5726753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30749" y="5872804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6351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1676282" y="5962126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27" name="Decagon 26">
            <a:extLst>
              <a:ext uri="{FF2B5EF4-FFF2-40B4-BE49-F238E27FC236}">
                <a16:creationId xmlns:a16="http://schemas.microsoft.com/office/drawing/2014/main" id="{7CDBD534-ED9A-F7CD-AC26-8E80556681A3}"/>
              </a:ext>
            </a:extLst>
          </p:cNvPr>
          <p:cNvSpPr/>
          <p:nvPr/>
        </p:nvSpPr>
        <p:spPr>
          <a:xfrm>
            <a:off x="10574914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11</a:t>
            </a:r>
          </a:p>
        </p:txBody>
      </p:sp>
      <p:sp>
        <p:nvSpPr>
          <p:cNvPr id="28" name="Decagon 27">
            <a:extLst>
              <a:ext uri="{FF2B5EF4-FFF2-40B4-BE49-F238E27FC236}">
                <a16:creationId xmlns:a16="http://schemas.microsoft.com/office/drawing/2014/main" id="{9FA0FED7-A995-587C-5644-99878BFAA220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12</a:t>
            </a:r>
          </a:p>
        </p:txBody>
      </p:sp>
      <p:sp>
        <p:nvSpPr>
          <p:cNvPr id="29" name="Decagon 28">
            <a:extLst>
              <a:ext uri="{FF2B5EF4-FFF2-40B4-BE49-F238E27FC236}">
                <a16:creationId xmlns:a16="http://schemas.microsoft.com/office/drawing/2014/main" id="{AD159F53-EB2D-DC42-BD3F-D9D4FDDCC6EB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13</a:t>
            </a:r>
          </a:p>
        </p:txBody>
      </p:sp>
      <p:sp>
        <p:nvSpPr>
          <p:cNvPr id="30" name="Decagon 29">
            <a:extLst>
              <a:ext uri="{FF2B5EF4-FFF2-40B4-BE49-F238E27FC236}">
                <a16:creationId xmlns:a16="http://schemas.microsoft.com/office/drawing/2014/main" id="{9EE454F4-7631-C344-6349-83DFE7E102D8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14</a:t>
            </a:r>
          </a:p>
        </p:txBody>
      </p:sp>
      <p:sp>
        <p:nvSpPr>
          <p:cNvPr id="31" name="Decagon 30">
            <a:extLst>
              <a:ext uri="{FF2B5EF4-FFF2-40B4-BE49-F238E27FC236}">
                <a16:creationId xmlns:a16="http://schemas.microsoft.com/office/drawing/2014/main" id="{69F47C74-1AB9-9073-8612-BC55B6184396}"/>
              </a:ext>
            </a:extLst>
          </p:cNvPr>
          <p:cNvSpPr/>
          <p:nvPr/>
        </p:nvSpPr>
        <p:spPr>
          <a:xfrm>
            <a:off x="10567987" y="4784324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23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22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6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7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8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900"/>
                            </p:stCondLst>
                            <p:childTnLst>
                              <p:par>
                                <p:cTn id="12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100"/>
                            </p:stCondLst>
                            <p:childTnLst>
                              <p:par>
                                <p:cTn id="13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300"/>
                            </p:stCondLst>
                            <p:childTnLst>
                              <p:par>
                                <p:cTn id="13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400"/>
                            </p:stCondLst>
                            <p:childTnLst>
                              <p:par>
                                <p:cTn id="14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90800" y="214906"/>
            <a:ext cx="8959328" cy="119039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Khi gặp tín hiệu đèn giao thông màu vàng nhấp nháy, 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người tham gia giao thông có được phép đi tiếp không?</a:t>
            </a:r>
            <a:endParaRPr lang="en-US" sz="2800">
              <a:solidFill>
                <a:schemeClr val="bg1"/>
              </a:solidFill>
            </a:endParaRP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6607" y="-13017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91728" y="1736278"/>
            <a:ext cx="6379588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Không được phép</a:t>
            </a:r>
            <a:endParaRPr lang="en-US" altLang="en-US" sz="4400" b="1">
              <a:solidFill>
                <a:schemeClr val="bg1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128" y="2055895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1528" y="1886562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28560" y="192487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720128" y="2026262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037663" y="4989246"/>
            <a:ext cx="6433654" cy="147374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Được đi nhưng phải giảm tốc độ, </a:t>
            </a:r>
          </a:p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chú ý quan sát, nhường đường </a:t>
            </a:r>
          </a:p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cho người đi bộ qua đường</a:t>
            </a:r>
            <a:endParaRPr lang="en-US" altLang="en-US" sz="4400" b="1">
              <a:solidFill>
                <a:schemeClr val="bg1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562" y="5577699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962" y="5355450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8329" y="5478076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803646" y="5541717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37662" y="3034260"/>
            <a:ext cx="6433654" cy="147374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Phải dừng lại trước vạch dừng, </a:t>
            </a:r>
          </a:p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trừ trường hợp đã đi quá vạch dừng </a:t>
            </a:r>
          </a:p>
          <a:p>
            <a:pPr algn="ctr" defTabSz="685800"/>
            <a:r>
              <a:rPr lang="en-US" sz="2800" b="1">
                <a:solidFill>
                  <a:schemeClr val="bg1"/>
                </a:solidFill>
              </a:rPr>
              <a:t>thì được đi tiếp</a:t>
            </a:r>
            <a:endParaRPr lang="en-US" altLang="en-US" sz="4400" b="1">
              <a:solidFill>
                <a:schemeClr val="bg1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461" y="3637373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2861" y="3415124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39061" y="3455340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691461" y="3601391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011984" y="1322544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77112" y="4142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2136994" y="3690713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24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5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9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42483" y="195621"/>
            <a:ext cx="8298054" cy="132503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660" b="1" dirty="0" err="1">
                <a:solidFill>
                  <a:schemeClr val="bg1"/>
                </a:solidFill>
              </a:rPr>
              <a:t>Nghe</a:t>
            </a:r>
            <a:r>
              <a:rPr lang="en-US" sz="2660" b="1" dirty="0">
                <a:solidFill>
                  <a:schemeClr val="bg1"/>
                </a:solidFill>
              </a:rPr>
              <a:t> </a:t>
            </a:r>
            <a:r>
              <a:rPr lang="en-US" sz="2660" b="1" dirty="0" err="1">
                <a:solidFill>
                  <a:schemeClr val="bg1"/>
                </a:solidFill>
              </a:rPr>
              <a:t>bài</a:t>
            </a:r>
            <a:r>
              <a:rPr lang="en-US" sz="2660" b="1" dirty="0">
                <a:solidFill>
                  <a:schemeClr val="bg1"/>
                </a:solidFill>
              </a:rPr>
              <a:t> </a:t>
            </a:r>
            <a:r>
              <a:rPr lang="en-US" sz="2660" b="1" dirty="0" err="1">
                <a:solidFill>
                  <a:schemeClr val="bg1"/>
                </a:solidFill>
              </a:rPr>
              <a:t>hát</a:t>
            </a:r>
            <a:r>
              <a:rPr lang="en-US" sz="2660" b="1" dirty="0">
                <a:solidFill>
                  <a:schemeClr val="bg1"/>
                </a:solidFill>
              </a:rPr>
              <a:t> </a:t>
            </a:r>
            <a:r>
              <a:rPr lang="en-US" sz="2660" b="1" dirty="0" err="1">
                <a:solidFill>
                  <a:schemeClr val="bg1"/>
                </a:solidFill>
              </a:rPr>
              <a:t>sau</a:t>
            </a:r>
            <a:r>
              <a:rPr lang="en-US" sz="2660" b="1" dirty="0">
                <a:solidFill>
                  <a:schemeClr val="bg1"/>
                </a:solidFill>
              </a:rPr>
              <a:t>:</a:t>
            </a:r>
          </a:p>
          <a:p>
            <a:pPr algn="ctr" defTabSz="685800"/>
            <a:r>
              <a:rPr lang="en-US" sz="2660" b="1" dirty="0" err="1">
                <a:solidFill>
                  <a:schemeClr val="bg1"/>
                </a:solidFill>
              </a:rPr>
              <a:t>Trong</a:t>
            </a:r>
            <a:r>
              <a:rPr lang="en-US" sz="2660" b="1" dirty="0">
                <a:solidFill>
                  <a:schemeClr val="bg1"/>
                </a:solidFill>
              </a:rPr>
              <a:t> </a:t>
            </a:r>
            <a:r>
              <a:rPr lang="en-US" sz="2660" b="1" dirty="0" err="1">
                <a:solidFill>
                  <a:schemeClr val="bg1"/>
                </a:solidFill>
              </a:rPr>
              <a:t>bài</a:t>
            </a:r>
            <a:r>
              <a:rPr lang="en-US" sz="2660" b="1" dirty="0">
                <a:solidFill>
                  <a:schemeClr val="bg1"/>
                </a:solidFill>
              </a:rPr>
              <a:t> </a:t>
            </a:r>
            <a:r>
              <a:rPr lang="en-US" sz="2660" b="1" dirty="0" err="1">
                <a:solidFill>
                  <a:schemeClr val="bg1"/>
                </a:solidFill>
              </a:rPr>
              <a:t>hát</a:t>
            </a:r>
            <a:r>
              <a:rPr lang="en-US" sz="2660" b="1" dirty="0">
                <a:solidFill>
                  <a:schemeClr val="bg1"/>
                </a:solidFill>
              </a:rPr>
              <a:t> có </a:t>
            </a:r>
            <a:r>
              <a:rPr lang="en-US" sz="2660" b="1" dirty="0" err="1">
                <a:solidFill>
                  <a:schemeClr val="bg1"/>
                </a:solidFill>
              </a:rPr>
              <a:t>nhắc</a:t>
            </a:r>
            <a:r>
              <a:rPr lang="en-US" sz="2660" b="1" dirty="0">
                <a:solidFill>
                  <a:schemeClr val="bg1"/>
                </a:solidFill>
              </a:rPr>
              <a:t> </a:t>
            </a:r>
            <a:r>
              <a:rPr lang="en-US" sz="2660" b="1" dirty="0" err="1">
                <a:solidFill>
                  <a:schemeClr val="bg1"/>
                </a:solidFill>
              </a:rPr>
              <a:t>đến</a:t>
            </a:r>
            <a:r>
              <a:rPr lang="en-US" sz="2660" b="1" dirty="0">
                <a:solidFill>
                  <a:schemeClr val="bg1"/>
                </a:solidFill>
              </a:rPr>
              <a:t> </a:t>
            </a:r>
          </a:p>
          <a:p>
            <a:pPr algn="ctr" defTabSz="685800"/>
            <a:r>
              <a:rPr lang="en-US" sz="2660" b="1" dirty="0" err="1">
                <a:solidFill>
                  <a:schemeClr val="bg1"/>
                </a:solidFill>
              </a:rPr>
              <a:t>những</a:t>
            </a:r>
            <a:r>
              <a:rPr lang="en-US" sz="2660" b="1" dirty="0">
                <a:solidFill>
                  <a:schemeClr val="bg1"/>
                </a:solidFill>
              </a:rPr>
              <a:t> </a:t>
            </a:r>
            <a:r>
              <a:rPr lang="en-US" sz="2660" b="1" dirty="0" err="1">
                <a:solidFill>
                  <a:schemeClr val="bg1"/>
                </a:solidFill>
              </a:rPr>
              <a:t>đèn</a:t>
            </a:r>
            <a:r>
              <a:rPr lang="en-US" sz="2660" b="1" dirty="0">
                <a:solidFill>
                  <a:schemeClr val="bg1"/>
                </a:solidFill>
              </a:rPr>
              <a:t> </a:t>
            </a:r>
            <a:r>
              <a:rPr lang="en-US" sz="2660" b="1" dirty="0" err="1">
                <a:solidFill>
                  <a:schemeClr val="bg1"/>
                </a:solidFill>
              </a:rPr>
              <a:t>tín</a:t>
            </a:r>
            <a:r>
              <a:rPr lang="en-US" sz="2660" b="1" dirty="0">
                <a:solidFill>
                  <a:schemeClr val="bg1"/>
                </a:solidFill>
              </a:rPr>
              <a:t> </a:t>
            </a:r>
            <a:r>
              <a:rPr lang="en-US" sz="2660" b="1" dirty="0" err="1">
                <a:solidFill>
                  <a:schemeClr val="bg1"/>
                </a:solidFill>
              </a:rPr>
              <a:t>hiệu</a:t>
            </a:r>
            <a:r>
              <a:rPr lang="en-US" sz="2660" b="1" dirty="0">
                <a:solidFill>
                  <a:schemeClr val="bg1"/>
                </a:solidFill>
              </a:rPr>
              <a:t> </a:t>
            </a:r>
            <a:r>
              <a:rPr lang="en-US" sz="2660" b="1" dirty="0" err="1">
                <a:solidFill>
                  <a:schemeClr val="bg1"/>
                </a:solidFill>
              </a:rPr>
              <a:t>giao</a:t>
            </a:r>
            <a:r>
              <a:rPr lang="en-US" sz="2660" b="1" dirty="0">
                <a:solidFill>
                  <a:schemeClr val="bg1"/>
                </a:solidFill>
              </a:rPr>
              <a:t> </a:t>
            </a:r>
            <a:r>
              <a:rPr lang="en-US" sz="2660" b="1" dirty="0" err="1">
                <a:solidFill>
                  <a:schemeClr val="bg1"/>
                </a:solidFill>
              </a:rPr>
              <a:t>thông</a:t>
            </a:r>
            <a:r>
              <a:rPr lang="en-US" sz="2660" b="1" dirty="0">
                <a:solidFill>
                  <a:schemeClr val="bg1"/>
                </a:solidFill>
              </a:rPr>
              <a:t> </a:t>
            </a:r>
            <a:r>
              <a:rPr lang="en-US" sz="2660" b="1" dirty="0" err="1">
                <a:solidFill>
                  <a:schemeClr val="bg1"/>
                </a:solidFill>
              </a:rPr>
              <a:t>màu</a:t>
            </a:r>
            <a:r>
              <a:rPr lang="en-US" sz="2660" b="1" dirty="0">
                <a:solidFill>
                  <a:schemeClr val="bg1"/>
                </a:solidFill>
              </a:rPr>
              <a:t> </a:t>
            </a:r>
            <a:r>
              <a:rPr lang="en-US" sz="2660" b="1" dirty="0" err="1">
                <a:solidFill>
                  <a:schemeClr val="bg1"/>
                </a:solidFill>
              </a:rPr>
              <a:t>gi</a:t>
            </a:r>
            <a:r>
              <a:rPr lang="en-US" sz="2660" b="1" dirty="0">
                <a:solidFill>
                  <a:schemeClr val="bg1"/>
                </a:solidFill>
              </a:rPr>
              <a:t>̀?</a:t>
            </a:r>
          </a:p>
        </p:txBody>
      </p:sp>
      <p:grpSp>
        <p:nvGrpSpPr>
          <p:cNvPr id="39939" name="Group 51"/>
          <p:cNvGrpSpPr/>
          <p:nvPr/>
        </p:nvGrpSpPr>
        <p:grpSpPr bwMode="auto">
          <a:xfrm>
            <a:off x="27351" y="-13017"/>
            <a:ext cx="321733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399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71977" y="2033688"/>
            <a:ext cx="6713516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Đèn đỏ, đèn xanh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577" y="2281338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977" y="2112005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24177" y="2175505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76577" y="2251705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371977" y="3983607"/>
            <a:ext cx="6713516" cy="82338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Đèn đỏ, đèn vàng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955" y="4243956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2060" y="4021707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98260" y="4138123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224744" y="4207974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295777" y="5901774"/>
            <a:ext cx="6789716" cy="8212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Đèn xanh, đèn vàng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577" y="6143074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977" y="5920825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24177" y="5961041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76577" y="6107092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47382" y="-82574"/>
            <a:ext cx="1696802" cy="132503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25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9960" name="Picture 29" descr="Picture1"/>
          <p:cNvPicPr>
            <a:picLocks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96228" y="-6903"/>
            <a:ext cx="8244309" cy="2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den xanhdo (mp3cut.net)">
            <a:hlinkClick r:id="" action="ppaction://media"/>
            <a:extLst>
              <a:ext uri="{FF2B5EF4-FFF2-40B4-BE49-F238E27FC236}">
                <a16:creationId xmlns:a16="http://schemas.microsoft.com/office/drawing/2014/main" id="{13A93407-CE78-FD78-2072-4C5651A0DB0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0893569" y="544328"/>
            <a:ext cx="609600" cy="6096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F652AB87-A69B-A5BE-F984-96550231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023" y="4243956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ecagon 17">
            <a:extLst>
              <a:ext uri="{FF2B5EF4-FFF2-40B4-BE49-F238E27FC236}">
                <a16:creationId xmlns:a16="http://schemas.microsoft.com/office/drawing/2014/main" id="{0E36D0A0-2412-3B85-3C56-D59FD896C69C}"/>
              </a:ext>
            </a:extLst>
          </p:cNvPr>
          <p:cNvSpPr/>
          <p:nvPr/>
        </p:nvSpPr>
        <p:spPr>
          <a:xfrm>
            <a:off x="10253410" y="4731463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9" name="Decagon 18">
            <a:extLst>
              <a:ext uri="{FF2B5EF4-FFF2-40B4-BE49-F238E27FC236}">
                <a16:creationId xmlns:a16="http://schemas.microsoft.com/office/drawing/2014/main" id="{EB0098C8-BEC7-E3D5-0D4F-3DC45DFFF392}"/>
              </a:ext>
            </a:extLst>
          </p:cNvPr>
          <p:cNvSpPr/>
          <p:nvPr/>
        </p:nvSpPr>
        <p:spPr>
          <a:xfrm>
            <a:off x="10253410" y="4729731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423DFC66-554F-E38F-31BE-E4F98BEF3027}"/>
              </a:ext>
            </a:extLst>
          </p:cNvPr>
          <p:cNvSpPr/>
          <p:nvPr/>
        </p:nvSpPr>
        <p:spPr>
          <a:xfrm>
            <a:off x="10253410" y="4729731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AE40C992-541A-9D4B-2A9E-3330527EA420}"/>
              </a:ext>
            </a:extLst>
          </p:cNvPr>
          <p:cNvSpPr/>
          <p:nvPr/>
        </p:nvSpPr>
        <p:spPr>
          <a:xfrm>
            <a:off x="10253410" y="4731463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9D17169B-8D47-98C5-DCDC-D394687992DC}"/>
              </a:ext>
            </a:extLst>
          </p:cNvPr>
          <p:cNvSpPr/>
          <p:nvPr/>
        </p:nvSpPr>
        <p:spPr>
          <a:xfrm>
            <a:off x="10253410" y="4710681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E94F983F-0CA5-3AD0-7E76-C6FE6669D954}"/>
              </a:ext>
            </a:extLst>
          </p:cNvPr>
          <p:cNvSpPr/>
          <p:nvPr/>
        </p:nvSpPr>
        <p:spPr>
          <a:xfrm>
            <a:off x="10253410" y="4731463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329784F5-863D-B6BF-28A0-7179748207B2}"/>
              </a:ext>
            </a:extLst>
          </p:cNvPr>
          <p:cNvSpPr/>
          <p:nvPr/>
        </p:nvSpPr>
        <p:spPr>
          <a:xfrm>
            <a:off x="10253410" y="4731463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5E578B4D-BD04-423B-E584-9309D87499B3}"/>
              </a:ext>
            </a:extLst>
          </p:cNvPr>
          <p:cNvSpPr/>
          <p:nvPr/>
        </p:nvSpPr>
        <p:spPr>
          <a:xfrm>
            <a:off x="10274192" y="4710681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5E551659-818A-09EC-4891-0C98B85757BA}"/>
              </a:ext>
            </a:extLst>
          </p:cNvPr>
          <p:cNvSpPr/>
          <p:nvPr/>
        </p:nvSpPr>
        <p:spPr>
          <a:xfrm>
            <a:off x="10274192" y="4731463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7" name="Decagon 26">
            <a:extLst>
              <a:ext uri="{FF2B5EF4-FFF2-40B4-BE49-F238E27FC236}">
                <a16:creationId xmlns:a16="http://schemas.microsoft.com/office/drawing/2014/main" id="{CFEC1A1C-185B-32D8-61F6-745AA182BE5C}"/>
              </a:ext>
            </a:extLst>
          </p:cNvPr>
          <p:cNvSpPr/>
          <p:nvPr/>
        </p:nvSpPr>
        <p:spPr>
          <a:xfrm>
            <a:off x="10274192" y="4731463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8CD481-E3C3-4993-98BC-AEE0D0A1813F}"/>
              </a:ext>
            </a:extLst>
          </p:cNvPr>
          <p:cNvSpPr/>
          <p:nvPr/>
        </p:nvSpPr>
        <p:spPr>
          <a:xfrm>
            <a:off x="10346289" y="6361210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33B7B9-BE63-AAA6-5949-CE252C047E01}"/>
              </a:ext>
            </a:extLst>
          </p:cNvPr>
          <p:cNvSpPr/>
          <p:nvPr/>
        </p:nvSpPr>
        <p:spPr>
          <a:xfrm>
            <a:off x="10225960" y="5021718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87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6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00"/>
                            </p:stCondLst>
                            <p:childTnLst>
                              <p:par>
                                <p:cTn id="85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300"/>
                            </p:stCondLst>
                            <p:childTnLst>
                              <p:par>
                                <p:cTn id="93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400"/>
                            </p:stCondLst>
                            <p:childTnLst>
                              <p:par>
                                <p:cTn id="97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600"/>
                            </p:stCondLst>
                            <p:childTnLst>
                              <p:par>
                                <p:cTn id="105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700"/>
                            </p:stCondLst>
                            <p:childTnLst>
                              <p:par>
                                <p:cTn id="109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800"/>
                            </p:stCondLst>
                            <p:childTnLst>
                              <p:par>
                                <p:cTn id="113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00"/>
                            </p:stCondLst>
                            <p:childTnLst>
                              <p:par>
                                <p:cTn id="117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bldLvl="0" animBg="1"/>
      <p:bldP spid="3" grpId="1" bldLvl="0" animBg="1"/>
      <p:bldP spid="1043" grpId="0" bldLvl="0" animBg="1"/>
      <p:bldP spid="1044" grpId="0" animBg="1"/>
      <p:bldP spid="8" grpId="0" animBg="1"/>
      <p:bldP spid="15" grpId="0" animBg="1"/>
      <p:bldP spid="6171" grpId="0" bldLvl="0" animBg="1"/>
      <p:bldP spid="6171" grpId="1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F22271-23C5-9B1C-6BA2-8B046E51E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B6ED4-8294-33FD-DF93-7D1E5A42D55C}"/>
              </a:ext>
            </a:extLst>
          </p:cNvPr>
          <p:cNvSpPr txBox="1"/>
          <p:nvPr/>
        </p:nvSpPr>
        <p:spPr>
          <a:xfrm>
            <a:off x="2732050" y="3059668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Chúc mừng bé chiến thắng </a:t>
            </a:r>
          </a:p>
          <a:p>
            <a:pPr algn="ctr"/>
            <a:r>
              <a:rPr lang="en-US" sz="3200" b="1">
                <a:solidFill>
                  <a:srgbClr val="FFFF00"/>
                </a:solidFill>
              </a:rPr>
              <a:t>Rung chuông vàng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362D8-38E7-565D-BBF1-E7F5C94A70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75" b="90875" l="4465" r="401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15" r="55348" b="13223"/>
          <a:stretch/>
        </p:blipFill>
        <p:spPr>
          <a:xfrm>
            <a:off x="3193992" y="3609212"/>
            <a:ext cx="1882182" cy="2599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8A344A-7725-DA2E-D664-54C16441A6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7" b="55209" l="1862" r="5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" t="45701" r="93750" b="43735"/>
          <a:stretch/>
        </p:blipFill>
        <p:spPr>
          <a:xfrm>
            <a:off x="3268513" y="4515948"/>
            <a:ext cx="181290" cy="392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8D4AE4-2031-6311-2966-1D99849062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34" t="20382" r="13358" b="13690"/>
          <a:stretch/>
        </p:blipFill>
        <p:spPr>
          <a:xfrm>
            <a:off x="7549267" y="3178556"/>
            <a:ext cx="2040783" cy="3029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A5E73B-3CD2-7BE3-A241-ADE97A47EC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39" b="35503" l="6625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15518" b="62277"/>
          <a:stretch/>
        </p:blipFill>
        <p:spPr>
          <a:xfrm rot="802090">
            <a:off x="7838610" y="2501750"/>
            <a:ext cx="2286000" cy="1353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9FDE14-9C85-A86C-C83D-C8D240A5FE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16" y="4583362"/>
            <a:ext cx="1284964" cy="11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90800" y="214906"/>
            <a:ext cx="8229600" cy="109991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Trong từ “xe đạp” có bao nhiêu chữ cái a?</a:t>
            </a:r>
            <a:endParaRPr lang="en-US" sz="2400" b="1">
              <a:solidFill>
                <a:schemeClr val="bg1"/>
              </a:solidFill>
            </a:endParaRP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278807" y="6351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991717" y="1771971"/>
            <a:ext cx="4168181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Có 2 chữ cái a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8118" y="2094032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1518" y="1922255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543918" y="1985755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3620118" y="2061955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953619" y="3630506"/>
            <a:ext cx="4206280" cy="95038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Có 1 chữ cái 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6802" y="4000923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2902" y="3778674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550269" y="3901300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3755586" y="3964941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941884" y="5492790"/>
            <a:ext cx="4218015" cy="95038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Không có chữ cái a nào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2921" y="5907814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4968" y="5652599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441168" y="5692815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3593568" y="5838866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6351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4039101" y="5928188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27" name="Decagon 26">
            <a:extLst>
              <a:ext uri="{FF2B5EF4-FFF2-40B4-BE49-F238E27FC236}">
                <a16:creationId xmlns:a16="http://schemas.microsoft.com/office/drawing/2014/main" id="{7CDBD534-ED9A-F7CD-AC26-8E80556681A3}"/>
              </a:ext>
            </a:extLst>
          </p:cNvPr>
          <p:cNvSpPr/>
          <p:nvPr/>
        </p:nvSpPr>
        <p:spPr>
          <a:xfrm>
            <a:off x="10574914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11</a:t>
            </a:r>
          </a:p>
        </p:txBody>
      </p:sp>
      <p:sp>
        <p:nvSpPr>
          <p:cNvPr id="28" name="Decagon 27">
            <a:extLst>
              <a:ext uri="{FF2B5EF4-FFF2-40B4-BE49-F238E27FC236}">
                <a16:creationId xmlns:a16="http://schemas.microsoft.com/office/drawing/2014/main" id="{9FA0FED7-A995-587C-5644-99878BFAA220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12</a:t>
            </a:r>
          </a:p>
        </p:txBody>
      </p:sp>
      <p:sp>
        <p:nvSpPr>
          <p:cNvPr id="29" name="Decagon 28">
            <a:extLst>
              <a:ext uri="{FF2B5EF4-FFF2-40B4-BE49-F238E27FC236}">
                <a16:creationId xmlns:a16="http://schemas.microsoft.com/office/drawing/2014/main" id="{AD159F53-EB2D-DC42-BD3F-D9D4FDDCC6EB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13</a:t>
            </a:r>
          </a:p>
        </p:txBody>
      </p:sp>
      <p:sp>
        <p:nvSpPr>
          <p:cNvPr id="30" name="Decagon 29">
            <a:extLst>
              <a:ext uri="{FF2B5EF4-FFF2-40B4-BE49-F238E27FC236}">
                <a16:creationId xmlns:a16="http://schemas.microsoft.com/office/drawing/2014/main" id="{9EE454F4-7631-C344-6349-83DFE7E102D8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14</a:t>
            </a:r>
          </a:p>
        </p:txBody>
      </p:sp>
      <p:sp>
        <p:nvSpPr>
          <p:cNvPr id="31" name="Decagon 30">
            <a:extLst>
              <a:ext uri="{FF2B5EF4-FFF2-40B4-BE49-F238E27FC236}">
                <a16:creationId xmlns:a16="http://schemas.microsoft.com/office/drawing/2014/main" id="{69F47C74-1AB9-9073-8612-BC55B6184396}"/>
              </a:ext>
            </a:extLst>
          </p:cNvPr>
          <p:cNvSpPr/>
          <p:nvPr/>
        </p:nvSpPr>
        <p:spPr>
          <a:xfrm>
            <a:off x="10567987" y="4784324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Câu 18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7EC43A7-17F1-3DB7-0F2E-9D4F8D02552F}"/>
              </a:ext>
            </a:extLst>
          </p:cNvPr>
          <p:cNvCxnSpPr/>
          <p:nvPr/>
        </p:nvCxnSpPr>
        <p:spPr>
          <a:xfrm>
            <a:off x="5029701" y="981786"/>
            <a:ext cx="1066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846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6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7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8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900"/>
                            </p:stCondLst>
                            <p:childTnLst>
                              <p:par>
                                <p:cTn id="12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100"/>
                            </p:stCondLst>
                            <p:childTnLst>
                              <p:par>
                                <p:cTn id="13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300"/>
                            </p:stCondLst>
                            <p:childTnLst>
                              <p:par>
                                <p:cTn id="13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400"/>
                            </p:stCondLst>
                            <p:childTnLst>
                              <p:par>
                                <p:cTn id="14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971800" y="195621"/>
            <a:ext cx="7010400" cy="86965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660" b="1">
                <a:solidFill>
                  <a:schemeClr val="bg1"/>
                </a:solidFill>
              </a:rPr>
              <a:t>Khi đi xe máy trên đường, số người trên xe </a:t>
            </a:r>
          </a:p>
          <a:p>
            <a:pPr algn="ctr" defTabSz="685800"/>
            <a:r>
              <a:rPr lang="en-US" sz="2660" b="1">
                <a:solidFill>
                  <a:schemeClr val="bg1"/>
                </a:solidFill>
              </a:rPr>
              <a:t>thế nào là đúng quy định?</a:t>
            </a:r>
            <a:endParaRPr lang="en-US" sz="2660" b="1" dirty="0">
              <a:solidFill>
                <a:schemeClr val="bg1"/>
              </a:solidFill>
            </a:endParaRPr>
          </a:p>
        </p:txBody>
      </p:sp>
      <p:grpSp>
        <p:nvGrpSpPr>
          <p:cNvPr id="39939" name="Group 51"/>
          <p:cNvGrpSpPr/>
          <p:nvPr/>
        </p:nvGrpSpPr>
        <p:grpSpPr bwMode="auto">
          <a:xfrm>
            <a:off x="27351" y="-13017"/>
            <a:ext cx="321733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399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48000" y="1736871"/>
            <a:ext cx="3530600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800">
                <a:solidFill>
                  <a:schemeClr val="bg1"/>
                </a:solidFill>
              </a:rPr>
              <a:t>Chở 1 người ngồi sau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98452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81518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5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0200" y="187868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752600" y="1954888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098800" y="3350017"/>
            <a:ext cx="3530600" cy="108841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400">
                <a:solidFill>
                  <a:schemeClr val="bg1"/>
                </a:solidFill>
              </a:rPr>
              <a:t>Chở 1 người lớn và 2 trẻ em</a:t>
            </a:r>
          </a:p>
          <a:p>
            <a:pPr algn="ctr" defTabSz="685800"/>
            <a:r>
              <a:rPr lang="en-US" altLang="en-US" sz="2400">
                <a:solidFill>
                  <a:schemeClr val="bg1"/>
                </a:solidFill>
              </a:rPr>
              <a:t>dưới 11 tuổi ngồi sau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4683" y="3718539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8083" y="3496290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5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74283" y="3612706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900767" y="3682557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971800" y="5604957"/>
            <a:ext cx="3657600" cy="8212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665">
                <a:solidFill>
                  <a:schemeClr val="bg1"/>
                </a:solidFill>
              </a:rPr>
              <a:t>Chở 2 người lớn ngồi sau 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84625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624008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5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0200" y="5664224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752600" y="5810275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794514" y="-31628"/>
            <a:ext cx="2036909" cy="157812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Câu 3</a:t>
            </a: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217913" y="533400"/>
            <a:ext cx="533400" cy="1325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960" name="Picture 29" descr="Picture1"/>
          <p:cNvPicPr>
            <a:picLocks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4799" y="-6903"/>
            <a:ext cx="7289801" cy="2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>
            <a:extLst>
              <a:ext uri="{FF2B5EF4-FFF2-40B4-BE49-F238E27FC236}">
                <a16:creationId xmlns:a16="http://schemas.microsoft.com/office/drawing/2014/main" id="{9C95E270-377F-7EEE-DC08-83B079AB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Decagon 6148">
            <a:extLst>
              <a:ext uri="{FF2B5EF4-FFF2-40B4-BE49-F238E27FC236}">
                <a16:creationId xmlns:a16="http://schemas.microsoft.com/office/drawing/2014/main" id="{F9890D5D-A4DD-70A6-9CB3-E649770EA4E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6150" name="Decagon 6149">
            <a:extLst>
              <a:ext uri="{FF2B5EF4-FFF2-40B4-BE49-F238E27FC236}">
                <a16:creationId xmlns:a16="http://schemas.microsoft.com/office/drawing/2014/main" id="{07D831C3-E288-C589-4156-DF5C5A248F0F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151" name="Decagon 6150">
            <a:extLst>
              <a:ext uri="{FF2B5EF4-FFF2-40B4-BE49-F238E27FC236}">
                <a16:creationId xmlns:a16="http://schemas.microsoft.com/office/drawing/2014/main" id="{6CF1F43C-9919-7B77-CD25-15A3FD5BEEC5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6152" name="Decagon 6151">
            <a:extLst>
              <a:ext uri="{FF2B5EF4-FFF2-40B4-BE49-F238E27FC236}">
                <a16:creationId xmlns:a16="http://schemas.microsoft.com/office/drawing/2014/main" id="{00B267ED-A756-77C4-16C4-A6DCD1A3BE2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6153" name="Decagon 6152">
            <a:extLst>
              <a:ext uri="{FF2B5EF4-FFF2-40B4-BE49-F238E27FC236}">
                <a16:creationId xmlns:a16="http://schemas.microsoft.com/office/drawing/2014/main" id="{2CFF640C-2F79-3ADE-3746-4D81C1E6D5D7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6154" name="Decagon 6153">
            <a:extLst>
              <a:ext uri="{FF2B5EF4-FFF2-40B4-BE49-F238E27FC236}">
                <a16:creationId xmlns:a16="http://schemas.microsoft.com/office/drawing/2014/main" id="{EB974229-9EB3-3E6B-257C-356EBE7AFE25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6155" name="Decagon 6154">
            <a:extLst>
              <a:ext uri="{FF2B5EF4-FFF2-40B4-BE49-F238E27FC236}">
                <a16:creationId xmlns:a16="http://schemas.microsoft.com/office/drawing/2014/main" id="{BF347227-1D20-66CC-3799-60B11C3C85A2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6156" name="Decagon 6155">
            <a:extLst>
              <a:ext uri="{FF2B5EF4-FFF2-40B4-BE49-F238E27FC236}">
                <a16:creationId xmlns:a16="http://schemas.microsoft.com/office/drawing/2014/main" id="{ABC543A6-5DE6-9687-C303-D43D24BD0894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6157" name="Decagon 6156">
            <a:extLst>
              <a:ext uri="{FF2B5EF4-FFF2-40B4-BE49-F238E27FC236}">
                <a16:creationId xmlns:a16="http://schemas.microsoft.com/office/drawing/2014/main" id="{7BF0BA33-5B32-5A98-D7B9-19DFFC1182D1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6158" name="Decagon 6157">
            <a:extLst>
              <a:ext uri="{FF2B5EF4-FFF2-40B4-BE49-F238E27FC236}">
                <a16:creationId xmlns:a16="http://schemas.microsoft.com/office/drawing/2014/main" id="{F9C394F4-7108-E4AC-4347-DDBA5C4326DD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6159" name="Decagon 6158">
            <a:extLst>
              <a:ext uri="{FF2B5EF4-FFF2-40B4-BE49-F238E27FC236}">
                <a16:creationId xmlns:a16="http://schemas.microsoft.com/office/drawing/2014/main" id="{E244E113-54C0-7C75-0C23-D8580DEA607B}"/>
              </a:ext>
            </a:extLst>
          </p:cNvPr>
          <p:cNvSpPr/>
          <p:nvPr/>
        </p:nvSpPr>
        <p:spPr>
          <a:xfrm>
            <a:off x="10574914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11</a:t>
            </a:r>
          </a:p>
        </p:txBody>
      </p:sp>
      <p:sp>
        <p:nvSpPr>
          <p:cNvPr id="6160" name="Decagon 6159">
            <a:extLst>
              <a:ext uri="{FF2B5EF4-FFF2-40B4-BE49-F238E27FC236}">
                <a16:creationId xmlns:a16="http://schemas.microsoft.com/office/drawing/2014/main" id="{BCBA7D4A-24BD-C293-36CE-B5B02A34D6D9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12</a:t>
            </a:r>
          </a:p>
        </p:txBody>
      </p:sp>
      <p:sp>
        <p:nvSpPr>
          <p:cNvPr id="6161" name="Decagon 6160">
            <a:extLst>
              <a:ext uri="{FF2B5EF4-FFF2-40B4-BE49-F238E27FC236}">
                <a16:creationId xmlns:a16="http://schemas.microsoft.com/office/drawing/2014/main" id="{0FDF4D19-C58A-5BF8-A1FB-AB9A89A8BA3C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13</a:t>
            </a:r>
          </a:p>
        </p:txBody>
      </p:sp>
      <p:sp>
        <p:nvSpPr>
          <p:cNvPr id="6162" name="Decagon 6161">
            <a:extLst>
              <a:ext uri="{FF2B5EF4-FFF2-40B4-BE49-F238E27FC236}">
                <a16:creationId xmlns:a16="http://schemas.microsoft.com/office/drawing/2014/main" id="{1606BE55-7C98-6AA0-0358-0314309E8F0E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14</a:t>
            </a:r>
          </a:p>
        </p:txBody>
      </p:sp>
      <p:sp>
        <p:nvSpPr>
          <p:cNvPr id="6163" name="Decagon 6162">
            <a:extLst>
              <a:ext uri="{FF2B5EF4-FFF2-40B4-BE49-F238E27FC236}">
                <a16:creationId xmlns:a16="http://schemas.microsoft.com/office/drawing/2014/main" id="{ECC11F7B-D6C9-1B78-17CE-D86DA76D1F4E}"/>
              </a:ext>
            </a:extLst>
          </p:cNvPr>
          <p:cNvSpPr/>
          <p:nvPr/>
        </p:nvSpPr>
        <p:spPr>
          <a:xfrm>
            <a:off x="10567987" y="4784324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15</a:t>
            </a:r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E622D8AD-FF47-C3A6-B7CA-85200465193C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CDD1F02-2BA1-E067-835A-632DB3BEA71A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pic>
        <p:nvPicPr>
          <p:cNvPr id="2" name="Picture 2" descr="C:\Users\ADMIN\Desktop\Nong trai\88547877.jpg">
            <a:extLst>
              <a:ext uri="{FF2B5EF4-FFF2-40B4-BE49-F238E27FC236}">
                <a16:creationId xmlns:a16="http://schemas.microsoft.com/office/drawing/2014/main" id="{AFBC231E-1E6A-17CE-A199-F4B414CAF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F722748-E1BE-3A34-88A0-2C5D49373F8A}"/>
              </a:ext>
            </a:extLst>
          </p:cNvPr>
          <p:cNvSpPr txBox="1"/>
          <p:nvPr/>
        </p:nvSpPr>
        <p:spPr>
          <a:xfrm>
            <a:off x="2214033" y="1859453"/>
            <a:ext cx="75526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Người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khiển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xe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mô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tô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hai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bánh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xe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gắn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chỉ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được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chở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người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trừ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trường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hợp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sau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được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chở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tối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đa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hai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người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Chở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người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bệnh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đi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cấp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b)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Áp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người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hành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phạm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pháp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luật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c)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Trẻ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dưới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14 </a:t>
            </a:r>
            <a:r>
              <a:rPr kumimoji="0" lang="en-US" altLang="en-US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tuổi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45" name="AutoShape 27"/>
          <p:cNvSpPr>
            <a:spLocks noChangeArrowheads="1"/>
          </p:cNvSpPr>
          <p:nvPr/>
        </p:nvSpPr>
        <p:spPr bwMode="auto">
          <a:xfrm>
            <a:off x="266170" y="195621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16" name="TextBox 15"/>
          <p:cNvSpPr txBox="1"/>
          <p:nvPr/>
        </p:nvSpPr>
        <p:spPr>
          <a:xfrm>
            <a:off x="794514" y="757433"/>
            <a:ext cx="79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4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13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5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971800" y="195621"/>
            <a:ext cx="7010400" cy="86965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660" b="1">
                <a:solidFill>
                  <a:schemeClr val="bg1"/>
                </a:solidFill>
              </a:rPr>
              <a:t>Phương tiện giao thông nào được ưu tiên </a:t>
            </a:r>
          </a:p>
          <a:p>
            <a:pPr algn="ctr" defTabSz="685800"/>
            <a:r>
              <a:rPr lang="en-US" sz="2660" b="1">
                <a:solidFill>
                  <a:schemeClr val="bg1"/>
                </a:solidFill>
              </a:rPr>
              <a:t>khi tham gia giao thông?</a:t>
            </a:r>
            <a:endParaRPr lang="en-US" sz="2660" b="1" dirty="0">
              <a:solidFill>
                <a:schemeClr val="bg1"/>
              </a:solidFill>
            </a:endParaRPr>
          </a:p>
        </p:txBody>
      </p:sp>
      <p:grpSp>
        <p:nvGrpSpPr>
          <p:cNvPr id="39939" name="Group 51"/>
          <p:cNvGrpSpPr/>
          <p:nvPr/>
        </p:nvGrpSpPr>
        <p:grpSpPr bwMode="auto">
          <a:xfrm>
            <a:off x="27351" y="-13017"/>
            <a:ext cx="321733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399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48000" y="1736871"/>
            <a:ext cx="2362200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800">
                <a:solidFill>
                  <a:schemeClr val="bg1"/>
                </a:solidFill>
              </a:rPr>
              <a:t>Xe cứu hỏa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98452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81518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0200" y="187868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752600" y="1954888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048000" y="3458190"/>
            <a:ext cx="2436283" cy="82338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400">
                <a:solidFill>
                  <a:schemeClr val="bg1"/>
                </a:solidFill>
              </a:rPr>
              <a:t>Xe đưa đón</a:t>
            </a:r>
          </a:p>
          <a:p>
            <a:pPr algn="ctr" defTabSz="685800"/>
            <a:r>
              <a:rPr lang="en-US" altLang="en-US" sz="2400">
                <a:solidFill>
                  <a:schemeClr val="bg1"/>
                </a:solidFill>
              </a:rPr>
              <a:t> học sinh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4683" y="3718539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8083" y="3496290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74283" y="3612706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900767" y="3682557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971800" y="5604957"/>
            <a:ext cx="2438400" cy="8212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665">
                <a:solidFill>
                  <a:schemeClr val="bg1"/>
                </a:solidFill>
              </a:rPr>
              <a:t>Xe chở hàng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84625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624008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0200" y="5664224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752600" y="5810275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794514" y="-31628"/>
            <a:ext cx="2036909" cy="157812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Câu 2</a:t>
            </a: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217913" y="533400"/>
            <a:ext cx="533400" cy="1325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960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4799" y="-6903"/>
            <a:ext cx="7289801" cy="2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C50376-BC65-1BD8-5256-7051AF8CE8C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9836" r="7925" b="6543"/>
          <a:stretch/>
        </p:blipFill>
        <p:spPr>
          <a:xfrm>
            <a:off x="5588000" y="3069559"/>
            <a:ext cx="4268221" cy="20006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7118A5-DEF7-51B5-BF04-DE773471A0E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8319" r="4446" b="5278"/>
          <a:stretch/>
        </p:blipFill>
        <p:spPr>
          <a:xfrm>
            <a:off x="5588000" y="5154612"/>
            <a:ext cx="4268221" cy="1721955"/>
          </a:xfrm>
          <a:prstGeom prst="rect">
            <a:avLst/>
          </a:prstGeom>
        </p:spPr>
      </p:pic>
      <p:pic>
        <p:nvPicPr>
          <p:cNvPr id="6148" name="Picture 2">
            <a:extLst>
              <a:ext uri="{FF2B5EF4-FFF2-40B4-BE49-F238E27FC236}">
                <a16:creationId xmlns:a16="http://schemas.microsoft.com/office/drawing/2014/main" id="{9C95E270-377F-7EEE-DC08-83B079AB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Decagon 6148">
            <a:extLst>
              <a:ext uri="{FF2B5EF4-FFF2-40B4-BE49-F238E27FC236}">
                <a16:creationId xmlns:a16="http://schemas.microsoft.com/office/drawing/2014/main" id="{F9890D5D-A4DD-70A6-9CB3-E649770EA4E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6150" name="Decagon 6149">
            <a:extLst>
              <a:ext uri="{FF2B5EF4-FFF2-40B4-BE49-F238E27FC236}">
                <a16:creationId xmlns:a16="http://schemas.microsoft.com/office/drawing/2014/main" id="{07D831C3-E288-C589-4156-DF5C5A248F0F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151" name="Decagon 6150">
            <a:extLst>
              <a:ext uri="{FF2B5EF4-FFF2-40B4-BE49-F238E27FC236}">
                <a16:creationId xmlns:a16="http://schemas.microsoft.com/office/drawing/2014/main" id="{6CF1F43C-9919-7B77-CD25-15A3FD5BEEC5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6152" name="Decagon 6151">
            <a:extLst>
              <a:ext uri="{FF2B5EF4-FFF2-40B4-BE49-F238E27FC236}">
                <a16:creationId xmlns:a16="http://schemas.microsoft.com/office/drawing/2014/main" id="{00B267ED-A756-77C4-16C4-A6DCD1A3BE2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6153" name="Decagon 6152">
            <a:extLst>
              <a:ext uri="{FF2B5EF4-FFF2-40B4-BE49-F238E27FC236}">
                <a16:creationId xmlns:a16="http://schemas.microsoft.com/office/drawing/2014/main" id="{2CFF640C-2F79-3ADE-3746-4D81C1E6D5D7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6154" name="Decagon 6153">
            <a:extLst>
              <a:ext uri="{FF2B5EF4-FFF2-40B4-BE49-F238E27FC236}">
                <a16:creationId xmlns:a16="http://schemas.microsoft.com/office/drawing/2014/main" id="{EB974229-9EB3-3E6B-257C-356EBE7AFE25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6155" name="Decagon 6154">
            <a:extLst>
              <a:ext uri="{FF2B5EF4-FFF2-40B4-BE49-F238E27FC236}">
                <a16:creationId xmlns:a16="http://schemas.microsoft.com/office/drawing/2014/main" id="{BF347227-1D20-66CC-3799-60B11C3C85A2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6156" name="Decagon 6155">
            <a:extLst>
              <a:ext uri="{FF2B5EF4-FFF2-40B4-BE49-F238E27FC236}">
                <a16:creationId xmlns:a16="http://schemas.microsoft.com/office/drawing/2014/main" id="{ABC543A6-5DE6-9687-C303-D43D24BD0894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6157" name="Decagon 6156">
            <a:extLst>
              <a:ext uri="{FF2B5EF4-FFF2-40B4-BE49-F238E27FC236}">
                <a16:creationId xmlns:a16="http://schemas.microsoft.com/office/drawing/2014/main" id="{7BF0BA33-5B32-5A98-D7B9-19DFFC1182D1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6158" name="Decagon 6157">
            <a:extLst>
              <a:ext uri="{FF2B5EF4-FFF2-40B4-BE49-F238E27FC236}">
                <a16:creationId xmlns:a16="http://schemas.microsoft.com/office/drawing/2014/main" id="{F9C394F4-7108-E4AC-4347-DDBA5C4326DD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E622D8AD-FF47-C3A6-B7CA-85200465193C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CDD1F02-2BA1-E067-835A-632DB3BEA71A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Hết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giơ</a:t>
            </a:r>
            <a:r>
              <a:rPr lang="en-US" sz="2000" b="1" dirty="0">
                <a:solidFill>
                  <a:srgbClr val="FF0000"/>
                </a:solidFill>
              </a:rPr>
              <a:t>̀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086AAF-9831-26DA-2409-AA3BEE2B41F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14548" r="6091" b="2498"/>
          <a:stretch/>
        </p:blipFill>
        <p:spPr>
          <a:xfrm>
            <a:off x="5588000" y="1267798"/>
            <a:ext cx="4268221" cy="17551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7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8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9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100"/>
                            </p:stCondLst>
                            <p:childTnLst>
                              <p:par>
                                <p:cTn id="12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200"/>
                            </p:stCondLst>
                            <p:childTnLst>
                              <p:par>
                                <p:cTn id="12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400"/>
                            </p:stCondLst>
                            <p:childTnLst>
                              <p:par>
                                <p:cTn id="134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43" grpId="0" bldLvl="0" animBg="1"/>
      <p:bldP spid="1044" grpId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6149" grpId="0" bldLvl="0" animBg="1"/>
      <p:bldP spid="6150" grpId="0" bldLvl="0" animBg="1"/>
      <p:bldP spid="6151" grpId="0" bldLvl="0" animBg="1"/>
      <p:bldP spid="6152" grpId="0" bldLvl="0" animBg="1"/>
      <p:bldP spid="6153" grpId="0" bldLvl="0" animBg="1"/>
      <p:bldP spid="6154" grpId="0" bldLvl="0" animBg="1"/>
      <p:bldP spid="6155" grpId="0" bldLvl="0" animBg="1"/>
      <p:bldP spid="6156" grpId="0" bldLvl="0" animBg="1"/>
      <p:bldP spid="6157" grpId="0" bldLvl="0" animBg="1"/>
      <p:bldP spid="6158" grpId="0" bldLvl="0" animBg="1"/>
      <p:bldP spid="6164" grpId="0" bldLvl="0" animBg="1"/>
      <p:bldP spid="6165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90799" y="214905"/>
            <a:ext cx="8534399" cy="143179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Những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phương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tiện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giao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thông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nào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đây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thuộc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phương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tiện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giao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thông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đường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thủy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278807" y="6351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867823" y="1995527"/>
            <a:ext cx="6456354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Ô tô, xe máy, xe đạp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223" y="2317588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7623" y="2145811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420023" y="2209311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96223" y="2285511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826541" y="3559892"/>
            <a:ext cx="6456177" cy="110710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Tàu thủy, ca nô, thuyền buồm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626" y="4005736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7726" y="3783487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385093" y="3906113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590410" y="3969754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776708" y="5626719"/>
            <a:ext cx="6456177" cy="8212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Máy bay, trực thăng, khinh khí cầu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745" y="591262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9792" y="5657412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75992" y="5697628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428392" y="5843679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1" y="0"/>
            <a:ext cx="1948925" cy="16764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90798" y="17845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1873925" y="5933001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27" name="Decagon 26">
            <a:extLst>
              <a:ext uri="{FF2B5EF4-FFF2-40B4-BE49-F238E27FC236}">
                <a16:creationId xmlns:a16="http://schemas.microsoft.com/office/drawing/2014/main" id="{7CDBD534-ED9A-F7CD-AC26-8E80556681A3}"/>
              </a:ext>
            </a:extLst>
          </p:cNvPr>
          <p:cNvSpPr/>
          <p:nvPr/>
        </p:nvSpPr>
        <p:spPr>
          <a:xfrm>
            <a:off x="10574914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11</a:t>
            </a:r>
          </a:p>
        </p:txBody>
      </p:sp>
      <p:sp>
        <p:nvSpPr>
          <p:cNvPr id="28" name="Decagon 27">
            <a:extLst>
              <a:ext uri="{FF2B5EF4-FFF2-40B4-BE49-F238E27FC236}">
                <a16:creationId xmlns:a16="http://schemas.microsoft.com/office/drawing/2014/main" id="{9FA0FED7-A995-587C-5644-99878BFAA220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12</a:t>
            </a:r>
          </a:p>
        </p:txBody>
      </p:sp>
      <p:sp>
        <p:nvSpPr>
          <p:cNvPr id="29" name="Decagon 28">
            <a:extLst>
              <a:ext uri="{FF2B5EF4-FFF2-40B4-BE49-F238E27FC236}">
                <a16:creationId xmlns:a16="http://schemas.microsoft.com/office/drawing/2014/main" id="{AD159F53-EB2D-DC42-BD3F-D9D4FDDCC6EB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13</a:t>
            </a:r>
          </a:p>
        </p:txBody>
      </p:sp>
      <p:sp>
        <p:nvSpPr>
          <p:cNvPr id="30" name="Decagon 29">
            <a:extLst>
              <a:ext uri="{FF2B5EF4-FFF2-40B4-BE49-F238E27FC236}">
                <a16:creationId xmlns:a16="http://schemas.microsoft.com/office/drawing/2014/main" id="{9EE454F4-7631-C344-6349-83DFE7E102D8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14</a:t>
            </a:r>
          </a:p>
        </p:txBody>
      </p:sp>
      <p:sp>
        <p:nvSpPr>
          <p:cNvPr id="31" name="Decagon 30">
            <a:extLst>
              <a:ext uri="{FF2B5EF4-FFF2-40B4-BE49-F238E27FC236}">
                <a16:creationId xmlns:a16="http://schemas.microsoft.com/office/drawing/2014/main" id="{69F47C74-1AB9-9073-8612-BC55B6184396}"/>
              </a:ext>
            </a:extLst>
          </p:cNvPr>
          <p:cNvSpPr/>
          <p:nvPr/>
        </p:nvSpPr>
        <p:spPr>
          <a:xfrm>
            <a:off x="10567987" y="4784324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818629" y="583690"/>
            <a:ext cx="161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Câu 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6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7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8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900"/>
                            </p:stCondLst>
                            <p:childTnLst>
                              <p:par>
                                <p:cTn id="12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100"/>
                            </p:stCondLst>
                            <p:childTnLst>
                              <p:par>
                                <p:cTn id="13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300"/>
                            </p:stCondLst>
                            <p:childTnLst>
                              <p:par>
                                <p:cTn id="13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400"/>
                            </p:stCondLst>
                            <p:childTnLst>
                              <p:par>
                                <p:cTn id="14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81030" y="354730"/>
            <a:ext cx="4901863" cy="357481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endParaRPr 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 gì màu trắng </a:t>
            </a:r>
            <a:endParaRPr 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chữ thập xinh </a:t>
            </a:r>
            <a:endParaRPr 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 màu nhấp nháy </a:t>
            </a:r>
            <a:endParaRPr 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Chạy nhanh trên đường?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7816960" y="49554"/>
            <a:ext cx="281157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800" b="1">
                <a:solidFill>
                  <a:schemeClr val="bg1"/>
                </a:solidFill>
              </a:rPr>
              <a:t>Xe cứu thương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667383" y="310912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8869" y="8302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73477" y="138887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427469" y="222720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7871897" y="2264789"/>
            <a:ext cx="2756635" cy="71649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800" b="1">
                <a:solidFill>
                  <a:schemeClr val="bg1"/>
                </a:solidFill>
              </a:rPr>
              <a:t>Xe cứu hoả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740077" y="2484542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3477" y="2262293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349677" y="2378709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6576161" y="2448560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7778234" y="4523416"/>
            <a:ext cx="2850298" cy="66474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800" b="1">
                <a:solidFill>
                  <a:schemeClr val="bg1"/>
                </a:solidFill>
              </a:rPr>
              <a:t>Xe cảnh sát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740075" y="4749176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9690" y="4487992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386721" y="4582183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506722" y="4680050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462526" y="423975"/>
            <a:ext cx="1849101" cy="121995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Câu 26</a:t>
            </a: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393226" y="1241924"/>
            <a:ext cx="533400" cy="1325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960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7836" y="76711"/>
            <a:ext cx="4108249" cy="20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>
            <a:extLst>
              <a:ext uri="{FF2B5EF4-FFF2-40B4-BE49-F238E27FC236}">
                <a16:creationId xmlns:a16="http://schemas.microsoft.com/office/drawing/2014/main" id="{9C95E270-377F-7EEE-DC08-83B079AB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390" y="430042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Decagon 6148">
            <a:extLst>
              <a:ext uri="{FF2B5EF4-FFF2-40B4-BE49-F238E27FC236}">
                <a16:creationId xmlns:a16="http://schemas.microsoft.com/office/drawing/2014/main" id="{F9890D5D-A4DD-70A6-9CB3-E649770EA4E4}"/>
              </a:ext>
            </a:extLst>
          </p:cNvPr>
          <p:cNvSpPr/>
          <p:nvPr/>
        </p:nvSpPr>
        <p:spPr>
          <a:xfrm>
            <a:off x="2118835" y="4777926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6150" name="Decagon 6149">
            <a:extLst>
              <a:ext uri="{FF2B5EF4-FFF2-40B4-BE49-F238E27FC236}">
                <a16:creationId xmlns:a16="http://schemas.microsoft.com/office/drawing/2014/main" id="{07D831C3-E288-C589-4156-DF5C5A248F0F}"/>
              </a:ext>
            </a:extLst>
          </p:cNvPr>
          <p:cNvSpPr/>
          <p:nvPr/>
        </p:nvSpPr>
        <p:spPr>
          <a:xfrm>
            <a:off x="2118835" y="4776194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151" name="Decagon 6150">
            <a:extLst>
              <a:ext uri="{FF2B5EF4-FFF2-40B4-BE49-F238E27FC236}">
                <a16:creationId xmlns:a16="http://schemas.microsoft.com/office/drawing/2014/main" id="{6CF1F43C-9919-7B77-CD25-15A3FD5BEEC5}"/>
              </a:ext>
            </a:extLst>
          </p:cNvPr>
          <p:cNvSpPr/>
          <p:nvPr/>
        </p:nvSpPr>
        <p:spPr>
          <a:xfrm>
            <a:off x="2118835" y="4776194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6152" name="Decagon 6151">
            <a:extLst>
              <a:ext uri="{FF2B5EF4-FFF2-40B4-BE49-F238E27FC236}">
                <a16:creationId xmlns:a16="http://schemas.microsoft.com/office/drawing/2014/main" id="{00B267ED-A756-77C4-16C4-A6DCD1A3BE21}"/>
              </a:ext>
            </a:extLst>
          </p:cNvPr>
          <p:cNvSpPr/>
          <p:nvPr/>
        </p:nvSpPr>
        <p:spPr>
          <a:xfrm>
            <a:off x="2118835" y="4777926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6153" name="Decagon 6152">
            <a:extLst>
              <a:ext uri="{FF2B5EF4-FFF2-40B4-BE49-F238E27FC236}">
                <a16:creationId xmlns:a16="http://schemas.microsoft.com/office/drawing/2014/main" id="{2CFF640C-2F79-3ADE-3746-4D81C1E6D5D7}"/>
              </a:ext>
            </a:extLst>
          </p:cNvPr>
          <p:cNvSpPr/>
          <p:nvPr/>
        </p:nvSpPr>
        <p:spPr>
          <a:xfrm>
            <a:off x="2118835" y="4757144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6154" name="Decagon 6153">
            <a:extLst>
              <a:ext uri="{FF2B5EF4-FFF2-40B4-BE49-F238E27FC236}">
                <a16:creationId xmlns:a16="http://schemas.microsoft.com/office/drawing/2014/main" id="{EB974229-9EB3-3E6B-257C-356EBE7AFE25}"/>
              </a:ext>
            </a:extLst>
          </p:cNvPr>
          <p:cNvSpPr/>
          <p:nvPr/>
        </p:nvSpPr>
        <p:spPr>
          <a:xfrm>
            <a:off x="2118835" y="4777926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6155" name="Decagon 6154">
            <a:extLst>
              <a:ext uri="{FF2B5EF4-FFF2-40B4-BE49-F238E27FC236}">
                <a16:creationId xmlns:a16="http://schemas.microsoft.com/office/drawing/2014/main" id="{BF347227-1D20-66CC-3799-60B11C3C85A2}"/>
              </a:ext>
            </a:extLst>
          </p:cNvPr>
          <p:cNvSpPr/>
          <p:nvPr/>
        </p:nvSpPr>
        <p:spPr>
          <a:xfrm>
            <a:off x="2118835" y="4777926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6156" name="Decagon 6155">
            <a:extLst>
              <a:ext uri="{FF2B5EF4-FFF2-40B4-BE49-F238E27FC236}">
                <a16:creationId xmlns:a16="http://schemas.microsoft.com/office/drawing/2014/main" id="{ABC543A6-5DE6-9687-C303-D43D24BD0894}"/>
              </a:ext>
            </a:extLst>
          </p:cNvPr>
          <p:cNvSpPr/>
          <p:nvPr/>
        </p:nvSpPr>
        <p:spPr>
          <a:xfrm>
            <a:off x="2139617" y="4757144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6157" name="Decagon 6156">
            <a:extLst>
              <a:ext uri="{FF2B5EF4-FFF2-40B4-BE49-F238E27FC236}">
                <a16:creationId xmlns:a16="http://schemas.microsoft.com/office/drawing/2014/main" id="{7BF0BA33-5B32-5A98-D7B9-19DFFC1182D1}"/>
              </a:ext>
            </a:extLst>
          </p:cNvPr>
          <p:cNvSpPr/>
          <p:nvPr/>
        </p:nvSpPr>
        <p:spPr>
          <a:xfrm>
            <a:off x="2139617" y="4777926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6158" name="Decagon 6157">
            <a:extLst>
              <a:ext uri="{FF2B5EF4-FFF2-40B4-BE49-F238E27FC236}">
                <a16:creationId xmlns:a16="http://schemas.microsoft.com/office/drawing/2014/main" id="{F9C394F4-7108-E4AC-4347-DDBA5C4326DD}"/>
              </a:ext>
            </a:extLst>
          </p:cNvPr>
          <p:cNvSpPr/>
          <p:nvPr/>
        </p:nvSpPr>
        <p:spPr>
          <a:xfrm>
            <a:off x="2139617" y="4777926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E622D8AD-FF47-C3A6-B7CA-85200465193C}"/>
              </a:ext>
            </a:extLst>
          </p:cNvPr>
          <p:cNvSpPr/>
          <p:nvPr/>
        </p:nvSpPr>
        <p:spPr>
          <a:xfrm>
            <a:off x="1133990" y="4599001"/>
            <a:ext cx="533400" cy="157017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</a:t>
            </a:r>
          </a:p>
          <a:p>
            <a:pPr algn="ctr"/>
            <a:r>
              <a:rPr lang="en-US" b="1"/>
              <a:t>T</a:t>
            </a:r>
          </a:p>
          <a:p>
            <a:pPr algn="ctr"/>
            <a:r>
              <a:rPr lang="en-US" b="1"/>
              <a:t>A</a:t>
            </a:r>
          </a:p>
          <a:p>
            <a:pPr algn="ctr"/>
            <a:r>
              <a:rPr lang="en-US" b="1"/>
              <a:t>R</a:t>
            </a:r>
          </a:p>
          <a:p>
            <a:pPr algn="ctr"/>
            <a:r>
              <a:rPr lang="en-US" b="1"/>
              <a:t>T</a:t>
            </a:r>
            <a:endParaRPr lang="en-US" b="1" dirty="0"/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CDD1F02-2BA1-E067-835A-632DB3BEA71A}"/>
              </a:ext>
            </a:extLst>
          </p:cNvPr>
          <p:cNvSpPr/>
          <p:nvPr/>
        </p:nvSpPr>
        <p:spPr>
          <a:xfrm>
            <a:off x="2091385" y="5068181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813262-E5AC-2D56-790D-4086CF5090A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6087" r="5815" b="7531"/>
          <a:stretch/>
        </p:blipFill>
        <p:spPr>
          <a:xfrm>
            <a:off x="8088721" y="748487"/>
            <a:ext cx="3416514" cy="14709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0C9C3B-5AE9-E2CA-B64F-48930E9525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14548" r="6091" b="2498"/>
          <a:stretch/>
        </p:blipFill>
        <p:spPr>
          <a:xfrm>
            <a:off x="8088720" y="3026618"/>
            <a:ext cx="3416513" cy="14135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8BD41E-E72B-CF81-514A-46AC0306B1B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871" r="11572" b="7297"/>
          <a:stretch/>
        </p:blipFill>
        <p:spPr>
          <a:xfrm>
            <a:off x="8176255" y="5228561"/>
            <a:ext cx="3328978" cy="16417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0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800"/>
                            </p:stCondLst>
                            <p:childTnLst>
                              <p:par>
                                <p:cTn id="10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900"/>
                            </p:stCondLst>
                            <p:childTnLst>
                              <p:par>
                                <p:cTn id="10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100"/>
                            </p:stCondLst>
                            <p:childTnLst>
                              <p:par>
                                <p:cTn id="11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"/>
                            </p:stCondLst>
                            <p:childTnLst>
                              <p:par>
                                <p:cTn id="12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43" grpId="0" bldLvl="0" animBg="1"/>
      <p:bldP spid="1044" grpId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6149" grpId="0" bldLvl="0" animBg="1"/>
      <p:bldP spid="6150" grpId="0" bldLvl="0" animBg="1"/>
      <p:bldP spid="6151" grpId="0" bldLvl="0" animBg="1"/>
      <p:bldP spid="6152" grpId="0" bldLvl="0" animBg="1"/>
      <p:bldP spid="6153" grpId="0" bldLvl="0" animBg="1"/>
      <p:bldP spid="6154" grpId="0" bldLvl="0" animBg="1"/>
      <p:bldP spid="6155" grpId="0" bldLvl="0" animBg="1"/>
      <p:bldP spid="6156" grpId="0" bldLvl="0" animBg="1"/>
      <p:bldP spid="6157" grpId="0" bldLvl="0" animBg="1"/>
      <p:bldP spid="6158" grpId="0" bldLvl="0" animBg="1"/>
      <p:bldP spid="6164" grpId="0" bldLvl="0" animBg="1"/>
      <p:bldP spid="616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05847" y="122283"/>
            <a:ext cx="8860492" cy="129120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Điền chữ cái còn thiếu trong từ sau: </a:t>
            </a:r>
          </a:p>
          <a:p>
            <a:pPr algn="ctr"/>
            <a:r>
              <a:rPr lang="en-US" sz="3600" b="1">
                <a:solidFill>
                  <a:schemeClr val="bg1"/>
                </a:solidFill>
              </a:rPr>
              <a:t>“</a:t>
            </a:r>
            <a:r>
              <a:rPr lang="en-US" sz="3600" b="1" u="sng">
                <a:solidFill>
                  <a:schemeClr val="bg1"/>
                </a:solidFill>
              </a:rPr>
              <a:t>xe c…u hỏa</a:t>
            </a:r>
            <a:r>
              <a:rPr lang="en-US" sz="3600" b="1">
                <a:solidFill>
                  <a:schemeClr val="bg1"/>
                </a:solidFill>
              </a:rPr>
              <a:t>”</a:t>
            </a:r>
            <a:endParaRPr lang="en-US" sz="4400" b="1">
              <a:solidFill>
                <a:schemeClr val="bg1"/>
              </a:solidFill>
            </a:endParaRP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113765" y="-47516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52278" y="1950730"/>
            <a:ext cx="3464270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4000" b="1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8677" y="227034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2077" y="2101014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89109" y="2139322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680677" y="2240714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998212" y="5398675"/>
            <a:ext cx="3518336" cy="109541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4000" b="1">
                <a:solidFill>
                  <a:schemeClr val="bg1"/>
                </a:solidFill>
              </a:rPr>
              <a:t>ư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111" y="579215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1511" y="5569902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58878" y="5692528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764195" y="5756169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998212" y="3429000"/>
            <a:ext cx="3518336" cy="10954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4000" b="1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010" y="3851825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3410" y="3629576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499610" y="3669792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652010" y="3815843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67509" y="-29122"/>
            <a:ext cx="8798830" cy="1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2097543" y="3905165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Câu 29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B888927F-1FA8-5AEC-0274-65B3349A53FB}"/>
              </a:ext>
            </a:extLst>
          </p:cNvPr>
          <p:cNvSpPr/>
          <p:nvPr/>
        </p:nvSpPr>
        <p:spPr>
          <a:xfrm rot="1115493">
            <a:off x="6771768" y="830482"/>
            <a:ext cx="45719" cy="11047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utoShape 51">
            <a:extLst>
              <a:ext uri="{FF2B5EF4-FFF2-40B4-BE49-F238E27FC236}">
                <a16:creationId xmlns:a16="http://schemas.microsoft.com/office/drawing/2014/main" id="{215A01E1-1935-317B-54BF-020A34ED9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214" y="5440383"/>
            <a:ext cx="3364762" cy="109541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“</a:t>
            </a:r>
            <a:r>
              <a:rPr lang="en-US" sz="4000" b="1" u="sng">
                <a:solidFill>
                  <a:schemeClr val="bg1"/>
                </a:solidFill>
              </a:rPr>
              <a:t>xe cứu hỏa</a:t>
            </a:r>
            <a:r>
              <a:rPr lang="en-US" sz="4000" b="1">
                <a:solidFill>
                  <a:schemeClr val="bg1"/>
                </a:solidFill>
              </a:rPr>
              <a:t>”</a:t>
            </a:r>
            <a:endParaRPr lang="en-US" sz="48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9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00"/>
                            </p:stCondLst>
                            <p:childTnLst>
                              <p:par>
                                <p:cTn id="9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00"/>
                            </p:stCondLst>
                            <p:childTnLst>
                              <p:par>
                                <p:cTn id="9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00"/>
                            </p:stCondLst>
                            <p:childTnLst>
                              <p:par>
                                <p:cTn id="10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900"/>
                            </p:stCondLst>
                            <p:childTnLst>
                              <p:par>
                                <p:cTn id="10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100"/>
                            </p:stCondLst>
                            <p:childTnLst>
                              <p:par>
                                <p:cTn id="11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00"/>
                            </p:stCondLst>
                            <p:childTnLst>
                              <p:par>
                                <p:cTn id="11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4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  <p:bldP spid="19" grpId="0" animBg="1"/>
      <p:bldP spid="34" grpId="0" bldLvl="0" animBg="1"/>
      <p:bldP spid="34" grpId="1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90800" y="214906"/>
            <a:ext cx="8070066" cy="93232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Khi đi đường, cháu đi phía bên nào?</a:t>
            </a:r>
            <a:endParaRPr lang="en-US" sz="4000" b="1">
              <a:solidFill>
                <a:schemeClr val="bg1"/>
              </a:solidFill>
            </a:endParaRP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113765" y="-47516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777112" y="1700962"/>
            <a:ext cx="6379588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Đi phía bên tay trái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512" y="2020579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6912" y="1851246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313944" y="1889554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05512" y="1990946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723046" y="5148907"/>
            <a:ext cx="6469637" cy="109541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Đi phía bên tay phải </a:t>
            </a:r>
          </a:p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và đi đùng phần đường quy định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946" y="5542383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6346" y="5320134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83713" y="5442760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489030" y="5506401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725162" y="3225800"/>
            <a:ext cx="6431538" cy="10954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 b="1">
                <a:solidFill>
                  <a:schemeClr val="bg1"/>
                </a:solidFill>
              </a:rPr>
              <a:t>Đi giữa lòng đường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845" y="360205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8245" y="3379808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24445" y="3420024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376845" y="3566075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6351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1822378" y="3655397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16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9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971800" y="195621"/>
            <a:ext cx="7010400" cy="86965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660" b="1">
                <a:solidFill>
                  <a:schemeClr val="bg1"/>
                </a:solidFill>
              </a:rPr>
              <a:t>Khi đi xe máy trên đường, số người trên xe </a:t>
            </a:r>
          </a:p>
          <a:p>
            <a:pPr algn="ctr" defTabSz="685800"/>
            <a:r>
              <a:rPr lang="en-US" sz="2660" b="1">
                <a:solidFill>
                  <a:schemeClr val="bg1"/>
                </a:solidFill>
              </a:rPr>
              <a:t>thế nào là đúng quy định?</a:t>
            </a:r>
            <a:endParaRPr lang="en-US" sz="2660" b="1" dirty="0">
              <a:solidFill>
                <a:schemeClr val="bg1"/>
              </a:solidFill>
            </a:endParaRPr>
          </a:p>
        </p:txBody>
      </p:sp>
      <p:grpSp>
        <p:nvGrpSpPr>
          <p:cNvPr id="39939" name="Group 51"/>
          <p:cNvGrpSpPr/>
          <p:nvPr/>
        </p:nvGrpSpPr>
        <p:grpSpPr bwMode="auto">
          <a:xfrm>
            <a:off x="-408" y="3943"/>
            <a:ext cx="321733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399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464106" y="1736871"/>
            <a:ext cx="3530600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400">
                <a:solidFill>
                  <a:schemeClr val="bg1"/>
                </a:solidFill>
              </a:rPr>
              <a:t>Chở 1 người ngồi sau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06" y="198452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0106" y="181518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16306" y="187868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68706" y="1954888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437787" y="3427136"/>
            <a:ext cx="3530600" cy="108841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400">
                <a:solidFill>
                  <a:schemeClr val="bg1"/>
                </a:solidFill>
              </a:rPr>
              <a:t>Chở 1 người lớn và 2 trẻ em</a:t>
            </a:r>
          </a:p>
          <a:p>
            <a:pPr algn="ctr" defTabSz="685800"/>
            <a:r>
              <a:rPr lang="en-US" altLang="en-US" sz="2400">
                <a:solidFill>
                  <a:schemeClr val="bg1"/>
                </a:solidFill>
              </a:rPr>
              <a:t>dưới 11 tuổi ngồi sau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653" y="3795658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053" y="3573409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02253" y="3689825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228737" y="3759676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87906" y="5604957"/>
            <a:ext cx="3657600" cy="8212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400">
                <a:solidFill>
                  <a:schemeClr val="bg1"/>
                </a:solidFill>
              </a:rPr>
              <a:t>Chở 2 người lớn ngồi sau 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06" y="584625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0106" y="5624008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16306" y="5664224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68706" y="5810275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794514" y="-31628"/>
            <a:ext cx="2036909" cy="157812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Câu 3</a:t>
            </a: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217913" y="533400"/>
            <a:ext cx="533400" cy="1325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960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4799" y="-6903"/>
            <a:ext cx="7289801" cy="2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>
            <a:extLst>
              <a:ext uri="{FF2B5EF4-FFF2-40B4-BE49-F238E27FC236}">
                <a16:creationId xmlns:a16="http://schemas.microsoft.com/office/drawing/2014/main" id="{9C95E270-377F-7EEE-DC08-83B079AB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Decagon 6148">
            <a:extLst>
              <a:ext uri="{FF2B5EF4-FFF2-40B4-BE49-F238E27FC236}">
                <a16:creationId xmlns:a16="http://schemas.microsoft.com/office/drawing/2014/main" id="{F9890D5D-A4DD-70A6-9CB3-E649770EA4E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6150" name="Decagon 6149">
            <a:extLst>
              <a:ext uri="{FF2B5EF4-FFF2-40B4-BE49-F238E27FC236}">
                <a16:creationId xmlns:a16="http://schemas.microsoft.com/office/drawing/2014/main" id="{07D831C3-E288-C589-4156-DF5C5A248F0F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151" name="Decagon 6150">
            <a:extLst>
              <a:ext uri="{FF2B5EF4-FFF2-40B4-BE49-F238E27FC236}">
                <a16:creationId xmlns:a16="http://schemas.microsoft.com/office/drawing/2014/main" id="{6CF1F43C-9919-7B77-CD25-15A3FD5BEEC5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6152" name="Decagon 6151">
            <a:extLst>
              <a:ext uri="{FF2B5EF4-FFF2-40B4-BE49-F238E27FC236}">
                <a16:creationId xmlns:a16="http://schemas.microsoft.com/office/drawing/2014/main" id="{00B267ED-A756-77C4-16C4-A6DCD1A3BE2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6153" name="Decagon 6152">
            <a:extLst>
              <a:ext uri="{FF2B5EF4-FFF2-40B4-BE49-F238E27FC236}">
                <a16:creationId xmlns:a16="http://schemas.microsoft.com/office/drawing/2014/main" id="{2CFF640C-2F79-3ADE-3746-4D81C1E6D5D7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6154" name="Decagon 6153">
            <a:extLst>
              <a:ext uri="{FF2B5EF4-FFF2-40B4-BE49-F238E27FC236}">
                <a16:creationId xmlns:a16="http://schemas.microsoft.com/office/drawing/2014/main" id="{EB974229-9EB3-3E6B-257C-356EBE7AFE25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6155" name="Decagon 6154">
            <a:extLst>
              <a:ext uri="{FF2B5EF4-FFF2-40B4-BE49-F238E27FC236}">
                <a16:creationId xmlns:a16="http://schemas.microsoft.com/office/drawing/2014/main" id="{BF347227-1D20-66CC-3799-60B11C3C85A2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6156" name="Decagon 6155">
            <a:extLst>
              <a:ext uri="{FF2B5EF4-FFF2-40B4-BE49-F238E27FC236}">
                <a16:creationId xmlns:a16="http://schemas.microsoft.com/office/drawing/2014/main" id="{ABC543A6-5DE6-9687-C303-D43D24BD0894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6157" name="Decagon 6156">
            <a:extLst>
              <a:ext uri="{FF2B5EF4-FFF2-40B4-BE49-F238E27FC236}">
                <a16:creationId xmlns:a16="http://schemas.microsoft.com/office/drawing/2014/main" id="{7BF0BA33-5B32-5A98-D7B9-19DFFC1182D1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6158" name="Decagon 6157">
            <a:extLst>
              <a:ext uri="{FF2B5EF4-FFF2-40B4-BE49-F238E27FC236}">
                <a16:creationId xmlns:a16="http://schemas.microsoft.com/office/drawing/2014/main" id="{F9C394F4-7108-E4AC-4347-DDBA5C4326DD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E622D8AD-FF47-C3A6-B7CA-85200465193C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CDD1F02-2BA1-E067-835A-632DB3BEA71A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Hết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giơ</a:t>
            </a:r>
            <a:r>
              <a:rPr lang="en-US" sz="2000" b="1" dirty="0">
                <a:solidFill>
                  <a:srgbClr val="FF0000"/>
                </a:solidFill>
              </a:rPr>
              <a:t>̀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1DCAD5-5076-FCA6-890E-12929A50ECC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1609" r="31285" b="7080"/>
          <a:stretch/>
        </p:blipFill>
        <p:spPr>
          <a:xfrm>
            <a:off x="6489699" y="1088591"/>
            <a:ext cx="3020122" cy="179186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A69451-DC3B-1CB1-D4FF-D56DA380885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9" t="32343" r="6916" b="9629"/>
          <a:stretch/>
        </p:blipFill>
        <p:spPr>
          <a:xfrm>
            <a:off x="6489699" y="5003800"/>
            <a:ext cx="3020122" cy="189753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ACE4D9-4984-3F32-9C7A-720230F00D8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5" t="4461" r="7236"/>
          <a:stretch/>
        </p:blipFill>
        <p:spPr>
          <a:xfrm flipH="1">
            <a:off x="6489695" y="2850882"/>
            <a:ext cx="3020123" cy="213359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1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"/>
                            </p:stCondLst>
                            <p:childTnLst>
                              <p:par>
                                <p:cTn id="99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700"/>
                            </p:stCondLst>
                            <p:childTnLst>
                              <p:par>
                                <p:cTn id="103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900"/>
                            </p:stCondLst>
                            <p:childTnLst>
                              <p:par>
                                <p:cTn id="111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100"/>
                            </p:stCondLst>
                            <p:childTnLst>
                              <p:par>
                                <p:cTn id="119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200"/>
                            </p:stCondLst>
                            <p:childTnLst>
                              <p:par>
                                <p:cTn id="123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7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400"/>
                            </p:stCondLst>
                            <p:childTnLst>
                              <p:par>
                                <p:cTn id="131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43" grpId="0" bldLvl="0" animBg="1"/>
      <p:bldP spid="1044" grpId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6149" grpId="0" bldLvl="0" animBg="1"/>
      <p:bldP spid="6150" grpId="0" bldLvl="0" animBg="1"/>
      <p:bldP spid="6151" grpId="0" bldLvl="0" animBg="1"/>
      <p:bldP spid="6152" grpId="0" bldLvl="0" animBg="1"/>
      <p:bldP spid="6153" grpId="0" bldLvl="0" animBg="1"/>
      <p:bldP spid="6154" grpId="0" bldLvl="0" animBg="1"/>
      <p:bldP spid="6155" grpId="0" bldLvl="0" animBg="1"/>
      <p:bldP spid="6156" grpId="0" bldLvl="0" animBg="1"/>
      <p:bldP spid="6157" grpId="0" bldLvl="0" animBg="1"/>
      <p:bldP spid="6158" grpId="0" bldLvl="0" animBg="1"/>
      <p:bldP spid="6164" grpId="0" bldLvl="0" animBg="1"/>
      <p:bldP spid="61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90800" y="214906"/>
            <a:ext cx="8229600" cy="109991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just"/>
            <a:r>
              <a:rPr lang="en-US" sz="2400" b="1">
                <a:solidFill>
                  <a:schemeClr val="bg1"/>
                </a:solidFill>
              </a:rPr>
              <a:t>Mắt đỏ, vàng, xanh/Đêm ngày đứng canh/Ngã tư đường phố/</a:t>
            </a:r>
          </a:p>
          <a:p>
            <a:pPr algn="just"/>
            <a:r>
              <a:rPr lang="en-US" sz="2400" b="1">
                <a:solidFill>
                  <a:schemeClr val="bg1"/>
                </a:solidFill>
              </a:rPr>
              <a:t>Mắt đỏ báo "dừng“/Mắt xanh báo "đi“/Vàng "Chờ tí nhé"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Đố bé đèn gì?</a:t>
            </a: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278807" y="6351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777112" y="1700962"/>
            <a:ext cx="3546482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Đèn điện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512" y="2020579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6912" y="1851246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329312" y="1914746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05512" y="1990946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739013" y="3425017"/>
            <a:ext cx="3584581" cy="110710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Đèn tín hiệu </a:t>
            </a:r>
          </a:p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giao thông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96" y="3929914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8296" y="3707665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335663" y="3830291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540980" y="3893932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727279" y="5550897"/>
            <a:ext cx="3546482" cy="8212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Đèn sân khấu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962" y="5803839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0362" y="5581590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26562" y="5621806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378962" y="5767857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6351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1824495" y="5857179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Câu</a:t>
            </a:r>
            <a:r>
              <a:rPr lang="en-US" sz="2400" b="1" dirty="0">
                <a:solidFill>
                  <a:schemeClr val="bg1"/>
                </a:solidFill>
              </a:rPr>
              <a:t> 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B634B1-9D00-F508-83F3-FA6D7B9E389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526" t="10315" r="52276" b="9263"/>
          <a:stretch/>
        </p:blipFill>
        <p:spPr>
          <a:xfrm>
            <a:off x="6756981" y="2957332"/>
            <a:ext cx="2100717" cy="20424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FB115F-BD53-5656-8A5B-0D39C5E3D94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t="14803" r="13687" b="7271"/>
          <a:stretch/>
        </p:blipFill>
        <p:spPr>
          <a:xfrm>
            <a:off x="7000423" y="5203795"/>
            <a:ext cx="1613832" cy="16066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B7D62E1-E153-7FE2-BFD4-A9BBB60B997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r="49119"/>
          <a:stretch/>
        </p:blipFill>
        <p:spPr>
          <a:xfrm rot="5400000">
            <a:off x="7260543" y="888907"/>
            <a:ext cx="1252313" cy="2362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91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"/>
                            </p:stCondLst>
                            <p:childTnLst>
                              <p:par>
                                <p:cTn id="99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700"/>
                            </p:stCondLst>
                            <p:childTnLst>
                              <p:par>
                                <p:cTn id="103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900"/>
                            </p:stCondLst>
                            <p:childTnLst>
                              <p:par>
                                <p:cTn id="111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100"/>
                            </p:stCondLst>
                            <p:childTnLst>
                              <p:par>
                                <p:cTn id="119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200"/>
                            </p:stCondLst>
                            <p:childTnLst>
                              <p:par>
                                <p:cTn id="123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7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400"/>
                            </p:stCondLst>
                            <p:childTnLst>
                              <p:par>
                                <p:cTn id="131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90800" y="214906"/>
            <a:ext cx="8229600" cy="109991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Khi đến đoạn đường giao nhau với 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đường sắt có rào chắn, có tín hiệu còi?</a:t>
            </a:r>
            <a:endParaRPr lang="en-US" sz="2400" b="1">
              <a:solidFill>
                <a:schemeClr val="bg1"/>
              </a:solidFill>
            </a:endParaRP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278807" y="6351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991718" y="1771971"/>
            <a:ext cx="3546482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Vạch rào đi qua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8118" y="2094032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1518" y="1922255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543918" y="1985755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3620118" y="2061955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953619" y="3496026"/>
            <a:ext cx="3584581" cy="110710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Dừng lại, </a:t>
            </a:r>
          </a:p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đợi tàu đi qua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6802" y="4000923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2902" y="3778674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550269" y="3901300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3755586" y="3964941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941885" y="5621906"/>
            <a:ext cx="3546482" cy="8212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Chạy băng qua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2921" y="5907814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4968" y="5652599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441168" y="5692815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3593568" y="5838866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6351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4039101" y="5928188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Câu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7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9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90800" y="214906"/>
            <a:ext cx="8070066" cy="93232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Khi lên, xuống ô tô cần phải làm gì?</a:t>
            </a: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113765" y="-47516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777112" y="1700962"/>
            <a:ext cx="6379588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Chỉ lên xuống khi xe đã dừng hẳn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512" y="2020579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6912" y="1851246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313944" y="1889554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05512" y="1990946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723046" y="5318917"/>
            <a:ext cx="6469637" cy="7623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Cả 2 ý trên đều đúng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946" y="5542383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6346" y="5320134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83713" y="5442760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489030" y="5506401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725162" y="3225800"/>
            <a:ext cx="6431538" cy="10954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Khi lên xuống xe phải đi theo thứ tự, </a:t>
            </a:r>
          </a:p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Không chen lấn, xô đẩy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845" y="360205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8245" y="3379808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24445" y="3420024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376845" y="3566075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6351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1822378" y="3655397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Câu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9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9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971800" y="195621"/>
            <a:ext cx="7010400" cy="86965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sz="2660" b="1">
                <a:solidFill>
                  <a:schemeClr val="bg1"/>
                </a:solidFill>
              </a:rPr>
              <a:t>Cách sắp xếp đèn tín hiệu giao thông</a:t>
            </a:r>
          </a:p>
          <a:p>
            <a:pPr algn="ctr" defTabSz="685800"/>
            <a:r>
              <a:rPr lang="en-US" sz="2660" b="1">
                <a:solidFill>
                  <a:schemeClr val="bg1"/>
                </a:solidFill>
              </a:rPr>
              <a:t>nào sau đây là đúng?</a:t>
            </a:r>
            <a:endParaRPr lang="en-US" sz="2660" b="1" dirty="0">
              <a:solidFill>
                <a:schemeClr val="bg1"/>
              </a:solidFill>
            </a:endParaRPr>
          </a:p>
        </p:txBody>
      </p:sp>
      <p:grpSp>
        <p:nvGrpSpPr>
          <p:cNvPr id="39939" name="Group 51"/>
          <p:cNvGrpSpPr/>
          <p:nvPr/>
        </p:nvGrpSpPr>
        <p:grpSpPr bwMode="auto">
          <a:xfrm>
            <a:off x="-408" y="3943"/>
            <a:ext cx="321733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399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464106" y="1736871"/>
            <a:ext cx="3530600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800">
                <a:solidFill>
                  <a:schemeClr val="bg1"/>
                </a:solidFill>
              </a:rPr>
              <a:t>Đỏ – vàng - xanh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06" y="198452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0106" y="181518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16306" y="187868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68706" y="1954888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437787" y="3427136"/>
            <a:ext cx="3530600" cy="108841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800">
                <a:solidFill>
                  <a:schemeClr val="bg1"/>
                </a:solidFill>
              </a:rPr>
              <a:t>Xanh – đỏ - vàng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653" y="3795658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053" y="3573409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02253" y="3689825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228737" y="3759676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87906" y="5604957"/>
            <a:ext cx="3657600" cy="8212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2800">
                <a:solidFill>
                  <a:schemeClr val="bg1"/>
                </a:solidFill>
              </a:rPr>
              <a:t>Vàng – xanh - đỏ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06" y="584625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0106" y="5624008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16306" y="5664224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68706" y="5810275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794514" y="-31628"/>
            <a:ext cx="2036909" cy="157812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Câu 7</a:t>
            </a: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217913" y="533400"/>
            <a:ext cx="533400" cy="1325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4265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960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4799" y="-6903"/>
            <a:ext cx="7289801" cy="2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>
            <a:extLst>
              <a:ext uri="{FF2B5EF4-FFF2-40B4-BE49-F238E27FC236}">
                <a16:creationId xmlns:a16="http://schemas.microsoft.com/office/drawing/2014/main" id="{9C95E270-377F-7EEE-DC08-83B079AB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Decagon 6148">
            <a:extLst>
              <a:ext uri="{FF2B5EF4-FFF2-40B4-BE49-F238E27FC236}">
                <a16:creationId xmlns:a16="http://schemas.microsoft.com/office/drawing/2014/main" id="{F9890D5D-A4DD-70A6-9CB3-E649770EA4E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6150" name="Decagon 6149">
            <a:extLst>
              <a:ext uri="{FF2B5EF4-FFF2-40B4-BE49-F238E27FC236}">
                <a16:creationId xmlns:a16="http://schemas.microsoft.com/office/drawing/2014/main" id="{07D831C3-E288-C589-4156-DF5C5A248F0F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151" name="Decagon 6150">
            <a:extLst>
              <a:ext uri="{FF2B5EF4-FFF2-40B4-BE49-F238E27FC236}">
                <a16:creationId xmlns:a16="http://schemas.microsoft.com/office/drawing/2014/main" id="{6CF1F43C-9919-7B77-CD25-15A3FD5BEEC5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6152" name="Decagon 6151">
            <a:extLst>
              <a:ext uri="{FF2B5EF4-FFF2-40B4-BE49-F238E27FC236}">
                <a16:creationId xmlns:a16="http://schemas.microsoft.com/office/drawing/2014/main" id="{00B267ED-A756-77C4-16C4-A6DCD1A3BE2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6153" name="Decagon 6152">
            <a:extLst>
              <a:ext uri="{FF2B5EF4-FFF2-40B4-BE49-F238E27FC236}">
                <a16:creationId xmlns:a16="http://schemas.microsoft.com/office/drawing/2014/main" id="{2CFF640C-2F79-3ADE-3746-4D81C1E6D5D7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6154" name="Decagon 6153">
            <a:extLst>
              <a:ext uri="{FF2B5EF4-FFF2-40B4-BE49-F238E27FC236}">
                <a16:creationId xmlns:a16="http://schemas.microsoft.com/office/drawing/2014/main" id="{EB974229-9EB3-3E6B-257C-356EBE7AFE25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6155" name="Decagon 6154">
            <a:extLst>
              <a:ext uri="{FF2B5EF4-FFF2-40B4-BE49-F238E27FC236}">
                <a16:creationId xmlns:a16="http://schemas.microsoft.com/office/drawing/2014/main" id="{BF347227-1D20-66CC-3799-60B11C3C85A2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6156" name="Decagon 6155">
            <a:extLst>
              <a:ext uri="{FF2B5EF4-FFF2-40B4-BE49-F238E27FC236}">
                <a16:creationId xmlns:a16="http://schemas.microsoft.com/office/drawing/2014/main" id="{ABC543A6-5DE6-9687-C303-D43D24BD0894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6157" name="Decagon 6156">
            <a:extLst>
              <a:ext uri="{FF2B5EF4-FFF2-40B4-BE49-F238E27FC236}">
                <a16:creationId xmlns:a16="http://schemas.microsoft.com/office/drawing/2014/main" id="{7BF0BA33-5B32-5A98-D7B9-19DFFC1182D1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6158" name="Decagon 6157">
            <a:extLst>
              <a:ext uri="{FF2B5EF4-FFF2-40B4-BE49-F238E27FC236}">
                <a16:creationId xmlns:a16="http://schemas.microsoft.com/office/drawing/2014/main" id="{F9C394F4-7108-E4AC-4347-DDBA5C4326DD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E622D8AD-FF47-C3A6-B7CA-85200465193C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CDD1F02-2BA1-E067-835A-632DB3BEA71A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F6A825-ACCE-EB80-34DA-17F097BC548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526" t="10315" r="52276" b="9263"/>
          <a:stretch/>
        </p:blipFill>
        <p:spPr>
          <a:xfrm>
            <a:off x="6287144" y="1108979"/>
            <a:ext cx="1763434" cy="17145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A0334-C5B2-D6F1-B39A-2A4562E175E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526" t="10315" r="52276" b="9263"/>
          <a:stretch/>
        </p:blipFill>
        <p:spPr>
          <a:xfrm>
            <a:off x="6332111" y="3122597"/>
            <a:ext cx="1664113" cy="161797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DEC86F2C-0CA6-1283-D6DD-CF6AE05AD3D7}"/>
              </a:ext>
            </a:extLst>
          </p:cNvPr>
          <p:cNvSpPr/>
          <p:nvPr/>
        </p:nvSpPr>
        <p:spPr>
          <a:xfrm>
            <a:off x="6921797" y="3790681"/>
            <a:ext cx="475034" cy="4293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47A1889-535D-1A54-1D60-2A3F8D38DA90}"/>
              </a:ext>
            </a:extLst>
          </p:cNvPr>
          <p:cNvSpPr/>
          <p:nvPr/>
        </p:nvSpPr>
        <p:spPr>
          <a:xfrm>
            <a:off x="6911826" y="3266492"/>
            <a:ext cx="485005" cy="4416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937AC8-E447-CB06-3E18-2F31F6F9B57F}"/>
              </a:ext>
            </a:extLst>
          </p:cNvPr>
          <p:cNvSpPr/>
          <p:nvPr/>
        </p:nvSpPr>
        <p:spPr>
          <a:xfrm>
            <a:off x="6939141" y="4265625"/>
            <a:ext cx="475033" cy="409077"/>
          </a:xfrm>
          <a:prstGeom prst="ellipse">
            <a:avLst/>
          </a:prstGeom>
          <a:solidFill>
            <a:srgbClr val="E4FB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7B19628-D68D-0522-0CC5-AD32AD8079E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526" t="10315" r="52276" b="9263"/>
          <a:stretch/>
        </p:blipFill>
        <p:spPr>
          <a:xfrm>
            <a:off x="6351107" y="5175487"/>
            <a:ext cx="1664113" cy="1617973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16FD2101-9B16-2AB5-D3C9-0E2C5BA8ACE6}"/>
              </a:ext>
            </a:extLst>
          </p:cNvPr>
          <p:cNvSpPr/>
          <p:nvPr/>
        </p:nvSpPr>
        <p:spPr>
          <a:xfrm>
            <a:off x="6948696" y="6328787"/>
            <a:ext cx="475034" cy="4293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301A37A-B79A-0899-F98A-DC21AD7E70EA}"/>
              </a:ext>
            </a:extLst>
          </p:cNvPr>
          <p:cNvSpPr/>
          <p:nvPr/>
        </p:nvSpPr>
        <p:spPr>
          <a:xfrm>
            <a:off x="6938725" y="5810275"/>
            <a:ext cx="485005" cy="4416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DB15D2-8F11-9CFE-F71E-17C29DBEFBF8}"/>
              </a:ext>
            </a:extLst>
          </p:cNvPr>
          <p:cNvSpPr/>
          <p:nvPr/>
        </p:nvSpPr>
        <p:spPr>
          <a:xfrm>
            <a:off x="6948697" y="5344187"/>
            <a:ext cx="475033" cy="409077"/>
          </a:xfrm>
          <a:prstGeom prst="ellipse">
            <a:avLst/>
          </a:prstGeom>
          <a:solidFill>
            <a:srgbClr val="E4FB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5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00"/>
                            </p:stCondLst>
                            <p:childTnLst>
                              <p:par>
                                <p:cTn id="10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1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1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900"/>
                            </p:stCondLst>
                            <p:childTnLst>
                              <p:par>
                                <p:cTn id="12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1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100"/>
                            </p:stCondLst>
                            <p:childTnLst>
                              <p:par>
                                <p:cTn id="128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200"/>
                            </p:stCondLst>
                            <p:childTnLst>
                              <p:par>
                                <p:cTn id="132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6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400"/>
                            </p:stCondLst>
                            <p:childTnLst>
                              <p:par>
                                <p:cTn id="140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43" grpId="0" bldLvl="0" animBg="1"/>
      <p:bldP spid="1044" grpId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6149" grpId="0" bldLvl="0" animBg="1"/>
      <p:bldP spid="6150" grpId="0" bldLvl="0" animBg="1"/>
      <p:bldP spid="6151" grpId="0" bldLvl="0" animBg="1"/>
      <p:bldP spid="6152" grpId="0" bldLvl="0" animBg="1"/>
      <p:bldP spid="6153" grpId="0" bldLvl="0" animBg="1"/>
      <p:bldP spid="6154" grpId="0" bldLvl="0" animBg="1"/>
      <p:bldP spid="6155" grpId="0" bldLvl="0" animBg="1"/>
      <p:bldP spid="6156" grpId="0" bldLvl="0" animBg="1"/>
      <p:bldP spid="6157" grpId="0" bldLvl="0" animBg="1"/>
      <p:bldP spid="6158" grpId="0" bldLvl="0" animBg="1"/>
      <p:bldP spid="6164" grpId="0" bldLvl="0" animBg="1"/>
      <p:bldP spid="6165" grpId="0" bldLvl="0" animBg="1"/>
      <p:bldP spid="30" grpId="0" animBg="1"/>
      <p:bldP spid="31" grpId="0" animBg="1"/>
      <p:bldP spid="32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962907" y="176354"/>
            <a:ext cx="7180585" cy="73785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91440" tIns="45720" rIns="91440" bIns="4572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Đường gì mà có nhiều xe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Ngược xuôi lại có vỉa hè bạn ơi?</a:t>
            </a: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113765" y="-47516"/>
            <a:ext cx="319616" cy="68580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vi-VN" altLang="en-US" sz="2000" b="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91440" tIns="45720" rIns="91440" bIns="45720"/>
            <a:lstStyle/>
            <a:p>
              <a:pPr defTabSz="685800"/>
              <a:endParaRPr lang="en-US" sz="2000" b="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49252" y="1563086"/>
            <a:ext cx="3318888" cy="8233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Đường sắt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652" y="1882703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9052" y="171337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86084" y="175167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77652" y="1853070"/>
            <a:ext cx="4614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1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495187" y="5384241"/>
            <a:ext cx="3370838" cy="7623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Đường bộ 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086" y="5607707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486" y="5385458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55853" y="5508084"/>
            <a:ext cx="81703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261170" y="5571725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3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497302" y="3421519"/>
            <a:ext cx="3370838" cy="8022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91440" tIns="45720" rIns="91440" bIns="45720" anchor="ctr"/>
          <a:lstStyle/>
          <a:p>
            <a:pPr algn="ctr" defTabSz="685800"/>
            <a:r>
              <a:rPr lang="en-US" altLang="en-US" sz="3200">
                <a:solidFill>
                  <a:schemeClr val="bg1"/>
                </a:solidFill>
              </a:rPr>
              <a:t>Đường hàng không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985" y="365468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385" y="3432432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96585" y="3472648"/>
            <a:ext cx="81703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2000" b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48985" y="3618699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2</a:t>
            </a:r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41872" y="0"/>
            <a:ext cx="1717146" cy="144385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1865" b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6351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1594518" y="3708021"/>
            <a:ext cx="990600" cy="378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685800">
              <a:spcBef>
                <a:spcPct val="50000"/>
              </a:spcBef>
            </a:pPr>
            <a:endParaRPr lang="vi-VN" altLang="en-US" sz="1865" b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E15591-0D70-808E-4C2B-DA79836E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321215"/>
            <a:ext cx="2085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ecagon 15">
            <a:extLst>
              <a:ext uri="{FF2B5EF4-FFF2-40B4-BE49-F238E27FC236}">
                <a16:creationId xmlns:a16="http://schemas.microsoft.com/office/drawing/2014/main" id="{66BEC598-2E31-3DDE-ECCF-CDC78AF0E194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Decagon 16">
            <a:extLst>
              <a:ext uri="{FF2B5EF4-FFF2-40B4-BE49-F238E27FC236}">
                <a16:creationId xmlns:a16="http://schemas.microsoft.com/office/drawing/2014/main" id="{3F503426-3126-36DE-05F0-333D7FCB8293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90686BA3-8706-3DDA-AC55-AFB042665E67}"/>
              </a:ext>
            </a:extLst>
          </p:cNvPr>
          <p:cNvSpPr/>
          <p:nvPr/>
        </p:nvSpPr>
        <p:spPr>
          <a:xfrm>
            <a:off x="10567987" y="480699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33CAC1D1-455F-D0AE-FF45-FF5E1FDA3B58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1" name="Decagon 20">
            <a:extLst>
              <a:ext uri="{FF2B5EF4-FFF2-40B4-BE49-F238E27FC236}">
                <a16:creationId xmlns:a16="http://schemas.microsoft.com/office/drawing/2014/main" id="{E9E4A7E5-EF59-2167-B6C2-9090F0C41D5C}"/>
              </a:ext>
            </a:extLst>
          </p:cNvPr>
          <p:cNvSpPr/>
          <p:nvPr/>
        </p:nvSpPr>
        <p:spPr>
          <a:xfrm>
            <a:off x="10567987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2" name="Decagon 21">
            <a:extLst>
              <a:ext uri="{FF2B5EF4-FFF2-40B4-BE49-F238E27FC236}">
                <a16:creationId xmlns:a16="http://schemas.microsoft.com/office/drawing/2014/main" id="{F0881AED-E174-CCA3-2B04-83BFCC28ED97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3" name="Decagon 22">
            <a:extLst>
              <a:ext uri="{FF2B5EF4-FFF2-40B4-BE49-F238E27FC236}">
                <a16:creationId xmlns:a16="http://schemas.microsoft.com/office/drawing/2014/main" id="{9D913850-A8A8-22D5-312A-E2BF6E9944E1}"/>
              </a:ext>
            </a:extLst>
          </p:cNvPr>
          <p:cNvSpPr/>
          <p:nvPr/>
        </p:nvSpPr>
        <p:spPr>
          <a:xfrm>
            <a:off x="10567987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4" name="Decagon 23">
            <a:extLst>
              <a:ext uri="{FF2B5EF4-FFF2-40B4-BE49-F238E27FC236}">
                <a16:creationId xmlns:a16="http://schemas.microsoft.com/office/drawing/2014/main" id="{7BBBBB95-FB73-305E-1AC4-DF812D731E72}"/>
              </a:ext>
            </a:extLst>
          </p:cNvPr>
          <p:cNvSpPr/>
          <p:nvPr/>
        </p:nvSpPr>
        <p:spPr>
          <a:xfrm>
            <a:off x="10588769" y="4787940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Decagon 24">
            <a:extLst>
              <a:ext uri="{FF2B5EF4-FFF2-40B4-BE49-F238E27FC236}">
                <a16:creationId xmlns:a16="http://schemas.microsoft.com/office/drawing/2014/main" id="{992A4EBF-8259-98D8-B362-8F707A76336A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6" name="Decagon 25">
            <a:extLst>
              <a:ext uri="{FF2B5EF4-FFF2-40B4-BE49-F238E27FC236}">
                <a16:creationId xmlns:a16="http://schemas.microsoft.com/office/drawing/2014/main" id="{3DA49422-CED9-4307-08EF-F7A2032C7606}"/>
              </a:ext>
            </a:extLst>
          </p:cNvPr>
          <p:cNvSpPr/>
          <p:nvPr/>
        </p:nvSpPr>
        <p:spPr>
          <a:xfrm>
            <a:off x="10588769" y="4808722"/>
            <a:ext cx="1219200" cy="1200150"/>
          </a:xfrm>
          <a:prstGeom prst="dec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0BD14-DE05-BB73-2B49-7A7DA65EC2CA}"/>
              </a:ext>
            </a:extLst>
          </p:cNvPr>
          <p:cNvSpPr/>
          <p:nvPr/>
        </p:nvSpPr>
        <p:spPr>
          <a:xfrm>
            <a:off x="10660866" y="6438469"/>
            <a:ext cx="1087582" cy="40651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9AE98-2BEE-8C7B-4158-C814749989A8}"/>
              </a:ext>
            </a:extLst>
          </p:cNvPr>
          <p:cNvSpPr/>
          <p:nvPr/>
        </p:nvSpPr>
        <p:spPr>
          <a:xfrm>
            <a:off x="10540537" y="5098977"/>
            <a:ext cx="1328240" cy="5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Hết giờ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53D542-7228-A1EF-0B38-A996A07CE8A2}"/>
              </a:ext>
            </a:extLst>
          </p:cNvPr>
          <p:cNvSpPr txBox="1"/>
          <p:nvPr/>
        </p:nvSpPr>
        <p:spPr>
          <a:xfrm>
            <a:off x="929461" y="491093"/>
            <a:ext cx="11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Câu 8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6DF6F97-5EDB-0839-B852-6772C2A3899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5"/>
          <a:stretch/>
        </p:blipFill>
        <p:spPr>
          <a:xfrm flipH="1">
            <a:off x="6043901" y="4953488"/>
            <a:ext cx="4024508" cy="18873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17974F7-9EC5-F26C-83E2-A4812FB1F3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97" y="2953554"/>
            <a:ext cx="3991812" cy="198075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313927-0162-FA12-B0BA-8C8D132A227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24444" r="7114" b="901"/>
          <a:stretch/>
        </p:blipFill>
        <p:spPr>
          <a:xfrm>
            <a:off x="6043900" y="972802"/>
            <a:ext cx="4024507" cy="1980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7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"/>
                            </p:stCondLst>
                            <p:childTnLst>
                              <p:par>
                                <p:cTn id="99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700"/>
                            </p:stCondLst>
                            <p:childTnLst>
                              <p:par>
                                <p:cTn id="103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900"/>
                            </p:stCondLst>
                            <p:childTnLst>
                              <p:par>
                                <p:cTn id="111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100"/>
                            </p:stCondLst>
                            <p:childTnLst>
                              <p:par>
                                <p:cTn id="119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200"/>
                            </p:stCondLst>
                            <p:childTnLst>
                              <p:par>
                                <p:cTn id="123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7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400"/>
                            </p:stCondLst>
                            <p:childTnLst>
                              <p:par>
                                <p:cTn id="131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2" grpId="0" bldLvl="0" animBg="1"/>
      <p:bldP spid="3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3962</TotalTime>
  <Words>1810</Words>
  <Application>Microsoft Office PowerPoint</Application>
  <PresentationFormat>Widescreen</PresentationFormat>
  <Paragraphs>718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.VnArial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tuan anh 20168026</dc:creator>
  <cp:lastModifiedBy>Admin</cp:lastModifiedBy>
  <cp:revision>115</cp:revision>
  <dcterms:created xsi:type="dcterms:W3CDTF">2020-08-18T09:25:00Z</dcterms:created>
  <dcterms:modified xsi:type="dcterms:W3CDTF">2024-03-07T07:04:47Z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B27508F179604B518612115F2DF14E61</vt:lpwstr>
  </property>
  <property fmtid="{D5CDD505-2E9C-101B-9397-08002B2CF9AE}" pid="3" name="KSOProductBuildVer">
    <vt:lpwstr>1033-11.2.0.11074</vt:lpwstr>
  </property>
</Properties>
</file>