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21" r:id="rId2"/>
    <p:sldId id="289" r:id="rId3"/>
    <p:sldId id="290" r:id="rId4"/>
    <p:sldId id="258" r:id="rId5"/>
    <p:sldId id="261" r:id="rId6"/>
    <p:sldId id="262" r:id="rId7"/>
    <p:sldId id="263" r:id="rId8"/>
    <p:sldId id="264" r:id="rId9"/>
    <p:sldId id="265" r:id="rId10"/>
    <p:sldId id="291" r:id="rId11"/>
    <p:sldId id="266" r:id="rId12"/>
    <p:sldId id="292" r:id="rId13"/>
    <p:sldId id="334" r:id="rId14"/>
    <p:sldId id="335" r:id="rId15"/>
    <p:sldId id="336" r:id="rId16"/>
    <p:sldId id="337" r:id="rId17"/>
    <p:sldId id="293" r:id="rId18"/>
    <p:sldId id="338" r:id="rId19"/>
    <p:sldId id="267" r:id="rId20"/>
    <p:sldId id="286" r:id="rId21"/>
    <p:sldId id="33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96" autoAdjust="0"/>
    <p:restoredTop sz="94660"/>
  </p:normalViewPr>
  <p:slideViewPr>
    <p:cSldViewPr>
      <p:cViewPr varScale="1">
        <p:scale>
          <a:sx n="73" d="100"/>
          <a:sy n="73" d="100"/>
        </p:scale>
        <p:origin x="137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7BE377-AB37-46C3-B939-4DCF8652D58E}" type="datetimeFigureOut">
              <a:rPr lang="en-US" smtClean="0"/>
              <a:pPr/>
              <a:t>4/5/2024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D9FEA0-13D5-420D-A832-DDE3364896DC}" type="slidenum">
              <a:rPr lang="en-US" smtClean="0"/>
              <a:pPr/>
              <a:t>‹#›</a:t>
            </a:fld>
            <a:endParaRPr lang="en-US"/>
          </a:p>
        </p:txBody>
      </p:sp>
    </p:spTree>
    <p:extLst>
      <p:ext uri="{BB962C8B-B14F-4D97-AF65-F5344CB8AC3E}">
        <p14:creationId xmlns:p14="http://schemas.microsoft.com/office/powerpoint/2010/main" val="2322083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D9FEA0-13D5-420D-A832-DDE3364896DC}" type="slidenum">
              <a:rPr lang="en-US" smtClean="0"/>
              <a:pPr/>
              <a:t>1</a:t>
            </a:fld>
            <a:endParaRPr lang="en-US"/>
          </a:p>
        </p:txBody>
      </p:sp>
    </p:spTree>
    <p:extLst>
      <p:ext uri="{BB962C8B-B14F-4D97-AF65-F5344CB8AC3E}">
        <p14:creationId xmlns:p14="http://schemas.microsoft.com/office/powerpoint/2010/main" val="344376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45AA7-D16A-430D-A810-252B71FCC65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45AA7-D16A-430D-A810-252B71FCC65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45AA7-D16A-430D-A810-252B71FCC65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45AA7-D16A-430D-A810-252B71FCC65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45AA7-D16A-430D-A810-252B71FCC653}"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45AA7-D16A-430D-A810-252B71FCC653}"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45AA7-D16A-430D-A810-252B71FCC653}"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45AA7-D16A-430D-A810-252B71FCC653}"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45AA7-D16A-430D-A810-252B71FCC653}"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45AA7-D16A-430D-A810-252B71FCC653}"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45AA7-D16A-430D-A810-252B71FCC653}"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C32318-0CED-4DDF-904F-B67A5EE02F43}" type="slidenum">
              <a:rPr lang="en-US" smtClean="0"/>
              <a:pPr/>
              <a:t>‹#›</a:t>
            </a:fld>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45AA7-D16A-430D-A810-252B71FCC653}" type="datetimeFigureOut">
              <a:rPr lang="en-US" smtClean="0"/>
              <a:pPr/>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32318-0CED-4DDF-904F-B67A5EE02F4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file:///C:\Users\Administrator\Desktop\Rung%20chu&#244;ng%20v&#224;ng%20Ti&#234;n%20Ph&#432;&#417;ng\1%20.%20nhac%20gi&#7899;i%20thieu.mp3" TargetMode="Externa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10" Type="http://schemas.openxmlformats.org/officeDocument/2006/relationships/image" Target="../media/image30.png"/><Relationship Id="rId4" Type="http://schemas.openxmlformats.org/officeDocument/2006/relationships/image" Target="../media/image12.gif"/><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31.gif"/></Relationships>
</file>

<file path=ppt/slides/_rels/slide1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file:///C:\Users\Adminis\Desktop\RUNG%20CHUONG%20VANG\3.%20nh&#7841;c%20tr&#242;%20ch&#417;i%201.mp3" TargetMode="External"/><Relationship Id="rId1" Type="http://schemas.openxmlformats.org/officeDocument/2006/relationships/audio" Target="file:///C:\Users\Administrator\Desktop\Rung%20chu&#244;ng%20v&#224;ng\TocaTocaNh&#7841;cchu&#244;ng1.mp3" TargetMode="External"/><Relationship Id="rId6" Type="http://schemas.openxmlformats.org/officeDocument/2006/relationships/image" Target="../media/image33.png"/><Relationship Id="rId11" Type="http://schemas.openxmlformats.org/officeDocument/2006/relationships/image" Target="../media/image3.gif"/><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10" Type="http://schemas.openxmlformats.org/officeDocument/2006/relationships/image" Target="../media/image41.png"/><Relationship Id="rId4" Type="http://schemas.openxmlformats.org/officeDocument/2006/relationships/image" Target="../media/image38.jpe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10" Type="http://schemas.openxmlformats.org/officeDocument/2006/relationships/image" Target="../media/image45.jpeg"/><Relationship Id="rId4" Type="http://schemas.openxmlformats.org/officeDocument/2006/relationships/image" Target="../media/image42.jpe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10" Type="http://schemas.openxmlformats.org/officeDocument/2006/relationships/image" Target="../media/image49.png"/><Relationship Id="rId4" Type="http://schemas.openxmlformats.org/officeDocument/2006/relationships/image" Target="../media/image46.jpe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10" Type="http://schemas.openxmlformats.org/officeDocument/2006/relationships/image" Target="../media/image11.png"/><Relationship Id="rId4" Type="http://schemas.openxmlformats.org/officeDocument/2006/relationships/image" Target="../media/image5.gif"/><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gif"/><Relationship Id="rId11" Type="http://schemas.openxmlformats.org/officeDocument/2006/relationships/image" Target="../media/image16.png"/><Relationship Id="rId5" Type="http://schemas.openxmlformats.org/officeDocument/2006/relationships/image" Target="../media/image14.gif"/><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807310" y="76200"/>
            <a:ext cx="3897221" cy="707886"/>
          </a:xfrm>
          <a:prstGeom prst="rect">
            <a:avLst/>
          </a:prstGeom>
          <a:noFill/>
        </p:spPr>
        <p:txBody>
          <a:bodyPr wrap="none" rtlCol="0">
            <a:spAutoFit/>
          </a:bodyPr>
          <a:lstStyle/>
          <a:p>
            <a:pPr algn="ctr"/>
            <a:r>
              <a:rPr lang="vi-VN" sz="2000" b="1" dirty="0">
                <a:solidFill>
                  <a:srgbClr val="0000CC"/>
                </a:solidFill>
                <a:latin typeface="Times New Roman" pitchFamily="18" charset="0"/>
                <a:cs typeface="Times New Roman" pitchFamily="18" charset="0"/>
              </a:rPr>
              <a:t>T</a:t>
            </a:r>
            <a:r>
              <a:rPr lang="en-US" sz="2000" b="1" dirty="0">
                <a:solidFill>
                  <a:srgbClr val="0000CC"/>
                </a:solidFill>
                <a:latin typeface="Times New Roman" pitchFamily="18" charset="0"/>
                <a:cs typeface="Times New Roman" pitchFamily="18" charset="0"/>
              </a:rPr>
              <a:t>RƯỜNG MẦM NON </a:t>
            </a:r>
            <a:r>
              <a:rPr lang="en-US" sz="2000" b="1" dirty="0" smtClean="0">
                <a:solidFill>
                  <a:srgbClr val="0000CC"/>
                </a:solidFill>
                <a:latin typeface="Times New Roman" pitchFamily="18" charset="0"/>
                <a:cs typeface="Times New Roman" pitchFamily="18" charset="0"/>
              </a:rPr>
              <a:t>BẮC SƠN</a:t>
            </a:r>
            <a:endParaRPr lang="en-US" sz="2000" b="1" dirty="0">
              <a:solidFill>
                <a:srgbClr val="0000CC"/>
              </a:solidFill>
              <a:latin typeface="Times New Roman" pitchFamily="18" charset="0"/>
              <a:cs typeface="Times New Roman" pitchFamily="18" charset="0"/>
            </a:endParaRPr>
          </a:p>
          <a:p>
            <a:pPr algn="ctr"/>
            <a:r>
              <a:rPr lang="en-US" sz="2000" b="1" dirty="0" smtClean="0">
                <a:solidFill>
                  <a:srgbClr val="0000CC"/>
                </a:solidFill>
                <a:latin typeface="Times New Roman" pitchFamily="18" charset="0"/>
                <a:cs typeface="Times New Roman" pitchFamily="18" charset="0"/>
              </a:rPr>
              <a:t>LỚP MẪU GIÁO 4B3</a:t>
            </a:r>
            <a:endParaRPr lang="en-US" sz="2000" b="1" dirty="0">
              <a:solidFill>
                <a:srgbClr val="0000CC"/>
              </a:solidFill>
              <a:latin typeface="Times New Roman" pitchFamily="18" charset="0"/>
              <a:cs typeface="Times New Roman" pitchFamily="18" charset="0"/>
            </a:endParaRPr>
          </a:p>
        </p:txBody>
      </p:sp>
      <p:sp>
        <p:nvSpPr>
          <p:cNvPr id="9" name="Rectangle 8"/>
          <p:cNvSpPr/>
          <p:nvPr/>
        </p:nvSpPr>
        <p:spPr>
          <a:xfrm>
            <a:off x="1717734" y="2438400"/>
            <a:ext cx="6550191" cy="1754326"/>
          </a:xfrm>
          <a:prstGeom prst="rect">
            <a:avLst/>
          </a:prstGeom>
          <a:noFill/>
        </p:spPr>
        <p:txBody>
          <a:bodyPr wrap="none" lIns="91440" tIns="45720" rIns="91440" bIns="45720">
            <a:prstTxWarp prst="textArchUp">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sz="5400" b="1" cap="all" dirty="0">
              <a:ln w="0"/>
              <a:solidFill>
                <a:schemeClr val="tx2">
                  <a:lumMod val="60000"/>
                  <a:lumOff val="40000"/>
                </a:schemeClr>
              </a:solidFill>
              <a:effectLst>
                <a:reflection blurRad="12700" stA="50000" endPos="50000" dist="5000" dir="5400000" sy="-100000" rotWithShape="0"/>
              </a:effectLst>
            </a:endParaRPr>
          </a:p>
          <a:p>
            <a:pPr algn="ctr"/>
            <a:endParaRPr lang="en-US" sz="5400" b="1" cap="all" dirty="0">
              <a:ln w="0"/>
              <a:solidFill>
                <a:schemeClr val="tx2">
                  <a:lumMod val="60000"/>
                  <a:lumOff val="40000"/>
                </a:schemeClr>
              </a:solidFill>
              <a:effectLst>
                <a:reflection blurRad="12700" stA="50000" endPos="50000" dist="5000" dir="5400000" sy="-100000" rotWithShape="0"/>
              </a:effectLst>
            </a:endParaRPr>
          </a:p>
          <a:p>
            <a:pPr algn="ctr"/>
            <a:endParaRPr lang="en-US" sz="5400" b="1" cap="all" dirty="0">
              <a:ln w="0"/>
              <a:solidFill>
                <a:schemeClr val="tx2">
                  <a:lumMod val="60000"/>
                  <a:lumOff val="40000"/>
                </a:schemeClr>
              </a:solidFill>
              <a:effectLst>
                <a:reflection blurRad="12700" stA="50000" endPos="50000" dist="5000" dir="5400000" sy="-100000" rotWithShape="0"/>
              </a:effectLst>
            </a:endParaRPr>
          </a:p>
          <a:p>
            <a:pPr algn="ctr"/>
            <a:endParaRPr lang="en-US" sz="5400" b="1" cap="all" dirty="0">
              <a:ln w="0"/>
              <a:solidFill>
                <a:schemeClr val="tx2">
                  <a:lumMod val="60000"/>
                  <a:lumOff val="40000"/>
                </a:schemeClr>
              </a:solidFill>
              <a:effectLst>
                <a:reflection blurRad="12700" stA="50000" endPos="50000" dist="5000" dir="5400000" sy="-100000" rotWithShape="0"/>
              </a:effectLst>
            </a:endParaRPr>
          </a:p>
          <a:p>
            <a:pPr algn="ctr"/>
            <a:r>
              <a:rPr lang="en-US" sz="5400" b="1" cap="all" dirty="0">
                <a:ln w="0"/>
                <a:solidFill>
                  <a:schemeClr val="tx2">
                    <a:lumMod val="60000"/>
                    <a:lumOff val="40000"/>
                  </a:schemeClr>
                </a:solidFill>
                <a:effectLst>
                  <a:reflection blurRad="12700" stA="50000" endPos="50000" dist="5000" dir="5400000" sy="-100000" rotWithShape="0"/>
                </a:effectLst>
              </a:rPr>
              <a:t>HỘI THI</a:t>
            </a:r>
          </a:p>
          <a:p>
            <a:pPr algn="ctr"/>
            <a:r>
              <a:rPr lang="en-US" sz="5400" b="1" cap="all" dirty="0">
                <a:ln w="0"/>
                <a:solidFill>
                  <a:schemeClr val="tx2">
                    <a:lumMod val="60000"/>
                    <a:lumOff val="40000"/>
                  </a:schemeClr>
                </a:solidFill>
                <a:effectLst>
                  <a:reflection blurRad="12700" stA="50000" endPos="50000" dist="5000" dir="5400000" sy="-100000" rotWithShape="0"/>
                </a:effectLst>
              </a:rPr>
              <a:t>RUNG CHUÔNG VÀNG</a:t>
            </a:r>
          </a:p>
        </p:txBody>
      </p:sp>
      <p:cxnSp>
        <p:nvCxnSpPr>
          <p:cNvPr id="12" name="Straight Connector 11"/>
          <p:cNvCxnSpPr/>
          <p:nvPr/>
        </p:nvCxnSpPr>
        <p:spPr>
          <a:xfrm>
            <a:off x="3733800" y="685800"/>
            <a:ext cx="4038600" cy="0"/>
          </a:xfrm>
          <a:prstGeom prst="line">
            <a:avLst/>
          </a:prstGeom>
        </p:spPr>
        <p:style>
          <a:lnRef idx="2">
            <a:schemeClr val="accent6"/>
          </a:lnRef>
          <a:fillRef idx="0">
            <a:schemeClr val="accent6"/>
          </a:fillRef>
          <a:effectRef idx="1">
            <a:schemeClr val="accent6"/>
          </a:effectRef>
          <a:fontRef idx="minor">
            <a:schemeClr val="tx1"/>
          </a:fontRef>
        </p:style>
      </p:cxnSp>
      <p:pic>
        <p:nvPicPr>
          <p:cNvPr id="13" name="Picture 2" descr="HÃ¬nh áº£nh cÃ³ liÃªn qu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14355" y="5181600"/>
            <a:ext cx="1472046" cy="14954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Ã¬nh áº£nh cÃ³ liÃªn qu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8463" y="5202382"/>
            <a:ext cx="1402773" cy="13564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Ã¬nh áº£nh cÃ³ liÃªn qu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8891" y="5209093"/>
            <a:ext cx="137160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Káº¿t quáº£ hÃ¬nh áº£nh cho bells gi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49769" y="2632364"/>
            <a:ext cx="3012497" cy="2717226"/>
          </a:xfrm>
          <a:prstGeom prst="rect">
            <a:avLst/>
          </a:prstGeom>
          <a:noFill/>
          <a:extLst>
            <a:ext uri="{909E8E84-426E-40DD-AFC4-6F175D3DCCD1}">
              <a14:hiddenFill xmlns:a14="http://schemas.microsoft.com/office/drawing/2010/main">
                <a:solidFill>
                  <a:srgbClr val="FFFFFF"/>
                </a:solidFill>
              </a14:hiddenFill>
            </a:ext>
          </a:extLst>
        </p:spPr>
      </p:pic>
      <p:pic>
        <p:nvPicPr>
          <p:cNvPr id="17" name="1 . nhac giới thieu.mp3">
            <a:hlinkClick r:id="" action="ppaction://media"/>
          </p:cNvPr>
          <p:cNvPicPr>
            <a:picLocks noRot="1" noChangeAspect="1"/>
          </p:cNvPicPr>
          <p:nvPr>
            <a:audioFile r:link="rId1"/>
          </p:nvPr>
        </p:nvPicPr>
        <p:blipFill>
          <a:blip r:embed="rId7"/>
          <a:stretch>
            <a:fillRect/>
          </a:stretch>
        </p:blipFill>
        <p:spPr>
          <a:xfrm>
            <a:off x="7162800" y="1143000"/>
            <a:ext cx="914400" cy="914400"/>
          </a:xfrm>
          <a:prstGeom prst="rect">
            <a:avLst/>
          </a:prstGeom>
        </p:spPr>
      </p:pic>
    </p:spTree>
    <p:extLst>
      <p:ext uri="{BB962C8B-B14F-4D97-AF65-F5344CB8AC3E}">
        <p14:creationId xmlns:p14="http://schemas.microsoft.com/office/powerpoint/2010/main" val="354094036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9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772400"/>
          </a:xfrm>
          <a:prstGeom prst="rect">
            <a:avLst/>
          </a:prstGeom>
        </p:spPr>
      </p:pic>
      <p:sp>
        <p:nvSpPr>
          <p:cNvPr id="44" name="Right Arrow 43"/>
          <p:cNvSpPr/>
          <p:nvPr/>
        </p:nvSpPr>
        <p:spPr>
          <a:xfrm>
            <a:off x="0" y="6235262"/>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63" name="Explosion 1 62"/>
          <p:cNvSpPr/>
          <p:nvPr/>
        </p:nvSpPr>
        <p:spPr>
          <a:xfrm>
            <a:off x="7010400" y="53340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64" name="Explosion 1 63"/>
          <p:cNvSpPr/>
          <p:nvPr/>
        </p:nvSpPr>
        <p:spPr>
          <a:xfrm>
            <a:off x="7010400" y="53340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65" name="Explosion 1 64"/>
          <p:cNvSpPr/>
          <p:nvPr/>
        </p:nvSpPr>
        <p:spPr>
          <a:xfrm>
            <a:off x="7010400" y="53340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66" name="Explosion 1 65"/>
          <p:cNvSpPr/>
          <p:nvPr/>
        </p:nvSpPr>
        <p:spPr>
          <a:xfrm>
            <a:off x="7010400" y="53340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67" name="Explosion 1 66"/>
          <p:cNvSpPr/>
          <p:nvPr/>
        </p:nvSpPr>
        <p:spPr>
          <a:xfrm>
            <a:off x="7010400" y="53340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68" name="Explosion 1 67"/>
          <p:cNvSpPr/>
          <p:nvPr/>
        </p:nvSpPr>
        <p:spPr>
          <a:xfrm>
            <a:off x="7010400" y="53340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69" name="Explosion 1 68"/>
          <p:cNvSpPr/>
          <p:nvPr/>
        </p:nvSpPr>
        <p:spPr>
          <a:xfrm>
            <a:off x="7010400" y="53340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70" name="Explosion 1 69"/>
          <p:cNvSpPr/>
          <p:nvPr/>
        </p:nvSpPr>
        <p:spPr>
          <a:xfrm>
            <a:off x="7010400" y="53340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71" name="Explosion 1 70"/>
          <p:cNvSpPr/>
          <p:nvPr/>
        </p:nvSpPr>
        <p:spPr>
          <a:xfrm>
            <a:off x="7010400" y="53340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72" name="Explosion 1 71"/>
          <p:cNvSpPr/>
          <p:nvPr/>
        </p:nvSpPr>
        <p:spPr>
          <a:xfrm>
            <a:off x="7010400" y="53340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73" name="Explosion 1 72"/>
          <p:cNvSpPr/>
          <p:nvPr/>
        </p:nvSpPr>
        <p:spPr>
          <a:xfrm>
            <a:off x="7010400" y="53340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74" name="Picture 2" descr="C:\Users\USER\Desktop\PTDH\xedap.gif"/>
          <p:cNvPicPr>
            <a:picLocks noChangeAspect="1" noChangeArrowheads="1" noCrop="1"/>
          </p:cNvPicPr>
          <p:nvPr/>
        </p:nvPicPr>
        <p:blipFill>
          <a:blip r:embed="rId5"/>
          <a:srcRect/>
          <a:stretch>
            <a:fillRect/>
          </a:stretch>
        </p:blipFill>
        <p:spPr bwMode="auto">
          <a:xfrm>
            <a:off x="6134100" y="5558987"/>
            <a:ext cx="952500" cy="1285875"/>
          </a:xfrm>
          <a:prstGeom prst="rect">
            <a:avLst/>
          </a:prstGeom>
          <a:noFill/>
        </p:spPr>
      </p:pic>
      <p:pic>
        <p:nvPicPr>
          <p:cNvPr id="29"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914400" y="304800"/>
            <a:ext cx="7162800" cy="1323439"/>
          </a:xfrm>
          <a:prstGeom prst="rect">
            <a:avLst/>
          </a:prstGeom>
        </p:spPr>
        <p:txBody>
          <a:bodyPr wrap="square">
            <a:spAutoFit/>
          </a:bodyPr>
          <a:lstStyle/>
          <a:p>
            <a:pPr algn="ctr"/>
            <a:r>
              <a:rPr lang="en-US" sz="4000" b="1" u="sng" dirty="0" err="1">
                <a:solidFill>
                  <a:srgbClr val="0000CC"/>
                </a:solidFill>
                <a:latin typeface="Times New Roman" panose="02020603050405020304"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7.</a:t>
            </a:r>
          </a:p>
          <a:p>
            <a:pPr algn="ctr"/>
            <a:r>
              <a:rPr lang="en-US" sz="4000" b="1" dirty="0">
                <a:solidFill>
                  <a:srgbClr val="0000CC"/>
                </a:solidFill>
                <a:latin typeface="Times New Roman" pitchFamily="18" charset="0"/>
                <a:cs typeface="Times New Roman" pitchFamily="18" charset="0"/>
              </a:rPr>
              <a:t>What is it?</a:t>
            </a:r>
          </a:p>
        </p:txBody>
      </p:sp>
      <p:sp>
        <p:nvSpPr>
          <p:cNvPr id="32" name="Rectangle 31"/>
          <p:cNvSpPr/>
          <p:nvPr/>
        </p:nvSpPr>
        <p:spPr>
          <a:xfrm>
            <a:off x="3027645" y="5564089"/>
            <a:ext cx="3106455"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cs typeface="Times New Roman" pitchFamily="18" charset="0"/>
              </a:rPr>
              <a:t>3. Bed</a:t>
            </a:r>
          </a:p>
        </p:txBody>
      </p:sp>
      <p:sp>
        <p:nvSpPr>
          <p:cNvPr id="33" name="Rectangle 32"/>
          <p:cNvSpPr/>
          <p:nvPr/>
        </p:nvSpPr>
        <p:spPr>
          <a:xfrm>
            <a:off x="5105399" y="4573489"/>
            <a:ext cx="2586087" cy="914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cs typeface="Times New Roman" pitchFamily="18" charset="0"/>
              </a:rPr>
              <a:t>2. Sofa</a:t>
            </a:r>
          </a:p>
        </p:txBody>
      </p:sp>
      <p:sp>
        <p:nvSpPr>
          <p:cNvPr id="34" name="Rectangle 33"/>
          <p:cNvSpPr/>
          <p:nvPr/>
        </p:nvSpPr>
        <p:spPr>
          <a:xfrm>
            <a:off x="761999" y="4573489"/>
            <a:ext cx="2799045" cy="914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C00000"/>
              </a:solidFill>
              <a:latin typeface="Times New Roman" pitchFamily="18" charset="0"/>
              <a:cs typeface="Times New Roman" pitchFamily="18" charset="0"/>
            </a:endParaRPr>
          </a:p>
          <a:p>
            <a:pPr algn="ctr"/>
            <a:r>
              <a:rPr lang="en-US" sz="3600" dirty="0">
                <a:solidFill>
                  <a:srgbClr val="C00000"/>
                </a:solidFill>
                <a:latin typeface="Times New Roman" pitchFamily="18" charset="0"/>
                <a:cs typeface="Times New Roman" pitchFamily="18" charset="0"/>
              </a:rPr>
              <a:t>1. Rug </a:t>
            </a:r>
          </a:p>
          <a:p>
            <a:pPr algn="ctr"/>
            <a:endParaRPr lang="en-US" sz="3600" dirty="0">
              <a:solidFill>
                <a:srgbClr val="C0000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78998579-0733-4752-B9FF-371F0B4E8C44}"/>
              </a:ext>
            </a:extLst>
          </p:cNvPr>
          <p:cNvPicPr>
            <a:picLocks noChangeAspect="1"/>
          </p:cNvPicPr>
          <p:nvPr/>
        </p:nvPicPr>
        <p:blipFill>
          <a:blip r:embed="rId8"/>
          <a:stretch>
            <a:fillRect/>
          </a:stretch>
        </p:blipFill>
        <p:spPr>
          <a:xfrm>
            <a:off x="2720239" y="1553950"/>
            <a:ext cx="3551122" cy="2907046"/>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74"/>
                                        </p:tgtEl>
                                        <p:attrNameLst>
                                          <p:attrName>ppt_x</p:attrName>
                                        </p:attrNameLst>
                                      </p:cBhvr>
                                      <p:tavLst>
                                        <p:tav tm="0">
                                          <p:val>
                                            <p:strVal val="ppt_x"/>
                                          </p:val>
                                        </p:tav>
                                        <p:tav tm="100000">
                                          <p:val>
                                            <p:strVal val="1+ppt_w/2"/>
                                          </p:val>
                                        </p:tav>
                                      </p:tavLst>
                                    </p:anim>
                                    <p:anim calcmode="lin" valueType="num">
                                      <p:cBhvr additive="base">
                                        <p:cTn id="58" dur="1000"/>
                                        <p:tgtEl>
                                          <p:spTgt spid="74"/>
                                        </p:tgtEl>
                                        <p:attrNameLst>
                                          <p:attrName>ppt_y</p:attrName>
                                        </p:attrNameLst>
                                      </p:cBhvr>
                                      <p:tavLst>
                                        <p:tav tm="0">
                                          <p:val>
                                            <p:strVal val="ppt_y"/>
                                          </p:val>
                                        </p:tav>
                                        <p:tav tm="100000">
                                          <p:val>
                                            <p:strVal val="ppt_y"/>
                                          </p:val>
                                        </p:tav>
                                      </p:tavLst>
                                    </p:anim>
                                    <p:set>
                                      <p:cBhvr>
                                        <p:cTn id="59"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63" grpId="0" animBg="1"/>
      <p:bldP spid="64" grpId="0" animBg="1"/>
      <p:bldP spid="65" grpId="0" animBg="1"/>
      <p:bldP spid="66" grpId="0" animBg="1"/>
      <p:bldP spid="67" grpId="0" animBg="1"/>
      <p:bldP spid="32"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
            <a:ext cx="9144000" cy="6858000"/>
          </a:xfrm>
          <a:prstGeom prst="rect">
            <a:avLst/>
          </a:prstGeom>
        </p:spPr>
      </p:pic>
      <p:sp>
        <p:nvSpPr>
          <p:cNvPr id="56" name="Right Arrow 55"/>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57" name="Explosion 1 56"/>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58" name="Explosion 1 57"/>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59" name="Explosion 1 58"/>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60" name="Explosion 1 5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61" name="Explosion 1 6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62" name="Explosion 1 6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63" name="Explosion 1 62"/>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64" name="Explosion 1 63"/>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65" name="Explosion 1 64"/>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6" name="Explosion 1 6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7" name="Explosion 1 6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68"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0"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Káº¿t quáº£ hÃ¬nh áº£nh cho bells gip"/>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0862" y="-27709"/>
            <a:ext cx="1435089" cy="11707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371600" y="331857"/>
            <a:ext cx="5819542" cy="707886"/>
          </a:xfrm>
          <a:prstGeom prst="rect">
            <a:avLst/>
          </a:prstGeom>
          <a:noFill/>
        </p:spPr>
        <p:txBody>
          <a:bodyPr wrap="none" rtlCol="0">
            <a:spAutoFit/>
          </a:bodyPr>
          <a:lstStyle/>
          <a:p>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8.</a:t>
            </a:r>
            <a:r>
              <a:rPr lang="en-US" sz="4000" b="1" dirty="0">
                <a:solidFill>
                  <a:srgbClr val="0000CC"/>
                </a:solidFill>
                <a:latin typeface="Times New Roman" pitchFamily="18" charset="0"/>
                <a:cs typeface="Times New Roman" pitchFamily="18" charset="0"/>
              </a:rPr>
              <a:t> What can you see?</a:t>
            </a:r>
          </a:p>
        </p:txBody>
      </p:sp>
      <p:sp>
        <p:nvSpPr>
          <p:cNvPr id="23" name="Rectangle 22"/>
          <p:cNvSpPr/>
          <p:nvPr/>
        </p:nvSpPr>
        <p:spPr>
          <a:xfrm>
            <a:off x="914400" y="2243138"/>
            <a:ext cx="2819400" cy="72866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1. Tiger </a:t>
            </a:r>
          </a:p>
        </p:txBody>
      </p:sp>
      <p:sp>
        <p:nvSpPr>
          <p:cNvPr id="24" name="Rectangle 23"/>
          <p:cNvSpPr/>
          <p:nvPr/>
        </p:nvSpPr>
        <p:spPr>
          <a:xfrm>
            <a:off x="914400" y="3657600"/>
            <a:ext cx="2819400" cy="72866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2. Rabbit</a:t>
            </a:r>
          </a:p>
        </p:txBody>
      </p:sp>
      <p:sp>
        <p:nvSpPr>
          <p:cNvPr id="25" name="Rectangle 24"/>
          <p:cNvSpPr/>
          <p:nvPr/>
        </p:nvSpPr>
        <p:spPr>
          <a:xfrm>
            <a:off x="914400" y="5060152"/>
            <a:ext cx="2819400" cy="72866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3. Monkey</a:t>
            </a:r>
          </a:p>
        </p:txBody>
      </p:sp>
      <p:pic>
        <p:nvPicPr>
          <p:cNvPr id="7" name="Picture 6">
            <a:extLst>
              <a:ext uri="{FF2B5EF4-FFF2-40B4-BE49-F238E27FC236}">
                <a16:creationId xmlns:a16="http://schemas.microsoft.com/office/drawing/2014/main" id="{A5E2DFF0-E9EF-CDFE-E5CA-B776728D4F44}"/>
              </a:ext>
            </a:extLst>
          </p:cNvPr>
          <p:cNvPicPr>
            <a:picLocks noChangeAspect="1"/>
          </p:cNvPicPr>
          <p:nvPr/>
        </p:nvPicPr>
        <p:blipFill>
          <a:blip r:embed="rId8"/>
          <a:stretch>
            <a:fillRect/>
          </a:stretch>
        </p:blipFill>
        <p:spPr>
          <a:xfrm>
            <a:off x="3962400" y="1505696"/>
            <a:ext cx="4122777" cy="3894157"/>
          </a:xfrm>
          <a:prstGeom prst="rect">
            <a:avLst/>
          </a:prstGeom>
        </p:spPr>
      </p:pic>
    </p:spTree>
    <p:extLst>
      <p:ext uri="{BB962C8B-B14F-4D97-AF65-F5344CB8AC3E}">
        <p14:creationId xmlns:p14="http://schemas.microsoft.com/office/powerpoint/2010/main" val="8220163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4"/>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grpId="1" nodeType="clickEffect">
                                  <p:stCondLst>
                                    <p:cond delay="0"/>
                                  </p:stCondLst>
                                  <p:childTnLst>
                                    <p:animEffect transition="out" filter="slide(fromBottom)">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1" nodeType="clickEffect">
                                  <p:stCondLst>
                                    <p:cond delay="0"/>
                                  </p:stCondLst>
                                  <p:childTnLst>
                                    <p:anim to="" calcmode="lin" valueType="num">
                                      <p:cBhvr>
                                        <p:cTn id="25" dur="1"/>
                                        <p:tgtEl>
                                          <p:spTgt spid="25"/>
                                        </p:tgtEl>
                                        <p:attrNameLst>
                                          <p:attrName/>
                                        </p:attrNameLst>
                                      </p:cBhvr>
                                    </p:anim>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hammer.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hammer.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7" fill="hold">
                            <p:stCondLst>
                              <p:cond delay="5000"/>
                            </p:stCondLst>
                            <p:childTnLst>
                              <p:par>
                                <p:cTn id="48" presetID="1" presetClass="entr" presetSubtype="0" fill="hold" nodeType="afterEffect">
                                  <p:stCondLst>
                                    <p:cond delay="1000"/>
                                  </p:stCondLst>
                                  <p:childTnLst>
                                    <p:set>
                                      <p:cBhvr>
                                        <p:cTn id="4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hammer.wav"/>
                                        </p:tgtEl>
                                      </p:cMediaNode>
                                    </p:audio>
                                  </p:subTnLst>
                                </p:cTn>
                              </p:par>
                            </p:childTnLst>
                          </p:cTn>
                        </p:par>
                        <p:par>
                          <p:cTn id="50" fill="hold">
                            <p:stCondLst>
                              <p:cond delay="6000"/>
                            </p:stCondLst>
                            <p:childTnLst>
                              <p:par>
                                <p:cTn id="51" presetID="1" presetClass="entr" presetSubtype="0" fill="hold" nodeType="afterEffect">
                                  <p:stCondLst>
                                    <p:cond delay="1000"/>
                                  </p:stCondLst>
                                  <p:childTnLst>
                                    <p:set>
                                      <p:cBhvr>
                                        <p:cTn id="5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hammer.wav"/>
                                        </p:tgtEl>
                                      </p:cMediaNode>
                                    </p:audio>
                                  </p:subTnLst>
                                </p:cTn>
                              </p:par>
                            </p:childTnLst>
                          </p:cTn>
                        </p:par>
                        <p:par>
                          <p:cTn id="53" fill="hold">
                            <p:stCondLst>
                              <p:cond delay="7000"/>
                            </p:stCondLst>
                            <p:childTnLst>
                              <p:par>
                                <p:cTn id="54" presetID="1" presetClass="entr" presetSubtype="0" fill="hold" nodeType="afterEffect">
                                  <p:stCondLst>
                                    <p:cond delay="1000"/>
                                  </p:stCondLst>
                                  <p:childTnLst>
                                    <p:set>
                                      <p:cBhvr>
                                        <p:cTn id="5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hammer.wav"/>
                                        </p:tgtEl>
                                      </p:cMediaNode>
                                    </p:audio>
                                  </p:subTnLst>
                                </p:cTn>
                              </p:par>
                            </p:childTnLst>
                          </p:cTn>
                        </p:par>
                        <p:par>
                          <p:cTn id="56" fill="hold">
                            <p:stCondLst>
                              <p:cond delay="8000"/>
                            </p:stCondLst>
                            <p:childTnLst>
                              <p:par>
                                <p:cTn id="57" presetID="1" presetClass="entr" presetSubtype="0" fill="hold" nodeType="afterEffect">
                                  <p:stCondLst>
                                    <p:cond delay="1000"/>
                                  </p:stCondLst>
                                  <p:childTnLst>
                                    <p:set>
                                      <p:cBhvr>
                                        <p:cTn id="5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childTnLst>
                          </p:cTn>
                        </p:par>
                        <p:par>
                          <p:cTn id="59" fill="hold">
                            <p:stCondLst>
                              <p:cond delay="9000"/>
                            </p:stCondLst>
                            <p:childTnLst>
                              <p:par>
                                <p:cTn id="60" presetID="1" presetClass="entr" presetSubtype="0" fill="hold" nodeType="afterEffect">
                                  <p:stCondLst>
                                    <p:cond delay="1000"/>
                                  </p:stCondLst>
                                  <p:childTnLst>
                                    <p:set>
                                      <p:cBhvr>
                                        <p:cTn id="61"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hammer.wav"/>
                                        </p:tgtEl>
                                      </p:cMediaNode>
                                    </p:audio>
                                  </p:subTnLst>
                                </p:cTn>
                              </p:par>
                            </p:childTnLst>
                          </p:cTn>
                        </p:par>
                        <p:par>
                          <p:cTn id="62" fill="hold">
                            <p:stCondLst>
                              <p:cond delay="10000"/>
                            </p:stCondLst>
                            <p:childTnLst>
                              <p:par>
                                <p:cTn id="63" presetID="1" presetClass="entr" presetSubtype="0" fill="hold" nodeType="afterEffect">
                                  <p:stCondLst>
                                    <p:cond delay="1000"/>
                                  </p:stCondLst>
                                  <p:childTnLst>
                                    <p:set>
                                      <p:cBhvr>
                                        <p:cTn id="6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par>
                          <p:cTn id="65" fill="hold">
                            <p:stCondLst>
                              <p:cond delay="11000"/>
                            </p:stCondLst>
                            <p:childTnLst>
                              <p:par>
                                <p:cTn id="66" presetID="2" presetClass="exit" presetSubtype="2" fill="hold" nodeType="afterEffect">
                                  <p:stCondLst>
                                    <p:cond delay="0"/>
                                  </p:stCondLst>
                                  <p:childTnLst>
                                    <p:anim calcmode="lin" valueType="num">
                                      <p:cBhvr additive="base">
                                        <p:cTn id="67" dur="1000"/>
                                        <p:tgtEl>
                                          <p:spTgt spid="68"/>
                                        </p:tgtEl>
                                        <p:attrNameLst>
                                          <p:attrName>ppt_x</p:attrName>
                                        </p:attrNameLst>
                                      </p:cBhvr>
                                      <p:tavLst>
                                        <p:tav tm="0">
                                          <p:val>
                                            <p:strVal val="ppt_x"/>
                                          </p:val>
                                        </p:tav>
                                        <p:tav tm="100000">
                                          <p:val>
                                            <p:strVal val="1+ppt_w/2"/>
                                          </p:val>
                                        </p:tav>
                                      </p:tavLst>
                                    </p:anim>
                                    <p:anim calcmode="lin" valueType="num">
                                      <p:cBhvr additive="base">
                                        <p:cTn id="68" dur="1000"/>
                                        <p:tgtEl>
                                          <p:spTgt spid="68"/>
                                        </p:tgtEl>
                                        <p:attrNameLst>
                                          <p:attrName>ppt_y</p:attrName>
                                        </p:attrNameLst>
                                      </p:cBhvr>
                                      <p:tavLst>
                                        <p:tav tm="0">
                                          <p:val>
                                            <p:strVal val="ppt_y"/>
                                          </p:val>
                                        </p:tav>
                                        <p:tav tm="100000">
                                          <p:val>
                                            <p:strVal val="ppt_y"/>
                                          </p:val>
                                        </p:tav>
                                      </p:tavLst>
                                    </p:anim>
                                    <p:set>
                                      <p:cBhvr>
                                        <p:cTn id="69"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57" grpId="0" animBg="1"/>
      <p:bldP spid="58" grpId="0" animBg="1"/>
      <p:bldP spid="59" grpId="0" animBg="1"/>
      <p:bldP spid="60" grpId="0" animBg="1"/>
      <p:bldP spid="61" grpId="0" animBg="1"/>
      <p:bldP spid="23" grpId="0" animBg="1"/>
      <p:bldP spid="23" grpId="1" animBg="1"/>
      <p:bldP spid="24" grpId="0" animBg="1"/>
      <p:bldP spid="25" grpId="0" animBg="1"/>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58"/>
            <a:ext cx="9032071" cy="6855542"/>
          </a:xfrm>
          <a:prstGeom prst="rect">
            <a:avLst/>
          </a:prstGeom>
        </p:spPr>
      </p:pic>
      <p:sp>
        <p:nvSpPr>
          <p:cNvPr id="4" name="Explosion 1 3"/>
          <p:cNvSpPr/>
          <p:nvPr/>
        </p:nvSpPr>
        <p:spPr>
          <a:xfrm>
            <a:off x="2819400" y="152400"/>
            <a:ext cx="3200400" cy="2362200"/>
          </a:xfrm>
          <a:prstGeom prst="irregularSeal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rgbClr val="FFFF00"/>
                </a:solidFill>
              </a:rPr>
              <a:t>VÒNG 2</a:t>
            </a:r>
          </a:p>
        </p:txBody>
      </p:sp>
      <p:sp>
        <p:nvSpPr>
          <p:cNvPr id="5" name="Rectangle 4"/>
          <p:cNvSpPr/>
          <p:nvPr/>
        </p:nvSpPr>
        <p:spPr>
          <a:xfrm>
            <a:off x="0" y="2373530"/>
            <a:ext cx="9137650" cy="3638945"/>
          </a:xfrm>
          <a:prstGeom prst="rect">
            <a:avLst/>
          </a:prstGeom>
        </p:spPr>
        <p:txBody>
          <a:bodyPr wrap="square">
            <a:spAutoFit/>
          </a:bodyPr>
          <a:lstStyle/>
          <a:p>
            <a:pPr lvl="0" algn="ctr">
              <a:lnSpc>
                <a:spcPts val="4000"/>
              </a:lnSpc>
            </a:pP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lượt</a:t>
            </a:r>
            <a:r>
              <a:rPr lang="en-US" sz="2800" b="1" dirty="0">
                <a:solidFill>
                  <a:srgbClr val="FF0000"/>
                </a:solidFill>
                <a:latin typeface="Times New Roman" pitchFamily="18" charset="0"/>
                <a:cs typeface="Times New Roman" pitchFamily="18" charset="0"/>
              </a:rPr>
              <a:t> 8</a:t>
            </a:r>
            <a:r>
              <a:rPr lang="vi-VN" sz="2800" b="1" dirty="0">
                <a:solidFill>
                  <a:srgbClr val="FF0000"/>
                </a:solidFill>
                <a:latin typeface="Times New Roman" pitchFamily="18" charset="0"/>
                <a:cs typeface="Times New Roman" pitchFamily="18" charset="0"/>
              </a:rPr>
              <a:t> câu hỏi thuộc nhiều lĩnh vực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gian</a:t>
            </a:r>
            <a:r>
              <a:rPr lang="en-US" sz="2800" b="1" dirty="0">
                <a:solidFill>
                  <a:srgbClr val="FF0000"/>
                </a:solidFill>
                <a:latin typeface="Times New Roman" pitchFamily="18" charset="0"/>
                <a:cs typeface="Times New Roman" pitchFamily="18" charset="0"/>
              </a:rPr>
              <a:t> và </a:t>
            </a:r>
            <a:r>
              <a:rPr lang="en-US" sz="2800" b="1" dirty="0" err="1">
                <a:solidFill>
                  <a:srgbClr val="FF0000"/>
                </a:solidFill>
                <a:latin typeface="Times New Roman" pitchFamily="18" charset="0"/>
                <a:cs typeface="Times New Roman" pitchFamily="18" charset="0"/>
              </a:rPr>
              <a:t>suy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nghĩ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là 10 </a:t>
            </a:r>
            <a:r>
              <a:rPr lang="en-US" sz="2800" b="1" dirty="0" err="1">
                <a:solidFill>
                  <a:srgbClr val="FF0000"/>
                </a:solidFill>
                <a:latin typeface="Times New Roman" pitchFamily="18" charset="0"/>
                <a:cs typeface="Times New Roman" pitchFamily="18" charset="0"/>
              </a:rPr>
              <a:t>giây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đáp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án</a:t>
            </a:r>
            <a:r>
              <a:rPr lang="en-US" sz="2800" b="1" dirty="0">
                <a:solidFill>
                  <a:srgbClr val="FF0000"/>
                </a:solidFill>
                <a:latin typeface="Times New Roman" pitchFamily="18" charset="0"/>
                <a:cs typeface="Times New Roman" pitchFamily="18" charset="0"/>
              </a:rPr>
              <a:t> đưa ra </a:t>
            </a:r>
            <a:r>
              <a:rPr lang="en-US" sz="2800" b="1" dirty="0" err="1">
                <a:solidFill>
                  <a:srgbClr val="FF0000"/>
                </a:solidFill>
                <a:latin typeface="Times New Roman" pitchFamily="18" charset="0"/>
                <a:cs typeface="Times New Roman" pitchFamily="18" charset="0"/>
              </a:rPr>
              <a:t>trùng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đáp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án</a:t>
            </a:r>
            <a:r>
              <a:rPr lang="en-US" sz="2800" b="1" dirty="0">
                <a:solidFill>
                  <a:srgbClr val="FF0000"/>
                </a:solidFill>
                <a:latin typeface="Times New Roman" pitchFamily="18" charset="0"/>
                <a:cs typeface="Times New Roman" pitchFamily="18" charset="0"/>
              </a:rPr>
              <a:t> của </a:t>
            </a:r>
            <a:r>
              <a:rPr lang="en-US" sz="2800" b="1" dirty="0" err="1">
                <a:solidFill>
                  <a:srgbClr val="FF0000"/>
                </a:solidFill>
                <a:latin typeface="Times New Roman" pitchFamily="18" charset="0"/>
                <a:cs typeface="Times New Roman" pitchFamily="18" charset="0"/>
              </a:rPr>
              <a:t>chương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coi</a:t>
            </a:r>
            <a:r>
              <a:rPr lang="en-US" sz="2800" b="1" dirty="0">
                <a:solidFill>
                  <a:srgbClr val="FF0000"/>
                </a:solidFill>
                <a:latin typeface="Times New Roman" pitchFamily="18" charset="0"/>
                <a:cs typeface="Times New Roman" pitchFamily="18" charset="0"/>
              </a:rPr>
              <a:t> là </a:t>
            </a:r>
            <a:r>
              <a:rPr lang="en-US" sz="2800" b="1" dirty="0" err="1">
                <a:solidFill>
                  <a:srgbClr val="FF0000"/>
                </a:solidFill>
                <a:latin typeface="Times New Roman" pitchFamily="18" charset="0"/>
                <a:cs typeface="Times New Roman" pitchFamily="18" charset="0"/>
              </a:rPr>
              <a:t>đúng</a:t>
            </a:r>
            <a:r>
              <a:rPr lang="en-US" sz="2800" b="1" dirty="0">
                <a:solidFill>
                  <a:srgbClr val="FF0000"/>
                </a:solidFill>
                <a:latin typeface="Times New Roman" pitchFamily="18" charset="0"/>
                <a:cs typeface="Times New Roman" pitchFamily="18" charset="0"/>
              </a:rPr>
              <a:t>.</a:t>
            </a:r>
          </a:p>
          <a:p>
            <a:pPr lvl="0" algn="ctr">
              <a:lnSpc>
                <a:spcPts val="4000"/>
              </a:lnSpc>
            </a:pPr>
            <a:r>
              <a:rPr lang="vi-VN" sz="2800" b="1" dirty="0">
                <a:solidFill>
                  <a:srgbClr val="FF0000"/>
                </a:solidFill>
                <a:latin typeface="Times New Roman" pitchFamily="18" charset="0"/>
                <a:cs typeface="Times New Roman" pitchFamily="18" charset="0"/>
              </a:rPr>
              <a:t>Kết thúc vòng </a:t>
            </a:r>
            <a:r>
              <a:rPr lang="en-US" sz="2800" b="1" dirty="0">
                <a:solidFill>
                  <a:srgbClr val="FF0000"/>
                </a:solidFill>
                <a:latin typeface="Times New Roman" pitchFamily="18" charset="0"/>
                <a:cs typeface="Times New Roman" pitchFamily="18" charset="0"/>
              </a:rPr>
              <a:t>2</a:t>
            </a:r>
            <a:r>
              <a:rPr lang="vi-VN" sz="2800" b="1" dirty="0">
                <a:solidFill>
                  <a:srgbClr val="FF0000"/>
                </a:solidFill>
                <a:latin typeface="Times New Roman" pitchFamily="18" charset="0"/>
                <a:cs typeface="Times New Roman" pitchFamily="18" charset="0"/>
              </a:rPr>
              <a:t> hoặc</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chưa đến câu hỏi thứ </a:t>
            </a:r>
            <a:r>
              <a:rPr lang="en-US" sz="2800" b="1">
                <a:solidFill>
                  <a:srgbClr val="FF0000"/>
                </a:solidFill>
                <a:latin typeface="Times New Roman" pitchFamily="18" charset="0"/>
                <a:cs typeface="Times New Roman" pitchFamily="18" charset="0"/>
              </a:rPr>
              <a:t>8</a:t>
            </a:r>
            <a:r>
              <a:rPr lang="vi-VN" sz="2800" b="1">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mà trên sân khấu thi đấu không còn thí sinh</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nào thì các cô giáo trong đội cứu trợ sẽ tham gia vào trò chơi vận động</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để cứu trợ các em học sinh của mình.</a:t>
            </a:r>
            <a:endParaRPr lang="en-US" sz="2800" b="1" dirty="0">
              <a:solidFill>
                <a:srgbClr val="FF0000"/>
              </a:solidFill>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
            <a:ext cx="9144000" cy="6858000"/>
          </a:xfrm>
          <a:prstGeom prst="rect">
            <a:avLst/>
          </a:prstGeom>
        </p:spPr>
      </p:pic>
      <p:sp>
        <p:nvSpPr>
          <p:cNvPr id="56" name="Right Arrow 55"/>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57" name="Explosion 1 56"/>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58" name="Explosion 1 57"/>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59" name="Explosion 1 58"/>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60" name="Explosion 1 5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61" name="Explosion 1 6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62" name="Explosion 1 6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63" name="Explosion 1 62"/>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64" name="Explosion 1 63"/>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65" name="Explosion 1 64"/>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6" name="Explosion 1 6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7" name="Explosion 1 6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68"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0"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Káº¿t quáº£ hÃ¬nh áº£nh cho bells gip"/>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0862" y="-27709"/>
            <a:ext cx="1435089" cy="11707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371600" y="331857"/>
            <a:ext cx="4937890" cy="707886"/>
          </a:xfrm>
          <a:prstGeom prst="rect">
            <a:avLst/>
          </a:prstGeom>
          <a:noFill/>
        </p:spPr>
        <p:txBody>
          <a:bodyPr wrap="none" rtlCol="0">
            <a:spAutoFit/>
          </a:bodyPr>
          <a:lstStyle/>
          <a:p>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1.</a:t>
            </a:r>
            <a:r>
              <a:rPr lang="en-US" sz="4000" b="1" dirty="0">
                <a:solidFill>
                  <a:srgbClr val="0000CC"/>
                </a:solidFill>
                <a:latin typeface="Times New Roman" pitchFamily="18" charset="0"/>
                <a:cs typeface="Times New Roman" pitchFamily="18" charset="0"/>
              </a:rPr>
              <a:t> What toy is it?</a:t>
            </a:r>
          </a:p>
        </p:txBody>
      </p:sp>
      <p:sp>
        <p:nvSpPr>
          <p:cNvPr id="23" name="Rectangle 22"/>
          <p:cNvSpPr/>
          <p:nvPr/>
        </p:nvSpPr>
        <p:spPr>
          <a:xfrm>
            <a:off x="990600" y="2243138"/>
            <a:ext cx="2819400" cy="72866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1. Doll  </a:t>
            </a:r>
          </a:p>
        </p:txBody>
      </p:sp>
      <p:sp>
        <p:nvSpPr>
          <p:cNvPr id="24" name="Rectangle 23"/>
          <p:cNvSpPr/>
          <p:nvPr/>
        </p:nvSpPr>
        <p:spPr>
          <a:xfrm>
            <a:off x="1066800" y="3614739"/>
            <a:ext cx="2819400" cy="72866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2. Robot</a:t>
            </a:r>
          </a:p>
        </p:txBody>
      </p:sp>
      <p:sp>
        <p:nvSpPr>
          <p:cNvPr id="25" name="Rectangle 24"/>
          <p:cNvSpPr/>
          <p:nvPr/>
        </p:nvSpPr>
        <p:spPr>
          <a:xfrm>
            <a:off x="1066800" y="5060152"/>
            <a:ext cx="2819400" cy="72866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3. Truck</a:t>
            </a:r>
          </a:p>
        </p:txBody>
      </p:sp>
      <p:pic>
        <p:nvPicPr>
          <p:cNvPr id="3" name="Picture 2">
            <a:extLst>
              <a:ext uri="{FF2B5EF4-FFF2-40B4-BE49-F238E27FC236}">
                <a16:creationId xmlns:a16="http://schemas.microsoft.com/office/drawing/2014/main" id="{FF7FF4ED-A725-A721-9C29-FB5A969DD0AE}"/>
              </a:ext>
            </a:extLst>
          </p:cNvPr>
          <p:cNvPicPr>
            <a:picLocks noChangeAspect="1"/>
          </p:cNvPicPr>
          <p:nvPr/>
        </p:nvPicPr>
        <p:blipFill>
          <a:blip r:embed="rId8"/>
          <a:stretch>
            <a:fillRect/>
          </a:stretch>
        </p:blipFill>
        <p:spPr>
          <a:xfrm>
            <a:off x="4367225" y="1524000"/>
            <a:ext cx="3961704" cy="4101578"/>
          </a:xfrm>
          <a:prstGeom prst="rect">
            <a:avLst/>
          </a:prstGeom>
        </p:spPr>
      </p:pic>
    </p:spTree>
    <p:extLst>
      <p:ext uri="{BB962C8B-B14F-4D97-AF65-F5344CB8AC3E}">
        <p14:creationId xmlns:p14="http://schemas.microsoft.com/office/powerpoint/2010/main" val="10429987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4"/>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grpId="1" nodeType="clickEffect">
                                  <p:stCondLst>
                                    <p:cond delay="0"/>
                                  </p:stCondLst>
                                  <p:childTnLst>
                                    <p:animEffect transition="out" filter="slide(fromBottom)">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1" nodeType="clickEffect">
                                  <p:stCondLst>
                                    <p:cond delay="0"/>
                                  </p:stCondLst>
                                  <p:childTnLst>
                                    <p:anim to="" calcmode="lin" valueType="num">
                                      <p:cBhvr>
                                        <p:cTn id="25" dur="1"/>
                                        <p:tgtEl>
                                          <p:spTgt spid="25"/>
                                        </p:tgtEl>
                                        <p:attrNameLst>
                                          <p:attrName/>
                                        </p:attrNameLst>
                                      </p:cBhvr>
                                    </p:anim>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hammer.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hammer.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7" fill="hold">
                            <p:stCondLst>
                              <p:cond delay="5000"/>
                            </p:stCondLst>
                            <p:childTnLst>
                              <p:par>
                                <p:cTn id="48" presetID="1" presetClass="entr" presetSubtype="0" fill="hold" nodeType="afterEffect">
                                  <p:stCondLst>
                                    <p:cond delay="1000"/>
                                  </p:stCondLst>
                                  <p:childTnLst>
                                    <p:set>
                                      <p:cBhvr>
                                        <p:cTn id="4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hammer.wav"/>
                                        </p:tgtEl>
                                      </p:cMediaNode>
                                    </p:audio>
                                  </p:subTnLst>
                                </p:cTn>
                              </p:par>
                            </p:childTnLst>
                          </p:cTn>
                        </p:par>
                        <p:par>
                          <p:cTn id="50" fill="hold">
                            <p:stCondLst>
                              <p:cond delay="6000"/>
                            </p:stCondLst>
                            <p:childTnLst>
                              <p:par>
                                <p:cTn id="51" presetID="1" presetClass="entr" presetSubtype="0" fill="hold" nodeType="afterEffect">
                                  <p:stCondLst>
                                    <p:cond delay="1000"/>
                                  </p:stCondLst>
                                  <p:childTnLst>
                                    <p:set>
                                      <p:cBhvr>
                                        <p:cTn id="5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hammer.wav"/>
                                        </p:tgtEl>
                                      </p:cMediaNode>
                                    </p:audio>
                                  </p:subTnLst>
                                </p:cTn>
                              </p:par>
                            </p:childTnLst>
                          </p:cTn>
                        </p:par>
                        <p:par>
                          <p:cTn id="53" fill="hold">
                            <p:stCondLst>
                              <p:cond delay="7000"/>
                            </p:stCondLst>
                            <p:childTnLst>
                              <p:par>
                                <p:cTn id="54" presetID="1" presetClass="entr" presetSubtype="0" fill="hold" nodeType="afterEffect">
                                  <p:stCondLst>
                                    <p:cond delay="1000"/>
                                  </p:stCondLst>
                                  <p:childTnLst>
                                    <p:set>
                                      <p:cBhvr>
                                        <p:cTn id="5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hammer.wav"/>
                                        </p:tgtEl>
                                      </p:cMediaNode>
                                    </p:audio>
                                  </p:subTnLst>
                                </p:cTn>
                              </p:par>
                            </p:childTnLst>
                          </p:cTn>
                        </p:par>
                        <p:par>
                          <p:cTn id="56" fill="hold">
                            <p:stCondLst>
                              <p:cond delay="8000"/>
                            </p:stCondLst>
                            <p:childTnLst>
                              <p:par>
                                <p:cTn id="57" presetID="1" presetClass="entr" presetSubtype="0" fill="hold" nodeType="afterEffect">
                                  <p:stCondLst>
                                    <p:cond delay="1000"/>
                                  </p:stCondLst>
                                  <p:childTnLst>
                                    <p:set>
                                      <p:cBhvr>
                                        <p:cTn id="5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childTnLst>
                          </p:cTn>
                        </p:par>
                        <p:par>
                          <p:cTn id="59" fill="hold">
                            <p:stCondLst>
                              <p:cond delay="9000"/>
                            </p:stCondLst>
                            <p:childTnLst>
                              <p:par>
                                <p:cTn id="60" presetID="1" presetClass="entr" presetSubtype="0" fill="hold" nodeType="afterEffect">
                                  <p:stCondLst>
                                    <p:cond delay="1000"/>
                                  </p:stCondLst>
                                  <p:childTnLst>
                                    <p:set>
                                      <p:cBhvr>
                                        <p:cTn id="61"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hammer.wav"/>
                                        </p:tgtEl>
                                      </p:cMediaNode>
                                    </p:audio>
                                  </p:subTnLst>
                                </p:cTn>
                              </p:par>
                            </p:childTnLst>
                          </p:cTn>
                        </p:par>
                        <p:par>
                          <p:cTn id="62" fill="hold">
                            <p:stCondLst>
                              <p:cond delay="10000"/>
                            </p:stCondLst>
                            <p:childTnLst>
                              <p:par>
                                <p:cTn id="63" presetID="1" presetClass="entr" presetSubtype="0" fill="hold" nodeType="afterEffect">
                                  <p:stCondLst>
                                    <p:cond delay="1000"/>
                                  </p:stCondLst>
                                  <p:childTnLst>
                                    <p:set>
                                      <p:cBhvr>
                                        <p:cTn id="6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par>
                          <p:cTn id="65" fill="hold">
                            <p:stCondLst>
                              <p:cond delay="11000"/>
                            </p:stCondLst>
                            <p:childTnLst>
                              <p:par>
                                <p:cTn id="66" presetID="2" presetClass="exit" presetSubtype="2" fill="hold" nodeType="afterEffect">
                                  <p:stCondLst>
                                    <p:cond delay="0"/>
                                  </p:stCondLst>
                                  <p:childTnLst>
                                    <p:anim calcmode="lin" valueType="num">
                                      <p:cBhvr additive="base">
                                        <p:cTn id="67" dur="1000"/>
                                        <p:tgtEl>
                                          <p:spTgt spid="68"/>
                                        </p:tgtEl>
                                        <p:attrNameLst>
                                          <p:attrName>ppt_x</p:attrName>
                                        </p:attrNameLst>
                                      </p:cBhvr>
                                      <p:tavLst>
                                        <p:tav tm="0">
                                          <p:val>
                                            <p:strVal val="ppt_x"/>
                                          </p:val>
                                        </p:tav>
                                        <p:tav tm="100000">
                                          <p:val>
                                            <p:strVal val="1+ppt_w/2"/>
                                          </p:val>
                                        </p:tav>
                                      </p:tavLst>
                                    </p:anim>
                                    <p:anim calcmode="lin" valueType="num">
                                      <p:cBhvr additive="base">
                                        <p:cTn id="68" dur="1000"/>
                                        <p:tgtEl>
                                          <p:spTgt spid="68"/>
                                        </p:tgtEl>
                                        <p:attrNameLst>
                                          <p:attrName>ppt_y</p:attrName>
                                        </p:attrNameLst>
                                      </p:cBhvr>
                                      <p:tavLst>
                                        <p:tav tm="0">
                                          <p:val>
                                            <p:strVal val="ppt_y"/>
                                          </p:val>
                                        </p:tav>
                                        <p:tav tm="100000">
                                          <p:val>
                                            <p:strVal val="ppt_y"/>
                                          </p:val>
                                        </p:tav>
                                      </p:tavLst>
                                    </p:anim>
                                    <p:set>
                                      <p:cBhvr>
                                        <p:cTn id="69"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57" grpId="0" animBg="1"/>
      <p:bldP spid="58" grpId="0" animBg="1"/>
      <p:bldP spid="59" grpId="0" animBg="1"/>
      <p:bldP spid="60" grpId="0" animBg="1"/>
      <p:bldP spid="61" grpId="0" animBg="1"/>
      <p:bldP spid="23" grpId="0" animBg="1"/>
      <p:bldP spid="23" grpId="1" animBg="1"/>
      <p:bldP spid="24" grpId="0" animBg="1"/>
      <p:bldP spid="25" grpId="0" animBg="1"/>
      <p:bldP spid="2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6" y="-7937"/>
            <a:ext cx="9144000" cy="6858000"/>
          </a:xfrm>
          <a:prstGeom prst="rect">
            <a:avLst/>
          </a:prstGeom>
        </p:spPr>
      </p:pic>
      <p:sp>
        <p:nvSpPr>
          <p:cNvPr id="14" name="TextBox 13"/>
          <p:cNvSpPr txBox="1"/>
          <p:nvPr/>
        </p:nvSpPr>
        <p:spPr>
          <a:xfrm>
            <a:off x="460375" y="307274"/>
            <a:ext cx="8991599" cy="1323439"/>
          </a:xfrm>
          <a:prstGeom prst="rect">
            <a:avLst/>
          </a:prstGeom>
          <a:noFill/>
        </p:spPr>
        <p:txBody>
          <a:bodyPr wrap="square" rtlCol="0">
            <a:spAutoFit/>
          </a:bodyPr>
          <a:lstStyle/>
          <a:p>
            <a:pPr algn="ctr"/>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2. </a:t>
            </a:r>
          </a:p>
          <a:p>
            <a:pPr algn="ctr"/>
            <a:r>
              <a:rPr lang="en-US" sz="4000" b="1" dirty="0">
                <a:solidFill>
                  <a:srgbClr val="0000CC"/>
                </a:solidFill>
                <a:latin typeface="Times New Roman" pitchFamily="18" charset="0"/>
                <a:cs typeface="Times New Roman" pitchFamily="18" charset="0"/>
              </a:rPr>
              <a:t>How many pencils are there?</a:t>
            </a:r>
          </a:p>
        </p:txBody>
      </p:sp>
      <p:sp>
        <p:nvSpPr>
          <p:cNvPr id="16" name="Rectangle 15"/>
          <p:cNvSpPr/>
          <p:nvPr/>
        </p:nvSpPr>
        <p:spPr>
          <a:xfrm>
            <a:off x="339540" y="4672597"/>
            <a:ext cx="2438400" cy="98022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C0000"/>
                </a:solidFill>
                <a:latin typeface="Times New Roman" pitchFamily="18" charset="0"/>
                <a:cs typeface="Times New Roman" pitchFamily="18" charset="0"/>
              </a:rPr>
              <a:t>1. Two</a:t>
            </a:r>
          </a:p>
        </p:txBody>
      </p:sp>
      <p:sp>
        <p:nvSpPr>
          <p:cNvPr id="20" name="Rectangle 19"/>
          <p:cNvSpPr/>
          <p:nvPr/>
        </p:nvSpPr>
        <p:spPr>
          <a:xfrm>
            <a:off x="3198720" y="4673666"/>
            <a:ext cx="2286000" cy="100461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C0000"/>
                </a:solidFill>
                <a:latin typeface="Times New Roman" pitchFamily="18" charset="0"/>
                <a:cs typeface="Times New Roman" pitchFamily="18" charset="0"/>
              </a:rPr>
              <a:t>2. Four</a:t>
            </a:r>
          </a:p>
        </p:txBody>
      </p:sp>
      <p:sp>
        <p:nvSpPr>
          <p:cNvPr id="21" name="Rectangle 20"/>
          <p:cNvSpPr/>
          <p:nvPr/>
        </p:nvSpPr>
        <p:spPr>
          <a:xfrm>
            <a:off x="5905500" y="4672597"/>
            <a:ext cx="2209800" cy="9906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C0000"/>
                </a:solidFill>
                <a:latin typeface="Times New Roman" pitchFamily="18" charset="0"/>
                <a:cs typeface="Times New Roman" pitchFamily="18" charset="0"/>
              </a:rPr>
              <a:t>3. Six </a:t>
            </a:r>
          </a:p>
        </p:txBody>
      </p:sp>
      <p:sp>
        <p:nvSpPr>
          <p:cNvPr id="58" name="Right Arrow 57"/>
          <p:cNvSpPr/>
          <p:nvPr/>
        </p:nvSpPr>
        <p:spPr>
          <a:xfrm>
            <a:off x="0" y="63246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59" name="Explosion 1 58"/>
          <p:cNvSpPr/>
          <p:nvPr/>
        </p:nvSpPr>
        <p:spPr>
          <a:xfrm>
            <a:off x="7010400" y="56388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60" name="Explosion 1 59"/>
          <p:cNvSpPr/>
          <p:nvPr/>
        </p:nvSpPr>
        <p:spPr>
          <a:xfrm>
            <a:off x="7010400" y="56388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61" name="Explosion 1 60"/>
          <p:cNvSpPr/>
          <p:nvPr/>
        </p:nvSpPr>
        <p:spPr>
          <a:xfrm>
            <a:off x="7010400" y="56388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62" name="Explosion 1 61"/>
          <p:cNvSpPr/>
          <p:nvPr/>
        </p:nvSpPr>
        <p:spPr>
          <a:xfrm>
            <a:off x="7010400" y="56388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63" name="Explosion 1 62"/>
          <p:cNvSpPr/>
          <p:nvPr/>
        </p:nvSpPr>
        <p:spPr>
          <a:xfrm>
            <a:off x="7010400" y="56388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64" name="Explosion 1 63"/>
          <p:cNvSpPr/>
          <p:nvPr/>
        </p:nvSpPr>
        <p:spPr>
          <a:xfrm>
            <a:off x="7010400" y="5638800"/>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65" name="Explosion 1 64"/>
          <p:cNvSpPr/>
          <p:nvPr/>
        </p:nvSpPr>
        <p:spPr>
          <a:xfrm>
            <a:off x="7010400" y="56388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66" name="Explosion 1 65"/>
          <p:cNvSpPr/>
          <p:nvPr/>
        </p:nvSpPr>
        <p:spPr>
          <a:xfrm>
            <a:off x="7010400" y="56388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67" name="Explosion 1 66"/>
          <p:cNvSpPr/>
          <p:nvPr/>
        </p:nvSpPr>
        <p:spPr>
          <a:xfrm>
            <a:off x="7010400" y="56388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8" name="Explosion 1 67"/>
          <p:cNvSpPr/>
          <p:nvPr/>
        </p:nvSpPr>
        <p:spPr>
          <a:xfrm>
            <a:off x="7010400" y="56388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9" name="Explosion 1 68"/>
          <p:cNvSpPr/>
          <p:nvPr/>
        </p:nvSpPr>
        <p:spPr>
          <a:xfrm>
            <a:off x="7010400" y="5638800"/>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70" name="Picture 2" descr="C:\Users\USER\Desktop\PTDH\xedap.gif"/>
          <p:cNvPicPr>
            <a:picLocks noChangeAspect="1" noChangeArrowheads="1" noCrop="1"/>
          </p:cNvPicPr>
          <p:nvPr/>
        </p:nvPicPr>
        <p:blipFill>
          <a:blip r:embed="rId5"/>
          <a:srcRect/>
          <a:stretch>
            <a:fillRect/>
          </a:stretch>
        </p:blipFill>
        <p:spPr bwMode="auto">
          <a:xfrm>
            <a:off x="6134100" y="5863787"/>
            <a:ext cx="952500" cy="1285875"/>
          </a:xfrm>
          <a:prstGeom prst="rect">
            <a:avLst/>
          </a:prstGeom>
          <a:noFill/>
        </p:spPr>
      </p:pic>
      <p:pic>
        <p:nvPicPr>
          <p:cNvPr id="22"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www.supersimplelearning.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www.supersimplelearning.co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www.supersimplelearning.co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09B98FB-0531-B407-40CF-7C1F19C459DE}"/>
              </a:ext>
            </a:extLst>
          </p:cNvPr>
          <p:cNvPicPr>
            <a:picLocks noChangeAspect="1"/>
          </p:cNvPicPr>
          <p:nvPr/>
        </p:nvPicPr>
        <p:blipFill>
          <a:blip r:embed="rId8"/>
          <a:stretch>
            <a:fillRect/>
          </a:stretch>
        </p:blipFill>
        <p:spPr>
          <a:xfrm>
            <a:off x="3148444" y="1716671"/>
            <a:ext cx="2819400" cy="2819400"/>
          </a:xfrm>
          <a:prstGeom prst="rect">
            <a:avLst/>
          </a:prstGeom>
        </p:spPr>
      </p:pic>
    </p:spTree>
    <p:extLst>
      <p:ext uri="{BB962C8B-B14F-4D97-AF65-F5344CB8AC3E}">
        <p14:creationId xmlns:p14="http://schemas.microsoft.com/office/powerpoint/2010/main" val="31480748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70"/>
                                        </p:tgtEl>
                                        <p:attrNameLst>
                                          <p:attrName>ppt_x</p:attrName>
                                        </p:attrNameLst>
                                      </p:cBhvr>
                                      <p:tavLst>
                                        <p:tav tm="0">
                                          <p:val>
                                            <p:strVal val="ppt_x"/>
                                          </p:val>
                                        </p:tav>
                                        <p:tav tm="100000">
                                          <p:val>
                                            <p:strVal val="1+ppt_w/2"/>
                                          </p:val>
                                        </p:tav>
                                      </p:tavLst>
                                    </p:anim>
                                    <p:anim calcmode="lin" valueType="num">
                                      <p:cBhvr additive="base">
                                        <p:cTn id="58" dur="1000"/>
                                        <p:tgtEl>
                                          <p:spTgt spid="70"/>
                                        </p:tgtEl>
                                        <p:attrNameLst>
                                          <p:attrName>ppt_y</p:attrName>
                                        </p:attrNameLst>
                                      </p:cBhvr>
                                      <p:tavLst>
                                        <p:tav tm="0">
                                          <p:val>
                                            <p:strVal val="ppt_y"/>
                                          </p:val>
                                        </p:tav>
                                        <p:tav tm="100000">
                                          <p:val>
                                            <p:strVal val="ppt_y"/>
                                          </p:val>
                                        </p:tav>
                                      </p:tavLst>
                                    </p:anim>
                                    <p:set>
                                      <p:cBhvr>
                                        <p:cTn id="59"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16" grpId="0" animBg="1"/>
      <p:bldP spid="20" grpId="0" animBg="1"/>
      <p:bldP spid="21" grpId="0" animBg="1"/>
      <p:bldP spid="59" grpId="0" animBg="1"/>
      <p:bldP spid="60" grpId="0" animBg="1"/>
      <p:bldP spid="61" grpId="0" animBg="1"/>
      <p:bldP spid="62"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037012" cy="6858000"/>
          </a:xfrm>
          <a:prstGeom prst="rect">
            <a:avLst/>
          </a:prstGeom>
        </p:spPr>
      </p:pic>
      <p:sp>
        <p:nvSpPr>
          <p:cNvPr id="39" name="Right Arrow 38"/>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40" name="Explosion 1 3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41" name="Explosion 1 4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42" name="Explosion 1 4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43" name="Explosion 1 42"/>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44" name="Explosion 1 4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45" name="Explosion 1 44"/>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46" name="Explosion 1 4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47" name="Explosion 1 4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48" name="Explosion 1 4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7" name="Explosion 1 6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8" name="Explosion 1 6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69"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2"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29224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52400"/>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09600" y="457200"/>
            <a:ext cx="8534400" cy="1323439"/>
          </a:xfrm>
          <a:prstGeom prst="rect">
            <a:avLst/>
          </a:prstGeom>
          <a:noFill/>
        </p:spPr>
        <p:txBody>
          <a:bodyPr wrap="square" rtlCol="0">
            <a:spAutoFit/>
          </a:bodyPr>
          <a:lstStyle/>
          <a:p>
            <a:pPr algn="ctr"/>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3.</a:t>
            </a:r>
          </a:p>
          <a:p>
            <a:pPr algn="ctr"/>
            <a:r>
              <a:rPr lang="en-US" sz="4000" b="1" dirty="0">
                <a:solidFill>
                  <a:srgbClr val="0000CC"/>
                </a:solidFill>
                <a:latin typeface="Times New Roman" pitchFamily="18" charset="0"/>
                <a:cs typeface="Times New Roman" pitchFamily="18" charset="0"/>
              </a:rPr>
              <a:t>Where is the pineapple?</a:t>
            </a:r>
          </a:p>
        </p:txBody>
      </p:sp>
      <p:sp>
        <p:nvSpPr>
          <p:cNvPr id="25" name="Rectangle 24"/>
          <p:cNvSpPr/>
          <p:nvPr/>
        </p:nvSpPr>
        <p:spPr>
          <a:xfrm>
            <a:off x="533400" y="4686300"/>
            <a:ext cx="1856570" cy="685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1. </a:t>
            </a:r>
            <a:endParaRPr lang="en-US" sz="4800" b="1" dirty="0">
              <a:solidFill>
                <a:srgbClr val="CC0000"/>
              </a:solidFill>
              <a:latin typeface="Times New Roman" pitchFamily="18" charset="0"/>
              <a:cs typeface="Times New Roman" pitchFamily="18" charset="0"/>
            </a:endParaRPr>
          </a:p>
        </p:txBody>
      </p:sp>
      <p:sp>
        <p:nvSpPr>
          <p:cNvPr id="26" name="Rectangle 25"/>
          <p:cNvSpPr/>
          <p:nvPr/>
        </p:nvSpPr>
        <p:spPr>
          <a:xfrm>
            <a:off x="6545344" y="4702507"/>
            <a:ext cx="1813758" cy="685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3.</a:t>
            </a:r>
          </a:p>
        </p:txBody>
      </p:sp>
      <p:sp>
        <p:nvSpPr>
          <p:cNvPr id="27" name="Rectangle 26"/>
          <p:cNvSpPr/>
          <p:nvPr/>
        </p:nvSpPr>
        <p:spPr>
          <a:xfrm>
            <a:off x="3457569" y="4669440"/>
            <a:ext cx="1817163" cy="685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2.</a:t>
            </a:r>
            <a:endParaRPr lang="en-US" sz="4800" b="1" dirty="0">
              <a:solidFill>
                <a:srgbClr val="CC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1E747F7-55B7-1887-41A2-6F9E7A639EFB}"/>
              </a:ext>
            </a:extLst>
          </p:cNvPr>
          <p:cNvPicPr>
            <a:picLocks noChangeAspect="1"/>
          </p:cNvPicPr>
          <p:nvPr/>
        </p:nvPicPr>
        <p:blipFill>
          <a:blip r:embed="rId8"/>
          <a:stretch>
            <a:fillRect/>
          </a:stretch>
        </p:blipFill>
        <p:spPr>
          <a:xfrm>
            <a:off x="6553200" y="1850825"/>
            <a:ext cx="1372691" cy="2667864"/>
          </a:xfrm>
          <a:prstGeom prst="rect">
            <a:avLst/>
          </a:prstGeom>
        </p:spPr>
      </p:pic>
      <p:pic>
        <p:nvPicPr>
          <p:cNvPr id="8" name="Picture 7">
            <a:extLst>
              <a:ext uri="{FF2B5EF4-FFF2-40B4-BE49-F238E27FC236}">
                <a16:creationId xmlns:a16="http://schemas.microsoft.com/office/drawing/2014/main" id="{5D32709E-45F7-2435-EDB4-940EDF820A25}"/>
              </a:ext>
            </a:extLst>
          </p:cNvPr>
          <p:cNvPicPr>
            <a:picLocks noChangeAspect="1"/>
          </p:cNvPicPr>
          <p:nvPr/>
        </p:nvPicPr>
        <p:blipFill>
          <a:blip r:embed="rId9"/>
          <a:stretch>
            <a:fillRect/>
          </a:stretch>
        </p:blipFill>
        <p:spPr>
          <a:xfrm>
            <a:off x="585247" y="1906314"/>
            <a:ext cx="1684782" cy="2517941"/>
          </a:xfrm>
          <a:prstGeom prst="rect">
            <a:avLst/>
          </a:prstGeom>
        </p:spPr>
      </p:pic>
      <p:pic>
        <p:nvPicPr>
          <p:cNvPr id="10" name="Picture 9">
            <a:extLst>
              <a:ext uri="{FF2B5EF4-FFF2-40B4-BE49-F238E27FC236}">
                <a16:creationId xmlns:a16="http://schemas.microsoft.com/office/drawing/2014/main" id="{C2D55DEE-4EA5-A585-FA67-BCB76C80F6E4}"/>
              </a:ext>
            </a:extLst>
          </p:cNvPr>
          <p:cNvPicPr>
            <a:picLocks noChangeAspect="1"/>
          </p:cNvPicPr>
          <p:nvPr/>
        </p:nvPicPr>
        <p:blipFill>
          <a:blip r:embed="rId10"/>
          <a:stretch>
            <a:fillRect/>
          </a:stretch>
        </p:blipFill>
        <p:spPr>
          <a:xfrm>
            <a:off x="3347736" y="2638241"/>
            <a:ext cx="1905000" cy="1786014"/>
          </a:xfrm>
          <a:prstGeom prst="rect">
            <a:avLst/>
          </a:prstGeom>
        </p:spPr>
      </p:pic>
    </p:spTree>
    <p:extLst>
      <p:ext uri="{BB962C8B-B14F-4D97-AF65-F5344CB8AC3E}">
        <p14:creationId xmlns:p14="http://schemas.microsoft.com/office/powerpoint/2010/main" val="169247257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69"/>
                                        </p:tgtEl>
                                        <p:attrNameLst>
                                          <p:attrName>ppt_x</p:attrName>
                                        </p:attrNameLst>
                                      </p:cBhvr>
                                      <p:tavLst>
                                        <p:tav tm="0">
                                          <p:val>
                                            <p:strVal val="ppt_x"/>
                                          </p:val>
                                        </p:tav>
                                        <p:tav tm="100000">
                                          <p:val>
                                            <p:strVal val="1+ppt_w/2"/>
                                          </p:val>
                                        </p:tav>
                                      </p:tavLst>
                                    </p:anim>
                                    <p:anim calcmode="lin" valueType="num">
                                      <p:cBhvr additive="base">
                                        <p:cTn id="58" dur="1000"/>
                                        <p:tgtEl>
                                          <p:spTgt spid="69"/>
                                        </p:tgtEl>
                                        <p:attrNameLst>
                                          <p:attrName>ppt_y</p:attrName>
                                        </p:attrNameLst>
                                      </p:cBhvr>
                                      <p:tavLst>
                                        <p:tav tm="0">
                                          <p:val>
                                            <p:strVal val="ppt_y"/>
                                          </p:val>
                                        </p:tav>
                                        <p:tav tm="100000">
                                          <p:val>
                                            <p:strVal val="ppt_y"/>
                                          </p:val>
                                        </p:tav>
                                      </p:tavLst>
                                    </p:anim>
                                    <p:set>
                                      <p:cBhvr>
                                        <p:cTn id="59"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9" y="0"/>
            <a:ext cx="9116961" cy="6858000"/>
          </a:xfrm>
          <a:prstGeom prst="rect">
            <a:avLst/>
          </a:prstGeom>
        </p:spPr>
      </p:pic>
      <p:sp>
        <p:nvSpPr>
          <p:cNvPr id="14" name="TextBox 13"/>
          <p:cNvSpPr txBox="1"/>
          <p:nvPr/>
        </p:nvSpPr>
        <p:spPr>
          <a:xfrm>
            <a:off x="228600" y="152400"/>
            <a:ext cx="8610599" cy="1323439"/>
          </a:xfrm>
          <a:prstGeom prst="rect">
            <a:avLst/>
          </a:prstGeom>
          <a:noFill/>
        </p:spPr>
        <p:txBody>
          <a:bodyPr wrap="square" rtlCol="0">
            <a:spAutoFit/>
          </a:bodyPr>
          <a:lstStyle/>
          <a:p>
            <a:pPr algn="ctr"/>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4. </a:t>
            </a:r>
          </a:p>
          <a:p>
            <a:pPr algn="ctr"/>
            <a:r>
              <a:rPr lang="en-US" sz="4000" b="1" dirty="0">
                <a:solidFill>
                  <a:srgbClr val="0000CC"/>
                </a:solidFill>
                <a:latin typeface="Times New Roman" pitchFamily="18" charset="0"/>
                <a:cs typeface="Times New Roman" pitchFamily="18" charset="0"/>
              </a:rPr>
              <a:t>What food is it?</a:t>
            </a:r>
            <a:endParaRPr lang="en-US" sz="2800" b="1" dirty="0">
              <a:solidFill>
                <a:srgbClr val="0000CC"/>
              </a:solidFill>
              <a:latin typeface="Times New Roman" pitchFamily="18" charset="0"/>
              <a:cs typeface="Times New Roman" pitchFamily="18" charset="0"/>
            </a:endParaRPr>
          </a:p>
        </p:txBody>
      </p:sp>
      <p:sp>
        <p:nvSpPr>
          <p:cNvPr id="16" name="Rectangle 15"/>
          <p:cNvSpPr/>
          <p:nvPr/>
        </p:nvSpPr>
        <p:spPr>
          <a:xfrm>
            <a:off x="1066800" y="4815254"/>
            <a:ext cx="2765474" cy="73269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1. Pizza </a:t>
            </a:r>
          </a:p>
        </p:txBody>
      </p:sp>
      <p:sp>
        <p:nvSpPr>
          <p:cNvPr id="21" name="Rectangle 20"/>
          <p:cNvSpPr/>
          <p:nvPr/>
        </p:nvSpPr>
        <p:spPr>
          <a:xfrm>
            <a:off x="4473526" y="4800600"/>
            <a:ext cx="2765474" cy="762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2. Rice </a:t>
            </a:r>
          </a:p>
        </p:txBody>
      </p:sp>
      <p:sp>
        <p:nvSpPr>
          <p:cNvPr id="26" name="Rectangle 25"/>
          <p:cNvSpPr/>
          <p:nvPr/>
        </p:nvSpPr>
        <p:spPr>
          <a:xfrm>
            <a:off x="3025726" y="5791200"/>
            <a:ext cx="2765474" cy="762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3. Soup  </a:t>
            </a:r>
          </a:p>
        </p:txBody>
      </p:sp>
      <p:sp>
        <p:nvSpPr>
          <p:cNvPr id="58" name="Right Arrow 57"/>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59" name="Explosion 1 58"/>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60" name="Explosion 1 5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61" name="Explosion 1 6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62" name="Explosion 1 6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63" name="Explosion 1 62"/>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64" name="Explosion 1 6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65" name="Explosion 1 64"/>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66" name="Explosion 1 6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67" name="Explosion 1 6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8" name="Explosion 1 6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9" name="Explosion 1 68"/>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70"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2"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DED48C-BE99-B75F-3C3C-1E66E72E61B2}"/>
              </a:ext>
            </a:extLst>
          </p:cNvPr>
          <p:cNvPicPr>
            <a:picLocks noChangeAspect="1"/>
          </p:cNvPicPr>
          <p:nvPr/>
        </p:nvPicPr>
        <p:blipFill>
          <a:blip r:embed="rId8"/>
          <a:stretch>
            <a:fillRect/>
          </a:stretch>
        </p:blipFill>
        <p:spPr>
          <a:xfrm>
            <a:off x="3025726" y="1324708"/>
            <a:ext cx="3679874" cy="3255628"/>
          </a:xfrm>
          <a:prstGeom prst="rect">
            <a:avLst/>
          </a:prstGeom>
        </p:spPr>
      </p:pic>
    </p:spTree>
    <p:extLst>
      <p:ext uri="{BB962C8B-B14F-4D97-AF65-F5344CB8AC3E}">
        <p14:creationId xmlns:p14="http://schemas.microsoft.com/office/powerpoint/2010/main" val="253235671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70"/>
                                        </p:tgtEl>
                                        <p:attrNameLst>
                                          <p:attrName>ppt_x</p:attrName>
                                        </p:attrNameLst>
                                      </p:cBhvr>
                                      <p:tavLst>
                                        <p:tav tm="0">
                                          <p:val>
                                            <p:strVal val="ppt_x"/>
                                          </p:val>
                                        </p:tav>
                                        <p:tav tm="100000">
                                          <p:val>
                                            <p:strVal val="1+ppt_w/2"/>
                                          </p:val>
                                        </p:tav>
                                      </p:tavLst>
                                    </p:anim>
                                    <p:anim calcmode="lin" valueType="num">
                                      <p:cBhvr additive="base">
                                        <p:cTn id="58" dur="1000"/>
                                        <p:tgtEl>
                                          <p:spTgt spid="70"/>
                                        </p:tgtEl>
                                        <p:attrNameLst>
                                          <p:attrName>ppt_y</p:attrName>
                                        </p:attrNameLst>
                                      </p:cBhvr>
                                      <p:tavLst>
                                        <p:tav tm="0">
                                          <p:val>
                                            <p:strVal val="ppt_y"/>
                                          </p:val>
                                        </p:tav>
                                        <p:tav tm="100000">
                                          <p:val>
                                            <p:strVal val="ppt_y"/>
                                          </p:val>
                                        </p:tav>
                                      </p:tavLst>
                                    </p:anim>
                                    <p:set>
                                      <p:cBhvr>
                                        <p:cTn id="59"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16" grpId="0" animBg="1"/>
      <p:bldP spid="21" grpId="0" animBg="1"/>
      <p:bldP spid="26" grpId="0" animBg="1"/>
      <p:bldP spid="59" grpId="0" animBg="1"/>
      <p:bldP spid="60" grpId="0" animBg="1"/>
      <p:bldP spid="61" grpId="0" animBg="1"/>
      <p:bldP spid="62" grpId="0" animBg="1"/>
      <p:bldP spid="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4-hinh-nen-powerpoint-tuyet-dep-danh-cho-cac-be-mam-non-1487092768-13.png"/>
          <p:cNvPicPr>
            <a:picLocks noChangeAspect="1"/>
          </p:cNvPicPr>
          <p:nvPr/>
        </p:nvPicPr>
        <p:blipFill>
          <a:blip r:embed="rId6"/>
          <a:stretch>
            <a:fillRect/>
          </a:stretch>
        </p:blipFill>
        <p:spPr>
          <a:xfrm>
            <a:off x="0" y="0"/>
            <a:ext cx="9144000" cy="6858000"/>
          </a:xfrm>
          <a:prstGeom prst="rect">
            <a:avLst/>
          </a:prstGeom>
        </p:spPr>
      </p:pic>
      <p:pic>
        <p:nvPicPr>
          <p:cNvPr id="12" name="TocaTocaNhạcchuông1.mp3">
            <a:hlinkClick r:id="" action="ppaction://media"/>
          </p:cNvPr>
          <p:cNvPicPr>
            <a:picLocks noRot="1" noChangeAspect="1"/>
          </p:cNvPicPr>
          <p:nvPr>
            <a:audioFile r:link="rId1"/>
          </p:nvPr>
        </p:nvPicPr>
        <p:blipFill>
          <a:blip r:embed="rId7"/>
          <a:stretch>
            <a:fillRect/>
          </a:stretch>
        </p:blipFill>
        <p:spPr>
          <a:xfrm>
            <a:off x="6172200" y="304800"/>
            <a:ext cx="1600200" cy="1600200"/>
          </a:xfrm>
          <a:prstGeom prst="rect">
            <a:avLst/>
          </a:prstGeom>
        </p:spPr>
      </p:pic>
      <p:sp>
        <p:nvSpPr>
          <p:cNvPr id="13" name="Rectangle 12"/>
          <p:cNvSpPr/>
          <p:nvPr/>
        </p:nvSpPr>
        <p:spPr>
          <a:xfrm>
            <a:off x="3014597" y="0"/>
            <a:ext cx="31242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CỨU TRỢ</a:t>
            </a:r>
          </a:p>
        </p:txBody>
      </p:sp>
      <p:sp>
        <p:nvSpPr>
          <p:cNvPr id="5" name="Frame 4"/>
          <p:cNvSpPr/>
          <p:nvPr/>
        </p:nvSpPr>
        <p:spPr>
          <a:xfrm>
            <a:off x="0" y="838200"/>
            <a:ext cx="9144000" cy="61722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762000" y="1600200"/>
            <a:ext cx="7620000" cy="4801314"/>
          </a:xfrm>
          <a:prstGeom prst="rect">
            <a:avLst/>
          </a:prstGeom>
          <a:noFill/>
        </p:spPr>
        <p:txBody>
          <a:bodyPr wrap="square" rtlCol="0">
            <a:spAutoFit/>
          </a:bodyPr>
          <a:lstStyle/>
          <a:p>
            <a:pPr lvl="0" algn="ctr" fontAlgn="base">
              <a:lnSpc>
                <a:spcPct val="150000"/>
              </a:lnSpc>
              <a:spcBef>
                <a:spcPct val="0"/>
              </a:spcBef>
              <a:spcAft>
                <a:spcPct val="0"/>
              </a:spcAft>
            </a:pPr>
            <a:r>
              <a:rPr lang="en-US" sz="2400" b="1" dirty="0" err="1">
                <a:latin typeface="Times New Roman" pitchFamily="18" charset="0"/>
                <a:ea typeface="Calibri" pitchFamily="34" charset="0"/>
                <a:cs typeface="Times New Roman" pitchFamily="18" charset="0"/>
              </a:rPr>
              <a:t>Trò</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chơi</a:t>
            </a:r>
            <a:r>
              <a:rPr lang="en-US" sz="2400"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Chuyền</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bóng</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bằng</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thìa</a:t>
            </a:r>
            <a:r>
              <a:rPr lang="en-US" sz="2400" b="1" dirty="0">
                <a:latin typeface="Times New Roman" pitchFamily="18" charset="0"/>
                <a:ea typeface="Calibri" pitchFamily="34" charset="0"/>
                <a:cs typeface="Times New Roman" pitchFamily="18" charset="0"/>
              </a:rPr>
              <a:t>”</a:t>
            </a:r>
            <a:endParaRPr lang="en-US" sz="2400" dirty="0">
              <a:latin typeface="Times New Roman" pitchFamily="18" charset="0"/>
              <a:cs typeface="Times New Roman" pitchFamily="18" charset="0"/>
            </a:endParaRPr>
          </a:p>
          <a:p>
            <a:pPr lvl="0" algn="ctr" eaLnBrk="0" fontAlgn="base" hangingPunct="0">
              <a:lnSpc>
                <a:spcPct val="150000"/>
              </a:lnSpc>
              <a:spcBef>
                <a:spcPct val="0"/>
              </a:spcBef>
              <a:spcAft>
                <a:spcPct val="0"/>
              </a:spcAft>
            </a:pPr>
            <a:r>
              <a:rPr lang="en-US" sz="2400" b="1" dirty="0" err="1">
                <a:latin typeface="Times New Roman" pitchFamily="18" charset="0"/>
                <a:ea typeface="Calibri" pitchFamily="34" charset="0"/>
                <a:cs typeface="Times New Roman" pitchFamily="18" charset="0"/>
              </a:rPr>
              <a:t>Cách</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chơi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Các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cô</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sẽ</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nhận</a:t>
            </a:r>
            <a:r>
              <a:rPr lang="en-US" sz="2400" dirty="0">
                <a:latin typeface="Times New Roman" pitchFamily="18" charset="0"/>
                <a:ea typeface="Calibri" pitchFamily="34" charset="0"/>
                <a:cs typeface="Times New Roman" pitchFamily="18" charset="0"/>
              </a:rPr>
              <a:t> 1 </a:t>
            </a:r>
            <a:r>
              <a:rPr lang="en-US" sz="2400" dirty="0" err="1">
                <a:latin typeface="Times New Roman" pitchFamily="18" charset="0"/>
                <a:ea typeface="Calibri" pitchFamily="34" charset="0"/>
                <a:cs typeface="Times New Roman" pitchFamily="18" charset="0"/>
              </a:rPr>
              <a:t>chiếc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thìa</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có</a:t>
            </a:r>
            <a:r>
              <a:rPr lang="en-US" sz="2400" dirty="0">
                <a:latin typeface="Times New Roman" pitchFamily="18" charset="0"/>
                <a:ea typeface="Calibri" pitchFamily="34" charset="0"/>
                <a:cs typeface="Times New Roman" pitchFamily="18" charset="0"/>
              </a:rPr>
              <a:t> </a:t>
            </a:r>
          </a:p>
          <a:p>
            <a:pPr lvl="0" algn="ctr" eaLnBrk="0" fontAlgn="base" hangingPunct="0">
              <a:lnSpc>
                <a:spcPct val="150000"/>
              </a:lnSpc>
              <a:spcBef>
                <a:spcPct val="0"/>
              </a:spcBef>
              <a:spcAft>
                <a:spcPct val="0"/>
              </a:spcAft>
            </a:pPr>
            <a:r>
              <a:rPr lang="en-US" sz="2400" dirty="0" err="1">
                <a:latin typeface="Times New Roman" pitchFamily="18" charset="0"/>
                <a:ea typeface="Calibri" pitchFamily="34" charset="0"/>
                <a:cs typeface="Times New Roman" pitchFamily="18" charset="0"/>
              </a:rPr>
              <a:t>bóng</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sau</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đó</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sẽ</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chuyển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nhanh</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từ</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vạch</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xuất</a:t>
            </a:r>
            <a:r>
              <a:rPr lang="en-US" sz="2400" dirty="0">
                <a:latin typeface="Times New Roman" pitchFamily="18" charset="0"/>
                <a:ea typeface="Calibri" pitchFamily="34" charset="0"/>
                <a:cs typeface="Times New Roman" pitchFamily="18" charset="0"/>
              </a:rPr>
              <a:t> </a:t>
            </a:r>
          </a:p>
          <a:p>
            <a:pPr lvl="0" algn="ctr" eaLnBrk="0" fontAlgn="base" hangingPunct="0">
              <a:lnSpc>
                <a:spcPct val="150000"/>
              </a:lnSpc>
              <a:spcBef>
                <a:spcPct val="0"/>
              </a:spcBef>
              <a:spcAft>
                <a:spcPct val="0"/>
              </a:spcAft>
            </a:pPr>
            <a:r>
              <a:rPr lang="en-US" sz="2400" dirty="0" err="1">
                <a:latin typeface="Times New Roman" pitchFamily="18" charset="0"/>
                <a:ea typeface="Calibri" pitchFamily="34" charset="0"/>
                <a:cs typeface="Times New Roman" pitchFamily="18" charset="0"/>
              </a:rPr>
              <a:t>phát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tới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vạch</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đích</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rồi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để</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bóng</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vào</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trong</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giỏ</a:t>
            </a:r>
            <a:r>
              <a:rPr lang="en-US" sz="2400" dirty="0">
                <a:latin typeface="Times New Roman" pitchFamily="18" charset="0"/>
                <a:ea typeface="Calibri" pitchFamily="34" charset="0"/>
                <a:cs typeface="Times New Roman" pitchFamily="18" charset="0"/>
              </a:rPr>
              <a:t>. </a:t>
            </a:r>
          </a:p>
          <a:p>
            <a:pPr lvl="0" algn="ctr" eaLnBrk="0" fontAlgn="base" hangingPunct="0">
              <a:lnSpc>
                <a:spcPct val="150000"/>
              </a:lnSpc>
              <a:spcBef>
                <a:spcPct val="0"/>
              </a:spcBef>
              <a:spcAft>
                <a:spcPct val="0"/>
              </a:spcAft>
            </a:pPr>
            <a:r>
              <a:rPr lang="en-US" sz="2400" b="1" dirty="0" err="1">
                <a:latin typeface="Times New Roman" pitchFamily="18" charset="0"/>
                <a:ea typeface="Calibri" pitchFamily="34" charset="0"/>
                <a:cs typeface="Times New Roman" pitchFamily="18" charset="0"/>
              </a:rPr>
              <a:t>Luật</a:t>
            </a:r>
            <a:r>
              <a:rPr lang="en-US" sz="2400" b="1" dirty="0">
                <a:latin typeface="Times New Roman" pitchFamily="18" charset="0"/>
                <a:ea typeface="Calibri" pitchFamily="34" charset="0"/>
                <a:cs typeface="Times New Roman" pitchFamily="18" charset="0"/>
              </a:rPr>
              <a:t> </a:t>
            </a:r>
            <a:r>
              <a:rPr lang="en-US" sz="2400" b="1" dirty="0" err="1">
                <a:latin typeface="Times New Roman" pitchFamily="18" charset="0"/>
                <a:ea typeface="Calibri" pitchFamily="34" charset="0"/>
                <a:cs typeface="Times New Roman" pitchFamily="18" charset="0"/>
              </a:rPr>
              <a:t>chơi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Trò</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chơi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tuân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theo</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luật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tiếp</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sức</a:t>
            </a:r>
            <a:r>
              <a:rPr lang="en-US" sz="2400" dirty="0">
                <a:latin typeface="Times New Roman" pitchFamily="18" charset="0"/>
                <a:ea typeface="Calibri" pitchFamily="34" charset="0"/>
                <a:cs typeface="Times New Roman" pitchFamily="18" charset="0"/>
              </a:rPr>
              <a:t>,</a:t>
            </a:r>
          </a:p>
          <a:p>
            <a:pPr lvl="0" algn="ctr" eaLnBrk="0" fontAlgn="base" hangingPunct="0">
              <a:lnSpc>
                <a:spcPct val="150000"/>
              </a:lnSpc>
              <a:spcBef>
                <a:spcPct val="0"/>
              </a:spcBef>
              <a:spcAft>
                <a:spcPct val="0"/>
              </a:spcAft>
            </a:pP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thời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gian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được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tính</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bằng</a:t>
            </a:r>
            <a:r>
              <a:rPr lang="en-US" sz="2400" dirty="0">
                <a:latin typeface="Times New Roman" pitchFamily="18" charset="0"/>
                <a:ea typeface="Calibri" pitchFamily="34" charset="0"/>
                <a:cs typeface="Times New Roman" pitchFamily="18" charset="0"/>
              </a:rPr>
              <a:t> 1 </a:t>
            </a:r>
            <a:r>
              <a:rPr lang="en-US" sz="2400" dirty="0" err="1">
                <a:latin typeface="Times New Roman" pitchFamily="18" charset="0"/>
                <a:ea typeface="Calibri" pitchFamily="34" charset="0"/>
                <a:cs typeface="Times New Roman" pitchFamily="18" charset="0"/>
              </a:rPr>
              <a:t>bản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nhạc</a:t>
            </a:r>
            <a:r>
              <a:rPr lang="en-US" sz="2400" dirty="0">
                <a:latin typeface="Times New Roman" pitchFamily="18" charset="0"/>
                <a:ea typeface="Calibri" pitchFamily="34" charset="0"/>
                <a:cs typeface="Times New Roman" pitchFamily="18" charset="0"/>
              </a:rPr>
              <a:t>,</a:t>
            </a:r>
          </a:p>
          <a:p>
            <a:pPr lvl="0" algn="ctr" eaLnBrk="0" fontAlgn="base" hangingPunct="0">
              <a:lnSpc>
                <a:spcPct val="150000"/>
              </a:lnSpc>
              <a:spcBef>
                <a:spcPct val="0"/>
              </a:spcBef>
              <a:spcAft>
                <a:spcPct val="0"/>
              </a:spcAft>
            </a:pP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khi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bản</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nhạc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kết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thúc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mỗi</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quả</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bóng</a:t>
            </a:r>
            <a:r>
              <a:rPr lang="en-US" sz="2400" dirty="0">
                <a:latin typeface="Times New Roman" pitchFamily="18" charset="0"/>
                <a:ea typeface="Calibri" pitchFamily="34" charset="0"/>
                <a:cs typeface="Times New Roman" pitchFamily="18" charset="0"/>
              </a:rPr>
              <a:t> </a:t>
            </a:r>
          </a:p>
          <a:p>
            <a:pPr lvl="0" algn="ctr" eaLnBrk="0" fontAlgn="base" hangingPunct="0">
              <a:lnSpc>
                <a:spcPct val="150000"/>
              </a:lnSpc>
              <a:spcBef>
                <a:spcPct val="0"/>
              </a:spcBef>
              <a:spcAft>
                <a:spcPct val="0"/>
              </a:spcAft>
            </a:pPr>
            <a:r>
              <a:rPr lang="en-US" sz="2400" dirty="0" err="1">
                <a:latin typeface="Times New Roman" pitchFamily="18" charset="0"/>
                <a:ea typeface="Calibri" pitchFamily="34" charset="0"/>
                <a:cs typeface="Times New Roman" pitchFamily="18" charset="0"/>
              </a:rPr>
              <a:t>sẽ</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được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tính</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là</a:t>
            </a:r>
            <a:r>
              <a:rPr lang="en-US" sz="2400" dirty="0">
                <a:latin typeface="Times New Roman" pitchFamily="18" charset="0"/>
                <a:ea typeface="Calibri" pitchFamily="34" charset="0"/>
                <a:cs typeface="Times New Roman" pitchFamily="18" charset="0"/>
              </a:rPr>
              <a:t> 1 </a:t>
            </a:r>
            <a:r>
              <a:rPr lang="en-US" sz="2400" dirty="0" err="1">
                <a:latin typeface="Times New Roman" pitchFamily="18" charset="0"/>
                <a:ea typeface="Calibri" pitchFamily="34" charset="0"/>
                <a:cs typeface="Times New Roman" pitchFamily="18" charset="0"/>
              </a:rPr>
              <a:t>điểm</a:t>
            </a:r>
            <a:r>
              <a:rPr lang="en-US" sz="2000" dirty="0">
                <a:latin typeface="Times New Roman" pitchFamily="18" charset="0"/>
                <a:ea typeface="Calibri" pitchFamily="34" charset="0"/>
                <a:cs typeface="Times New Roman" pitchFamily="18" charset="0"/>
              </a:rPr>
              <a:t>. </a:t>
            </a:r>
            <a:endParaRPr lang="en-US" sz="2000" dirty="0">
              <a:latin typeface="Times New Roman" pitchFamily="18" charset="0"/>
              <a:cs typeface="Times New Roman" pitchFamily="18" charset="0"/>
            </a:endParaRPr>
          </a:p>
          <a:p>
            <a:endParaRPr lang="en-US" dirty="0"/>
          </a:p>
        </p:txBody>
      </p:sp>
      <p:sp>
        <p:nvSpPr>
          <p:cNvPr id="43" name="Right Arrow 42"/>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44" name="Explosion 1 4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45" name="Explosion 1 44"/>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46" name="Explosion 1 45"/>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47" name="Explosion 1 46"/>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48" name="Explosion 1 47"/>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49" name="Explosion 1 48"/>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50" name="Explosion 1 49"/>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51" name="Explosion 1 50"/>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52" name="Explosion 1 51"/>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53" name="Explosion 1 52"/>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54" name="Explosion 1 53"/>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55" name="Picture 2" descr="C:\Users\USER\Desktop\PTDH\xedap.gif"/>
          <p:cNvPicPr>
            <a:picLocks noChangeAspect="1" noChangeArrowheads="1" noCrop="1"/>
          </p:cNvPicPr>
          <p:nvPr/>
        </p:nvPicPr>
        <p:blipFill>
          <a:blip r:embed="rId8"/>
          <a:srcRect/>
          <a:stretch>
            <a:fillRect/>
          </a:stretch>
        </p:blipFill>
        <p:spPr bwMode="auto">
          <a:xfrm>
            <a:off x="6134100" y="5572125"/>
            <a:ext cx="952500" cy="1285875"/>
          </a:xfrm>
          <a:prstGeom prst="rect">
            <a:avLst/>
          </a:prstGeom>
          <a:noFill/>
        </p:spPr>
      </p:pic>
      <p:pic>
        <p:nvPicPr>
          <p:cNvPr id="56" name="3. nhạc trò chơi 1.mp3">
            <a:hlinkClick r:id="" action="ppaction://media"/>
          </p:cNvPr>
          <p:cNvPicPr>
            <a:picLocks noRot="1" noChangeAspect="1"/>
          </p:cNvPicPr>
          <p:nvPr>
            <a:audioFile r:link="rId2"/>
          </p:nvPr>
        </p:nvPicPr>
        <p:blipFill>
          <a:blip r:embed="rId9"/>
          <a:stretch>
            <a:fillRect/>
          </a:stretch>
        </p:blipFill>
        <p:spPr>
          <a:xfrm>
            <a:off x="1447800" y="2209800"/>
            <a:ext cx="609600" cy="609600"/>
          </a:xfrm>
          <a:prstGeom prst="rect">
            <a:avLst/>
          </a:prstGeom>
        </p:spPr>
      </p:pic>
      <p:pic>
        <p:nvPicPr>
          <p:cNvPr id="21" name="Picture 4" descr="ThiÃªn TÆ°á»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áº¿t quáº£ hÃ¬nh áº£nh cho bells gip"/>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80" fill="hold"/>
                                        <p:tgtEl>
                                          <p:spTgt spid="12"/>
                                        </p:tgtEl>
                                      </p:cBhvr>
                                    </p:cmd>
                                  </p:childTnLst>
                                </p:cTn>
                              </p:par>
                            </p:childTnLst>
                          </p:cTn>
                        </p:par>
                        <p:par>
                          <p:cTn id="7" fill="hold">
                            <p:stCondLst>
                              <p:cond delay="136080"/>
                            </p:stCondLst>
                            <p:childTnLst>
                              <p:par>
                                <p:cTn id="8" presetID="1" presetClass="mediacall" presetSubtype="0" fill="hold" nodeType="afterEffect">
                                  <p:stCondLst>
                                    <p:cond delay="0"/>
                                  </p:stCondLst>
                                  <p:childTnLst>
                                    <p:cmd type="call" cmd="playFrom(0.0)">
                                      <p:cBhvr>
                                        <p:cTn id="9" dur="161074"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11" restart="whenNotActive" fill="hold" evtFilter="cancelBubble" nodeType="interactiveSeq">
                <p:stCondLst>
                  <p:cond evt="onClick" delay="0">
                    <p:tgtEl>
                      <p:spTgt spid="4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hammer.wav"/>
                                        </p:tgtEl>
                                      </p:cMediaNode>
                                    </p:audio>
                                  </p:subTnLst>
                                </p:cTn>
                              </p:par>
                            </p:childTnLst>
                          </p:cTn>
                        </p:par>
                        <p:par>
                          <p:cTn id="19" fill="hold">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2" fill="hold">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hammer.wav"/>
                                        </p:tgtEl>
                                      </p:cMediaNode>
                                    </p:audio>
                                  </p:subTnLst>
                                </p:cTn>
                              </p:par>
                            </p:childTnLst>
                          </p:cTn>
                        </p:par>
                        <p:par>
                          <p:cTn id="25" fill="hold">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hammer.wav"/>
                                        </p:tgtEl>
                                      </p:cMediaNode>
                                    </p:audio>
                                  </p:subTnLst>
                                </p:cTn>
                              </p:par>
                            </p:childTnLst>
                          </p:cTn>
                        </p:par>
                        <p:par>
                          <p:cTn id="28" fill="hold">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hammer.wav"/>
                                        </p:tgtEl>
                                      </p:cMediaNode>
                                    </p:audio>
                                  </p:subTnLst>
                                </p:cTn>
                              </p:par>
                            </p:childTnLst>
                          </p:cTn>
                        </p:par>
                        <p:par>
                          <p:cTn id="31" fill="hold">
                            <p:stCondLst>
                              <p:cond delay="5000"/>
                            </p:stCondLst>
                            <p:childTnLst>
                              <p:par>
                                <p:cTn id="32" presetID="1" presetClass="entr" presetSubtype="0" fill="hold" nodeType="afterEffect">
                                  <p:stCondLst>
                                    <p:cond delay="1000"/>
                                  </p:stCondLst>
                                  <p:childTnLst>
                                    <p:set>
                                      <p:cBhvr>
                                        <p:cTn id="33"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4" fill="hold">
                            <p:stCondLst>
                              <p:cond delay="6000"/>
                            </p:stCondLst>
                            <p:childTnLst>
                              <p:par>
                                <p:cTn id="35" presetID="1" presetClass="entr" presetSubtype="0" fill="hold" nodeType="afterEffect">
                                  <p:stCondLst>
                                    <p:cond delay="1000"/>
                                  </p:stCondLst>
                                  <p:childTnLst>
                                    <p:set>
                                      <p:cBhvr>
                                        <p:cTn id="3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7" fill="hold">
                            <p:stCondLst>
                              <p:cond delay="7000"/>
                            </p:stCondLst>
                            <p:childTnLst>
                              <p:par>
                                <p:cTn id="38" presetID="1" presetClass="entr" presetSubtype="0" fill="hold" nodeType="afterEffect">
                                  <p:stCondLst>
                                    <p:cond delay="1000"/>
                                  </p:stCondLst>
                                  <p:childTnLst>
                                    <p:set>
                                      <p:cBhvr>
                                        <p:cTn id="3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hammer.wav"/>
                                        </p:tgtEl>
                                      </p:cMediaNode>
                                    </p:audio>
                                  </p:subTnLst>
                                </p:cTn>
                              </p:par>
                            </p:childTnLst>
                          </p:cTn>
                        </p:par>
                        <p:par>
                          <p:cTn id="40" fill="hold">
                            <p:stCondLst>
                              <p:cond delay="8000"/>
                            </p:stCondLst>
                            <p:childTnLst>
                              <p:par>
                                <p:cTn id="41" presetID="1" presetClass="entr" presetSubtype="0" fill="hold" nodeType="afterEffect">
                                  <p:stCondLst>
                                    <p:cond delay="1000"/>
                                  </p:stCondLst>
                                  <p:childTnLst>
                                    <p:set>
                                      <p:cBhvr>
                                        <p:cTn id="4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hammer.wav"/>
                                        </p:tgtEl>
                                      </p:cMediaNode>
                                    </p:audio>
                                  </p:subTnLst>
                                </p:cTn>
                              </p:par>
                            </p:childTnLst>
                          </p:cTn>
                        </p:par>
                        <p:par>
                          <p:cTn id="43" fill="hold">
                            <p:stCondLst>
                              <p:cond delay="9000"/>
                            </p:stCondLst>
                            <p:childTnLst>
                              <p:par>
                                <p:cTn id="44" presetID="1" presetClass="entr" presetSubtype="0" fill="hold" nodeType="afterEffect">
                                  <p:stCondLst>
                                    <p:cond delay="1000"/>
                                  </p:stCondLst>
                                  <p:childTnLst>
                                    <p:set>
                                      <p:cBhvr>
                                        <p:cTn id="4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6" fill="hold">
                            <p:stCondLst>
                              <p:cond delay="10000"/>
                            </p:stCondLst>
                            <p:childTnLst>
                              <p:par>
                                <p:cTn id="47" presetID="1" presetClass="entr" presetSubtype="0" fill="hold"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par>
                          <p:cTn id="49" fill="hold">
                            <p:stCondLst>
                              <p:cond delay="11000"/>
                            </p:stCondLst>
                            <p:childTnLst>
                              <p:par>
                                <p:cTn id="50" presetID="2" presetClass="exit" presetSubtype="2" fill="hold" nodeType="afterEffect">
                                  <p:stCondLst>
                                    <p:cond delay="0"/>
                                  </p:stCondLst>
                                  <p:childTnLst>
                                    <p:anim calcmode="lin" valueType="num">
                                      <p:cBhvr additive="base">
                                        <p:cTn id="51" dur="1000"/>
                                        <p:tgtEl>
                                          <p:spTgt spid="55"/>
                                        </p:tgtEl>
                                        <p:attrNameLst>
                                          <p:attrName>ppt_x</p:attrName>
                                        </p:attrNameLst>
                                      </p:cBhvr>
                                      <p:tavLst>
                                        <p:tav tm="0">
                                          <p:val>
                                            <p:strVal val="ppt_x"/>
                                          </p:val>
                                        </p:tav>
                                        <p:tav tm="100000">
                                          <p:val>
                                            <p:strVal val="1+ppt_w/2"/>
                                          </p:val>
                                        </p:tav>
                                      </p:tavLst>
                                    </p:anim>
                                    <p:anim calcmode="lin" valueType="num">
                                      <p:cBhvr additive="base">
                                        <p:cTn id="52" dur="1000"/>
                                        <p:tgtEl>
                                          <p:spTgt spid="55"/>
                                        </p:tgtEl>
                                        <p:attrNameLst>
                                          <p:attrName>ppt_y</p:attrName>
                                        </p:attrNameLst>
                                      </p:cBhvr>
                                      <p:tavLst>
                                        <p:tav tm="0">
                                          <p:val>
                                            <p:strVal val="ppt_y"/>
                                          </p:val>
                                        </p:tav>
                                        <p:tav tm="100000">
                                          <p:val>
                                            <p:strVal val="ppt_y"/>
                                          </p:val>
                                        </p:tav>
                                      </p:tavLst>
                                    </p:anim>
                                    <p:set>
                                      <p:cBhvr>
                                        <p:cTn id="53"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56"/>
                </p:tgtEl>
              </p:cMediaNode>
            </p:audio>
          </p:childTnLst>
        </p:cTn>
      </p:par>
    </p:tnLst>
    <p:bldLst>
      <p:bldP spid="44" grpId="0" animBg="1"/>
      <p:bldP spid="45" grpId="0" animBg="1"/>
      <p:bldP spid="46" grpId="0" animBg="1"/>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nh_nen_1.jpg.jpg"/>
          <p:cNvPicPr>
            <a:picLocks noChangeAspect="1"/>
          </p:cNvPicPr>
          <p:nvPr/>
        </p:nvPicPr>
        <p:blipFill>
          <a:blip r:embed="rId4"/>
          <a:stretch>
            <a:fillRect/>
          </a:stretch>
        </p:blipFill>
        <p:spPr>
          <a:xfrm>
            <a:off x="-12853" y="0"/>
            <a:ext cx="9144000" cy="6858000"/>
          </a:xfrm>
          <a:prstGeom prst="rect">
            <a:avLst/>
          </a:prstGeom>
        </p:spPr>
      </p:pic>
      <p:sp>
        <p:nvSpPr>
          <p:cNvPr id="3" name="Rectangle 2"/>
          <p:cNvSpPr/>
          <p:nvPr/>
        </p:nvSpPr>
        <p:spPr>
          <a:xfrm>
            <a:off x="533400" y="262551"/>
            <a:ext cx="6705600" cy="769441"/>
          </a:xfrm>
          <a:prstGeom prst="rect">
            <a:avLst/>
          </a:prstGeom>
        </p:spPr>
        <p:txBody>
          <a:bodyPr wrap="square">
            <a:spAutoFit/>
          </a:bodyPr>
          <a:lstStyle/>
          <a:p>
            <a:pPr algn="ctr"/>
            <a:r>
              <a:rPr lang="en-US" sz="3600" b="1" u="sng" dirty="0" err="1">
                <a:solidFill>
                  <a:srgbClr val="0000CC"/>
                </a:solidFill>
                <a:latin typeface="Times New Roman" pitchFamily="18" charset="0"/>
                <a:cs typeface="Times New Roman" pitchFamily="18" charset="0"/>
              </a:rPr>
              <a:t>Câu</a:t>
            </a:r>
            <a:r>
              <a:rPr lang="en-US" sz="3600" b="1" u="sng" dirty="0">
                <a:solidFill>
                  <a:srgbClr val="0000CC"/>
                </a:solidFill>
                <a:latin typeface="Times New Roman" pitchFamily="18" charset="0"/>
                <a:cs typeface="Times New Roman" pitchFamily="18" charset="0"/>
              </a:rPr>
              <a:t> 5.</a:t>
            </a:r>
            <a:r>
              <a:rPr lang="en-US" sz="3600" b="1" dirty="0">
                <a:solidFill>
                  <a:srgbClr val="0000CC"/>
                </a:solidFill>
                <a:latin typeface="Times New Roman" pitchFamily="18" charset="0"/>
                <a:cs typeface="Times New Roman" pitchFamily="18" charset="0"/>
              </a:rPr>
              <a:t> What color is it?</a:t>
            </a:r>
          </a:p>
          <a:p>
            <a:pPr algn="ctr"/>
            <a:endParaRPr lang="en-US" sz="800" dirty="0"/>
          </a:p>
        </p:txBody>
      </p:sp>
      <p:sp>
        <p:nvSpPr>
          <p:cNvPr id="4" name="Rectangle 3"/>
          <p:cNvSpPr/>
          <p:nvPr/>
        </p:nvSpPr>
        <p:spPr>
          <a:xfrm>
            <a:off x="304800" y="2089490"/>
            <a:ext cx="34290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1. Red</a:t>
            </a:r>
          </a:p>
        </p:txBody>
      </p:sp>
      <p:sp>
        <p:nvSpPr>
          <p:cNvPr id="5" name="Rectangle 4"/>
          <p:cNvSpPr/>
          <p:nvPr/>
        </p:nvSpPr>
        <p:spPr>
          <a:xfrm>
            <a:off x="846361" y="3517708"/>
            <a:ext cx="34290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2. Blue</a:t>
            </a:r>
          </a:p>
        </p:txBody>
      </p:sp>
      <p:sp>
        <p:nvSpPr>
          <p:cNvPr id="8" name="Rectangle 7"/>
          <p:cNvSpPr/>
          <p:nvPr/>
        </p:nvSpPr>
        <p:spPr>
          <a:xfrm>
            <a:off x="1267425" y="4948254"/>
            <a:ext cx="34290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3. Yellow</a:t>
            </a:r>
          </a:p>
        </p:txBody>
      </p:sp>
      <p:sp>
        <p:nvSpPr>
          <p:cNvPr id="51" name="Right Arrow 50"/>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52" name="Explosion 1 5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53" name="Explosion 1 52"/>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54" name="Explosion 1 5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55" name="Explosion 1 54"/>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56" name="Explosion 1 55"/>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57" name="Explosion 1 56"/>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58" name="Explosion 1 5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59" name="Explosion 1 58"/>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60" name="Explosion 1 59"/>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1" name="Explosion 1 60"/>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2" name="Explosion 1 61"/>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63"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1"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F187694-C823-CA83-FCBF-817C6F48F273}"/>
              </a:ext>
            </a:extLst>
          </p:cNvPr>
          <p:cNvPicPr>
            <a:picLocks noChangeAspect="1"/>
          </p:cNvPicPr>
          <p:nvPr/>
        </p:nvPicPr>
        <p:blipFill>
          <a:blip r:embed="rId8"/>
          <a:stretch>
            <a:fillRect/>
          </a:stretch>
        </p:blipFill>
        <p:spPr>
          <a:xfrm>
            <a:off x="5134575" y="1496605"/>
            <a:ext cx="3429000" cy="3796270"/>
          </a:xfrm>
          <a:prstGeom prst="rect">
            <a:avLst/>
          </a:prstGeom>
        </p:spPr>
      </p:pic>
    </p:spTree>
    <p:extLst>
      <p:ext uri="{BB962C8B-B14F-4D97-AF65-F5344CB8AC3E}">
        <p14:creationId xmlns:p14="http://schemas.microsoft.com/office/powerpoint/2010/main" val="33306343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63"/>
                                        </p:tgtEl>
                                        <p:attrNameLst>
                                          <p:attrName>ppt_x</p:attrName>
                                        </p:attrNameLst>
                                      </p:cBhvr>
                                      <p:tavLst>
                                        <p:tav tm="0">
                                          <p:val>
                                            <p:strVal val="ppt_x"/>
                                          </p:val>
                                        </p:tav>
                                        <p:tav tm="100000">
                                          <p:val>
                                            <p:strVal val="1+ppt_w/2"/>
                                          </p:val>
                                        </p:tav>
                                      </p:tavLst>
                                    </p:anim>
                                    <p:anim calcmode="lin" valueType="num">
                                      <p:cBhvr additive="base">
                                        <p:cTn id="58" dur="1000"/>
                                        <p:tgtEl>
                                          <p:spTgt spid="63"/>
                                        </p:tgtEl>
                                        <p:attrNameLst>
                                          <p:attrName>ppt_y</p:attrName>
                                        </p:attrNameLst>
                                      </p:cBhvr>
                                      <p:tavLst>
                                        <p:tav tm="0">
                                          <p:val>
                                            <p:strVal val="ppt_y"/>
                                          </p:val>
                                        </p:tav>
                                        <p:tav tm="100000">
                                          <p:val>
                                            <p:strVal val="ppt_y"/>
                                          </p:val>
                                        </p:tav>
                                      </p:tavLst>
                                    </p:anim>
                                    <p:set>
                                      <p:cBhvr>
                                        <p:cTn id="5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4" grpId="0" animBg="1"/>
      <p:bldP spid="5" grpId="0" animBg="1"/>
      <p:bldP spid="8" grpId="0" animBg="1"/>
      <p:bldP spid="52" grpId="0" animBg="1"/>
      <p:bldP spid="53" grpId="0" animBg="1"/>
      <p:bldP spid="54" grpId="0" animBg="1"/>
      <p:bldP spid="55" grpId="0" animBg="1"/>
      <p:bldP spid="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131015khung-hinh-ong-mat-troi-de-thuong.jpg"/>
          <p:cNvPicPr>
            <a:picLocks noChangeAspect="1"/>
          </p:cNvPicPr>
          <p:nvPr/>
        </p:nvPicPr>
        <p:blipFill>
          <a:blip r:embed="rId4"/>
          <a:stretch>
            <a:fillRect/>
          </a:stretch>
        </p:blipFill>
        <p:spPr>
          <a:xfrm>
            <a:off x="0" y="0"/>
            <a:ext cx="9144000" cy="6858000"/>
          </a:xfrm>
          <a:prstGeom prst="rect">
            <a:avLst/>
          </a:prstGeom>
        </p:spPr>
      </p:pic>
      <p:sp>
        <p:nvSpPr>
          <p:cNvPr id="44" name="Right Arrow 43"/>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45" name="Explosion 1 44"/>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46" name="Explosion 1 45"/>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47" name="Explosion 1 46"/>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48" name="Explosion 1 47"/>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49" name="Explosion 1 48"/>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50" name="Explosion 1 4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51" name="Explosion 1 50"/>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52" name="Explosion 1 51"/>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53" name="Explosion 1 52"/>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54" name="Explosion 1 53"/>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55" name="Explosion 1 54"/>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56"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6"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09600" y="968514"/>
            <a:ext cx="8534400" cy="707886"/>
          </a:xfrm>
          <a:prstGeom prst="rect">
            <a:avLst/>
          </a:prstGeom>
          <a:noFill/>
        </p:spPr>
        <p:txBody>
          <a:bodyPr wrap="square" rtlCol="0">
            <a:spAutoFit/>
          </a:bodyPr>
          <a:lstStyle/>
          <a:p>
            <a:pPr algn="ctr"/>
            <a:r>
              <a:rPr lang="en-US" sz="3600" b="1" u="sng" dirty="0" err="1">
                <a:solidFill>
                  <a:srgbClr val="0000CC"/>
                </a:solidFill>
                <a:latin typeface="Times New Roman" pitchFamily="18" charset="0"/>
                <a:cs typeface="Times New Roman" pitchFamily="18" charset="0"/>
              </a:rPr>
              <a:t>Câu</a:t>
            </a:r>
            <a:r>
              <a:rPr lang="en-US" sz="3600" b="1" u="sng" dirty="0">
                <a:solidFill>
                  <a:srgbClr val="0000CC"/>
                </a:solidFill>
                <a:latin typeface="Times New Roman" pitchFamily="18" charset="0"/>
                <a:cs typeface="Times New Roman" pitchFamily="18" charset="0"/>
              </a:rPr>
              <a:t> 6.</a:t>
            </a:r>
            <a:r>
              <a:rPr lang="en-US" sz="3600" b="1" dirty="0">
                <a:solidFill>
                  <a:srgbClr val="0000CC"/>
                </a:solidFill>
                <a:latin typeface="Times New Roman" pitchFamily="18" charset="0"/>
                <a:cs typeface="Times New Roman" pitchFamily="18" charset="0"/>
              </a:rPr>
              <a:t> </a:t>
            </a:r>
            <a:r>
              <a:rPr lang="en-US" sz="4000" b="1" dirty="0">
                <a:solidFill>
                  <a:srgbClr val="0000CC"/>
                </a:solidFill>
                <a:latin typeface="Times New Roman" pitchFamily="18" charset="0"/>
                <a:cs typeface="Times New Roman" pitchFamily="18" charset="0"/>
              </a:rPr>
              <a:t>Where is the popcorn?</a:t>
            </a:r>
          </a:p>
        </p:txBody>
      </p:sp>
      <p:sp>
        <p:nvSpPr>
          <p:cNvPr id="29" name="Rectangle 28"/>
          <p:cNvSpPr/>
          <p:nvPr/>
        </p:nvSpPr>
        <p:spPr>
          <a:xfrm>
            <a:off x="1524000" y="4802957"/>
            <a:ext cx="1866900" cy="6096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1.</a:t>
            </a:r>
          </a:p>
        </p:txBody>
      </p:sp>
      <p:sp>
        <p:nvSpPr>
          <p:cNvPr id="30" name="Rectangle 29"/>
          <p:cNvSpPr/>
          <p:nvPr/>
        </p:nvSpPr>
        <p:spPr>
          <a:xfrm>
            <a:off x="6324600" y="4800600"/>
            <a:ext cx="1641835" cy="6096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3.</a:t>
            </a:r>
          </a:p>
        </p:txBody>
      </p:sp>
      <p:sp>
        <p:nvSpPr>
          <p:cNvPr id="31" name="Rectangle 30"/>
          <p:cNvSpPr/>
          <p:nvPr/>
        </p:nvSpPr>
        <p:spPr>
          <a:xfrm>
            <a:off x="3962400" y="4800600"/>
            <a:ext cx="1752600" cy="6096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2.</a:t>
            </a:r>
          </a:p>
        </p:txBody>
      </p:sp>
      <p:sp>
        <p:nvSpPr>
          <p:cNvPr id="35" name="TextBox 34"/>
          <p:cNvSpPr txBox="1"/>
          <p:nvPr/>
        </p:nvSpPr>
        <p:spPr>
          <a:xfrm>
            <a:off x="2209800" y="1600199"/>
            <a:ext cx="685800" cy="646331"/>
          </a:xfrm>
          <a:prstGeom prst="rect">
            <a:avLst/>
          </a:prstGeom>
          <a:noFill/>
        </p:spPr>
        <p:txBody>
          <a:bodyPr wrap="square" rtlCol="0">
            <a:spAutoFit/>
          </a:bodyPr>
          <a:lstStyle/>
          <a:p>
            <a:r>
              <a:rPr lang="en-US" sz="3600" b="1" dirty="0"/>
              <a:t>1</a:t>
            </a:r>
          </a:p>
        </p:txBody>
      </p:sp>
      <p:sp>
        <p:nvSpPr>
          <p:cNvPr id="36" name="TextBox 35"/>
          <p:cNvSpPr txBox="1"/>
          <p:nvPr/>
        </p:nvSpPr>
        <p:spPr>
          <a:xfrm>
            <a:off x="4419600" y="1600200"/>
            <a:ext cx="685800" cy="646331"/>
          </a:xfrm>
          <a:prstGeom prst="rect">
            <a:avLst/>
          </a:prstGeom>
          <a:noFill/>
        </p:spPr>
        <p:txBody>
          <a:bodyPr wrap="square" rtlCol="0">
            <a:spAutoFit/>
          </a:bodyPr>
          <a:lstStyle/>
          <a:p>
            <a:r>
              <a:rPr lang="en-US" sz="3600" b="1" dirty="0"/>
              <a:t>2</a:t>
            </a:r>
          </a:p>
        </p:txBody>
      </p:sp>
      <p:sp>
        <p:nvSpPr>
          <p:cNvPr id="37" name="TextBox 36"/>
          <p:cNvSpPr txBox="1"/>
          <p:nvPr/>
        </p:nvSpPr>
        <p:spPr>
          <a:xfrm>
            <a:off x="6705600" y="1600200"/>
            <a:ext cx="685800" cy="646331"/>
          </a:xfrm>
          <a:prstGeom prst="rect">
            <a:avLst/>
          </a:prstGeom>
          <a:noFill/>
        </p:spPr>
        <p:txBody>
          <a:bodyPr wrap="square" rtlCol="0">
            <a:spAutoFit/>
          </a:bodyPr>
          <a:lstStyle/>
          <a:p>
            <a:r>
              <a:rPr lang="en-US" sz="3600" b="1" dirty="0"/>
              <a:t>3</a:t>
            </a:r>
          </a:p>
        </p:txBody>
      </p:sp>
      <p:pic>
        <p:nvPicPr>
          <p:cNvPr id="3" name="Picture 2">
            <a:extLst>
              <a:ext uri="{FF2B5EF4-FFF2-40B4-BE49-F238E27FC236}">
                <a16:creationId xmlns:a16="http://schemas.microsoft.com/office/drawing/2014/main" id="{64CCE7E9-757D-964A-4E46-1C00FE12CC8B}"/>
              </a:ext>
            </a:extLst>
          </p:cNvPr>
          <p:cNvPicPr>
            <a:picLocks noChangeAspect="1"/>
          </p:cNvPicPr>
          <p:nvPr/>
        </p:nvPicPr>
        <p:blipFill>
          <a:blip r:embed="rId8"/>
          <a:stretch>
            <a:fillRect/>
          </a:stretch>
        </p:blipFill>
        <p:spPr>
          <a:xfrm>
            <a:off x="6220286" y="2200268"/>
            <a:ext cx="1746149" cy="2314246"/>
          </a:xfrm>
          <a:prstGeom prst="rect">
            <a:avLst/>
          </a:prstGeom>
        </p:spPr>
      </p:pic>
      <p:pic>
        <p:nvPicPr>
          <p:cNvPr id="5" name="Picture 4">
            <a:extLst>
              <a:ext uri="{FF2B5EF4-FFF2-40B4-BE49-F238E27FC236}">
                <a16:creationId xmlns:a16="http://schemas.microsoft.com/office/drawing/2014/main" id="{5E053ADF-871F-8C54-FA81-1881E1BB2E5D}"/>
              </a:ext>
            </a:extLst>
          </p:cNvPr>
          <p:cNvPicPr>
            <a:picLocks noChangeAspect="1"/>
          </p:cNvPicPr>
          <p:nvPr/>
        </p:nvPicPr>
        <p:blipFill>
          <a:blip r:embed="rId9"/>
          <a:stretch>
            <a:fillRect/>
          </a:stretch>
        </p:blipFill>
        <p:spPr>
          <a:xfrm>
            <a:off x="3743273" y="2200268"/>
            <a:ext cx="2190854" cy="2371686"/>
          </a:xfrm>
          <a:prstGeom prst="rect">
            <a:avLst/>
          </a:prstGeom>
        </p:spPr>
      </p:pic>
      <p:pic>
        <p:nvPicPr>
          <p:cNvPr id="7" name="Picture 6">
            <a:extLst>
              <a:ext uri="{FF2B5EF4-FFF2-40B4-BE49-F238E27FC236}">
                <a16:creationId xmlns:a16="http://schemas.microsoft.com/office/drawing/2014/main" id="{AD8A564F-2F90-DA3E-D27B-76F94E5A5436}"/>
              </a:ext>
            </a:extLst>
          </p:cNvPr>
          <p:cNvPicPr>
            <a:picLocks noChangeAspect="1"/>
          </p:cNvPicPr>
          <p:nvPr/>
        </p:nvPicPr>
        <p:blipFill>
          <a:blip r:embed="rId10"/>
          <a:stretch>
            <a:fillRect/>
          </a:stretch>
        </p:blipFill>
        <p:spPr>
          <a:xfrm>
            <a:off x="1177565" y="2644914"/>
            <a:ext cx="2324564" cy="1707159"/>
          </a:xfrm>
          <a:prstGeom prst="rect">
            <a:avLst/>
          </a:prstGeom>
        </p:spPr>
      </p:pic>
    </p:spTree>
    <p:extLst>
      <p:ext uri="{BB962C8B-B14F-4D97-AF65-F5344CB8AC3E}">
        <p14:creationId xmlns:p14="http://schemas.microsoft.com/office/powerpoint/2010/main" val="8220163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30"/>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diamond(in)">
                                      <p:cBhvr>
                                        <p:cTn id="21" dur="20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diamond(in)">
                                      <p:cBhvr>
                                        <p:cTn id="26" dur="2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diamond(in)">
                                      <p:cBhvr>
                                        <p:cTn id="31"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1000"/>
                                  </p:stCondLst>
                                  <p:childTnLst>
                                    <p:set>
                                      <p:cBhvr>
                                        <p:cTn id="3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1000"/>
                            </p:stCondLst>
                            <p:childTnLst>
                              <p:par>
                                <p:cTn id="41" presetID="1" presetClass="entr" presetSubtype="0" fill="hold" grpId="0" nodeType="afterEffect">
                                  <p:stCondLst>
                                    <p:cond delay="1000"/>
                                  </p:stCondLst>
                                  <p:childTnLst>
                                    <p:set>
                                      <p:cBhvr>
                                        <p:cTn id="4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2000"/>
                            </p:stCondLst>
                            <p:childTnLst>
                              <p:par>
                                <p:cTn id="44" presetID="1" presetClass="entr" presetSubtype="0" fill="hold" grpId="0" nodeType="afterEffect">
                                  <p:stCondLst>
                                    <p:cond delay="1000"/>
                                  </p:stCondLst>
                                  <p:childTnLst>
                                    <p:set>
                                      <p:cBhvr>
                                        <p:cTn id="4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3000"/>
                            </p:stCondLst>
                            <p:childTnLst>
                              <p:par>
                                <p:cTn id="47" presetID="1" presetClass="entr" presetSubtype="0" fill="hold" grpId="0" nodeType="afterEffect">
                                  <p:stCondLst>
                                    <p:cond delay="1000"/>
                                  </p:stCondLst>
                                  <p:childTnLst>
                                    <p:set>
                                      <p:cBhvr>
                                        <p:cTn id="4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4000"/>
                            </p:stCondLst>
                            <p:childTnLst>
                              <p:par>
                                <p:cTn id="50" presetID="1" presetClass="entr" presetSubtype="0" fill="hold" grpId="0" nodeType="afterEffect">
                                  <p:stCondLst>
                                    <p:cond delay="1000"/>
                                  </p:stCondLst>
                                  <p:childTnLst>
                                    <p:set>
                                      <p:cBhvr>
                                        <p:cTn id="5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5000"/>
                            </p:stCondLst>
                            <p:childTnLst>
                              <p:par>
                                <p:cTn id="53" presetID="1" presetClass="entr" presetSubtype="0" fill="hold" nodeType="afterEffect">
                                  <p:stCondLst>
                                    <p:cond delay="1000"/>
                                  </p:stCondLst>
                                  <p:childTnLst>
                                    <p:set>
                                      <p:cBhvr>
                                        <p:cTn id="5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hammer.wav"/>
                                        </p:tgtEl>
                                      </p:cMediaNode>
                                    </p:audio>
                                  </p:subTnLst>
                                </p:cTn>
                              </p:par>
                            </p:childTnLst>
                          </p:cTn>
                        </p:par>
                        <p:par>
                          <p:cTn id="55" fill="hold">
                            <p:stCondLst>
                              <p:cond delay="6000"/>
                            </p:stCondLst>
                            <p:childTnLst>
                              <p:par>
                                <p:cTn id="56" presetID="1" presetClass="entr" presetSubtype="0" fill="hold" nodeType="afterEffect">
                                  <p:stCondLst>
                                    <p:cond delay="1000"/>
                                  </p:stCondLst>
                                  <p:childTnLst>
                                    <p:set>
                                      <p:cBhvr>
                                        <p:cTn id="57"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hammer.wav"/>
                                        </p:tgtEl>
                                      </p:cMediaNode>
                                    </p:audio>
                                  </p:subTnLst>
                                </p:cTn>
                              </p:par>
                            </p:childTnLst>
                          </p:cTn>
                        </p:par>
                        <p:par>
                          <p:cTn id="58" fill="hold">
                            <p:stCondLst>
                              <p:cond delay="7000"/>
                            </p:stCondLst>
                            <p:childTnLst>
                              <p:par>
                                <p:cTn id="59" presetID="1" presetClass="entr" presetSubtype="0" fill="hold" nodeType="afterEffect">
                                  <p:stCondLst>
                                    <p:cond delay="1000"/>
                                  </p:stCondLst>
                                  <p:childTnLst>
                                    <p:set>
                                      <p:cBhvr>
                                        <p:cTn id="6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hammer.wav"/>
                                        </p:tgtEl>
                                      </p:cMediaNode>
                                    </p:audio>
                                  </p:subTnLst>
                                </p:cTn>
                              </p:par>
                            </p:childTnLst>
                          </p:cTn>
                        </p:par>
                        <p:par>
                          <p:cTn id="61" fill="hold">
                            <p:stCondLst>
                              <p:cond delay="8000"/>
                            </p:stCondLst>
                            <p:childTnLst>
                              <p:par>
                                <p:cTn id="62" presetID="1" presetClass="entr" presetSubtype="0" fill="hold" nodeType="afterEffect">
                                  <p:stCondLst>
                                    <p:cond delay="1000"/>
                                  </p:stCondLst>
                                  <p:childTnLst>
                                    <p:set>
                                      <p:cBhvr>
                                        <p:cTn id="63"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hammer.wav"/>
                                        </p:tgtEl>
                                      </p:cMediaNode>
                                    </p:audio>
                                  </p:subTnLst>
                                </p:cTn>
                              </p:par>
                            </p:childTnLst>
                          </p:cTn>
                        </p:par>
                        <p:par>
                          <p:cTn id="64" fill="hold">
                            <p:stCondLst>
                              <p:cond delay="9000"/>
                            </p:stCondLst>
                            <p:childTnLst>
                              <p:par>
                                <p:cTn id="65" presetID="1" presetClass="entr" presetSubtype="0" fill="hold" nodeType="afterEffect">
                                  <p:stCondLst>
                                    <p:cond delay="1000"/>
                                  </p:stCondLst>
                                  <p:childTnLst>
                                    <p:set>
                                      <p:cBhvr>
                                        <p:cTn id="6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hammer.wav"/>
                                        </p:tgtEl>
                                      </p:cMediaNode>
                                    </p:audio>
                                  </p:subTnLst>
                                </p:cTn>
                              </p:par>
                            </p:childTnLst>
                          </p:cTn>
                        </p:par>
                        <p:par>
                          <p:cTn id="67" fill="hold">
                            <p:stCondLst>
                              <p:cond delay="10000"/>
                            </p:stCondLst>
                            <p:childTnLst>
                              <p:par>
                                <p:cTn id="68" presetID="1" presetClass="entr" presetSubtype="0" fill="hold" nodeType="afterEffect">
                                  <p:stCondLst>
                                    <p:cond delay="1000"/>
                                  </p:stCondLst>
                                  <p:childTnLst>
                                    <p:set>
                                      <p:cBhvr>
                                        <p:cTn id="69"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chimes.wav"/>
                                        </p:tgtEl>
                                      </p:cMediaNode>
                                    </p:audio>
                                  </p:subTnLst>
                                </p:cTn>
                              </p:par>
                            </p:childTnLst>
                          </p:cTn>
                        </p:par>
                        <p:par>
                          <p:cTn id="70" fill="hold">
                            <p:stCondLst>
                              <p:cond delay="11000"/>
                            </p:stCondLst>
                            <p:childTnLst>
                              <p:par>
                                <p:cTn id="71" presetID="2" presetClass="exit" presetSubtype="2" fill="hold" nodeType="afterEffect">
                                  <p:stCondLst>
                                    <p:cond delay="0"/>
                                  </p:stCondLst>
                                  <p:childTnLst>
                                    <p:anim calcmode="lin" valueType="num">
                                      <p:cBhvr additive="base">
                                        <p:cTn id="72" dur="1000"/>
                                        <p:tgtEl>
                                          <p:spTgt spid="56"/>
                                        </p:tgtEl>
                                        <p:attrNameLst>
                                          <p:attrName>ppt_x</p:attrName>
                                        </p:attrNameLst>
                                      </p:cBhvr>
                                      <p:tavLst>
                                        <p:tav tm="0">
                                          <p:val>
                                            <p:strVal val="ppt_x"/>
                                          </p:val>
                                        </p:tav>
                                        <p:tav tm="100000">
                                          <p:val>
                                            <p:strVal val="1+ppt_w/2"/>
                                          </p:val>
                                        </p:tav>
                                      </p:tavLst>
                                    </p:anim>
                                    <p:anim calcmode="lin" valueType="num">
                                      <p:cBhvr additive="base">
                                        <p:cTn id="73" dur="1000"/>
                                        <p:tgtEl>
                                          <p:spTgt spid="56"/>
                                        </p:tgtEl>
                                        <p:attrNameLst>
                                          <p:attrName>ppt_y</p:attrName>
                                        </p:attrNameLst>
                                      </p:cBhvr>
                                      <p:tavLst>
                                        <p:tav tm="0">
                                          <p:val>
                                            <p:strVal val="ppt_y"/>
                                          </p:val>
                                        </p:tav>
                                        <p:tav tm="100000">
                                          <p:val>
                                            <p:strVal val="ppt_y"/>
                                          </p:val>
                                        </p:tav>
                                      </p:tavLst>
                                    </p:anim>
                                    <p:set>
                                      <p:cBhvr>
                                        <p:cTn id="74"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45" grpId="0" animBg="1"/>
      <p:bldP spid="46" grpId="0" animBg="1"/>
      <p:bldP spid="47" grpId="0" animBg="1"/>
      <p:bldP spid="48" grpId="0" animBg="1"/>
      <p:bldP spid="49" grpId="0" animBg="1"/>
      <p:bldP spid="29" grpId="0" animBg="1"/>
      <p:bldP spid="30" grpId="0" animBg="1"/>
      <p:bldP spid="31" grpId="0" animBg="1"/>
      <p:bldP spid="35"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143000" y="533400"/>
            <a:ext cx="6400800" cy="461665"/>
          </a:xfrm>
          <a:prstGeom prst="rect">
            <a:avLst/>
          </a:prstGeom>
          <a:noFill/>
        </p:spPr>
        <p:txBody>
          <a:bodyPr wrap="square" rtlCol="0">
            <a:spAutoFit/>
          </a:bodyPr>
          <a:lstStyle/>
          <a:p>
            <a:pPr algn="ctr"/>
            <a:r>
              <a:rPr lang="en-US" sz="2400" b="1" dirty="0">
                <a:solidFill>
                  <a:srgbClr val="FF0000"/>
                </a:solidFill>
                <a:latin typeface="Times New Roman" pitchFamily="18" charset="0"/>
                <a:cs typeface="Times New Roman" pitchFamily="18" charset="0"/>
              </a:rPr>
              <a:t>NỘI QUY HỘI THI RUNG CHUÔNG VÀNG</a:t>
            </a:r>
          </a:p>
        </p:txBody>
      </p:sp>
      <p:sp>
        <p:nvSpPr>
          <p:cNvPr id="4" name="TextBox 3"/>
          <p:cNvSpPr txBox="1"/>
          <p:nvPr/>
        </p:nvSpPr>
        <p:spPr>
          <a:xfrm>
            <a:off x="609600" y="1219200"/>
            <a:ext cx="7086600" cy="646331"/>
          </a:xfrm>
          <a:prstGeom prst="rect">
            <a:avLst/>
          </a:prstGeom>
          <a:noFill/>
        </p:spPr>
        <p:txBody>
          <a:bodyPr wrap="square" rtlCol="0">
            <a:spAutoFit/>
          </a:bodyPr>
          <a:lstStyle/>
          <a:p>
            <a:pPr>
              <a:buFont typeface="Wingdings" pitchFamily="2" charset="2"/>
              <a:buChar char="v"/>
            </a:pPr>
            <a:r>
              <a:rPr lang="en-US" dirty="0">
                <a:latin typeface="Times New Roman" pitchFamily="18" charset="0"/>
                <a:cs typeface="Times New Roman" pitchFamily="18" charset="0"/>
              </a:rPr>
              <a:t> TRẢI QUA 3 VÒNG THI, MỖI VÒNG CÓ 8 CÂU HỎI</a:t>
            </a:r>
          </a:p>
          <a:p>
            <a:r>
              <a:rPr lang="en-US" dirty="0">
                <a:latin typeface="Times New Roman" pitchFamily="18" charset="0"/>
                <a:cs typeface="Times New Roman" pitchFamily="18" charset="0"/>
              </a:rPr>
              <a:t> =&gt; NHỮNG THÍ SINH XUẤT SẮC SẼ BƯỚC VÀO VÒNG ĐẶC BIỆT</a:t>
            </a:r>
          </a:p>
        </p:txBody>
      </p:sp>
      <p:sp>
        <p:nvSpPr>
          <p:cNvPr id="5" name="TextBox 4"/>
          <p:cNvSpPr txBox="1"/>
          <p:nvPr/>
        </p:nvSpPr>
        <p:spPr>
          <a:xfrm>
            <a:off x="609600" y="2133600"/>
            <a:ext cx="7162800" cy="646331"/>
          </a:xfrm>
          <a:prstGeom prst="rect">
            <a:avLst/>
          </a:prstGeom>
          <a:noFill/>
        </p:spPr>
        <p:txBody>
          <a:bodyPr wrap="square" rtlCol="0">
            <a:spAutoFit/>
          </a:bodyPr>
          <a:lstStyle/>
          <a:p>
            <a:pPr>
              <a:buFont typeface="Wingdings" pitchFamily="2" charset="2"/>
              <a:buChar char="v"/>
            </a:pPr>
            <a:r>
              <a:rPr lang="en-US" dirty="0">
                <a:latin typeface="Times New Roman" pitchFamily="18" charset="0"/>
                <a:cs typeface="Times New Roman" pitchFamily="18" charset="0"/>
              </a:rPr>
              <a:t> CÁC THÍ SINH TRẢ LỜI THEO TRÌNH TỰ =&gt; ĐÚNG ĐI TIẾP, SAI DỪNG LẠI  VÀ RA KHỎI SÀN THI ĐẤU</a:t>
            </a:r>
          </a:p>
        </p:txBody>
      </p:sp>
      <p:sp>
        <p:nvSpPr>
          <p:cNvPr id="6" name="TextBox 5"/>
          <p:cNvSpPr txBox="1"/>
          <p:nvPr/>
        </p:nvSpPr>
        <p:spPr>
          <a:xfrm>
            <a:off x="685800" y="3200400"/>
            <a:ext cx="7467600" cy="646331"/>
          </a:xfrm>
          <a:prstGeom prst="rect">
            <a:avLst/>
          </a:prstGeom>
          <a:noFill/>
        </p:spPr>
        <p:txBody>
          <a:bodyPr wrap="square" rtlCol="0">
            <a:spAutoFit/>
          </a:bodyPr>
          <a:lstStyle/>
          <a:p>
            <a:pPr>
              <a:buFont typeface="Wingdings" pitchFamily="2" charset="2"/>
              <a:buChar char="v"/>
            </a:pPr>
            <a:r>
              <a:rPr lang="en-US" dirty="0">
                <a:latin typeface="Times New Roman" pitchFamily="18" charset="0"/>
                <a:cs typeface="Times New Roman" pitchFamily="18" charset="0"/>
              </a:rPr>
              <a:t> MỖI CÂU HỎI BAN TỔ CHỨC ĐƯA RA, THÍ SINH CÓ 10s ĐỂ SUY NGHĨ VÀ ĐƯA RA CÂU ĐÁP ÁN TRẢ LỜI DƯỚI DẠNG 1, 2, 3</a:t>
            </a:r>
          </a:p>
        </p:txBody>
      </p:sp>
      <p:sp>
        <p:nvSpPr>
          <p:cNvPr id="7" name="TextBox 6"/>
          <p:cNvSpPr txBox="1"/>
          <p:nvPr/>
        </p:nvSpPr>
        <p:spPr>
          <a:xfrm>
            <a:off x="838200" y="4191000"/>
            <a:ext cx="7467600" cy="923330"/>
          </a:xfrm>
          <a:prstGeom prst="rect">
            <a:avLst/>
          </a:prstGeom>
          <a:noFill/>
        </p:spPr>
        <p:txBody>
          <a:bodyPr wrap="square" rtlCol="0">
            <a:spAutoFit/>
          </a:bodyPr>
          <a:lstStyle/>
          <a:p>
            <a:pPr>
              <a:buFont typeface="Wingdings" pitchFamily="2" charset="2"/>
              <a:buChar char="v"/>
            </a:pPr>
            <a:r>
              <a:rPr lang="en-US" dirty="0">
                <a:latin typeface="Times New Roman" pitchFamily="18" charset="0"/>
                <a:cs typeface="Times New Roman" pitchFamily="18" charset="0"/>
              </a:rPr>
              <a:t> CÂU TRẢ LỜI ĐƯA RA TRÙNG VỚI ĐÁP ÁN CỦA BTC ĐƯỢC COI LÀ ĐÚNG. SAI THÍ SINH RA KHỎI SÀN THI ĐẤU DƯỚI SỰ HƯỚNG DẪN CỦA TỔ TRỌNG TÀI</a:t>
            </a:r>
          </a:p>
        </p:txBody>
      </p:sp>
      <p:sp>
        <p:nvSpPr>
          <p:cNvPr id="8" name="TextBox 7"/>
          <p:cNvSpPr txBox="1"/>
          <p:nvPr/>
        </p:nvSpPr>
        <p:spPr>
          <a:xfrm>
            <a:off x="2057400" y="5257800"/>
            <a:ext cx="6400800" cy="923330"/>
          </a:xfrm>
          <a:prstGeom prst="rect">
            <a:avLst/>
          </a:prstGeom>
          <a:noFill/>
        </p:spPr>
        <p:txBody>
          <a:bodyPr wrap="square" rtlCol="0">
            <a:spAutoFit/>
          </a:bodyPr>
          <a:lstStyle/>
          <a:p>
            <a:pPr>
              <a:buFont typeface="Wingdings" pitchFamily="2" charset="2"/>
              <a:buChar char="v"/>
            </a:pPr>
            <a:r>
              <a:rPr lang="en-US" dirty="0">
                <a:latin typeface="Times New Roman" pitchFamily="18" charset="0"/>
                <a:cs typeface="Times New Roman" pitchFamily="18" charset="0"/>
              </a:rPr>
              <a:t> THÍ SINH XUẤT SẮC VƯỢT QUA TẤT CẢ CÁC CÂU HỎI SẼ DÀNH ĐƯỢC GIẢI NHẤT VÀ ĐƯỢC QUYỀN RUNG CHUÔNG VÀNG.</a:t>
            </a:r>
          </a:p>
        </p:txBody>
      </p:sp>
    </p:spTree>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0" name="Right Arrow 49"/>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51" name="Explosion 1 5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52" name="Explosion 1 5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53" name="Explosion 1 52"/>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54" name="Explosion 1 5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55" name="Explosion 1 54"/>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56" name="Explosion 1 55"/>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57" name="Explosion 1 5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58" name="Explosion 1 5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59" name="Explosion 1 58"/>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0" name="Explosion 1 59"/>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1" name="Explosion 1 60"/>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62"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0"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85800" y="838200"/>
            <a:ext cx="8001000" cy="707886"/>
          </a:xfrm>
          <a:prstGeom prst="rect">
            <a:avLst/>
          </a:prstGeom>
          <a:noFill/>
        </p:spPr>
        <p:txBody>
          <a:bodyPr wrap="square" rtlCol="0">
            <a:spAutoFit/>
          </a:bodyPr>
          <a:lstStyle/>
          <a:p>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7. </a:t>
            </a:r>
            <a:r>
              <a:rPr lang="en-US" sz="4000" b="1" dirty="0">
                <a:solidFill>
                  <a:srgbClr val="0000CC"/>
                </a:solidFill>
                <a:latin typeface="Times New Roman" pitchFamily="18" charset="0"/>
                <a:cs typeface="Times New Roman" pitchFamily="18" charset="0"/>
              </a:rPr>
              <a:t>Where is the teddy bear?</a:t>
            </a:r>
          </a:p>
        </p:txBody>
      </p:sp>
      <p:sp>
        <p:nvSpPr>
          <p:cNvPr id="23" name="Rectangle 22"/>
          <p:cNvSpPr/>
          <p:nvPr/>
        </p:nvSpPr>
        <p:spPr>
          <a:xfrm>
            <a:off x="762000" y="4202806"/>
            <a:ext cx="1441361"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C0000"/>
                </a:solidFill>
                <a:latin typeface="Times New Roman" pitchFamily="18" charset="0"/>
                <a:cs typeface="Times New Roman" pitchFamily="18" charset="0"/>
              </a:rPr>
              <a:t>1</a:t>
            </a:r>
          </a:p>
        </p:txBody>
      </p:sp>
      <p:sp>
        <p:nvSpPr>
          <p:cNvPr id="24" name="Rectangle 23"/>
          <p:cNvSpPr/>
          <p:nvPr/>
        </p:nvSpPr>
        <p:spPr>
          <a:xfrm>
            <a:off x="6062663" y="4194220"/>
            <a:ext cx="1481137"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C0000"/>
                </a:solidFill>
                <a:latin typeface="Times New Roman" pitchFamily="18" charset="0"/>
                <a:cs typeface="Times New Roman" pitchFamily="18" charset="0"/>
              </a:rPr>
              <a:t>3</a:t>
            </a:r>
          </a:p>
        </p:txBody>
      </p:sp>
      <p:sp>
        <p:nvSpPr>
          <p:cNvPr id="25" name="Rectangle 24"/>
          <p:cNvSpPr/>
          <p:nvPr/>
        </p:nvSpPr>
        <p:spPr>
          <a:xfrm>
            <a:off x="3581401" y="4202806"/>
            <a:ext cx="1371599"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C0000"/>
                </a:solidFill>
                <a:latin typeface="Times New Roman" pitchFamily="18" charset="0"/>
                <a:cs typeface="Times New Roman" pitchFamily="18" charset="0"/>
              </a:rPr>
              <a:t>2 </a:t>
            </a:r>
          </a:p>
        </p:txBody>
      </p:sp>
      <p:pic>
        <p:nvPicPr>
          <p:cNvPr id="3076" name="Picture 4" descr="Dolls - Theme and activities - Educat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782" y="2124422"/>
            <a:ext cx="14763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te Teddy Bear Icon Vector Illustration Design Royalty Free Cliparts,  Vectors, And Stock Illustration. Image 9325458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3160" y="1981200"/>
            <a:ext cx="180926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d Fox Education | Practice English online with a British Tutor | e  Learning for Online Courses like IELTS, TOEF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7423" y="1828800"/>
            <a:ext cx="2499081"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66955" y="1546086"/>
            <a:ext cx="486030" cy="584775"/>
          </a:xfrm>
          <a:prstGeom prst="rect">
            <a:avLst/>
          </a:prstGeom>
          <a:noFill/>
        </p:spPr>
        <p:txBody>
          <a:bodyPr wrap="none" rtlCol="0">
            <a:spAutoFit/>
          </a:bodyPr>
          <a:lstStyle/>
          <a:p>
            <a:r>
              <a:rPr lang="en-US" sz="3200" b="1" dirty="0"/>
              <a:t>1 </a:t>
            </a:r>
            <a:endParaRPr lang="en-US" b="1" dirty="0"/>
          </a:p>
        </p:txBody>
      </p:sp>
      <p:sp>
        <p:nvSpPr>
          <p:cNvPr id="28" name="TextBox 27"/>
          <p:cNvSpPr txBox="1"/>
          <p:nvPr/>
        </p:nvSpPr>
        <p:spPr>
          <a:xfrm>
            <a:off x="3871785" y="1406098"/>
            <a:ext cx="486030" cy="584775"/>
          </a:xfrm>
          <a:prstGeom prst="rect">
            <a:avLst/>
          </a:prstGeom>
          <a:noFill/>
        </p:spPr>
        <p:txBody>
          <a:bodyPr wrap="none" rtlCol="0">
            <a:spAutoFit/>
          </a:bodyPr>
          <a:lstStyle/>
          <a:p>
            <a:r>
              <a:rPr lang="en-US" sz="3200" b="1" dirty="0"/>
              <a:t>2 </a:t>
            </a:r>
            <a:endParaRPr lang="en-US" b="1" dirty="0"/>
          </a:p>
        </p:txBody>
      </p:sp>
      <p:sp>
        <p:nvSpPr>
          <p:cNvPr id="29" name="TextBox 28"/>
          <p:cNvSpPr txBox="1"/>
          <p:nvPr/>
        </p:nvSpPr>
        <p:spPr>
          <a:xfrm>
            <a:off x="6596851" y="1546086"/>
            <a:ext cx="486030" cy="584775"/>
          </a:xfrm>
          <a:prstGeom prst="rect">
            <a:avLst/>
          </a:prstGeom>
          <a:noFill/>
        </p:spPr>
        <p:txBody>
          <a:bodyPr wrap="none" rtlCol="0">
            <a:spAutoFit/>
          </a:bodyPr>
          <a:lstStyle/>
          <a:p>
            <a:r>
              <a:rPr lang="en-US" sz="3200" b="1" dirty="0"/>
              <a:t>3 </a:t>
            </a:r>
            <a:endParaRPr lang="en-US" b="1" dirty="0"/>
          </a:p>
        </p:txBody>
      </p:sp>
    </p:spTree>
    <p:extLst>
      <p:ext uri="{BB962C8B-B14F-4D97-AF65-F5344CB8AC3E}">
        <p14:creationId xmlns:p14="http://schemas.microsoft.com/office/powerpoint/2010/main" val="8220163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xit" presetSubtype="0" fill="hold" grpId="0" nodeType="clickEffect">
                                  <p:stCondLst>
                                    <p:cond delay="0"/>
                                  </p:stCondLst>
                                  <p:childTnLst>
                                    <p:anim to="" calcmode="lin" valueType="num">
                                      <p:cBhvr>
                                        <p:cTn id="6" dur="1"/>
                                        <p:tgtEl>
                                          <p:spTgt spid="23"/>
                                        </p:tgtEl>
                                        <p:attrNameLst>
                                          <p:attrName/>
                                        </p:attrNameLst>
                                      </p:cBhvr>
                                    </p:anim>
                                    <p:set>
                                      <p:cBhvr>
                                        <p:cTn id="7" dur="1" fill="hold">
                                          <p:stCondLst>
                                            <p:cond delay="0"/>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0" nodeType="clickEffect">
                                  <p:stCondLst>
                                    <p:cond delay="0"/>
                                  </p:stCondLst>
                                  <p:childTnLst>
                                    <p:animEffect transition="out" filter="slide(fromBottom)">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62"/>
                                        </p:tgtEl>
                                        <p:attrNameLst>
                                          <p:attrName>ppt_x</p:attrName>
                                        </p:attrNameLst>
                                      </p:cBhvr>
                                      <p:tavLst>
                                        <p:tav tm="0">
                                          <p:val>
                                            <p:strVal val="ppt_x"/>
                                          </p:val>
                                        </p:tav>
                                        <p:tav tm="100000">
                                          <p:val>
                                            <p:strVal val="1+ppt_w/2"/>
                                          </p:val>
                                        </p:tav>
                                      </p:tavLst>
                                    </p:anim>
                                    <p:anim calcmode="lin" valueType="num">
                                      <p:cBhvr additive="base">
                                        <p:cTn id="58" dur="1000"/>
                                        <p:tgtEl>
                                          <p:spTgt spid="62"/>
                                        </p:tgtEl>
                                        <p:attrNameLst>
                                          <p:attrName>ppt_y</p:attrName>
                                        </p:attrNameLst>
                                      </p:cBhvr>
                                      <p:tavLst>
                                        <p:tav tm="0">
                                          <p:val>
                                            <p:strVal val="ppt_y"/>
                                          </p:val>
                                        </p:tav>
                                        <p:tav tm="100000">
                                          <p:val>
                                            <p:strVal val="ppt_y"/>
                                          </p:val>
                                        </p:tav>
                                      </p:tavLst>
                                    </p:anim>
                                    <p:set>
                                      <p:cBhvr>
                                        <p:cTn id="59"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51" grpId="0" animBg="1"/>
      <p:bldP spid="52" grpId="0" animBg="1"/>
      <p:bldP spid="53" grpId="0" animBg="1"/>
      <p:bldP spid="54" grpId="0" animBg="1"/>
      <p:bldP spid="55"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1012khung-anh-kich-thuoc-lon.jpg"/>
          <p:cNvPicPr>
            <a:picLocks noChangeAspect="1"/>
          </p:cNvPicPr>
          <p:nvPr/>
        </p:nvPicPr>
        <p:blipFill>
          <a:blip r:embed="rId4"/>
          <a:stretch>
            <a:fillRect/>
          </a:stretch>
        </p:blipFill>
        <p:spPr>
          <a:xfrm>
            <a:off x="0" y="0"/>
            <a:ext cx="9144000" cy="6858000"/>
          </a:xfrm>
          <a:prstGeom prst="rect">
            <a:avLst/>
          </a:prstGeom>
        </p:spPr>
      </p:pic>
      <p:sp>
        <p:nvSpPr>
          <p:cNvPr id="3" name="Rectangle 2"/>
          <p:cNvSpPr/>
          <p:nvPr/>
        </p:nvSpPr>
        <p:spPr>
          <a:xfrm>
            <a:off x="1295400" y="914400"/>
            <a:ext cx="7010400" cy="707886"/>
          </a:xfrm>
          <a:prstGeom prst="rect">
            <a:avLst/>
          </a:prstGeom>
        </p:spPr>
        <p:txBody>
          <a:bodyPr wrap="square">
            <a:spAutoFit/>
          </a:bodyPr>
          <a:lstStyle/>
          <a:p>
            <a:pPr algn="ctr"/>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8.</a:t>
            </a:r>
            <a:r>
              <a:rPr lang="en-US" sz="4000" b="1" dirty="0">
                <a:solidFill>
                  <a:srgbClr val="0000CC"/>
                </a:solidFill>
                <a:latin typeface="Times New Roman" pitchFamily="18" charset="0"/>
                <a:cs typeface="Times New Roman" pitchFamily="18" charset="0"/>
              </a:rPr>
              <a:t> Where is the sofa?</a:t>
            </a:r>
            <a:endParaRPr lang="en-US" sz="1000" dirty="0"/>
          </a:p>
        </p:txBody>
      </p:sp>
      <p:sp>
        <p:nvSpPr>
          <p:cNvPr id="5" name="Rectangle 4"/>
          <p:cNvSpPr/>
          <p:nvPr/>
        </p:nvSpPr>
        <p:spPr>
          <a:xfrm>
            <a:off x="1050008" y="4631801"/>
            <a:ext cx="14478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1. </a:t>
            </a:r>
          </a:p>
        </p:txBody>
      </p:sp>
      <p:sp>
        <p:nvSpPr>
          <p:cNvPr id="7" name="Rectangle 6"/>
          <p:cNvSpPr/>
          <p:nvPr/>
        </p:nvSpPr>
        <p:spPr>
          <a:xfrm>
            <a:off x="3860174" y="4631801"/>
            <a:ext cx="1316328"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2.</a:t>
            </a:r>
          </a:p>
        </p:txBody>
      </p:sp>
      <p:sp>
        <p:nvSpPr>
          <p:cNvPr id="8" name="Rectangle 7"/>
          <p:cNvSpPr/>
          <p:nvPr/>
        </p:nvSpPr>
        <p:spPr>
          <a:xfrm>
            <a:off x="6438900" y="4631801"/>
            <a:ext cx="1316328"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3.</a:t>
            </a:r>
          </a:p>
        </p:txBody>
      </p:sp>
      <p:sp>
        <p:nvSpPr>
          <p:cNvPr id="51" name="Right Arrow 50"/>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52" name="Explosion 1 5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53" name="Explosion 1 52"/>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54" name="Explosion 1 5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55" name="Explosion 1 54"/>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56" name="Explosion 1 55"/>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57" name="Explosion 1 56"/>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58" name="Explosion 1 5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59" name="Explosion 1 58"/>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60" name="Explosion 1 59"/>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1" name="Explosion 1 60"/>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2" name="Explosion 1 61"/>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63"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0"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82168" y="1637753"/>
            <a:ext cx="457200" cy="769441"/>
          </a:xfrm>
          <a:prstGeom prst="rect">
            <a:avLst/>
          </a:prstGeom>
          <a:noFill/>
        </p:spPr>
        <p:txBody>
          <a:bodyPr wrap="square" rtlCol="0">
            <a:spAutoFit/>
          </a:bodyPr>
          <a:lstStyle/>
          <a:p>
            <a:r>
              <a:rPr lang="en-US" sz="4400" b="1" dirty="0"/>
              <a:t>1</a:t>
            </a:r>
            <a:endParaRPr lang="en-US" b="1" dirty="0"/>
          </a:p>
        </p:txBody>
      </p:sp>
      <p:sp>
        <p:nvSpPr>
          <p:cNvPr id="26" name="TextBox 25"/>
          <p:cNvSpPr txBox="1"/>
          <p:nvPr/>
        </p:nvSpPr>
        <p:spPr>
          <a:xfrm>
            <a:off x="4289738" y="1637753"/>
            <a:ext cx="457200" cy="769441"/>
          </a:xfrm>
          <a:prstGeom prst="rect">
            <a:avLst/>
          </a:prstGeom>
          <a:noFill/>
        </p:spPr>
        <p:txBody>
          <a:bodyPr wrap="square" rtlCol="0">
            <a:spAutoFit/>
          </a:bodyPr>
          <a:lstStyle/>
          <a:p>
            <a:r>
              <a:rPr lang="en-US" sz="4400" b="1" dirty="0"/>
              <a:t>2</a:t>
            </a:r>
            <a:endParaRPr lang="en-US" b="1" dirty="0"/>
          </a:p>
        </p:txBody>
      </p:sp>
      <p:sp>
        <p:nvSpPr>
          <p:cNvPr id="27" name="TextBox 26"/>
          <p:cNvSpPr txBox="1"/>
          <p:nvPr/>
        </p:nvSpPr>
        <p:spPr>
          <a:xfrm>
            <a:off x="6858000" y="1595455"/>
            <a:ext cx="457200" cy="769441"/>
          </a:xfrm>
          <a:prstGeom prst="rect">
            <a:avLst/>
          </a:prstGeom>
          <a:noFill/>
        </p:spPr>
        <p:txBody>
          <a:bodyPr wrap="square" rtlCol="0">
            <a:spAutoFit/>
          </a:bodyPr>
          <a:lstStyle/>
          <a:p>
            <a:r>
              <a:rPr lang="en-US" sz="4400" b="1" dirty="0"/>
              <a:t>3</a:t>
            </a:r>
            <a:endParaRPr lang="en-US" b="1" dirty="0"/>
          </a:p>
        </p:txBody>
      </p:sp>
      <p:pic>
        <p:nvPicPr>
          <p:cNvPr id="9" name="Picture 8">
            <a:extLst>
              <a:ext uri="{FF2B5EF4-FFF2-40B4-BE49-F238E27FC236}">
                <a16:creationId xmlns:a16="http://schemas.microsoft.com/office/drawing/2014/main" id="{2C73AF62-43B5-7D97-90AD-E6B7C48E3271}"/>
              </a:ext>
            </a:extLst>
          </p:cNvPr>
          <p:cNvPicPr>
            <a:picLocks noChangeAspect="1"/>
          </p:cNvPicPr>
          <p:nvPr/>
        </p:nvPicPr>
        <p:blipFill>
          <a:blip r:embed="rId8"/>
          <a:stretch>
            <a:fillRect/>
          </a:stretch>
        </p:blipFill>
        <p:spPr>
          <a:xfrm>
            <a:off x="5611688" y="2536686"/>
            <a:ext cx="2949823" cy="1588238"/>
          </a:xfrm>
          <a:prstGeom prst="rect">
            <a:avLst/>
          </a:prstGeom>
        </p:spPr>
      </p:pic>
      <p:pic>
        <p:nvPicPr>
          <p:cNvPr id="11" name="Picture 10">
            <a:extLst>
              <a:ext uri="{FF2B5EF4-FFF2-40B4-BE49-F238E27FC236}">
                <a16:creationId xmlns:a16="http://schemas.microsoft.com/office/drawing/2014/main" id="{E4CAFA79-0CA1-8D9C-96F0-88355CC37D8B}"/>
              </a:ext>
            </a:extLst>
          </p:cNvPr>
          <p:cNvPicPr>
            <a:picLocks noChangeAspect="1"/>
          </p:cNvPicPr>
          <p:nvPr/>
        </p:nvPicPr>
        <p:blipFill>
          <a:blip r:embed="rId9"/>
          <a:stretch>
            <a:fillRect/>
          </a:stretch>
        </p:blipFill>
        <p:spPr>
          <a:xfrm>
            <a:off x="692870" y="2726531"/>
            <a:ext cx="2518853" cy="1404938"/>
          </a:xfrm>
          <a:prstGeom prst="rect">
            <a:avLst/>
          </a:prstGeom>
        </p:spPr>
      </p:pic>
      <p:pic>
        <p:nvPicPr>
          <p:cNvPr id="13" name="Picture 12">
            <a:extLst>
              <a:ext uri="{FF2B5EF4-FFF2-40B4-BE49-F238E27FC236}">
                <a16:creationId xmlns:a16="http://schemas.microsoft.com/office/drawing/2014/main" id="{304793D3-891A-A856-2660-49AF28B66892}"/>
              </a:ext>
            </a:extLst>
          </p:cNvPr>
          <p:cNvPicPr>
            <a:picLocks noChangeAspect="1"/>
          </p:cNvPicPr>
          <p:nvPr/>
        </p:nvPicPr>
        <p:blipFill>
          <a:blip r:embed="rId10"/>
          <a:stretch>
            <a:fillRect/>
          </a:stretch>
        </p:blipFill>
        <p:spPr>
          <a:xfrm>
            <a:off x="3654090" y="2430259"/>
            <a:ext cx="1728496" cy="1811797"/>
          </a:xfrm>
          <a:prstGeom prst="rect">
            <a:avLst/>
          </a:prstGeom>
        </p:spPr>
      </p:pic>
    </p:spTree>
    <p:extLst>
      <p:ext uri="{BB962C8B-B14F-4D97-AF65-F5344CB8AC3E}">
        <p14:creationId xmlns:p14="http://schemas.microsoft.com/office/powerpoint/2010/main" val="98775013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0" nodeType="clickEffect">
                                  <p:stCondLst>
                                    <p:cond delay="0"/>
                                  </p:stCondLst>
                                  <p:childTnLst>
                                    <p:animRot by="21600000">
                                      <p:cBhvr>
                                        <p:cTn id="16" dur="2000" fill="hold"/>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1" nodeType="clickEffect">
                                  <p:stCondLst>
                                    <p:cond delay="0"/>
                                  </p:stCondLst>
                                  <p:childTnLst>
                                    <p:animScale>
                                      <p:cBhvr>
                                        <p:cTn id="2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hammer.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hammer.wav"/>
                                        </p:tgtEl>
                                      </p:cMediaNode>
                                    </p:audio>
                                  </p:subTnLst>
                                </p:cTn>
                              </p:par>
                            </p:childTnLst>
                          </p:cTn>
                        </p:par>
                        <p:par>
                          <p:cTn id="41" fill="hold">
                            <p:stCondLst>
                              <p:cond delay="5000"/>
                            </p:stCondLst>
                            <p:childTnLst>
                              <p:par>
                                <p:cTn id="42" presetID="1" presetClass="entr" presetSubtype="0" fill="hold" nodeType="afterEffect">
                                  <p:stCondLst>
                                    <p:cond delay="1000"/>
                                  </p:stCondLst>
                                  <p:childTnLst>
                                    <p:set>
                                      <p:cBhvr>
                                        <p:cTn id="43"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hammer.wav"/>
                                        </p:tgtEl>
                                      </p:cMediaNode>
                                    </p:audio>
                                  </p:subTnLst>
                                </p:cTn>
                              </p:par>
                            </p:childTnLst>
                          </p:cTn>
                        </p:par>
                        <p:par>
                          <p:cTn id="44" fill="hold">
                            <p:stCondLst>
                              <p:cond delay="6000"/>
                            </p:stCondLst>
                            <p:childTnLst>
                              <p:par>
                                <p:cTn id="45" presetID="1" presetClass="entr" presetSubtype="0" fill="hold" nodeType="afterEffect">
                                  <p:stCondLst>
                                    <p:cond delay="1000"/>
                                  </p:stCondLst>
                                  <p:childTnLst>
                                    <p:set>
                                      <p:cBhvr>
                                        <p:cTn id="4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7" fill="hold">
                            <p:stCondLst>
                              <p:cond delay="7000"/>
                            </p:stCondLst>
                            <p:childTnLst>
                              <p:par>
                                <p:cTn id="48" presetID="1" presetClass="entr" presetSubtype="0" fill="hold" nodeType="afterEffect">
                                  <p:stCondLst>
                                    <p:cond delay="1000"/>
                                  </p:stCondLst>
                                  <p:childTnLst>
                                    <p:set>
                                      <p:cBhvr>
                                        <p:cTn id="4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hammer.wav"/>
                                        </p:tgtEl>
                                      </p:cMediaNode>
                                    </p:audio>
                                  </p:subTnLst>
                                </p:cTn>
                              </p:par>
                            </p:childTnLst>
                          </p:cTn>
                        </p:par>
                        <p:par>
                          <p:cTn id="50" fill="hold">
                            <p:stCondLst>
                              <p:cond delay="8000"/>
                            </p:stCondLst>
                            <p:childTnLst>
                              <p:par>
                                <p:cTn id="51" presetID="1" presetClass="entr" presetSubtype="0" fill="hold" nodeType="afterEffect">
                                  <p:stCondLst>
                                    <p:cond delay="1000"/>
                                  </p:stCondLst>
                                  <p:childTnLst>
                                    <p:set>
                                      <p:cBhvr>
                                        <p:cTn id="5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hammer.wav"/>
                                        </p:tgtEl>
                                      </p:cMediaNode>
                                    </p:audio>
                                  </p:subTnLst>
                                </p:cTn>
                              </p:par>
                            </p:childTnLst>
                          </p:cTn>
                        </p:par>
                        <p:par>
                          <p:cTn id="53" fill="hold">
                            <p:stCondLst>
                              <p:cond delay="9000"/>
                            </p:stCondLst>
                            <p:childTnLst>
                              <p:par>
                                <p:cTn id="54" presetID="1" presetClass="entr" presetSubtype="0" fill="hold" nodeType="afterEffect">
                                  <p:stCondLst>
                                    <p:cond delay="1000"/>
                                  </p:stCondLst>
                                  <p:childTnLst>
                                    <p:set>
                                      <p:cBhvr>
                                        <p:cTn id="55"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hammer.wav"/>
                                        </p:tgtEl>
                                      </p:cMediaNode>
                                    </p:audio>
                                  </p:subTnLst>
                                </p:cTn>
                              </p:par>
                            </p:childTnLst>
                          </p:cTn>
                        </p:par>
                        <p:par>
                          <p:cTn id="56" fill="hold">
                            <p:stCondLst>
                              <p:cond delay="10000"/>
                            </p:stCondLst>
                            <p:childTnLst>
                              <p:par>
                                <p:cTn id="57" presetID="1" presetClass="entr" presetSubtype="0" fill="hold" nodeType="afterEffect">
                                  <p:stCondLst>
                                    <p:cond delay="1000"/>
                                  </p:stCondLst>
                                  <p:childTnLst>
                                    <p:set>
                                      <p:cBhvr>
                                        <p:cTn id="5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par>
                          <p:cTn id="59" fill="hold">
                            <p:stCondLst>
                              <p:cond delay="11000"/>
                            </p:stCondLst>
                            <p:childTnLst>
                              <p:par>
                                <p:cTn id="60" presetID="2" presetClass="exit" presetSubtype="2" fill="hold" nodeType="afterEffect">
                                  <p:stCondLst>
                                    <p:cond delay="0"/>
                                  </p:stCondLst>
                                  <p:childTnLst>
                                    <p:anim calcmode="lin" valueType="num">
                                      <p:cBhvr additive="base">
                                        <p:cTn id="61" dur="1000"/>
                                        <p:tgtEl>
                                          <p:spTgt spid="63"/>
                                        </p:tgtEl>
                                        <p:attrNameLst>
                                          <p:attrName>ppt_x</p:attrName>
                                        </p:attrNameLst>
                                      </p:cBhvr>
                                      <p:tavLst>
                                        <p:tav tm="0">
                                          <p:val>
                                            <p:strVal val="ppt_x"/>
                                          </p:val>
                                        </p:tav>
                                        <p:tav tm="100000">
                                          <p:val>
                                            <p:strVal val="1+ppt_w/2"/>
                                          </p:val>
                                        </p:tav>
                                      </p:tavLst>
                                    </p:anim>
                                    <p:anim calcmode="lin" valueType="num">
                                      <p:cBhvr additive="base">
                                        <p:cTn id="62" dur="1000"/>
                                        <p:tgtEl>
                                          <p:spTgt spid="63"/>
                                        </p:tgtEl>
                                        <p:attrNameLst>
                                          <p:attrName>ppt_y</p:attrName>
                                        </p:attrNameLst>
                                      </p:cBhvr>
                                      <p:tavLst>
                                        <p:tav tm="0">
                                          <p:val>
                                            <p:strVal val="ppt_y"/>
                                          </p:val>
                                        </p:tav>
                                        <p:tav tm="100000">
                                          <p:val>
                                            <p:strVal val="ppt_y"/>
                                          </p:val>
                                        </p:tav>
                                      </p:tavLst>
                                    </p:anim>
                                    <p:set>
                                      <p:cBhvr>
                                        <p:cTn id="63"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5" grpId="0" animBg="1"/>
      <p:bldP spid="7" grpId="0" animBg="1"/>
      <p:bldP spid="8" grpId="0" animBg="1"/>
      <p:bldP spid="8" grpId="1" animBg="1"/>
      <p:bldP spid="52" grpId="0" animBg="1"/>
      <p:bldP spid="53" grpId="0" animBg="1"/>
      <p:bldP spid="54" grpId="0" animBg="1"/>
      <p:bldP spid="55" grpId="0" animBg="1"/>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477" y="68622"/>
            <a:ext cx="3243190"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84909" y="2700337"/>
            <a:ext cx="8229600" cy="3539430"/>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lần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lượt</a:t>
            </a:r>
            <a:r>
              <a:rPr lang="en-US" sz="3200" b="1" dirty="0">
                <a:solidFill>
                  <a:srgbClr val="FF0000"/>
                </a:solidFill>
                <a:latin typeface="Times New Roman" pitchFamily="18" charset="0"/>
                <a:cs typeface="Times New Roman" pitchFamily="18" charset="0"/>
              </a:rPr>
              <a:t> 8</a:t>
            </a:r>
            <a:r>
              <a:rPr lang="vi-VN" sz="3200" b="1" dirty="0">
                <a:solidFill>
                  <a:srgbClr val="FF0000"/>
                </a:solidFill>
                <a:latin typeface="Times New Roman" pitchFamily="18" charset="0"/>
                <a:cs typeface="Times New Roman" pitchFamily="18" charset="0"/>
              </a:rPr>
              <a:t> câu hỏi thuộc nhiều lĩnh vực. </a:t>
            </a:r>
            <a:endParaRPr lang="en-US" sz="3200" b="1" dirty="0">
              <a:solidFill>
                <a:srgbClr val="FF0000"/>
              </a:solidFill>
              <a:latin typeface="Times New Roman" pitchFamily="18" charset="0"/>
              <a:cs typeface="Times New Roman" pitchFamily="18" charset="0"/>
            </a:endParaRPr>
          </a:p>
          <a:p>
            <a:pPr algn="ctr"/>
            <a:r>
              <a:rPr lang="vi-VN" sz="3200" b="1" dirty="0">
                <a:solidFill>
                  <a:srgbClr val="FF0000"/>
                </a:solidFill>
                <a:latin typeface="Times New Roman" pitchFamily="18" charset="0"/>
                <a:cs typeface="Times New Roman" pitchFamily="18" charset="0"/>
              </a:rPr>
              <a:t>Kết thúc vòng 1 hoặc</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chưa đến câu hỏi thứ </a:t>
            </a:r>
            <a:r>
              <a:rPr lang="en-US" sz="3200" b="1" dirty="0">
                <a:solidFill>
                  <a:srgbClr val="FF0000"/>
                </a:solidFill>
                <a:latin typeface="Times New Roman" pitchFamily="18" charset="0"/>
                <a:cs typeface="Times New Roman" pitchFamily="18" charset="0"/>
              </a:rPr>
              <a:t>8</a:t>
            </a:r>
            <a:r>
              <a:rPr lang="vi-VN" sz="3200" b="1" dirty="0">
                <a:solidFill>
                  <a:srgbClr val="FF0000"/>
                </a:solidFill>
                <a:latin typeface="Times New Roman" pitchFamily="18" charset="0"/>
                <a:cs typeface="Times New Roman" pitchFamily="18" charset="0"/>
              </a:rPr>
              <a:t> mà trên sân khấu thi đấu không còn thí sinh</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nào thì các cô giáo trong đội cứu trợ sẽ tham gia vào trò chơi vận động</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để cứu trợ các em học sinh của mình.</a:t>
            </a:r>
            <a:endParaRPr lang="en-US" sz="3200" b="1" dirty="0">
              <a:solidFill>
                <a:srgbClr val="FF0000"/>
              </a:solidFill>
              <a:latin typeface="Times New Roman" pitchFamily="18" charset="0"/>
              <a:cs typeface="Times New Roman" pitchFamily="18" charset="0"/>
            </a:endParaRPr>
          </a:p>
        </p:txBody>
      </p:sp>
      <p:pic>
        <p:nvPicPr>
          <p:cNvPr id="7" name="Picture 4" descr="ThiÃªn TÆ°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áº¿t quáº£ hÃ¬nh áº£nh cho bells gi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6" name="TextBox 45"/>
          <p:cNvSpPr txBox="1"/>
          <p:nvPr/>
        </p:nvSpPr>
        <p:spPr>
          <a:xfrm>
            <a:off x="1143000" y="609600"/>
            <a:ext cx="6248400" cy="646331"/>
          </a:xfrm>
          <a:prstGeom prst="rect">
            <a:avLst/>
          </a:prstGeom>
          <a:noFill/>
        </p:spPr>
        <p:txBody>
          <a:bodyPr wrap="square" rtlCol="0">
            <a:spAutoFit/>
          </a:bodyPr>
          <a:lstStyle/>
          <a:p>
            <a:pPr algn="ctr"/>
            <a:r>
              <a:rPr lang="en-US" sz="3600" b="1" u="sng" dirty="0" err="1">
                <a:solidFill>
                  <a:srgbClr val="0000CC"/>
                </a:solidFill>
                <a:latin typeface="Times New Roman" pitchFamily="18" charset="0"/>
                <a:cs typeface="Times New Roman" pitchFamily="18" charset="0"/>
              </a:rPr>
              <a:t>Câu</a:t>
            </a:r>
            <a:r>
              <a:rPr lang="en-US" sz="3600" b="1" u="sng" dirty="0">
                <a:solidFill>
                  <a:srgbClr val="0000CC"/>
                </a:solidFill>
                <a:latin typeface="Times New Roman" pitchFamily="18" charset="0"/>
                <a:cs typeface="Times New Roman" pitchFamily="18" charset="0"/>
              </a:rPr>
              <a:t> 1. Where is the cat</a:t>
            </a:r>
            <a:r>
              <a:rPr lang="en-US" sz="3600" b="1" dirty="0">
                <a:solidFill>
                  <a:srgbClr val="0000CC"/>
                </a:solidFill>
                <a:latin typeface="Times New Roman" pitchFamily="18" charset="0"/>
                <a:cs typeface="Times New Roman" pitchFamily="18" charset="0"/>
              </a:rPr>
              <a:t>?</a:t>
            </a:r>
          </a:p>
        </p:txBody>
      </p:sp>
      <p:sp>
        <p:nvSpPr>
          <p:cNvPr id="86" name="Right Arrow 85"/>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87" name="Explosion 1 86"/>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88" name="Explosion 1 87"/>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89" name="Explosion 1 88"/>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90" name="Explosion 1 8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91" name="Explosion 1 9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92" name="Explosion 1 9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93" name="Explosion 1 92"/>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94" name="Explosion 1 93"/>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95" name="Explosion 1 94"/>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96" name="Explosion 1 9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97" name="Explosion 1 9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98"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6"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990600" y="4594593"/>
            <a:ext cx="1447800" cy="6096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C0000"/>
                </a:solidFill>
                <a:latin typeface="Times New Roman" pitchFamily="18" charset="0"/>
                <a:cs typeface="Times New Roman" pitchFamily="18" charset="0"/>
              </a:rPr>
              <a:t>1</a:t>
            </a:r>
          </a:p>
        </p:txBody>
      </p:sp>
      <p:sp>
        <p:nvSpPr>
          <p:cNvPr id="32" name="TextBox 31"/>
          <p:cNvSpPr txBox="1"/>
          <p:nvPr/>
        </p:nvSpPr>
        <p:spPr>
          <a:xfrm>
            <a:off x="304800" y="1447800"/>
            <a:ext cx="533400" cy="461665"/>
          </a:xfrm>
          <a:prstGeom prst="rect">
            <a:avLst/>
          </a:prstGeom>
          <a:noFill/>
        </p:spPr>
        <p:txBody>
          <a:bodyPr wrap="square" rtlCol="0">
            <a:spAutoFit/>
          </a:bodyPr>
          <a:lstStyle/>
          <a:p>
            <a:pPr algn="ctr"/>
            <a:r>
              <a:rPr lang="en-US" sz="2400" b="1" dirty="0"/>
              <a:t>1</a:t>
            </a:r>
            <a:endParaRPr lang="en-US" b="1" dirty="0"/>
          </a:p>
        </p:txBody>
      </p:sp>
      <p:sp>
        <p:nvSpPr>
          <p:cNvPr id="33" name="TextBox 32"/>
          <p:cNvSpPr txBox="1"/>
          <p:nvPr/>
        </p:nvSpPr>
        <p:spPr>
          <a:xfrm>
            <a:off x="3276600" y="1371600"/>
            <a:ext cx="533400" cy="461665"/>
          </a:xfrm>
          <a:prstGeom prst="rect">
            <a:avLst/>
          </a:prstGeom>
          <a:noFill/>
        </p:spPr>
        <p:txBody>
          <a:bodyPr wrap="square" rtlCol="0">
            <a:spAutoFit/>
          </a:bodyPr>
          <a:lstStyle/>
          <a:p>
            <a:pPr algn="ctr"/>
            <a:r>
              <a:rPr lang="en-US" sz="2400" b="1" dirty="0"/>
              <a:t>2</a:t>
            </a:r>
            <a:endParaRPr lang="en-US" b="1" dirty="0"/>
          </a:p>
        </p:txBody>
      </p:sp>
      <p:sp>
        <p:nvSpPr>
          <p:cNvPr id="34" name="Rectangle 33"/>
          <p:cNvSpPr/>
          <p:nvPr/>
        </p:nvSpPr>
        <p:spPr>
          <a:xfrm>
            <a:off x="3939957" y="4594593"/>
            <a:ext cx="1447800" cy="6096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C0000"/>
                </a:solidFill>
                <a:latin typeface="Times New Roman" pitchFamily="18" charset="0"/>
                <a:cs typeface="Times New Roman" pitchFamily="18" charset="0"/>
              </a:rPr>
              <a:t>2</a:t>
            </a:r>
          </a:p>
        </p:txBody>
      </p:sp>
      <p:sp>
        <p:nvSpPr>
          <p:cNvPr id="35" name="Rectangle 34"/>
          <p:cNvSpPr/>
          <p:nvPr/>
        </p:nvSpPr>
        <p:spPr>
          <a:xfrm>
            <a:off x="6889315" y="4594593"/>
            <a:ext cx="1447800" cy="6096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C0000"/>
                </a:solidFill>
                <a:latin typeface="Times New Roman" pitchFamily="18" charset="0"/>
                <a:cs typeface="Times New Roman" pitchFamily="18" charset="0"/>
              </a:rPr>
              <a:t>3</a:t>
            </a:r>
          </a:p>
        </p:txBody>
      </p:sp>
      <p:sp>
        <p:nvSpPr>
          <p:cNvPr id="36" name="TextBox 35"/>
          <p:cNvSpPr txBox="1"/>
          <p:nvPr/>
        </p:nvSpPr>
        <p:spPr>
          <a:xfrm>
            <a:off x="6705600" y="1128356"/>
            <a:ext cx="457200" cy="523220"/>
          </a:xfrm>
          <a:prstGeom prst="rect">
            <a:avLst/>
          </a:prstGeom>
          <a:noFill/>
        </p:spPr>
        <p:txBody>
          <a:bodyPr wrap="square" rtlCol="0">
            <a:spAutoFit/>
          </a:bodyPr>
          <a:lstStyle/>
          <a:p>
            <a:r>
              <a:rPr lang="en-US" sz="2800" dirty="0">
                <a:ln w="12700">
                  <a:solidFill>
                    <a:schemeClr val="tx2">
                      <a:satMod val="155000"/>
                    </a:schemeClr>
                  </a:solidFill>
                  <a:prstDash val="solid"/>
                </a:ln>
                <a:effectLst>
                  <a:outerShdw blurRad="41275" dist="20320" dir="1800000" algn="tl" rotWithShape="0">
                    <a:srgbClr val="000000">
                      <a:alpha val="40000"/>
                    </a:srgbClr>
                  </a:outerShdw>
                </a:effectLst>
              </a:rPr>
              <a:t>3</a:t>
            </a:r>
          </a:p>
        </p:txBody>
      </p:sp>
      <p:sp>
        <p:nvSpPr>
          <p:cNvPr id="2" name="AutoShape 2" descr="MENU PIZZA HUT - AEONMALL Bình Dương Can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6FE2CB4C-4459-92A2-380E-CB3D2896B82D}"/>
              </a:ext>
            </a:extLst>
          </p:cNvPr>
          <p:cNvPicPr>
            <a:picLocks noChangeAspect="1"/>
          </p:cNvPicPr>
          <p:nvPr/>
        </p:nvPicPr>
        <p:blipFill>
          <a:blip r:embed="rId8"/>
          <a:stretch>
            <a:fillRect/>
          </a:stretch>
        </p:blipFill>
        <p:spPr>
          <a:xfrm>
            <a:off x="3646602" y="2125868"/>
            <a:ext cx="1741156" cy="2223471"/>
          </a:xfrm>
          <a:prstGeom prst="rect">
            <a:avLst/>
          </a:prstGeom>
        </p:spPr>
      </p:pic>
      <p:pic>
        <p:nvPicPr>
          <p:cNvPr id="8" name="Picture 7">
            <a:extLst>
              <a:ext uri="{FF2B5EF4-FFF2-40B4-BE49-F238E27FC236}">
                <a16:creationId xmlns:a16="http://schemas.microsoft.com/office/drawing/2014/main" id="{DCA8B9F2-E121-78C0-3629-6BB0C162707E}"/>
              </a:ext>
            </a:extLst>
          </p:cNvPr>
          <p:cNvPicPr>
            <a:picLocks noChangeAspect="1"/>
          </p:cNvPicPr>
          <p:nvPr/>
        </p:nvPicPr>
        <p:blipFill>
          <a:blip r:embed="rId9"/>
          <a:stretch>
            <a:fillRect/>
          </a:stretch>
        </p:blipFill>
        <p:spPr>
          <a:xfrm>
            <a:off x="786832" y="2188429"/>
            <a:ext cx="2184968" cy="2217033"/>
          </a:xfrm>
          <a:prstGeom prst="rect">
            <a:avLst/>
          </a:prstGeom>
        </p:spPr>
      </p:pic>
      <p:pic>
        <p:nvPicPr>
          <p:cNvPr id="10" name="Picture 9">
            <a:extLst>
              <a:ext uri="{FF2B5EF4-FFF2-40B4-BE49-F238E27FC236}">
                <a16:creationId xmlns:a16="http://schemas.microsoft.com/office/drawing/2014/main" id="{765FE19B-163D-52F3-9392-C430C0B5F9D1}"/>
              </a:ext>
            </a:extLst>
          </p:cNvPr>
          <p:cNvPicPr>
            <a:picLocks noChangeAspect="1"/>
          </p:cNvPicPr>
          <p:nvPr/>
        </p:nvPicPr>
        <p:blipFill>
          <a:blip r:embed="rId10"/>
          <a:stretch>
            <a:fillRect/>
          </a:stretch>
        </p:blipFill>
        <p:spPr>
          <a:xfrm>
            <a:off x="6292632" y="2155020"/>
            <a:ext cx="2044484" cy="2259692"/>
          </a:xfrm>
          <a:prstGeom prst="rect">
            <a:avLst/>
          </a:prstGeom>
        </p:spPr>
      </p:pic>
    </p:spTree>
    <p:extLst>
      <p:ext uri="{BB962C8B-B14F-4D97-AF65-F5344CB8AC3E}">
        <p14:creationId xmlns:p14="http://schemas.microsoft.com/office/powerpoint/2010/main" val="8220163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9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98"/>
                                        </p:tgtEl>
                                        <p:attrNameLst>
                                          <p:attrName>ppt_x</p:attrName>
                                        </p:attrNameLst>
                                      </p:cBhvr>
                                      <p:tavLst>
                                        <p:tav tm="0">
                                          <p:val>
                                            <p:strVal val="ppt_x"/>
                                          </p:val>
                                        </p:tav>
                                        <p:tav tm="100000">
                                          <p:val>
                                            <p:strVal val="1+ppt_w/2"/>
                                          </p:val>
                                        </p:tav>
                                      </p:tavLst>
                                    </p:anim>
                                    <p:anim calcmode="lin" valueType="num">
                                      <p:cBhvr additive="base">
                                        <p:cTn id="58" dur="1000"/>
                                        <p:tgtEl>
                                          <p:spTgt spid="98"/>
                                        </p:tgtEl>
                                        <p:attrNameLst>
                                          <p:attrName>ppt_y</p:attrName>
                                        </p:attrNameLst>
                                      </p:cBhvr>
                                      <p:tavLst>
                                        <p:tav tm="0">
                                          <p:val>
                                            <p:strVal val="ppt_y"/>
                                          </p:val>
                                        </p:tav>
                                        <p:tav tm="100000">
                                          <p:val>
                                            <p:strVal val="ppt_y"/>
                                          </p:val>
                                        </p:tav>
                                      </p:tavLst>
                                    </p:anim>
                                    <p:set>
                                      <p:cBhvr>
                                        <p:cTn id="59" dur="1" fill="hold">
                                          <p:stCondLst>
                                            <p:cond delay="9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86"/>
                  </p:tgtEl>
                </p:cond>
              </p:nextCondLst>
            </p:seq>
          </p:childTnLst>
        </p:cTn>
      </p:par>
    </p:tnLst>
    <p:bldLst>
      <p:bldP spid="87" grpId="0" animBg="1"/>
      <p:bldP spid="88" grpId="0" animBg="1"/>
      <p:bldP spid="89" grpId="0" animBg="1"/>
      <p:bldP spid="90" grpId="0" animBg="1"/>
      <p:bldP spid="91" grpId="0" animBg="1"/>
      <p:bldP spid="29"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037012" cy="6858000"/>
          </a:xfrm>
          <a:prstGeom prst="rect">
            <a:avLst/>
          </a:prstGeom>
        </p:spPr>
      </p:pic>
      <p:sp>
        <p:nvSpPr>
          <p:cNvPr id="39" name="Right Arrow 38"/>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40" name="Explosion 1 3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41" name="Explosion 1 4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42" name="Explosion 1 4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43" name="Explosion 1 42"/>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44" name="Explosion 1 4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45" name="Explosion 1 44"/>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46" name="Explosion 1 4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47" name="Explosion 1 4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48" name="Explosion 1 4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7" name="Explosion 1 6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8" name="Explosion 1 6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69"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2"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29224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52400"/>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09600" y="457200"/>
            <a:ext cx="8534400" cy="1323439"/>
          </a:xfrm>
          <a:prstGeom prst="rect">
            <a:avLst/>
          </a:prstGeom>
          <a:noFill/>
        </p:spPr>
        <p:txBody>
          <a:bodyPr wrap="square" rtlCol="0">
            <a:spAutoFit/>
          </a:bodyPr>
          <a:lstStyle/>
          <a:p>
            <a:pPr algn="ctr"/>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2.</a:t>
            </a:r>
          </a:p>
          <a:p>
            <a:pPr algn="ctr"/>
            <a:r>
              <a:rPr lang="en-US" sz="4000" b="1" dirty="0">
                <a:solidFill>
                  <a:srgbClr val="0000CC"/>
                </a:solidFill>
                <a:latin typeface="Times New Roman" pitchFamily="18" charset="0"/>
                <a:cs typeface="Times New Roman" pitchFamily="18" charset="0"/>
              </a:rPr>
              <a:t>What fruit is it?</a:t>
            </a:r>
          </a:p>
        </p:txBody>
      </p:sp>
      <p:sp>
        <p:nvSpPr>
          <p:cNvPr id="25" name="Rectangle 24"/>
          <p:cNvSpPr/>
          <p:nvPr/>
        </p:nvSpPr>
        <p:spPr>
          <a:xfrm>
            <a:off x="249260" y="4686300"/>
            <a:ext cx="3771900" cy="685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1. Pear </a:t>
            </a:r>
            <a:endParaRPr lang="en-US" sz="4800" b="1" dirty="0">
              <a:solidFill>
                <a:srgbClr val="CC0000"/>
              </a:solidFill>
              <a:latin typeface="Times New Roman" pitchFamily="18" charset="0"/>
              <a:cs typeface="Times New Roman" pitchFamily="18" charset="0"/>
            </a:endParaRPr>
          </a:p>
        </p:txBody>
      </p:sp>
      <p:sp>
        <p:nvSpPr>
          <p:cNvPr id="26" name="Rectangle 25"/>
          <p:cNvSpPr/>
          <p:nvPr/>
        </p:nvSpPr>
        <p:spPr>
          <a:xfrm>
            <a:off x="2438400" y="5791200"/>
            <a:ext cx="3124200" cy="685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3. Orange</a:t>
            </a:r>
          </a:p>
        </p:txBody>
      </p:sp>
      <p:sp>
        <p:nvSpPr>
          <p:cNvPr id="27" name="Rectangle 26"/>
          <p:cNvSpPr/>
          <p:nvPr/>
        </p:nvSpPr>
        <p:spPr>
          <a:xfrm>
            <a:off x="4972050" y="4661338"/>
            <a:ext cx="3276600" cy="685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C0000"/>
                </a:solidFill>
                <a:latin typeface="Times New Roman" pitchFamily="18" charset="0"/>
                <a:cs typeface="Times New Roman" pitchFamily="18" charset="0"/>
              </a:rPr>
              <a:t>2. Banana</a:t>
            </a:r>
            <a:endParaRPr lang="en-US" sz="4800" b="1" dirty="0">
              <a:solidFill>
                <a:srgbClr val="CC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2A4FBEDE-2D13-1D34-7549-7B6ECCB0D399}"/>
              </a:ext>
            </a:extLst>
          </p:cNvPr>
          <p:cNvPicPr>
            <a:picLocks noChangeAspect="1"/>
          </p:cNvPicPr>
          <p:nvPr/>
        </p:nvPicPr>
        <p:blipFill>
          <a:blip r:embed="rId8"/>
          <a:stretch>
            <a:fillRect/>
          </a:stretch>
        </p:blipFill>
        <p:spPr>
          <a:xfrm>
            <a:off x="3179367" y="1735496"/>
            <a:ext cx="2785266" cy="2879883"/>
          </a:xfrm>
          <a:prstGeom prst="rect">
            <a:avLst/>
          </a:prstGeom>
        </p:spPr>
      </p:pic>
    </p:spTree>
    <p:extLst>
      <p:ext uri="{BB962C8B-B14F-4D97-AF65-F5344CB8AC3E}">
        <p14:creationId xmlns:p14="http://schemas.microsoft.com/office/powerpoint/2010/main" val="8220163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69"/>
                                        </p:tgtEl>
                                        <p:attrNameLst>
                                          <p:attrName>ppt_x</p:attrName>
                                        </p:attrNameLst>
                                      </p:cBhvr>
                                      <p:tavLst>
                                        <p:tav tm="0">
                                          <p:val>
                                            <p:strVal val="ppt_x"/>
                                          </p:val>
                                        </p:tav>
                                        <p:tav tm="100000">
                                          <p:val>
                                            <p:strVal val="1+ppt_w/2"/>
                                          </p:val>
                                        </p:tav>
                                      </p:tavLst>
                                    </p:anim>
                                    <p:anim calcmode="lin" valueType="num">
                                      <p:cBhvr additive="base">
                                        <p:cTn id="58" dur="1000"/>
                                        <p:tgtEl>
                                          <p:spTgt spid="69"/>
                                        </p:tgtEl>
                                        <p:attrNameLst>
                                          <p:attrName>ppt_y</p:attrName>
                                        </p:attrNameLst>
                                      </p:cBhvr>
                                      <p:tavLst>
                                        <p:tav tm="0">
                                          <p:val>
                                            <p:strVal val="ppt_y"/>
                                          </p:val>
                                        </p:tav>
                                        <p:tav tm="100000">
                                          <p:val>
                                            <p:strVal val="ppt_y"/>
                                          </p:val>
                                        </p:tav>
                                      </p:tavLst>
                                    </p:anim>
                                    <p:set>
                                      <p:cBhvr>
                                        <p:cTn id="59"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78" y="121920"/>
            <a:ext cx="9090422" cy="6888480"/>
          </a:xfrm>
          <a:prstGeom prst="rect">
            <a:avLst/>
          </a:prstGeom>
        </p:spPr>
      </p:pic>
      <p:sp>
        <p:nvSpPr>
          <p:cNvPr id="84" name="Right Arrow 83"/>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85" name="Explosion 1 84"/>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86" name="Explosion 1 85"/>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87" name="Explosion 1 86"/>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88" name="Explosion 1 87"/>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89" name="Explosion 1 88"/>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90" name="Explosion 1 8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91" name="Explosion 1 90"/>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92" name="Explosion 1 91"/>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93" name="Explosion 1 92"/>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94" name="Explosion 1 93"/>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95" name="Explosion 1 94"/>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96" name="Picture 2" descr="C:\Users\USER\Desktop\PTDH\xedap.gif"/>
          <p:cNvPicPr>
            <a:picLocks noChangeAspect="1" noChangeArrowheads="1" noCrop="1"/>
          </p:cNvPicPr>
          <p:nvPr/>
        </p:nvPicPr>
        <p:blipFill>
          <a:blip r:embed="rId6"/>
          <a:srcRect/>
          <a:stretch>
            <a:fillRect/>
          </a:stretch>
        </p:blipFill>
        <p:spPr bwMode="auto">
          <a:xfrm>
            <a:off x="6134100" y="5572125"/>
            <a:ext cx="952500" cy="1285875"/>
          </a:xfrm>
          <a:prstGeom prst="rect">
            <a:avLst/>
          </a:prstGeom>
          <a:noFill/>
        </p:spPr>
      </p:pic>
      <p:pic>
        <p:nvPicPr>
          <p:cNvPr id="37" name="Picture 4" descr="ThiÃªn TÆ°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1870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Káº¿t quáº£ hÃ¬nh áº£nh cho bells gi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77501"/>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2488035" y="228600"/>
            <a:ext cx="4855240" cy="1446550"/>
          </a:xfrm>
          <a:prstGeom prst="rect">
            <a:avLst/>
          </a:prstGeom>
          <a:noFill/>
        </p:spPr>
        <p:txBody>
          <a:bodyPr wrap="none" rtlCol="0">
            <a:spAutoFit/>
          </a:bodyPr>
          <a:lstStyle/>
          <a:p>
            <a:pPr algn="ctr"/>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3.</a:t>
            </a:r>
          </a:p>
          <a:p>
            <a:pPr algn="ctr"/>
            <a:r>
              <a:rPr lang="en-US" sz="4400" b="1" dirty="0">
                <a:solidFill>
                  <a:srgbClr val="0000CC"/>
                </a:solidFill>
                <a:latin typeface="Times New Roman" pitchFamily="18" charset="0"/>
                <a:cs typeface="Times New Roman" pitchFamily="18" charset="0"/>
              </a:rPr>
              <a:t>Where is the duck</a:t>
            </a:r>
            <a:r>
              <a:rPr lang="en-US" sz="4800" b="1" dirty="0">
                <a:solidFill>
                  <a:srgbClr val="0000CC"/>
                </a:solidFill>
                <a:latin typeface="Times New Roman" pitchFamily="18" charset="0"/>
                <a:cs typeface="Times New Roman" pitchFamily="18" charset="0"/>
              </a:rPr>
              <a:t>?</a:t>
            </a:r>
          </a:p>
        </p:txBody>
      </p:sp>
      <p:sp>
        <p:nvSpPr>
          <p:cNvPr id="40" name="Rectangle 39"/>
          <p:cNvSpPr/>
          <p:nvPr/>
        </p:nvSpPr>
        <p:spPr>
          <a:xfrm>
            <a:off x="304800" y="4602538"/>
            <a:ext cx="24384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C0000"/>
                </a:solidFill>
                <a:latin typeface="Times New Roman" pitchFamily="18" charset="0"/>
                <a:cs typeface="Times New Roman" pitchFamily="18" charset="0"/>
              </a:rPr>
              <a:t>1</a:t>
            </a:r>
          </a:p>
        </p:txBody>
      </p:sp>
      <p:sp>
        <p:nvSpPr>
          <p:cNvPr id="41" name="Rectangle 40"/>
          <p:cNvSpPr/>
          <p:nvPr/>
        </p:nvSpPr>
        <p:spPr>
          <a:xfrm>
            <a:off x="6248400" y="4602538"/>
            <a:ext cx="2209800" cy="8382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C0000"/>
                </a:solidFill>
                <a:latin typeface="Times New Roman" pitchFamily="18" charset="0"/>
                <a:cs typeface="Times New Roman" pitchFamily="18" charset="0"/>
              </a:rPr>
              <a:t>3</a:t>
            </a:r>
          </a:p>
        </p:txBody>
      </p:sp>
      <p:sp>
        <p:nvSpPr>
          <p:cNvPr id="53" name="Rectangle 52"/>
          <p:cNvSpPr/>
          <p:nvPr/>
        </p:nvSpPr>
        <p:spPr>
          <a:xfrm>
            <a:off x="3276600" y="4602538"/>
            <a:ext cx="25146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C0000"/>
                </a:solidFill>
                <a:latin typeface="Times New Roman" pitchFamily="18" charset="0"/>
                <a:cs typeface="Times New Roman" pitchFamily="18" charset="0"/>
              </a:rPr>
              <a:t>2</a:t>
            </a:r>
          </a:p>
        </p:txBody>
      </p:sp>
      <p:sp>
        <p:nvSpPr>
          <p:cNvPr id="54" name="Oval 53"/>
          <p:cNvSpPr/>
          <p:nvPr/>
        </p:nvSpPr>
        <p:spPr>
          <a:xfrm>
            <a:off x="7391400" y="2697538"/>
            <a:ext cx="990600" cy="9906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7543800" y="2900450"/>
            <a:ext cx="685800" cy="584775"/>
          </a:xfrm>
          <a:prstGeom prst="rect">
            <a:avLst/>
          </a:prstGeom>
          <a:noFill/>
        </p:spPr>
        <p:txBody>
          <a:bodyPr wrap="square" rtlCol="0">
            <a:spAutoFit/>
          </a:bodyPr>
          <a:lstStyle/>
          <a:p>
            <a:r>
              <a:rPr lang="en-US" sz="3200" b="1" dirty="0">
                <a:solidFill>
                  <a:srgbClr val="0000CC"/>
                </a:solidFill>
                <a:latin typeface="Arial" pitchFamily="34" charset="0"/>
                <a:cs typeface="Arial" pitchFamily="34" charset="0"/>
              </a:rPr>
              <a:t>10</a:t>
            </a:r>
          </a:p>
        </p:txBody>
      </p:sp>
      <p:sp>
        <p:nvSpPr>
          <p:cNvPr id="56" name="TextBox 55"/>
          <p:cNvSpPr txBox="1"/>
          <p:nvPr/>
        </p:nvSpPr>
        <p:spPr>
          <a:xfrm>
            <a:off x="7543800" y="2855264"/>
            <a:ext cx="685800" cy="584775"/>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9</a:t>
            </a:r>
          </a:p>
        </p:txBody>
      </p:sp>
      <p:sp>
        <p:nvSpPr>
          <p:cNvPr id="57" name="TextBox 56"/>
          <p:cNvSpPr txBox="1"/>
          <p:nvPr/>
        </p:nvSpPr>
        <p:spPr>
          <a:xfrm>
            <a:off x="7543800" y="2855264"/>
            <a:ext cx="685800" cy="584775"/>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8</a:t>
            </a:r>
          </a:p>
        </p:txBody>
      </p:sp>
      <p:sp>
        <p:nvSpPr>
          <p:cNvPr id="58" name="TextBox 57"/>
          <p:cNvSpPr txBox="1"/>
          <p:nvPr/>
        </p:nvSpPr>
        <p:spPr>
          <a:xfrm>
            <a:off x="7543800" y="2855264"/>
            <a:ext cx="685800" cy="584775"/>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7</a:t>
            </a:r>
          </a:p>
        </p:txBody>
      </p:sp>
      <p:sp>
        <p:nvSpPr>
          <p:cNvPr id="59" name="TextBox 58"/>
          <p:cNvSpPr txBox="1"/>
          <p:nvPr/>
        </p:nvSpPr>
        <p:spPr>
          <a:xfrm>
            <a:off x="7543800" y="2855264"/>
            <a:ext cx="685800" cy="584775"/>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6</a:t>
            </a:r>
          </a:p>
        </p:txBody>
      </p:sp>
      <p:sp>
        <p:nvSpPr>
          <p:cNvPr id="60" name="TextBox 59"/>
          <p:cNvSpPr txBox="1"/>
          <p:nvPr/>
        </p:nvSpPr>
        <p:spPr>
          <a:xfrm>
            <a:off x="7543800" y="2855264"/>
            <a:ext cx="685800" cy="584775"/>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5</a:t>
            </a:r>
          </a:p>
        </p:txBody>
      </p:sp>
      <p:sp>
        <p:nvSpPr>
          <p:cNvPr id="61" name="TextBox 60"/>
          <p:cNvSpPr txBox="1"/>
          <p:nvPr/>
        </p:nvSpPr>
        <p:spPr>
          <a:xfrm>
            <a:off x="7543800" y="2855264"/>
            <a:ext cx="685800" cy="584775"/>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4</a:t>
            </a:r>
          </a:p>
        </p:txBody>
      </p:sp>
      <p:sp>
        <p:nvSpPr>
          <p:cNvPr id="62" name="TextBox 61"/>
          <p:cNvSpPr txBox="1"/>
          <p:nvPr/>
        </p:nvSpPr>
        <p:spPr>
          <a:xfrm>
            <a:off x="7543800" y="2855264"/>
            <a:ext cx="685800" cy="584775"/>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3</a:t>
            </a:r>
          </a:p>
        </p:txBody>
      </p:sp>
      <p:sp>
        <p:nvSpPr>
          <p:cNvPr id="63" name="TextBox 62"/>
          <p:cNvSpPr txBox="1"/>
          <p:nvPr/>
        </p:nvSpPr>
        <p:spPr>
          <a:xfrm>
            <a:off x="7543800" y="2855264"/>
            <a:ext cx="685800" cy="584775"/>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2</a:t>
            </a:r>
          </a:p>
        </p:txBody>
      </p:sp>
      <p:sp>
        <p:nvSpPr>
          <p:cNvPr id="64" name="TextBox 63"/>
          <p:cNvSpPr txBox="1"/>
          <p:nvPr/>
        </p:nvSpPr>
        <p:spPr>
          <a:xfrm>
            <a:off x="7543800" y="2855264"/>
            <a:ext cx="685800" cy="584775"/>
          </a:xfrm>
          <a:prstGeom prst="rect">
            <a:avLst/>
          </a:prstGeom>
          <a:noFill/>
        </p:spPr>
        <p:txBody>
          <a:bodyPr wrap="square" rtlCol="0">
            <a:spAutoFit/>
          </a:bodyPr>
          <a:lstStyle/>
          <a:p>
            <a:r>
              <a:rPr lang="en-US" sz="3200" b="1" dirty="0">
                <a:solidFill>
                  <a:srgbClr val="0000CC"/>
                </a:solidFill>
                <a:latin typeface="Arial" pitchFamily="34" charset="0"/>
                <a:cs typeface="Arial" pitchFamily="34" charset="0"/>
              </a:rPr>
              <a:t>1</a:t>
            </a:r>
          </a:p>
        </p:txBody>
      </p:sp>
      <p:sp>
        <p:nvSpPr>
          <p:cNvPr id="65" name="TextBox 64"/>
          <p:cNvSpPr txBox="1"/>
          <p:nvPr/>
        </p:nvSpPr>
        <p:spPr>
          <a:xfrm>
            <a:off x="74410" y="1447800"/>
            <a:ext cx="685800" cy="646331"/>
          </a:xfrm>
          <a:prstGeom prst="rect">
            <a:avLst/>
          </a:prstGeom>
          <a:noFill/>
        </p:spPr>
        <p:txBody>
          <a:bodyPr wrap="square" rtlCol="0">
            <a:spAutoFit/>
          </a:bodyPr>
          <a:lstStyle/>
          <a:p>
            <a:r>
              <a:rPr lang="en-US" sz="3600" b="1" dirty="0"/>
              <a:t>1</a:t>
            </a:r>
          </a:p>
        </p:txBody>
      </p:sp>
      <p:sp>
        <p:nvSpPr>
          <p:cNvPr id="66" name="TextBox 65"/>
          <p:cNvSpPr txBox="1"/>
          <p:nvPr/>
        </p:nvSpPr>
        <p:spPr>
          <a:xfrm>
            <a:off x="3112673" y="1371600"/>
            <a:ext cx="914400" cy="769441"/>
          </a:xfrm>
          <a:prstGeom prst="rect">
            <a:avLst/>
          </a:prstGeom>
          <a:noFill/>
        </p:spPr>
        <p:txBody>
          <a:bodyPr wrap="square" rtlCol="0">
            <a:spAutoFit/>
          </a:bodyPr>
          <a:lstStyle/>
          <a:p>
            <a:r>
              <a:rPr lang="en-US" sz="4400" b="1" dirty="0"/>
              <a:t>2</a:t>
            </a:r>
          </a:p>
        </p:txBody>
      </p:sp>
      <p:sp>
        <p:nvSpPr>
          <p:cNvPr id="67" name="TextBox 66"/>
          <p:cNvSpPr txBox="1"/>
          <p:nvPr/>
        </p:nvSpPr>
        <p:spPr>
          <a:xfrm>
            <a:off x="6172200" y="1447800"/>
            <a:ext cx="685800" cy="707886"/>
          </a:xfrm>
          <a:prstGeom prst="rect">
            <a:avLst/>
          </a:prstGeom>
          <a:noFill/>
        </p:spPr>
        <p:txBody>
          <a:bodyPr wrap="square" rtlCol="0">
            <a:spAutoFit/>
          </a:bodyPr>
          <a:lstStyle/>
          <a:p>
            <a:r>
              <a:rPr lang="en-US" sz="4000" b="1" dirty="0"/>
              <a:t>3</a:t>
            </a:r>
          </a:p>
        </p:txBody>
      </p:sp>
      <p:pic>
        <p:nvPicPr>
          <p:cNvPr id="3" name="Picture 2">
            <a:extLst>
              <a:ext uri="{FF2B5EF4-FFF2-40B4-BE49-F238E27FC236}">
                <a16:creationId xmlns:a16="http://schemas.microsoft.com/office/drawing/2014/main" id="{2DBE4BB6-E7AC-C670-C64C-F4B2DEFC9AF6}"/>
              </a:ext>
            </a:extLst>
          </p:cNvPr>
          <p:cNvPicPr>
            <a:picLocks noChangeAspect="1"/>
          </p:cNvPicPr>
          <p:nvPr/>
        </p:nvPicPr>
        <p:blipFill>
          <a:blip r:embed="rId9"/>
          <a:stretch>
            <a:fillRect/>
          </a:stretch>
        </p:blipFill>
        <p:spPr>
          <a:xfrm>
            <a:off x="381000" y="2176933"/>
            <a:ext cx="2152845" cy="2342802"/>
          </a:xfrm>
          <a:prstGeom prst="rect">
            <a:avLst/>
          </a:prstGeom>
        </p:spPr>
      </p:pic>
      <p:pic>
        <p:nvPicPr>
          <p:cNvPr id="4" name="Picture 3">
            <a:extLst>
              <a:ext uri="{FF2B5EF4-FFF2-40B4-BE49-F238E27FC236}">
                <a16:creationId xmlns:a16="http://schemas.microsoft.com/office/drawing/2014/main" id="{10944C6F-A531-34C2-78AC-2D61CF6977B2}"/>
              </a:ext>
            </a:extLst>
          </p:cNvPr>
          <p:cNvPicPr>
            <a:picLocks noChangeAspect="1"/>
          </p:cNvPicPr>
          <p:nvPr/>
        </p:nvPicPr>
        <p:blipFill>
          <a:blip r:embed="rId10"/>
          <a:stretch>
            <a:fillRect/>
          </a:stretch>
        </p:blipFill>
        <p:spPr>
          <a:xfrm>
            <a:off x="6203842" y="2075089"/>
            <a:ext cx="2209800" cy="2442410"/>
          </a:xfrm>
          <a:prstGeom prst="rect">
            <a:avLst/>
          </a:prstGeom>
        </p:spPr>
      </p:pic>
      <p:pic>
        <p:nvPicPr>
          <p:cNvPr id="6" name="Picture 5">
            <a:extLst>
              <a:ext uri="{FF2B5EF4-FFF2-40B4-BE49-F238E27FC236}">
                <a16:creationId xmlns:a16="http://schemas.microsoft.com/office/drawing/2014/main" id="{6731318F-3BD7-4CEE-83CA-0FD1055BA32D}"/>
              </a:ext>
            </a:extLst>
          </p:cNvPr>
          <p:cNvPicPr>
            <a:picLocks noChangeAspect="1"/>
          </p:cNvPicPr>
          <p:nvPr/>
        </p:nvPicPr>
        <p:blipFill>
          <a:blip r:embed="rId11"/>
          <a:stretch>
            <a:fillRect/>
          </a:stretch>
        </p:blipFill>
        <p:spPr>
          <a:xfrm>
            <a:off x="3276600" y="2524402"/>
            <a:ext cx="2403818" cy="1831273"/>
          </a:xfrm>
          <a:prstGeom prst="rect">
            <a:avLst/>
          </a:prstGeom>
        </p:spPr>
      </p:pic>
    </p:spTree>
    <p:extLst>
      <p:ext uri="{BB962C8B-B14F-4D97-AF65-F5344CB8AC3E}">
        <p14:creationId xmlns:p14="http://schemas.microsoft.com/office/powerpoint/2010/main" val="8220163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7" presetID="1" presetClass="exit" presetSubtype="0" fill="hold" grpId="1" nodeType="withEffect">
                                  <p:stCondLst>
                                    <p:cond delay="2000"/>
                                  </p:stCondLst>
                                  <p:childTnLst>
                                    <p:set>
                                      <p:cBhvr>
                                        <p:cTn id="8" dur="1" fill="hold">
                                          <p:stCondLst>
                                            <p:cond delay="0"/>
                                          </p:stCondLst>
                                        </p:cTn>
                                        <p:tgtEl>
                                          <p:spTgt spid="56"/>
                                        </p:tgtEl>
                                        <p:attrNameLst>
                                          <p:attrName>style.visibility</p:attrName>
                                        </p:attrNameLst>
                                      </p:cBhvr>
                                      <p:to>
                                        <p:strVal val="hidden"/>
                                      </p:to>
                                    </p:set>
                                  </p:childTnLst>
                                </p:cTn>
                              </p:par>
                              <p:par>
                                <p:cTn id="9" presetID="1" presetClass="entr" presetSubtype="0" fill="hold" grpId="0" nodeType="withEffect">
                                  <p:stCondLst>
                                    <p:cond delay="2000"/>
                                  </p:stCondLst>
                                  <p:childTnLst>
                                    <p:set>
                                      <p:cBhvr>
                                        <p:cTn id="1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1" presetID="1" presetClass="exit" presetSubtype="0" fill="hold" grpId="1" nodeType="withEffect">
                                  <p:stCondLst>
                                    <p:cond delay="3000"/>
                                  </p:stCondLst>
                                  <p:childTnLst>
                                    <p:set>
                                      <p:cBhvr>
                                        <p:cTn id="12" dur="1" fill="hold">
                                          <p:stCondLst>
                                            <p:cond delay="0"/>
                                          </p:stCondLst>
                                        </p:cTn>
                                        <p:tgtEl>
                                          <p:spTgt spid="57"/>
                                        </p:tgtEl>
                                        <p:attrNameLst>
                                          <p:attrName>style.visibility</p:attrName>
                                        </p:attrNameLst>
                                      </p:cBhvr>
                                      <p:to>
                                        <p:strVal val="hidden"/>
                                      </p:to>
                                    </p:set>
                                  </p:childTnLst>
                                </p:cTn>
                              </p:par>
                              <p:par>
                                <p:cTn id="13" presetID="1" presetClass="entr" presetSubtype="0" fill="hold" grpId="0" nodeType="withEffect">
                                  <p:stCondLst>
                                    <p:cond delay="3000"/>
                                  </p:stCondLst>
                                  <p:childTnLst>
                                    <p:set>
                                      <p:cBhvr>
                                        <p:cTn id="1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5" presetID="1" presetClass="exit" presetSubtype="0" fill="hold" grpId="1" nodeType="withEffect">
                                  <p:stCondLst>
                                    <p:cond delay="4000"/>
                                  </p:stCondLst>
                                  <p:childTnLst>
                                    <p:set>
                                      <p:cBhvr>
                                        <p:cTn id="16" dur="1" fill="hold">
                                          <p:stCondLst>
                                            <p:cond delay="0"/>
                                          </p:stCondLst>
                                        </p:cTn>
                                        <p:tgtEl>
                                          <p:spTgt spid="58"/>
                                        </p:tgtEl>
                                        <p:attrNameLst>
                                          <p:attrName>style.visibility</p:attrName>
                                        </p:attrNameLst>
                                      </p:cBhvr>
                                      <p:to>
                                        <p:strVal val="hidden"/>
                                      </p:to>
                                    </p:set>
                                  </p:childTnLst>
                                </p:cTn>
                              </p:par>
                              <p:par>
                                <p:cTn id="17" presetID="1" presetClass="entr" presetSubtype="0" fill="hold" grpId="0" nodeType="withEffect">
                                  <p:stCondLst>
                                    <p:cond delay="4000"/>
                                  </p:stCondLst>
                                  <p:childTnLst>
                                    <p:set>
                                      <p:cBhvr>
                                        <p:cTn id="1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19" presetID="1" presetClass="exit" presetSubtype="0" fill="hold" grpId="1" nodeType="withEffect">
                                  <p:stCondLst>
                                    <p:cond delay="5000"/>
                                  </p:stCondLst>
                                  <p:childTnLst>
                                    <p:set>
                                      <p:cBhvr>
                                        <p:cTn id="20" dur="1" fill="hold">
                                          <p:stCondLst>
                                            <p:cond delay="0"/>
                                          </p:stCondLst>
                                        </p:cTn>
                                        <p:tgtEl>
                                          <p:spTgt spid="59"/>
                                        </p:tgtEl>
                                        <p:attrNameLst>
                                          <p:attrName>style.visibility</p:attrName>
                                        </p:attrNameLst>
                                      </p:cBhvr>
                                      <p:to>
                                        <p:strVal val="hidden"/>
                                      </p:to>
                                    </p:set>
                                  </p:childTnLst>
                                </p:cTn>
                              </p:par>
                              <p:par>
                                <p:cTn id="21" presetID="1" presetClass="entr" presetSubtype="0" fill="hold" grpId="0" nodeType="withEffect">
                                  <p:stCondLst>
                                    <p:cond delay="5000"/>
                                  </p:stCondLst>
                                  <p:childTnLst>
                                    <p:set>
                                      <p:cBhvr>
                                        <p:cTn id="2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diamond(in)">
                                      <p:cBhvr>
                                        <p:cTn id="33" dur="20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grpId="0" nodeType="click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wheel(4)">
                                      <p:cBhvr>
                                        <p:cTn id="38" dur="2000"/>
                                        <p:tgtEl>
                                          <p:spTgt spid="6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blinds(horizontal)">
                                      <p:cBhvr>
                                        <p:cTn id="43" dur="500"/>
                                        <p:tgtEl>
                                          <p:spTgt spid="67"/>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heckerboard(across)">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checkerboard(across)">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checkerboard(across)">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grpId="1" nodeType="clickEffect">
                                  <p:stCondLst>
                                    <p:cond delay="0"/>
                                  </p:stCondLst>
                                  <p:childTnLst>
                                    <p:anim calcmode="lin" valueType="num">
                                      <p:cBhvr additive="base">
                                        <p:cTn id="62" dur="500"/>
                                        <p:tgtEl>
                                          <p:spTgt spid="53"/>
                                        </p:tgtEl>
                                        <p:attrNameLst>
                                          <p:attrName>ppt_x</p:attrName>
                                        </p:attrNameLst>
                                      </p:cBhvr>
                                      <p:tavLst>
                                        <p:tav tm="0">
                                          <p:val>
                                            <p:strVal val="ppt_x"/>
                                          </p:val>
                                        </p:tav>
                                        <p:tav tm="100000">
                                          <p:val>
                                            <p:strVal val="ppt_x"/>
                                          </p:val>
                                        </p:tav>
                                      </p:tavLst>
                                    </p:anim>
                                    <p:anim calcmode="lin" valueType="num">
                                      <p:cBhvr additive="base">
                                        <p:cTn id="63" dur="500"/>
                                        <p:tgtEl>
                                          <p:spTgt spid="53"/>
                                        </p:tgtEl>
                                        <p:attrNameLst>
                                          <p:attrName>ppt_y</p:attrName>
                                        </p:attrNameLst>
                                      </p:cBhvr>
                                      <p:tavLst>
                                        <p:tav tm="0">
                                          <p:val>
                                            <p:strVal val="ppt_y"/>
                                          </p:val>
                                        </p:tav>
                                        <p:tav tm="100000">
                                          <p:val>
                                            <p:strVal val="1+ppt_h/2"/>
                                          </p:val>
                                        </p:tav>
                                      </p:tavLst>
                                    </p:anim>
                                    <p:set>
                                      <p:cBhvr>
                                        <p:cTn id="64" dur="1" fill="hold">
                                          <p:stCondLst>
                                            <p:cond delay="499"/>
                                          </p:stCondLst>
                                        </p:cTn>
                                        <p:tgtEl>
                                          <p:spTgt spid="5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2" presetClass="exit" presetSubtype="4" fill="hold" grpId="1" nodeType="clickEffect">
                                  <p:stCondLst>
                                    <p:cond delay="0"/>
                                  </p:stCondLst>
                                  <p:childTnLst>
                                    <p:animEffect transition="out" filter="slide(fromBottom)">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6" presetClass="emph" presetSubtype="0" fill="hold" grpId="1" nodeType="clickEffect">
                                  <p:stCondLst>
                                    <p:cond delay="0"/>
                                  </p:stCondLst>
                                  <p:childTnLst>
                                    <p:animScale>
                                      <p:cBhvr>
                                        <p:cTn id="73" dur="2000" fill="hold"/>
                                        <p:tgtEl>
                                          <p:spTgt spid="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84"/>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withEffect">
                                  <p:stCondLst>
                                    <p:cond delay="0"/>
                                  </p:stCondLst>
                                  <p:childTnLst>
                                    <p:set>
                                      <p:cBhvr>
                                        <p:cTn id="78" dur="1" fill="hold">
                                          <p:stCondLst>
                                            <p:cond delay="0"/>
                                          </p:stCondLst>
                                        </p:cTn>
                                        <p:tgtEl>
                                          <p:spTgt spid="96"/>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1000"/>
                                  </p:stCondLst>
                                  <p:childTnLst>
                                    <p:set>
                                      <p:cBhvr>
                                        <p:cTn id="81"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childTnLst>
                          </p:cTn>
                        </p:par>
                        <p:par>
                          <p:cTn id="82" fill="hold">
                            <p:stCondLst>
                              <p:cond delay="1000"/>
                            </p:stCondLst>
                            <p:childTnLst>
                              <p:par>
                                <p:cTn id="83" presetID="1" presetClass="entr" presetSubtype="0" fill="hold" grpId="0" nodeType="afterEffect">
                                  <p:stCondLst>
                                    <p:cond delay="1000"/>
                                  </p:stCondLst>
                                  <p:childTnLst>
                                    <p:set>
                                      <p:cBhvr>
                                        <p:cTn id="8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5" fill="hold">
                            <p:stCondLst>
                              <p:cond delay="2000"/>
                            </p:stCondLst>
                            <p:childTnLst>
                              <p:par>
                                <p:cTn id="86" presetID="1" presetClass="entr" presetSubtype="0" fill="hold" grpId="0" nodeType="afterEffect">
                                  <p:stCondLst>
                                    <p:cond delay="1000"/>
                                  </p:stCondLst>
                                  <p:childTnLst>
                                    <p:set>
                                      <p:cBhvr>
                                        <p:cTn id="8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childTnLst>
                          </p:cTn>
                        </p:par>
                        <p:par>
                          <p:cTn id="88" fill="hold">
                            <p:stCondLst>
                              <p:cond delay="3000"/>
                            </p:stCondLst>
                            <p:childTnLst>
                              <p:par>
                                <p:cTn id="89" presetID="1" presetClass="entr" presetSubtype="0" fill="hold" grpId="0" nodeType="afterEffect">
                                  <p:stCondLst>
                                    <p:cond delay="1000"/>
                                  </p:stCondLst>
                                  <p:childTnLst>
                                    <p:set>
                                      <p:cBhvr>
                                        <p:cTn id="9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childTnLst>
                          </p:cTn>
                        </p:par>
                        <p:par>
                          <p:cTn id="91" fill="hold">
                            <p:stCondLst>
                              <p:cond delay="4000"/>
                            </p:stCondLst>
                            <p:childTnLst>
                              <p:par>
                                <p:cTn id="92" presetID="1" presetClass="entr" presetSubtype="0" fill="hold" grpId="0" nodeType="afterEffect">
                                  <p:stCondLst>
                                    <p:cond delay="1000"/>
                                  </p:stCondLst>
                                  <p:childTnLst>
                                    <p:set>
                                      <p:cBhvr>
                                        <p:cTn id="93"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hammer.wav"/>
                                        </p:tgtEl>
                                      </p:cMediaNode>
                                    </p:audio>
                                  </p:subTnLst>
                                </p:cTn>
                              </p:par>
                            </p:childTnLst>
                          </p:cTn>
                        </p:par>
                        <p:par>
                          <p:cTn id="94" fill="hold">
                            <p:stCondLst>
                              <p:cond delay="5000"/>
                            </p:stCondLst>
                            <p:childTnLst>
                              <p:par>
                                <p:cTn id="95" presetID="1" presetClass="entr" presetSubtype="0" fill="hold" nodeType="afterEffect">
                                  <p:stCondLst>
                                    <p:cond delay="1000"/>
                                  </p:stCondLst>
                                  <p:childTnLst>
                                    <p:set>
                                      <p:cBhvr>
                                        <p:cTn id="9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hammer.wav"/>
                                        </p:tgtEl>
                                      </p:cMediaNode>
                                    </p:audio>
                                  </p:subTnLst>
                                </p:cTn>
                              </p:par>
                            </p:childTnLst>
                          </p:cTn>
                        </p:par>
                        <p:par>
                          <p:cTn id="97" fill="hold">
                            <p:stCondLst>
                              <p:cond delay="6000"/>
                            </p:stCondLst>
                            <p:childTnLst>
                              <p:par>
                                <p:cTn id="98" presetID="1" presetClass="entr" presetSubtype="0" fill="hold" nodeType="afterEffect">
                                  <p:stCondLst>
                                    <p:cond delay="1000"/>
                                  </p:stCondLst>
                                  <p:childTnLst>
                                    <p:set>
                                      <p:cBhvr>
                                        <p:cTn id="99"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hammer.wav"/>
                                        </p:tgtEl>
                                      </p:cMediaNode>
                                    </p:audio>
                                  </p:subTnLst>
                                </p:cTn>
                              </p:par>
                            </p:childTnLst>
                          </p:cTn>
                        </p:par>
                        <p:par>
                          <p:cTn id="100" fill="hold">
                            <p:stCondLst>
                              <p:cond delay="7000"/>
                            </p:stCondLst>
                            <p:childTnLst>
                              <p:par>
                                <p:cTn id="101" presetID="1" presetClass="entr" presetSubtype="0" fill="hold" nodeType="afterEffect">
                                  <p:stCondLst>
                                    <p:cond delay="1000"/>
                                  </p:stCondLst>
                                  <p:childTnLst>
                                    <p:set>
                                      <p:cBhvr>
                                        <p:cTn id="10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hammer.wav"/>
                                        </p:tgtEl>
                                      </p:cMediaNode>
                                    </p:audio>
                                  </p:subTnLst>
                                </p:cTn>
                              </p:par>
                            </p:childTnLst>
                          </p:cTn>
                        </p:par>
                        <p:par>
                          <p:cTn id="103" fill="hold">
                            <p:stCondLst>
                              <p:cond delay="8000"/>
                            </p:stCondLst>
                            <p:childTnLst>
                              <p:par>
                                <p:cTn id="104" presetID="1" presetClass="entr" presetSubtype="0" fill="hold" nodeType="afterEffect">
                                  <p:stCondLst>
                                    <p:cond delay="1000"/>
                                  </p:stCondLst>
                                  <p:childTnLst>
                                    <p:set>
                                      <p:cBhvr>
                                        <p:cTn id="105"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hammer.wav"/>
                                        </p:tgtEl>
                                      </p:cMediaNode>
                                    </p:audio>
                                  </p:subTnLst>
                                </p:cTn>
                              </p:par>
                            </p:childTnLst>
                          </p:cTn>
                        </p:par>
                        <p:par>
                          <p:cTn id="106" fill="hold">
                            <p:stCondLst>
                              <p:cond delay="9000"/>
                            </p:stCondLst>
                            <p:childTnLst>
                              <p:par>
                                <p:cTn id="107" presetID="1" presetClass="entr" presetSubtype="0" fill="hold" nodeType="afterEffect">
                                  <p:stCondLst>
                                    <p:cond delay="1000"/>
                                  </p:stCondLst>
                                  <p:childTnLst>
                                    <p:set>
                                      <p:cBhvr>
                                        <p:cTn id="108"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hammer.wav"/>
                                        </p:tgtEl>
                                      </p:cMediaNode>
                                    </p:audio>
                                  </p:subTnLst>
                                </p:cTn>
                              </p:par>
                            </p:childTnLst>
                          </p:cTn>
                        </p:par>
                        <p:par>
                          <p:cTn id="109" fill="hold">
                            <p:stCondLst>
                              <p:cond delay="10000"/>
                            </p:stCondLst>
                            <p:childTnLst>
                              <p:par>
                                <p:cTn id="110" presetID="1" presetClass="entr" presetSubtype="0" fill="hold" nodeType="afterEffect">
                                  <p:stCondLst>
                                    <p:cond delay="1000"/>
                                  </p:stCondLst>
                                  <p:childTnLst>
                                    <p:set>
                                      <p:cBhvr>
                                        <p:cTn id="111"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4" name="chimes.wav"/>
                                        </p:tgtEl>
                                      </p:cMediaNode>
                                    </p:audio>
                                  </p:subTnLst>
                                </p:cTn>
                              </p:par>
                            </p:childTnLst>
                          </p:cTn>
                        </p:par>
                        <p:par>
                          <p:cTn id="112" fill="hold">
                            <p:stCondLst>
                              <p:cond delay="11000"/>
                            </p:stCondLst>
                            <p:childTnLst>
                              <p:par>
                                <p:cTn id="113" presetID="2" presetClass="exit" presetSubtype="2" fill="hold" nodeType="afterEffect">
                                  <p:stCondLst>
                                    <p:cond delay="0"/>
                                  </p:stCondLst>
                                  <p:childTnLst>
                                    <p:anim calcmode="lin" valueType="num">
                                      <p:cBhvr additive="base">
                                        <p:cTn id="114" dur="1000"/>
                                        <p:tgtEl>
                                          <p:spTgt spid="96"/>
                                        </p:tgtEl>
                                        <p:attrNameLst>
                                          <p:attrName>ppt_x</p:attrName>
                                        </p:attrNameLst>
                                      </p:cBhvr>
                                      <p:tavLst>
                                        <p:tav tm="0">
                                          <p:val>
                                            <p:strVal val="ppt_x"/>
                                          </p:val>
                                        </p:tav>
                                        <p:tav tm="100000">
                                          <p:val>
                                            <p:strVal val="1+ppt_w/2"/>
                                          </p:val>
                                        </p:tav>
                                      </p:tavLst>
                                    </p:anim>
                                    <p:anim calcmode="lin" valueType="num">
                                      <p:cBhvr additive="base">
                                        <p:cTn id="115" dur="1000"/>
                                        <p:tgtEl>
                                          <p:spTgt spid="96"/>
                                        </p:tgtEl>
                                        <p:attrNameLst>
                                          <p:attrName>ppt_y</p:attrName>
                                        </p:attrNameLst>
                                      </p:cBhvr>
                                      <p:tavLst>
                                        <p:tav tm="0">
                                          <p:val>
                                            <p:strVal val="ppt_y"/>
                                          </p:val>
                                        </p:tav>
                                        <p:tav tm="100000">
                                          <p:val>
                                            <p:strVal val="ppt_y"/>
                                          </p:val>
                                        </p:tav>
                                      </p:tavLst>
                                    </p:anim>
                                    <p:set>
                                      <p:cBhvr>
                                        <p:cTn id="116" dur="1" fill="hold">
                                          <p:stCondLst>
                                            <p:cond delay="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84"/>
                  </p:tgtEl>
                </p:cond>
              </p:nextCondLst>
            </p:seq>
          </p:childTnLst>
        </p:cTn>
      </p:par>
    </p:tnLst>
    <p:bldLst>
      <p:bldP spid="85" grpId="0" animBg="1"/>
      <p:bldP spid="86" grpId="0" animBg="1"/>
      <p:bldP spid="87" grpId="0" animBg="1"/>
      <p:bldP spid="88" grpId="0" animBg="1"/>
      <p:bldP spid="89" grpId="0" animBg="1"/>
      <p:bldP spid="39" grpId="0"/>
      <p:bldP spid="40" grpId="0" animBg="1"/>
      <p:bldP spid="40" grpId="1" animBg="1"/>
      <p:bldP spid="41" grpId="0" animBg="1"/>
      <p:bldP spid="41" grpId="1" animBg="1"/>
      <p:bldP spid="53" grpId="0" animBg="1"/>
      <p:bldP spid="53" grpId="1" animBg="1"/>
      <p:bldP spid="56" grpId="0"/>
      <p:bldP spid="56" grpId="1"/>
      <p:bldP spid="57" grpId="0"/>
      <p:bldP spid="57" grpId="1"/>
      <p:bldP spid="58" grpId="0"/>
      <p:bldP spid="58" grpId="1"/>
      <p:bldP spid="59" grpId="0"/>
      <p:bldP spid="59" grpId="1"/>
      <p:bldP spid="60" grpId="0"/>
      <p:bldP spid="65" grpId="0"/>
      <p:bldP spid="66" grpId="0"/>
      <p:bldP spid="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9" name="Right Arrow 38"/>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40" name="Explosion 1 3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41" name="Explosion 1 4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42" name="Explosion 1 4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43" name="Explosion 1 42"/>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44" name="Explosion 1 4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45" name="Explosion 1 44"/>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46" name="Explosion 1 4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47" name="Explosion 1 4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67" name="Explosion 1 6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8" name="Explosion 1 6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9" name="Explosion 1 68"/>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70"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1"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927453" y="827782"/>
            <a:ext cx="3892989" cy="584775"/>
          </a:xfrm>
          <a:prstGeom prst="rect">
            <a:avLst/>
          </a:prstGeom>
          <a:noFill/>
        </p:spPr>
        <p:txBody>
          <a:bodyPr wrap="none" rtlCol="0">
            <a:spAutoFit/>
          </a:bodyPr>
          <a:lstStyle/>
          <a:p>
            <a:r>
              <a:rPr lang="en-US" sz="3200" b="1" u="sng" dirty="0" err="1">
                <a:solidFill>
                  <a:srgbClr val="0000CC"/>
                </a:solidFill>
                <a:latin typeface="Times New Roman" pitchFamily="18" charset="0"/>
                <a:cs typeface="Times New Roman" pitchFamily="18" charset="0"/>
              </a:rPr>
              <a:t>Câu</a:t>
            </a:r>
            <a:r>
              <a:rPr lang="en-US" sz="3200" b="1" u="sng" dirty="0">
                <a:solidFill>
                  <a:srgbClr val="0000CC"/>
                </a:solidFill>
                <a:latin typeface="Times New Roman" pitchFamily="18" charset="0"/>
                <a:cs typeface="Times New Roman" pitchFamily="18" charset="0"/>
              </a:rPr>
              <a:t> 4. How are you</a:t>
            </a:r>
            <a:r>
              <a:rPr lang="en-US" sz="3200" b="1" dirty="0">
                <a:solidFill>
                  <a:srgbClr val="0000CC"/>
                </a:solidFill>
                <a:latin typeface="Times New Roman" pitchFamily="18" charset="0"/>
                <a:cs typeface="Times New Roman" pitchFamily="18" charset="0"/>
              </a:rPr>
              <a:t>?</a:t>
            </a:r>
          </a:p>
        </p:txBody>
      </p:sp>
      <p:sp>
        <p:nvSpPr>
          <p:cNvPr id="24" name="Rectangle 23"/>
          <p:cNvSpPr/>
          <p:nvPr/>
        </p:nvSpPr>
        <p:spPr>
          <a:xfrm>
            <a:off x="381000" y="1894582"/>
            <a:ext cx="35814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1. Happy</a:t>
            </a:r>
          </a:p>
        </p:txBody>
      </p:sp>
      <p:sp>
        <p:nvSpPr>
          <p:cNvPr id="25" name="Rectangle 24"/>
          <p:cNvSpPr/>
          <p:nvPr/>
        </p:nvSpPr>
        <p:spPr>
          <a:xfrm>
            <a:off x="381000" y="4687432"/>
            <a:ext cx="35814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3. Sad</a:t>
            </a:r>
          </a:p>
        </p:txBody>
      </p:sp>
      <p:sp>
        <p:nvSpPr>
          <p:cNvPr id="26" name="Rectangle 25"/>
          <p:cNvSpPr/>
          <p:nvPr/>
        </p:nvSpPr>
        <p:spPr>
          <a:xfrm>
            <a:off x="381000" y="3291007"/>
            <a:ext cx="35814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2.  Cold</a:t>
            </a:r>
          </a:p>
        </p:txBody>
      </p:sp>
      <p:pic>
        <p:nvPicPr>
          <p:cNvPr id="3" name="Picture 2">
            <a:extLst>
              <a:ext uri="{FF2B5EF4-FFF2-40B4-BE49-F238E27FC236}">
                <a16:creationId xmlns:a16="http://schemas.microsoft.com/office/drawing/2014/main" id="{AA101DE0-1D9A-49E7-6DC4-1B2EBE23BFEC}"/>
              </a:ext>
            </a:extLst>
          </p:cNvPr>
          <p:cNvPicPr>
            <a:picLocks noChangeAspect="1"/>
          </p:cNvPicPr>
          <p:nvPr/>
        </p:nvPicPr>
        <p:blipFill>
          <a:blip r:embed="rId8"/>
          <a:stretch>
            <a:fillRect/>
          </a:stretch>
        </p:blipFill>
        <p:spPr>
          <a:xfrm>
            <a:off x="4045798" y="1554317"/>
            <a:ext cx="4869602" cy="3749365"/>
          </a:xfrm>
          <a:prstGeom prst="rect">
            <a:avLst/>
          </a:prstGeom>
        </p:spPr>
      </p:pic>
    </p:spTree>
    <p:extLst>
      <p:ext uri="{BB962C8B-B14F-4D97-AF65-F5344CB8AC3E}">
        <p14:creationId xmlns:p14="http://schemas.microsoft.com/office/powerpoint/2010/main" val="8220163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70"/>
                                        </p:tgtEl>
                                        <p:attrNameLst>
                                          <p:attrName>ppt_x</p:attrName>
                                        </p:attrNameLst>
                                      </p:cBhvr>
                                      <p:tavLst>
                                        <p:tav tm="0">
                                          <p:val>
                                            <p:strVal val="ppt_x"/>
                                          </p:val>
                                        </p:tav>
                                        <p:tav tm="100000">
                                          <p:val>
                                            <p:strVal val="1+ppt_w/2"/>
                                          </p:val>
                                        </p:tav>
                                      </p:tavLst>
                                    </p:anim>
                                    <p:anim calcmode="lin" valueType="num">
                                      <p:cBhvr additive="base">
                                        <p:cTn id="58" dur="1000"/>
                                        <p:tgtEl>
                                          <p:spTgt spid="70"/>
                                        </p:tgtEl>
                                        <p:attrNameLst>
                                          <p:attrName>ppt_y</p:attrName>
                                        </p:attrNameLst>
                                      </p:cBhvr>
                                      <p:tavLst>
                                        <p:tav tm="0">
                                          <p:val>
                                            <p:strVal val="ppt_y"/>
                                          </p:val>
                                        </p:tav>
                                        <p:tav tm="100000">
                                          <p:val>
                                            <p:strVal val="ppt_y"/>
                                          </p:val>
                                        </p:tav>
                                      </p:tavLst>
                                    </p:anim>
                                    <p:set>
                                      <p:cBhvr>
                                        <p:cTn id="59"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8" y="76200"/>
            <a:ext cx="9141542" cy="6886496"/>
          </a:xfrm>
          <a:prstGeom prst="rect">
            <a:avLst/>
          </a:prstGeom>
        </p:spPr>
      </p:pic>
      <p:sp>
        <p:nvSpPr>
          <p:cNvPr id="38" name="Right Arrow 37"/>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39" name="Explosion 1 38"/>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40" name="Explosion 1 3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41" name="Explosion 1 4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42" name="Explosion 1 4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43" name="Explosion 1 42"/>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44" name="Explosion 1 4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45" name="Explosion 1 44"/>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46" name="Explosion 1 4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47" name="Explosion 1 4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66" name="Explosion 1 6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67" name="Explosion 1 6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68"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0"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9224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76200"/>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91046" y="533400"/>
            <a:ext cx="5326138" cy="707886"/>
          </a:xfrm>
          <a:prstGeom prst="rect">
            <a:avLst/>
          </a:prstGeom>
          <a:noFill/>
        </p:spPr>
        <p:txBody>
          <a:bodyPr wrap="none" rtlCol="0">
            <a:spAutoFit/>
          </a:bodyPr>
          <a:lstStyle/>
          <a:p>
            <a:pPr algn="ctr"/>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5.</a:t>
            </a:r>
            <a:r>
              <a:rPr lang="en-US" sz="4000" b="1" dirty="0">
                <a:solidFill>
                  <a:srgbClr val="0000CC"/>
                </a:solidFill>
                <a:latin typeface="Times New Roman" pitchFamily="18" charset="0"/>
                <a:cs typeface="Times New Roman" pitchFamily="18" charset="0"/>
              </a:rPr>
              <a:t> What are these?</a:t>
            </a:r>
          </a:p>
        </p:txBody>
      </p:sp>
      <p:sp>
        <p:nvSpPr>
          <p:cNvPr id="23" name="Rectangle 22"/>
          <p:cNvSpPr/>
          <p:nvPr/>
        </p:nvSpPr>
        <p:spPr>
          <a:xfrm>
            <a:off x="914400" y="4724400"/>
            <a:ext cx="2362200" cy="762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1: Eyes</a:t>
            </a:r>
          </a:p>
        </p:txBody>
      </p:sp>
      <p:sp>
        <p:nvSpPr>
          <p:cNvPr id="24" name="Rectangle 23"/>
          <p:cNvSpPr/>
          <p:nvPr/>
        </p:nvSpPr>
        <p:spPr>
          <a:xfrm>
            <a:off x="6172200" y="4724400"/>
            <a:ext cx="2286000" cy="762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3: Ears </a:t>
            </a:r>
          </a:p>
        </p:txBody>
      </p:sp>
      <p:sp>
        <p:nvSpPr>
          <p:cNvPr id="25" name="Rectangle 24"/>
          <p:cNvSpPr/>
          <p:nvPr/>
        </p:nvSpPr>
        <p:spPr>
          <a:xfrm>
            <a:off x="3429000" y="4724400"/>
            <a:ext cx="2362200" cy="762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C0000"/>
                </a:solidFill>
                <a:latin typeface="Times New Roman" pitchFamily="18" charset="0"/>
                <a:cs typeface="Times New Roman" pitchFamily="18" charset="0"/>
              </a:rPr>
              <a:t>2:Head</a:t>
            </a:r>
          </a:p>
        </p:txBody>
      </p:sp>
      <p:pic>
        <p:nvPicPr>
          <p:cNvPr id="26" name="Picture 25" descr="f4f7d820a322f383b821f660a4ecd449.jpg"/>
          <p:cNvPicPr>
            <a:picLocks noChangeAspect="1"/>
          </p:cNvPicPr>
          <p:nvPr/>
        </p:nvPicPr>
        <p:blipFill>
          <a:blip r:embed="rId8"/>
          <a:stretch>
            <a:fillRect/>
          </a:stretch>
        </p:blipFill>
        <p:spPr>
          <a:xfrm>
            <a:off x="2307473" y="1377369"/>
            <a:ext cx="4808979" cy="2895600"/>
          </a:xfrm>
          <a:prstGeom prst="rect">
            <a:avLst/>
          </a:prstGeom>
        </p:spPr>
      </p:pic>
    </p:spTree>
    <p:extLst>
      <p:ext uri="{BB962C8B-B14F-4D97-AF65-F5344CB8AC3E}">
        <p14:creationId xmlns:p14="http://schemas.microsoft.com/office/powerpoint/2010/main" val="8220163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68"/>
                                        </p:tgtEl>
                                        <p:attrNameLst>
                                          <p:attrName>ppt_x</p:attrName>
                                        </p:attrNameLst>
                                      </p:cBhvr>
                                      <p:tavLst>
                                        <p:tav tm="0">
                                          <p:val>
                                            <p:strVal val="ppt_x"/>
                                          </p:val>
                                        </p:tav>
                                        <p:tav tm="100000">
                                          <p:val>
                                            <p:strVal val="1+ppt_w/2"/>
                                          </p:val>
                                        </p:tav>
                                      </p:tavLst>
                                    </p:anim>
                                    <p:anim calcmode="lin" valueType="num">
                                      <p:cBhvr additive="base">
                                        <p:cTn id="58" dur="1000"/>
                                        <p:tgtEl>
                                          <p:spTgt spid="68"/>
                                        </p:tgtEl>
                                        <p:attrNameLst>
                                          <p:attrName>ppt_y</p:attrName>
                                        </p:attrNameLst>
                                      </p:cBhvr>
                                      <p:tavLst>
                                        <p:tav tm="0">
                                          <p:val>
                                            <p:strVal val="ppt_y"/>
                                          </p:val>
                                        </p:tav>
                                        <p:tav tm="100000">
                                          <p:val>
                                            <p:strVal val="ppt_y"/>
                                          </p:val>
                                        </p:tav>
                                      </p:tavLst>
                                    </p:anim>
                                    <p:set>
                                      <p:cBhvr>
                                        <p:cTn id="59"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animBg="1"/>
      <p:bldP spid="40" grpId="0" animBg="1"/>
      <p:bldP spid="41" grpId="0" animBg="1"/>
      <p:bldP spid="42" grpId="0" animBg="1"/>
      <p:bldP spid="43"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772400"/>
          </a:xfrm>
          <a:prstGeom prst="rect">
            <a:avLst/>
          </a:prstGeom>
        </p:spPr>
      </p:pic>
      <p:sp>
        <p:nvSpPr>
          <p:cNvPr id="38" name="Right Arrow 37"/>
          <p:cNvSpPr/>
          <p:nvPr/>
        </p:nvSpPr>
        <p:spPr>
          <a:xfrm>
            <a:off x="0" y="6248400"/>
            <a:ext cx="1524000" cy="609600"/>
          </a:xfrm>
          <a:prstGeom prst="rightArrow">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solidFill>
                <a:latin typeface="Tahoma" pitchFamily="34" charset="0"/>
                <a:ea typeface="Tahoma" pitchFamily="34" charset="0"/>
                <a:cs typeface="Tahoma" pitchFamily="34" charset="0"/>
              </a:rPr>
              <a:t>BẤM GIÂY</a:t>
            </a:r>
          </a:p>
        </p:txBody>
      </p:sp>
      <p:sp>
        <p:nvSpPr>
          <p:cNvPr id="39" name="Explosion 1 38"/>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10</a:t>
            </a:r>
          </a:p>
        </p:txBody>
      </p:sp>
      <p:sp>
        <p:nvSpPr>
          <p:cNvPr id="40" name="Explosion 1 39"/>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9</a:t>
            </a:r>
          </a:p>
        </p:txBody>
      </p:sp>
      <p:sp>
        <p:nvSpPr>
          <p:cNvPr id="41" name="Explosion 1 40"/>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8</a:t>
            </a:r>
          </a:p>
        </p:txBody>
      </p:sp>
      <p:sp>
        <p:nvSpPr>
          <p:cNvPr id="42" name="Explosion 1 41"/>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7</a:t>
            </a:r>
          </a:p>
        </p:txBody>
      </p:sp>
      <p:sp>
        <p:nvSpPr>
          <p:cNvPr id="43" name="Explosion 1 42"/>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6</a:t>
            </a:r>
          </a:p>
        </p:txBody>
      </p:sp>
      <p:sp>
        <p:nvSpPr>
          <p:cNvPr id="44" name="Explosion 1 43"/>
          <p:cNvSpPr/>
          <p:nvPr/>
        </p:nvSpPr>
        <p:spPr>
          <a:xfrm>
            <a:off x="7010400" y="5347138"/>
            <a:ext cx="1905000" cy="1510862"/>
          </a:xfrm>
          <a:prstGeom prst="irregularSeal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5</a:t>
            </a:r>
          </a:p>
        </p:txBody>
      </p:sp>
      <p:sp>
        <p:nvSpPr>
          <p:cNvPr id="45" name="Explosion 1 44"/>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4</a:t>
            </a:r>
          </a:p>
        </p:txBody>
      </p:sp>
      <p:sp>
        <p:nvSpPr>
          <p:cNvPr id="46" name="Explosion 1 45"/>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3</a:t>
            </a:r>
          </a:p>
        </p:txBody>
      </p:sp>
      <p:sp>
        <p:nvSpPr>
          <p:cNvPr id="47" name="Explosion 1 46"/>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2</a:t>
            </a:r>
          </a:p>
        </p:txBody>
      </p:sp>
      <p:sp>
        <p:nvSpPr>
          <p:cNvPr id="48" name="Explosion 1 47"/>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1</a:t>
            </a:r>
          </a:p>
        </p:txBody>
      </p:sp>
      <p:sp>
        <p:nvSpPr>
          <p:cNvPr id="49" name="Explosion 1 48"/>
          <p:cNvSpPr/>
          <p:nvPr/>
        </p:nvSpPr>
        <p:spPr>
          <a:xfrm>
            <a:off x="7010400" y="5347138"/>
            <a:ext cx="1905000" cy="151086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0</a:t>
            </a:r>
          </a:p>
        </p:txBody>
      </p:sp>
      <p:pic>
        <p:nvPicPr>
          <p:cNvPr id="68" name="Picture 2" descr="C:\Users\USER\Desktop\PTDH\xedap.gif"/>
          <p:cNvPicPr>
            <a:picLocks noChangeAspect="1" noChangeArrowheads="1" noCrop="1"/>
          </p:cNvPicPr>
          <p:nvPr/>
        </p:nvPicPr>
        <p:blipFill>
          <a:blip r:embed="rId5"/>
          <a:srcRect/>
          <a:stretch>
            <a:fillRect/>
          </a:stretch>
        </p:blipFill>
        <p:spPr bwMode="auto">
          <a:xfrm>
            <a:off x="6134100" y="5572125"/>
            <a:ext cx="952500" cy="1285875"/>
          </a:xfrm>
          <a:prstGeom prst="rect">
            <a:avLst/>
          </a:prstGeom>
          <a:noFill/>
        </p:spPr>
      </p:pic>
      <p:pic>
        <p:nvPicPr>
          <p:cNvPr id="21" name="Picture 4" descr="ThiÃªn TÆ°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4636"/>
            <a:ext cx="1371600" cy="10321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áº¿t quáº£ hÃ¬nh áº£nh cho bells gi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7709"/>
            <a:ext cx="1586344" cy="12940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57201" y="435008"/>
            <a:ext cx="8000999" cy="707886"/>
          </a:xfrm>
          <a:prstGeom prst="rect">
            <a:avLst/>
          </a:prstGeom>
          <a:noFill/>
        </p:spPr>
        <p:txBody>
          <a:bodyPr wrap="square" rtlCol="0">
            <a:spAutoFit/>
          </a:bodyPr>
          <a:lstStyle/>
          <a:p>
            <a:pPr algn="ctr"/>
            <a:r>
              <a:rPr lang="en-US" sz="4000" b="1" u="sng" dirty="0" err="1">
                <a:solidFill>
                  <a:srgbClr val="0000CC"/>
                </a:solidFill>
                <a:latin typeface="Times New Roman" pitchFamily="18" charset="0"/>
                <a:cs typeface="Times New Roman" pitchFamily="18" charset="0"/>
              </a:rPr>
              <a:t>Câu</a:t>
            </a:r>
            <a:r>
              <a:rPr lang="en-US" sz="4000" b="1" u="sng" dirty="0">
                <a:solidFill>
                  <a:srgbClr val="0000CC"/>
                </a:solidFill>
                <a:latin typeface="Times New Roman" pitchFamily="18" charset="0"/>
                <a:cs typeface="Times New Roman" pitchFamily="18" charset="0"/>
              </a:rPr>
              <a:t> 6. </a:t>
            </a:r>
            <a:r>
              <a:rPr lang="en-US" sz="4000" b="1" dirty="0">
                <a:solidFill>
                  <a:srgbClr val="0000CC"/>
                </a:solidFill>
                <a:latin typeface="Times New Roman" pitchFamily="18" charset="0"/>
                <a:cs typeface="Times New Roman" pitchFamily="18" charset="0"/>
              </a:rPr>
              <a:t>What toy is it?</a:t>
            </a:r>
          </a:p>
        </p:txBody>
      </p:sp>
      <p:sp>
        <p:nvSpPr>
          <p:cNvPr id="24" name="Rectangle 23"/>
          <p:cNvSpPr/>
          <p:nvPr/>
        </p:nvSpPr>
        <p:spPr>
          <a:xfrm>
            <a:off x="2400300" y="5508476"/>
            <a:ext cx="3733800" cy="89232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latin typeface="Times New Roman" pitchFamily="18" charset="0"/>
                <a:cs typeface="Times New Roman" pitchFamily="18" charset="0"/>
              </a:rPr>
              <a:t>3. Ball</a:t>
            </a:r>
          </a:p>
        </p:txBody>
      </p:sp>
      <p:sp>
        <p:nvSpPr>
          <p:cNvPr id="25" name="Rectangle 24"/>
          <p:cNvSpPr/>
          <p:nvPr/>
        </p:nvSpPr>
        <p:spPr>
          <a:xfrm>
            <a:off x="4728692" y="4343400"/>
            <a:ext cx="3680138" cy="914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latin typeface="Times New Roman" pitchFamily="18" charset="0"/>
                <a:cs typeface="Times New Roman" pitchFamily="18" charset="0"/>
              </a:rPr>
              <a:t>2. Doll</a:t>
            </a:r>
          </a:p>
        </p:txBody>
      </p:sp>
      <p:sp>
        <p:nvSpPr>
          <p:cNvPr id="26" name="Rectangle 25"/>
          <p:cNvSpPr/>
          <p:nvPr/>
        </p:nvSpPr>
        <p:spPr>
          <a:xfrm>
            <a:off x="457200" y="4343400"/>
            <a:ext cx="3680137" cy="914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latin typeface="Times New Roman" pitchFamily="18" charset="0"/>
                <a:cs typeface="Times New Roman" pitchFamily="18" charset="0"/>
              </a:rPr>
              <a:t>1. Car </a:t>
            </a:r>
          </a:p>
        </p:txBody>
      </p:sp>
      <p:pic>
        <p:nvPicPr>
          <p:cNvPr id="3" name="Picture 2">
            <a:extLst>
              <a:ext uri="{FF2B5EF4-FFF2-40B4-BE49-F238E27FC236}">
                <a16:creationId xmlns:a16="http://schemas.microsoft.com/office/drawing/2014/main" id="{CF8E0DEB-D856-7450-DA7C-A092CE485FC6}"/>
              </a:ext>
            </a:extLst>
          </p:cNvPr>
          <p:cNvPicPr>
            <a:picLocks noChangeAspect="1"/>
          </p:cNvPicPr>
          <p:nvPr/>
        </p:nvPicPr>
        <p:blipFill>
          <a:blip r:embed="rId8"/>
          <a:stretch>
            <a:fillRect/>
          </a:stretch>
        </p:blipFill>
        <p:spPr>
          <a:xfrm>
            <a:off x="2971800" y="1275391"/>
            <a:ext cx="2857682" cy="2873269"/>
          </a:xfrm>
          <a:prstGeom prst="rect">
            <a:avLst/>
          </a:prstGeom>
        </p:spPr>
      </p:pic>
    </p:spTree>
    <p:extLst>
      <p:ext uri="{BB962C8B-B14F-4D97-AF65-F5344CB8AC3E}">
        <p14:creationId xmlns:p14="http://schemas.microsoft.com/office/powerpoint/2010/main" val="8220163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0000"/>
                            </p:stCondLst>
                            <p:childTnLst>
                              <p:par>
                                <p:cTn id="53" presetID="1" presetClass="entr" presetSubtype="0" fill="hold" nodeType="afterEffect">
                                  <p:stCondLst>
                                    <p:cond delay="1000"/>
                                  </p:stCondLst>
                                  <p:childTnLst>
                                    <p:set>
                                      <p:cBhvr>
                                        <p:cTn id="5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11000"/>
                            </p:stCondLst>
                            <p:childTnLst>
                              <p:par>
                                <p:cTn id="56" presetID="2" presetClass="exit" presetSubtype="2" fill="hold" nodeType="afterEffect">
                                  <p:stCondLst>
                                    <p:cond delay="0"/>
                                  </p:stCondLst>
                                  <p:childTnLst>
                                    <p:anim calcmode="lin" valueType="num">
                                      <p:cBhvr additive="base">
                                        <p:cTn id="57" dur="1000"/>
                                        <p:tgtEl>
                                          <p:spTgt spid="68"/>
                                        </p:tgtEl>
                                        <p:attrNameLst>
                                          <p:attrName>ppt_x</p:attrName>
                                        </p:attrNameLst>
                                      </p:cBhvr>
                                      <p:tavLst>
                                        <p:tav tm="0">
                                          <p:val>
                                            <p:strVal val="ppt_x"/>
                                          </p:val>
                                        </p:tav>
                                        <p:tav tm="100000">
                                          <p:val>
                                            <p:strVal val="1+ppt_w/2"/>
                                          </p:val>
                                        </p:tav>
                                      </p:tavLst>
                                    </p:anim>
                                    <p:anim calcmode="lin" valueType="num">
                                      <p:cBhvr additive="base">
                                        <p:cTn id="58" dur="1000"/>
                                        <p:tgtEl>
                                          <p:spTgt spid="68"/>
                                        </p:tgtEl>
                                        <p:attrNameLst>
                                          <p:attrName>ppt_y</p:attrName>
                                        </p:attrNameLst>
                                      </p:cBhvr>
                                      <p:tavLst>
                                        <p:tav tm="0">
                                          <p:val>
                                            <p:strVal val="ppt_y"/>
                                          </p:val>
                                        </p:tav>
                                        <p:tav tm="100000">
                                          <p:val>
                                            <p:strVal val="ppt_y"/>
                                          </p:val>
                                        </p:tav>
                                      </p:tavLst>
                                    </p:anim>
                                    <p:set>
                                      <p:cBhvr>
                                        <p:cTn id="59"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animBg="1"/>
      <p:bldP spid="40" grpId="0" animBg="1"/>
      <p:bldP spid="41" grpId="0" animBg="1"/>
      <p:bldP spid="42" grpId="0" animBg="1"/>
      <p:bldP spid="43" grpId="0" animBg="1"/>
      <p:bldP spid="24" grpId="0" animBg="1"/>
      <p:bldP spid="25" grpId="0" animBg="1"/>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2271</TotalTime>
  <Words>884</Words>
  <Application>Microsoft Office PowerPoint</Application>
  <PresentationFormat>On-screen Show (4:3)</PresentationFormat>
  <Paragraphs>330</Paragraphs>
  <Slides>21</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MayTinhDucDung</dc:creator>
  <cp:lastModifiedBy>Admin</cp:lastModifiedBy>
  <cp:revision>293</cp:revision>
  <dcterms:created xsi:type="dcterms:W3CDTF">2017-12-25T02:38:54Z</dcterms:created>
  <dcterms:modified xsi:type="dcterms:W3CDTF">2024-05-04T04:00:13Z</dcterms:modified>
</cp:coreProperties>
</file>