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80" r:id="rId1"/>
    <p:sldMasterId id="2147483804" r:id="rId2"/>
    <p:sldMasterId id="2147483816" r:id="rId3"/>
    <p:sldMasterId id="2147483900" r:id="rId4"/>
    <p:sldMasterId id="2147483960" r:id="rId5"/>
    <p:sldMasterId id="2147483972" r:id="rId6"/>
    <p:sldMasterId id="2147483984" r:id="rId7"/>
    <p:sldMasterId id="2147483996" r:id="rId8"/>
    <p:sldMasterId id="2147484008" r:id="rId9"/>
  </p:sldMasterIdLst>
  <p:notesMasterIdLst>
    <p:notesMasterId r:id="rId34"/>
  </p:notesMasterIdLst>
  <p:sldIdLst>
    <p:sldId id="504" r:id="rId10"/>
    <p:sldId id="410" r:id="rId11"/>
    <p:sldId id="465" r:id="rId12"/>
    <p:sldId id="466" r:id="rId13"/>
    <p:sldId id="467" r:id="rId14"/>
    <p:sldId id="487" r:id="rId15"/>
    <p:sldId id="469" r:id="rId16"/>
    <p:sldId id="470" r:id="rId17"/>
    <p:sldId id="471" r:id="rId18"/>
    <p:sldId id="472" r:id="rId19"/>
    <p:sldId id="486" r:id="rId20"/>
    <p:sldId id="511" r:id="rId21"/>
    <p:sldId id="492" r:id="rId22"/>
    <p:sldId id="453" r:id="rId23"/>
    <p:sldId id="488" r:id="rId24"/>
    <p:sldId id="489" r:id="rId25"/>
    <p:sldId id="491" r:id="rId26"/>
    <p:sldId id="493" r:id="rId27"/>
    <p:sldId id="496" r:id="rId28"/>
    <p:sldId id="510" r:id="rId29"/>
    <p:sldId id="509" r:id="rId30"/>
    <p:sldId id="482" r:id="rId31"/>
    <p:sldId id="458" r:id="rId32"/>
    <p:sldId id="408" r:id="rId33"/>
  </p:sldIdLst>
  <p:sldSz cx="9144000" cy="5715000" type="screen16x10"/>
  <p:notesSz cx="7010400" cy="92964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99FF"/>
    <a:srgbClr val="99CCFF"/>
    <a:srgbClr val="339933"/>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71" autoAdjust="0"/>
    <p:restoredTop sz="90786" autoAdjust="0"/>
  </p:normalViewPr>
  <p:slideViewPr>
    <p:cSldViewPr>
      <p:cViewPr varScale="1">
        <p:scale>
          <a:sx n="149" d="100"/>
          <a:sy n="149" d="100"/>
        </p:scale>
        <p:origin x="186" y="120"/>
      </p:cViewPr>
      <p:guideLst>
        <p:guide orient="horz" pos="1800"/>
        <p:guide pos="2880"/>
      </p:guideLst>
    </p:cSldViewPr>
  </p:slideViewPr>
  <p:notesTextViewPr>
    <p:cViewPr>
      <p:scale>
        <a:sx n="1" d="1"/>
        <a:sy n="1" d="1"/>
      </p:scale>
      <p:origin x="0" y="0"/>
    </p:cViewPr>
  </p:notesTextViewPr>
  <p:sorterViewPr>
    <p:cViewPr>
      <p:scale>
        <a:sx n="100" d="100"/>
        <a:sy n="100" d="100"/>
      </p:scale>
      <p:origin x="0" y="3192"/>
    </p:cViewPr>
  </p:sorterViewPr>
  <p:notesViewPr>
    <p:cSldViewPr>
      <p:cViewPr varScale="1">
        <p:scale>
          <a:sx n="70" d="100"/>
          <a:sy n="70" d="100"/>
        </p:scale>
        <p:origin x="-324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F62AA84-9CB8-4F1A-8D5A-FDDE7779D72C}" type="datetimeFigureOut">
              <a:rPr lang="en-US" smtClean="0"/>
              <a:t>3/11/2024</a:t>
            </a:fld>
            <a:endParaRPr lang="en-US"/>
          </a:p>
        </p:txBody>
      </p:sp>
      <p:sp>
        <p:nvSpPr>
          <p:cNvPr id="4" name="Slide Image Placeholder 3"/>
          <p:cNvSpPr>
            <a:spLocks noGrp="1" noRot="1" noChangeAspect="1"/>
          </p:cNvSpPr>
          <p:nvPr>
            <p:ph type="sldImg" idx="2"/>
          </p:nvPr>
        </p:nvSpPr>
        <p:spPr>
          <a:xfrm>
            <a:off x="715963" y="696913"/>
            <a:ext cx="557847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6E4DEC6-AAAA-4DB3-B49C-DEFF19BCB9F2}" type="slidenum">
              <a:rPr lang="en-US" smtClean="0"/>
              <a:t>‹#›</a:t>
            </a:fld>
            <a:endParaRPr lang="en-US"/>
          </a:p>
        </p:txBody>
      </p:sp>
    </p:spTree>
    <p:extLst>
      <p:ext uri="{BB962C8B-B14F-4D97-AF65-F5344CB8AC3E}">
        <p14:creationId xmlns:p14="http://schemas.microsoft.com/office/powerpoint/2010/main" val="32182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E4DEC6-AAAA-4DB3-B49C-DEFF19BCB9F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6807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902C29-F3A7-4111-84BF-F243B3864626}"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780858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02C29-F3A7-4111-84BF-F243B3864626}"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665141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02C29-F3A7-4111-84BF-F243B3864626}"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574765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72288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40628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827"/>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5"/>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98875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57597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6"/>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2087566"/>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2797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52209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923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8100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02C29-F3A7-4111-84BF-F243B3864626}"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3957312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46912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3035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8561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8602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35537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827"/>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5"/>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45490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98542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6"/>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2087566"/>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54620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44172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711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827"/>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5"/>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902C29-F3A7-4111-84BF-F243B3864626}"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72761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44196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69537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99622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55744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59985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1567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827"/>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5"/>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25276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68603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6"/>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2087566"/>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8813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64330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902C29-F3A7-4111-84BF-F243B3864626}"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1221868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29231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00713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94520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1212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10179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90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070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804"/>
            <a:ext cx="7886700" cy="2377281"/>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824555"/>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766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725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4"/>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087564"/>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249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6"/>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2087566"/>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902C29-F3A7-4111-84BF-F243B3864626}"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4024317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587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132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822856"/>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5"/>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492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822856"/>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714505"/>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143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143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93"/>
            <a:ext cx="1971675" cy="48431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3" y="304293"/>
            <a:ext cx="5800725" cy="4843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5D997-8DDF-4C9F-B689-40F1D1BE2FF9}"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295106-D780-4EA0-913B-D9B9D5923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933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747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612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827"/>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5"/>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046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567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902C29-F3A7-4111-84BF-F243B3864626}"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2216344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6"/>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2087566"/>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558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0112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308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834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979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69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13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775378"/>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AC32FEC-3070-4966-9668-43421BCF9AFF}" type="slidenum">
              <a:rPr lang="en-US"/>
              <a:pPr>
                <a:defRPr/>
              </a:pPr>
              <a:t>‹#›</a:t>
            </a:fld>
            <a:endParaRPr lang="en-US"/>
          </a:p>
        </p:txBody>
      </p:sp>
    </p:spTree>
    <p:extLst>
      <p:ext uri="{BB962C8B-B14F-4D97-AF65-F5344CB8AC3E}">
        <p14:creationId xmlns:p14="http://schemas.microsoft.com/office/powerpoint/2010/main" val="2472314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DDDA809-9E25-4C12-92AB-DA7DA8E0C7B8}" type="slidenum">
              <a:rPr lang="en-US"/>
              <a:pPr>
                <a:defRPr/>
              </a:pPr>
              <a:t>‹#›</a:t>
            </a:fld>
            <a:endParaRPr lang="en-US"/>
          </a:p>
        </p:txBody>
      </p:sp>
    </p:spTree>
    <p:extLst>
      <p:ext uri="{BB962C8B-B14F-4D97-AF65-F5344CB8AC3E}">
        <p14:creationId xmlns:p14="http://schemas.microsoft.com/office/powerpoint/2010/main" val="31174392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672418"/>
            <a:ext cx="7772400" cy="11350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422265"/>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060AD85-10E0-4C41-8C76-3F83AA480BA0}" type="slidenum">
              <a:rPr lang="en-US"/>
              <a:pPr>
                <a:defRPr/>
              </a:pPr>
              <a:t>‹#›</a:t>
            </a:fld>
            <a:endParaRPr lang="en-US"/>
          </a:p>
        </p:txBody>
      </p:sp>
    </p:spTree>
    <p:extLst>
      <p:ext uri="{BB962C8B-B14F-4D97-AF65-F5344CB8AC3E}">
        <p14:creationId xmlns:p14="http://schemas.microsoft.com/office/powerpoint/2010/main" val="257698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02C29-F3A7-4111-84BF-F243B3864626}"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1836212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3" y="1333501"/>
            <a:ext cx="4038601"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33501"/>
            <a:ext cx="4038601"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1ED32C3-8B6E-4909-8001-F3A19982040D}" type="slidenum">
              <a:rPr lang="en-US"/>
              <a:pPr>
                <a:defRPr/>
              </a:pPr>
              <a:t>‹#›</a:t>
            </a:fld>
            <a:endParaRPr lang="en-US"/>
          </a:p>
        </p:txBody>
      </p:sp>
    </p:spTree>
    <p:extLst>
      <p:ext uri="{BB962C8B-B14F-4D97-AF65-F5344CB8AC3E}">
        <p14:creationId xmlns:p14="http://schemas.microsoft.com/office/powerpoint/2010/main" val="20398377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279261"/>
            <a:ext cx="4041774"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812396"/>
            <a:ext cx="4041774"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E05E846-E67B-41FD-98EA-F60297506B87}" type="slidenum">
              <a:rPr lang="en-US"/>
              <a:pPr>
                <a:defRPr/>
              </a:pPr>
              <a:t>‹#›</a:t>
            </a:fld>
            <a:endParaRPr lang="en-US"/>
          </a:p>
        </p:txBody>
      </p:sp>
    </p:spTree>
    <p:extLst>
      <p:ext uri="{BB962C8B-B14F-4D97-AF65-F5344CB8AC3E}">
        <p14:creationId xmlns:p14="http://schemas.microsoft.com/office/powerpoint/2010/main" val="2958992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3E7D628-9749-4EF6-92ED-609B4D9477E4}" type="slidenum">
              <a:rPr lang="en-US"/>
              <a:pPr>
                <a:defRPr/>
              </a:pPr>
              <a:t>‹#›</a:t>
            </a:fld>
            <a:endParaRPr lang="en-US"/>
          </a:p>
        </p:txBody>
      </p:sp>
    </p:spTree>
    <p:extLst>
      <p:ext uri="{BB962C8B-B14F-4D97-AF65-F5344CB8AC3E}">
        <p14:creationId xmlns:p14="http://schemas.microsoft.com/office/powerpoint/2010/main" val="1415562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18FD491-90E7-4908-BEAB-3148A9E6816D}" type="slidenum">
              <a:rPr lang="en-US"/>
              <a:pPr>
                <a:defRPr/>
              </a:pPr>
              <a:t>‹#›</a:t>
            </a:fld>
            <a:endParaRPr lang="en-US"/>
          </a:p>
        </p:txBody>
      </p:sp>
    </p:spTree>
    <p:extLst>
      <p:ext uri="{BB962C8B-B14F-4D97-AF65-F5344CB8AC3E}">
        <p14:creationId xmlns:p14="http://schemas.microsoft.com/office/powerpoint/2010/main" val="1234702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1"/>
            <a:ext cx="3008313" cy="96837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27546"/>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71BE395-49AC-4C1C-8EFA-772DD3DA930E}" type="slidenum">
              <a:rPr lang="en-US"/>
              <a:pPr>
                <a:defRPr/>
              </a:pPr>
              <a:t>‹#›</a:t>
            </a:fld>
            <a:endParaRPr lang="en-US"/>
          </a:p>
        </p:txBody>
      </p:sp>
    </p:spTree>
    <p:extLst>
      <p:ext uri="{BB962C8B-B14F-4D97-AF65-F5344CB8AC3E}">
        <p14:creationId xmlns:p14="http://schemas.microsoft.com/office/powerpoint/2010/main" val="28093851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1"/>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805"/>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1CB3A3-CBEC-4393-8FBD-AAC2F63D04CF}" type="slidenum">
              <a:rPr lang="en-US"/>
              <a:pPr>
                <a:defRPr/>
              </a:pPr>
              <a:t>‹#›</a:t>
            </a:fld>
            <a:endParaRPr lang="en-US"/>
          </a:p>
        </p:txBody>
      </p:sp>
    </p:spTree>
    <p:extLst>
      <p:ext uri="{BB962C8B-B14F-4D97-AF65-F5344CB8AC3E}">
        <p14:creationId xmlns:p14="http://schemas.microsoft.com/office/powerpoint/2010/main" val="1334579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DFC92D7-AE43-4D64-9B6D-73F25B21CEA7}" type="slidenum">
              <a:rPr lang="en-US"/>
              <a:pPr>
                <a:defRPr/>
              </a:pPr>
              <a:t>‹#›</a:t>
            </a:fld>
            <a:endParaRPr lang="en-US"/>
          </a:p>
        </p:txBody>
      </p:sp>
    </p:spTree>
    <p:extLst>
      <p:ext uri="{BB962C8B-B14F-4D97-AF65-F5344CB8AC3E}">
        <p14:creationId xmlns:p14="http://schemas.microsoft.com/office/powerpoint/2010/main" val="1614405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21" y="228888"/>
            <a:ext cx="2057401"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7" y="228888"/>
            <a:ext cx="6019801"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A48A33-4062-4BAF-B80A-CD879E2D52A8}" type="slidenum">
              <a:rPr lang="en-US"/>
              <a:pPr>
                <a:defRPr/>
              </a:pPr>
              <a:t>‹#›</a:t>
            </a:fld>
            <a:endParaRPr lang="en-US"/>
          </a:p>
        </p:txBody>
      </p:sp>
    </p:spTree>
    <p:extLst>
      <p:ext uri="{BB962C8B-B14F-4D97-AF65-F5344CB8AC3E}">
        <p14:creationId xmlns:p14="http://schemas.microsoft.com/office/powerpoint/2010/main" val="22528159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7"/>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505156"/>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135792"/>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6902C29-F3A7-4111-84BF-F243B3864626}"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1795164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0"/>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768461"/>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114802"/>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354278"/>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15992"/>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308253"/>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220529"/>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117343"/>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579358"/>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7"/>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77"/>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33423"/>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877279"/>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1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6902C29-F3A7-4111-84BF-F243B3864626}"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43359-9689-43FC-B437-9A0F8F6BAA3D}" type="slidenum">
              <a:rPr lang="en-US" smtClean="0"/>
              <a:t>‹#›</a:t>
            </a:fld>
            <a:endParaRPr lang="en-US"/>
          </a:p>
        </p:txBody>
      </p:sp>
    </p:spTree>
    <p:extLst>
      <p:ext uri="{BB962C8B-B14F-4D97-AF65-F5344CB8AC3E}">
        <p14:creationId xmlns:p14="http://schemas.microsoft.com/office/powerpoint/2010/main" val="1332349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065211"/>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515745"/>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071532"/>
      </p:ext>
    </p:extLst>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743754"/>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922532"/>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354092"/>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2"/>
            <a:ext cx="3008313" cy="96837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267512"/>
      </p:ext>
    </p:extLst>
  </p:cSld>
  <p:clrMapOvr>
    <a:masterClrMapping/>
  </p:clrMapOvr>
  <p:transition>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765548"/>
      </p:ext>
    </p:extLst>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462375"/>
      </p:ext>
    </p:extLst>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363669"/>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7000"/>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A6902C29-F3A7-4111-84BF-F243B3864626}" type="datetimeFigureOut">
              <a:rPr lang="en-US" smtClean="0"/>
              <a:t>3/11/2024</a:t>
            </a:fld>
            <a:endParaRPr lang="en-US"/>
          </a:p>
        </p:txBody>
      </p:sp>
      <p:sp>
        <p:nvSpPr>
          <p:cNvPr id="5" name="Footer Placeholder 4"/>
          <p:cNvSpPr>
            <a:spLocks noGrp="1"/>
          </p:cNvSpPr>
          <p:nvPr>
            <p:ph type="ftr" sz="quarter" idx="3"/>
          </p:nvPr>
        </p:nvSpPr>
        <p:spPr>
          <a:xfrm>
            <a:off x="3028950" y="5297000"/>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7000"/>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ABE43359-9689-43FC-B437-9A0F8F6BAA3D}" type="slidenum">
              <a:rPr lang="en-US" smtClean="0"/>
              <a:t>‹#›</a:t>
            </a:fld>
            <a:endParaRPr lang="en-US"/>
          </a:p>
        </p:txBody>
      </p:sp>
    </p:spTree>
    <p:extLst>
      <p:ext uri="{BB962C8B-B14F-4D97-AF65-F5344CB8AC3E}">
        <p14:creationId xmlns:p14="http://schemas.microsoft.com/office/powerpoint/2010/main" val="23536071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7000"/>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5297000"/>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7000"/>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620716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7000"/>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5297000"/>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7000"/>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0581322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7000"/>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E80187F-1B97-4D7C-96A4-A8382DC8D5EC}"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5297000"/>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7000"/>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F9D922EF-38F0-4037-AAAB-E8818506C550}"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2639049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80"/>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28A5D997-8DDF-4C9F-B689-40F1D1BE2FF9}" type="datetimeFigureOut">
              <a:rPr lang="en-US" smtClean="0">
                <a:solidFill>
                  <a:prstClr val="black">
                    <a:tint val="75000"/>
                  </a:prstClr>
                </a:solidFill>
                <a:cs typeface="Arial" charset="0"/>
              </a:rPr>
              <a:pPr/>
              <a:t>3/11/2024</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5296980"/>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5296980"/>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9295106-D780-4EA0-913B-D9B9D5923B96}"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29164989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7000"/>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A6902C29-F3A7-4111-84BF-F243B386462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5297000"/>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7000"/>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ABE43359-9689-43FC-B437-9A0F8F6BAA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40879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6"/>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333501"/>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5204355"/>
            <a:ext cx="2133600" cy="3968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solidFill>
                  <a:srgbClr val="000000"/>
                </a:solidFill>
                <a:latin typeface="+mn-lt"/>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2" y="5204355"/>
            <a:ext cx="2895600" cy="3968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rgbClr val="000000"/>
                </a:solidFill>
                <a:latin typeface="+mn-lt"/>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5204355"/>
            <a:ext cx="2133600" cy="3968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rgbClr val="000000"/>
                </a:solidFill>
                <a:latin typeface="+mn-lt"/>
                <a:cs typeface="+mn-cs"/>
              </a:defRPr>
            </a:lvl1pPr>
          </a:lstStyle>
          <a:p>
            <a:pPr fontAlgn="base">
              <a:spcBef>
                <a:spcPct val="0"/>
              </a:spcBef>
              <a:spcAft>
                <a:spcPct val="0"/>
              </a:spcAft>
              <a:defRPr/>
            </a:pPr>
            <a:fld id="{61F8645D-FB64-43D2-B481-8E3A3CAC11E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859672354"/>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7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7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7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615961"/>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AB8ECE55-9E85-4309-B458-AC82A011FDEC}"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28932F5-DA44-4B8E-8DDA-994E0611D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932262"/>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8.xml"/><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7.xml"/><Relationship Id="rId1" Type="http://schemas.openxmlformats.org/officeDocument/2006/relationships/tags" Target="../tags/tag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tạo nên một Slide chuyên nghiệp">
            <a:extLst>
              <a:ext uri="{FF2B5EF4-FFF2-40B4-BE49-F238E27FC236}">
                <a16:creationId xmlns:a16="http://schemas.microsoft.com/office/drawing/2014/main" id="{9B60CD0F-72C9-EC29-2C4F-FA2A9B53D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0" y="4"/>
            <a:ext cx="9139238" cy="5686426"/>
          </a:xfrm>
          <a:prstGeom prst="rect">
            <a:avLst/>
          </a:prstGeom>
          <a:noFill/>
          <a:extLst>
            <a:ext uri="{909E8E84-426E-40DD-AFC4-6F175D3DCCD1}">
              <a14:hiddenFill xmlns:a14="http://schemas.microsoft.com/office/drawing/2010/main">
                <a:solidFill>
                  <a:srgbClr val="FFFFFF"/>
                </a:solidFill>
              </a14:hiddenFill>
            </a:ext>
          </a:extLst>
        </p:spPr>
      </p:pic>
      <p:pic>
        <p:nvPicPr>
          <p:cNvPr id="2" name="5213127314180">
            <a:hlinkClick r:id="" action="ppaction://media"/>
            <a:extLst>
              <a:ext uri="{FF2B5EF4-FFF2-40B4-BE49-F238E27FC236}">
                <a16:creationId xmlns:a16="http://schemas.microsoft.com/office/drawing/2014/main" id="{FFD38AA3-9755-D034-CB9C-EBD1BCD800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257175"/>
            <a:ext cx="8382000" cy="5200650"/>
          </a:xfrm>
          <a:prstGeom prst="rect">
            <a:avLst/>
          </a:prstGeom>
        </p:spPr>
      </p:pic>
    </p:spTree>
    <p:extLst>
      <p:ext uri="{BB962C8B-B14F-4D97-AF65-F5344CB8AC3E}">
        <p14:creationId xmlns:p14="http://schemas.microsoft.com/office/powerpoint/2010/main" val="1646246407"/>
      </p:ext>
    </p:extLst>
  </p:cSld>
  <p:clrMapOvr>
    <a:masterClrMapping/>
  </p:clrMapOvr>
  <mc:AlternateContent xmlns:mc="http://schemas.openxmlformats.org/markup-compatibility/2006" xmlns:p14="http://schemas.microsoft.com/office/powerpoint/2010/main">
    <mc:Choice Requires="p14">
      <p:transition spd="slow" p14:dur="800" advTm="300001">
        <p:circle/>
      </p:transition>
    </mc:Choice>
    <mc:Fallback xmlns="">
      <p:transition spd="slow" advTm="300001">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999 Hình Nền Làm Powerpoint Chuyên Nghiệp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118"/>
            <a:ext cx="9144000" cy="571388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p:cNvSpPr txBox="1">
            <a:spLocks/>
          </p:cNvSpPr>
          <p:nvPr/>
        </p:nvSpPr>
        <p:spPr>
          <a:xfrm>
            <a:off x="2838154" y="79356"/>
            <a:ext cx="3214688" cy="729151"/>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fontAlgn="base">
              <a:spcAft>
                <a:spcPct val="0"/>
              </a:spcAft>
              <a:buFont typeface="Arial" panose="020B0604020202020204" pitchFamily="34" charset="0"/>
              <a:buNone/>
            </a:pPr>
            <a:r>
              <a:rPr lang="id-ID" sz="3600" b="1" dirty="0">
                <a:solidFill>
                  <a:srgbClr val="FF0000"/>
                </a:solidFill>
                <a:latin typeface="Times New Roman" panose="02020603050405020304" pitchFamily="18" charset="0"/>
                <a:cs typeface="Times New Roman" panose="02020603050405020304" pitchFamily="18" charset="0"/>
              </a:rPr>
              <a:t>Cơ sở </a:t>
            </a:r>
            <a:r>
              <a:rPr lang="en-US" sz="3600" b="1" dirty="0" err="1">
                <a:solidFill>
                  <a:srgbClr val="FF0000"/>
                </a:solidFill>
                <a:latin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tiễn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737ED61-07B5-2051-D7C8-2D3431016BEF}"/>
              </a:ext>
            </a:extLst>
          </p:cNvPr>
          <p:cNvPicPr>
            <a:picLocks noChangeAspect="1"/>
          </p:cNvPicPr>
          <p:nvPr/>
        </p:nvPicPr>
        <p:blipFill>
          <a:blip r:embed="rId3"/>
          <a:stretch>
            <a:fillRect/>
          </a:stretch>
        </p:blipFill>
        <p:spPr>
          <a:xfrm>
            <a:off x="2416246" y="1028700"/>
            <a:ext cx="4365554" cy="3195681"/>
          </a:xfrm>
          <a:prstGeom prst="rect">
            <a:avLst/>
          </a:prstGeom>
        </p:spPr>
      </p:pic>
      <p:sp>
        <p:nvSpPr>
          <p:cNvPr id="16" name="TextBox 15">
            <a:extLst>
              <a:ext uri="{FF2B5EF4-FFF2-40B4-BE49-F238E27FC236}">
                <a16:creationId xmlns:a16="http://schemas.microsoft.com/office/drawing/2014/main" id="{85D00DF9-9D25-5130-1BA9-8E9D8979A7AC}"/>
              </a:ext>
            </a:extLst>
          </p:cNvPr>
          <p:cNvSpPr txBox="1"/>
          <p:nvPr/>
        </p:nvSpPr>
        <p:spPr>
          <a:xfrm>
            <a:off x="320040" y="4323360"/>
            <a:ext cx="8839200" cy="430887"/>
          </a:xfrm>
          <a:prstGeom prst="rect">
            <a:avLst/>
          </a:prstGeom>
          <a:noFill/>
        </p:spPr>
        <p:txBody>
          <a:bodyPr wrap="square" rtlCol="0">
            <a:spAutoFit/>
          </a:bodyPr>
          <a:lstStyle/>
          <a:p>
            <a:pPr algn="ct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Cậu</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bé</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4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tuổi</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ở An Giang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bị</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cây</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xiên</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thịt</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đâm</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vào</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hốc</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cs typeface="Times New Roman" panose="02020603050405020304" pitchFamily="18" charset="0"/>
              </a:rPr>
              <a:t>mắt</a:t>
            </a:r>
            <a:r>
              <a:rPr lang="en-US" sz="2200" dirty="0">
                <a:solidFill>
                  <a:schemeClr val="accent4">
                    <a:lumMod val="95000"/>
                    <a:lumOff val="5000"/>
                  </a:schemeClr>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15F9E591-561F-79D6-DE40-CDEECE17A1FB}"/>
              </a:ext>
            </a:extLst>
          </p:cNvPr>
          <p:cNvPicPr>
            <a:picLocks noChangeAspect="1"/>
          </p:cNvPicPr>
          <p:nvPr/>
        </p:nvPicPr>
        <p:blipFill>
          <a:blip r:embed="rId4"/>
          <a:stretch>
            <a:fillRect/>
          </a:stretch>
        </p:blipFill>
        <p:spPr>
          <a:xfrm>
            <a:off x="2194612" y="969079"/>
            <a:ext cx="4808822" cy="3266155"/>
          </a:xfrm>
          <a:prstGeom prst="rect">
            <a:avLst/>
          </a:prstGeom>
        </p:spPr>
      </p:pic>
      <p:sp>
        <p:nvSpPr>
          <p:cNvPr id="4" name="TextBox 3">
            <a:extLst>
              <a:ext uri="{FF2B5EF4-FFF2-40B4-BE49-F238E27FC236}">
                <a16:creationId xmlns:a16="http://schemas.microsoft.com/office/drawing/2014/main" id="{BDB5F2EA-6E52-B6D4-A117-21660C7E559F}"/>
              </a:ext>
            </a:extLst>
          </p:cNvPr>
          <p:cNvSpPr txBox="1"/>
          <p:nvPr/>
        </p:nvSpPr>
        <p:spPr>
          <a:xfrm>
            <a:off x="656026" y="4437256"/>
            <a:ext cx="8503920" cy="461665"/>
          </a:xfrm>
          <a:prstGeom prst="rect">
            <a:avLst/>
          </a:prstGeom>
          <a:noFill/>
        </p:spPr>
        <p:txBody>
          <a:bodyPr wrap="square">
            <a:spAutoFit/>
          </a:bodyPr>
          <a:lstStyle/>
          <a:p>
            <a:r>
              <a:rPr lang="en-US" sz="2400" dirty="0" err="1">
                <a:solidFill>
                  <a:schemeClr val="accent4">
                    <a:lumMod val="95000"/>
                    <a:lumOff val="5000"/>
                  </a:schemeClr>
                </a:solidFill>
                <a:latin typeface="Times New Roman" panose="02020603050405020304" pitchFamily="18" charset="0"/>
                <a:cs typeface="Times New Roman" panose="02020603050405020304" pitchFamily="18" charset="0"/>
              </a:rPr>
              <a:t>Bé</a:t>
            </a:r>
            <a:r>
              <a:rPr lang="en-US" sz="24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95000"/>
                    <a:lumOff val="5000"/>
                  </a:schemeClr>
                </a:solidFill>
                <a:latin typeface="Times New Roman" panose="02020603050405020304" pitchFamily="18" charset="0"/>
                <a:cs typeface="Times New Roman" panose="02020603050405020304" pitchFamily="18" charset="0"/>
              </a:rPr>
              <a:t>trai</a:t>
            </a:r>
            <a:r>
              <a:rPr lang="en-US" sz="2400" dirty="0">
                <a:solidFill>
                  <a:schemeClr val="accent4">
                    <a:lumMod val="95000"/>
                    <a:lumOff val="5000"/>
                  </a:schemeClr>
                </a:solidFill>
                <a:latin typeface="Times New Roman" panose="02020603050405020304" pitchFamily="18" charset="0"/>
                <a:cs typeface="Times New Roman" panose="02020603050405020304" pitchFamily="18" charset="0"/>
              </a:rPr>
              <a:t> 7 </a:t>
            </a:r>
            <a:r>
              <a:rPr lang="en-US" sz="2400" dirty="0" err="1">
                <a:solidFill>
                  <a:schemeClr val="accent4">
                    <a:lumMod val="95000"/>
                    <a:lumOff val="5000"/>
                  </a:schemeClr>
                </a:solidFill>
                <a:latin typeface="Times New Roman" panose="02020603050405020304" pitchFamily="18" charset="0"/>
                <a:cs typeface="Times New Roman" panose="02020603050405020304" pitchFamily="18" charset="0"/>
              </a:rPr>
              <a:t>tuổi</a:t>
            </a:r>
            <a:r>
              <a:rPr lang="en-US" sz="2400" dirty="0">
                <a:solidFill>
                  <a:schemeClr val="accent4">
                    <a:lumMod val="95000"/>
                    <a:lumOff val="5000"/>
                  </a:schemeClr>
                </a:solidFill>
                <a:latin typeface="Times New Roman" panose="02020603050405020304" pitchFamily="18" charset="0"/>
                <a:cs typeface="Times New Roman" panose="02020603050405020304" pitchFamily="18" charset="0"/>
              </a:rPr>
              <a:t> ở </a:t>
            </a:r>
            <a:r>
              <a:rPr lang="en-US" sz="2400" dirty="0">
                <a:solidFill>
                  <a:schemeClr val="accent4">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 </a:t>
            </a:r>
            <a:r>
              <a:rPr lang="en-US" sz="2400" dirty="0" err="1">
                <a:solidFill>
                  <a:schemeClr val="accent4">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dirty="0">
                <a:solidFill>
                  <a:schemeClr val="accent4">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4">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400" dirty="0">
                <a:solidFill>
                  <a:schemeClr val="accent4">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Chí Minh </a:t>
            </a:r>
            <a:r>
              <a:rPr lang="en-US" sz="2400" dirty="0" err="1">
                <a:solidFill>
                  <a:schemeClr val="accent4">
                    <a:lumMod val="95000"/>
                    <a:lumOff val="5000"/>
                  </a:schemeClr>
                </a:solidFill>
                <a:latin typeface="Times New Roman" panose="02020603050405020304" pitchFamily="18" charset="0"/>
                <a:cs typeface="Times New Roman" panose="02020603050405020304" pitchFamily="18" charset="0"/>
              </a:rPr>
              <a:t>bị</a:t>
            </a:r>
            <a:r>
              <a:rPr lang="en-US" sz="24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95000"/>
                    <a:lumOff val="5000"/>
                  </a:schemeClr>
                </a:solidFill>
                <a:latin typeface="Times New Roman" panose="02020603050405020304" pitchFamily="18" charset="0"/>
                <a:cs typeface="Times New Roman" panose="02020603050405020304" pitchFamily="18" charset="0"/>
              </a:rPr>
              <a:t>xiên</a:t>
            </a:r>
            <a:r>
              <a:rPr lang="en-US" sz="24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95000"/>
                    <a:lumOff val="5000"/>
                  </a:schemeClr>
                </a:solidFill>
                <a:latin typeface="Times New Roman" panose="02020603050405020304" pitchFamily="18" charset="0"/>
                <a:cs typeface="Times New Roman" panose="02020603050405020304" pitchFamily="18" charset="0"/>
              </a:rPr>
              <a:t>cá</a:t>
            </a:r>
            <a:r>
              <a:rPr lang="en-US" sz="24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95000"/>
                    <a:lumOff val="5000"/>
                  </a:schemeClr>
                </a:solidFill>
                <a:latin typeface="Times New Roman" panose="02020603050405020304" pitchFamily="18" charset="0"/>
                <a:cs typeface="Times New Roman" panose="02020603050405020304" pitchFamily="18" charset="0"/>
              </a:rPr>
              <a:t>đâm</a:t>
            </a:r>
            <a:r>
              <a:rPr lang="en-US" sz="24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95000"/>
                    <a:lumOff val="5000"/>
                  </a:schemeClr>
                </a:solidFill>
                <a:latin typeface="Times New Roman" panose="02020603050405020304" pitchFamily="18" charset="0"/>
                <a:cs typeface="Times New Roman" panose="02020603050405020304" pitchFamily="18" charset="0"/>
              </a:rPr>
              <a:t>thấu</a:t>
            </a:r>
            <a:r>
              <a:rPr lang="en-US" sz="24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95000"/>
                    <a:lumOff val="5000"/>
                  </a:schemeClr>
                </a:solidFill>
                <a:latin typeface="Times New Roman" panose="02020603050405020304" pitchFamily="18" charset="0"/>
                <a:cs typeface="Times New Roman" panose="02020603050405020304" pitchFamily="18" charset="0"/>
              </a:rPr>
              <a:t>ngực</a:t>
            </a:r>
            <a:r>
              <a:rPr lang="en-US" sz="2400" dirty="0">
                <a:solidFill>
                  <a:schemeClr val="accent4">
                    <a:lumMod val="95000"/>
                    <a:lumOff val="5000"/>
                  </a:schemeClr>
                </a:solidFill>
                <a:latin typeface="Times New Roman" panose="02020603050405020304" pitchFamily="18" charset="0"/>
                <a:cs typeface="Times New Roman" panose="02020603050405020304" pitchFamily="18" charset="0"/>
              </a:rPr>
              <a:t> </a:t>
            </a:r>
            <a:r>
              <a:rPr lang="en-US" dirty="0">
                <a:solidFill>
                  <a:schemeClr val="accent4">
                    <a:lumMod val="95000"/>
                    <a:lumOff val="5000"/>
                  </a:schemeClr>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09EB6BC1-004E-69A3-404C-89620BC31F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5093" y="825284"/>
            <a:ext cx="4808821" cy="3409950"/>
          </a:xfrm>
          <a:prstGeom prst="rect">
            <a:avLst/>
          </a:prstGeom>
        </p:spPr>
      </p:pic>
      <p:sp>
        <p:nvSpPr>
          <p:cNvPr id="8" name="TextBox 7">
            <a:extLst>
              <a:ext uri="{FF2B5EF4-FFF2-40B4-BE49-F238E27FC236}">
                <a16:creationId xmlns:a16="http://schemas.microsoft.com/office/drawing/2014/main" id="{7A666223-D407-A1CA-CA90-0D754F182F78}"/>
              </a:ext>
            </a:extLst>
          </p:cNvPr>
          <p:cNvSpPr txBox="1"/>
          <p:nvPr/>
        </p:nvSpPr>
        <p:spPr>
          <a:xfrm>
            <a:off x="944880" y="4283369"/>
            <a:ext cx="8214360" cy="769441"/>
          </a:xfrm>
          <a:prstGeom prst="rect">
            <a:avLst/>
          </a:prstGeom>
          <a:noFill/>
        </p:spPr>
        <p:txBody>
          <a:bodyPr wrap="square">
            <a:spAutoFit/>
          </a:bodyPr>
          <a:lstStyle/>
          <a:p>
            <a:r>
              <a:rPr lang="en-US" sz="2200" dirty="0" err="1">
                <a:latin typeface="Times New Roman" panose="02020603050405020304" pitchFamily="18" charset="0"/>
                <a:cs typeface="Times New Roman" panose="02020603050405020304" pitchFamily="18" charset="0"/>
              </a:rPr>
              <a:t>Bé</a:t>
            </a:r>
            <a:r>
              <a:rPr lang="en-US" sz="2200" dirty="0">
                <a:latin typeface="Times New Roman" panose="02020603050405020304" pitchFamily="18" charset="0"/>
                <a:cs typeface="Times New Roman" panose="02020603050405020304" pitchFamily="18" charset="0"/>
              </a:rPr>
              <a:t> Gia Huy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5A4 – MNĐB , </a:t>
            </a:r>
            <a:r>
              <a:rPr lang="en-US" sz="2200" dirty="0" err="1">
                <a:latin typeface="Times New Roman" panose="02020603050405020304" pitchFamily="18" charset="0"/>
                <a:cs typeface="Times New Roman" panose="02020603050405020304" pitchFamily="18" charset="0"/>
              </a:rPr>
              <a:t>ngã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sân</a:t>
            </a:r>
            <a:r>
              <a:rPr lang="en-US" sz="2200" dirty="0">
                <a:latin typeface="Times New Roman" panose="02020603050405020304" pitchFamily="18" charset="0"/>
                <a:cs typeface="Times New Roman" panose="02020603050405020304" pitchFamily="18" charset="0"/>
              </a:rPr>
              <a:t> </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18/11/2023.</a:t>
            </a:r>
          </a:p>
        </p:txBody>
      </p:sp>
    </p:spTree>
    <p:extLst>
      <p:ext uri="{BB962C8B-B14F-4D97-AF65-F5344CB8AC3E}">
        <p14:creationId xmlns:p14="http://schemas.microsoft.com/office/powerpoint/2010/main" val="211873152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2"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nodeType="clickEffect">
                                  <p:stCondLst>
                                    <p:cond delay="0"/>
                                  </p:stCondLst>
                                  <p:childTnLst>
                                    <p:animEffect transition="out" filter="wheel(1)">
                                      <p:cBhvr>
                                        <p:cTn id="21" dur="250"/>
                                        <p:tgtEl>
                                          <p:spTgt spid="7"/>
                                        </p:tgtEl>
                                      </p:cBhvr>
                                    </p:animEffect>
                                    <p:set>
                                      <p:cBhvr>
                                        <p:cTn id="22" dur="1" fill="hold">
                                          <p:stCondLst>
                                            <p:cond delay="249"/>
                                          </p:stCondLst>
                                        </p:cTn>
                                        <p:tgtEl>
                                          <p:spTgt spid="7"/>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250"/>
                                        <p:tgtEl>
                                          <p:spTgt spid="16"/>
                                        </p:tgtEl>
                                      </p:cBhvr>
                                    </p:animEffect>
                                    <p:set>
                                      <p:cBhvr>
                                        <p:cTn id="25" dur="1" fill="hold">
                                          <p:stCondLst>
                                            <p:cond delay="249"/>
                                          </p:stCondLst>
                                        </p:cTn>
                                        <p:tgtEl>
                                          <p:spTgt spid="16"/>
                                        </p:tgtEl>
                                        <p:attrNameLst>
                                          <p:attrName>style.visibility</p:attrName>
                                        </p:attrNameLst>
                                      </p:cBhvr>
                                      <p:to>
                                        <p:strVal val="hidden"/>
                                      </p:to>
                                    </p:set>
                                  </p:childTnLst>
                                </p:cTn>
                              </p:par>
                              <p:par>
                                <p:cTn id="26" presetID="6"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5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25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250"/>
                                        <p:tgtEl>
                                          <p:spTgt spid="2"/>
                                        </p:tgtEl>
                                      </p:cBhvr>
                                    </p:animEffect>
                                    <p:set>
                                      <p:cBhvr>
                                        <p:cTn id="38" dur="1" fill="hold">
                                          <p:stCondLst>
                                            <p:cond delay="249"/>
                                          </p:stCondLst>
                                        </p:cTn>
                                        <p:tgtEl>
                                          <p:spTgt spid="2"/>
                                        </p:tgtEl>
                                        <p:attrNameLst>
                                          <p:attrName>style.visibility</p:attrName>
                                        </p:attrNameLst>
                                      </p:cBhvr>
                                      <p:to>
                                        <p:strVal val="hidden"/>
                                      </p:to>
                                    </p:set>
                                  </p:childTnLst>
                                </p:cTn>
                              </p:par>
                              <p:par>
                                <p:cTn id="39" presetID="21" presetClass="exit" presetSubtype="1" fill="hold" grpId="1" nodeType="withEffect">
                                  <p:stCondLst>
                                    <p:cond delay="0"/>
                                  </p:stCondLst>
                                  <p:childTnLst>
                                    <p:animEffect transition="out" filter="wheel(1)">
                                      <p:cBhvr>
                                        <p:cTn id="40" dur="250"/>
                                        <p:tgtEl>
                                          <p:spTgt spid="4"/>
                                        </p:tgtEl>
                                      </p:cBhvr>
                                    </p:animEffect>
                                    <p:set>
                                      <p:cBhvr>
                                        <p:cTn id="41" dur="1" fill="hold">
                                          <p:stCondLst>
                                            <p:cond delay="249"/>
                                          </p:stCondLst>
                                        </p:cTn>
                                        <p:tgtEl>
                                          <p:spTgt spid="4"/>
                                        </p:tgtEl>
                                        <p:attrNameLst>
                                          <p:attrName>style.visibility</p:attrName>
                                        </p:attrNameLst>
                                      </p:cBhvr>
                                      <p:to>
                                        <p:strVal val="hidden"/>
                                      </p:to>
                                    </p:set>
                                  </p:childTnLst>
                                </p:cTn>
                              </p:par>
                              <p:par>
                                <p:cTn id="42" presetID="21" presetClass="entr" presetSubtype="1"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heel(1)">
                                      <p:cBhvr>
                                        <p:cTn id="44" dur="25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1"/>
      <p:bldP spid="16" grpId="2"/>
      <p:bldP spid="4" grpId="0"/>
      <p:bldP spid="4"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tạo nên một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568642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txBox="1">
            <a:spLocks/>
          </p:cNvSpPr>
          <p:nvPr/>
        </p:nvSpPr>
        <p:spPr>
          <a:xfrm>
            <a:off x="1485900" y="2040917"/>
            <a:ext cx="6172200" cy="471688"/>
          </a:xfrm>
          <a:prstGeom prst="rect">
            <a:avLst/>
          </a:prstGeom>
          <a:solidFill>
            <a:schemeClr val="accent4">
              <a:lumMod val="40000"/>
              <a:lumOff val="6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lvl="0" indent="0" eaLnBrk="0" hangingPunct="0">
              <a:lnSpc>
                <a:spcPct val="100000"/>
              </a:lnSpc>
              <a:spcBef>
                <a:spcPts val="0"/>
              </a:spcBef>
              <a:buNone/>
            </a:pPr>
            <a:r>
              <a:rPr lang="en-US" altLang="zh-CN" b="1" noProof="1">
                <a:solidFill>
                  <a:srgbClr val="000000"/>
                </a:solidFill>
                <a:latin typeface="Times New Roman" panose="02020603050405020304" pitchFamily="18" charset="0"/>
                <a:ea typeface="宋体" panose="02010600030101010101" pitchFamily="2" charset="-122"/>
                <a:cs typeface="Times New Roman" panose="02020603050405020304" pitchFamily="18" charset="0"/>
              </a:rPr>
              <a:t>1.Mô tả giải pháp và cách tiến hành</a:t>
            </a:r>
            <a:endParaRPr lang="vi-VN" altLang="zh-CN" b="1" noProof="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Rectangle 5"/>
          <p:cNvSpPr/>
          <p:nvPr/>
        </p:nvSpPr>
        <p:spPr>
          <a:xfrm>
            <a:off x="1483519" y="3246643"/>
            <a:ext cx="6172200" cy="462163"/>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lvl="0" eaLnBrk="0" hangingPunct="0"/>
            <a:r>
              <a:rPr lang="en-US" altLang="zh-CN" sz="2800" b="1" noProof="1">
                <a:solidFill>
                  <a:srgbClr val="000000"/>
                </a:solidFill>
                <a:latin typeface="Times New Roman" panose="02020603050405020304" pitchFamily="18" charset="0"/>
                <a:ea typeface="宋体" panose="02010600030101010101" pitchFamily="2" charset="-122"/>
                <a:cs typeface="Times New Roman" panose="02020603050405020304" pitchFamily="18" charset="0"/>
              </a:rPr>
              <a:t>2. Đánh giá ưu điểm và hạn chế của gp</a:t>
            </a:r>
            <a:endParaRPr lang="vi-VN" altLang="zh-CN" sz="2800" b="1" noProof="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Rectangle 10"/>
          <p:cNvSpPr/>
          <p:nvPr/>
        </p:nvSpPr>
        <p:spPr>
          <a:xfrm>
            <a:off x="1485900" y="4391550"/>
            <a:ext cx="6172200" cy="424063"/>
          </a:xfrm>
          <a:prstGeom prst="rect">
            <a:avLst/>
          </a:prstGeom>
          <a:solidFill>
            <a:schemeClr val="accent4">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lvl="0" eaLnBrk="0" hangingPunct="0"/>
            <a:r>
              <a:rPr lang="en-US" altLang="zh-CN" sz="2800" b="1" noProof="1">
                <a:solidFill>
                  <a:srgbClr val="000000"/>
                </a:solidFill>
                <a:latin typeface="Times New Roman" panose="02020603050405020304" pitchFamily="18" charset="0"/>
                <a:ea typeface="宋体" panose="02010600030101010101" pitchFamily="2" charset="-122"/>
                <a:cs typeface="Times New Roman" panose="02020603050405020304" pitchFamily="18" charset="0"/>
              </a:rPr>
              <a:t>3. Đánh giá kết quả đạt được</a:t>
            </a:r>
            <a:endParaRPr lang="vi-VN" altLang="zh-CN" sz="2800" b="1" noProof="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Rectangle 12">
            <a:extLst>
              <a:ext uri="{FF2B5EF4-FFF2-40B4-BE49-F238E27FC236}">
                <a16:creationId xmlns:a16="http://schemas.microsoft.com/office/drawing/2014/main" id="{7032B3B6-5457-DF7F-57D9-EBDC56F5D398}"/>
              </a:ext>
            </a:extLst>
          </p:cNvPr>
          <p:cNvSpPr/>
          <p:nvPr/>
        </p:nvSpPr>
        <p:spPr>
          <a:xfrm>
            <a:off x="2914650" y="454461"/>
            <a:ext cx="3314700" cy="9823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1" dirty="0">
              <a:solidFill>
                <a:schemeClr val="tx1"/>
              </a:solidFill>
              <a:latin typeface="Times New Roman" panose="02020603050405020304" pitchFamily="18" charset="0"/>
              <a:cs typeface="Times New Roman" panose="02020603050405020304" pitchFamily="18" charset="0"/>
            </a:endParaRPr>
          </a:p>
          <a:p>
            <a:pPr algn="ctr"/>
            <a:r>
              <a:rPr lang="en-US" sz="2700" b="1" dirty="0">
                <a:solidFill>
                  <a:schemeClr val="tx1"/>
                </a:solidFill>
                <a:latin typeface="Times New Roman" panose="02020603050405020304" pitchFamily="18" charset="0"/>
                <a:cs typeface="Times New Roman" panose="02020603050405020304" pitchFamily="18" charset="0"/>
              </a:rPr>
              <a:t>II. ÁP DỤNG GIẢI PHÁP</a:t>
            </a:r>
            <a:endParaRPr lang="en-US" sz="2700" dirty="0">
              <a:solidFill>
                <a:schemeClr val="tx1"/>
              </a:solidFill>
            </a:endParaRPr>
          </a:p>
          <a:p>
            <a:pPr algn="ctr"/>
            <a:endParaRPr lang="en-US" dirty="0"/>
          </a:p>
        </p:txBody>
      </p:sp>
    </p:spTree>
    <p:extLst>
      <p:ext uri="{BB962C8B-B14F-4D97-AF65-F5344CB8AC3E}">
        <p14:creationId xmlns:p14="http://schemas.microsoft.com/office/powerpoint/2010/main" val="420951698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a:extLst>
              <a:ext uri="{FF2B5EF4-FFF2-40B4-BE49-F238E27FC236}">
                <a16:creationId xmlns:a16="http://schemas.microsoft.com/office/drawing/2014/main" id="{F08BB067-87D1-2C6B-EA2C-D5C653AD4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56864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E396691-729E-9678-CD26-969ADC6CA40B}"/>
              </a:ext>
            </a:extLst>
          </p:cNvPr>
          <p:cNvSpPr/>
          <p:nvPr/>
        </p:nvSpPr>
        <p:spPr>
          <a:xfrm>
            <a:off x="152400" y="2438400"/>
            <a:ext cx="205740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85000"/>
                    <a:lumOff val="15000"/>
                  </a:schemeClr>
                </a:solidFill>
                <a:latin typeface="Times New Roman" panose="02020603050405020304" pitchFamily="18" charset="0"/>
                <a:cs typeface="Times New Roman" panose="02020603050405020304" pitchFamily="18" charset="0"/>
              </a:rPr>
              <a:t>Áp</a:t>
            </a: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b="1" dirty="0" err="1">
                <a:solidFill>
                  <a:schemeClr val="tx1">
                    <a:lumMod val="85000"/>
                    <a:lumOff val="15000"/>
                  </a:schemeClr>
                </a:solidFill>
                <a:latin typeface="Times New Roman" panose="02020603050405020304" pitchFamily="18" charset="0"/>
                <a:cs typeface="Times New Roman" panose="02020603050405020304" pitchFamily="18" charset="0"/>
              </a:rPr>
              <a:t>dụng</a:t>
            </a: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b="1" dirty="0" err="1">
                <a:solidFill>
                  <a:schemeClr val="tx1">
                    <a:lumMod val="85000"/>
                    <a:lumOff val="15000"/>
                  </a:schemeClr>
                </a:solidFill>
                <a:latin typeface="Times New Roman" panose="02020603050405020304" pitchFamily="18" charset="0"/>
                <a:cs typeface="Times New Roman" panose="02020603050405020304" pitchFamily="18" charset="0"/>
              </a:rPr>
              <a:t>các</a:t>
            </a: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b="1" dirty="0" err="1">
                <a:solidFill>
                  <a:schemeClr val="tx1">
                    <a:lumMod val="85000"/>
                    <a:lumOff val="15000"/>
                  </a:schemeClr>
                </a:solidFill>
                <a:latin typeface="Times New Roman" panose="02020603050405020304" pitchFamily="18" charset="0"/>
                <a:cs typeface="Times New Roman" panose="02020603050405020304" pitchFamily="18" charset="0"/>
              </a:rPr>
              <a:t>biện</a:t>
            </a: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b="1" dirty="0" err="1">
                <a:solidFill>
                  <a:schemeClr val="tx1">
                    <a:lumMod val="85000"/>
                    <a:lumOff val="15000"/>
                  </a:schemeClr>
                </a:solidFill>
                <a:latin typeface="Times New Roman" panose="02020603050405020304" pitchFamily="18" charset="0"/>
                <a:cs typeface="Times New Roman" panose="02020603050405020304" pitchFamily="18" charset="0"/>
              </a:rPr>
              <a:t>pháp</a:t>
            </a:r>
            <a:endParaRPr lang="en-US" sz="2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F8B164AA-DCBE-3595-2656-FFED9A6CDBFF}"/>
              </a:ext>
            </a:extLst>
          </p:cNvPr>
          <p:cNvCxnSpPr>
            <a:cxnSpLocks/>
          </p:cNvCxnSpPr>
          <p:nvPr/>
        </p:nvCxnSpPr>
        <p:spPr>
          <a:xfrm flipV="1">
            <a:off x="2201274" y="1276557"/>
            <a:ext cx="770526" cy="1496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485A82-DBCC-901B-42A9-1854FA7E2CCF}"/>
              </a:ext>
            </a:extLst>
          </p:cNvPr>
          <p:cNvCxnSpPr>
            <a:cxnSpLocks/>
          </p:cNvCxnSpPr>
          <p:nvPr/>
        </p:nvCxnSpPr>
        <p:spPr>
          <a:xfrm flipV="1">
            <a:off x="1981200" y="2857500"/>
            <a:ext cx="1021240" cy="8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410FA2-BDDC-BE6B-1B60-CE43B53DB781}"/>
              </a:ext>
            </a:extLst>
          </p:cNvPr>
          <p:cNvCxnSpPr>
            <a:cxnSpLocks/>
          </p:cNvCxnSpPr>
          <p:nvPr/>
        </p:nvCxnSpPr>
        <p:spPr>
          <a:xfrm>
            <a:off x="2209800" y="2962483"/>
            <a:ext cx="792640" cy="1475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3">
            <a:extLst>
              <a:ext uri="{FF2B5EF4-FFF2-40B4-BE49-F238E27FC236}">
                <a16:creationId xmlns:a16="http://schemas.microsoft.com/office/drawing/2014/main" id="{FA23F195-7CB0-FD06-5344-DB4C451BAA4E}"/>
              </a:ext>
            </a:extLst>
          </p:cNvPr>
          <p:cNvSpPr/>
          <p:nvPr/>
        </p:nvSpPr>
        <p:spPr>
          <a:xfrm>
            <a:off x="3005920" y="378543"/>
            <a:ext cx="6096000" cy="105438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274320" algn="just">
              <a:lnSpc>
                <a:spcPct val="130000"/>
              </a:lnSpc>
              <a:spcBef>
                <a:spcPts val="300"/>
              </a:spcBef>
            </a:pPr>
            <a:r>
              <a:rPr lang="en-US" b="1" dirty="0" err="1">
                <a:solidFill>
                  <a:srgbClr val="FF0000"/>
                </a:solidFill>
                <a:latin typeface="Times New Roman"/>
                <a:ea typeface="Calibri"/>
              </a:rPr>
              <a:t>Giải</a:t>
            </a:r>
            <a:r>
              <a:rPr lang="en-US" b="1" dirty="0">
                <a:solidFill>
                  <a:srgbClr val="FF0000"/>
                </a:solidFill>
                <a:latin typeface="Times New Roman"/>
                <a:ea typeface="Calibri"/>
              </a:rPr>
              <a:t> </a:t>
            </a:r>
            <a:r>
              <a:rPr lang="en-US" b="1" dirty="0" err="1">
                <a:solidFill>
                  <a:srgbClr val="FF0000"/>
                </a:solidFill>
                <a:latin typeface="Times New Roman"/>
                <a:ea typeface="Calibri"/>
              </a:rPr>
              <a:t>pháp</a:t>
            </a:r>
            <a:r>
              <a:rPr lang="en-US" b="1" dirty="0">
                <a:solidFill>
                  <a:srgbClr val="FF0000"/>
                </a:solidFill>
                <a:latin typeface="Times New Roman"/>
                <a:ea typeface="Calibri"/>
              </a:rPr>
              <a:t> 1: </a:t>
            </a:r>
            <a:r>
              <a:rPr lang="vi-VN" b="1" dirty="0">
                <a:solidFill>
                  <a:srgbClr val="FF0000"/>
                </a:solidFill>
                <a:latin typeface="Times New Roman"/>
                <a:ea typeface="Calibri"/>
              </a:rPr>
              <a:t>Xây dựng môi trường trong và ngoài lớp an toàn, học tập để phòng tránh tai nạn do vật sắc nhọn cho trẻ.</a:t>
            </a:r>
            <a:endParaRPr lang="en-US" dirty="0">
              <a:solidFill>
                <a:srgbClr val="FF0000"/>
              </a:solidFill>
              <a:latin typeface="Times New Roman"/>
              <a:ea typeface="Calibri"/>
            </a:endParaRPr>
          </a:p>
        </p:txBody>
      </p:sp>
      <p:sp>
        <p:nvSpPr>
          <p:cNvPr id="24" name="Rounded Rectangle 3">
            <a:extLst>
              <a:ext uri="{FF2B5EF4-FFF2-40B4-BE49-F238E27FC236}">
                <a16:creationId xmlns:a16="http://schemas.microsoft.com/office/drawing/2014/main" id="{64AFA89C-B77A-8B1E-6876-12D3A57A929D}"/>
              </a:ext>
            </a:extLst>
          </p:cNvPr>
          <p:cNvSpPr/>
          <p:nvPr/>
        </p:nvSpPr>
        <p:spPr>
          <a:xfrm>
            <a:off x="3022839" y="2310586"/>
            <a:ext cx="6096000" cy="1065253"/>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540385" algn="just">
              <a:lnSpc>
                <a:spcPct val="120000"/>
              </a:lnSpc>
              <a:spcBef>
                <a:spcPts val="300"/>
              </a:spcBef>
              <a:spcAft>
                <a:spcPts val="300"/>
              </a:spcAft>
            </a:pPr>
            <a:endParaRPr lang="en-US" sz="2000" b="1" dirty="0">
              <a:solidFill>
                <a:srgbClr val="FF0000"/>
              </a:solidFill>
              <a:effectLst/>
              <a:latin typeface="Times New Roman" panose="02020603050405020304" pitchFamily="18" charset="0"/>
              <a:ea typeface="Calibri" panose="020F0502020204030204" pitchFamily="34" charset="0"/>
            </a:endParaRPr>
          </a:p>
          <a:p>
            <a:pPr indent="540385" algn="just">
              <a:lnSpc>
                <a:spcPct val="120000"/>
              </a:lnSpc>
              <a:spcBef>
                <a:spcPts val="300"/>
              </a:spcBef>
              <a:spcAft>
                <a:spcPts val="300"/>
              </a:spcAft>
            </a:pPr>
            <a:r>
              <a:rPr lang="en-US" b="1" dirty="0" err="1">
                <a:solidFill>
                  <a:srgbClr val="FF0000"/>
                </a:solidFill>
                <a:effectLst/>
                <a:latin typeface="Times New Roman" panose="02020603050405020304" pitchFamily="18" charset="0"/>
                <a:ea typeface="Calibri" panose="020F0502020204030204" pitchFamily="34" charset="0"/>
              </a:rPr>
              <a:t>Giải</a:t>
            </a:r>
            <a:r>
              <a:rPr lang="en-US" b="1" dirty="0">
                <a:solidFill>
                  <a:srgbClr val="FF0000"/>
                </a:solidFill>
                <a:effectLst/>
                <a:latin typeface="Times New Roman" panose="02020603050405020304" pitchFamily="18" charset="0"/>
                <a:ea typeface="Calibri" panose="020F0502020204030204" pitchFamily="34" charset="0"/>
              </a:rPr>
              <a:t> </a:t>
            </a:r>
            <a:r>
              <a:rPr lang="en-US" b="1" dirty="0" err="1">
                <a:solidFill>
                  <a:srgbClr val="FF0000"/>
                </a:solidFill>
                <a:effectLst/>
                <a:latin typeface="Times New Roman" panose="02020603050405020304" pitchFamily="18" charset="0"/>
                <a:ea typeface="Calibri" panose="020F0502020204030204" pitchFamily="34" charset="0"/>
              </a:rPr>
              <a:t>pháp</a:t>
            </a:r>
            <a:r>
              <a:rPr lang="en-US" b="1" dirty="0">
                <a:solidFill>
                  <a:srgbClr val="FF0000"/>
                </a:solidFill>
                <a:effectLst/>
                <a:latin typeface="Times New Roman" panose="02020603050405020304" pitchFamily="18" charset="0"/>
                <a:ea typeface="Calibri" panose="020F0502020204030204" pitchFamily="34" charset="0"/>
              </a:rPr>
              <a:t> 2: </a:t>
            </a:r>
            <a:r>
              <a:rPr lang="vi-VN" sz="2000" b="1" dirty="0">
                <a:solidFill>
                  <a:srgbClr val="FF0000"/>
                </a:solidFill>
                <a:effectLst/>
                <a:latin typeface="Times New Roman" panose="02020603050405020304" pitchFamily="18" charset="0"/>
                <a:ea typeface="Calibri" panose="020F0502020204030204" pitchFamily="34" charset="0"/>
              </a:rPr>
              <a:t>Dạy trẻ kĩ năng phòng tránh tai nạn do vật sắc nhọn cho trẻ thông qua các hoạt động trong ngày.</a:t>
            </a:r>
            <a:endParaRPr lang="en-US" sz="2000" dirty="0">
              <a:solidFill>
                <a:srgbClr val="FF0000"/>
              </a:solidFill>
              <a:effectLst/>
              <a:latin typeface="Times New Roman" panose="02020603050405020304" pitchFamily="18" charset="0"/>
              <a:ea typeface="Calibri" panose="020F0502020204030204" pitchFamily="34" charset="0"/>
            </a:endParaRPr>
          </a:p>
          <a:p>
            <a:pPr indent="540385" algn="just">
              <a:lnSpc>
                <a:spcPct val="120000"/>
              </a:lnSpc>
              <a:spcBef>
                <a:spcPts val="300"/>
              </a:spcBef>
              <a:spcAft>
                <a:spcPts val="300"/>
              </a:spcAft>
            </a:pPr>
            <a:endParaRPr lang="en-US" sz="2100" b="1" dirty="0">
              <a:solidFill>
                <a:srgbClr val="FF0000"/>
              </a:solidFill>
              <a:effectLst/>
              <a:latin typeface="Times New Roman" panose="02020603050405020304" pitchFamily="18" charset="0"/>
              <a:ea typeface="Calibri" panose="020F0502020204030204" pitchFamily="34" charset="0"/>
            </a:endParaRPr>
          </a:p>
        </p:txBody>
      </p:sp>
      <p:sp>
        <p:nvSpPr>
          <p:cNvPr id="27" name="Rounded Rectangle 3">
            <a:extLst>
              <a:ext uri="{FF2B5EF4-FFF2-40B4-BE49-F238E27FC236}">
                <a16:creationId xmlns:a16="http://schemas.microsoft.com/office/drawing/2014/main" id="{8D2FF743-0F3F-1655-2379-E42BBB45264D}"/>
              </a:ext>
            </a:extLst>
          </p:cNvPr>
          <p:cNvSpPr/>
          <p:nvPr/>
        </p:nvSpPr>
        <p:spPr>
          <a:xfrm>
            <a:off x="3023505" y="4253495"/>
            <a:ext cx="6096000" cy="105438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540385" algn="just">
              <a:lnSpc>
                <a:spcPct val="120000"/>
              </a:lnSpc>
              <a:spcBef>
                <a:spcPts val="300"/>
              </a:spcBef>
              <a:spcAft>
                <a:spcPts val="300"/>
              </a:spcAft>
            </a:pPr>
            <a:r>
              <a:rPr lang="en-US" sz="2000" b="1" dirty="0" err="1">
                <a:solidFill>
                  <a:srgbClr val="FF0000"/>
                </a:solidFill>
                <a:effectLst/>
                <a:latin typeface="Times New Roman" panose="02020603050405020304" pitchFamily="18" charset="0"/>
                <a:ea typeface="Calibri" panose="020F0502020204030204" pitchFamily="34" charset="0"/>
              </a:rPr>
              <a:t>Giải</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pháp</a:t>
            </a:r>
            <a:r>
              <a:rPr lang="en-US" sz="2000" b="1" dirty="0">
                <a:solidFill>
                  <a:srgbClr val="FF0000"/>
                </a:solidFill>
                <a:effectLst/>
                <a:latin typeface="Times New Roman" panose="02020603050405020304" pitchFamily="18" charset="0"/>
                <a:ea typeface="Calibri" panose="020F0502020204030204" pitchFamily="34" charset="0"/>
              </a:rPr>
              <a:t> 3: </a:t>
            </a:r>
            <a:r>
              <a:rPr lang="en-US" sz="2000" b="1" dirty="0" err="1">
                <a:solidFill>
                  <a:srgbClr val="FF0000"/>
                </a:solidFill>
                <a:latin typeface="Times New Roman" panose="02020603050405020304" pitchFamily="18" charset="0"/>
                <a:ea typeface="Calibri" panose="020F0502020204030204" pitchFamily="34" charset="0"/>
              </a:rPr>
              <a:t>P</a:t>
            </a:r>
            <a:r>
              <a:rPr lang="en-US" sz="2000" b="1" dirty="0" err="1">
                <a:solidFill>
                  <a:srgbClr val="FF0000"/>
                </a:solidFill>
                <a:effectLst/>
                <a:latin typeface="Times New Roman" panose="02020603050405020304" pitchFamily="18" charset="0"/>
                <a:ea typeface="Calibri" panose="020F0502020204030204" pitchFamily="34" charset="0"/>
              </a:rPr>
              <a:t>hối</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latin typeface="Times New Roman" panose="02020603050405020304" pitchFamily="18" charset="0"/>
                <a:ea typeface="Calibri" panose="020F0502020204030204" pitchFamily="34" charset="0"/>
              </a:rPr>
              <a:t>kết</a:t>
            </a:r>
            <a:r>
              <a:rPr lang="en-US" sz="2000" b="1" dirty="0">
                <a:solidFill>
                  <a:srgbClr val="FF0000"/>
                </a:solidFill>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hợp</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với</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phụ</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huynh</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dạy</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kĩ</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năng</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phòng</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tránh</a:t>
            </a:r>
            <a:r>
              <a:rPr lang="en-US" sz="2000" b="1" dirty="0">
                <a:solidFill>
                  <a:srgbClr val="FF0000"/>
                </a:solidFill>
                <a:effectLst/>
                <a:latin typeface="Times New Roman" panose="02020603050405020304" pitchFamily="18" charset="0"/>
                <a:ea typeface="Calibri" panose="020F0502020204030204" pitchFamily="34" charset="0"/>
              </a:rPr>
              <a:t> tai </a:t>
            </a:r>
            <a:r>
              <a:rPr lang="en-US" sz="2000" b="1" dirty="0" err="1">
                <a:solidFill>
                  <a:srgbClr val="FF0000"/>
                </a:solidFill>
                <a:effectLst/>
                <a:latin typeface="Times New Roman" panose="02020603050405020304" pitchFamily="18" charset="0"/>
                <a:ea typeface="Calibri" panose="020F0502020204030204" pitchFamily="34" charset="0"/>
              </a:rPr>
              <a:t>nạn</a:t>
            </a:r>
            <a:r>
              <a:rPr lang="en-US" sz="2000" b="1" dirty="0">
                <a:solidFill>
                  <a:srgbClr val="FF0000"/>
                </a:solidFill>
                <a:effectLst/>
                <a:latin typeface="Times New Roman" panose="02020603050405020304" pitchFamily="18" charset="0"/>
                <a:ea typeface="Calibri" panose="020F0502020204030204" pitchFamily="34" charset="0"/>
              </a:rPr>
              <a:t> do </a:t>
            </a:r>
            <a:r>
              <a:rPr lang="en-US" sz="2000" b="1" dirty="0" err="1">
                <a:solidFill>
                  <a:srgbClr val="FF0000"/>
                </a:solidFill>
                <a:effectLst/>
                <a:latin typeface="Times New Roman" panose="02020603050405020304" pitchFamily="18" charset="0"/>
                <a:ea typeface="Calibri" panose="020F0502020204030204" pitchFamily="34" charset="0"/>
              </a:rPr>
              <a:t>vật</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sắc</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nhọn</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cho</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trẻ</a:t>
            </a:r>
            <a:r>
              <a:rPr lang="en-US" sz="2000" b="1" dirty="0">
                <a:solidFill>
                  <a:srgbClr val="FF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97926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905000" y="342899"/>
            <a:ext cx="6096000" cy="105438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274320" algn="just">
              <a:lnSpc>
                <a:spcPct val="130000"/>
              </a:lnSpc>
              <a:spcBef>
                <a:spcPts val="300"/>
              </a:spcBef>
            </a:pPr>
            <a:r>
              <a:rPr lang="en-US" sz="2000" b="1" dirty="0" err="1">
                <a:solidFill>
                  <a:srgbClr val="FF0000"/>
                </a:solidFill>
                <a:latin typeface="Times New Roman"/>
                <a:ea typeface="Calibri"/>
              </a:rPr>
              <a:t>Giải</a:t>
            </a:r>
            <a:r>
              <a:rPr lang="en-US" sz="2000" b="1" dirty="0">
                <a:solidFill>
                  <a:srgbClr val="FF0000"/>
                </a:solidFill>
                <a:latin typeface="Times New Roman"/>
                <a:ea typeface="Calibri"/>
              </a:rPr>
              <a:t> </a:t>
            </a:r>
            <a:r>
              <a:rPr lang="en-US" sz="2000" b="1" dirty="0" err="1">
                <a:solidFill>
                  <a:srgbClr val="FF0000"/>
                </a:solidFill>
                <a:latin typeface="Times New Roman"/>
                <a:ea typeface="Calibri"/>
              </a:rPr>
              <a:t>pháp</a:t>
            </a:r>
            <a:r>
              <a:rPr lang="en-US" sz="2000" b="1" dirty="0">
                <a:solidFill>
                  <a:srgbClr val="FF0000"/>
                </a:solidFill>
                <a:latin typeface="Times New Roman"/>
                <a:ea typeface="Calibri"/>
              </a:rPr>
              <a:t> 1: </a:t>
            </a:r>
            <a:r>
              <a:rPr lang="vi-VN" sz="2000" b="1" dirty="0">
                <a:solidFill>
                  <a:srgbClr val="FF0000"/>
                </a:solidFill>
                <a:latin typeface="Times New Roman"/>
                <a:ea typeface="Calibri"/>
              </a:rPr>
              <a:t>Xây dựng môi trường trong và ngoài lớp an toàn, học tập để phòng tránh tai nạn do vật sắc nhọn cho trẻ.</a:t>
            </a:r>
            <a:endParaRPr lang="en-US" sz="2000" dirty="0">
              <a:solidFill>
                <a:srgbClr val="FF0000"/>
              </a:solidFill>
              <a:latin typeface="Times New Roman"/>
              <a:ea typeface="Calibri"/>
            </a:endParaRPr>
          </a:p>
        </p:txBody>
      </p:sp>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 name="TextBox 1">
            <a:extLst>
              <a:ext uri="{FF2B5EF4-FFF2-40B4-BE49-F238E27FC236}">
                <a16:creationId xmlns:a16="http://schemas.microsoft.com/office/drawing/2014/main" id="{1034DE75-D7A5-7441-3E4B-BF6470ED4266}"/>
              </a:ext>
            </a:extLst>
          </p:cNvPr>
          <p:cNvSpPr txBox="1"/>
          <p:nvPr/>
        </p:nvSpPr>
        <p:spPr>
          <a:xfrm>
            <a:off x="304800" y="1943100"/>
            <a:ext cx="8686800" cy="1681999"/>
          </a:xfrm>
          <a:prstGeom prst="rect">
            <a:avLst/>
          </a:prstGeom>
          <a:noFill/>
        </p:spPr>
        <p:txBody>
          <a:bodyPr wrap="square" rtlCol="0">
            <a:spAutoFit/>
          </a:bodyPr>
          <a:lstStyle/>
          <a:p>
            <a:pPr indent="540385">
              <a:lnSpc>
                <a:spcPct val="120000"/>
              </a:lnSpc>
              <a:spcBef>
                <a:spcPts val="300"/>
              </a:spcBef>
              <a:spcAft>
                <a:spcPts val="300"/>
              </a:spcAft>
            </a:pPr>
            <a:r>
              <a:rPr lang="en-US" sz="2200" dirty="0" err="1">
                <a:effectLst/>
                <a:latin typeface="Times New Roman" panose="02020603050405020304" pitchFamily="18" charset="0"/>
                <a:ea typeface="Calibri" panose="020F0502020204030204" pitchFamily="34" charset="0"/>
              </a:rPr>
              <a:t>Các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chấn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thương</a:t>
            </a:r>
            <a:r>
              <a:rPr lang="en-US" sz="2200" dirty="0">
                <a:effectLst/>
                <a:latin typeface="Times New Roman" panose="02020603050405020304" pitchFamily="18" charset="0"/>
                <a:ea typeface="Calibri" panose="020F0502020204030204" pitchFamily="34" charset="0"/>
              </a:rPr>
              <a:t> do </a:t>
            </a:r>
            <a:r>
              <a:rPr lang="en-US" sz="2200" dirty="0" err="1">
                <a:effectLst/>
                <a:latin typeface="Times New Roman" panose="02020603050405020304" pitchFamily="18" charset="0"/>
                <a:ea typeface="Calibri" panose="020F0502020204030204" pitchFamily="34" charset="0"/>
              </a:rPr>
              <a:t>các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vật</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sắc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nhọn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có</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thể</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xảy</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ra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mọi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lúc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mọi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nơi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Vì</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vậy</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tạo</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môi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trường</a:t>
            </a:r>
            <a:r>
              <a:rPr lang="en-US" sz="2200" dirty="0">
                <a:effectLst/>
                <a:latin typeface="Times New Roman" panose="02020603050405020304" pitchFamily="18" charset="0"/>
                <a:ea typeface="Calibri" panose="020F0502020204030204" pitchFamily="34" charset="0"/>
              </a:rPr>
              <a:t> an </a:t>
            </a:r>
            <a:r>
              <a:rPr lang="en-US" sz="2200" dirty="0" err="1">
                <a:effectLst/>
                <a:latin typeface="Times New Roman" panose="02020603050405020304" pitchFamily="18" charset="0"/>
                <a:ea typeface="Calibri" panose="020F0502020204030204" pitchFamily="34" charset="0"/>
              </a:rPr>
              <a:t>toàn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cho</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trẻ</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là</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nhiệm</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vụ</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quan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trọng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hàng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đầu</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trong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phòng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chống</a:t>
            </a:r>
            <a:r>
              <a:rPr lang="en-US" sz="2200" dirty="0">
                <a:effectLst/>
                <a:latin typeface="Times New Roman" panose="02020603050405020304" pitchFamily="18" charset="0"/>
                <a:ea typeface="Calibri" panose="020F0502020204030204" pitchFamily="34" charset="0"/>
              </a:rPr>
              <a:t> tai </a:t>
            </a:r>
            <a:r>
              <a:rPr lang="en-US" sz="2200" dirty="0" err="1">
                <a:effectLst/>
                <a:latin typeface="Times New Roman" panose="02020603050405020304" pitchFamily="18" charset="0"/>
                <a:ea typeface="Calibri" panose="020F0502020204030204" pitchFamily="34" charset="0"/>
              </a:rPr>
              <a:t>nạn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thương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tích</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nói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chung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và</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phòng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chống</a:t>
            </a:r>
            <a:r>
              <a:rPr lang="en-US" sz="2200" dirty="0">
                <a:effectLst/>
                <a:latin typeface="Times New Roman" panose="02020603050405020304" pitchFamily="18" charset="0"/>
                <a:ea typeface="Calibri" panose="020F0502020204030204" pitchFamily="34" charset="0"/>
              </a:rPr>
              <a:t> tai </a:t>
            </a:r>
            <a:r>
              <a:rPr lang="en-US" sz="2200" dirty="0" err="1">
                <a:effectLst/>
                <a:latin typeface="Times New Roman" panose="02020603050405020304" pitchFamily="18" charset="0"/>
                <a:ea typeface="Calibri" panose="020F0502020204030204" pitchFamily="34" charset="0"/>
              </a:rPr>
              <a:t>nạn</a:t>
            </a:r>
            <a:r>
              <a:rPr lang="en-US" sz="2200" dirty="0">
                <a:effectLst/>
                <a:latin typeface="Times New Roman" panose="02020603050405020304" pitchFamily="18" charset="0"/>
                <a:ea typeface="Calibri" panose="020F0502020204030204" pitchFamily="34" charset="0"/>
              </a:rPr>
              <a:t> do </a:t>
            </a:r>
            <a:r>
              <a:rPr lang="en-US" sz="2200" dirty="0" err="1">
                <a:effectLst/>
                <a:latin typeface="Times New Roman" panose="02020603050405020304" pitchFamily="18" charset="0"/>
                <a:ea typeface="Calibri" panose="020F0502020204030204" pitchFamily="34" charset="0"/>
              </a:rPr>
              <a:t>vật</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sắc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nhọn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nói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riêng</a:t>
            </a:r>
            <a:r>
              <a:rPr lang="en-US" sz="2200" dirty="0">
                <a:effectLst/>
                <a:latin typeface="Times New Roman" panose="02020603050405020304" pitchFamily="18" charset="0"/>
                <a:ea typeface="Calibri" panose="020F0502020204030204" pitchFamily="34" charset="0"/>
              </a:rPr>
              <a:t>. </a:t>
            </a:r>
          </a:p>
        </p:txBody>
      </p:sp>
      <p:sp>
        <p:nvSpPr>
          <p:cNvPr id="5" name="TextBox 4">
            <a:extLst>
              <a:ext uri="{FF2B5EF4-FFF2-40B4-BE49-F238E27FC236}">
                <a16:creationId xmlns:a16="http://schemas.microsoft.com/office/drawing/2014/main" id="{407C71ED-139D-50A1-88AD-FE02361E6E23}"/>
              </a:ext>
            </a:extLst>
          </p:cNvPr>
          <p:cNvSpPr txBox="1"/>
          <p:nvPr/>
        </p:nvSpPr>
        <p:spPr>
          <a:xfrm>
            <a:off x="304800" y="3771900"/>
            <a:ext cx="8686800" cy="928716"/>
          </a:xfrm>
          <a:prstGeom prst="rect">
            <a:avLst/>
          </a:prstGeom>
          <a:noFill/>
        </p:spPr>
        <p:txBody>
          <a:bodyPr wrap="square" rtlCol="0">
            <a:spAutoFit/>
          </a:bodyPr>
          <a:lstStyle/>
          <a:p>
            <a:pPr indent="540385" algn="just">
              <a:lnSpc>
                <a:spcPct val="130000"/>
              </a:lnSpc>
            </a:pPr>
            <a:r>
              <a:rPr lang="en-US" sz="2200" dirty="0">
                <a:solidFill>
                  <a:srgbClr val="000000"/>
                </a:solidFill>
                <a:latin typeface="Times New Roman" panose="02020603050405020304" pitchFamily="18" charset="0"/>
                <a:ea typeface="Calibri" panose="020F0502020204030204" pitchFamily="34" charset="0"/>
              </a:rPr>
              <a:t>T</a:t>
            </a:r>
            <a:r>
              <a:rPr lang="vi-VN" sz="2200" dirty="0">
                <a:solidFill>
                  <a:srgbClr val="000000"/>
                </a:solidFill>
                <a:effectLst/>
                <a:latin typeface="Times New Roman" panose="02020603050405020304" pitchFamily="18" charset="0"/>
                <a:ea typeface="Calibri" panose="020F0502020204030204" pitchFamily="34" charset="0"/>
              </a:rPr>
              <a:t>ại lớp học của tôi, vấn đề an toàn luôn được tôi ưu tiên khi xây dựng môi trường giáo dục cho trẻ</a:t>
            </a:r>
            <a:r>
              <a:rPr lang="en-US" sz="2200" dirty="0">
                <a:solidFill>
                  <a:srgbClr val="000000"/>
                </a:solidFill>
                <a:effectLst/>
                <a:latin typeface="Times New Roman" panose="02020603050405020304" pitchFamily="18" charset="0"/>
                <a:ea typeface="Calibri" panose="020F0502020204030204" pitchFamily="34" charset="0"/>
              </a:rPr>
              <a:t>. </a:t>
            </a:r>
            <a:endParaRPr lang="en-US" sz="2200" dirty="0">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0EC37ABC-361C-6311-BDB1-76175207E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2019300"/>
            <a:ext cx="4565650" cy="3200400"/>
          </a:xfrm>
          <a:prstGeom prst="rect">
            <a:avLst/>
          </a:prstGeom>
        </p:spPr>
      </p:pic>
    </p:spTree>
    <p:extLst>
      <p:ext uri="{BB962C8B-B14F-4D97-AF65-F5344CB8AC3E}">
        <p14:creationId xmlns:p14="http://schemas.microsoft.com/office/powerpoint/2010/main" val="124110881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ppt_x"/>
                                          </p:val>
                                        </p:tav>
                                        <p:tav tm="100000">
                                          <p:val>
                                            <p:strVal val="#ppt_x"/>
                                          </p:val>
                                        </p:tav>
                                      </p:tavLst>
                                    </p:anim>
                                    <p:anim calcmode="lin" valueType="num">
                                      <p:cBhvr additive="base">
                                        <p:cTn id="13"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50" fill="hold"/>
                                        <p:tgtEl>
                                          <p:spTgt spid="5"/>
                                        </p:tgtEl>
                                        <p:attrNameLst>
                                          <p:attrName>ppt_x</p:attrName>
                                        </p:attrNameLst>
                                      </p:cBhvr>
                                      <p:tavLst>
                                        <p:tav tm="0">
                                          <p:val>
                                            <p:strVal val="#ppt_x"/>
                                          </p:val>
                                        </p:tav>
                                        <p:tav tm="100000">
                                          <p:val>
                                            <p:strVal val="#ppt_x"/>
                                          </p:val>
                                        </p:tav>
                                      </p:tavLst>
                                    </p:anim>
                                    <p:anim calcmode="lin" valueType="num">
                                      <p:cBhvr additive="base">
                                        <p:cTn id="19"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50"/>
                                        <p:tgtEl>
                                          <p:spTgt spid="5"/>
                                        </p:tgtEl>
                                      </p:cBhvr>
                                    </p:animEffect>
                                    <p:set>
                                      <p:cBhvr>
                                        <p:cTn id="24" dur="1" fill="hold">
                                          <p:stCondLst>
                                            <p:cond delay="24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50"/>
                                        <p:tgtEl>
                                          <p:spTgt spid="2"/>
                                        </p:tgtEl>
                                      </p:cBhvr>
                                    </p:animEffect>
                                    <p:set>
                                      <p:cBhvr>
                                        <p:cTn id="27" dur="1" fill="hold">
                                          <p:stCondLst>
                                            <p:cond delay="249"/>
                                          </p:stCondLst>
                                        </p:cTn>
                                        <p:tgtEl>
                                          <p:spTgt spid="2"/>
                                        </p:tgtEl>
                                        <p:attrNameLst>
                                          <p:attrName>style.visibility</p:attrName>
                                        </p:attrNameLst>
                                      </p:cBhvr>
                                      <p:to>
                                        <p:strVal val="hidden"/>
                                      </p:to>
                                    </p:set>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 grpId="1"/>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ounded Rectangle 3">
            <a:extLst>
              <a:ext uri="{FF2B5EF4-FFF2-40B4-BE49-F238E27FC236}">
                <a16:creationId xmlns:a16="http://schemas.microsoft.com/office/drawing/2014/main" id="{03BDFEF9-5A01-52B4-2F6D-42F40E4B784B}"/>
              </a:ext>
            </a:extLst>
          </p:cNvPr>
          <p:cNvSpPr/>
          <p:nvPr/>
        </p:nvSpPr>
        <p:spPr>
          <a:xfrm>
            <a:off x="2133600" y="419100"/>
            <a:ext cx="6096000" cy="105438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274320" algn="just">
              <a:lnSpc>
                <a:spcPct val="130000"/>
              </a:lnSpc>
              <a:spcBef>
                <a:spcPts val="300"/>
              </a:spcBef>
            </a:pPr>
            <a:r>
              <a:rPr lang="en-US" sz="2000" b="1" dirty="0" err="1">
                <a:solidFill>
                  <a:srgbClr val="FF0000"/>
                </a:solidFill>
                <a:latin typeface="Times New Roman"/>
                <a:ea typeface="Calibri"/>
              </a:rPr>
              <a:t>Giải</a:t>
            </a:r>
            <a:r>
              <a:rPr lang="en-US" sz="2000" b="1" dirty="0">
                <a:solidFill>
                  <a:srgbClr val="FF0000"/>
                </a:solidFill>
                <a:latin typeface="Times New Roman"/>
                <a:ea typeface="Calibri"/>
              </a:rPr>
              <a:t> </a:t>
            </a:r>
            <a:r>
              <a:rPr lang="en-US" sz="2000" b="1" dirty="0" err="1">
                <a:solidFill>
                  <a:srgbClr val="FF0000"/>
                </a:solidFill>
                <a:latin typeface="Times New Roman"/>
                <a:ea typeface="Calibri"/>
              </a:rPr>
              <a:t>pháp</a:t>
            </a:r>
            <a:r>
              <a:rPr lang="en-US" sz="2000" b="1" dirty="0">
                <a:solidFill>
                  <a:srgbClr val="FF0000"/>
                </a:solidFill>
                <a:latin typeface="Times New Roman"/>
                <a:ea typeface="Calibri"/>
              </a:rPr>
              <a:t> 1: </a:t>
            </a:r>
            <a:r>
              <a:rPr lang="vi-VN" sz="2000" b="1" dirty="0">
                <a:solidFill>
                  <a:srgbClr val="FF0000"/>
                </a:solidFill>
                <a:latin typeface="Times New Roman"/>
                <a:ea typeface="Calibri"/>
              </a:rPr>
              <a:t>Xây dựng môi trường trong và ngoài lớp an toàn, học tập để phòng tránh tai nạn do vật sắc nhọn cho trẻ.</a:t>
            </a:r>
            <a:endParaRPr lang="en-US" sz="2000" dirty="0">
              <a:solidFill>
                <a:srgbClr val="FF0000"/>
              </a:solidFill>
              <a:latin typeface="Times New Roman"/>
              <a:ea typeface="Calibri"/>
            </a:endParaRPr>
          </a:p>
        </p:txBody>
      </p:sp>
      <p:sp>
        <p:nvSpPr>
          <p:cNvPr id="5" name="TextBox 4">
            <a:extLst>
              <a:ext uri="{FF2B5EF4-FFF2-40B4-BE49-F238E27FC236}">
                <a16:creationId xmlns:a16="http://schemas.microsoft.com/office/drawing/2014/main" id="{E4E2F0FC-1256-7348-C98F-EC2DF95980CC}"/>
              </a:ext>
            </a:extLst>
          </p:cNvPr>
          <p:cNvSpPr txBox="1"/>
          <p:nvPr/>
        </p:nvSpPr>
        <p:spPr>
          <a:xfrm>
            <a:off x="417000" y="1997172"/>
            <a:ext cx="7812600" cy="776623"/>
          </a:xfrm>
          <a:prstGeom prst="rect">
            <a:avLst/>
          </a:prstGeom>
          <a:noFill/>
        </p:spPr>
        <p:txBody>
          <a:bodyPr wrap="square" rtlCol="0">
            <a:spAutoFit/>
          </a:bodyPr>
          <a:lstStyle/>
          <a:p>
            <a:pPr indent="540385" algn="just">
              <a:lnSpc>
                <a:spcPct val="130000"/>
              </a:lnSpc>
            </a:pPr>
            <a:r>
              <a:rPr lang="vi-VN" sz="1800" dirty="0">
                <a:solidFill>
                  <a:srgbClr val="000000"/>
                </a:solidFill>
                <a:effectLst/>
                <a:latin typeface="Times New Roman" panose="02020603050405020304" pitchFamily="18" charset="0"/>
                <a:ea typeface="Calibri" panose="020F0502020204030204" pitchFamily="34" charset="0"/>
              </a:rPr>
              <a:t>Các đồ dùng, vật dụng sắc nhọn tôi luôn chú ý để trên cao ngoài tầm tay với của trẻ như dao, kéo nhọn, kim băng,…</a:t>
            </a:r>
            <a:endParaRPr lang="en-US" sz="1800" dirty="0">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5F0BA740-FC35-069E-DDF7-E0952918E01D}"/>
              </a:ext>
            </a:extLst>
          </p:cNvPr>
          <p:cNvSpPr txBox="1"/>
          <p:nvPr/>
        </p:nvSpPr>
        <p:spPr>
          <a:xfrm>
            <a:off x="417000" y="3189336"/>
            <a:ext cx="7812600" cy="776623"/>
          </a:xfrm>
          <a:prstGeom prst="rect">
            <a:avLst/>
          </a:prstGeom>
          <a:noFill/>
        </p:spPr>
        <p:txBody>
          <a:bodyPr wrap="square" rtlCol="0">
            <a:spAutoFit/>
          </a:bodyPr>
          <a:lstStyle/>
          <a:p>
            <a:pPr indent="540385" algn="just">
              <a:lnSpc>
                <a:spcPct val="130000"/>
              </a:lnSpc>
            </a:pPr>
            <a:r>
              <a:rPr lang="vi-VN" sz="1800" dirty="0">
                <a:solidFill>
                  <a:srgbClr val="000000"/>
                </a:solidFill>
                <a:effectLst/>
                <a:latin typeface="Times New Roman" panose="02020603050405020304" pitchFamily="18" charset="0"/>
                <a:ea typeface="Calibri" panose="020F0502020204030204" pitchFamily="34" charset="0"/>
              </a:rPr>
              <a:t>Với các tủ giá đồ dùng đồ chơi, thiết kế đảm bảo an toàn, các đầu cạnh được đảm bảo an toàn để tránh nguy cơ gây tai nạn cho trẻ.</a:t>
            </a:r>
            <a:endParaRPr lang="en-US" sz="1800"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E91BF271-EA37-CACB-5D34-180636991C42}"/>
              </a:ext>
            </a:extLst>
          </p:cNvPr>
          <p:cNvSpPr txBox="1"/>
          <p:nvPr/>
        </p:nvSpPr>
        <p:spPr>
          <a:xfrm>
            <a:off x="417000" y="4381500"/>
            <a:ext cx="7812600" cy="781945"/>
          </a:xfrm>
          <a:prstGeom prst="rect">
            <a:avLst/>
          </a:prstGeom>
          <a:noFill/>
        </p:spPr>
        <p:txBody>
          <a:bodyPr wrap="square" rtlCol="0">
            <a:spAutoFit/>
          </a:bodyPr>
          <a:lstStyle/>
          <a:p>
            <a:pPr indent="540385" algn="just">
              <a:lnSpc>
                <a:spcPct val="130000"/>
              </a:lnSpc>
            </a:pPr>
            <a:r>
              <a:rPr lang="vi-VN" sz="1800" kern="0" dirty="0">
                <a:effectLst/>
                <a:latin typeface="Times New Roman" panose="02020603050405020304" pitchFamily="18" charset="0"/>
                <a:ea typeface="Calibri" panose="020F0502020204030204" pitchFamily="34" charset="0"/>
              </a:rPr>
              <a:t>Ngoài ra tôi luôn chú ý hướng dẫn trẻ kĩ năng sử dụng đồ dùng đồ chơi an toàn như cách cầm kéo và sử dụng dao, kéo, </a:t>
            </a:r>
            <a:endParaRPr lang="en-US" dirty="0"/>
          </a:p>
        </p:txBody>
      </p:sp>
      <p:pic>
        <p:nvPicPr>
          <p:cNvPr id="11" name="Picture 10">
            <a:extLst>
              <a:ext uri="{FF2B5EF4-FFF2-40B4-BE49-F238E27FC236}">
                <a16:creationId xmlns:a16="http://schemas.microsoft.com/office/drawing/2014/main" id="{EDAEADDC-3F62-7C46-3152-981E79AE2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476" y="1968269"/>
            <a:ext cx="4825047" cy="3211088"/>
          </a:xfrm>
          <a:prstGeom prst="rect">
            <a:avLst/>
          </a:prstGeom>
        </p:spPr>
      </p:pic>
      <p:pic>
        <p:nvPicPr>
          <p:cNvPr id="12" name="Picture 11">
            <a:extLst>
              <a:ext uri="{FF2B5EF4-FFF2-40B4-BE49-F238E27FC236}">
                <a16:creationId xmlns:a16="http://schemas.microsoft.com/office/drawing/2014/main" id="{C22C7395-A56D-482A-E295-48689AAEB8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6057" y="1997172"/>
            <a:ext cx="5031884" cy="3211088"/>
          </a:xfrm>
          <a:prstGeom prst="rect">
            <a:avLst/>
          </a:prstGeom>
        </p:spPr>
      </p:pic>
      <p:pic>
        <p:nvPicPr>
          <p:cNvPr id="13" name="Picture 12">
            <a:extLst>
              <a:ext uri="{FF2B5EF4-FFF2-40B4-BE49-F238E27FC236}">
                <a16:creationId xmlns:a16="http://schemas.microsoft.com/office/drawing/2014/main" id="{664C9B55-FCAD-8B72-A827-3C97E77E4E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6706" y="2026075"/>
            <a:ext cx="5090585" cy="3211088"/>
          </a:xfrm>
          <a:prstGeom prst="rect">
            <a:avLst/>
          </a:prstGeom>
          <a:noFill/>
        </p:spPr>
      </p:pic>
    </p:spTree>
    <p:extLst>
      <p:ext uri="{BB962C8B-B14F-4D97-AF65-F5344CB8AC3E}">
        <p14:creationId xmlns:p14="http://schemas.microsoft.com/office/powerpoint/2010/main" val="3483779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50" fill="hold"/>
                                        <p:tgtEl>
                                          <p:spTgt spid="8"/>
                                        </p:tgtEl>
                                        <p:attrNameLst>
                                          <p:attrName>ppt_x</p:attrName>
                                        </p:attrNameLst>
                                      </p:cBhvr>
                                      <p:tavLst>
                                        <p:tav tm="0">
                                          <p:val>
                                            <p:strVal val="#ppt_x"/>
                                          </p:val>
                                        </p:tav>
                                        <p:tav tm="100000">
                                          <p:val>
                                            <p:strVal val="#ppt_x"/>
                                          </p:val>
                                        </p:tav>
                                      </p:tavLst>
                                    </p:anim>
                                    <p:anim calcmode="lin" valueType="num">
                                      <p:cBhvr additive="base">
                                        <p:cTn id="14"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250"/>
                                        <p:tgtEl>
                                          <p:spTgt spid="5"/>
                                        </p:tgtEl>
                                        <p:attrNameLst>
                                          <p:attrName>ppt_x</p:attrName>
                                        </p:attrNameLst>
                                      </p:cBhvr>
                                      <p:tavLst>
                                        <p:tav tm="0">
                                          <p:val>
                                            <p:strVal val="ppt_x"/>
                                          </p:val>
                                        </p:tav>
                                        <p:tav tm="100000">
                                          <p:val>
                                            <p:strVal val="ppt_x"/>
                                          </p:val>
                                        </p:tav>
                                      </p:tavLst>
                                    </p:anim>
                                    <p:anim calcmode="lin" valueType="num">
                                      <p:cBhvr additive="base">
                                        <p:cTn id="25" dur="250"/>
                                        <p:tgtEl>
                                          <p:spTgt spid="5"/>
                                        </p:tgtEl>
                                        <p:attrNameLst>
                                          <p:attrName>ppt_y</p:attrName>
                                        </p:attrNameLst>
                                      </p:cBhvr>
                                      <p:tavLst>
                                        <p:tav tm="0">
                                          <p:val>
                                            <p:strVal val="ppt_y"/>
                                          </p:val>
                                        </p:tav>
                                        <p:tav tm="100000">
                                          <p:val>
                                            <p:strVal val="1+ppt_h/2"/>
                                          </p:val>
                                        </p:tav>
                                      </p:tavLst>
                                    </p:anim>
                                    <p:set>
                                      <p:cBhvr>
                                        <p:cTn id="26" dur="1" fill="hold">
                                          <p:stCondLst>
                                            <p:cond delay="249"/>
                                          </p:stCondLst>
                                        </p:cTn>
                                        <p:tgtEl>
                                          <p:spTgt spid="5"/>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250"/>
                                        <p:tgtEl>
                                          <p:spTgt spid="8"/>
                                        </p:tgtEl>
                                        <p:attrNameLst>
                                          <p:attrName>ppt_x</p:attrName>
                                        </p:attrNameLst>
                                      </p:cBhvr>
                                      <p:tavLst>
                                        <p:tav tm="0">
                                          <p:val>
                                            <p:strVal val="ppt_x"/>
                                          </p:val>
                                        </p:tav>
                                        <p:tav tm="100000">
                                          <p:val>
                                            <p:strVal val="ppt_x"/>
                                          </p:val>
                                        </p:tav>
                                      </p:tavLst>
                                    </p:anim>
                                    <p:anim calcmode="lin" valueType="num">
                                      <p:cBhvr additive="base">
                                        <p:cTn id="29" dur="250"/>
                                        <p:tgtEl>
                                          <p:spTgt spid="8"/>
                                        </p:tgtEl>
                                        <p:attrNameLst>
                                          <p:attrName>ppt_y</p:attrName>
                                        </p:attrNameLst>
                                      </p:cBhvr>
                                      <p:tavLst>
                                        <p:tav tm="0">
                                          <p:val>
                                            <p:strVal val="ppt_y"/>
                                          </p:val>
                                        </p:tav>
                                        <p:tav tm="100000">
                                          <p:val>
                                            <p:strVal val="1+ppt_h/2"/>
                                          </p:val>
                                        </p:tav>
                                      </p:tavLst>
                                    </p:anim>
                                    <p:set>
                                      <p:cBhvr>
                                        <p:cTn id="30" dur="1" fill="hold">
                                          <p:stCondLst>
                                            <p:cond delay="249"/>
                                          </p:stCondLst>
                                        </p:cTn>
                                        <p:tgtEl>
                                          <p:spTgt spid="8"/>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250"/>
                                        <p:tgtEl>
                                          <p:spTgt spid="10"/>
                                        </p:tgtEl>
                                        <p:attrNameLst>
                                          <p:attrName>ppt_x</p:attrName>
                                        </p:attrNameLst>
                                      </p:cBhvr>
                                      <p:tavLst>
                                        <p:tav tm="0">
                                          <p:val>
                                            <p:strVal val="ppt_x"/>
                                          </p:val>
                                        </p:tav>
                                        <p:tav tm="100000">
                                          <p:val>
                                            <p:strVal val="ppt_x"/>
                                          </p:val>
                                        </p:tav>
                                      </p:tavLst>
                                    </p:anim>
                                    <p:anim calcmode="lin" valueType="num">
                                      <p:cBhvr additive="base">
                                        <p:cTn id="33" dur="250"/>
                                        <p:tgtEl>
                                          <p:spTgt spid="10"/>
                                        </p:tgtEl>
                                        <p:attrNameLst>
                                          <p:attrName>ppt_y</p:attrName>
                                        </p:attrNameLst>
                                      </p:cBhvr>
                                      <p:tavLst>
                                        <p:tav tm="0">
                                          <p:val>
                                            <p:strVal val="ppt_y"/>
                                          </p:val>
                                        </p:tav>
                                        <p:tav tm="100000">
                                          <p:val>
                                            <p:strVal val="1+ppt_h/2"/>
                                          </p:val>
                                        </p:tav>
                                      </p:tavLst>
                                    </p:anim>
                                    <p:set>
                                      <p:cBhvr>
                                        <p:cTn id="34" dur="1" fill="hold">
                                          <p:stCondLst>
                                            <p:cond delay="249"/>
                                          </p:stCondLst>
                                        </p:cTn>
                                        <p:tgtEl>
                                          <p:spTgt spid="10"/>
                                        </p:tgtEl>
                                        <p:attrNameLst>
                                          <p:attrName>style.visibility</p:attrName>
                                        </p:attrNameLst>
                                      </p:cBhvr>
                                      <p:to>
                                        <p:strVal val="hidden"/>
                                      </p:to>
                                    </p:set>
                                  </p:childTnLst>
                                </p:cTn>
                              </p:par>
                              <p:par>
                                <p:cTn id="35" presetID="6"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5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50"/>
                                        <p:tgtEl>
                                          <p:spTgt spid="11"/>
                                        </p:tgtEl>
                                      </p:cBhvr>
                                    </p:animEffect>
                                    <p:set>
                                      <p:cBhvr>
                                        <p:cTn id="42" dur="1" fill="hold">
                                          <p:stCondLst>
                                            <p:cond delay="249"/>
                                          </p:stCondLst>
                                        </p:cTn>
                                        <p:tgtEl>
                                          <p:spTgt spid="11"/>
                                        </p:tgtEl>
                                        <p:attrNameLst>
                                          <p:attrName>style.visibility</p:attrName>
                                        </p:attrNameLst>
                                      </p:cBhvr>
                                      <p:to>
                                        <p:strVal val="hidden"/>
                                      </p:to>
                                    </p:set>
                                  </p:childTnLst>
                                </p:cTn>
                              </p:par>
                              <p:par>
                                <p:cTn id="43" presetID="21" presetClass="entr" presetSubtype="1"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heel(1)">
                                      <p:cBhvr>
                                        <p:cTn id="45" dur="25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xit" presetSubtype="10" fill="hold" nodeType="clickEffect">
                                  <p:stCondLst>
                                    <p:cond delay="0"/>
                                  </p:stCondLst>
                                  <p:childTnLst>
                                    <p:animEffect transition="out" filter="randombar(horizontal)">
                                      <p:cBhvr>
                                        <p:cTn id="49" dur="250"/>
                                        <p:tgtEl>
                                          <p:spTgt spid="12"/>
                                        </p:tgtEl>
                                      </p:cBhvr>
                                    </p:animEffect>
                                    <p:set>
                                      <p:cBhvr>
                                        <p:cTn id="50" dur="1" fill="hold">
                                          <p:stCondLst>
                                            <p:cond delay="249"/>
                                          </p:stCondLst>
                                        </p:cTn>
                                        <p:tgtEl>
                                          <p:spTgt spid="12"/>
                                        </p:tgtEl>
                                        <p:attrNameLst>
                                          <p:attrName>style.visibility</p:attrName>
                                        </p:attrNameLst>
                                      </p:cBhvr>
                                      <p:to>
                                        <p:strVal val="hidden"/>
                                      </p:to>
                                    </p:set>
                                  </p:childTnLst>
                                </p:cTn>
                              </p:par>
                              <p:par>
                                <p:cTn id="51" presetID="16" presetClass="entr" presetSubtype="21"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815A34-98AE-EC6B-4D48-02A4326B77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885135"/>
            <a:ext cx="4374900" cy="3597626"/>
          </a:xfrm>
          <a:prstGeom prst="rect">
            <a:avLst/>
          </a:prstGeom>
          <a:noFill/>
        </p:spPr>
      </p:pic>
      <p:pic>
        <p:nvPicPr>
          <p:cNvPr id="7" name="Picture 6">
            <a:extLst>
              <a:ext uri="{FF2B5EF4-FFF2-40B4-BE49-F238E27FC236}">
                <a16:creationId xmlns:a16="http://schemas.microsoft.com/office/drawing/2014/main" id="{F807E270-6A6E-E228-B446-F8D8C2AE6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000" y="1892586"/>
            <a:ext cx="4495799" cy="3590175"/>
          </a:xfrm>
          <a:prstGeom prst="rect">
            <a:avLst/>
          </a:prstGeom>
        </p:spPr>
      </p:pic>
      <p:pic>
        <p:nvPicPr>
          <p:cNvPr id="9" name="Picture 8">
            <a:extLst>
              <a:ext uri="{FF2B5EF4-FFF2-40B4-BE49-F238E27FC236}">
                <a16:creationId xmlns:a16="http://schemas.microsoft.com/office/drawing/2014/main" id="{137A1D09-97CF-0A15-1E82-1FAA6CE716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900" y="1885135"/>
            <a:ext cx="4374900" cy="3597626"/>
          </a:xfrm>
          <a:prstGeom prst="rect">
            <a:avLst/>
          </a:prstGeom>
        </p:spPr>
      </p:pic>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 name="Rounded Rectangle 3">
            <a:extLst>
              <a:ext uri="{FF2B5EF4-FFF2-40B4-BE49-F238E27FC236}">
                <a16:creationId xmlns:a16="http://schemas.microsoft.com/office/drawing/2014/main" id="{BDCD2C18-4F62-9064-1253-92D528C691D2}"/>
              </a:ext>
            </a:extLst>
          </p:cNvPr>
          <p:cNvSpPr/>
          <p:nvPr/>
        </p:nvSpPr>
        <p:spPr>
          <a:xfrm>
            <a:off x="2133600" y="419100"/>
            <a:ext cx="6096000" cy="105438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274320" algn="just">
              <a:lnSpc>
                <a:spcPct val="130000"/>
              </a:lnSpc>
              <a:spcBef>
                <a:spcPts val="300"/>
              </a:spcBef>
            </a:pPr>
            <a:r>
              <a:rPr lang="en-US" sz="2000" b="1" dirty="0" err="1">
                <a:solidFill>
                  <a:srgbClr val="FF0000"/>
                </a:solidFill>
                <a:latin typeface="Times New Roman"/>
                <a:ea typeface="Calibri"/>
              </a:rPr>
              <a:t>Giải</a:t>
            </a:r>
            <a:r>
              <a:rPr lang="en-US" sz="2000" b="1" dirty="0">
                <a:solidFill>
                  <a:srgbClr val="FF0000"/>
                </a:solidFill>
                <a:latin typeface="Times New Roman"/>
                <a:ea typeface="Calibri"/>
              </a:rPr>
              <a:t> </a:t>
            </a:r>
            <a:r>
              <a:rPr lang="en-US" sz="2000" b="1" dirty="0" err="1">
                <a:solidFill>
                  <a:srgbClr val="FF0000"/>
                </a:solidFill>
                <a:latin typeface="Times New Roman"/>
                <a:ea typeface="Calibri"/>
              </a:rPr>
              <a:t>pháp</a:t>
            </a:r>
            <a:r>
              <a:rPr lang="en-US" sz="2000" b="1" dirty="0">
                <a:solidFill>
                  <a:srgbClr val="FF0000"/>
                </a:solidFill>
                <a:latin typeface="Times New Roman"/>
                <a:ea typeface="Calibri"/>
              </a:rPr>
              <a:t> 1: </a:t>
            </a:r>
            <a:r>
              <a:rPr lang="vi-VN" sz="2000" b="1" dirty="0">
                <a:solidFill>
                  <a:srgbClr val="FF0000"/>
                </a:solidFill>
                <a:latin typeface="Times New Roman"/>
                <a:ea typeface="Calibri"/>
              </a:rPr>
              <a:t>Xây dựng môi trường trong và ngoài lớp an toàn, học tập để phòng tránh tai nạn do vật sắc nhọn cho trẻ.</a:t>
            </a:r>
            <a:endParaRPr lang="en-US" sz="2000" dirty="0">
              <a:solidFill>
                <a:srgbClr val="FF0000"/>
              </a:solidFill>
              <a:latin typeface="Times New Roman"/>
              <a:ea typeface="Calibri"/>
            </a:endParaRPr>
          </a:p>
        </p:txBody>
      </p:sp>
      <p:sp>
        <p:nvSpPr>
          <p:cNvPr id="4" name="TextBox 3">
            <a:extLst>
              <a:ext uri="{FF2B5EF4-FFF2-40B4-BE49-F238E27FC236}">
                <a16:creationId xmlns:a16="http://schemas.microsoft.com/office/drawing/2014/main" id="{935EA45E-508F-FC40-5827-1B7AA6F04A83}"/>
              </a:ext>
            </a:extLst>
          </p:cNvPr>
          <p:cNvSpPr txBox="1"/>
          <p:nvPr/>
        </p:nvSpPr>
        <p:spPr>
          <a:xfrm>
            <a:off x="381000" y="2066582"/>
            <a:ext cx="7315200" cy="1089529"/>
          </a:xfrm>
          <a:prstGeom prst="rect">
            <a:avLst/>
          </a:prstGeom>
          <a:noFill/>
        </p:spPr>
        <p:txBody>
          <a:bodyPr wrap="square" rtlCol="0">
            <a:spAutoFit/>
          </a:bodyPr>
          <a:lstStyle/>
          <a:p>
            <a:pPr indent="540385" algn="just">
              <a:lnSpc>
                <a:spcPct val="130000"/>
              </a:lnSpc>
            </a:pPr>
            <a:r>
              <a:rPr lang="vi-VN" sz="1800" dirty="0">
                <a:solidFill>
                  <a:srgbClr val="000000"/>
                </a:solidFill>
                <a:effectLst/>
                <a:latin typeface="Times New Roman" panose="02020603050405020304" pitchFamily="18" charset="0"/>
                <a:ea typeface="Calibri" panose="020F0502020204030204" pitchFamily="34" charset="0"/>
              </a:rPr>
              <a:t>Môi trường ngoài trời cũng tiềm ẩn nguy cơ tai nạn thương tích cao cho trẻ do các vật sắc nhọn gây ra.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5" name="TextBox 4">
            <a:extLst>
              <a:ext uri="{FF2B5EF4-FFF2-40B4-BE49-F238E27FC236}">
                <a16:creationId xmlns:a16="http://schemas.microsoft.com/office/drawing/2014/main" id="{96A505A5-2D0E-D4D9-19F3-81AAD79E2F82}"/>
              </a:ext>
            </a:extLst>
          </p:cNvPr>
          <p:cNvSpPr txBox="1"/>
          <p:nvPr/>
        </p:nvSpPr>
        <p:spPr>
          <a:xfrm>
            <a:off x="381000" y="3156111"/>
            <a:ext cx="7696200" cy="923330"/>
          </a:xfrm>
          <a:prstGeom prst="rect">
            <a:avLst/>
          </a:prstGeom>
          <a:noFill/>
        </p:spPr>
        <p:txBody>
          <a:bodyPr wrap="square" rtlCol="0">
            <a:spAutoFit/>
          </a:bodyPr>
          <a:lstStyle/>
          <a:p>
            <a:r>
              <a:rPr lang="en-US" sz="1800" dirty="0">
                <a:solidFill>
                  <a:srgbClr val="000000"/>
                </a:solidFill>
                <a:effectLst/>
                <a:latin typeface="Times New Roman" panose="02020603050405020304" pitchFamily="18" charset="0"/>
                <a:ea typeface="Calibri" panose="020F0502020204030204" pitchFamily="34" charset="0"/>
              </a:rPr>
              <a:t>         </a:t>
            </a:r>
            <a:r>
              <a:rPr lang="vi-VN" sz="1800" dirty="0">
                <a:solidFill>
                  <a:srgbClr val="000000"/>
                </a:solidFill>
                <a:effectLst/>
                <a:latin typeface="Times New Roman" panose="02020603050405020304" pitchFamily="18" charset="0"/>
                <a:ea typeface="Calibri" panose="020F0502020204030204" pitchFamily="34" charset="0"/>
              </a:rPr>
              <a:t>Tôi thường xuyên kết hợp với cô lao công và bác bảo vệ trong trường kiểm tra , rà soát các đồ dùng , đồ chơi ngoài trời. </a:t>
            </a: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8" name="TextBox 7">
            <a:extLst>
              <a:ext uri="{FF2B5EF4-FFF2-40B4-BE49-F238E27FC236}">
                <a16:creationId xmlns:a16="http://schemas.microsoft.com/office/drawing/2014/main" id="{E48284A6-940D-00E3-EA3D-51EFDFBCD603}"/>
              </a:ext>
            </a:extLst>
          </p:cNvPr>
          <p:cNvSpPr txBox="1"/>
          <p:nvPr/>
        </p:nvSpPr>
        <p:spPr>
          <a:xfrm>
            <a:off x="381000" y="4126724"/>
            <a:ext cx="7467600" cy="776623"/>
          </a:xfrm>
          <a:prstGeom prst="rect">
            <a:avLst/>
          </a:prstGeom>
          <a:noFill/>
        </p:spPr>
        <p:txBody>
          <a:bodyPr wrap="square" rtlCol="0">
            <a:spAutoFit/>
          </a:bodyPr>
          <a:lstStyle/>
          <a:p>
            <a:pPr indent="540385" algn="just">
              <a:lnSpc>
                <a:spcPct val="130000"/>
              </a:lnSpc>
            </a:pPr>
            <a:r>
              <a:rPr lang="vi-VN" sz="1800" dirty="0">
                <a:solidFill>
                  <a:srgbClr val="000000"/>
                </a:solidFill>
                <a:effectLst/>
                <a:latin typeface="Times New Roman" panose="02020603050405020304" pitchFamily="18" charset="0"/>
                <a:ea typeface="Calibri" panose="020F0502020204030204" pitchFamily="34" charset="0"/>
              </a:rPr>
              <a:t>Các đồ chơi phát triển vận động như cột ném bóng, chóng chóng, cờ,</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đồ</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dùng</a:t>
            </a:r>
            <a:r>
              <a:rPr lang="en-US" dirty="0">
                <a:solidFill>
                  <a:srgbClr val="000000"/>
                </a:solidFill>
                <a:latin typeface="Times New Roman" panose="02020603050405020304" pitchFamily="18" charset="0"/>
                <a:ea typeface="Calibri" panose="020F0502020204030204" pitchFamily="34" charset="0"/>
              </a:rPr>
              <a:t> , </a:t>
            </a:r>
            <a:r>
              <a:rPr lang="en-US" dirty="0" err="1">
                <a:solidFill>
                  <a:srgbClr val="000000"/>
                </a:solidFill>
                <a:latin typeface="Times New Roman" panose="02020603050405020304" pitchFamily="18" charset="0"/>
                <a:ea typeface="Calibri" panose="020F0502020204030204" pitchFamily="34" charset="0"/>
              </a:rPr>
              <a:t>đồ</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thông</a:t>
            </a:r>
            <a:r>
              <a:rPr lang="vi-VN" sz="1800"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đồ</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trải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như</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a:t>
            </a:r>
            <a:r>
              <a:rPr lang="en-US" sz="1800" dirty="0">
                <a:solidFill>
                  <a:srgbClr val="000000"/>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854830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anim calcmode="lin" valueType="num">
                                      <p:cBhvr>
                                        <p:cTn id="18" dur="250" fill="hold"/>
                                        <p:tgtEl>
                                          <p:spTgt spid="8"/>
                                        </p:tgtEl>
                                        <p:attrNameLst>
                                          <p:attrName>ppt_x</p:attrName>
                                        </p:attrNameLst>
                                      </p:cBhvr>
                                      <p:tavLst>
                                        <p:tav tm="0">
                                          <p:val>
                                            <p:strVal val="#ppt_x"/>
                                          </p:val>
                                        </p:tav>
                                        <p:tav tm="100000">
                                          <p:val>
                                            <p:strVal val="#ppt_x"/>
                                          </p:val>
                                        </p:tav>
                                      </p:tavLst>
                                    </p:anim>
                                    <p:anim calcmode="lin" valueType="num">
                                      <p:cBhvr>
                                        <p:cTn id="19"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grpId="1" nodeType="clickEffect">
                                  <p:stCondLst>
                                    <p:cond delay="0"/>
                                  </p:stCondLst>
                                  <p:childTnLst>
                                    <p:animEffect transition="out" filter="circle(out)">
                                      <p:cBhvr>
                                        <p:cTn id="23" dur="250"/>
                                        <p:tgtEl>
                                          <p:spTgt spid="4"/>
                                        </p:tgtEl>
                                      </p:cBhvr>
                                    </p:animEffect>
                                    <p:set>
                                      <p:cBhvr>
                                        <p:cTn id="24" dur="1" fill="hold">
                                          <p:stCondLst>
                                            <p:cond delay="249"/>
                                          </p:stCondLst>
                                        </p:cTn>
                                        <p:tgtEl>
                                          <p:spTgt spid="4"/>
                                        </p:tgtEl>
                                        <p:attrNameLst>
                                          <p:attrName>style.visibility</p:attrName>
                                        </p:attrNameLst>
                                      </p:cBhvr>
                                      <p:to>
                                        <p:strVal val="hidden"/>
                                      </p:to>
                                    </p:set>
                                  </p:childTnLst>
                                </p:cTn>
                              </p:par>
                              <p:par>
                                <p:cTn id="25" presetID="6" presetClass="exit" presetSubtype="32" fill="hold" grpId="1" nodeType="withEffect">
                                  <p:stCondLst>
                                    <p:cond delay="0"/>
                                  </p:stCondLst>
                                  <p:childTnLst>
                                    <p:animEffect transition="out" filter="circle(out)">
                                      <p:cBhvr>
                                        <p:cTn id="26" dur="250"/>
                                        <p:tgtEl>
                                          <p:spTgt spid="5"/>
                                        </p:tgtEl>
                                      </p:cBhvr>
                                    </p:animEffect>
                                    <p:set>
                                      <p:cBhvr>
                                        <p:cTn id="27" dur="1" fill="hold">
                                          <p:stCondLst>
                                            <p:cond delay="249"/>
                                          </p:stCondLst>
                                        </p:cTn>
                                        <p:tgtEl>
                                          <p:spTgt spid="5"/>
                                        </p:tgtEl>
                                        <p:attrNameLst>
                                          <p:attrName>style.visibility</p:attrName>
                                        </p:attrNameLst>
                                      </p:cBhvr>
                                      <p:to>
                                        <p:strVal val="hidden"/>
                                      </p:to>
                                    </p:set>
                                  </p:childTnLst>
                                </p:cTn>
                              </p:par>
                              <p:par>
                                <p:cTn id="28" presetID="6" presetClass="exit" presetSubtype="32" fill="hold" grpId="1" nodeType="withEffect">
                                  <p:stCondLst>
                                    <p:cond delay="0"/>
                                  </p:stCondLst>
                                  <p:childTnLst>
                                    <p:animEffect transition="out" filter="circle(out)">
                                      <p:cBhvr>
                                        <p:cTn id="29" dur="250"/>
                                        <p:tgtEl>
                                          <p:spTgt spid="8"/>
                                        </p:tgtEl>
                                      </p:cBhvr>
                                    </p:animEffect>
                                    <p:set>
                                      <p:cBhvr>
                                        <p:cTn id="30" dur="1" fill="hold">
                                          <p:stCondLst>
                                            <p:cond delay="24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5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anim calcmode="lin" valueType="num">
                                      <p:cBhvr>
                                        <p:cTn id="41" dur="250" fill="hold"/>
                                        <p:tgtEl>
                                          <p:spTgt spid="6"/>
                                        </p:tgtEl>
                                        <p:attrNameLst>
                                          <p:attrName>ppt_x</p:attrName>
                                        </p:attrNameLst>
                                      </p:cBhvr>
                                      <p:tavLst>
                                        <p:tav tm="0">
                                          <p:val>
                                            <p:strVal val="#ppt_x"/>
                                          </p:val>
                                        </p:tav>
                                        <p:tav tm="100000">
                                          <p:val>
                                            <p:strVal val="#ppt_x"/>
                                          </p:val>
                                        </p:tav>
                                      </p:tavLst>
                                    </p:anim>
                                    <p:anim calcmode="lin" valueType="num">
                                      <p:cBhvr>
                                        <p:cTn id="42"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50"/>
                                        <p:tgtEl>
                                          <p:spTgt spid="9"/>
                                        </p:tgtEl>
                                      </p:cBhvr>
                                    </p:animEffect>
                                    <p:set>
                                      <p:cBhvr>
                                        <p:cTn id="47" dur="1" fill="hold">
                                          <p:stCondLst>
                                            <p:cond delay="249"/>
                                          </p:stCondLst>
                                        </p:cTn>
                                        <p:tgtEl>
                                          <p:spTgt spid="9"/>
                                        </p:tgtEl>
                                        <p:attrNameLst>
                                          <p:attrName>style.visibility</p:attrName>
                                        </p:attrNameLst>
                                      </p:cBhvr>
                                      <p:to>
                                        <p:strVal val="hidden"/>
                                      </p:to>
                                    </p:set>
                                  </p:childTnLst>
                                </p:cTn>
                              </p:par>
                              <p:par>
                                <p:cTn id="48" presetID="6" presetClass="exit" presetSubtype="32" fill="hold" nodeType="withEffect">
                                  <p:stCondLst>
                                    <p:cond delay="0"/>
                                  </p:stCondLst>
                                  <p:childTnLst>
                                    <p:animEffect transition="out" filter="circle(out)">
                                      <p:cBhvr>
                                        <p:cTn id="49" dur="250"/>
                                        <p:tgtEl>
                                          <p:spTgt spid="6"/>
                                        </p:tgtEl>
                                      </p:cBhvr>
                                    </p:animEffect>
                                    <p:set>
                                      <p:cBhvr>
                                        <p:cTn id="50" dur="1" fill="hold">
                                          <p:stCondLst>
                                            <p:cond delay="249"/>
                                          </p:stCondLst>
                                        </p:cTn>
                                        <p:tgtEl>
                                          <p:spTgt spid="6"/>
                                        </p:tgtEl>
                                        <p:attrNameLst>
                                          <p:attrName>style.visibility</p:attrName>
                                        </p:attrNameLst>
                                      </p:cBhvr>
                                      <p:to>
                                        <p:strVal val="hidden"/>
                                      </p:to>
                                    </p:set>
                                  </p:childTnLst>
                                </p:cTn>
                              </p:par>
                              <p:par>
                                <p:cTn id="51" presetID="21" presetClass="entr" presetSubtype="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heel(1)">
                                      <p:cBhvr>
                                        <p:cTn id="5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E2688A-C2B2-4242-0CEC-CFF82ABDBE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1943100"/>
            <a:ext cx="5553112" cy="3536049"/>
          </a:xfrm>
          <a:prstGeom prst="rect">
            <a:avLst/>
          </a:prstGeom>
        </p:spPr>
      </p:pic>
      <p:pic>
        <p:nvPicPr>
          <p:cNvPr id="16" name="Picture 15">
            <a:extLst>
              <a:ext uri="{FF2B5EF4-FFF2-40B4-BE49-F238E27FC236}">
                <a16:creationId xmlns:a16="http://schemas.microsoft.com/office/drawing/2014/main" id="{7A9866B6-09D6-206D-24AA-79522EA432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954106"/>
            <a:ext cx="5553112" cy="3543549"/>
          </a:xfrm>
          <a:prstGeom prst="rect">
            <a:avLst/>
          </a:prstGeom>
          <a:noFill/>
        </p:spPr>
      </p:pic>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ounded Rectangle 3">
            <a:extLst>
              <a:ext uri="{FF2B5EF4-FFF2-40B4-BE49-F238E27FC236}">
                <a16:creationId xmlns:a16="http://schemas.microsoft.com/office/drawing/2014/main" id="{F07C7FF9-59D6-E805-E331-7F09BF2FB303}"/>
              </a:ext>
            </a:extLst>
          </p:cNvPr>
          <p:cNvSpPr/>
          <p:nvPr/>
        </p:nvSpPr>
        <p:spPr>
          <a:xfrm>
            <a:off x="2133600" y="419100"/>
            <a:ext cx="6096000" cy="105438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274320" algn="just">
              <a:lnSpc>
                <a:spcPct val="130000"/>
              </a:lnSpc>
              <a:spcBef>
                <a:spcPts val="300"/>
              </a:spcBef>
            </a:pPr>
            <a:r>
              <a:rPr lang="en-US" sz="2000" b="1" dirty="0" err="1">
                <a:solidFill>
                  <a:srgbClr val="FF0000"/>
                </a:solidFill>
                <a:latin typeface="Times New Roman"/>
                <a:ea typeface="Calibri"/>
              </a:rPr>
              <a:t>Giải</a:t>
            </a:r>
            <a:r>
              <a:rPr lang="en-US" sz="2000" b="1" dirty="0">
                <a:solidFill>
                  <a:srgbClr val="FF0000"/>
                </a:solidFill>
                <a:latin typeface="Times New Roman"/>
                <a:ea typeface="Calibri"/>
              </a:rPr>
              <a:t> </a:t>
            </a:r>
            <a:r>
              <a:rPr lang="en-US" sz="2000" b="1" dirty="0" err="1">
                <a:solidFill>
                  <a:srgbClr val="FF0000"/>
                </a:solidFill>
                <a:latin typeface="Times New Roman"/>
                <a:ea typeface="Calibri"/>
              </a:rPr>
              <a:t>pháp</a:t>
            </a:r>
            <a:r>
              <a:rPr lang="en-US" sz="2000" b="1" dirty="0">
                <a:solidFill>
                  <a:srgbClr val="FF0000"/>
                </a:solidFill>
                <a:latin typeface="Times New Roman"/>
                <a:ea typeface="Calibri"/>
              </a:rPr>
              <a:t> 1: </a:t>
            </a:r>
            <a:r>
              <a:rPr lang="vi-VN" sz="2000" b="1" dirty="0">
                <a:solidFill>
                  <a:srgbClr val="FF0000"/>
                </a:solidFill>
                <a:latin typeface="Times New Roman"/>
                <a:ea typeface="Calibri"/>
              </a:rPr>
              <a:t>Xây dựng môi trường trong và ngoài lớp an toàn, học tập để phòng tránh tai nạn do vật sắc nhọn cho trẻ.</a:t>
            </a:r>
            <a:endParaRPr lang="en-US" sz="2000" dirty="0">
              <a:solidFill>
                <a:srgbClr val="FF0000"/>
              </a:solidFill>
              <a:latin typeface="Times New Roman"/>
              <a:ea typeface="Calibri"/>
            </a:endParaRPr>
          </a:p>
        </p:txBody>
      </p:sp>
      <p:sp>
        <p:nvSpPr>
          <p:cNvPr id="13" name="TextBox 12">
            <a:extLst>
              <a:ext uri="{FF2B5EF4-FFF2-40B4-BE49-F238E27FC236}">
                <a16:creationId xmlns:a16="http://schemas.microsoft.com/office/drawing/2014/main" id="{4579E0C5-FF82-2E42-DA28-77934A0701E9}"/>
              </a:ext>
            </a:extLst>
          </p:cNvPr>
          <p:cNvSpPr txBox="1"/>
          <p:nvPr/>
        </p:nvSpPr>
        <p:spPr>
          <a:xfrm>
            <a:off x="304800" y="2019300"/>
            <a:ext cx="2590799" cy="3046988"/>
          </a:xfrm>
          <a:prstGeom prst="rect">
            <a:avLst/>
          </a:prstGeom>
          <a:noFill/>
        </p:spPr>
        <p:txBody>
          <a:bodyPr wrap="square" rtlCol="0">
            <a:spAutoFit/>
          </a:bodyPr>
          <a:lstStyle/>
          <a:p>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Ng</a:t>
            </a:r>
            <a:r>
              <a:rPr lang="en-US" sz="2400" dirty="0" err="1">
                <a:latin typeface="Times New Roman" panose="02020603050405020304" pitchFamily="18" charset="0"/>
                <a:cs typeface="Times New Roman" panose="02020603050405020304" pitchFamily="18" charset="0"/>
              </a:rPr>
              <a:t>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chóng</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ô …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617743BC-9AF1-A808-0CB1-EA5729159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949246"/>
            <a:ext cx="3838860" cy="3529903"/>
          </a:xfrm>
          <a:prstGeom prst="rect">
            <a:avLst/>
          </a:prstGeom>
        </p:spPr>
      </p:pic>
    </p:spTree>
    <p:extLst>
      <p:ext uri="{BB962C8B-B14F-4D97-AF65-F5344CB8AC3E}">
        <p14:creationId xmlns:p14="http://schemas.microsoft.com/office/powerpoint/2010/main" val="3661433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nodeType="clickEffect">
                                  <p:stCondLst>
                                    <p:cond delay="0"/>
                                  </p:stCondLst>
                                  <p:childTnLst>
                                    <p:animEffect transition="out" filter="wheel(1)">
                                      <p:cBhvr>
                                        <p:cTn id="16" dur="250"/>
                                        <p:tgtEl>
                                          <p:spTgt spid="15"/>
                                        </p:tgtEl>
                                      </p:cBhvr>
                                    </p:animEffect>
                                    <p:set>
                                      <p:cBhvr>
                                        <p:cTn id="17" dur="1" fill="hold">
                                          <p:stCondLst>
                                            <p:cond delay="249"/>
                                          </p:stCondLst>
                                        </p:cTn>
                                        <p:tgtEl>
                                          <p:spTgt spid="15"/>
                                        </p:tgtEl>
                                        <p:attrNameLst>
                                          <p:attrName>style.visibility</p:attrName>
                                        </p:attrNameLst>
                                      </p:cBhvr>
                                      <p:to>
                                        <p:strVal val="hidden"/>
                                      </p:to>
                                    </p:set>
                                  </p:childTnLst>
                                </p:cTn>
                              </p:par>
                              <p:par>
                                <p:cTn id="18" presetID="6"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5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250"/>
                                        <p:tgtEl>
                                          <p:spTgt spid="16"/>
                                        </p:tgtEl>
                                      </p:cBhvr>
                                    </p:animEffect>
                                    <p:set>
                                      <p:cBhvr>
                                        <p:cTn id="25" dur="1" fill="hold">
                                          <p:stCondLst>
                                            <p:cond delay="249"/>
                                          </p:stCondLst>
                                        </p:cTn>
                                        <p:tgtEl>
                                          <p:spTgt spid="16"/>
                                        </p:tgtEl>
                                        <p:attrNameLst>
                                          <p:attrName>style.visibility</p:attrName>
                                        </p:attrNameLst>
                                      </p:cBhvr>
                                      <p:to>
                                        <p:strVal val="hidden"/>
                                      </p:to>
                                    </p:set>
                                  </p:childTnLst>
                                </p:cTn>
                              </p:par>
                              <p:par>
                                <p:cTn id="26" presetID="21"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 name="Rounded Rectangle 3">
            <a:extLst>
              <a:ext uri="{FF2B5EF4-FFF2-40B4-BE49-F238E27FC236}">
                <a16:creationId xmlns:a16="http://schemas.microsoft.com/office/drawing/2014/main" id="{19CFF66D-B190-45E8-A944-B6DD85EABCCD}"/>
              </a:ext>
            </a:extLst>
          </p:cNvPr>
          <p:cNvSpPr/>
          <p:nvPr/>
        </p:nvSpPr>
        <p:spPr>
          <a:xfrm>
            <a:off x="2362200" y="406687"/>
            <a:ext cx="6096000" cy="1282985"/>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540385" algn="just">
              <a:lnSpc>
                <a:spcPct val="120000"/>
              </a:lnSpc>
              <a:spcBef>
                <a:spcPts val="300"/>
              </a:spcBef>
              <a:spcAft>
                <a:spcPts val="300"/>
              </a:spcAft>
            </a:pPr>
            <a:r>
              <a:rPr lang="en-US" sz="2000" b="1" dirty="0" err="1">
                <a:solidFill>
                  <a:srgbClr val="FF0000"/>
                </a:solidFill>
                <a:effectLst/>
                <a:latin typeface="Times New Roman" panose="02020603050405020304" pitchFamily="18" charset="0"/>
                <a:ea typeface="Calibri" panose="020F0502020204030204" pitchFamily="34" charset="0"/>
              </a:rPr>
              <a:t>Giải</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pháp</a:t>
            </a:r>
            <a:r>
              <a:rPr lang="en-US" sz="2000" b="1" dirty="0">
                <a:solidFill>
                  <a:srgbClr val="FF0000"/>
                </a:solidFill>
                <a:effectLst/>
                <a:latin typeface="Times New Roman" panose="02020603050405020304" pitchFamily="18" charset="0"/>
                <a:ea typeface="Calibri" panose="020F0502020204030204" pitchFamily="34" charset="0"/>
              </a:rPr>
              <a:t> 2: </a:t>
            </a:r>
            <a:r>
              <a:rPr lang="vi-VN" sz="2100" b="1" dirty="0">
                <a:solidFill>
                  <a:srgbClr val="FF0000"/>
                </a:solidFill>
                <a:effectLst/>
                <a:latin typeface="Times New Roman" panose="02020603050405020304" pitchFamily="18" charset="0"/>
                <a:ea typeface="Calibri" panose="020F0502020204030204" pitchFamily="34" charset="0"/>
              </a:rPr>
              <a:t>Dạy trẻ kĩ năng phòng tránh tai nạn do vật sắc nhọn cho trẻ thông qua các hoạt động trong ngày.</a:t>
            </a:r>
            <a:endParaRPr lang="en-US" sz="2100" dirty="0">
              <a:solidFill>
                <a:srgbClr val="FF0000"/>
              </a:solidFill>
              <a:effectLst/>
              <a:latin typeface="Times New Roman" panose="02020603050405020304" pitchFamily="18" charset="0"/>
              <a:ea typeface="Calibri" panose="020F0502020204030204" pitchFamily="34" charset="0"/>
            </a:endParaRPr>
          </a:p>
          <a:p>
            <a:pPr indent="540385" algn="just">
              <a:lnSpc>
                <a:spcPct val="120000"/>
              </a:lnSpc>
              <a:spcBef>
                <a:spcPts val="300"/>
              </a:spcBef>
              <a:spcAft>
                <a:spcPts val="300"/>
              </a:spcAft>
            </a:pPr>
            <a:endParaRPr lang="en-US" sz="2100" b="1" dirty="0">
              <a:solidFill>
                <a:srgbClr val="FF0000"/>
              </a:solidFill>
              <a:effectLst/>
              <a:latin typeface="Times New Roman" panose="02020603050405020304" pitchFamily="18" charset="0"/>
              <a:ea typeface="Calibri" panose="020F0502020204030204" pitchFamily="34" charset="0"/>
            </a:endParaRPr>
          </a:p>
        </p:txBody>
      </p:sp>
      <p:sp>
        <p:nvSpPr>
          <p:cNvPr id="4" name="Rectangle: Rounded Corners 3">
            <a:extLst>
              <a:ext uri="{FF2B5EF4-FFF2-40B4-BE49-F238E27FC236}">
                <a16:creationId xmlns:a16="http://schemas.microsoft.com/office/drawing/2014/main" id="{ECA05581-3DD3-211C-9E44-AB99C79F80E0}"/>
              </a:ext>
            </a:extLst>
          </p:cNvPr>
          <p:cNvSpPr/>
          <p:nvPr/>
        </p:nvSpPr>
        <p:spPr>
          <a:xfrm>
            <a:off x="2819400" y="1930686"/>
            <a:ext cx="3429000"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Thông qua </a:t>
            </a:r>
            <a:r>
              <a:rPr lang="en-US" sz="2200" b="1" dirty="0" err="1">
                <a:latin typeface="Times New Roman" panose="02020603050405020304" pitchFamily="18" charset="0"/>
                <a:cs typeface="Times New Roman" panose="02020603050405020304" pitchFamily="18" charset="0"/>
              </a:rPr>
              <a:t>giờ</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đón,trả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trẻ</a:t>
            </a:r>
            <a:r>
              <a:rPr lang="en-US" sz="22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044DBA0-E460-FB68-BB60-779B46DC677C}"/>
              </a:ext>
            </a:extLst>
          </p:cNvPr>
          <p:cNvSpPr txBox="1"/>
          <p:nvPr/>
        </p:nvSpPr>
        <p:spPr>
          <a:xfrm>
            <a:off x="72991" y="2540286"/>
            <a:ext cx="3810000" cy="3054939"/>
          </a:xfrm>
          <a:prstGeom prst="rect">
            <a:avLst/>
          </a:prstGeom>
          <a:noFill/>
        </p:spPr>
        <p:txBody>
          <a:bodyPr wrap="square" rtlCol="0">
            <a:spAutoFit/>
          </a:bodyPr>
          <a:lstStyle/>
          <a:p>
            <a:pPr algn="just">
              <a:lnSpc>
                <a:spcPct val="120000"/>
              </a:lnSpc>
              <a:spcBef>
                <a:spcPts val="300"/>
              </a:spcBef>
              <a:spcAft>
                <a:spcPts val="300"/>
              </a:spcAft>
            </a:pPr>
            <a:r>
              <a:rPr lang="vi-VN" kern="0" dirty="0">
                <a:latin typeface="Times New Roman" panose="02020603050405020304" pitchFamily="18" charset="0"/>
                <a:ea typeface="Calibri" panose="020F0502020204030204" pitchFamily="34" charset="0"/>
              </a:rPr>
              <a:t>Khi đón trẻ tôi quan sát xem trẻ có mang vật sắc nhọn đến lớp hay không, nếu có tôi khuyến khích cất cho trẻ và nhắc nhở trẻ hôm sau không mang đi học. Chiều về tôi trao đổi với phụ huynh để phụ huynh biết và có biện pháp kiểm tra trước khi con đến lớp để đảm bảo rằng con không cầm cái gì đến lớp. </a:t>
            </a:r>
            <a:endParaRPr lang="en-US" dirty="0">
              <a:effectLst/>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FDE5A8C4-1723-32F5-57D4-EBBA4C15F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570766"/>
            <a:ext cx="4419600" cy="2829824"/>
          </a:xfrm>
          <a:prstGeom prst="rect">
            <a:avLst/>
          </a:prstGeom>
        </p:spPr>
      </p:pic>
      <p:pic>
        <p:nvPicPr>
          <p:cNvPr id="8" name="Picture 7">
            <a:extLst>
              <a:ext uri="{FF2B5EF4-FFF2-40B4-BE49-F238E27FC236}">
                <a16:creationId xmlns:a16="http://schemas.microsoft.com/office/drawing/2014/main" id="{CF5292CC-BE0A-FF5E-27CE-AF06E443B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7240" y="2579206"/>
            <a:ext cx="4419600" cy="2812943"/>
          </a:xfrm>
          <a:prstGeom prst="rect">
            <a:avLst/>
          </a:prstGeom>
        </p:spPr>
      </p:pic>
    </p:spTree>
    <p:extLst>
      <p:ext uri="{BB962C8B-B14F-4D97-AF65-F5344CB8AC3E}">
        <p14:creationId xmlns:p14="http://schemas.microsoft.com/office/powerpoint/2010/main" val="38070964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250"/>
                                        <p:tgtEl>
                                          <p:spTgt spid="5">
                                            <p:txEl>
                                              <p:pRg st="0" end="0"/>
                                            </p:txEl>
                                          </p:spTgt>
                                        </p:tgtEl>
                                      </p:cBhvr>
                                    </p:animEffect>
                                    <p:anim calcmode="lin" valueType="num">
                                      <p:cBhvr>
                                        <p:cTn id="14"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2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anim calcmode="lin" valueType="num">
                                      <p:cBhvr>
                                        <p:cTn id="21" dur="250" fill="hold"/>
                                        <p:tgtEl>
                                          <p:spTgt spid="7"/>
                                        </p:tgtEl>
                                        <p:attrNameLst>
                                          <p:attrName>ppt_x</p:attrName>
                                        </p:attrNameLst>
                                      </p:cBhvr>
                                      <p:tavLst>
                                        <p:tav tm="0">
                                          <p:val>
                                            <p:strVal val="#ppt_x"/>
                                          </p:val>
                                        </p:tav>
                                        <p:tav tm="100000">
                                          <p:val>
                                            <p:strVal val="#ppt_x"/>
                                          </p:val>
                                        </p:tav>
                                      </p:tavLst>
                                    </p:anim>
                                    <p:anim calcmode="lin" valueType="num">
                                      <p:cBhvr>
                                        <p:cTn id="22"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50"/>
                                        <p:tgtEl>
                                          <p:spTgt spid="7"/>
                                        </p:tgtEl>
                                      </p:cBhvr>
                                    </p:animEffect>
                                    <p:set>
                                      <p:cBhvr>
                                        <p:cTn id="27" dur="1" fill="hold">
                                          <p:stCondLst>
                                            <p:cond delay="249"/>
                                          </p:stCondLst>
                                        </p:cTn>
                                        <p:tgtEl>
                                          <p:spTgt spid="7"/>
                                        </p:tgtEl>
                                        <p:attrNameLst>
                                          <p:attrName>style.visibility</p:attrName>
                                        </p:attrNameLst>
                                      </p:cBhvr>
                                      <p:to>
                                        <p:strVal val="hidden"/>
                                      </p:to>
                                    </p:set>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anim calcmode="lin" valueType="num">
                                      <p:cBhvr>
                                        <p:cTn id="31" dur="250" fill="hold"/>
                                        <p:tgtEl>
                                          <p:spTgt spid="8"/>
                                        </p:tgtEl>
                                        <p:attrNameLst>
                                          <p:attrName>ppt_x</p:attrName>
                                        </p:attrNameLst>
                                      </p:cBhvr>
                                      <p:tavLst>
                                        <p:tav tm="0">
                                          <p:val>
                                            <p:strVal val="#ppt_x"/>
                                          </p:val>
                                        </p:tav>
                                        <p:tav tm="100000">
                                          <p:val>
                                            <p:strVal val="#ppt_x"/>
                                          </p:val>
                                        </p:tav>
                                      </p:tavLst>
                                    </p:anim>
                                    <p:anim calcmode="lin" valueType="num">
                                      <p:cBhvr>
                                        <p:cTn id="32"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E2F1C8-AA17-8C7E-6B5D-D5983F2F5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474310"/>
            <a:ext cx="4457700" cy="3017383"/>
          </a:xfrm>
          <a:prstGeom prst="rect">
            <a:avLst/>
          </a:prstGeom>
        </p:spPr>
      </p:pic>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5" name="Rectangle: Rounded Corners 4">
            <a:extLst>
              <a:ext uri="{FF2B5EF4-FFF2-40B4-BE49-F238E27FC236}">
                <a16:creationId xmlns:a16="http://schemas.microsoft.com/office/drawing/2014/main" id="{669845A8-310E-3908-3234-6CBFE671DAE3}"/>
              </a:ext>
            </a:extLst>
          </p:cNvPr>
          <p:cNvSpPr/>
          <p:nvPr/>
        </p:nvSpPr>
        <p:spPr>
          <a:xfrm>
            <a:off x="2743200" y="1892586"/>
            <a:ext cx="3429000" cy="5077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Thông qua </a:t>
            </a:r>
            <a:r>
              <a:rPr lang="en-US" sz="2200" b="1" dirty="0" err="1">
                <a:latin typeface="Times New Roman" panose="02020603050405020304" pitchFamily="18" charset="0"/>
                <a:cs typeface="Times New Roman" panose="02020603050405020304" pitchFamily="18" charset="0"/>
              </a:rPr>
              <a:t>giờ</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học</a:t>
            </a:r>
            <a:r>
              <a:rPr lang="en-US" sz="2200" b="1"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BBDE4641-38BF-8D68-1DFF-5E95E71E9316}"/>
              </a:ext>
            </a:extLst>
          </p:cNvPr>
          <p:cNvSpPr txBox="1"/>
          <p:nvPr/>
        </p:nvSpPr>
        <p:spPr>
          <a:xfrm>
            <a:off x="381000" y="2744318"/>
            <a:ext cx="2819400" cy="2462213"/>
          </a:xfrm>
          <a:prstGeom prst="rect">
            <a:avLst/>
          </a:prstGeom>
          <a:noFill/>
        </p:spPr>
        <p:txBody>
          <a:bodyPr wrap="square" rtlCol="0">
            <a:spAutoFit/>
          </a:bodyPr>
          <a:lstStyle/>
          <a:p>
            <a:pPr algn="just"/>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Hoạt</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động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khám</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phá</a:t>
            </a:r>
            <a:r>
              <a:rPr lang="en-US" sz="2200" dirty="0">
                <a:effectLst/>
                <a:latin typeface="Times New Roman" panose="02020603050405020304" pitchFamily="18" charset="0"/>
                <a:ea typeface="Calibri" panose="020F0502020204030204" pitchFamily="34" charset="0"/>
              </a:rPr>
              <a:t> khoa </a:t>
            </a:r>
            <a:r>
              <a:rPr lang="en-US" sz="2200" dirty="0" err="1">
                <a:effectLst/>
                <a:latin typeface="Times New Roman" panose="02020603050405020304" pitchFamily="18" charset="0"/>
                <a:ea typeface="Calibri" panose="020F0502020204030204" pitchFamily="34" charset="0"/>
              </a:rPr>
              <a:t>học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Khám</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phá</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về</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đồ</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dùng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trong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gia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đình</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của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bé</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trẻ</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được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biết</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các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loại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đồ</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dùng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cần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thiết</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trong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gia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đình</a:t>
            </a:r>
            <a:r>
              <a:rPr lang="en-US" sz="2200" dirty="0">
                <a:effectLst/>
                <a:latin typeface="Times New Roman" panose="02020603050405020304" pitchFamily="18" charset="0"/>
                <a:ea typeface="Calibri" panose="020F0502020204030204" pitchFamily="34" charset="0"/>
              </a:rPr>
              <a:t>.</a:t>
            </a:r>
            <a:endParaRPr lang="en-US" sz="2200" dirty="0"/>
          </a:p>
        </p:txBody>
      </p:sp>
      <p:sp>
        <p:nvSpPr>
          <p:cNvPr id="6" name="Rounded Rectangle 3">
            <a:extLst>
              <a:ext uri="{FF2B5EF4-FFF2-40B4-BE49-F238E27FC236}">
                <a16:creationId xmlns:a16="http://schemas.microsoft.com/office/drawing/2014/main" id="{DF6B79BF-6D6B-9043-1CDC-2EBE800D6BBB}"/>
              </a:ext>
            </a:extLst>
          </p:cNvPr>
          <p:cNvSpPr/>
          <p:nvPr/>
        </p:nvSpPr>
        <p:spPr>
          <a:xfrm>
            <a:off x="2362200" y="406687"/>
            <a:ext cx="6096000" cy="1282985"/>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540385" algn="just">
              <a:lnSpc>
                <a:spcPct val="120000"/>
              </a:lnSpc>
              <a:spcBef>
                <a:spcPts val="300"/>
              </a:spcBef>
              <a:spcAft>
                <a:spcPts val="300"/>
              </a:spcAft>
            </a:pPr>
            <a:r>
              <a:rPr lang="en-US" sz="2000" b="1" dirty="0" err="1">
                <a:solidFill>
                  <a:srgbClr val="FF0000"/>
                </a:solidFill>
                <a:effectLst/>
                <a:latin typeface="Times New Roman" panose="02020603050405020304" pitchFamily="18" charset="0"/>
                <a:ea typeface="Calibri" panose="020F0502020204030204" pitchFamily="34" charset="0"/>
              </a:rPr>
              <a:t>Giải</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pháp</a:t>
            </a:r>
            <a:r>
              <a:rPr lang="en-US" sz="2000" b="1" dirty="0">
                <a:solidFill>
                  <a:srgbClr val="FF0000"/>
                </a:solidFill>
                <a:effectLst/>
                <a:latin typeface="Times New Roman" panose="02020603050405020304" pitchFamily="18" charset="0"/>
                <a:ea typeface="Calibri" panose="020F0502020204030204" pitchFamily="34" charset="0"/>
              </a:rPr>
              <a:t> 2: </a:t>
            </a:r>
            <a:r>
              <a:rPr lang="vi-VN" sz="2100" b="1" dirty="0">
                <a:solidFill>
                  <a:srgbClr val="FF0000"/>
                </a:solidFill>
                <a:effectLst/>
                <a:latin typeface="Times New Roman" panose="02020603050405020304" pitchFamily="18" charset="0"/>
                <a:ea typeface="Calibri" panose="020F0502020204030204" pitchFamily="34" charset="0"/>
              </a:rPr>
              <a:t>Dạy trẻ kĩ năng phòng tránh tai nạn do vật sắc nhọn cho trẻ thông qua các hoạt động trong ngày.</a:t>
            </a:r>
            <a:endParaRPr lang="en-US" sz="2100" dirty="0">
              <a:solidFill>
                <a:srgbClr val="FF0000"/>
              </a:solidFill>
              <a:effectLst/>
              <a:latin typeface="Times New Roman" panose="02020603050405020304" pitchFamily="18" charset="0"/>
              <a:ea typeface="Calibri" panose="020F0502020204030204" pitchFamily="34" charset="0"/>
            </a:endParaRPr>
          </a:p>
          <a:p>
            <a:pPr indent="540385" algn="just">
              <a:lnSpc>
                <a:spcPct val="120000"/>
              </a:lnSpc>
              <a:spcBef>
                <a:spcPts val="300"/>
              </a:spcBef>
              <a:spcAft>
                <a:spcPts val="300"/>
              </a:spcAft>
            </a:pPr>
            <a:endParaRPr lang="en-US" sz="2100" b="1" dirty="0">
              <a:solidFill>
                <a:srgbClr val="FF0000"/>
              </a:solidFill>
              <a:effectLst/>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8951C680-5F30-ACBC-CE82-3BDE3988B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474307"/>
            <a:ext cx="4457700" cy="3017386"/>
          </a:xfrm>
          <a:prstGeom prst="rect">
            <a:avLst/>
          </a:prstGeom>
        </p:spPr>
      </p:pic>
      <p:pic>
        <p:nvPicPr>
          <p:cNvPr id="9" name="Picture 8">
            <a:extLst>
              <a:ext uri="{FF2B5EF4-FFF2-40B4-BE49-F238E27FC236}">
                <a16:creationId xmlns:a16="http://schemas.microsoft.com/office/drawing/2014/main" id="{A6D93804-D110-EF12-9654-C538DC1801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474314"/>
            <a:ext cx="4457700" cy="3017379"/>
          </a:xfrm>
          <a:prstGeom prst="rect">
            <a:avLst/>
          </a:prstGeom>
        </p:spPr>
      </p:pic>
      <p:pic>
        <p:nvPicPr>
          <p:cNvPr id="11" name="Picture 10">
            <a:extLst>
              <a:ext uri="{FF2B5EF4-FFF2-40B4-BE49-F238E27FC236}">
                <a16:creationId xmlns:a16="http://schemas.microsoft.com/office/drawing/2014/main" id="{60BEE87A-07B4-B107-EE8C-75B1820A68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2466731"/>
            <a:ext cx="4457700" cy="3017386"/>
          </a:xfrm>
          <a:prstGeom prst="rect">
            <a:avLst/>
          </a:prstGeom>
        </p:spPr>
      </p:pic>
      <p:sp>
        <p:nvSpPr>
          <p:cNvPr id="13" name="TextBox 12">
            <a:extLst>
              <a:ext uri="{FF2B5EF4-FFF2-40B4-BE49-F238E27FC236}">
                <a16:creationId xmlns:a16="http://schemas.microsoft.com/office/drawing/2014/main" id="{856CD2FB-76DF-5159-4795-D029E7D5113E}"/>
              </a:ext>
            </a:extLst>
          </p:cNvPr>
          <p:cNvSpPr txBox="1"/>
          <p:nvPr/>
        </p:nvSpPr>
        <p:spPr>
          <a:xfrm>
            <a:off x="228600" y="2622959"/>
            <a:ext cx="2971800" cy="2937214"/>
          </a:xfrm>
          <a:prstGeom prst="rect">
            <a:avLst/>
          </a:prstGeom>
          <a:noFill/>
        </p:spPr>
        <p:txBody>
          <a:bodyPr wrap="square" rtlCol="0">
            <a:spAutoFit/>
          </a:bodyPr>
          <a:lstStyle/>
          <a:p>
            <a:pPr indent="540385" algn="just">
              <a:lnSpc>
                <a:spcPct val="130000"/>
              </a:lnSpc>
            </a:pPr>
            <a:r>
              <a:rPr lang="vi-VN" sz="1800" dirty="0">
                <a:solidFill>
                  <a:srgbClr val="000000"/>
                </a:solidFill>
                <a:effectLst/>
                <a:latin typeface="Times New Roman" panose="02020603050405020304" pitchFamily="18" charset="0"/>
                <a:ea typeface="Calibri" panose="020F0502020204030204" pitchFamily="34" charset="0"/>
              </a:rPr>
              <a:t>Hoạt động STEAM : “Làm khung ảnh gia đình” trẻ biết sử dụng kéo an toàn </a:t>
            </a:r>
            <a:r>
              <a:rPr lang="en-US" dirty="0">
                <a:solidFill>
                  <a:srgbClr val="000000"/>
                </a:solidFill>
                <a:latin typeface="Times New Roman" panose="02020603050405020304" pitchFamily="18" charset="0"/>
                <a:ea typeface="Calibri" panose="020F0502020204030204" pitchFamily="34" charset="0"/>
              </a:rPr>
              <a:t>đ</a:t>
            </a:r>
            <a:r>
              <a:rPr lang="vi-VN" sz="1800" dirty="0">
                <a:solidFill>
                  <a:srgbClr val="000000"/>
                </a:solidFill>
                <a:effectLst/>
                <a:latin typeface="Times New Roman" panose="02020603050405020304" pitchFamily="18" charset="0"/>
                <a:ea typeface="Calibri" panose="020F0502020204030204" pitchFamily="34" charset="0"/>
              </a:rPr>
              <a:t>ể cắt và dán tạo thành những khung ảnh đẹp và nhắc nhở trẻ không dùng kéo cắt tóc, chọc vào cơ thể của mình và bạn.  </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777500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250"/>
                                        <p:tgtEl>
                                          <p:spTgt spid="7">
                                            <p:txEl>
                                              <p:pRg st="0" end="0"/>
                                            </p:txEl>
                                          </p:spTgt>
                                        </p:tgtEl>
                                      </p:cBhvr>
                                    </p:animEffect>
                                    <p:anim calcmode="lin" valueType="num">
                                      <p:cBhvr>
                                        <p:cTn id="15"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25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50"/>
                                        <p:tgtEl>
                                          <p:spTgt spid="8"/>
                                        </p:tgtEl>
                                      </p:cBhvr>
                                    </p:animEffect>
                                    <p:set>
                                      <p:cBhvr>
                                        <p:cTn id="26" dur="1" fill="hold">
                                          <p:stCondLst>
                                            <p:cond delay="249"/>
                                          </p:stCondLst>
                                        </p:cTn>
                                        <p:tgtEl>
                                          <p:spTgt spid="8"/>
                                        </p:tgtEl>
                                        <p:attrNameLst>
                                          <p:attrName>style.visibility</p:attrName>
                                        </p:attrNameLst>
                                      </p:cBhvr>
                                      <p:to>
                                        <p:strVal val="hidden"/>
                                      </p:to>
                                    </p:set>
                                  </p:childTnLst>
                                </p:cTn>
                              </p:par>
                              <p:par>
                                <p:cTn id="27" presetID="21"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5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250"/>
                                        <p:tgtEl>
                                          <p:spTgt spid="9"/>
                                        </p:tgtEl>
                                      </p:cBhvr>
                                    </p:animEffect>
                                    <p:set>
                                      <p:cBhvr>
                                        <p:cTn id="34" dur="1" fill="hold">
                                          <p:stCondLst>
                                            <p:cond delay="249"/>
                                          </p:stCondLst>
                                        </p:cTn>
                                        <p:tgtEl>
                                          <p:spTgt spid="9"/>
                                        </p:tgtEl>
                                        <p:attrNameLst>
                                          <p:attrName>style.visibility</p:attrName>
                                        </p:attrNameLst>
                                      </p:cBhvr>
                                      <p:to>
                                        <p:strVal val="hidden"/>
                                      </p:to>
                                    </p:set>
                                  </p:childTnLst>
                                </p:cTn>
                              </p:par>
                              <p:par>
                                <p:cTn id="35" presetID="2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25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50"/>
                                        <p:tgtEl>
                                          <p:spTgt spid="11"/>
                                        </p:tgtEl>
                                      </p:cBhvr>
                                    </p:animEffect>
                                    <p:set>
                                      <p:cBhvr>
                                        <p:cTn id="42" dur="1" fill="hold">
                                          <p:stCondLst>
                                            <p:cond delay="249"/>
                                          </p:stCondLst>
                                        </p:cTn>
                                        <p:tgtEl>
                                          <p:spTgt spid="11"/>
                                        </p:tgtEl>
                                        <p:attrNameLst>
                                          <p:attrName>style.visibility</p:attrName>
                                        </p:attrNameLst>
                                      </p:cBhvr>
                                      <p:to>
                                        <p:strVal val="hidden"/>
                                      </p:to>
                                    </p:set>
                                  </p:childTnLst>
                                </p:cTn>
                              </p:par>
                              <p:par>
                                <p:cTn id="43" presetID="6" presetClass="exit" presetSubtype="32" fill="hold" grpId="0" nodeType="withEffect">
                                  <p:stCondLst>
                                    <p:cond delay="0"/>
                                  </p:stCondLst>
                                  <p:childTnLst>
                                    <p:animEffect transition="out" filter="circle(out)">
                                      <p:cBhvr>
                                        <p:cTn id="44" dur="250"/>
                                        <p:tgtEl>
                                          <p:spTgt spid="7">
                                            <p:txEl>
                                              <p:pRg st="0" end="0"/>
                                            </p:txEl>
                                          </p:spTgt>
                                        </p:tgtEl>
                                      </p:cBhvr>
                                    </p:animEffect>
                                    <p:set>
                                      <p:cBhvr>
                                        <p:cTn id="45" dur="1" fill="hold">
                                          <p:stCondLst>
                                            <p:cond delay="249"/>
                                          </p:stCondLst>
                                        </p:cTn>
                                        <p:tgtEl>
                                          <p:spTgt spid="7">
                                            <p:txEl>
                                              <p:pRg st="0" end="0"/>
                                            </p:txEl>
                                          </p:spTgt>
                                        </p:tgtEl>
                                        <p:attrNameLst>
                                          <p:attrName>style.visibility</p:attrName>
                                        </p:attrNameLst>
                                      </p:cBhvr>
                                      <p:to>
                                        <p:strVal val="hidden"/>
                                      </p:to>
                                    </p:se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25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allAtOnce"/>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Rounded Corners 10">
            <a:extLst>
              <a:ext uri="{FF2B5EF4-FFF2-40B4-BE49-F238E27FC236}">
                <a16:creationId xmlns:a16="http://schemas.microsoft.com/office/drawing/2014/main" id="{1B3DDEC3-295F-9B01-A280-B122C61921CB}"/>
              </a:ext>
            </a:extLst>
          </p:cNvPr>
          <p:cNvSpPr/>
          <p:nvPr/>
        </p:nvSpPr>
        <p:spPr>
          <a:xfrm>
            <a:off x="2743200" y="1892586"/>
            <a:ext cx="3429000"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Thông qua </a:t>
            </a:r>
            <a:r>
              <a:rPr lang="en-US" sz="2200" b="1" dirty="0" err="1">
                <a:latin typeface="Times New Roman" panose="02020603050405020304" pitchFamily="18" charset="0"/>
                <a:cs typeface="Times New Roman" panose="02020603050405020304" pitchFamily="18" charset="0"/>
              </a:rPr>
              <a:t>hoạt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ngoài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trời</a:t>
            </a:r>
            <a:r>
              <a:rPr lang="en-US" sz="2200" b="1"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88D07EA8-6B1B-3348-ECEE-93F4E9373E1E}"/>
              </a:ext>
            </a:extLst>
          </p:cNvPr>
          <p:cNvSpPr txBox="1"/>
          <p:nvPr/>
        </p:nvSpPr>
        <p:spPr>
          <a:xfrm>
            <a:off x="381000" y="2650666"/>
            <a:ext cx="3200400" cy="2585323"/>
          </a:xfrm>
          <a:prstGeom prst="rect">
            <a:avLst/>
          </a:prstGeom>
          <a:noFill/>
        </p:spPr>
        <p:txBody>
          <a:bodyPr wrap="square" rtlCol="0">
            <a:spAutoFit/>
          </a:bodyPr>
          <a:lstStyle/>
          <a:p>
            <a:pPr algn="just"/>
            <a:r>
              <a:rPr lang="vi-VN" kern="0" dirty="0">
                <a:latin typeface="Times New Roman" panose="02020603050405020304" pitchFamily="18" charset="0"/>
                <a:ea typeface="Calibri" panose="020F0502020204030204" pitchFamily="34" charset="0"/>
              </a:rPr>
              <a:t>Hoạt động ngoài trời tôi cho trẻ chăm sóc cây sử dụng xẻng con, cuốc con, kéo, dao trẻ được trải nghiệm, hình thành kĩ năng sử dụng đúng cách các loại đồ dùng, đồng thời cũng giáo dục trẻ không được lấy các loại đồ dùng đó để làm đau cơ thể mình và bạn</a:t>
            </a:r>
            <a:endParaRPr lang="en-US" dirty="0"/>
          </a:p>
        </p:txBody>
      </p:sp>
      <p:pic>
        <p:nvPicPr>
          <p:cNvPr id="17" name="Picture 16">
            <a:extLst>
              <a:ext uri="{FF2B5EF4-FFF2-40B4-BE49-F238E27FC236}">
                <a16:creationId xmlns:a16="http://schemas.microsoft.com/office/drawing/2014/main" id="{C2D708F8-4229-F844-278B-AF48EE67F796}"/>
              </a:ext>
            </a:extLst>
          </p:cNvPr>
          <p:cNvPicPr>
            <a:picLocks noChangeAspect="1"/>
          </p:cNvPicPr>
          <p:nvPr/>
        </p:nvPicPr>
        <p:blipFill>
          <a:blip r:embed="rId3"/>
          <a:stretch>
            <a:fillRect/>
          </a:stretch>
        </p:blipFill>
        <p:spPr>
          <a:xfrm>
            <a:off x="4145953" y="2621333"/>
            <a:ext cx="4720461" cy="2807991"/>
          </a:xfrm>
          <a:prstGeom prst="rect">
            <a:avLst/>
          </a:prstGeom>
        </p:spPr>
      </p:pic>
      <p:sp>
        <p:nvSpPr>
          <p:cNvPr id="4" name="Rounded Rectangle 3">
            <a:extLst>
              <a:ext uri="{FF2B5EF4-FFF2-40B4-BE49-F238E27FC236}">
                <a16:creationId xmlns:a16="http://schemas.microsoft.com/office/drawing/2014/main" id="{C6168E53-E745-4512-DFCB-7C18777243C2}"/>
              </a:ext>
            </a:extLst>
          </p:cNvPr>
          <p:cNvSpPr/>
          <p:nvPr/>
        </p:nvSpPr>
        <p:spPr>
          <a:xfrm>
            <a:off x="2362200" y="406687"/>
            <a:ext cx="6096000" cy="1282985"/>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540385" algn="just">
              <a:lnSpc>
                <a:spcPct val="120000"/>
              </a:lnSpc>
              <a:spcBef>
                <a:spcPts val="300"/>
              </a:spcBef>
              <a:spcAft>
                <a:spcPts val="300"/>
              </a:spcAft>
            </a:pPr>
            <a:r>
              <a:rPr lang="en-US" sz="2000" b="1" dirty="0" err="1">
                <a:solidFill>
                  <a:srgbClr val="FF0000"/>
                </a:solidFill>
                <a:effectLst/>
                <a:latin typeface="Times New Roman" panose="02020603050405020304" pitchFamily="18" charset="0"/>
                <a:ea typeface="Calibri" panose="020F0502020204030204" pitchFamily="34" charset="0"/>
              </a:rPr>
              <a:t>Giải</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pháp</a:t>
            </a:r>
            <a:r>
              <a:rPr lang="en-US" sz="2000" b="1" dirty="0">
                <a:solidFill>
                  <a:srgbClr val="FF0000"/>
                </a:solidFill>
                <a:effectLst/>
                <a:latin typeface="Times New Roman" panose="02020603050405020304" pitchFamily="18" charset="0"/>
                <a:ea typeface="Calibri" panose="020F0502020204030204" pitchFamily="34" charset="0"/>
              </a:rPr>
              <a:t> 2: </a:t>
            </a:r>
            <a:r>
              <a:rPr lang="vi-VN" sz="2100" b="1" dirty="0">
                <a:solidFill>
                  <a:srgbClr val="FF0000"/>
                </a:solidFill>
                <a:effectLst/>
                <a:latin typeface="Times New Roman" panose="02020603050405020304" pitchFamily="18" charset="0"/>
                <a:ea typeface="Calibri" panose="020F0502020204030204" pitchFamily="34" charset="0"/>
              </a:rPr>
              <a:t>Dạy trẻ kĩ năng phòng tránh tai nạn do vật sắc nhọn cho trẻ thông qua các hoạt động trong ngày.</a:t>
            </a:r>
            <a:endParaRPr lang="en-US" sz="2100" dirty="0">
              <a:solidFill>
                <a:srgbClr val="FF0000"/>
              </a:solidFill>
              <a:effectLst/>
              <a:latin typeface="Times New Roman" panose="02020603050405020304" pitchFamily="18" charset="0"/>
              <a:ea typeface="Calibri" panose="020F0502020204030204" pitchFamily="34" charset="0"/>
            </a:endParaRPr>
          </a:p>
          <a:p>
            <a:pPr indent="540385" algn="just">
              <a:lnSpc>
                <a:spcPct val="120000"/>
              </a:lnSpc>
              <a:spcBef>
                <a:spcPts val="300"/>
              </a:spcBef>
              <a:spcAft>
                <a:spcPts val="300"/>
              </a:spcAft>
            </a:pPr>
            <a:endParaRPr lang="en-US" sz="2100" b="1" dirty="0">
              <a:solidFill>
                <a:srgbClr val="FF0000"/>
              </a:solidFill>
              <a:effectLst/>
              <a:latin typeface="Times New Roman" panose="02020603050405020304" pitchFamily="18" charset="0"/>
              <a:ea typeface="Calibri" panose="020F0502020204030204" pitchFamily="34" charset="0"/>
            </a:endParaRPr>
          </a:p>
        </p:txBody>
      </p:sp>
      <p:sp>
        <p:nvSpPr>
          <p:cNvPr id="7" name="Rectangle: Rounded Corners 6">
            <a:extLst>
              <a:ext uri="{FF2B5EF4-FFF2-40B4-BE49-F238E27FC236}">
                <a16:creationId xmlns:a16="http://schemas.microsoft.com/office/drawing/2014/main" id="{8D5069F9-7937-9684-D70D-44CD1CBF4D92}"/>
              </a:ext>
            </a:extLst>
          </p:cNvPr>
          <p:cNvSpPr/>
          <p:nvPr/>
        </p:nvSpPr>
        <p:spPr>
          <a:xfrm>
            <a:off x="2732400" y="1892586"/>
            <a:ext cx="3429000"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Thông qua </a:t>
            </a:r>
            <a:r>
              <a:rPr lang="en-US" sz="2200" b="1" dirty="0" err="1">
                <a:latin typeface="Times New Roman" panose="02020603050405020304" pitchFamily="18" charset="0"/>
                <a:cs typeface="Times New Roman" panose="02020603050405020304" pitchFamily="18" charset="0"/>
              </a:rPr>
              <a:t>hoạt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động</a:t>
            </a:r>
            <a:r>
              <a:rPr lang="en-US" sz="2200" b="1" dirty="0">
                <a:latin typeface="Times New Roman" panose="02020603050405020304" pitchFamily="18" charset="0"/>
                <a:cs typeface="Times New Roman" panose="02020603050405020304" pitchFamily="18" charset="0"/>
              </a:rPr>
              <a:t> </a:t>
            </a:r>
          </a:p>
          <a:p>
            <a:pPr algn="ctr"/>
            <a:r>
              <a:rPr lang="en-US" sz="2200" b="1" dirty="0" err="1">
                <a:latin typeface="Times New Roman" panose="02020603050405020304" pitchFamily="18" charset="0"/>
                <a:cs typeface="Times New Roman" panose="02020603050405020304" pitchFamily="18" charset="0"/>
              </a:rPr>
              <a:t>vui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chơi</a:t>
            </a:r>
            <a:r>
              <a:rPr lang="en-US" sz="22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345A35E6-5C91-1080-A37D-49B9A6C07FA1}"/>
              </a:ext>
            </a:extLst>
          </p:cNvPr>
          <p:cNvSpPr txBox="1"/>
          <p:nvPr/>
        </p:nvSpPr>
        <p:spPr>
          <a:xfrm>
            <a:off x="381000" y="2719927"/>
            <a:ext cx="2895600" cy="2031325"/>
          </a:xfrm>
          <a:prstGeom prst="rect">
            <a:avLst/>
          </a:prstGeom>
          <a:noFill/>
        </p:spPr>
        <p:txBody>
          <a:bodyPr wrap="square" rtlCol="0">
            <a:spAutoFit/>
          </a:bodyPr>
          <a:lstStyle/>
          <a:p>
            <a:pPr algn="just"/>
            <a:r>
              <a:rPr lang="vi-VN" sz="1800" kern="0" dirty="0">
                <a:effectLst/>
                <a:latin typeface="Times New Roman" panose="02020603050405020304" pitchFamily="18" charset="0"/>
                <a:ea typeface="Calibri" panose="020F0502020204030204" pitchFamily="34" charset="0"/>
              </a:rPr>
              <a:t>Thông qua hoạt động vui chơi trẻ được học và biết cách thao tác với đồ dùng, đồ chơi: Cách dùng kéo cắt giấy, dùng dao cắt, … từ trò chơi trẻ sẽ áp dụng vào cuộc sống thực tế</a:t>
            </a:r>
            <a:endParaRPr lang="en-US" dirty="0"/>
          </a:p>
        </p:txBody>
      </p:sp>
      <p:pic>
        <p:nvPicPr>
          <p:cNvPr id="9" name="Picture 8">
            <a:extLst>
              <a:ext uri="{FF2B5EF4-FFF2-40B4-BE49-F238E27FC236}">
                <a16:creationId xmlns:a16="http://schemas.microsoft.com/office/drawing/2014/main" id="{A8BB6057-CE46-9D89-78D9-9D05D5B587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5953" y="2648272"/>
            <a:ext cx="4720461" cy="2873369"/>
          </a:xfrm>
          <a:prstGeom prst="rect">
            <a:avLst/>
          </a:prstGeom>
        </p:spPr>
      </p:pic>
      <p:pic>
        <p:nvPicPr>
          <p:cNvPr id="12" name="Picture 11">
            <a:extLst>
              <a:ext uri="{FF2B5EF4-FFF2-40B4-BE49-F238E27FC236}">
                <a16:creationId xmlns:a16="http://schemas.microsoft.com/office/drawing/2014/main" id="{E04DAA69-2BC7-7F9A-FDFA-A2F2F12CF8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5953" y="2640525"/>
            <a:ext cx="4720461" cy="2873369"/>
          </a:xfrm>
          <a:prstGeom prst="rect">
            <a:avLst/>
          </a:prstGeom>
        </p:spPr>
      </p:pic>
      <p:sp>
        <p:nvSpPr>
          <p:cNvPr id="13" name="Rectangle: Rounded Corners 12">
            <a:extLst>
              <a:ext uri="{FF2B5EF4-FFF2-40B4-BE49-F238E27FC236}">
                <a16:creationId xmlns:a16="http://schemas.microsoft.com/office/drawing/2014/main" id="{DD9276C5-FBF5-9ECF-94B9-AADA1E9BC4A2}"/>
              </a:ext>
            </a:extLst>
          </p:cNvPr>
          <p:cNvSpPr/>
          <p:nvPr/>
        </p:nvSpPr>
        <p:spPr>
          <a:xfrm>
            <a:off x="2721600" y="1875602"/>
            <a:ext cx="3429000"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Thông qua </a:t>
            </a:r>
            <a:r>
              <a:rPr lang="en-US" sz="2200" b="1" dirty="0" err="1">
                <a:latin typeface="Times New Roman" panose="02020603050405020304" pitchFamily="18" charset="0"/>
                <a:cs typeface="Times New Roman" panose="02020603050405020304" pitchFamily="18" charset="0"/>
              </a:rPr>
              <a:t>việc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đặt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TH </a:t>
            </a:r>
          </a:p>
        </p:txBody>
      </p:sp>
      <p:sp>
        <p:nvSpPr>
          <p:cNvPr id="19" name="TextBox 18">
            <a:extLst>
              <a:ext uri="{FF2B5EF4-FFF2-40B4-BE49-F238E27FC236}">
                <a16:creationId xmlns:a16="http://schemas.microsoft.com/office/drawing/2014/main" id="{E6586129-FE19-901F-73C0-AAE3936413B1}"/>
              </a:ext>
            </a:extLst>
          </p:cNvPr>
          <p:cNvSpPr txBox="1"/>
          <p:nvPr/>
        </p:nvSpPr>
        <p:spPr>
          <a:xfrm>
            <a:off x="299400" y="2551587"/>
            <a:ext cx="3058800" cy="2862322"/>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VD : Tôi tạo tình huống “Bạn mang đồ chơi tới lớp”.  Qua tình huống, trẻ sẽ nhận ra bài học, các đồ chơi sắc nhọn có thể gây ra tai nạn, làm bản thân và người khác bị đau. Không được cầm chơi hàng ngày hoặc mang tới lớp.</a:t>
            </a:r>
            <a:endParaRPr lang="en-US" sz="20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A71B0DB-DB2D-4E07-8FD9-BEAE0584FE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5953" y="2655828"/>
            <a:ext cx="4899071" cy="2858256"/>
          </a:xfrm>
          <a:prstGeom prst="rect">
            <a:avLst/>
          </a:prstGeom>
        </p:spPr>
      </p:pic>
    </p:spTree>
    <p:extLst>
      <p:ext uri="{BB962C8B-B14F-4D97-AF65-F5344CB8AC3E}">
        <p14:creationId xmlns:p14="http://schemas.microsoft.com/office/powerpoint/2010/main" val="106523377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250"/>
                                        <p:tgtEl>
                                          <p:spTgt spid="15">
                                            <p:txEl>
                                              <p:pRg st="0" end="0"/>
                                            </p:txEl>
                                          </p:spTgt>
                                        </p:tgtEl>
                                      </p:cBhvr>
                                    </p:animEffect>
                                    <p:anim calcmode="lin" valueType="num">
                                      <p:cBhvr>
                                        <p:cTn id="15" dur="25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25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anim calcmode="lin" valueType="num">
                                      <p:cBhvr>
                                        <p:cTn id="22" dur="250" fill="hold"/>
                                        <p:tgtEl>
                                          <p:spTgt spid="17"/>
                                        </p:tgtEl>
                                        <p:attrNameLst>
                                          <p:attrName>ppt_x</p:attrName>
                                        </p:attrNameLst>
                                      </p:cBhvr>
                                      <p:tavLst>
                                        <p:tav tm="0">
                                          <p:val>
                                            <p:strVal val="#ppt_x"/>
                                          </p:val>
                                        </p:tav>
                                        <p:tav tm="100000">
                                          <p:val>
                                            <p:strVal val="#ppt_x"/>
                                          </p:val>
                                        </p:tav>
                                      </p:tavLst>
                                    </p:anim>
                                    <p:anim calcmode="lin" valueType="num">
                                      <p:cBhvr>
                                        <p:cTn id="23"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nodeType="clickEffect">
                                  <p:stCondLst>
                                    <p:cond delay="0"/>
                                  </p:stCondLst>
                                  <p:childTnLst>
                                    <p:animEffect transition="out" filter="circle(out)">
                                      <p:cBhvr>
                                        <p:cTn id="27" dur="250"/>
                                        <p:tgtEl>
                                          <p:spTgt spid="17"/>
                                        </p:tgtEl>
                                      </p:cBhvr>
                                    </p:animEffect>
                                    <p:set>
                                      <p:cBhvr>
                                        <p:cTn id="28" dur="1" fill="hold">
                                          <p:stCondLst>
                                            <p:cond delay="249"/>
                                          </p:stCondLst>
                                        </p:cTn>
                                        <p:tgtEl>
                                          <p:spTgt spid="17"/>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25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grpId="1" nodeType="clickEffect">
                                  <p:stCondLst>
                                    <p:cond delay="0"/>
                                  </p:stCondLst>
                                  <p:childTnLst>
                                    <p:animEffect transition="out" filter="circle(out)">
                                      <p:cBhvr>
                                        <p:cTn id="35" dur="250"/>
                                        <p:tgtEl>
                                          <p:spTgt spid="11"/>
                                        </p:tgtEl>
                                      </p:cBhvr>
                                    </p:animEffect>
                                    <p:set>
                                      <p:cBhvr>
                                        <p:cTn id="36" dur="1" fill="hold">
                                          <p:stCondLst>
                                            <p:cond delay="249"/>
                                          </p:stCondLst>
                                        </p:cTn>
                                        <p:tgtEl>
                                          <p:spTgt spid="11"/>
                                        </p:tgtEl>
                                        <p:attrNameLst>
                                          <p:attrName>style.visibility</p:attrName>
                                        </p:attrNameLst>
                                      </p:cBhvr>
                                      <p:to>
                                        <p:strVal val="hidden"/>
                                      </p:to>
                                    </p:set>
                                  </p:childTnLst>
                                </p:cTn>
                              </p:par>
                              <p:par>
                                <p:cTn id="37" presetID="6" presetClass="exit" presetSubtype="32" fill="hold" grpId="0" nodeType="withEffect">
                                  <p:stCondLst>
                                    <p:cond delay="0"/>
                                  </p:stCondLst>
                                  <p:childTnLst>
                                    <p:animEffect transition="out" filter="circle(out)">
                                      <p:cBhvr>
                                        <p:cTn id="38" dur="250"/>
                                        <p:tgtEl>
                                          <p:spTgt spid="15">
                                            <p:txEl>
                                              <p:pRg st="0" end="0"/>
                                            </p:txEl>
                                          </p:spTgt>
                                        </p:tgtEl>
                                      </p:cBhvr>
                                    </p:animEffect>
                                    <p:set>
                                      <p:cBhvr>
                                        <p:cTn id="39" dur="1" fill="hold">
                                          <p:stCondLst>
                                            <p:cond delay="249"/>
                                          </p:stCondLst>
                                        </p:cTn>
                                        <p:tgtEl>
                                          <p:spTgt spid="15">
                                            <p:txEl>
                                              <p:pRg st="0" end="0"/>
                                            </p:txEl>
                                          </p:spTgt>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10"/>
                                        <p:tgtEl>
                                          <p:spTgt spid="9"/>
                                        </p:tgtEl>
                                      </p:cBhvr>
                                    </p:animEffect>
                                    <p:set>
                                      <p:cBhvr>
                                        <p:cTn id="42" dur="1" fill="hold">
                                          <p:stCondLst>
                                            <p:cond delay="9"/>
                                          </p:stCondLst>
                                        </p:cTn>
                                        <p:tgtEl>
                                          <p:spTgt spid="9"/>
                                        </p:tgtEl>
                                        <p:attrNameLst>
                                          <p:attrName>style.visibility</p:attrName>
                                        </p:attrNameLst>
                                      </p:cBhvr>
                                      <p:to>
                                        <p:strVal val="hidden"/>
                                      </p:to>
                                    </p:set>
                                  </p:childTnLst>
                                </p:cTn>
                              </p:par>
                              <p:par>
                                <p:cTn id="43" presetID="6"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5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heel(1)">
                                      <p:cBhvr>
                                        <p:cTn id="50" dur="25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heel(1)">
                                      <p:cBhvr>
                                        <p:cTn id="55" dur="25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xit" presetSubtype="32" fill="hold" grpId="1" nodeType="clickEffect">
                                  <p:stCondLst>
                                    <p:cond delay="0"/>
                                  </p:stCondLst>
                                  <p:childTnLst>
                                    <p:animEffect transition="out" filter="circle(out)">
                                      <p:cBhvr>
                                        <p:cTn id="59" dur="250"/>
                                        <p:tgtEl>
                                          <p:spTgt spid="8"/>
                                        </p:tgtEl>
                                      </p:cBhvr>
                                    </p:animEffect>
                                    <p:set>
                                      <p:cBhvr>
                                        <p:cTn id="60" dur="1" fill="hold">
                                          <p:stCondLst>
                                            <p:cond delay="249"/>
                                          </p:stCondLst>
                                        </p:cTn>
                                        <p:tgtEl>
                                          <p:spTgt spid="8"/>
                                        </p:tgtEl>
                                        <p:attrNameLst>
                                          <p:attrName>style.visibility</p:attrName>
                                        </p:attrNameLst>
                                      </p:cBhvr>
                                      <p:to>
                                        <p:strVal val="hidden"/>
                                      </p:to>
                                    </p:set>
                                  </p:childTnLst>
                                </p:cTn>
                              </p:par>
                              <p:par>
                                <p:cTn id="61" presetID="6" presetClass="exit" presetSubtype="32" fill="hold" nodeType="withEffect">
                                  <p:stCondLst>
                                    <p:cond delay="0"/>
                                  </p:stCondLst>
                                  <p:childTnLst>
                                    <p:animEffect transition="out" filter="circle(out)">
                                      <p:cBhvr>
                                        <p:cTn id="62" dur="250"/>
                                        <p:tgtEl>
                                          <p:spTgt spid="12"/>
                                        </p:tgtEl>
                                      </p:cBhvr>
                                    </p:animEffect>
                                    <p:set>
                                      <p:cBhvr>
                                        <p:cTn id="63" dur="1" fill="hold">
                                          <p:stCondLst>
                                            <p:cond delay="249"/>
                                          </p:stCondLst>
                                        </p:cTn>
                                        <p:tgtEl>
                                          <p:spTgt spid="12"/>
                                        </p:tgtEl>
                                        <p:attrNameLst>
                                          <p:attrName>style.visibility</p:attrName>
                                        </p:attrNameLst>
                                      </p:cBhvr>
                                      <p:to>
                                        <p:strVal val="hidden"/>
                                      </p:to>
                                    </p:set>
                                  </p:childTnLst>
                                </p:cTn>
                              </p:par>
                              <p:par>
                                <p:cTn id="64" presetID="6" presetClass="exit" presetSubtype="32" fill="hold" grpId="1" nodeType="withEffect">
                                  <p:stCondLst>
                                    <p:cond delay="0"/>
                                  </p:stCondLst>
                                  <p:childTnLst>
                                    <p:animEffect transition="out" filter="circle(out)">
                                      <p:cBhvr>
                                        <p:cTn id="65" dur="250"/>
                                        <p:tgtEl>
                                          <p:spTgt spid="7"/>
                                        </p:tgtEl>
                                      </p:cBhvr>
                                    </p:animEffect>
                                    <p:set>
                                      <p:cBhvr>
                                        <p:cTn id="66" dur="1" fill="hold">
                                          <p:stCondLst>
                                            <p:cond delay="249"/>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circle(in)">
                                      <p:cBhvr>
                                        <p:cTn id="71" dur="250"/>
                                        <p:tgtEl>
                                          <p:spTgt spid="19"/>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circle(in)">
                                      <p:cBhvr>
                                        <p:cTn id="74" dur="25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build="allAtOnce"/>
      <p:bldP spid="7" grpId="0" animBg="1"/>
      <p:bldP spid="7" grpId="1" animBg="1"/>
      <p:bldP spid="8" grpId="0"/>
      <p:bldP spid="8" grpId="1"/>
      <p:bldP spid="13"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909719" y="427774"/>
            <a:ext cx="5895204" cy="830997"/>
          </a:xfrm>
          <a:prstGeom prst="rect">
            <a:avLst/>
          </a:prstGeom>
        </p:spPr>
        <p:txBody>
          <a:bodyPr wrap="none">
            <a:spAutoFit/>
          </a:bodyPr>
          <a:lstStyle/>
          <a:p>
            <a:pPr lvl="0" algn="ctr"/>
            <a:r>
              <a:rPr lang="en-US" sz="2400" b="1" dirty="0">
                <a:solidFill>
                  <a:srgbClr val="0000CC"/>
                </a:solidFill>
                <a:latin typeface="Times New Roman" panose="02020603050405020304"/>
                <a:ea typeface="Times New Roman" panose="02020603050405020304"/>
              </a:rPr>
              <a:t>PHÒNG GIÁO DỤC HUYỆN AN DƯƠNG</a:t>
            </a:r>
          </a:p>
          <a:p>
            <a:pPr lvl="0" algn="ctr"/>
            <a:r>
              <a:rPr lang="en-US" sz="2400" b="1" dirty="0">
                <a:solidFill>
                  <a:srgbClr val="0000CC"/>
                </a:solidFill>
                <a:latin typeface="Times New Roman" panose="02020603050405020304"/>
                <a:ea typeface="Times New Roman" panose="02020603050405020304"/>
              </a:rPr>
              <a:t>TRƯỜNG MẦM NON ĐẠI BẢN</a:t>
            </a:r>
            <a:endParaRPr lang="en-US" sz="2400" dirty="0">
              <a:solidFill>
                <a:srgbClr val="0000CC"/>
              </a:solidFill>
              <a:latin typeface="Times New Roman" panose="02020603050405020304"/>
              <a:ea typeface="Times New Roman" panose="02020603050405020304"/>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7875"/>
          <a:stretch/>
        </p:blipFill>
        <p:spPr>
          <a:xfrm>
            <a:off x="41652" y="1968122"/>
            <a:ext cx="2834899" cy="3718303"/>
          </a:xfrm>
          <a:prstGeom prst="rect">
            <a:avLst/>
          </a:prstGeom>
        </p:spPr>
      </p:pic>
      <p:sp>
        <p:nvSpPr>
          <p:cNvPr id="8" name="Rectangle 7"/>
          <p:cNvSpPr/>
          <p:nvPr/>
        </p:nvSpPr>
        <p:spPr>
          <a:xfrm>
            <a:off x="1510616" y="1866910"/>
            <a:ext cx="7511214" cy="707886"/>
          </a:xfrm>
          <a:prstGeom prst="rect">
            <a:avLst/>
          </a:prstGeom>
        </p:spPr>
        <p:txBody>
          <a:bodyPr wrap="square">
            <a:spAutoFit/>
          </a:bodyPr>
          <a:lstStyle/>
          <a:p>
            <a:pPr lvl="0" algn="ctr"/>
            <a:r>
              <a:rPr lang="en-US" sz="2000" b="1" dirty="0">
                <a:solidFill>
                  <a:srgbClr val="FF0000"/>
                </a:solidFill>
                <a:latin typeface="Times New Roman" panose="02020603050405020304"/>
                <a:ea typeface="Times New Roman" panose="02020603050405020304"/>
              </a:rPr>
              <a:t>BÁO CÁO GIẢI PHÁP NÂNG CAO CHẤT LƯỢNG CÔNG TÁC </a:t>
            </a:r>
          </a:p>
          <a:p>
            <a:pPr lvl="0" algn="ctr"/>
            <a:r>
              <a:rPr lang="en-US" sz="2000" b="1" dirty="0">
                <a:solidFill>
                  <a:srgbClr val="FF0000"/>
                </a:solidFill>
                <a:latin typeface="Times New Roman" panose="02020603050405020304"/>
                <a:ea typeface="Times New Roman" panose="02020603050405020304"/>
              </a:rPr>
              <a:t>CHĂM SÓC – NUÔI DƯỠNG – GIÁO DỤC TRẺ</a:t>
            </a:r>
            <a:endParaRPr lang="en-US" sz="2000" dirty="0">
              <a:solidFill>
                <a:srgbClr val="FF0000"/>
              </a:solidFill>
              <a:latin typeface="Times New Roman" panose="02020603050405020304"/>
              <a:ea typeface="Times New Roman" panose="02020603050405020304"/>
            </a:endParaRPr>
          </a:p>
        </p:txBody>
      </p:sp>
      <p:sp>
        <p:nvSpPr>
          <p:cNvPr id="9" name="Rectangle 8"/>
          <p:cNvSpPr/>
          <p:nvPr/>
        </p:nvSpPr>
        <p:spPr>
          <a:xfrm>
            <a:off x="2955533" y="4435762"/>
            <a:ext cx="5999622" cy="584775"/>
          </a:xfrm>
          <a:prstGeom prst="rect">
            <a:avLst/>
          </a:prstGeom>
        </p:spPr>
        <p:txBody>
          <a:bodyPr wrap="square">
            <a:spAutoFit/>
          </a:bodyPr>
          <a:lstStyle/>
          <a:p>
            <a:pPr algn="ctr"/>
            <a:r>
              <a:rPr lang="en-US" sz="3200" b="1" dirty="0" err="1">
                <a:ln w="10541" cmpd="sng">
                  <a:solidFill>
                    <a:srgbClr val="4F81BD">
                      <a:shade val="88000"/>
                      <a:satMod val="110000"/>
                    </a:srgbClr>
                  </a:solidFill>
                  <a:prstDash val="solid"/>
                </a:ln>
                <a:solidFill>
                  <a:srgbClr val="FFC000"/>
                </a:solidFill>
                <a:latin typeface="Times New Roman" panose="02020603050405020304"/>
                <a:ea typeface="Times New Roman" panose="02020603050405020304"/>
              </a:rPr>
              <a:t>Tác</a:t>
            </a:r>
            <a:r>
              <a:rPr lang="en-US" sz="3200" b="1" dirty="0">
                <a:ln w="10541" cmpd="sng">
                  <a:solidFill>
                    <a:srgbClr val="4F81BD">
                      <a:shade val="88000"/>
                      <a:satMod val="110000"/>
                    </a:srgbClr>
                  </a:solidFill>
                  <a:prstDash val="solid"/>
                </a:ln>
                <a:solidFill>
                  <a:srgbClr val="FFC000"/>
                </a:solidFill>
                <a:latin typeface="Times New Roman" panose="02020603050405020304"/>
                <a:ea typeface="Times New Roman" panose="02020603050405020304"/>
              </a:rPr>
              <a:t> </a:t>
            </a:r>
            <a:r>
              <a:rPr lang="en-US" sz="3200" b="1" dirty="0" err="1">
                <a:ln w="10541" cmpd="sng">
                  <a:solidFill>
                    <a:srgbClr val="4F81BD">
                      <a:shade val="88000"/>
                      <a:satMod val="110000"/>
                    </a:srgbClr>
                  </a:solidFill>
                  <a:prstDash val="solid"/>
                </a:ln>
                <a:solidFill>
                  <a:srgbClr val="FFC000"/>
                </a:solidFill>
                <a:latin typeface="Times New Roman" panose="02020603050405020304"/>
                <a:ea typeface="Times New Roman" panose="02020603050405020304"/>
              </a:rPr>
              <a:t>giả</a:t>
            </a:r>
            <a:r>
              <a:rPr lang="en-US" sz="3200" b="1" dirty="0">
                <a:ln w="10541" cmpd="sng">
                  <a:solidFill>
                    <a:srgbClr val="4F81BD">
                      <a:shade val="88000"/>
                      <a:satMod val="110000"/>
                    </a:srgbClr>
                  </a:solidFill>
                  <a:prstDash val="solid"/>
                </a:ln>
                <a:solidFill>
                  <a:srgbClr val="FFC000"/>
                </a:solidFill>
                <a:latin typeface="Times New Roman" panose="02020603050405020304"/>
                <a:ea typeface="Times New Roman" panose="02020603050405020304"/>
              </a:rPr>
              <a:t>: </a:t>
            </a:r>
            <a:r>
              <a:rPr lang="en-US" sz="3200" b="1" dirty="0" err="1">
                <a:ln w="10541" cmpd="sng">
                  <a:solidFill>
                    <a:srgbClr val="4F81BD">
                      <a:shade val="88000"/>
                      <a:satMod val="110000"/>
                    </a:srgbClr>
                  </a:solidFill>
                  <a:prstDash val="solid"/>
                </a:ln>
                <a:solidFill>
                  <a:srgbClr val="FFC000"/>
                </a:solidFill>
                <a:latin typeface="Times New Roman" panose="02020603050405020304"/>
                <a:ea typeface="Times New Roman" panose="02020603050405020304"/>
              </a:rPr>
              <a:t>Nguyễn</a:t>
            </a:r>
            <a:r>
              <a:rPr lang="en-US" sz="3200" b="1" dirty="0">
                <a:ln w="10541" cmpd="sng">
                  <a:solidFill>
                    <a:srgbClr val="4F81BD">
                      <a:shade val="88000"/>
                      <a:satMod val="110000"/>
                    </a:srgbClr>
                  </a:solidFill>
                  <a:prstDash val="solid"/>
                </a:ln>
                <a:solidFill>
                  <a:srgbClr val="FFC000"/>
                </a:solidFill>
                <a:latin typeface="Times New Roman" panose="02020603050405020304"/>
                <a:ea typeface="Times New Roman" panose="02020603050405020304"/>
              </a:rPr>
              <a:t> </a:t>
            </a:r>
            <a:r>
              <a:rPr lang="en-US" sz="3200" b="1" dirty="0" err="1">
                <a:ln w="10541" cmpd="sng">
                  <a:solidFill>
                    <a:srgbClr val="4F81BD">
                      <a:shade val="88000"/>
                      <a:satMod val="110000"/>
                    </a:srgbClr>
                  </a:solidFill>
                  <a:prstDash val="solid"/>
                </a:ln>
                <a:solidFill>
                  <a:srgbClr val="FFC000"/>
                </a:solidFill>
                <a:latin typeface="Times New Roman" panose="02020603050405020304"/>
                <a:ea typeface="Times New Roman" panose="02020603050405020304"/>
              </a:rPr>
              <a:t>Thị</a:t>
            </a:r>
            <a:r>
              <a:rPr lang="en-US" sz="3200" b="1" dirty="0">
                <a:ln w="10541" cmpd="sng">
                  <a:solidFill>
                    <a:srgbClr val="4F81BD">
                      <a:shade val="88000"/>
                      <a:satMod val="110000"/>
                    </a:srgbClr>
                  </a:solidFill>
                  <a:prstDash val="solid"/>
                </a:ln>
                <a:solidFill>
                  <a:srgbClr val="FFC000"/>
                </a:solidFill>
                <a:latin typeface="Times New Roman" panose="02020603050405020304"/>
                <a:ea typeface="Times New Roman" panose="02020603050405020304"/>
              </a:rPr>
              <a:t> Oanh</a:t>
            </a:r>
            <a:endParaRPr lang="en-US" sz="3200" b="1" dirty="0">
              <a:ln w="10541" cmpd="sng">
                <a:solidFill>
                  <a:srgbClr val="4F81BD">
                    <a:shade val="88000"/>
                    <a:satMod val="110000"/>
                  </a:srgbClr>
                </a:solidFill>
                <a:prstDash val="solid"/>
              </a:ln>
              <a:solidFill>
                <a:srgbClr val="FFC000"/>
              </a:solidFill>
            </a:endParaRPr>
          </a:p>
        </p:txBody>
      </p:sp>
      <p:sp>
        <p:nvSpPr>
          <p:cNvPr id="10" name="Rectangle 9"/>
          <p:cNvSpPr/>
          <p:nvPr/>
        </p:nvSpPr>
        <p:spPr>
          <a:xfrm>
            <a:off x="2389239" y="4896165"/>
            <a:ext cx="6858000" cy="584775"/>
          </a:xfrm>
          <a:prstGeom prst="rect">
            <a:avLst/>
          </a:prstGeom>
        </p:spPr>
        <p:txBody>
          <a:bodyPr wrap="square">
            <a:spAutoFit/>
          </a:bodyPr>
          <a:lstStyle/>
          <a:p>
            <a:pPr algn="ctr"/>
            <a:r>
              <a:rPr lang="en-US" sz="3200" b="1" dirty="0" err="1">
                <a:ln w="10541" cmpd="sng">
                  <a:solidFill>
                    <a:srgbClr val="4F81BD">
                      <a:shade val="88000"/>
                      <a:satMod val="110000"/>
                    </a:srgbClr>
                  </a:solidFill>
                  <a:prstDash val="solid"/>
                </a:ln>
                <a:solidFill>
                  <a:srgbClr val="FFC000"/>
                </a:solidFill>
                <a:latin typeface="Times New Roman" panose="02020603050405020304"/>
              </a:rPr>
              <a:t>Giáo</a:t>
            </a:r>
            <a:r>
              <a:rPr lang="en-US" sz="3200" b="1" dirty="0">
                <a:ln w="10541" cmpd="sng">
                  <a:solidFill>
                    <a:srgbClr val="4F81BD">
                      <a:shade val="88000"/>
                      <a:satMod val="110000"/>
                    </a:srgbClr>
                  </a:solidFill>
                  <a:prstDash val="solid"/>
                </a:ln>
                <a:solidFill>
                  <a:srgbClr val="FFC000"/>
                </a:solidFill>
                <a:latin typeface="Times New Roman" panose="02020603050405020304"/>
              </a:rPr>
              <a:t> </a:t>
            </a:r>
            <a:r>
              <a:rPr lang="en-US" sz="3200" b="1" dirty="0" err="1">
                <a:ln w="10541" cmpd="sng">
                  <a:solidFill>
                    <a:srgbClr val="4F81BD">
                      <a:shade val="88000"/>
                      <a:satMod val="110000"/>
                    </a:srgbClr>
                  </a:solidFill>
                  <a:prstDash val="solid"/>
                </a:ln>
                <a:solidFill>
                  <a:srgbClr val="FFC000"/>
                </a:solidFill>
                <a:latin typeface="Times New Roman" panose="02020603050405020304"/>
              </a:rPr>
              <a:t>viên</a:t>
            </a:r>
            <a:r>
              <a:rPr lang="en-US" sz="3200" b="1" dirty="0">
                <a:ln w="10541" cmpd="sng">
                  <a:solidFill>
                    <a:srgbClr val="4F81BD">
                      <a:shade val="88000"/>
                      <a:satMod val="110000"/>
                    </a:srgbClr>
                  </a:solidFill>
                  <a:prstDash val="solid"/>
                </a:ln>
                <a:solidFill>
                  <a:srgbClr val="FFC000"/>
                </a:solidFill>
                <a:latin typeface="Times New Roman" panose="02020603050405020304"/>
              </a:rPr>
              <a:t> </a:t>
            </a:r>
            <a:r>
              <a:rPr lang="en-US" sz="3200" b="1" dirty="0" err="1">
                <a:ln w="10541" cmpd="sng">
                  <a:solidFill>
                    <a:srgbClr val="4F81BD">
                      <a:shade val="88000"/>
                      <a:satMod val="110000"/>
                    </a:srgbClr>
                  </a:solidFill>
                  <a:prstDash val="solid"/>
                </a:ln>
                <a:solidFill>
                  <a:srgbClr val="FFC000"/>
                </a:solidFill>
                <a:latin typeface="Times New Roman" panose="02020603050405020304"/>
              </a:rPr>
              <a:t>trường</a:t>
            </a:r>
            <a:r>
              <a:rPr lang="en-US" sz="3200" b="1" dirty="0">
                <a:ln w="10541" cmpd="sng">
                  <a:solidFill>
                    <a:srgbClr val="4F81BD">
                      <a:shade val="88000"/>
                      <a:satMod val="110000"/>
                    </a:srgbClr>
                  </a:solidFill>
                  <a:prstDash val="solid"/>
                </a:ln>
                <a:solidFill>
                  <a:srgbClr val="FFC000"/>
                </a:solidFill>
                <a:latin typeface="Times New Roman" panose="02020603050405020304"/>
              </a:rPr>
              <a:t>: </a:t>
            </a:r>
            <a:r>
              <a:rPr lang="en-US" sz="3200" b="1" dirty="0" err="1">
                <a:ln w="10541" cmpd="sng">
                  <a:solidFill>
                    <a:srgbClr val="4F81BD">
                      <a:shade val="88000"/>
                      <a:satMod val="110000"/>
                    </a:srgbClr>
                  </a:solidFill>
                  <a:prstDash val="solid"/>
                </a:ln>
                <a:solidFill>
                  <a:srgbClr val="FFC000"/>
                </a:solidFill>
                <a:latin typeface="Times New Roman" panose="02020603050405020304"/>
              </a:rPr>
              <a:t>Mầm</a:t>
            </a:r>
            <a:r>
              <a:rPr lang="en-US" sz="3200" b="1" dirty="0">
                <a:ln w="10541" cmpd="sng">
                  <a:solidFill>
                    <a:srgbClr val="4F81BD">
                      <a:shade val="88000"/>
                      <a:satMod val="110000"/>
                    </a:srgbClr>
                  </a:solidFill>
                  <a:prstDash val="solid"/>
                </a:ln>
                <a:solidFill>
                  <a:srgbClr val="FFC000"/>
                </a:solidFill>
                <a:latin typeface="Times New Roman" panose="02020603050405020304"/>
              </a:rPr>
              <a:t> non </a:t>
            </a:r>
            <a:r>
              <a:rPr lang="en-US" sz="3200" b="1" dirty="0" err="1">
                <a:ln w="10541" cmpd="sng">
                  <a:solidFill>
                    <a:srgbClr val="4F81BD">
                      <a:shade val="88000"/>
                      <a:satMod val="110000"/>
                    </a:srgbClr>
                  </a:solidFill>
                  <a:prstDash val="solid"/>
                </a:ln>
                <a:solidFill>
                  <a:srgbClr val="FFC000"/>
                </a:solidFill>
                <a:latin typeface="Times New Roman" panose="02020603050405020304"/>
              </a:rPr>
              <a:t>Đại</a:t>
            </a:r>
            <a:r>
              <a:rPr lang="en-US" sz="3200" b="1" dirty="0">
                <a:ln w="10541" cmpd="sng">
                  <a:solidFill>
                    <a:srgbClr val="4F81BD">
                      <a:shade val="88000"/>
                      <a:satMod val="110000"/>
                    </a:srgbClr>
                  </a:solidFill>
                  <a:prstDash val="solid"/>
                </a:ln>
                <a:solidFill>
                  <a:srgbClr val="FFC000"/>
                </a:solidFill>
                <a:latin typeface="Times New Roman" panose="02020603050405020304"/>
              </a:rPr>
              <a:t> </a:t>
            </a:r>
            <a:r>
              <a:rPr lang="en-US" sz="3200" b="1" dirty="0" err="1">
                <a:ln w="10541" cmpd="sng">
                  <a:solidFill>
                    <a:srgbClr val="4F81BD">
                      <a:shade val="88000"/>
                      <a:satMod val="110000"/>
                    </a:srgbClr>
                  </a:solidFill>
                  <a:prstDash val="solid"/>
                </a:ln>
                <a:solidFill>
                  <a:srgbClr val="FFC000"/>
                </a:solidFill>
                <a:latin typeface="Times New Roman" panose="02020603050405020304"/>
              </a:rPr>
              <a:t>Bản</a:t>
            </a:r>
            <a:endParaRPr lang="en-US" sz="3400" b="1" dirty="0">
              <a:ln w="10541" cmpd="sng">
                <a:solidFill>
                  <a:srgbClr val="4F81BD">
                    <a:shade val="88000"/>
                    <a:satMod val="110000"/>
                  </a:srgbClr>
                </a:solidFill>
                <a:prstDash val="solid"/>
              </a:ln>
              <a:solidFill>
                <a:srgbClr val="FFC000"/>
              </a:solidFill>
            </a:endParaRPr>
          </a:p>
        </p:txBody>
      </p:sp>
      <p:sp>
        <p:nvSpPr>
          <p:cNvPr id="3" name="TextBox 2">
            <a:extLst>
              <a:ext uri="{FF2B5EF4-FFF2-40B4-BE49-F238E27FC236}">
                <a16:creationId xmlns:a16="http://schemas.microsoft.com/office/drawing/2014/main" id="{15241560-14D8-ED58-AD23-86E182977610}"/>
              </a:ext>
            </a:extLst>
          </p:cNvPr>
          <p:cNvSpPr txBox="1"/>
          <p:nvPr/>
        </p:nvSpPr>
        <p:spPr>
          <a:xfrm>
            <a:off x="2556600" y="2496680"/>
            <a:ext cx="6663600" cy="2062103"/>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Calibri" panose="020F0502020204030204" pitchFamily="34" charset="0"/>
              </a:rPr>
              <a:t>Giáo</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dục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kĩ</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phòng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tránh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thương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tích</a:t>
            </a:r>
            <a:r>
              <a:rPr lang="en-US" sz="3200" b="1" dirty="0">
                <a:solidFill>
                  <a:srgbClr val="000000"/>
                </a:solidFill>
                <a:effectLst/>
                <a:latin typeface="Times New Roman" panose="02020603050405020304" pitchFamily="18" charset="0"/>
                <a:ea typeface="Calibri" panose="020F0502020204030204" pitchFamily="34" charset="0"/>
              </a:rPr>
              <a:t> do </a:t>
            </a:r>
            <a:r>
              <a:rPr lang="en-US" sz="3200" b="1" dirty="0" err="1">
                <a:solidFill>
                  <a:srgbClr val="000000"/>
                </a:solidFill>
                <a:effectLst/>
                <a:latin typeface="Times New Roman" panose="02020603050405020304" pitchFamily="18" charset="0"/>
                <a:ea typeface="Calibri" panose="020F0502020204030204" pitchFamily="34" charset="0"/>
              </a:rPr>
              <a:t>vật</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sắc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nhọn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gây</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ra</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nhằm</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nâng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cao</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kĩ</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sống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cho</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trẻ</a:t>
            </a:r>
            <a:r>
              <a:rPr lang="en-US" sz="3200" b="1" dirty="0">
                <a:solidFill>
                  <a:srgbClr val="000000"/>
                </a:solidFill>
                <a:effectLst/>
                <a:latin typeface="Times New Roman" panose="02020603050405020304" pitchFamily="18" charset="0"/>
                <a:ea typeface="Calibri" panose="020F0502020204030204" pitchFamily="34" charset="0"/>
              </a:rPr>
              <a:t> 5 </a:t>
            </a:r>
            <a:r>
              <a:rPr lang="vi-VN" sz="3200" b="1" dirty="0">
                <a:solidFill>
                  <a:srgbClr val="000000"/>
                </a:solidFill>
                <a:effectLst/>
                <a:latin typeface="Times New Roman" panose="02020603050405020304" pitchFamily="18" charset="0"/>
                <a:ea typeface="Calibri" panose="020F0502020204030204" pitchFamily="34" charset="0"/>
              </a:rPr>
              <a:t>-</a:t>
            </a:r>
            <a:r>
              <a:rPr lang="en-US" sz="3200" b="1" dirty="0">
                <a:solidFill>
                  <a:srgbClr val="000000"/>
                </a:solidFill>
                <a:effectLst/>
                <a:latin typeface="Times New Roman" panose="02020603050405020304" pitchFamily="18" charset="0"/>
                <a:ea typeface="Calibri" panose="020F0502020204030204" pitchFamily="34" charset="0"/>
              </a:rPr>
              <a:t> 6 </a:t>
            </a:r>
            <a:r>
              <a:rPr lang="en-US" sz="3200" b="1" dirty="0" err="1">
                <a:solidFill>
                  <a:srgbClr val="000000"/>
                </a:solidFill>
                <a:effectLst/>
                <a:latin typeface="Times New Roman" panose="02020603050405020304" pitchFamily="18" charset="0"/>
                <a:ea typeface="Calibri" panose="020F0502020204030204" pitchFamily="34" charset="0"/>
              </a:rPr>
              <a:t>tuổi</a:t>
            </a:r>
            <a:r>
              <a:rPr lang="en-US" sz="3200" b="1" dirty="0">
                <a:solidFill>
                  <a:srgbClr val="000000"/>
                </a:solidFill>
                <a:effectLst/>
                <a:latin typeface="Times New Roman" panose="02020603050405020304" pitchFamily="18" charset="0"/>
                <a:ea typeface="Calibri" panose="020F0502020204030204" pitchFamily="34" charset="0"/>
              </a:rPr>
              <a:t> ở </a:t>
            </a:r>
            <a:r>
              <a:rPr lang="en-US" sz="3200" b="1" dirty="0" err="1">
                <a:solidFill>
                  <a:srgbClr val="000000"/>
                </a:solidFill>
                <a:effectLst/>
                <a:latin typeface="Times New Roman" panose="02020603050405020304" pitchFamily="18" charset="0"/>
                <a:ea typeface="Calibri" panose="020F0502020204030204" pitchFamily="34" charset="0"/>
              </a:rPr>
              <a:t>trường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mầm</a:t>
            </a:r>
            <a:r>
              <a:rPr lang="en-US" sz="3200" b="1" dirty="0">
                <a:solidFill>
                  <a:srgbClr val="000000"/>
                </a:solidFill>
                <a:effectLst/>
                <a:latin typeface="Times New Roman" panose="02020603050405020304" pitchFamily="18" charset="0"/>
                <a:ea typeface="Calibri" panose="020F0502020204030204" pitchFamily="34" charset="0"/>
              </a:rPr>
              <a:t> non</a:t>
            </a:r>
            <a:endParaRPr lang="en-US" sz="32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anim calcmode="lin" valueType="num">
                                      <p:cBhvr>
                                        <p:cTn id="25" dur="250" fill="hold"/>
                                        <p:tgtEl>
                                          <p:spTgt spid="9"/>
                                        </p:tgtEl>
                                        <p:attrNameLst>
                                          <p:attrName>ppt_x</p:attrName>
                                        </p:attrNameLst>
                                      </p:cBhvr>
                                      <p:tavLst>
                                        <p:tav tm="0">
                                          <p:val>
                                            <p:strVal val="#ppt_x"/>
                                          </p:val>
                                        </p:tav>
                                        <p:tav tm="100000">
                                          <p:val>
                                            <p:strVal val="#ppt_x"/>
                                          </p:val>
                                        </p:tav>
                                      </p:tavLst>
                                    </p:anim>
                                    <p:anim calcmode="lin" valueType="num">
                                      <p:cBhvr>
                                        <p:cTn id="26"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anim calcmode="lin" valueType="num">
                                      <p:cBhvr>
                                        <p:cTn id="32" dur="250" fill="hold"/>
                                        <p:tgtEl>
                                          <p:spTgt spid="10"/>
                                        </p:tgtEl>
                                        <p:attrNameLst>
                                          <p:attrName>ppt_x</p:attrName>
                                        </p:attrNameLst>
                                      </p:cBhvr>
                                      <p:tavLst>
                                        <p:tav tm="0">
                                          <p:val>
                                            <p:strVal val="#ppt_x"/>
                                          </p:val>
                                        </p:tav>
                                        <p:tav tm="100000">
                                          <p:val>
                                            <p:strVal val="#ppt_x"/>
                                          </p:val>
                                        </p:tav>
                                      </p:tavLst>
                                    </p:anim>
                                    <p:anim calcmode="lin" valueType="num">
                                      <p:cBhvr>
                                        <p:cTn id="33"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9D169-3896-5B42-58C4-6594C1348E74}"/>
              </a:ext>
            </a:extLst>
          </p:cNvPr>
          <p:cNvPicPr>
            <a:picLocks noChangeAspect="1"/>
          </p:cNvPicPr>
          <p:nvPr/>
        </p:nvPicPr>
        <p:blipFill>
          <a:blip r:embed="rId2"/>
          <a:stretch>
            <a:fillRect/>
          </a:stretch>
        </p:blipFill>
        <p:spPr>
          <a:xfrm>
            <a:off x="0" y="-10919"/>
            <a:ext cx="9107762" cy="5722620"/>
          </a:xfrm>
          <a:prstGeom prst="rect">
            <a:avLst/>
          </a:prstGeom>
        </p:spPr>
      </p:pic>
      <p:sp>
        <p:nvSpPr>
          <p:cNvPr id="5" name="Rectangle: Rounded Corners 4">
            <a:extLst>
              <a:ext uri="{FF2B5EF4-FFF2-40B4-BE49-F238E27FC236}">
                <a16:creationId xmlns:a16="http://schemas.microsoft.com/office/drawing/2014/main" id="{59E6A12A-7DCC-C976-34BF-2CC00FF9299F}"/>
              </a:ext>
            </a:extLst>
          </p:cNvPr>
          <p:cNvSpPr/>
          <p:nvPr/>
        </p:nvSpPr>
        <p:spPr>
          <a:xfrm>
            <a:off x="3011589" y="1907826"/>
            <a:ext cx="3008211" cy="4924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Thông qua </a:t>
            </a:r>
            <a:r>
              <a:rPr lang="en-US" sz="2200" b="1" dirty="0" err="1">
                <a:latin typeface="Times New Roman" panose="02020603050405020304" pitchFamily="18" charset="0"/>
                <a:cs typeface="Times New Roman" panose="02020603050405020304" pitchFamily="18" charset="0"/>
              </a:rPr>
              <a:t>giờ</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ăn</a:t>
            </a:r>
            <a:r>
              <a:rPr lang="en-US" sz="22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AED0C62-2A4F-0132-66AA-249A8FA5A08E}"/>
              </a:ext>
            </a:extLst>
          </p:cNvPr>
          <p:cNvSpPr txBox="1"/>
          <p:nvPr/>
        </p:nvSpPr>
        <p:spPr>
          <a:xfrm>
            <a:off x="271056" y="2628900"/>
            <a:ext cx="2624544" cy="2123658"/>
          </a:xfrm>
          <a:prstGeom prst="rect">
            <a:avLst/>
          </a:prstGeom>
          <a:noFill/>
        </p:spPr>
        <p:txBody>
          <a:bodyPr wrap="square" rtlCol="0">
            <a:spAutoFit/>
          </a:bodyPr>
          <a:lstStyle/>
          <a:p>
            <a:pPr algn="just"/>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Giờ</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ăn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tôi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nhắc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trẻ</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không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dùng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thìa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đũa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tăm</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nhọn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để</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nghịch</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sẽ</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rất</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nguy</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hiểm</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khi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chọc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vào</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mắt</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mũi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miệng</a:t>
            </a:r>
            <a:r>
              <a:rPr lang="en-US" sz="1800" b="1" dirty="0">
                <a:effectLst/>
                <a:latin typeface="Times New Roman" panose="02020603050405020304" pitchFamily="18" charset="0"/>
                <a:ea typeface="Calibri" panose="020F0502020204030204" pitchFamily="34" charset="0"/>
              </a:rPr>
              <a:t>. </a:t>
            </a:r>
            <a:endParaRPr lang="en-US" dirty="0"/>
          </a:p>
        </p:txBody>
      </p:sp>
      <p:sp>
        <p:nvSpPr>
          <p:cNvPr id="2" name="Rounded Rectangle 3">
            <a:extLst>
              <a:ext uri="{FF2B5EF4-FFF2-40B4-BE49-F238E27FC236}">
                <a16:creationId xmlns:a16="http://schemas.microsoft.com/office/drawing/2014/main" id="{9F62B6DD-F90E-C5FA-7052-3378379423E2}"/>
              </a:ext>
            </a:extLst>
          </p:cNvPr>
          <p:cNvSpPr/>
          <p:nvPr/>
        </p:nvSpPr>
        <p:spPr>
          <a:xfrm>
            <a:off x="2362200" y="406687"/>
            <a:ext cx="6096000" cy="1282985"/>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540385" algn="just">
              <a:lnSpc>
                <a:spcPct val="120000"/>
              </a:lnSpc>
              <a:spcBef>
                <a:spcPts val="300"/>
              </a:spcBef>
              <a:spcAft>
                <a:spcPts val="300"/>
              </a:spcAft>
            </a:pPr>
            <a:r>
              <a:rPr lang="en-US" sz="2000" b="1" dirty="0" err="1">
                <a:solidFill>
                  <a:srgbClr val="FF0000"/>
                </a:solidFill>
                <a:effectLst/>
                <a:latin typeface="Times New Roman" panose="02020603050405020304" pitchFamily="18" charset="0"/>
                <a:ea typeface="Calibri" panose="020F0502020204030204" pitchFamily="34" charset="0"/>
              </a:rPr>
              <a:t>Giải</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pháp</a:t>
            </a:r>
            <a:r>
              <a:rPr lang="en-US" sz="2000" b="1" dirty="0">
                <a:solidFill>
                  <a:srgbClr val="FF0000"/>
                </a:solidFill>
                <a:effectLst/>
                <a:latin typeface="Times New Roman" panose="02020603050405020304" pitchFamily="18" charset="0"/>
                <a:ea typeface="Calibri" panose="020F0502020204030204" pitchFamily="34" charset="0"/>
              </a:rPr>
              <a:t> 2: </a:t>
            </a:r>
            <a:r>
              <a:rPr lang="vi-VN" sz="2100" b="1" dirty="0">
                <a:solidFill>
                  <a:srgbClr val="FF0000"/>
                </a:solidFill>
                <a:effectLst/>
                <a:latin typeface="Times New Roman" panose="02020603050405020304" pitchFamily="18" charset="0"/>
                <a:ea typeface="Calibri" panose="020F0502020204030204" pitchFamily="34" charset="0"/>
              </a:rPr>
              <a:t>Dạy trẻ kĩ năng phòng tránh tai nạn do vật sắc nhọn cho trẻ thông qua các hoạt động trong ngày.</a:t>
            </a:r>
            <a:endParaRPr lang="en-US" sz="2100" dirty="0">
              <a:solidFill>
                <a:srgbClr val="FF0000"/>
              </a:solidFill>
              <a:effectLst/>
              <a:latin typeface="Times New Roman" panose="02020603050405020304" pitchFamily="18" charset="0"/>
              <a:ea typeface="Calibri" panose="020F0502020204030204" pitchFamily="34" charset="0"/>
            </a:endParaRPr>
          </a:p>
          <a:p>
            <a:pPr indent="540385" algn="just">
              <a:lnSpc>
                <a:spcPct val="120000"/>
              </a:lnSpc>
              <a:spcBef>
                <a:spcPts val="300"/>
              </a:spcBef>
              <a:spcAft>
                <a:spcPts val="300"/>
              </a:spcAft>
            </a:pPr>
            <a:endParaRPr lang="en-US" sz="2100" b="1" dirty="0">
              <a:solidFill>
                <a:srgbClr val="FF0000"/>
              </a:solidFill>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433782F6-12E1-F2A2-3477-62B192D4B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574200"/>
            <a:ext cx="4419600" cy="2921360"/>
          </a:xfrm>
          <a:prstGeom prst="rect">
            <a:avLst/>
          </a:prstGeom>
        </p:spPr>
      </p:pic>
      <p:sp>
        <p:nvSpPr>
          <p:cNvPr id="9" name="Rectangle: Rounded Corners 8">
            <a:extLst>
              <a:ext uri="{FF2B5EF4-FFF2-40B4-BE49-F238E27FC236}">
                <a16:creationId xmlns:a16="http://schemas.microsoft.com/office/drawing/2014/main" id="{3E08487A-AC1D-7B2A-0442-08DC9AD7CA29}"/>
              </a:ext>
            </a:extLst>
          </p:cNvPr>
          <p:cNvSpPr/>
          <p:nvPr/>
        </p:nvSpPr>
        <p:spPr>
          <a:xfrm>
            <a:off x="3011588" y="1907826"/>
            <a:ext cx="3008211" cy="5686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Thông qua </a:t>
            </a:r>
            <a:r>
              <a:rPr lang="en-US" sz="2200" b="1" dirty="0" err="1">
                <a:latin typeface="Times New Roman" panose="02020603050405020304" pitchFamily="18" charset="0"/>
                <a:cs typeface="Times New Roman" panose="02020603050405020304" pitchFamily="18" charset="0"/>
              </a:rPr>
              <a:t>hoạt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chiều</a:t>
            </a:r>
            <a:r>
              <a:rPr lang="en-US" sz="22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CA2D2031-4A0B-A8C8-6FBC-8187E2B1FC2C}"/>
              </a:ext>
            </a:extLst>
          </p:cNvPr>
          <p:cNvSpPr txBox="1"/>
          <p:nvPr/>
        </p:nvSpPr>
        <p:spPr>
          <a:xfrm>
            <a:off x="260372" y="2453940"/>
            <a:ext cx="3538944" cy="3139321"/>
          </a:xfrm>
          <a:prstGeom prst="rect">
            <a:avLst/>
          </a:prstGeom>
          <a:noFill/>
        </p:spPr>
        <p:txBody>
          <a:bodyPr wrap="square" rtlCol="0">
            <a:spAutoFit/>
          </a:bodyPr>
          <a:lstStyle/>
          <a:p>
            <a:pPr algn="just"/>
            <a:r>
              <a:rPr lang="en-US" sz="1800" kern="0" dirty="0">
                <a:effectLst/>
                <a:latin typeface="Times New Roman" panose="02020603050405020304" pitchFamily="18" charset="0"/>
                <a:ea typeface="Calibri" panose="020F0502020204030204" pitchFamily="34" charset="0"/>
              </a:rPr>
              <a:t>T</a:t>
            </a:r>
            <a:r>
              <a:rPr lang="vi-VN" sz="1800" kern="0" dirty="0">
                <a:effectLst/>
                <a:latin typeface="Times New Roman" panose="02020603050405020304" pitchFamily="18" charset="0"/>
                <a:ea typeface="Calibri" panose="020F0502020204030204" pitchFamily="34" charset="0"/>
              </a:rPr>
              <a:t>rẻ làm bài tập trong vở làm quen với toán, làm quen với chữ cái sử dụng bút chì tôi dạy trẻ cách cầm bút đúng cách, không nghịch bút chọc vào người, mắt, không ngậm bút vào miệng, không để bút xuống ghế theo chiều thẳng đứng trêu bạn khi bạn đứng lên và vô tình ngồi xuống bút có thể sẽ chọc vào hậu môn của bạn gây nguy hiểm tính mạng. </a:t>
            </a:r>
            <a:endParaRPr lang="en-US" dirty="0"/>
          </a:p>
        </p:txBody>
      </p:sp>
      <p:pic>
        <p:nvPicPr>
          <p:cNvPr id="12" name="Picture 11">
            <a:extLst>
              <a:ext uri="{FF2B5EF4-FFF2-40B4-BE49-F238E27FC236}">
                <a16:creationId xmlns:a16="http://schemas.microsoft.com/office/drawing/2014/main" id="{03F82675-F1F9-204D-9FBC-6DA447684E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574458"/>
            <a:ext cx="4419600" cy="2921102"/>
          </a:xfrm>
          <a:prstGeom prst="rect">
            <a:avLst/>
          </a:prstGeom>
        </p:spPr>
      </p:pic>
      <p:pic>
        <p:nvPicPr>
          <p:cNvPr id="13" name="Picture 12">
            <a:extLst>
              <a:ext uri="{FF2B5EF4-FFF2-40B4-BE49-F238E27FC236}">
                <a16:creationId xmlns:a16="http://schemas.microsoft.com/office/drawing/2014/main" id="{542DC7BE-B4C7-7F5C-2FCF-69A1532AC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1" y="2574200"/>
            <a:ext cx="4419600" cy="2921102"/>
          </a:xfrm>
          <a:prstGeom prst="rect">
            <a:avLst/>
          </a:prstGeom>
        </p:spPr>
      </p:pic>
      <p:pic>
        <p:nvPicPr>
          <p:cNvPr id="14" name="Picture 13">
            <a:extLst>
              <a:ext uri="{FF2B5EF4-FFF2-40B4-BE49-F238E27FC236}">
                <a16:creationId xmlns:a16="http://schemas.microsoft.com/office/drawing/2014/main" id="{F61DFA91-1414-FB4D-1527-BAB97E91F5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2584651"/>
            <a:ext cx="4419601" cy="2910651"/>
          </a:xfrm>
          <a:prstGeom prst="rect">
            <a:avLst/>
          </a:prstGeom>
        </p:spPr>
      </p:pic>
      <p:pic>
        <p:nvPicPr>
          <p:cNvPr id="15" name="Picture 14">
            <a:extLst>
              <a:ext uri="{FF2B5EF4-FFF2-40B4-BE49-F238E27FC236}">
                <a16:creationId xmlns:a16="http://schemas.microsoft.com/office/drawing/2014/main" id="{5B1A89E4-3562-7E14-9118-810C4D5852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99" y="2584393"/>
            <a:ext cx="4419601" cy="2921102"/>
          </a:xfrm>
          <a:prstGeom prst="rect">
            <a:avLst/>
          </a:prstGeom>
        </p:spPr>
      </p:pic>
      <p:pic>
        <p:nvPicPr>
          <p:cNvPr id="8" name="Picture 7">
            <a:extLst>
              <a:ext uri="{FF2B5EF4-FFF2-40B4-BE49-F238E27FC236}">
                <a16:creationId xmlns:a16="http://schemas.microsoft.com/office/drawing/2014/main" id="{7EE3EFF1-0175-63AB-1516-5CEBB54229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1998" y="2584135"/>
            <a:ext cx="4419603" cy="2910651"/>
          </a:xfrm>
          <a:prstGeom prst="rect">
            <a:avLst/>
          </a:prstGeom>
        </p:spPr>
      </p:pic>
    </p:spTree>
    <p:extLst>
      <p:ext uri="{BB962C8B-B14F-4D97-AF65-F5344CB8AC3E}">
        <p14:creationId xmlns:p14="http://schemas.microsoft.com/office/powerpoint/2010/main" val="372624108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50"/>
                                        <p:tgtEl>
                                          <p:spTgt spid="7">
                                            <p:txEl>
                                              <p:pRg st="0" end="0"/>
                                            </p:txEl>
                                          </p:spTgt>
                                        </p:tgtEl>
                                      </p:cBhvr>
                                    </p:animEffect>
                                    <p:anim calcmode="lin" valueType="num">
                                      <p:cBhvr>
                                        <p:cTn id="13"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grpId="1" nodeType="clickEffect">
                                  <p:stCondLst>
                                    <p:cond delay="0"/>
                                  </p:stCondLst>
                                  <p:childTnLst>
                                    <p:animEffect transition="out" filter="circle(out)">
                                      <p:cBhvr>
                                        <p:cTn id="23" dur="250"/>
                                        <p:tgtEl>
                                          <p:spTgt spid="5"/>
                                        </p:tgtEl>
                                      </p:cBhvr>
                                    </p:animEffect>
                                    <p:set>
                                      <p:cBhvr>
                                        <p:cTn id="24" dur="1" fill="hold">
                                          <p:stCondLst>
                                            <p:cond delay="249"/>
                                          </p:stCondLst>
                                        </p:cTn>
                                        <p:tgtEl>
                                          <p:spTgt spid="5"/>
                                        </p:tgtEl>
                                        <p:attrNameLst>
                                          <p:attrName>style.visibility</p:attrName>
                                        </p:attrNameLst>
                                      </p:cBhvr>
                                      <p:to>
                                        <p:strVal val="hidden"/>
                                      </p:to>
                                    </p:set>
                                  </p:childTnLst>
                                </p:cTn>
                              </p:par>
                              <p:par>
                                <p:cTn id="25" presetID="6" presetClass="exit" presetSubtype="32" fill="hold" grpId="0" nodeType="withEffect">
                                  <p:stCondLst>
                                    <p:cond delay="0"/>
                                  </p:stCondLst>
                                  <p:childTnLst>
                                    <p:animEffect transition="out" filter="circle(out)">
                                      <p:cBhvr>
                                        <p:cTn id="26" dur="250"/>
                                        <p:tgtEl>
                                          <p:spTgt spid="7">
                                            <p:txEl>
                                              <p:pRg st="0" end="0"/>
                                            </p:txEl>
                                          </p:spTgt>
                                        </p:tgtEl>
                                      </p:cBhvr>
                                    </p:animEffect>
                                    <p:set>
                                      <p:cBhvr>
                                        <p:cTn id="27" dur="1" fill="hold">
                                          <p:stCondLst>
                                            <p:cond delay="249"/>
                                          </p:stCondLst>
                                        </p:cTn>
                                        <p:tgtEl>
                                          <p:spTgt spid="7">
                                            <p:txEl>
                                              <p:pRg st="0" end="0"/>
                                            </p:txEl>
                                          </p:spTgt>
                                        </p:tgtEl>
                                        <p:attrNameLst>
                                          <p:attrName>style.visibility</p:attrName>
                                        </p:attrNameLst>
                                      </p:cBhvr>
                                      <p:to>
                                        <p:strVal val="hidden"/>
                                      </p:to>
                                    </p:set>
                                  </p:childTnLst>
                                </p:cTn>
                              </p:par>
                              <p:par>
                                <p:cTn id="28" presetID="6" presetClass="exit" presetSubtype="32" fill="hold" nodeType="withEffect">
                                  <p:stCondLst>
                                    <p:cond delay="0"/>
                                  </p:stCondLst>
                                  <p:childTnLst>
                                    <p:animEffect transition="out" filter="circle(out)">
                                      <p:cBhvr>
                                        <p:cTn id="29" dur="250"/>
                                        <p:tgtEl>
                                          <p:spTgt spid="6"/>
                                        </p:tgtEl>
                                      </p:cBhvr>
                                    </p:animEffect>
                                    <p:set>
                                      <p:cBhvr>
                                        <p:cTn id="30" dur="1" fill="hold">
                                          <p:stCondLst>
                                            <p:cond delay="249"/>
                                          </p:stCondLst>
                                        </p:cTn>
                                        <p:tgtEl>
                                          <p:spTgt spid="6"/>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25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5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5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nodeType="clickEffect">
                                  <p:stCondLst>
                                    <p:cond delay="0"/>
                                  </p:stCondLst>
                                  <p:childTnLst>
                                    <p:animEffect transition="out" filter="circle(out)">
                                      <p:cBhvr>
                                        <p:cTn id="47" dur="250"/>
                                        <p:tgtEl>
                                          <p:spTgt spid="12"/>
                                        </p:tgtEl>
                                      </p:cBhvr>
                                    </p:animEffect>
                                    <p:set>
                                      <p:cBhvr>
                                        <p:cTn id="48" dur="1" fill="hold">
                                          <p:stCondLst>
                                            <p:cond delay="249"/>
                                          </p:stCondLst>
                                        </p:cTn>
                                        <p:tgtEl>
                                          <p:spTgt spid="12"/>
                                        </p:tgtEl>
                                        <p:attrNameLst>
                                          <p:attrName>style.visibility</p:attrName>
                                        </p:attrNameLst>
                                      </p:cBhvr>
                                      <p:to>
                                        <p:strVal val="hidden"/>
                                      </p:to>
                                    </p:set>
                                  </p:childTnLst>
                                </p:cTn>
                              </p:par>
                              <p:par>
                                <p:cTn id="49" presetID="21" presetClass="entr" presetSubtype="1"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heel(1)">
                                      <p:cBhvr>
                                        <p:cTn id="51" dur="25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50"/>
                                        <p:tgtEl>
                                          <p:spTgt spid="13"/>
                                        </p:tgtEl>
                                      </p:cBhvr>
                                    </p:animEffect>
                                    <p:set>
                                      <p:cBhvr>
                                        <p:cTn id="56" dur="1" fill="hold">
                                          <p:stCondLst>
                                            <p:cond delay="249"/>
                                          </p:stCondLst>
                                        </p:cTn>
                                        <p:tgtEl>
                                          <p:spTgt spid="13"/>
                                        </p:tgtEl>
                                        <p:attrNameLst>
                                          <p:attrName>style.visibility</p:attrName>
                                        </p:attrNameLst>
                                      </p:cBhvr>
                                      <p:to>
                                        <p:strVal val="hidden"/>
                                      </p:to>
                                    </p:set>
                                  </p:childTnLst>
                                </p:cTn>
                              </p:par>
                              <p:par>
                                <p:cTn id="57" presetID="14" presetClass="entr" presetSubtype="1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randombar(horizontal)">
                                      <p:cBhvr>
                                        <p:cTn id="59" dur="25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nodeType="clickEffect">
                                  <p:stCondLst>
                                    <p:cond delay="0"/>
                                  </p:stCondLst>
                                  <p:childTnLst>
                                    <p:animEffect transition="out" filter="circle(out)">
                                      <p:cBhvr>
                                        <p:cTn id="63" dur="250"/>
                                        <p:tgtEl>
                                          <p:spTgt spid="14"/>
                                        </p:tgtEl>
                                      </p:cBhvr>
                                    </p:animEffect>
                                    <p:set>
                                      <p:cBhvr>
                                        <p:cTn id="64" dur="1" fill="hold">
                                          <p:stCondLst>
                                            <p:cond delay="249"/>
                                          </p:stCondLst>
                                        </p:cTn>
                                        <p:tgtEl>
                                          <p:spTgt spid="14"/>
                                        </p:tgtEl>
                                        <p:attrNameLst>
                                          <p:attrName>style.visibility</p:attrName>
                                        </p:attrNameLst>
                                      </p:cBhvr>
                                      <p:to>
                                        <p:strVal val="hidden"/>
                                      </p:to>
                                    </p:set>
                                  </p:childTnLst>
                                </p:cTn>
                              </p:par>
                              <p:par>
                                <p:cTn id="65" presetID="6" presetClass="entr" presetSubtype="16"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ircle(in)">
                                      <p:cBhvr>
                                        <p:cTn id="67" dur="25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250"/>
                                        <p:tgtEl>
                                          <p:spTgt spid="15"/>
                                        </p:tgtEl>
                                      </p:cBhvr>
                                    </p:animEffect>
                                    <p:set>
                                      <p:cBhvr>
                                        <p:cTn id="72" dur="1" fill="hold">
                                          <p:stCondLst>
                                            <p:cond delay="249"/>
                                          </p:stCondLst>
                                        </p:cTn>
                                        <p:tgtEl>
                                          <p:spTgt spid="15"/>
                                        </p:tgtEl>
                                        <p:attrNameLst>
                                          <p:attrName>style.visibility</p:attrName>
                                        </p:attrNameLst>
                                      </p:cBhvr>
                                      <p:to>
                                        <p:strVal val="hidden"/>
                                      </p:to>
                                    </p:set>
                                  </p:childTnLst>
                                </p:cTn>
                              </p:par>
                              <p:par>
                                <p:cTn id="73" presetID="21" presetClass="entr" presetSubtype="1"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heel(1)">
                                      <p:cBhvr>
                                        <p:cTn id="7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build="allAtOnce"/>
      <p:bldP spid="9"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A08A91-24BA-1335-EA15-68F8B48CF7BB}"/>
              </a:ext>
            </a:extLst>
          </p:cNvPr>
          <p:cNvPicPr>
            <a:picLocks noChangeAspect="1"/>
          </p:cNvPicPr>
          <p:nvPr/>
        </p:nvPicPr>
        <p:blipFill>
          <a:blip r:embed="rId2"/>
          <a:stretch>
            <a:fillRect/>
          </a:stretch>
        </p:blipFill>
        <p:spPr>
          <a:xfrm>
            <a:off x="36238" y="-79526"/>
            <a:ext cx="9107762" cy="5722620"/>
          </a:xfrm>
          <a:prstGeom prst="rect">
            <a:avLst/>
          </a:prstGeom>
        </p:spPr>
      </p:pic>
      <p:pic>
        <p:nvPicPr>
          <p:cNvPr id="11" name="Picture 10">
            <a:extLst>
              <a:ext uri="{FF2B5EF4-FFF2-40B4-BE49-F238E27FC236}">
                <a16:creationId xmlns:a16="http://schemas.microsoft.com/office/drawing/2014/main" id="{A78DFCCE-540A-E166-F71B-DD14F5FC34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537" y="2262361"/>
            <a:ext cx="8128050" cy="3093861"/>
          </a:xfrm>
          <a:prstGeom prst="rect">
            <a:avLst/>
          </a:prstGeom>
          <a:noFill/>
        </p:spPr>
      </p:pic>
      <p:sp>
        <p:nvSpPr>
          <p:cNvPr id="5" name="Rounded Rectangle 3">
            <a:extLst>
              <a:ext uri="{FF2B5EF4-FFF2-40B4-BE49-F238E27FC236}">
                <a16:creationId xmlns:a16="http://schemas.microsoft.com/office/drawing/2014/main" id="{4C8CB134-3D0F-5E68-0DE5-A0CEC05742F5}"/>
              </a:ext>
            </a:extLst>
          </p:cNvPr>
          <p:cNvSpPr/>
          <p:nvPr/>
        </p:nvSpPr>
        <p:spPr>
          <a:xfrm>
            <a:off x="2133600" y="419100"/>
            <a:ext cx="6096000" cy="105438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indent="540385" algn="just">
              <a:lnSpc>
                <a:spcPct val="120000"/>
              </a:lnSpc>
              <a:spcBef>
                <a:spcPts val="300"/>
              </a:spcBef>
              <a:spcAft>
                <a:spcPts val="300"/>
              </a:spcAft>
            </a:pPr>
            <a:r>
              <a:rPr lang="en-US" sz="2200" b="1" dirty="0" err="1">
                <a:solidFill>
                  <a:srgbClr val="FF0000"/>
                </a:solidFill>
                <a:effectLst/>
                <a:latin typeface="Times New Roman" panose="02020603050405020304" pitchFamily="18" charset="0"/>
                <a:ea typeface="Calibri" panose="020F0502020204030204" pitchFamily="34" charset="0"/>
              </a:rPr>
              <a:t>Giải</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pháp</a:t>
            </a:r>
            <a:r>
              <a:rPr lang="en-US" sz="2200" b="1" dirty="0">
                <a:solidFill>
                  <a:srgbClr val="FF0000"/>
                </a:solidFill>
                <a:effectLst/>
                <a:latin typeface="Times New Roman" panose="02020603050405020304" pitchFamily="18" charset="0"/>
                <a:ea typeface="Calibri" panose="020F0502020204030204" pitchFamily="34" charset="0"/>
              </a:rPr>
              <a:t> 3: </a:t>
            </a:r>
            <a:r>
              <a:rPr lang="en-US" sz="2200" b="1" dirty="0" err="1">
                <a:solidFill>
                  <a:srgbClr val="FF0000"/>
                </a:solidFill>
                <a:latin typeface="Times New Roman" panose="02020603050405020304" pitchFamily="18" charset="0"/>
                <a:ea typeface="Calibri" panose="020F0502020204030204" pitchFamily="34" charset="0"/>
              </a:rPr>
              <a:t>P</a:t>
            </a:r>
            <a:r>
              <a:rPr lang="en-US" sz="2200" b="1" dirty="0" err="1">
                <a:solidFill>
                  <a:srgbClr val="FF0000"/>
                </a:solidFill>
                <a:effectLst/>
                <a:latin typeface="Times New Roman" panose="02020603050405020304" pitchFamily="18" charset="0"/>
                <a:ea typeface="Calibri" panose="020F0502020204030204" pitchFamily="34" charset="0"/>
              </a:rPr>
              <a:t>hối</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latin typeface="Times New Roman" panose="02020603050405020304" pitchFamily="18" charset="0"/>
                <a:ea typeface="Calibri" panose="020F0502020204030204" pitchFamily="34" charset="0"/>
              </a:rPr>
              <a:t>kết</a:t>
            </a:r>
            <a:r>
              <a:rPr lang="en-US" sz="2200" b="1" dirty="0">
                <a:solidFill>
                  <a:srgbClr val="FF0000"/>
                </a:solidFill>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hợp</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với</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phụ</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huynh</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dạy</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kĩ</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năng</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phòng</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tránh</a:t>
            </a:r>
            <a:r>
              <a:rPr lang="en-US" sz="2200" b="1" dirty="0">
                <a:solidFill>
                  <a:srgbClr val="FF0000"/>
                </a:solidFill>
                <a:effectLst/>
                <a:latin typeface="Times New Roman" panose="02020603050405020304" pitchFamily="18" charset="0"/>
                <a:ea typeface="Calibri" panose="020F0502020204030204" pitchFamily="34" charset="0"/>
              </a:rPr>
              <a:t> tai </a:t>
            </a:r>
            <a:r>
              <a:rPr lang="en-US" sz="2200" b="1" dirty="0" err="1">
                <a:solidFill>
                  <a:srgbClr val="FF0000"/>
                </a:solidFill>
                <a:effectLst/>
                <a:latin typeface="Times New Roman" panose="02020603050405020304" pitchFamily="18" charset="0"/>
                <a:ea typeface="Calibri" panose="020F0502020204030204" pitchFamily="34" charset="0"/>
              </a:rPr>
              <a:t>nạn</a:t>
            </a:r>
            <a:r>
              <a:rPr lang="en-US" sz="2200" b="1" dirty="0">
                <a:solidFill>
                  <a:srgbClr val="FF0000"/>
                </a:solidFill>
                <a:effectLst/>
                <a:latin typeface="Times New Roman" panose="02020603050405020304" pitchFamily="18" charset="0"/>
                <a:ea typeface="Calibri" panose="020F0502020204030204" pitchFamily="34" charset="0"/>
              </a:rPr>
              <a:t> do </a:t>
            </a:r>
            <a:r>
              <a:rPr lang="en-US" sz="2200" b="1" dirty="0" err="1">
                <a:solidFill>
                  <a:srgbClr val="FF0000"/>
                </a:solidFill>
                <a:effectLst/>
                <a:latin typeface="Times New Roman" panose="02020603050405020304" pitchFamily="18" charset="0"/>
                <a:ea typeface="Calibri" panose="020F0502020204030204" pitchFamily="34" charset="0"/>
              </a:rPr>
              <a:t>vật</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sắc</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nhọn</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cho</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dirty="0" err="1">
                <a:solidFill>
                  <a:srgbClr val="FF0000"/>
                </a:solidFill>
                <a:effectLst/>
                <a:latin typeface="Times New Roman" panose="02020603050405020304" pitchFamily="18" charset="0"/>
                <a:ea typeface="Calibri" panose="020F0502020204030204" pitchFamily="34" charset="0"/>
              </a:rPr>
              <a:t>trẻ</a:t>
            </a:r>
            <a:r>
              <a:rPr lang="en-US" sz="2200" b="1" dirty="0">
                <a:solidFill>
                  <a:srgbClr val="FF0000"/>
                </a:solidFill>
                <a:effectLst/>
                <a:latin typeface="Times New Roman" panose="02020603050405020304" pitchFamily="18" charset="0"/>
                <a:ea typeface="Calibri" panose="020F0502020204030204" pitchFamily="34" charset="0"/>
              </a:rPr>
              <a:t>.</a:t>
            </a:r>
          </a:p>
        </p:txBody>
      </p:sp>
      <p:sp>
        <p:nvSpPr>
          <p:cNvPr id="2" name="TextBox 1">
            <a:extLst>
              <a:ext uri="{FF2B5EF4-FFF2-40B4-BE49-F238E27FC236}">
                <a16:creationId xmlns:a16="http://schemas.microsoft.com/office/drawing/2014/main" id="{AEDD9AEA-2E04-936F-1489-EDD126E7648F}"/>
              </a:ext>
            </a:extLst>
          </p:cNvPr>
          <p:cNvSpPr txBox="1"/>
          <p:nvPr/>
        </p:nvSpPr>
        <p:spPr>
          <a:xfrm>
            <a:off x="409462" y="1742015"/>
            <a:ext cx="8458200" cy="452496"/>
          </a:xfrm>
          <a:prstGeom prst="rect">
            <a:avLst/>
          </a:prstGeom>
          <a:noFill/>
        </p:spPr>
        <p:txBody>
          <a:bodyPr wrap="square" rtlCol="0">
            <a:spAutoFit/>
          </a:bodyPr>
          <a:lstStyle/>
          <a:p>
            <a:pPr indent="540385" algn="just">
              <a:lnSpc>
                <a:spcPct val="130000"/>
              </a:lnSpc>
            </a:pPr>
            <a:r>
              <a:rPr lang="vi-VN" sz="2000" kern="0" dirty="0">
                <a:effectLst/>
                <a:latin typeface="Times New Roman" panose="02020603050405020304" pitchFamily="18" charset="0"/>
                <a:ea typeface="Calibri" panose="020F0502020204030204" pitchFamily="34" charset="0"/>
              </a:rPr>
              <a:t>Thông qua các buổi họp phụ huynh</a:t>
            </a:r>
            <a:endParaRPr lang="en-US" sz="2000" kern="0" dirty="0">
              <a:effectLst/>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49BF67EA-B1C6-3314-CDBB-C87B432B77E6}"/>
              </a:ext>
            </a:extLst>
          </p:cNvPr>
          <p:cNvSpPr txBox="1"/>
          <p:nvPr/>
        </p:nvSpPr>
        <p:spPr>
          <a:xfrm>
            <a:off x="519299" y="2373426"/>
            <a:ext cx="8183287" cy="646331"/>
          </a:xfrm>
          <a:prstGeom prst="rect">
            <a:avLst/>
          </a:prstGeom>
          <a:noFill/>
        </p:spPr>
        <p:txBody>
          <a:bodyPr wrap="square" rtlCol="0">
            <a:spAutoFit/>
          </a:bodyPr>
          <a:lstStyle/>
          <a:p>
            <a:r>
              <a:rPr lang="en-US" sz="1800" kern="0" dirty="0">
                <a:effectLst/>
                <a:latin typeface="Times New Roman" panose="02020603050405020304" pitchFamily="18" charset="0"/>
                <a:ea typeface="Calibri" panose="020F0502020204030204" pitchFamily="34" charset="0"/>
              </a:rPr>
              <a:t>    </a:t>
            </a:r>
            <a:r>
              <a:rPr lang="vi-VN" sz="1800" kern="0" dirty="0">
                <a:solidFill>
                  <a:srgbClr val="FFFF00"/>
                </a:solidFill>
                <a:effectLst/>
                <a:latin typeface="Times New Roman" panose="02020603050405020304" pitchFamily="18" charset="0"/>
                <a:ea typeface="Calibri" panose="020F0502020204030204" pitchFamily="34" charset="0"/>
              </a:rPr>
              <a:t>Đối với những đồ dùng trong nhà, không phải đồ chơi, những đồ dùng sắc nhọn, nặng để xa tầm tay trẻ.</a:t>
            </a:r>
            <a:endParaRPr lang="en-US" dirty="0">
              <a:solidFill>
                <a:srgbClr val="FFFF00"/>
              </a:solidFill>
            </a:endParaRPr>
          </a:p>
        </p:txBody>
      </p:sp>
      <p:sp>
        <p:nvSpPr>
          <p:cNvPr id="6" name="TextBox 5">
            <a:extLst>
              <a:ext uri="{FF2B5EF4-FFF2-40B4-BE49-F238E27FC236}">
                <a16:creationId xmlns:a16="http://schemas.microsoft.com/office/drawing/2014/main" id="{95E9614C-9D8F-7E9A-D391-3632B8A2CB7D}"/>
              </a:ext>
            </a:extLst>
          </p:cNvPr>
          <p:cNvSpPr txBox="1"/>
          <p:nvPr/>
        </p:nvSpPr>
        <p:spPr>
          <a:xfrm>
            <a:off x="488820" y="3019757"/>
            <a:ext cx="8213766" cy="646331"/>
          </a:xfrm>
          <a:prstGeom prst="rect">
            <a:avLst/>
          </a:prstGeom>
          <a:noFill/>
        </p:spPr>
        <p:txBody>
          <a:bodyPr wrap="square" rtlCol="0">
            <a:spAutoFit/>
          </a:bodyPr>
          <a:lstStyle/>
          <a:p>
            <a:r>
              <a:rPr lang="en-US" sz="1800" kern="0" dirty="0">
                <a:solidFill>
                  <a:srgbClr val="FFFF00"/>
                </a:solidFill>
                <a:effectLst/>
                <a:latin typeface="Times New Roman" panose="02020603050405020304" pitchFamily="18" charset="0"/>
                <a:ea typeface="Calibri" panose="020F0502020204030204" pitchFamily="34" charset="0"/>
              </a:rPr>
              <a:t>    </a:t>
            </a:r>
            <a:r>
              <a:rPr lang="vi-VN" sz="1800" kern="0" dirty="0">
                <a:solidFill>
                  <a:srgbClr val="FFFF00"/>
                </a:solidFill>
                <a:effectLst/>
                <a:latin typeface="Times New Roman" panose="02020603050405020304" pitchFamily="18" charset="0"/>
                <a:ea typeface="Calibri" panose="020F0502020204030204" pitchFamily="34" charset="0"/>
              </a:rPr>
              <a:t>Phụ huynh cần kiên nhẫn đọc tên từng vật dụng quen thuộc giúp trẻ biết tên gọi, tính năng, cách dùng và mối nguy hiểm  nếu có</a:t>
            </a:r>
            <a:endParaRPr lang="en-US" dirty="0">
              <a:solidFill>
                <a:srgbClr val="FFFF00"/>
              </a:solidFill>
            </a:endParaRPr>
          </a:p>
        </p:txBody>
      </p:sp>
      <p:sp>
        <p:nvSpPr>
          <p:cNvPr id="7" name="TextBox 6">
            <a:extLst>
              <a:ext uri="{FF2B5EF4-FFF2-40B4-BE49-F238E27FC236}">
                <a16:creationId xmlns:a16="http://schemas.microsoft.com/office/drawing/2014/main" id="{BBB34C2E-6641-5019-0DE7-7F37D4830FF4}"/>
              </a:ext>
            </a:extLst>
          </p:cNvPr>
          <p:cNvSpPr txBox="1"/>
          <p:nvPr/>
        </p:nvSpPr>
        <p:spPr>
          <a:xfrm>
            <a:off x="526920" y="3666088"/>
            <a:ext cx="8175666" cy="646331"/>
          </a:xfrm>
          <a:prstGeom prst="rect">
            <a:avLst/>
          </a:prstGeom>
          <a:noFill/>
        </p:spPr>
        <p:txBody>
          <a:bodyPr wrap="square" rtlCol="0">
            <a:spAutoFit/>
          </a:bodyPr>
          <a:lstStyle/>
          <a:p>
            <a:r>
              <a:rPr lang="en-US" sz="1800" kern="0" dirty="0">
                <a:solidFill>
                  <a:srgbClr val="FFFF00"/>
                </a:solidFill>
                <a:effectLst/>
                <a:latin typeface="Times New Roman" panose="02020603050405020304" pitchFamily="18" charset="0"/>
                <a:ea typeface="Calibri" panose="020F0502020204030204" pitchFamily="34" charset="0"/>
              </a:rPr>
              <a:t>    </a:t>
            </a:r>
            <a:r>
              <a:rPr lang="vi-VN" sz="1800" kern="0" dirty="0">
                <a:solidFill>
                  <a:srgbClr val="FFFF00"/>
                </a:solidFill>
                <a:effectLst/>
                <a:latin typeface="Times New Roman" panose="02020603050405020304" pitchFamily="18" charset="0"/>
                <a:ea typeface="Calibri" panose="020F0502020204030204" pitchFamily="34" charset="0"/>
              </a:rPr>
              <a:t>Hô hoán cũng là bước quan trọng trong quá trình thoát hiểm. Vì thế phụ huynh hãy dạy trẻ bình tĩnh để kêu gọi sự giúp đỡ của mọi người xung quanh</a:t>
            </a:r>
            <a:endParaRPr lang="en-US" dirty="0">
              <a:solidFill>
                <a:srgbClr val="FFFF00"/>
              </a:solidFill>
            </a:endParaRPr>
          </a:p>
        </p:txBody>
      </p:sp>
      <p:sp>
        <p:nvSpPr>
          <p:cNvPr id="8" name="TextBox 7">
            <a:extLst>
              <a:ext uri="{FF2B5EF4-FFF2-40B4-BE49-F238E27FC236}">
                <a16:creationId xmlns:a16="http://schemas.microsoft.com/office/drawing/2014/main" id="{85C0E5D5-0EB6-0001-3BAC-D90D9B4EECE6}"/>
              </a:ext>
            </a:extLst>
          </p:cNvPr>
          <p:cNvSpPr txBox="1"/>
          <p:nvPr/>
        </p:nvSpPr>
        <p:spPr>
          <a:xfrm>
            <a:off x="526920" y="4313383"/>
            <a:ext cx="8175666" cy="646331"/>
          </a:xfrm>
          <a:prstGeom prst="rect">
            <a:avLst/>
          </a:prstGeom>
          <a:noFill/>
        </p:spPr>
        <p:txBody>
          <a:bodyPr wrap="square" rtlCol="0">
            <a:spAutoFit/>
          </a:bodyPr>
          <a:lstStyle/>
          <a:p>
            <a:r>
              <a:rPr lang="en-US" sz="1800" kern="0" dirty="0">
                <a:solidFill>
                  <a:srgbClr val="FFFF00"/>
                </a:solidFill>
                <a:effectLst/>
                <a:latin typeface="Times New Roman" panose="02020603050405020304" pitchFamily="18" charset="0"/>
                <a:ea typeface="Calibri" panose="020F0502020204030204" pitchFamily="34" charset="0"/>
              </a:rPr>
              <a:t>    </a:t>
            </a:r>
            <a:r>
              <a:rPr lang="vi-VN" sz="1800" kern="0" dirty="0">
                <a:solidFill>
                  <a:srgbClr val="FFFF00"/>
                </a:solidFill>
                <a:effectLst/>
                <a:latin typeface="Times New Roman" panose="02020603050405020304" pitchFamily="18" charset="0"/>
                <a:ea typeface="Calibri" panose="020F0502020204030204" pitchFamily="34" charset="0"/>
              </a:rPr>
              <a:t>Tôi thường xuyên tạo những mã QR – theo từng chủ đề, hoạt động treo ở bảng tuyên truyền cửa lớp, gửi lên Zalo nhóm lớp để phụ huynh có thể tham khảo </a:t>
            </a:r>
            <a:endParaRPr lang="en-US" dirty="0">
              <a:solidFill>
                <a:srgbClr val="FFFF00"/>
              </a:solidFill>
            </a:endParaRPr>
          </a:p>
        </p:txBody>
      </p:sp>
      <p:pic>
        <p:nvPicPr>
          <p:cNvPr id="12" name="Picture 11">
            <a:extLst>
              <a:ext uri="{FF2B5EF4-FFF2-40B4-BE49-F238E27FC236}">
                <a16:creationId xmlns:a16="http://schemas.microsoft.com/office/drawing/2014/main" id="{6C4D6D6D-AFB2-32C3-334E-FF302EFB58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390" y="1866143"/>
            <a:ext cx="4247925" cy="3599890"/>
          </a:xfrm>
          <a:prstGeom prst="rect">
            <a:avLst/>
          </a:prstGeom>
          <a:noFill/>
        </p:spPr>
      </p:pic>
    </p:spTree>
    <p:extLst>
      <p:ext uri="{BB962C8B-B14F-4D97-AF65-F5344CB8AC3E}">
        <p14:creationId xmlns:p14="http://schemas.microsoft.com/office/powerpoint/2010/main" val="222637523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anim calcmode="lin" valueType="num">
                                      <p:cBhvr>
                                        <p:cTn id="20" dur="250" fill="hold"/>
                                        <p:tgtEl>
                                          <p:spTgt spid="3"/>
                                        </p:tgtEl>
                                        <p:attrNameLst>
                                          <p:attrName>ppt_x</p:attrName>
                                        </p:attrNameLst>
                                      </p:cBhvr>
                                      <p:tavLst>
                                        <p:tav tm="0">
                                          <p:val>
                                            <p:strVal val="#ppt_x"/>
                                          </p:val>
                                        </p:tav>
                                        <p:tav tm="100000">
                                          <p:val>
                                            <p:strVal val="#ppt_x"/>
                                          </p:val>
                                        </p:tav>
                                      </p:tavLst>
                                    </p:anim>
                                    <p:anim calcmode="lin" valueType="num">
                                      <p:cBhvr>
                                        <p:cTn id="21"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250"/>
                                        <p:tgtEl>
                                          <p:spTgt spid="6">
                                            <p:txEl>
                                              <p:pRg st="0" end="0"/>
                                            </p:txEl>
                                          </p:spTgt>
                                        </p:tgtEl>
                                      </p:cBhvr>
                                    </p:animEffect>
                                    <p:anim calcmode="lin" valueType="num">
                                      <p:cBhvr>
                                        <p:cTn id="27"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2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anim calcmode="lin" valueType="num">
                                      <p:cBhvr>
                                        <p:cTn id="34" dur="250" fill="hold"/>
                                        <p:tgtEl>
                                          <p:spTgt spid="7"/>
                                        </p:tgtEl>
                                        <p:attrNameLst>
                                          <p:attrName>ppt_x</p:attrName>
                                        </p:attrNameLst>
                                      </p:cBhvr>
                                      <p:tavLst>
                                        <p:tav tm="0">
                                          <p:val>
                                            <p:strVal val="#ppt_x"/>
                                          </p:val>
                                        </p:tav>
                                        <p:tav tm="100000">
                                          <p:val>
                                            <p:strVal val="#ppt_x"/>
                                          </p:val>
                                        </p:tav>
                                      </p:tavLst>
                                    </p:anim>
                                    <p:anim calcmode="lin" valueType="num">
                                      <p:cBhvr>
                                        <p:cTn id="3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anim calcmode="lin" valueType="num">
                                      <p:cBhvr>
                                        <p:cTn id="41" dur="250" fill="hold"/>
                                        <p:tgtEl>
                                          <p:spTgt spid="8"/>
                                        </p:tgtEl>
                                        <p:attrNameLst>
                                          <p:attrName>ppt_x</p:attrName>
                                        </p:attrNameLst>
                                      </p:cBhvr>
                                      <p:tavLst>
                                        <p:tav tm="0">
                                          <p:val>
                                            <p:strVal val="#ppt_x"/>
                                          </p:val>
                                        </p:tav>
                                        <p:tav tm="100000">
                                          <p:val>
                                            <p:strVal val="#ppt_x"/>
                                          </p:val>
                                        </p:tav>
                                      </p:tavLst>
                                    </p:anim>
                                    <p:anim calcmode="lin" valueType="num">
                                      <p:cBhvr>
                                        <p:cTn id="42"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1" nodeType="clickEffect">
                                  <p:stCondLst>
                                    <p:cond delay="0"/>
                                  </p:stCondLst>
                                  <p:childTnLst>
                                    <p:animEffect transition="out" filter="circle(out)">
                                      <p:cBhvr>
                                        <p:cTn id="46" dur="250"/>
                                        <p:tgtEl>
                                          <p:spTgt spid="2"/>
                                        </p:tgtEl>
                                      </p:cBhvr>
                                    </p:animEffect>
                                    <p:set>
                                      <p:cBhvr>
                                        <p:cTn id="47" dur="1" fill="hold">
                                          <p:stCondLst>
                                            <p:cond delay="249"/>
                                          </p:stCondLst>
                                        </p:cTn>
                                        <p:tgtEl>
                                          <p:spTgt spid="2"/>
                                        </p:tgtEl>
                                        <p:attrNameLst>
                                          <p:attrName>style.visibility</p:attrName>
                                        </p:attrNameLst>
                                      </p:cBhvr>
                                      <p:to>
                                        <p:strVal val="hidden"/>
                                      </p:to>
                                    </p:set>
                                  </p:childTnLst>
                                </p:cTn>
                              </p:par>
                              <p:par>
                                <p:cTn id="48" presetID="6" presetClass="exit" presetSubtype="32" fill="hold" nodeType="withEffect">
                                  <p:stCondLst>
                                    <p:cond delay="0"/>
                                  </p:stCondLst>
                                  <p:childTnLst>
                                    <p:animEffect transition="out" filter="circle(out)">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50"/>
                                        <p:tgtEl>
                                          <p:spTgt spid="3"/>
                                        </p:tgtEl>
                                      </p:cBhvr>
                                    </p:animEffect>
                                    <p:set>
                                      <p:cBhvr>
                                        <p:cTn id="53" dur="1" fill="hold">
                                          <p:stCondLst>
                                            <p:cond delay="249"/>
                                          </p:stCondLst>
                                        </p:cTn>
                                        <p:tgtEl>
                                          <p:spTgt spid="3"/>
                                        </p:tgtEl>
                                        <p:attrNameLst>
                                          <p:attrName>style.visibility</p:attrName>
                                        </p:attrNameLst>
                                      </p:cBhvr>
                                      <p:to>
                                        <p:strVal val="hidden"/>
                                      </p:to>
                                    </p:set>
                                  </p:childTnLst>
                                </p:cTn>
                              </p:par>
                              <p:par>
                                <p:cTn id="54" presetID="6" presetClass="exit" presetSubtype="32" fill="hold" grpId="0" nodeType="withEffect">
                                  <p:stCondLst>
                                    <p:cond delay="0"/>
                                  </p:stCondLst>
                                  <p:childTnLst>
                                    <p:animEffect transition="out" filter="circle(out)">
                                      <p:cBhvr>
                                        <p:cTn id="55" dur="250"/>
                                        <p:tgtEl>
                                          <p:spTgt spid="6">
                                            <p:txEl>
                                              <p:pRg st="0" end="0"/>
                                            </p:txEl>
                                          </p:spTgt>
                                        </p:tgtEl>
                                      </p:cBhvr>
                                    </p:animEffect>
                                    <p:set>
                                      <p:cBhvr>
                                        <p:cTn id="56" dur="1" fill="hold">
                                          <p:stCondLst>
                                            <p:cond delay="249"/>
                                          </p:stCondLst>
                                        </p:cTn>
                                        <p:tgtEl>
                                          <p:spTgt spid="6">
                                            <p:txEl>
                                              <p:pRg st="0" end="0"/>
                                            </p:txEl>
                                          </p:spTgt>
                                        </p:tgtEl>
                                        <p:attrNameLst>
                                          <p:attrName>style.visibility</p:attrName>
                                        </p:attrNameLst>
                                      </p:cBhvr>
                                      <p:to>
                                        <p:strVal val="hidden"/>
                                      </p:to>
                                    </p:set>
                                  </p:childTnLst>
                                </p:cTn>
                              </p:par>
                              <p:par>
                                <p:cTn id="57" presetID="6" presetClass="exit" presetSubtype="32" fill="hold" grpId="1" nodeType="withEffect">
                                  <p:stCondLst>
                                    <p:cond delay="0"/>
                                  </p:stCondLst>
                                  <p:childTnLst>
                                    <p:animEffect transition="out" filter="circle(out)">
                                      <p:cBhvr>
                                        <p:cTn id="58" dur="250"/>
                                        <p:tgtEl>
                                          <p:spTgt spid="7"/>
                                        </p:tgtEl>
                                      </p:cBhvr>
                                    </p:animEffect>
                                    <p:set>
                                      <p:cBhvr>
                                        <p:cTn id="59" dur="1" fill="hold">
                                          <p:stCondLst>
                                            <p:cond delay="249"/>
                                          </p:stCondLst>
                                        </p:cTn>
                                        <p:tgtEl>
                                          <p:spTgt spid="7"/>
                                        </p:tgtEl>
                                        <p:attrNameLst>
                                          <p:attrName>style.visibility</p:attrName>
                                        </p:attrNameLst>
                                      </p:cBhvr>
                                      <p:to>
                                        <p:strVal val="hidden"/>
                                      </p:to>
                                    </p:set>
                                  </p:childTnLst>
                                </p:cTn>
                              </p:par>
                              <p:par>
                                <p:cTn id="60" presetID="6" presetClass="exit" presetSubtype="32" fill="hold" grpId="1" nodeType="withEffect">
                                  <p:stCondLst>
                                    <p:cond delay="0"/>
                                  </p:stCondLst>
                                  <p:childTnLst>
                                    <p:animEffect transition="out" filter="circle(out)">
                                      <p:cBhvr>
                                        <p:cTn id="61" dur="250"/>
                                        <p:tgtEl>
                                          <p:spTgt spid="8"/>
                                        </p:tgtEl>
                                      </p:cBhvr>
                                    </p:animEffect>
                                    <p:set>
                                      <p:cBhvr>
                                        <p:cTn id="62" dur="1" fill="hold">
                                          <p:stCondLst>
                                            <p:cond delay="249"/>
                                          </p:stCondLst>
                                        </p:cTn>
                                        <p:tgtEl>
                                          <p:spTgt spid="8"/>
                                        </p:tgtEl>
                                        <p:attrNameLst>
                                          <p:attrName>style.visibility</p:attrName>
                                        </p:attrNameLst>
                                      </p:cBhvr>
                                      <p:to>
                                        <p:strVal val="hidden"/>
                                      </p:to>
                                    </p:set>
                                  </p:childTnLst>
                                </p:cTn>
                              </p:par>
                              <p:par>
                                <p:cTn id="63" presetID="6" presetClass="entr" presetSubtype="16"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in)">
                                      <p:cBhvr>
                                        <p:cTn id="6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6" grpId="0" build="allAtOnce"/>
      <p:bldP spid="7" grpId="0"/>
      <p:bldP spid="7" grpId="1"/>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47900" y="2038647"/>
            <a:ext cx="4648200" cy="3237809"/>
          </a:xfrm>
          <a:prstGeom prst="rect">
            <a:avLst/>
          </a:prstGeom>
          <a:solidFill>
            <a:schemeClr val="accent4">
              <a:lumMod val="60000"/>
              <a:lumOff val="40000"/>
            </a:schemeClr>
          </a:solidFill>
        </p:spPr>
        <p:txBody>
          <a:bodyPr wrap="square" rtlCol="0">
            <a:spAutoFit/>
          </a:bodyPr>
          <a:lstStyle/>
          <a:p>
            <a:pPr indent="274320" algn="ctr">
              <a:lnSpc>
                <a:spcPct val="130000"/>
              </a:lnSpc>
              <a:spcBef>
                <a:spcPts val="300"/>
              </a:spcBef>
              <a:spcAft>
                <a:spcPts val="0"/>
              </a:spcAft>
            </a:pPr>
            <a:r>
              <a:rPr lang="pt-BR" sz="2400" b="1" dirty="0">
                <a:latin typeface="Times New Roman"/>
                <a:ea typeface="Calibri"/>
              </a:rPr>
              <a:t>Đối với phụ huynh:</a:t>
            </a:r>
            <a:endParaRPr lang="en-US" sz="2400" dirty="0">
              <a:latin typeface="Times New Roman"/>
              <a:ea typeface="Calibri"/>
            </a:endParaRPr>
          </a:p>
          <a:p>
            <a:pPr algn="just"/>
            <a:r>
              <a:rPr lang="en-US" dirty="0">
                <a:latin typeface="Times New Roman" panose="02020603050405020304" pitchFamily="18" charset="0"/>
                <a:ea typeface="Calibri"/>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Sau khi áp dụng giải pháp, phụ huynh quan tâm sâu sắc hơn đến vấn đề an toàn cho trẻ tại gia đình cũng như mọi lúc mọi nơi.</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Có thêm kĩ năng trong việc dạy trẻ phòng tránh đồ vật sắc nhọn đối với trẻ.</a:t>
            </a:r>
            <a:endParaRPr lang="en-US" sz="2400" dirty="0">
              <a:effectLst/>
              <a:latin typeface="Times New Roman" panose="02020603050405020304" pitchFamily="18" charset="0"/>
              <a:ea typeface="Calibri"/>
              <a:cs typeface="Times New Roman" panose="02020603050405020304" pitchFamily="18" charset="0"/>
            </a:endParaRPr>
          </a:p>
        </p:txBody>
      </p:sp>
      <p:sp>
        <p:nvSpPr>
          <p:cNvPr id="5" name="TextBox 4"/>
          <p:cNvSpPr txBox="1"/>
          <p:nvPr/>
        </p:nvSpPr>
        <p:spPr>
          <a:xfrm>
            <a:off x="2247900" y="1860392"/>
            <a:ext cx="4648200" cy="3594317"/>
          </a:xfrm>
          <a:prstGeom prst="rect">
            <a:avLst/>
          </a:prstGeom>
          <a:solidFill>
            <a:schemeClr val="accent2">
              <a:lumMod val="20000"/>
              <a:lumOff val="80000"/>
            </a:schemeClr>
          </a:solidFill>
        </p:spPr>
        <p:txBody>
          <a:bodyPr wrap="square" rtlCol="0">
            <a:spAutoFit/>
          </a:bodyPr>
          <a:lstStyle/>
          <a:p>
            <a:pPr algn="ctr"/>
            <a:r>
              <a:rPr lang="pt-BR" sz="2400" b="1" dirty="0">
                <a:latin typeface="Times New Roman"/>
                <a:ea typeface="Calibri"/>
              </a:rPr>
              <a:t>Đối với trẻ:</a:t>
            </a:r>
          </a:p>
          <a:p>
            <a:pPr algn="just"/>
            <a:r>
              <a:rPr lang="vi-VN" dirty="0">
                <a:latin typeface="Times New Roman" panose="02020603050405020304" pitchFamily="18" charset="0"/>
                <a:cs typeface="Times New Roman" panose="02020603050405020304" pitchFamily="18" charset="0"/>
              </a:rPr>
              <a:t>- 100% trẻ lớp tôi an toàn mọi lúc mọi nơi.</a:t>
            </a:r>
            <a:endParaRPr lang="en-US" dirty="0">
              <a:latin typeface="Times New Roman" panose="02020603050405020304" pitchFamily="18" charset="0"/>
              <a:cs typeface="Times New Roman" panose="02020603050405020304" pitchFamily="18" charset="0"/>
            </a:endParaRPr>
          </a:p>
          <a:p>
            <a:pPr algn="just"/>
            <a:r>
              <a:rPr lang="vi-VN" dirty="0">
                <a:latin typeface="Times New Roman" panose="02020603050405020304" pitchFamily="18" charset="0"/>
                <a:cs typeface="Times New Roman" panose="02020603050405020304" pitchFamily="18" charset="0"/>
              </a:rPr>
              <a:t>- Trẻ có được những kiến thức cần thiết trong lĩnh vực tự phòng tránh tai nạn cho chính bản thân mình.</a:t>
            </a:r>
            <a:endParaRPr lang="en-US" dirty="0">
              <a:latin typeface="Times New Roman" panose="02020603050405020304" pitchFamily="18" charset="0"/>
              <a:cs typeface="Times New Roman" panose="02020603050405020304" pitchFamily="18" charset="0"/>
            </a:endParaRPr>
          </a:p>
          <a:p>
            <a:pPr algn="just"/>
            <a:r>
              <a:rPr lang="vi-VN" dirty="0">
                <a:latin typeface="Times New Roman" panose="02020603050405020304" pitchFamily="18" charset="0"/>
                <a:cs typeface="Times New Roman" panose="02020603050405020304" pitchFamily="18" charset="0"/>
              </a:rPr>
              <a:t>- Trẻ nắm được các kiến thức và kĩ năng nhận biết các yếu tố nguy cơ gây ra tai nạn, biết cách phòng tránh và tự tin xử lí khi không may bị tai nạn thương tích.</a:t>
            </a:r>
            <a:endParaRPr lang="en-US" dirty="0">
              <a:latin typeface="Times New Roman" panose="02020603050405020304" pitchFamily="18" charset="0"/>
              <a:cs typeface="Times New Roman" panose="02020603050405020304" pitchFamily="18" charset="0"/>
            </a:endParaRPr>
          </a:p>
          <a:p>
            <a:pPr algn="just"/>
            <a:r>
              <a:rPr lang="vi-VN" dirty="0">
                <a:latin typeface="Times New Roman" panose="02020603050405020304" pitchFamily="18" charset="0"/>
                <a:cs typeface="Times New Roman" panose="02020603050405020304" pitchFamily="18" charset="0"/>
              </a:rPr>
              <a:t>- Trẻ hứng thú tham gia các hoạt động rèn luyện kĩ năng phòng tránh tai nạn do vật sắc nhọn.</a:t>
            </a:r>
            <a:endParaRPr lang="en-US" dirty="0">
              <a:latin typeface="Times New Roman" panose="02020603050405020304" pitchFamily="18" charset="0"/>
              <a:cs typeface="Times New Roman" panose="02020603050405020304" pitchFamily="18" charset="0"/>
            </a:endParaRPr>
          </a:p>
          <a:p>
            <a:pPr indent="274320" algn="just">
              <a:lnSpc>
                <a:spcPct val="130000"/>
              </a:lnSpc>
              <a:spcBef>
                <a:spcPts val="300"/>
              </a:spcBef>
              <a:spcAft>
                <a:spcPts val="0"/>
              </a:spcAft>
            </a:pPr>
            <a:endParaRPr lang="en-US" dirty="0">
              <a:latin typeface="Times New Roman"/>
              <a:ea typeface="Calibri"/>
            </a:endParaRPr>
          </a:p>
        </p:txBody>
      </p:sp>
      <p:sp>
        <p:nvSpPr>
          <p:cNvPr id="2" name="TextBox 1"/>
          <p:cNvSpPr txBox="1"/>
          <p:nvPr/>
        </p:nvSpPr>
        <p:spPr>
          <a:xfrm>
            <a:off x="2667000" y="647700"/>
            <a:ext cx="4953000" cy="584775"/>
          </a:xfrm>
          <a:prstGeom prst="rect">
            <a:avLst/>
          </a:prstGeom>
          <a:noFill/>
        </p:spPr>
        <p:txBody>
          <a:bodyPr wrap="square" rtlCol="0">
            <a:spAutoFit/>
          </a:bodyPr>
          <a:lstStyle/>
          <a:p>
            <a:pPr algn="ctr"/>
            <a:r>
              <a:rPr lang="en-US" sz="3200" b="1" dirty="0" err="1">
                <a:solidFill>
                  <a:srgbClr val="C00000"/>
                </a:solidFill>
                <a:latin typeface="Times New Roman"/>
              </a:rPr>
              <a:t>Đánh</a:t>
            </a:r>
            <a:r>
              <a:rPr lang="en-US" sz="3200" b="1" dirty="0">
                <a:solidFill>
                  <a:srgbClr val="C00000"/>
                </a:solidFill>
                <a:latin typeface="Times New Roman"/>
              </a:rPr>
              <a:t> </a:t>
            </a:r>
            <a:r>
              <a:rPr lang="en-US" sz="3200" b="1" dirty="0" err="1">
                <a:solidFill>
                  <a:srgbClr val="C00000"/>
                </a:solidFill>
                <a:latin typeface="Times New Roman"/>
              </a:rPr>
              <a:t>giá</a:t>
            </a:r>
            <a:r>
              <a:rPr lang="en-US" sz="3200" b="1" dirty="0">
                <a:solidFill>
                  <a:srgbClr val="C00000"/>
                </a:solidFill>
                <a:latin typeface="Times New Roman"/>
              </a:rPr>
              <a:t> </a:t>
            </a:r>
            <a:r>
              <a:rPr lang="en-US" sz="3200" b="1" dirty="0" err="1">
                <a:solidFill>
                  <a:srgbClr val="C00000"/>
                </a:solidFill>
                <a:latin typeface="Times New Roman"/>
              </a:rPr>
              <a:t>kết</a:t>
            </a:r>
            <a:r>
              <a:rPr lang="en-US" sz="3200" b="1" dirty="0">
                <a:solidFill>
                  <a:srgbClr val="C00000"/>
                </a:solidFill>
                <a:latin typeface="Times New Roman"/>
              </a:rPr>
              <a:t> </a:t>
            </a:r>
            <a:r>
              <a:rPr lang="en-US" sz="3200" b="1" dirty="0" err="1">
                <a:solidFill>
                  <a:srgbClr val="C00000"/>
                </a:solidFill>
                <a:latin typeface="Times New Roman"/>
              </a:rPr>
              <a:t>quả</a:t>
            </a:r>
            <a:r>
              <a:rPr lang="en-US" sz="3200" b="1" dirty="0">
                <a:solidFill>
                  <a:srgbClr val="C00000"/>
                </a:solidFill>
                <a:latin typeface="Times New Roman"/>
              </a:rPr>
              <a:t> </a:t>
            </a:r>
            <a:r>
              <a:rPr lang="en-US" sz="3200" b="1" dirty="0" err="1">
                <a:solidFill>
                  <a:srgbClr val="C00000"/>
                </a:solidFill>
                <a:latin typeface="Times New Roman"/>
              </a:rPr>
              <a:t>đạt</a:t>
            </a:r>
            <a:r>
              <a:rPr lang="en-US" sz="3200" b="1" dirty="0">
                <a:solidFill>
                  <a:srgbClr val="C00000"/>
                </a:solidFill>
                <a:latin typeface="Times New Roman"/>
              </a:rPr>
              <a:t> </a:t>
            </a:r>
            <a:r>
              <a:rPr lang="en-US" sz="3200" b="1" dirty="0" err="1">
                <a:solidFill>
                  <a:srgbClr val="C00000"/>
                </a:solidFill>
                <a:latin typeface="Times New Roman"/>
              </a:rPr>
              <a:t>được</a:t>
            </a:r>
            <a:endParaRPr lang="vi-VN" sz="2800" b="1" dirty="0">
              <a:solidFill>
                <a:srgbClr val="C00000"/>
              </a:solidFill>
              <a:latin typeface="Times New Roman"/>
            </a:endParaRPr>
          </a:p>
        </p:txBody>
      </p:sp>
      <p:sp>
        <p:nvSpPr>
          <p:cNvPr id="7" name="TextBox 6"/>
          <p:cNvSpPr txBox="1"/>
          <p:nvPr/>
        </p:nvSpPr>
        <p:spPr>
          <a:xfrm>
            <a:off x="2514600" y="2038647"/>
            <a:ext cx="4114800" cy="3286541"/>
          </a:xfrm>
          <a:prstGeom prst="rect">
            <a:avLst/>
          </a:prstGeom>
          <a:solidFill>
            <a:schemeClr val="accent2">
              <a:lumMod val="60000"/>
              <a:lumOff val="40000"/>
            </a:schemeClr>
          </a:solidFill>
        </p:spPr>
        <p:txBody>
          <a:bodyPr wrap="square" rtlCol="0">
            <a:spAutoFit/>
          </a:bodyPr>
          <a:lstStyle/>
          <a:p>
            <a:pPr algn="ctr"/>
            <a:r>
              <a:rPr lang="pt-BR" sz="2400" b="1" dirty="0">
                <a:latin typeface="Times New Roman"/>
                <a:ea typeface="Calibri"/>
              </a:rPr>
              <a:t>Đối với giáo viên:</a:t>
            </a:r>
          </a:p>
          <a:p>
            <a:pPr algn="just"/>
            <a:r>
              <a:rPr lang="vi-VN" sz="2000" dirty="0">
                <a:latin typeface="Times New Roman" panose="02020603050405020304" pitchFamily="18" charset="0"/>
                <a:cs typeface="Times New Roman" panose="02020603050405020304" pitchFamily="18" charset="0"/>
              </a:rPr>
              <a:t>- Giúp giáo viên có được kỹ năng, kinh nghiệm cần thiết trong chăm sóc nuôi dưỡng trẻ.</a:t>
            </a:r>
            <a:endParaRPr lang="en-US" sz="2000" dirty="0">
              <a:latin typeface="Times New Roman" panose="02020603050405020304" pitchFamily="18" charset="0"/>
              <a:cs typeface="Times New Roman" panose="02020603050405020304" pitchFamily="18" charset="0"/>
            </a:endParaRPr>
          </a:p>
          <a:p>
            <a:pPr algn="just"/>
            <a:r>
              <a:rPr lang="vi-VN" sz="2000" dirty="0">
                <a:latin typeface="Times New Roman" panose="02020603050405020304" pitchFamily="18" charset="0"/>
                <a:cs typeface="Times New Roman" panose="02020603050405020304" pitchFamily="18" charset="0"/>
              </a:rPr>
              <a:t>- Bản thân có sự sáng tạo và linh hoạt hơn trong xây dựng môi trường, tổ chức các hoạt động giáo dục kĩ năng phòng tránh tai nạn thương tích cho trẻ.</a:t>
            </a:r>
            <a:endParaRPr lang="en-US" sz="2000" dirty="0">
              <a:latin typeface="Times New Roman" panose="02020603050405020304" pitchFamily="18" charset="0"/>
              <a:cs typeface="Times New Roman" panose="02020603050405020304" pitchFamily="18" charset="0"/>
            </a:endParaRPr>
          </a:p>
          <a:p>
            <a:pPr marL="285750" indent="-285750" algn="just">
              <a:lnSpc>
                <a:spcPct val="130000"/>
              </a:lnSpc>
              <a:spcBef>
                <a:spcPts val="300"/>
              </a:spcBef>
              <a:spcAft>
                <a:spcPts val="0"/>
              </a:spcAft>
              <a:buFont typeface="Arial" panose="020B0604020202020204" pitchFamily="34" charset="0"/>
              <a:buChar char="•"/>
            </a:pPr>
            <a:endParaRPr lang="pt-BR" b="1" dirty="0">
              <a:latin typeface="Times New Roman"/>
              <a:ea typeface="Calibri"/>
            </a:endParaRPr>
          </a:p>
        </p:txBody>
      </p:sp>
    </p:spTree>
    <p:extLst>
      <p:ext uri="{BB962C8B-B14F-4D97-AF65-F5344CB8AC3E}">
        <p14:creationId xmlns:p14="http://schemas.microsoft.com/office/powerpoint/2010/main" val="8975246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anim calcmode="lin" valueType="num">
                                      <p:cBhvr>
                                        <p:cTn id="23" dur="250" fill="hold"/>
                                        <p:tgtEl>
                                          <p:spTgt spid="7"/>
                                        </p:tgtEl>
                                        <p:attrNameLst>
                                          <p:attrName>ppt_x</p:attrName>
                                        </p:attrNameLst>
                                      </p:cBhvr>
                                      <p:tavLst>
                                        <p:tav tm="0">
                                          <p:val>
                                            <p:strVal val="#ppt_x"/>
                                          </p:val>
                                        </p:tav>
                                        <p:tav tm="100000">
                                          <p:val>
                                            <p:strVal val="#ppt_x"/>
                                          </p:val>
                                        </p:tav>
                                      </p:tavLst>
                                    </p:anim>
                                    <p:anim calcmode="lin" valueType="num">
                                      <p:cBhvr>
                                        <p:cTn id="24"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xit" presetSubtype="32" fill="hold" grpId="1" nodeType="clickEffect">
                                  <p:stCondLst>
                                    <p:cond delay="0"/>
                                  </p:stCondLst>
                                  <p:childTnLst>
                                    <p:animEffect transition="out" filter="circle(out)">
                                      <p:cBhvr>
                                        <p:cTn id="28" dur="250"/>
                                        <p:tgtEl>
                                          <p:spTgt spid="7"/>
                                        </p:tgtEl>
                                      </p:cBhvr>
                                    </p:animEffect>
                                    <p:set>
                                      <p:cBhvr>
                                        <p:cTn id="29" dur="1" fill="hold">
                                          <p:stCondLst>
                                            <p:cond delay="249"/>
                                          </p:stCondLst>
                                        </p:cTn>
                                        <p:tgtEl>
                                          <p:spTgt spid="7"/>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anim calcmode="lin" valueType="num">
                                      <p:cBhvr>
                                        <p:cTn id="33" dur="250" fill="hold"/>
                                        <p:tgtEl>
                                          <p:spTgt spid="4"/>
                                        </p:tgtEl>
                                        <p:attrNameLst>
                                          <p:attrName>ppt_x</p:attrName>
                                        </p:attrNameLst>
                                      </p:cBhvr>
                                      <p:tavLst>
                                        <p:tav tm="0">
                                          <p:val>
                                            <p:strVal val="#ppt_x"/>
                                          </p:val>
                                        </p:tav>
                                        <p:tav tm="100000">
                                          <p:val>
                                            <p:strVal val="#ppt_x"/>
                                          </p:val>
                                        </p:tav>
                                      </p:tavLst>
                                    </p:anim>
                                    <p:anim calcmode="lin" valueType="num">
                                      <p:cBhvr>
                                        <p:cTn id="34"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 grpId="0"/>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667000" y="654507"/>
            <a:ext cx="4953000" cy="584775"/>
          </a:xfrm>
          <a:prstGeom prst="rect">
            <a:avLst/>
          </a:prstGeom>
          <a:noFill/>
        </p:spPr>
        <p:txBody>
          <a:bodyPr wrap="square" rtlCol="0">
            <a:spAutoFit/>
          </a:bodyPr>
          <a:lstStyle/>
          <a:p>
            <a:pPr algn="ctr"/>
            <a:r>
              <a:rPr lang="en-US" sz="3200" b="1">
                <a:solidFill>
                  <a:srgbClr val="C00000"/>
                </a:solidFill>
                <a:latin typeface="Times New Roman"/>
              </a:rPr>
              <a:t>III/ Kết luận kiến nghị</a:t>
            </a:r>
            <a:endParaRPr lang="vi-VN" sz="2800" b="1" dirty="0">
              <a:solidFill>
                <a:srgbClr val="C00000"/>
              </a:solidFill>
              <a:latin typeface="Times New Roman"/>
            </a:endParaRPr>
          </a:p>
        </p:txBody>
      </p:sp>
      <p:sp>
        <p:nvSpPr>
          <p:cNvPr id="7" name="TextBox 6"/>
          <p:cNvSpPr txBox="1"/>
          <p:nvPr/>
        </p:nvSpPr>
        <p:spPr>
          <a:xfrm>
            <a:off x="762027" y="1866900"/>
            <a:ext cx="8153399" cy="390684"/>
          </a:xfrm>
          <a:prstGeom prst="rect">
            <a:avLst/>
          </a:prstGeom>
          <a:noFill/>
        </p:spPr>
        <p:txBody>
          <a:bodyPr wrap="square" rtlCol="0">
            <a:spAutoFit/>
          </a:bodyPr>
          <a:lstStyle/>
          <a:p>
            <a:pPr algn="just">
              <a:lnSpc>
                <a:spcPct val="115000"/>
              </a:lnSpc>
              <a:spcAft>
                <a:spcPts val="0"/>
              </a:spcAft>
            </a:pPr>
            <a:r>
              <a:rPr lang="en-US" b="1" dirty="0">
                <a:latin typeface="Times New Roman"/>
                <a:ea typeface="Times New Roman"/>
                <a:cs typeface="Times New Roman"/>
              </a:rPr>
              <a:t>1</a:t>
            </a:r>
            <a:r>
              <a:rPr lang="vi-VN" b="1" dirty="0">
                <a:latin typeface="Times New Roman"/>
                <a:ea typeface="Times New Roman"/>
                <a:cs typeface="Times New Roman"/>
              </a:rPr>
              <a:t>.</a:t>
            </a:r>
            <a:r>
              <a:rPr lang="en-US" b="1" dirty="0" err="1">
                <a:latin typeface="Times New Roman"/>
                <a:ea typeface="Times New Roman"/>
                <a:cs typeface="Times New Roman"/>
              </a:rPr>
              <a:t>Đánh</a:t>
            </a:r>
            <a:r>
              <a:rPr lang="en-US" b="1" dirty="0">
                <a:latin typeface="Times New Roman"/>
                <a:ea typeface="Times New Roman"/>
                <a:cs typeface="Times New Roman"/>
              </a:rPr>
              <a:t> </a:t>
            </a:r>
            <a:r>
              <a:rPr lang="en-US" b="1" dirty="0" err="1">
                <a:latin typeface="Times New Roman"/>
                <a:ea typeface="Times New Roman"/>
                <a:cs typeface="Times New Roman"/>
              </a:rPr>
              <a:t>giá</a:t>
            </a:r>
            <a:r>
              <a:rPr lang="en-US" b="1" dirty="0">
                <a:latin typeface="Times New Roman"/>
                <a:ea typeface="Times New Roman"/>
                <a:cs typeface="Times New Roman"/>
              </a:rPr>
              <a:t> </a:t>
            </a:r>
            <a:r>
              <a:rPr lang="en-US" b="1" dirty="0" err="1">
                <a:latin typeface="Times New Roman"/>
                <a:ea typeface="Times New Roman"/>
                <a:cs typeface="Times New Roman"/>
              </a:rPr>
              <a:t>khả</a:t>
            </a:r>
            <a:r>
              <a:rPr lang="en-US" b="1" dirty="0">
                <a:latin typeface="Times New Roman"/>
                <a:ea typeface="Times New Roman"/>
                <a:cs typeface="Times New Roman"/>
              </a:rPr>
              <a:t> </a:t>
            </a:r>
            <a:r>
              <a:rPr lang="en-US" b="1" dirty="0" err="1">
                <a:latin typeface="Times New Roman"/>
                <a:ea typeface="Times New Roman"/>
                <a:cs typeface="Times New Roman"/>
              </a:rPr>
              <a:t>năng</a:t>
            </a:r>
            <a:r>
              <a:rPr lang="en-US" b="1" dirty="0">
                <a:latin typeface="Times New Roman"/>
                <a:ea typeface="Times New Roman"/>
                <a:cs typeface="Times New Roman"/>
              </a:rPr>
              <a:t> </a:t>
            </a:r>
            <a:r>
              <a:rPr lang="en-US" b="1" dirty="0" err="1">
                <a:latin typeface="Times New Roman"/>
                <a:ea typeface="Times New Roman"/>
                <a:cs typeface="Times New Roman"/>
              </a:rPr>
              <a:t>triển</a:t>
            </a:r>
            <a:r>
              <a:rPr lang="en-US" b="1" dirty="0">
                <a:latin typeface="Times New Roman"/>
                <a:ea typeface="Times New Roman"/>
                <a:cs typeface="Times New Roman"/>
              </a:rPr>
              <a:t> </a:t>
            </a:r>
            <a:r>
              <a:rPr lang="en-US" b="1" dirty="0" err="1">
                <a:latin typeface="Times New Roman"/>
                <a:ea typeface="Times New Roman"/>
                <a:cs typeface="Times New Roman"/>
              </a:rPr>
              <a:t>khai</a:t>
            </a:r>
            <a:r>
              <a:rPr lang="en-US" b="1" dirty="0">
                <a:latin typeface="Times New Roman"/>
                <a:ea typeface="Times New Roman"/>
                <a:cs typeface="Times New Roman"/>
              </a:rPr>
              <a:t> </a:t>
            </a:r>
            <a:r>
              <a:rPr lang="en-US" b="1" dirty="0" err="1">
                <a:latin typeface="Times New Roman"/>
                <a:ea typeface="Times New Roman"/>
                <a:cs typeface="Times New Roman"/>
              </a:rPr>
              <a:t>giải</a:t>
            </a:r>
            <a:r>
              <a:rPr lang="en-US" b="1" dirty="0">
                <a:latin typeface="Times New Roman"/>
                <a:ea typeface="Times New Roman"/>
                <a:cs typeface="Times New Roman"/>
              </a:rPr>
              <a:t> </a:t>
            </a:r>
            <a:r>
              <a:rPr lang="en-US" b="1" dirty="0" err="1">
                <a:latin typeface="Times New Roman"/>
                <a:ea typeface="Times New Roman"/>
                <a:cs typeface="Times New Roman"/>
              </a:rPr>
              <a:t>pháp</a:t>
            </a:r>
            <a:endParaRPr lang="en-US" b="1" dirty="0">
              <a:ea typeface="Times New Roman"/>
              <a:cs typeface="Times New Roman"/>
            </a:endParaRPr>
          </a:p>
        </p:txBody>
      </p:sp>
      <p:sp>
        <p:nvSpPr>
          <p:cNvPr id="8" name="TextBox 7"/>
          <p:cNvSpPr txBox="1"/>
          <p:nvPr/>
        </p:nvSpPr>
        <p:spPr>
          <a:xfrm>
            <a:off x="614924" y="2123809"/>
            <a:ext cx="8153399" cy="812530"/>
          </a:xfrm>
          <a:prstGeom prst="rect">
            <a:avLst/>
          </a:prstGeom>
          <a:noFill/>
        </p:spPr>
        <p:txBody>
          <a:bodyPr wrap="square" rtlCol="0">
            <a:spAutoFit/>
          </a:bodyPr>
          <a:lstStyle/>
          <a:p>
            <a:pPr indent="274320" algn="just">
              <a:lnSpc>
                <a:spcPct val="130000"/>
              </a:lnSpc>
              <a:spcBef>
                <a:spcPts val="300"/>
              </a:spcBef>
              <a:spcAft>
                <a:spcPts val="0"/>
              </a:spcAft>
            </a:pPr>
            <a:r>
              <a:rPr lang="en-US" dirty="0">
                <a:latin typeface="Times New Roman"/>
                <a:ea typeface="Times New Roman"/>
                <a:cs typeface="Times New Roman"/>
              </a:rPr>
              <a:t> </a:t>
            </a:r>
            <a:r>
              <a:rPr lang="vi-VN" dirty="0">
                <a:latin typeface="Times New Roman"/>
                <a:ea typeface="Calibri"/>
              </a:rPr>
              <a:t>Giải pháp đã được áp dụng tại trường mầm non</a:t>
            </a:r>
            <a:r>
              <a:rPr lang="en-US" dirty="0">
                <a:latin typeface="Times New Roman"/>
                <a:ea typeface="Calibri"/>
              </a:rPr>
              <a:t> </a:t>
            </a:r>
            <a:r>
              <a:rPr lang="en-US" dirty="0" err="1">
                <a:latin typeface="Times New Roman"/>
                <a:ea typeface="Calibri"/>
              </a:rPr>
              <a:t>Đại</a:t>
            </a:r>
            <a:r>
              <a:rPr lang="en-US" dirty="0">
                <a:latin typeface="Times New Roman"/>
                <a:ea typeface="Calibri"/>
              </a:rPr>
              <a:t> </a:t>
            </a:r>
            <a:r>
              <a:rPr lang="en-US" dirty="0" err="1">
                <a:latin typeface="Times New Roman"/>
                <a:ea typeface="Calibri"/>
              </a:rPr>
              <a:t>Bản</a:t>
            </a:r>
            <a:r>
              <a:rPr lang="en-US" dirty="0">
                <a:latin typeface="Times New Roman"/>
                <a:ea typeface="Calibri"/>
              </a:rPr>
              <a:t>, c</a:t>
            </a:r>
            <a:r>
              <a:rPr lang="vi-VN" dirty="0">
                <a:latin typeface="Times New Roman"/>
                <a:ea typeface="Calibri"/>
              </a:rPr>
              <a:t>ó khả năng nhân rộng trong các trường trong</a:t>
            </a:r>
            <a:r>
              <a:rPr lang="en-US" dirty="0">
                <a:latin typeface="Times New Roman"/>
                <a:ea typeface="Calibri"/>
              </a:rPr>
              <a:t> </a:t>
            </a:r>
            <a:r>
              <a:rPr lang="en-US" dirty="0" err="1">
                <a:latin typeface="Times New Roman"/>
                <a:ea typeface="Calibri"/>
              </a:rPr>
              <a:t>huyện</a:t>
            </a:r>
            <a:r>
              <a:rPr lang="en-US" dirty="0">
                <a:latin typeface="Times New Roman"/>
                <a:ea typeface="Calibri"/>
              </a:rPr>
              <a:t> An </a:t>
            </a:r>
            <a:r>
              <a:rPr lang="en-US" dirty="0" err="1">
                <a:latin typeface="Times New Roman"/>
                <a:ea typeface="Calibri"/>
              </a:rPr>
              <a:t>Dương</a:t>
            </a:r>
            <a:r>
              <a:rPr lang="en-US" dirty="0">
                <a:latin typeface="Times New Roman"/>
                <a:ea typeface="Calibri"/>
              </a:rPr>
              <a:t>.</a:t>
            </a:r>
            <a:endParaRPr lang="en-US" dirty="0">
              <a:effectLst/>
              <a:latin typeface="Times New Roman"/>
              <a:ea typeface="Calibri"/>
            </a:endParaRPr>
          </a:p>
        </p:txBody>
      </p:sp>
      <p:sp>
        <p:nvSpPr>
          <p:cNvPr id="10" name="TextBox 9"/>
          <p:cNvSpPr txBox="1"/>
          <p:nvPr/>
        </p:nvSpPr>
        <p:spPr>
          <a:xfrm>
            <a:off x="766943" y="2882325"/>
            <a:ext cx="8153399" cy="390684"/>
          </a:xfrm>
          <a:prstGeom prst="rect">
            <a:avLst/>
          </a:prstGeom>
          <a:noFill/>
        </p:spPr>
        <p:txBody>
          <a:bodyPr wrap="square" rtlCol="0">
            <a:spAutoFit/>
          </a:bodyPr>
          <a:lstStyle/>
          <a:p>
            <a:pPr algn="just">
              <a:lnSpc>
                <a:spcPct val="115000"/>
              </a:lnSpc>
              <a:spcAft>
                <a:spcPts val="0"/>
              </a:spcAft>
            </a:pPr>
            <a:r>
              <a:rPr lang="en-US" b="1" dirty="0">
                <a:latin typeface="Times New Roman"/>
                <a:ea typeface="Times New Roman"/>
                <a:cs typeface="Times New Roman"/>
              </a:rPr>
              <a:t>2. </a:t>
            </a:r>
            <a:r>
              <a:rPr lang="en-US" b="1" dirty="0" err="1">
                <a:latin typeface="Times New Roman"/>
                <a:ea typeface="Times New Roman"/>
                <a:cs typeface="Times New Roman"/>
              </a:rPr>
              <a:t>Bài</a:t>
            </a:r>
            <a:r>
              <a:rPr lang="en-US" b="1" dirty="0">
                <a:latin typeface="Times New Roman"/>
                <a:ea typeface="Times New Roman"/>
                <a:cs typeface="Times New Roman"/>
              </a:rPr>
              <a:t> </a:t>
            </a:r>
            <a:r>
              <a:rPr lang="en-US" b="1" dirty="0" err="1">
                <a:latin typeface="Times New Roman"/>
                <a:ea typeface="Times New Roman"/>
                <a:cs typeface="Times New Roman"/>
              </a:rPr>
              <a:t>học</a:t>
            </a:r>
            <a:r>
              <a:rPr lang="en-US" b="1" dirty="0">
                <a:latin typeface="Times New Roman"/>
                <a:ea typeface="Times New Roman"/>
                <a:cs typeface="Times New Roman"/>
              </a:rPr>
              <a:t> </a:t>
            </a:r>
            <a:r>
              <a:rPr lang="en-US" b="1" dirty="0" err="1">
                <a:latin typeface="Times New Roman"/>
                <a:ea typeface="Times New Roman"/>
                <a:cs typeface="Times New Roman"/>
              </a:rPr>
              <a:t>kinh</a:t>
            </a:r>
            <a:r>
              <a:rPr lang="en-US" b="1" dirty="0">
                <a:latin typeface="Times New Roman"/>
                <a:ea typeface="Times New Roman"/>
                <a:cs typeface="Times New Roman"/>
              </a:rPr>
              <a:t> </a:t>
            </a:r>
            <a:r>
              <a:rPr lang="en-US" b="1" dirty="0" err="1">
                <a:latin typeface="Times New Roman"/>
                <a:ea typeface="Times New Roman"/>
                <a:cs typeface="Times New Roman"/>
              </a:rPr>
              <a:t>nghiệm</a:t>
            </a:r>
            <a:endParaRPr lang="en-US" sz="1400" b="1" dirty="0">
              <a:ea typeface="Times New Roman"/>
              <a:cs typeface="Times New Roman"/>
            </a:endParaRPr>
          </a:p>
        </p:txBody>
      </p:sp>
      <p:sp>
        <p:nvSpPr>
          <p:cNvPr id="4" name="TextBox 3">
            <a:extLst>
              <a:ext uri="{FF2B5EF4-FFF2-40B4-BE49-F238E27FC236}">
                <a16:creationId xmlns:a16="http://schemas.microsoft.com/office/drawing/2014/main" id="{034BAD2B-D2C4-7882-70BB-14CE282054FA}"/>
              </a:ext>
            </a:extLst>
          </p:cNvPr>
          <p:cNvSpPr txBox="1"/>
          <p:nvPr/>
        </p:nvSpPr>
        <p:spPr>
          <a:xfrm>
            <a:off x="457200" y="3184741"/>
            <a:ext cx="8311123" cy="1474891"/>
          </a:xfrm>
          <a:prstGeom prst="rect">
            <a:avLst/>
          </a:prstGeom>
          <a:noFill/>
        </p:spPr>
        <p:txBody>
          <a:bodyPr wrap="square">
            <a:spAutoFit/>
          </a:bodyPr>
          <a:lstStyle/>
          <a:p>
            <a:pPr indent="540385" algn="just">
              <a:lnSpc>
                <a:spcPct val="120000"/>
              </a:lnSpc>
              <a:spcBef>
                <a:spcPts val="300"/>
              </a:spcBef>
              <a:spcAft>
                <a:spcPts val="300"/>
              </a:spcAft>
            </a:pPr>
            <a:r>
              <a:rPr lang="vi-VN" dirty="0">
                <a:latin typeface="Times New Roman" panose="02020603050405020304" pitchFamily="18" charset="0"/>
                <a:cs typeface="Times New Roman" panose="02020603050405020304" pitchFamily="18" charset="0"/>
              </a:rPr>
              <a:t>Có kinh nghiệm và linh hoạt hơn trong việc xây dựng môi trường giáo dục đảm bảo an toàn cho trẻ.</a:t>
            </a:r>
            <a:endParaRPr lang="en-US" dirty="0">
              <a:latin typeface="Times New Roman" panose="02020603050405020304" pitchFamily="18" charset="0"/>
              <a:cs typeface="Times New Roman" panose="02020603050405020304" pitchFamily="18" charset="0"/>
            </a:endParaRPr>
          </a:p>
          <a:p>
            <a:pPr indent="540385" algn="just">
              <a:lnSpc>
                <a:spcPct val="120000"/>
              </a:lnSpc>
              <a:spcBef>
                <a:spcPts val="300"/>
              </a:spcBef>
              <a:spcAft>
                <a:spcPts val="300"/>
              </a:spcAft>
            </a:pPr>
            <a:r>
              <a:rPr lang="vi-VN" dirty="0">
                <a:latin typeface="Times New Roman" panose="02020603050405020304" pitchFamily="18" charset="0"/>
                <a:cs typeface="Times New Roman" panose="02020603050405020304" pitchFamily="18" charset="0"/>
              </a:rPr>
              <a:t>Nâng cao được sự hiểu biết của trẻ về tai nạn thương tích, trẻ ý thức được các yếu tố nguy hiểm</a:t>
            </a:r>
            <a:r>
              <a:rPr lang="en-US" dirty="0"/>
              <a:t>.</a:t>
            </a:r>
          </a:p>
        </p:txBody>
      </p:sp>
      <p:sp>
        <p:nvSpPr>
          <p:cNvPr id="3" name="TextBox 2">
            <a:extLst>
              <a:ext uri="{FF2B5EF4-FFF2-40B4-BE49-F238E27FC236}">
                <a16:creationId xmlns:a16="http://schemas.microsoft.com/office/drawing/2014/main" id="{24A697A6-2DC4-F5AA-F793-9A9D57F900C3}"/>
              </a:ext>
            </a:extLst>
          </p:cNvPr>
          <p:cNvSpPr txBox="1"/>
          <p:nvPr/>
        </p:nvSpPr>
        <p:spPr>
          <a:xfrm>
            <a:off x="614924" y="4673151"/>
            <a:ext cx="8384673" cy="646331"/>
          </a:xfrm>
          <a:prstGeom prst="rect">
            <a:avLst/>
          </a:prstGeom>
          <a:noFill/>
        </p:spPr>
        <p:txBody>
          <a:bodyPr wrap="square" rtlCol="0">
            <a:spAutoFit/>
          </a:bodyPr>
          <a:lstStyle/>
          <a:p>
            <a:pPr algn="just"/>
            <a:r>
              <a:rPr lang="af-ZA" sz="1800" kern="0" dirty="0">
                <a:effectLst/>
                <a:latin typeface="Times New Roman" panose="02020603050405020304" pitchFamily="18" charset="0"/>
                <a:ea typeface="Times New Roman" panose="02020603050405020304" pitchFamily="18" charset="0"/>
              </a:rPr>
              <a:t>       Tạo được sự tin yêu, ủng hộ của phụ huynh, xây dựng mối quan hệ tích cực giữa gia đình và nhà trường.</a:t>
            </a:r>
            <a:endParaRPr lang="en-US" dirty="0"/>
          </a:p>
        </p:txBody>
      </p:sp>
    </p:spTree>
    <p:extLst>
      <p:ext uri="{BB962C8B-B14F-4D97-AF65-F5344CB8AC3E}">
        <p14:creationId xmlns:p14="http://schemas.microsoft.com/office/powerpoint/2010/main" val="55591142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anim calcmode="lin" valueType="num">
                                      <p:cBhvr>
                                        <p:cTn id="20" dur="250" fill="hold"/>
                                        <p:tgtEl>
                                          <p:spTgt spid="8"/>
                                        </p:tgtEl>
                                        <p:attrNameLst>
                                          <p:attrName>ppt_x</p:attrName>
                                        </p:attrNameLst>
                                      </p:cBhvr>
                                      <p:tavLst>
                                        <p:tav tm="0">
                                          <p:val>
                                            <p:strVal val="#ppt_x"/>
                                          </p:val>
                                        </p:tav>
                                        <p:tav tm="100000">
                                          <p:val>
                                            <p:strVal val="#ppt_x"/>
                                          </p:val>
                                        </p:tav>
                                      </p:tavLst>
                                    </p:anim>
                                    <p:anim calcmode="lin" valueType="num">
                                      <p:cBhvr>
                                        <p:cTn id="21"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anim calcmode="lin" valueType="num">
                                      <p:cBhvr>
                                        <p:cTn id="27" dur="250" fill="hold"/>
                                        <p:tgtEl>
                                          <p:spTgt spid="10"/>
                                        </p:tgtEl>
                                        <p:attrNameLst>
                                          <p:attrName>ppt_x</p:attrName>
                                        </p:attrNameLst>
                                      </p:cBhvr>
                                      <p:tavLst>
                                        <p:tav tm="0">
                                          <p:val>
                                            <p:strVal val="#ppt_x"/>
                                          </p:val>
                                        </p:tav>
                                        <p:tav tm="100000">
                                          <p:val>
                                            <p:strVal val="#ppt_x"/>
                                          </p:val>
                                        </p:tav>
                                      </p:tavLst>
                                    </p:anim>
                                    <p:anim calcmode="lin" valueType="num">
                                      <p:cBhvr>
                                        <p:cTn id="28"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
                                        <p:tgtEl>
                                          <p:spTgt spid="4">
                                            <p:txEl>
                                              <p:pRg st="0" end="0"/>
                                            </p:txEl>
                                          </p:spTgt>
                                        </p:tgtEl>
                                      </p:cBhvr>
                                    </p:animEffect>
                                    <p:anim calcmode="lin" valueType="num">
                                      <p:cBhvr>
                                        <p:cTn id="34" dur="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2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250"/>
                                        <p:tgtEl>
                                          <p:spTgt spid="4">
                                            <p:txEl>
                                              <p:pRg st="1" end="1"/>
                                            </p:txEl>
                                          </p:spTgt>
                                        </p:tgtEl>
                                      </p:cBhvr>
                                    </p:animEffect>
                                    <p:anim calcmode="lin" valueType="num">
                                      <p:cBhvr>
                                        <p:cTn id="41" dur="2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2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250" fill="hold"/>
                                        <p:tgtEl>
                                          <p:spTgt spid="3"/>
                                        </p:tgtEl>
                                        <p:attrNameLst>
                                          <p:attrName>ppt_x</p:attrName>
                                        </p:attrNameLst>
                                      </p:cBhvr>
                                      <p:tavLst>
                                        <p:tav tm="0">
                                          <p:val>
                                            <p:strVal val="#ppt_x"/>
                                          </p:val>
                                        </p:tav>
                                        <p:tav tm="100000">
                                          <p:val>
                                            <p:strVal val="#ppt_x"/>
                                          </p:val>
                                        </p:tav>
                                      </p:tavLst>
                                    </p:anim>
                                    <p:anim calcmode="lin" valueType="num">
                                      <p:cBhvr additive="base">
                                        <p:cTn id="48"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905015" y="1790700"/>
            <a:ext cx="5349541" cy="707886"/>
          </a:xfrm>
          <a:prstGeom prst="rect">
            <a:avLst/>
          </a:prstGeom>
        </p:spPr>
        <p:txBody>
          <a:bodyPr wrap="none">
            <a:spAutoFit/>
          </a:bodyPr>
          <a:lstStyle/>
          <a:p>
            <a:r>
              <a:rPr lang="pt-BR" sz="4000" b="1" i="1" dirty="0">
                <a:solidFill>
                  <a:schemeClr val="bg1"/>
                </a:solidFill>
                <a:latin typeface="Times New Roman" panose="02020603050405020304"/>
                <a:ea typeface="Times New Roman" panose="02020603050405020304"/>
              </a:rPr>
              <a:t>Xin chân thành cảm ơn.</a:t>
            </a:r>
            <a:endParaRPr lang="en-US" sz="4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94444E-6 2.22222E-6 L -0.00087 -0.06195 " pathEditMode="relative" rAng="0" ptsTypes="AA">
                                      <p:cBhvr>
                                        <p:cTn id="6" dur="250" accel="50000" decel="50000" autoRev="1" fill="hold">
                                          <p:stCondLst>
                                            <p:cond delay="0"/>
                                          </p:stCondLst>
                                        </p:cTn>
                                        <p:tgtEl>
                                          <p:spTgt spid="5"/>
                                        </p:tgtEl>
                                        <p:attrNameLst>
                                          <p:attrName>ppt_x</p:attrName>
                                          <p:attrName>ppt_y</p:attrName>
                                        </p:attrNameLst>
                                      </p:cBhvr>
                                      <p:rCtr x="-52" y="-31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0" name="Picture 2" descr="Đánh giá cân sức khỏe Nhơn Hòa có tốt không, giá bao nhiêu, mua ở đâu - ❤️‎  Tạp chí hay | Tapchihay.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57" y="-123000"/>
            <a:ext cx="9151786"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40020" y="135969"/>
            <a:ext cx="6691341" cy="630942"/>
          </a:xfrm>
          <a:prstGeom prst="rect">
            <a:avLst/>
          </a:prstGeom>
          <a:noFill/>
        </p:spPr>
        <p:txBody>
          <a:bodyPr wrap="square">
            <a:spAutoFit/>
          </a:bodyPr>
          <a:lstStyle/>
          <a:p>
            <a:pPr algn="ctr"/>
            <a:r>
              <a:rPr lang="en-US" sz="3500" b="1" dirty="0">
                <a:ln w="10541" cmpd="sng">
                  <a:solidFill>
                    <a:srgbClr val="C00000"/>
                  </a:solidFill>
                  <a:prstDash val="solid"/>
                </a:ln>
                <a:solidFill>
                  <a:srgbClr val="FF0000"/>
                </a:solidFill>
                <a:latin typeface="Times New Roman" panose="02020603050405020304"/>
                <a:ea typeface="Times New Roman" panose="02020603050405020304"/>
              </a:rPr>
              <a:t>1. LÝ DO CHỌN ĐỀ TÀI</a:t>
            </a:r>
            <a:endParaRPr lang="en-US" sz="3500" b="1" dirty="0">
              <a:ln w="10541" cmpd="sng">
                <a:solidFill>
                  <a:srgbClr val="C00000"/>
                </a:solidFill>
                <a:prstDash val="solid"/>
              </a:ln>
              <a:solidFill>
                <a:srgbClr val="FF0000"/>
              </a:solidFill>
            </a:endParaRPr>
          </a:p>
        </p:txBody>
      </p:sp>
      <p:sp>
        <p:nvSpPr>
          <p:cNvPr id="3" name="Rectangle 2"/>
          <p:cNvSpPr/>
          <p:nvPr/>
        </p:nvSpPr>
        <p:spPr>
          <a:xfrm>
            <a:off x="533400" y="890364"/>
            <a:ext cx="8458200" cy="907941"/>
          </a:xfrm>
          <a:prstGeom prst="rect">
            <a:avLst/>
          </a:prstGeom>
          <a:noFill/>
        </p:spPr>
        <p:txBody>
          <a:bodyPr wrap="square">
            <a:spAutoFit/>
          </a:bodyPr>
          <a:lstStyle/>
          <a:p>
            <a:pPr algn="ctr"/>
            <a:endParaRPr lang="en-US" sz="3500" b="1" dirty="0">
              <a:ln w="10541" cmpd="sng">
                <a:solidFill>
                  <a:srgbClr val="C00000"/>
                </a:solidFill>
                <a:prstDash val="solid"/>
              </a:ln>
              <a:solidFill>
                <a:srgbClr val="FF0000"/>
              </a:solidFill>
            </a:endParaRPr>
          </a:p>
          <a:p>
            <a:pPr algn="ctr"/>
            <a:endParaRPr lang="en-US" b="1" dirty="0">
              <a:ln w="10541" cmpd="sng">
                <a:solidFill>
                  <a:srgbClr val="C00000"/>
                </a:solidFill>
                <a:prstDash val="solid"/>
              </a:ln>
              <a:solidFill>
                <a:srgbClr val="FF0000"/>
              </a:solidFill>
            </a:endParaRPr>
          </a:p>
        </p:txBody>
      </p:sp>
      <p:sp>
        <p:nvSpPr>
          <p:cNvPr id="9" name="Rectangle 8"/>
          <p:cNvSpPr/>
          <p:nvPr/>
        </p:nvSpPr>
        <p:spPr>
          <a:xfrm>
            <a:off x="579783" y="2921143"/>
            <a:ext cx="8411817" cy="416524"/>
          </a:xfrm>
          <a:prstGeom prst="rect">
            <a:avLst/>
          </a:prstGeom>
        </p:spPr>
        <p:txBody>
          <a:bodyPr wrap="square">
            <a:spAutoFit/>
          </a:bodyPr>
          <a:lstStyle/>
          <a:p>
            <a:pPr indent="274320" algn="just">
              <a:lnSpc>
                <a:spcPct val="130000"/>
              </a:lnSpc>
              <a:spcBef>
                <a:spcPts val="300"/>
              </a:spcBef>
              <a:spcAft>
                <a:spcPts val="0"/>
              </a:spcAft>
            </a:pPr>
            <a:endParaRPr lang="en-US" dirty="0">
              <a:effectLst/>
              <a:latin typeface="Times New Roman"/>
              <a:ea typeface="Calibri"/>
            </a:endParaRPr>
          </a:p>
        </p:txBody>
      </p:sp>
      <p:sp>
        <p:nvSpPr>
          <p:cNvPr id="10" name="TextBox 9">
            <a:extLst>
              <a:ext uri="{FF2B5EF4-FFF2-40B4-BE49-F238E27FC236}">
                <a16:creationId xmlns:a16="http://schemas.microsoft.com/office/drawing/2014/main" id="{8708127E-3DC9-564D-3467-BA886FA47791}"/>
              </a:ext>
            </a:extLst>
          </p:cNvPr>
          <p:cNvSpPr txBox="1"/>
          <p:nvPr/>
        </p:nvSpPr>
        <p:spPr>
          <a:xfrm>
            <a:off x="1105478" y="1080165"/>
            <a:ext cx="7360423" cy="1477328"/>
          </a:xfrm>
          <a:prstGeom prst="rect">
            <a:avLst/>
          </a:prstGeom>
          <a:noFill/>
        </p:spPr>
        <p:txBody>
          <a:bodyPr wrap="square">
            <a:spAutoFit/>
          </a:bodyPr>
          <a:lstStyle/>
          <a:p>
            <a:pPr algn="just"/>
            <a:r>
              <a:rPr lang="en-US" dirty="0">
                <a:latin typeface="Times New Roman" panose="02020603050405020304" pitchFamily="18" charset="0"/>
                <a:ea typeface="Arial" panose="020B0604020202020204" pitchFamily="34" charset="0"/>
              </a:rPr>
              <a:t>         </a:t>
            </a:r>
            <a:r>
              <a:rPr lang="vi-VN" dirty="0">
                <a:latin typeface="Times New Roman" panose="02020603050405020304" pitchFamily="18" charset="0"/>
                <a:ea typeface="Arial" panose="020B0604020202020204" pitchFamily="34" charset="0"/>
              </a:rPr>
              <a:t>Như chúng ta đã biết trẻ mầm non thường tò mò, ham hiểu biết, thích khám phá thế giới xung quanh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nên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rất</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dễ</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xảy</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ra</a:t>
            </a:r>
            <a:r>
              <a:rPr lang="en-US" dirty="0">
                <a:latin typeface="Times New Roman" panose="02020603050405020304" pitchFamily="18" charset="0"/>
                <a:ea typeface="Arial" panose="020B0604020202020204" pitchFamily="34" charset="0"/>
              </a:rPr>
              <a:t> tai </a:t>
            </a:r>
            <a:r>
              <a:rPr lang="en-US" dirty="0" err="1">
                <a:latin typeface="Times New Roman" panose="02020603050405020304" pitchFamily="18" charset="0"/>
                <a:ea typeface="Arial" panose="020B0604020202020204" pitchFamily="34" charset="0"/>
              </a:rPr>
              <a:t>nạn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thương</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tích</a:t>
            </a:r>
            <a:r>
              <a:rPr lang="en-US" dirty="0">
                <a:latin typeface="Times New Roman" panose="02020603050405020304" pitchFamily="18" charset="0"/>
                <a:ea typeface="Arial" panose="020B0604020202020204" pitchFamily="34" charset="0"/>
              </a:rPr>
              <a:t>.</a:t>
            </a:r>
            <a:r>
              <a:rPr lang="vi-VN" dirty="0">
                <a:latin typeface="Times New Roman" panose="02020603050405020304" pitchFamily="18" charset="0"/>
                <a:ea typeface="Arial" panose="020B0604020202020204" pitchFamily="34" charset="0"/>
              </a:rPr>
              <a:t> Trong cuộc sống hàng ngày, đã có nhiều trường hợp trẻ gặp tai nạn thương tích, thậm chí ảnh hưởng tới tính mạng trong thời gian ở nhà</a:t>
            </a:r>
            <a:r>
              <a:rPr lang="en-US" dirty="0">
                <a:latin typeface="Times New Roman" panose="02020603050405020304" pitchFamily="18" charset="0"/>
                <a:ea typeface="Arial" panose="020B0604020202020204" pitchFamily="34" charset="0"/>
              </a:rPr>
              <a:t>, ở </a:t>
            </a:r>
            <a:r>
              <a:rPr lang="en-US" dirty="0" err="1">
                <a:latin typeface="Times New Roman" panose="02020603050405020304" pitchFamily="18" charset="0"/>
                <a:ea typeface="Arial" panose="020B0604020202020204" pitchFamily="34" charset="0"/>
              </a:rPr>
              <a:t>trường</a:t>
            </a:r>
            <a:r>
              <a:rPr lang="en-US" dirty="0">
                <a:latin typeface="Times New Roman" panose="02020603050405020304" pitchFamily="18" charset="0"/>
                <a:ea typeface="Arial" panose="020B0604020202020204" pitchFamily="34" charset="0"/>
              </a:rPr>
              <a:t> hay </a:t>
            </a:r>
            <a:r>
              <a:rPr lang="en-US" dirty="0" err="1">
                <a:latin typeface="Times New Roman" panose="02020603050405020304" pitchFamily="18" charset="0"/>
                <a:ea typeface="Arial" panose="020B0604020202020204" pitchFamily="34" charset="0"/>
              </a:rPr>
              <a:t>bất</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cứ</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nơi</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nào</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khác</a:t>
            </a:r>
            <a:r>
              <a:rPr lang="en-US" dirty="0">
                <a:latin typeface="Times New Roman" panose="02020603050405020304" pitchFamily="18" charset="0"/>
                <a:ea typeface="Arial" panose="020B0604020202020204" pitchFamily="34" charset="0"/>
              </a:rPr>
              <a:t>. </a:t>
            </a:r>
            <a:endParaRPr lang="en-US" sz="2200" dirty="0"/>
          </a:p>
        </p:txBody>
      </p:sp>
      <p:sp>
        <p:nvSpPr>
          <p:cNvPr id="16" name="TextBox 15">
            <a:extLst>
              <a:ext uri="{FF2B5EF4-FFF2-40B4-BE49-F238E27FC236}">
                <a16:creationId xmlns:a16="http://schemas.microsoft.com/office/drawing/2014/main" id="{90A057DC-1254-651E-9042-E89740AE787F}"/>
              </a:ext>
            </a:extLst>
          </p:cNvPr>
          <p:cNvSpPr txBox="1"/>
          <p:nvPr/>
        </p:nvSpPr>
        <p:spPr>
          <a:xfrm>
            <a:off x="1090238" y="2557493"/>
            <a:ext cx="7360423" cy="2937214"/>
          </a:xfrm>
          <a:prstGeom prst="rect">
            <a:avLst/>
          </a:prstGeom>
          <a:noFill/>
        </p:spPr>
        <p:txBody>
          <a:bodyPr wrap="square">
            <a:spAutoFit/>
          </a:bodyPr>
          <a:lstStyle/>
          <a:p>
            <a:pPr indent="540385" algn="just">
              <a:lnSpc>
                <a:spcPct val="130000"/>
              </a:lnSpc>
              <a:tabLst>
                <a:tab pos="5314950" algn="l"/>
                <a:tab pos="5429250" algn="l"/>
                <a:tab pos="5543550" algn="l"/>
              </a:tabLst>
            </a:pPr>
            <a:r>
              <a:rPr lang="vi-VN" dirty="0">
                <a:solidFill>
                  <a:srgbClr val="000000"/>
                </a:solidFill>
                <a:latin typeface="Times New Roman" panose="02020603050405020304" pitchFamily="18" charset="0"/>
                <a:ea typeface="Arial" panose="020B0604020202020204" pitchFamily="34" charset="0"/>
              </a:rPr>
              <a:t>Những nguy cơ tai nạn luôn rình rập xung quanh trẻ trong đó phải nói đến tai nạn do vật sắc nhọn gây ra. </a:t>
            </a:r>
            <a:r>
              <a:rPr lang="vi-VN" dirty="0">
                <a:solidFill>
                  <a:srgbClr val="000000"/>
                </a:solidFill>
                <a:latin typeface="Times New Roman" panose="02020603050405020304" pitchFamily="18" charset="0"/>
                <a:ea typeface="Calibri" panose="020F0502020204030204" pitchFamily="34" charset="0"/>
              </a:rPr>
              <a:t>Tổn thương do các vật sắc nhọn chiếm tỷ lệ cao trong số những nguyên nhân gây ra hậu quả tử vong cho trẻ em.</a:t>
            </a:r>
            <a:endParaRPr lang="en-US" dirty="0">
              <a:latin typeface="Times New Roman" panose="02020603050405020304" pitchFamily="18" charset="0"/>
              <a:ea typeface="Calibri" panose="020F0502020204030204" pitchFamily="34" charset="0"/>
            </a:endParaRPr>
          </a:p>
          <a:p>
            <a:pPr indent="540385" algn="just">
              <a:lnSpc>
                <a:spcPct val="130000"/>
              </a:lnSpc>
            </a:pPr>
            <a:r>
              <a:rPr lang="vi-VN" dirty="0">
                <a:solidFill>
                  <a:srgbClr val="000000"/>
                </a:solidFill>
                <a:latin typeface="Times New Roman" panose="02020603050405020304" pitchFamily="18" charset="0"/>
                <a:ea typeface="Calibri" panose="020F0502020204030204" pitchFamily="34" charset="0"/>
              </a:rPr>
              <a:t>Là một giáo viên mầm non, tôi nhận thấy việc đảm bảo an toàn, phòng chống tai nạn thương tích cho trẻ là nhiệm vụ quan trọng trong công tác chăm sóc giáo dục trẻ ở trường mầm non. Vì vậy, tôi đã mạnh dạn lựa chọn giải pháp “Giáo dục kĩ năng phòng tránh thương tích do vật sắc nhọn gây ra nhằm nâng cao kĩ năng sống cho trẻ 5 - 6 tuổi ở trường mầm non”.</a:t>
            </a:r>
            <a:endParaRPr lang="en-US" dirty="0">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1377939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25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25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250"/>
                                        <p:tgtEl>
                                          <p:spTgt spid="16">
                                            <p:txEl>
                                              <p:pRg st="0" end="0"/>
                                            </p:txEl>
                                          </p:spTgt>
                                        </p:tgtEl>
                                      </p:cBhvr>
                                    </p:animEffect>
                                    <p:anim calcmode="lin" valueType="num">
                                      <p:cBhvr>
                                        <p:cTn id="20" dur="25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25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fade">
                                      <p:cBhvr>
                                        <p:cTn id="26" dur="250"/>
                                        <p:tgtEl>
                                          <p:spTgt spid="16">
                                            <p:txEl>
                                              <p:pRg st="1" end="1"/>
                                            </p:txEl>
                                          </p:spTgt>
                                        </p:tgtEl>
                                      </p:cBhvr>
                                    </p:animEffect>
                                    <p:anim calcmode="lin" valueType="num">
                                      <p:cBhvr>
                                        <p:cTn id="27" dur="25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8" dur="25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ánh giá cân sức khỏe Nhơn Hòa có tốt không, giá bao nhiêu, mua ở đâu - ❤️‎  Tạp chí hay | Tapchiha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7" y="0"/>
            <a:ext cx="9134475" cy="57150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3"/>
          <p:cNvSpPr txBox="1">
            <a:spLocks/>
          </p:cNvSpPr>
          <p:nvPr/>
        </p:nvSpPr>
        <p:spPr>
          <a:xfrm>
            <a:off x="3541772" y="616515"/>
            <a:ext cx="2084592" cy="931236"/>
          </a:xfrm>
          <a:prstGeom prst="rect">
            <a:avLst/>
          </a:prstGeom>
        </p:spPr>
        <p:style>
          <a:lnRef idx="1">
            <a:schemeClr val="accent3"/>
          </a:lnRef>
          <a:fillRef idx="2">
            <a:schemeClr val="accent3"/>
          </a:fillRef>
          <a:effectRef idx="1">
            <a:schemeClr val="accent3"/>
          </a:effectRef>
          <a:fontRef idx="minor">
            <a:schemeClr val="dk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a:spcAft>
                <a:spcPct val="0"/>
              </a:spcAft>
            </a:pPr>
            <a:r>
              <a:rPr lang="en-US" sz="2200" b="1" dirty="0">
                <a:solidFill>
                  <a:srgbClr val="FF0000"/>
                </a:solidFill>
                <a:latin typeface="Times New Roman" panose="02020603050405020304" pitchFamily="18" charset="0"/>
                <a:cs typeface="Times New Roman" panose="02020603050405020304" pitchFamily="18" charset="0"/>
              </a:rPr>
              <a:t>ĐỐI TƯỢNG </a:t>
            </a:r>
          </a:p>
          <a:p>
            <a:pPr algn="ctr" fontAlgn="base">
              <a:spcAft>
                <a:spcPct val="0"/>
              </a:spcAft>
            </a:pPr>
            <a:r>
              <a:rPr lang="en-US" sz="2200" b="1" dirty="0">
                <a:solidFill>
                  <a:srgbClr val="FF0000"/>
                </a:solidFill>
                <a:latin typeface="Times New Roman" panose="02020603050405020304" pitchFamily="18" charset="0"/>
                <a:cs typeface="Times New Roman" panose="02020603050405020304" pitchFamily="18" charset="0"/>
              </a:rPr>
              <a:t>ÁP DỤNG</a:t>
            </a:r>
          </a:p>
        </p:txBody>
      </p:sp>
      <p:cxnSp>
        <p:nvCxnSpPr>
          <p:cNvPr id="7" name="Straight Arrow Connector 6">
            <a:extLst>
              <a:ext uri="{FF2B5EF4-FFF2-40B4-BE49-F238E27FC236}">
                <a16:creationId xmlns:a16="http://schemas.microsoft.com/office/drawing/2014/main" id="{CACDDAE1-5695-433C-8A27-74A07FE30ECF}"/>
              </a:ext>
            </a:extLst>
          </p:cNvPr>
          <p:cNvCxnSpPr>
            <a:cxnSpLocks/>
          </p:cNvCxnSpPr>
          <p:nvPr/>
        </p:nvCxnSpPr>
        <p:spPr>
          <a:xfrm>
            <a:off x="4584068" y="1562100"/>
            <a:ext cx="0" cy="1524000"/>
          </a:xfrm>
          <a:prstGeom prst="straightConnector1">
            <a:avLst/>
          </a:prstGeom>
          <a:ln w="25400">
            <a:tailEnd type="triangle"/>
          </a:ln>
        </p:spPr>
        <p:style>
          <a:lnRef idx="3">
            <a:schemeClr val="dk1"/>
          </a:lnRef>
          <a:fillRef idx="0">
            <a:schemeClr val="dk1"/>
          </a:fillRef>
          <a:effectRef idx="2">
            <a:schemeClr val="dk1"/>
          </a:effectRef>
          <a:fontRef idx="minor">
            <a:schemeClr val="tx1"/>
          </a:fontRef>
        </p:style>
      </p:cxnSp>
      <p:sp>
        <p:nvSpPr>
          <p:cNvPr id="9" name="Content Placeholder 3">
            <a:extLst>
              <a:ext uri="{FF2B5EF4-FFF2-40B4-BE49-F238E27FC236}">
                <a16:creationId xmlns:a16="http://schemas.microsoft.com/office/drawing/2014/main" id="{CC298FE3-BFEA-4BB3-A06A-A1123077D568}"/>
              </a:ext>
            </a:extLst>
          </p:cNvPr>
          <p:cNvSpPr txBox="1">
            <a:spLocks/>
          </p:cNvSpPr>
          <p:nvPr/>
        </p:nvSpPr>
        <p:spPr>
          <a:xfrm>
            <a:off x="1307706" y="3100449"/>
            <a:ext cx="6552723" cy="1202158"/>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a:spcAft>
                <a:spcPct val="0"/>
              </a:spcAft>
            </a:pPr>
            <a:r>
              <a:rPr lang="en-US" sz="2800" b="1" dirty="0">
                <a:solidFill>
                  <a:srgbClr val="000000"/>
                </a:solidFill>
                <a:latin typeface="Times New Roman" panose="02020603050405020304" pitchFamily="18" charset="0"/>
                <a:cs typeface="Times New Roman" panose="02020603050405020304" pitchFamily="18" charset="0"/>
              </a:rPr>
              <a:t>43 </a:t>
            </a:r>
            <a:r>
              <a:rPr lang="en-US" sz="2800" b="1" dirty="0" err="1">
                <a:solidFill>
                  <a:srgbClr val="000000"/>
                </a:solidFill>
                <a:latin typeface="Times New Roman" panose="02020603050405020304" pitchFamily="18" charset="0"/>
                <a:cs typeface="Times New Roman" panose="02020603050405020304" pitchFamily="18" charset="0"/>
              </a:rPr>
              <a:t>trẻ</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cs typeface="Times New Roman" panose="02020603050405020304" pitchFamily="18" charset="0"/>
              </a:rPr>
              <a:t> 5A4 - </a:t>
            </a:r>
            <a:r>
              <a:rPr lang="en-US" sz="2800" b="1" dirty="0" err="1">
                <a:solidFill>
                  <a:srgbClr val="000000"/>
                </a:solidFill>
                <a:latin typeface="Times New Roman" panose="02020603050405020304" pitchFamily="18" charset="0"/>
                <a:cs typeface="Times New Roman" panose="02020603050405020304" pitchFamily="18" charset="0"/>
              </a:rPr>
              <a:t>Năm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cs typeface="Times New Roman" panose="02020603050405020304" pitchFamily="18" charset="0"/>
              </a:rPr>
              <a:t> 2023 - 2024</a:t>
            </a:r>
          </a:p>
        </p:txBody>
      </p:sp>
    </p:spTree>
    <p:extLst>
      <p:ext uri="{BB962C8B-B14F-4D97-AF65-F5344CB8AC3E}">
        <p14:creationId xmlns:p14="http://schemas.microsoft.com/office/powerpoint/2010/main" val="101536435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2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ánh giá cân sức khỏe Nhơn Hòa có tốt không, giá bao nhiêu, mua ở đâu - ❤️‎  Tạp chí hay | Tapchiha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0" y="0"/>
            <a:ext cx="9134475" cy="57150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3"/>
          <p:cNvSpPr txBox="1">
            <a:spLocks/>
          </p:cNvSpPr>
          <p:nvPr/>
        </p:nvSpPr>
        <p:spPr>
          <a:xfrm>
            <a:off x="3488431" y="0"/>
            <a:ext cx="2084592" cy="931236"/>
          </a:xfrm>
          <a:prstGeom prst="rect">
            <a:avLst/>
          </a:prstGeom>
        </p:spPr>
        <p:style>
          <a:lnRef idx="1">
            <a:schemeClr val="accent3"/>
          </a:lnRef>
          <a:fillRef idx="2">
            <a:schemeClr val="accent3"/>
          </a:fillRef>
          <a:effectRef idx="1">
            <a:schemeClr val="accent3"/>
          </a:effectRef>
          <a:fontRef idx="minor">
            <a:schemeClr val="dk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a:spcAft>
                <a:spcPct val="0"/>
              </a:spcAft>
            </a:pPr>
            <a:r>
              <a:rPr lang="en-US" sz="2200" b="1" dirty="0">
                <a:solidFill>
                  <a:srgbClr val="FF0000"/>
                </a:solidFill>
                <a:latin typeface="Times New Roman" panose="02020603050405020304" pitchFamily="18" charset="0"/>
                <a:cs typeface="Times New Roman" panose="02020603050405020304" pitchFamily="18" charset="0"/>
              </a:rPr>
              <a:t>MỤC TIÊU</a:t>
            </a:r>
          </a:p>
        </p:txBody>
      </p:sp>
      <p:cxnSp>
        <p:nvCxnSpPr>
          <p:cNvPr id="7" name="Straight Arrow Connector 6">
            <a:extLst>
              <a:ext uri="{FF2B5EF4-FFF2-40B4-BE49-F238E27FC236}">
                <a16:creationId xmlns:a16="http://schemas.microsoft.com/office/drawing/2014/main" id="{CACDDAE1-5695-433C-8A27-74A07FE30ECF}"/>
              </a:ext>
            </a:extLst>
          </p:cNvPr>
          <p:cNvCxnSpPr>
            <a:cxnSpLocks/>
          </p:cNvCxnSpPr>
          <p:nvPr/>
        </p:nvCxnSpPr>
        <p:spPr>
          <a:xfrm flipH="1">
            <a:off x="2133600" y="931236"/>
            <a:ext cx="2389506" cy="707064"/>
          </a:xfrm>
          <a:prstGeom prst="straightConnector1">
            <a:avLst/>
          </a:prstGeom>
          <a:ln w="25400">
            <a:tailEnd type="triangle"/>
          </a:ln>
        </p:spPr>
        <p:style>
          <a:lnRef idx="3">
            <a:schemeClr val="dk1"/>
          </a:lnRef>
          <a:fillRef idx="0">
            <a:schemeClr val="dk1"/>
          </a:fillRef>
          <a:effectRef idx="2">
            <a:schemeClr val="dk1"/>
          </a:effectRef>
          <a:fontRef idx="minor">
            <a:schemeClr val="tx1"/>
          </a:fontRef>
        </p:style>
      </p:cxnSp>
      <p:sp>
        <p:nvSpPr>
          <p:cNvPr id="9" name="Content Placeholder 3">
            <a:extLst>
              <a:ext uri="{FF2B5EF4-FFF2-40B4-BE49-F238E27FC236}">
                <a16:creationId xmlns:a16="http://schemas.microsoft.com/office/drawing/2014/main" id="{CC298FE3-BFEA-4BB3-A06A-A1123077D568}"/>
              </a:ext>
            </a:extLst>
          </p:cNvPr>
          <p:cNvSpPr txBox="1">
            <a:spLocks/>
          </p:cNvSpPr>
          <p:nvPr/>
        </p:nvSpPr>
        <p:spPr>
          <a:xfrm>
            <a:off x="444946" y="1661160"/>
            <a:ext cx="3733800" cy="3352800"/>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a:spcAft>
                <a:spcPct val="0"/>
              </a:spcAft>
            </a:pPr>
            <a:r>
              <a:rPr lang="en-US" sz="1800" dirty="0" err="1">
                <a:latin typeface="Times New Roman" panose="02020603050405020304" pitchFamily="18" charset="0"/>
                <a:cs typeface="Times New Roman" panose="02020603050405020304" pitchFamily="18" charset="0"/>
              </a:rPr>
              <a:t>Việc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dạy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phòng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chống</a:t>
            </a:r>
            <a:r>
              <a:rPr lang="en-US" sz="1800" dirty="0">
                <a:latin typeface="Times New Roman" panose="02020603050405020304" pitchFamily="18" charset="0"/>
                <a:cs typeface="Times New Roman" panose="02020603050405020304" pitchFamily="18" charset="0"/>
              </a:rPr>
              <a:t> tai </a:t>
            </a:r>
            <a:r>
              <a:rPr lang="en-US" sz="1800" dirty="0" err="1">
                <a:latin typeface="Times New Roman" panose="02020603050405020304" pitchFamily="18" charset="0"/>
                <a:cs typeface="Times New Roman" panose="02020603050405020304" pitchFamily="18" charset="0"/>
              </a:rPr>
              <a:t>nạn</a:t>
            </a:r>
            <a:r>
              <a:rPr lang="en-US" sz="1800" dirty="0">
                <a:latin typeface="Times New Roman" panose="02020603050405020304" pitchFamily="18" charset="0"/>
                <a:cs typeface="Times New Roman" panose="02020603050405020304" pitchFamily="18" charset="0"/>
              </a:rPr>
              <a:t> do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sắc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nhọn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riêng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mầm</a:t>
            </a:r>
            <a:r>
              <a:rPr lang="en-US" sz="1800" dirty="0">
                <a:latin typeface="Times New Roman" panose="02020603050405020304" pitchFamily="18" charset="0"/>
                <a:cs typeface="Times New Roman" panose="02020603050405020304" pitchFamily="18" charset="0"/>
              </a:rPr>
              <a:t> non,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5 - 6 </a:t>
            </a:r>
            <a:r>
              <a:rPr lang="en-US" sz="1800" dirty="0" err="1">
                <a:latin typeface="Times New Roman" panose="02020603050405020304" pitchFamily="18" charset="0"/>
                <a:cs typeface="Times New Roman" panose="02020603050405020304" pitchFamily="18" charset="0"/>
              </a:rPr>
              <a:t>tuổi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luôn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chú</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trọng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luôn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vì</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dọa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Vì</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thế</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tạo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sự</a:t>
            </a:r>
            <a:r>
              <a:rPr lang="en-US" sz="1800" dirty="0">
                <a:latin typeface="Times New Roman" panose="02020603050405020304" pitchFamily="18" charset="0"/>
                <a:cs typeface="Times New Roman" panose="02020603050405020304" pitchFamily="18" charset="0"/>
              </a:rPr>
              <a:t> an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vui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vô</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trọng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triển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endParaRPr lang="en-US" sz="1800" b="1" dirty="0">
              <a:solidFill>
                <a:srgbClr val="000000"/>
              </a:solidFill>
              <a:latin typeface="Times New Roman" panose="02020603050405020304" pitchFamily="18" charset="0"/>
              <a:cs typeface="Times New Roman" panose="02020603050405020304" pitchFamily="18" charset="0"/>
            </a:endParaRPr>
          </a:p>
        </p:txBody>
      </p:sp>
      <p:sp>
        <p:nvSpPr>
          <p:cNvPr id="6" name="Content Placeholder 3">
            <a:extLst>
              <a:ext uri="{FF2B5EF4-FFF2-40B4-BE49-F238E27FC236}">
                <a16:creationId xmlns:a16="http://schemas.microsoft.com/office/drawing/2014/main" id="{CC298FE3-BFEA-4BB3-A06A-A1123077D568}"/>
              </a:ext>
            </a:extLst>
          </p:cNvPr>
          <p:cNvSpPr txBox="1">
            <a:spLocks/>
          </p:cNvSpPr>
          <p:nvPr/>
        </p:nvSpPr>
        <p:spPr>
          <a:xfrm>
            <a:off x="4965255" y="1661160"/>
            <a:ext cx="3698181" cy="3352800"/>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30000"/>
              </a:lnSpc>
              <a:spcBef>
                <a:spcPts val="0"/>
              </a:spcBef>
            </a:pPr>
            <a:r>
              <a:rPr lang="en-US"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rủi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ro</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nhất</a:t>
            </a:r>
            <a:r>
              <a:rPr lang="en-US" sz="2000" dirty="0"/>
              <a:t>.</a:t>
            </a:r>
            <a:endParaRPr lang="en-US" sz="2000" dirty="0">
              <a:latin typeface="Times New Roman" panose="02020603050405020304" pitchFamily="18" charset="0"/>
              <a:ea typeface="Calibri" panose="020F0502020204030204" pitchFamily="34" charset="0"/>
            </a:endParaRPr>
          </a:p>
        </p:txBody>
      </p:sp>
      <p:cxnSp>
        <p:nvCxnSpPr>
          <p:cNvPr id="10" name="Straight Arrow Connector 9">
            <a:extLst>
              <a:ext uri="{FF2B5EF4-FFF2-40B4-BE49-F238E27FC236}">
                <a16:creationId xmlns:a16="http://schemas.microsoft.com/office/drawing/2014/main" id="{CACDDAE1-5695-433C-8A27-74A07FE30ECF}"/>
              </a:ext>
            </a:extLst>
          </p:cNvPr>
          <p:cNvCxnSpPr>
            <a:cxnSpLocks/>
            <a:stCxn id="21" idx="2"/>
          </p:cNvCxnSpPr>
          <p:nvPr/>
        </p:nvCxnSpPr>
        <p:spPr>
          <a:xfrm>
            <a:off x="4530727" y="931236"/>
            <a:ext cx="2283618" cy="707064"/>
          </a:xfrm>
          <a:prstGeom prst="straightConnector1">
            <a:avLst/>
          </a:prstGeom>
          <a:ln w="254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4676815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5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anim calcmode="lin" valueType="num">
                                      <p:cBhvr>
                                        <p:cTn id="25" dur="250" fill="hold"/>
                                        <p:tgtEl>
                                          <p:spTgt spid="10"/>
                                        </p:tgtEl>
                                        <p:attrNameLst>
                                          <p:attrName>ppt_x</p:attrName>
                                        </p:attrNameLst>
                                      </p:cBhvr>
                                      <p:tavLst>
                                        <p:tav tm="0">
                                          <p:val>
                                            <p:strVal val="#ppt_x"/>
                                          </p:val>
                                        </p:tav>
                                        <p:tav tm="100000">
                                          <p:val>
                                            <p:strVal val="#ppt_x"/>
                                          </p:val>
                                        </p:tav>
                                      </p:tavLst>
                                    </p:anim>
                                    <p:anim calcmode="lin" valueType="num">
                                      <p:cBhvr>
                                        <p:cTn id="26"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ình nền Powerpoint đẹp tạo nên một Slide chuyên nghiệp">
            <a:extLst>
              <a:ext uri="{FF2B5EF4-FFF2-40B4-BE49-F238E27FC236}">
                <a16:creationId xmlns:a16="http://schemas.microsoft.com/office/drawing/2014/main" id="{B16CACEE-1052-11D3-9070-6B8BD60A2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568642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76325" y="723900"/>
            <a:ext cx="7391400" cy="571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74320" algn="ctr">
              <a:lnSpc>
                <a:spcPct val="130000"/>
              </a:lnSpc>
              <a:spcBef>
                <a:spcPts val="300"/>
              </a:spcBef>
              <a:spcAft>
                <a:spcPts val="0"/>
              </a:spcAft>
            </a:pPr>
            <a:r>
              <a:rPr lang="en-US" dirty="0" err="1">
                <a:solidFill>
                  <a:schemeClr val="tx1"/>
                </a:solidFill>
                <a:latin typeface="Times New Roman"/>
                <a:ea typeface="Calibri"/>
              </a:rPr>
              <a:t>Lớp</a:t>
            </a:r>
            <a:r>
              <a:rPr lang="en-US" dirty="0">
                <a:solidFill>
                  <a:schemeClr val="tx1"/>
                </a:solidFill>
                <a:latin typeface="Times New Roman"/>
                <a:ea typeface="Calibri"/>
              </a:rPr>
              <a:t> </a:t>
            </a:r>
            <a:r>
              <a:rPr lang="en-US" dirty="0" err="1">
                <a:solidFill>
                  <a:schemeClr val="tx1"/>
                </a:solidFill>
                <a:latin typeface="Times New Roman"/>
                <a:ea typeface="Calibri"/>
              </a:rPr>
              <a:t>có</a:t>
            </a:r>
            <a:r>
              <a:rPr lang="en-US" dirty="0">
                <a:solidFill>
                  <a:schemeClr val="tx1"/>
                </a:solidFill>
                <a:latin typeface="Times New Roman"/>
                <a:ea typeface="Calibri"/>
              </a:rPr>
              <a:t> </a:t>
            </a:r>
            <a:r>
              <a:rPr lang="en-US" dirty="0" err="1">
                <a:solidFill>
                  <a:schemeClr val="tx1"/>
                </a:solidFill>
                <a:latin typeface="Times New Roman"/>
                <a:ea typeface="Calibri"/>
              </a:rPr>
              <a:t>tổng</a:t>
            </a:r>
            <a:r>
              <a:rPr lang="en-US" dirty="0">
                <a:solidFill>
                  <a:schemeClr val="tx1"/>
                </a:solidFill>
                <a:latin typeface="Times New Roman"/>
                <a:ea typeface="Calibri"/>
              </a:rPr>
              <a:t> </a:t>
            </a:r>
            <a:r>
              <a:rPr lang="en-US" dirty="0" err="1">
                <a:solidFill>
                  <a:schemeClr val="tx1"/>
                </a:solidFill>
                <a:latin typeface="Times New Roman"/>
                <a:ea typeface="Calibri"/>
              </a:rPr>
              <a:t>sĩ</a:t>
            </a:r>
            <a:r>
              <a:rPr lang="en-US" dirty="0">
                <a:solidFill>
                  <a:schemeClr val="tx1"/>
                </a:solidFill>
                <a:latin typeface="Times New Roman"/>
                <a:ea typeface="Calibri"/>
              </a:rPr>
              <a:t> </a:t>
            </a:r>
            <a:r>
              <a:rPr lang="en-US" dirty="0" err="1">
                <a:solidFill>
                  <a:schemeClr val="tx1"/>
                </a:solidFill>
                <a:latin typeface="Times New Roman"/>
                <a:ea typeface="Calibri"/>
              </a:rPr>
              <a:t>số</a:t>
            </a:r>
            <a:r>
              <a:rPr lang="en-US" dirty="0">
                <a:solidFill>
                  <a:schemeClr val="tx1"/>
                </a:solidFill>
                <a:latin typeface="Times New Roman"/>
                <a:ea typeface="Calibri"/>
              </a:rPr>
              <a:t> 43 </a:t>
            </a:r>
            <a:r>
              <a:rPr lang="en-US" dirty="0" err="1">
                <a:solidFill>
                  <a:schemeClr val="tx1"/>
                </a:solidFill>
                <a:latin typeface="Times New Roman"/>
                <a:ea typeface="Calibri"/>
              </a:rPr>
              <a:t>trẻ</a:t>
            </a:r>
            <a:r>
              <a:rPr lang="en-US" dirty="0">
                <a:solidFill>
                  <a:schemeClr val="tx1"/>
                </a:solidFill>
                <a:latin typeface="Times New Roman"/>
                <a:ea typeface="Calibri"/>
              </a:rPr>
              <a:t> </a:t>
            </a:r>
            <a:r>
              <a:rPr lang="en-US" dirty="0" err="1">
                <a:solidFill>
                  <a:schemeClr val="tx1"/>
                </a:solidFill>
                <a:latin typeface="Times New Roman"/>
                <a:ea typeface="Calibri"/>
              </a:rPr>
              <a:t>trong</a:t>
            </a:r>
            <a:r>
              <a:rPr lang="en-US" dirty="0">
                <a:solidFill>
                  <a:schemeClr val="tx1"/>
                </a:solidFill>
                <a:latin typeface="Times New Roman"/>
                <a:ea typeface="Calibri"/>
              </a:rPr>
              <a:t> </a:t>
            </a:r>
            <a:r>
              <a:rPr lang="en-US" dirty="0" err="1">
                <a:solidFill>
                  <a:schemeClr val="tx1"/>
                </a:solidFill>
                <a:latin typeface="Times New Roman"/>
                <a:ea typeface="Calibri"/>
              </a:rPr>
              <a:t>đó</a:t>
            </a:r>
            <a:r>
              <a:rPr lang="en-US" dirty="0">
                <a:solidFill>
                  <a:schemeClr val="tx1"/>
                </a:solidFill>
                <a:latin typeface="Times New Roman"/>
                <a:ea typeface="Calibri"/>
              </a:rPr>
              <a:t> </a:t>
            </a:r>
            <a:r>
              <a:rPr lang="en-US" dirty="0" err="1">
                <a:solidFill>
                  <a:schemeClr val="tx1"/>
                </a:solidFill>
                <a:latin typeface="Times New Roman"/>
                <a:ea typeface="Calibri"/>
              </a:rPr>
              <a:t>có</a:t>
            </a:r>
            <a:r>
              <a:rPr lang="en-US" dirty="0">
                <a:solidFill>
                  <a:schemeClr val="tx1"/>
                </a:solidFill>
                <a:latin typeface="Times New Roman"/>
                <a:ea typeface="Calibri"/>
              </a:rPr>
              <a:t> 20 </a:t>
            </a:r>
            <a:r>
              <a:rPr lang="en-US" dirty="0" err="1">
                <a:solidFill>
                  <a:schemeClr val="tx1"/>
                </a:solidFill>
                <a:latin typeface="Times New Roman"/>
                <a:ea typeface="Calibri"/>
              </a:rPr>
              <a:t>trẻ</a:t>
            </a:r>
            <a:r>
              <a:rPr lang="en-US" dirty="0">
                <a:solidFill>
                  <a:schemeClr val="tx1"/>
                </a:solidFill>
                <a:latin typeface="Times New Roman"/>
                <a:ea typeface="Calibri"/>
              </a:rPr>
              <a:t> </a:t>
            </a:r>
            <a:r>
              <a:rPr lang="en-US" dirty="0" err="1">
                <a:solidFill>
                  <a:schemeClr val="tx1"/>
                </a:solidFill>
                <a:latin typeface="Times New Roman"/>
                <a:ea typeface="Calibri"/>
              </a:rPr>
              <a:t>nam</a:t>
            </a:r>
            <a:r>
              <a:rPr lang="en-US" dirty="0">
                <a:solidFill>
                  <a:schemeClr val="tx1"/>
                </a:solidFill>
                <a:latin typeface="Times New Roman"/>
                <a:ea typeface="Calibri"/>
              </a:rPr>
              <a:t> </a:t>
            </a:r>
            <a:r>
              <a:rPr lang="en-US" dirty="0" err="1">
                <a:solidFill>
                  <a:schemeClr val="tx1"/>
                </a:solidFill>
                <a:latin typeface="Times New Roman"/>
                <a:ea typeface="Calibri"/>
              </a:rPr>
              <a:t>và</a:t>
            </a:r>
            <a:r>
              <a:rPr lang="en-US" dirty="0">
                <a:solidFill>
                  <a:schemeClr val="tx1"/>
                </a:solidFill>
                <a:latin typeface="Times New Roman"/>
                <a:ea typeface="Calibri"/>
              </a:rPr>
              <a:t> 23 </a:t>
            </a:r>
            <a:r>
              <a:rPr lang="en-US" dirty="0" err="1">
                <a:solidFill>
                  <a:schemeClr val="tx1"/>
                </a:solidFill>
                <a:latin typeface="Times New Roman"/>
                <a:ea typeface="Calibri"/>
              </a:rPr>
              <a:t>trẻ</a:t>
            </a:r>
            <a:r>
              <a:rPr lang="en-US" dirty="0">
                <a:solidFill>
                  <a:schemeClr val="tx1"/>
                </a:solidFill>
                <a:latin typeface="Times New Roman"/>
                <a:ea typeface="Calibri"/>
              </a:rPr>
              <a:t> </a:t>
            </a:r>
            <a:r>
              <a:rPr lang="en-US" dirty="0" err="1">
                <a:solidFill>
                  <a:schemeClr val="tx1"/>
                </a:solidFill>
                <a:latin typeface="Times New Roman"/>
                <a:ea typeface="Calibri"/>
              </a:rPr>
              <a:t>nữ</a:t>
            </a:r>
            <a:r>
              <a:rPr lang="en-US" dirty="0">
                <a:solidFill>
                  <a:schemeClr val="tx1"/>
                </a:solidFill>
                <a:latin typeface="Times New Roman"/>
                <a:ea typeface="Calibri"/>
              </a:rPr>
              <a:t>.</a:t>
            </a:r>
            <a:endParaRPr lang="en-US" dirty="0">
              <a:solidFill>
                <a:schemeClr val="tx1"/>
              </a:solidFill>
              <a:effectLst/>
              <a:latin typeface="Times New Roman"/>
              <a:ea typeface="Calibri"/>
            </a:endParaRPr>
          </a:p>
        </p:txBody>
      </p:sp>
      <p:sp>
        <p:nvSpPr>
          <p:cNvPr id="5" name="TextBox 4"/>
          <p:cNvSpPr txBox="1"/>
          <p:nvPr/>
        </p:nvSpPr>
        <p:spPr>
          <a:xfrm>
            <a:off x="-1295400" y="0"/>
            <a:ext cx="870531" cy="369332"/>
          </a:xfrm>
          <a:prstGeom prst="rect">
            <a:avLst/>
          </a:prstGeom>
          <a:noFill/>
        </p:spPr>
        <p:txBody>
          <a:bodyPr wrap="square" rtlCol="0">
            <a:spAutoFit/>
          </a:bodyPr>
          <a:lstStyle/>
          <a:p>
            <a:endParaRPr lang="en-US">
              <a:solidFill>
                <a:prstClr val="black"/>
              </a:solidFill>
            </a:endParaRPr>
          </a:p>
        </p:txBody>
      </p:sp>
      <p:sp>
        <p:nvSpPr>
          <p:cNvPr id="7" name="TextBox 6"/>
          <p:cNvSpPr txBox="1"/>
          <p:nvPr/>
        </p:nvSpPr>
        <p:spPr>
          <a:xfrm>
            <a:off x="2667025" y="762000"/>
            <a:ext cx="184731" cy="369332"/>
          </a:xfrm>
          <a:prstGeom prst="rect">
            <a:avLst/>
          </a:prstGeom>
          <a:noFill/>
        </p:spPr>
        <p:txBody>
          <a:bodyPr wrap="none" rtlCol="0">
            <a:spAutoFit/>
          </a:bodyPr>
          <a:lstStyle/>
          <a:p>
            <a:endParaRPr lang="en-US">
              <a:solidFill>
                <a:prstClr val="black"/>
              </a:solidFill>
            </a:endParaRPr>
          </a:p>
        </p:txBody>
      </p:sp>
      <p:sp>
        <p:nvSpPr>
          <p:cNvPr id="14" name="TextBox 13"/>
          <p:cNvSpPr txBox="1"/>
          <p:nvPr/>
        </p:nvSpPr>
        <p:spPr>
          <a:xfrm>
            <a:off x="4572000" y="3683000"/>
            <a:ext cx="1828800" cy="369332"/>
          </a:xfrm>
          <a:prstGeom prst="rect">
            <a:avLst/>
          </a:prstGeom>
          <a:noFill/>
        </p:spPr>
        <p:txBody>
          <a:bodyPr wrap="square" rtlCol="0">
            <a:spAutoFit/>
          </a:bodyPr>
          <a:lstStyle/>
          <a:p>
            <a:endParaRPr lang="en-US">
              <a:solidFill>
                <a:prstClr val="black"/>
              </a:solidFill>
            </a:endParaRPr>
          </a:p>
        </p:txBody>
      </p:sp>
      <p:sp>
        <p:nvSpPr>
          <p:cNvPr id="16" name="TextBox 15"/>
          <p:cNvSpPr txBox="1"/>
          <p:nvPr/>
        </p:nvSpPr>
        <p:spPr>
          <a:xfrm>
            <a:off x="5943609" y="4254500"/>
            <a:ext cx="184731" cy="369332"/>
          </a:xfrm>
          <a:prstGeom prst="rect">
            <a:avLst/>
          </a:prstGeom>
          <a:noFill/>
        </p:spPr>
        <p:txBody>
          <a:bodyPr wrap="none" rtlCol="0">
            <a:spAutoFit/>
          </a:bodyPr>
          <a:lstStyle/>
          <a:p>
            <a:endParaRPr lang="en-US">
              <a:solidFill>
                <a:prstClr val="black"/>
              </a:solidFill>
            </a:endParaRPr>
          </a:p>
        </p:txBody>
      </p:sp>
      <p:sp>
        <p:nvSpPr>
          <p:cNvPr id="2" name="Rectangle 1"/>
          <p:cNvSpPr/>
          <p:nvPr/>
        </p:nvSpPr>
        <p:spPr>
          <a:xfrm>
            <a:off x="2590824" y="184666"/>
            <a:ext cx="3657603" cy="46303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fontAlgn="base">
              <a:spcBef>
                <a:spcPct val="0"/>
              </a:spcBef>
              <a:spcAft>
                <a:spcPct val="0"/>
              </a:spcAft>
            </a:pPr>
            <a:r>
              <a:rPr lang="en-US" sz="2400" b="1" dirty="0">
                <a:solidFill>
                  <a:srgbClr val="FF0000"/>
                </a:solidFill>
                <a:latin typeface="Times New Roman" pitchFamily="18" charset="0"/>
                <a:ea typeface="Times New Roman" pitchFamily="18" charset="0"/>
                <a:cs typeface="Times New Roman" pitchFamily="18" charset="0"/>
              </a:rPr>
              <a:t>1. THỰC TRẠNG</a:t>
            </a:r>
            <a:endParaRPr lang="en-US" sz="2400"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D14E5BEC-6817-1B31-DF48-1E70862564A7}"/>
              </a:ext>
            </a:extLst>
          </p:cNvPr>
          <p:cNvSpPr txBox="1"/>
          <p:nvPr/>
        </p:nvSpPr>
        <p:spPr>
          <a:xfrm>
            <a:off x="719925" y="1607643"/>
            <a:ext cx="7772400" cy="923330"/>
          </a:xfrm>
          <a:prstGeom prst="rect">
            <a:avLst/>
          </a:prstGeom>
          <a:noFill/>
        </p:spPr>
        <p:txBody>
          <a:bodyPr wrap="square" rtlCol="0">
            <a:spAutoFit/>
          </a:bodyPr>
          <a:lstStyle/>
          <a:p>
            <a:pPr algn="just"/>
            <a:r>
              <a:rPr lang="en-US" sz="1800" dirty="0">
                <a:solidFill>
                  <a:srgbClr val="000000"/>
                </a:solidFill>
                <a:effectLst/>
                <a:latin typeface="Times New Roman" panose="02020603050405020304" pitchFamily="18" charset="0"/>
                <a:ea typeface="Calibri" panose="020F0502020204030204" pitchFamily="34" charset="0"/>
              </a:rPr>
              <a:t>          </a:t>
            </a:r>
            <a:r>
              <a:rPr lang="vi-VN" sz="1800" dirty="0">
                <a:solidFill>
                  <a:srgbClr val="000000"/>
                </a:solidFill>
                <a:effectLst/>
                <a:latin typeface="Times New Roman" panose="02020603050405020304" pitchFamily="18" charset="0"/>
                <a:ea typeface="Calibri" panose="020F0502020204030204" pitchFamily="34" charset="0"/>
              </a:rPr>
              <a:t>Tai nạn thương tích gây nên bởi các vật sắc nhọn là loại tai nạn thường hay gặp ở trẻ em, ở tất cả mọi lứa tuổi, đặc biệt là lứa tuổi mầm non. Chúng có thể xảy ra bất kỳ ở đâu và bất cứ lúc nào. </a:t>
            </a:r>
            <a:endParaRPr lang="en-US" dirty="0"/>
          </a:p>
        </p:txBody>
      </p:sp>
      <p:sp>
        <p:nvSpPr>
          <p:cNvPr id="17" name="TextBox 16">
            <a:extLst>
              <a:ext uri="{FF2B5EF4-FFF2-40B4-BE49-F238E27FC236}">
                <a16:creationId xmlns:a16="http://schemas.microsoft.com/office/drawing/2014/main" id="{DD90934C-0E1F-8A86-EE1D-E97591C72C04}"/>
              </a:ext>
            </a:extLst>
          </p:cNvPr>
          <p:cNvSpPr txBox="1"/>
          <p:nvPr/>
        </p:nvSpPr>
        <p:spPr>
          <a:xfrm>
            <a:off x="719924" y="2574491"/>
            <a:ext cx="7747801" cy="2217017"/>
          </a:xfrm>
          <a:prstGeom prst="rect">
            <a:avLst/>
          </a:prstGeom>
          <a:noFill/>
        </p:spPr>
        <p:txBody>
          <a:bodyPr wrap="square" rtlCol="0">
            <a:spAutoFit/>
          </a:bodyPr>
          <a:lstStyle/>
          <a:p>
            <a:pPr indent="540385" algn="just">
              <a:lnSpc>
                <a:spcPct val="130000"/>
              </a:lnSpc>
            </a:pPr>
            <a:r>
              <a:rPr lang="en-US" dirty="0">
                <a:solidFill>
                  <a:srgbClr val="000000"/>
                </a:solidFill>
                <a:latin typeface="Times New Roman" panose="02020603050405020304" pitchFamily="18" charset="0"/>
                <a:ea typeface="Times New Roman" panose="02020603050405020304" pitchFamily="18" charset="0"/>
              </a:rPr>
              <a:t>T</a:t>
            </a:r>
            <a:r>
              <a:rPr lang="vi-VN" sz="1800" dirty="0">
                <a:solidFill>
                  <a:srgbClr val="000000"/>
                </a:solidFill>
                <a:effectLst/>
                <a:latin typeface="Times New Roman" panose="02020603050405020304" pitchFamily="18" charset="0"/>
                <a:ea typeface="Times New Roman" panose="02020603050405020304" pitchFamily="18" charset="0"/>
              </a:rPr>
              <a:t>hương tích do các vật sắc nhọn gây nên có thể do trẻ em tự gây ra như vô tình ngã hoặc do sự bất cẩn của người lớn. Để chủ động phòng tránh tai nạn thương tích cho trẻ em do các vật sắc nhọn, cần chỉ bảo cho trẻ thấy được sự nguy hiểm nếu bị các vật sắc nhọn đâm hay cứa sẽ dẫn đến sự đau đớn</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và giúp trẻ tiên lượng trước những nguy cơ có thể dẫn đến tai nạn thương tích do các vật sắc nhọn và những hậu quả của nó để lại.</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656733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anim calcmode="lin" valueType="num">
                                      <p:cBhvr>
                                        <p:cTn id="15" dur="250" fill="hold"/>
                                        <p:tgtEl>
                                          <p:spTgt spid="6"/>
                                        </p:tgtEl>
                                        <p:attrNameLst>
                                          <p:attrName>ppt_x</p:attrName>
                                        </p:attrNameLst>
                                      </p:cBhvr>
                                      <p:tavLst>
                                        <p:tav tm="0">
                                          <p:val>
                                            <p:strVal val="#ppt_x"/>
                                          </p:val>
                                        </p:tav>
                                        <p:tav tm="100000">
                                          <p:val>
                                            <p:strVal val="#ppt_x"/>
                                          </p:val>
                                        </p:tav>
                                      </p:tavLst>
                                    </p:anim>
                                    <p:anim calcmode="lin" valueType="num">
                                      <p:cBhvr>
                                        <p:cTn id="16"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anim calcmode="lin" valueType="num">
                                      <p:cBhvr>
                                        <p:cTn id="22" dur="250" fill="hold"/>
                                        <p:tgtEl>
                                          <p:spTgt spid="10"/>
                                        </p:tgtEl>
                                        <p:attrNameLst>
                                          <p:attrName>ppt_x</p:attrName>
                                        </p:attrNameLst>
                                      </p:cBhvr>
                                      <p:tavLst>
                                        <p:tav tm="0">
                                          <p:val>
                                            <p:strVal val="#ppt_x"/>
                                          </p:val>
                                        </p:tav>
                                        <p:tav tm="100000">
                                          <p:val>
                                            <p:strVal val="#ppt_x"/>
                                          </p:val>
                                        </p:tav>
                                      </p:tavLst>
                                    </p:anim>
                                    <p:anim calcmode="lin" valueType="num">
                                      <p:cBhvr>
                                        <p:cTn id="23"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anim calcmode="lin" valueType="num">
                                      <p:cBhvr>
                                        <p:cTn id="29" dur="250" fill="hold"/>
                                        <p:tgtEl>
                                          <p:spTgt spid="17"/>
                                        </p:tgtEl>
                                        <p:attrNameLst>
                                          <p:attrName>ppt_x</p:attrName>
                                        </p:attrNameLst>
                                      </p:cBhvr>
                                      <p:tavLst>
                                        <p:tav tm="0">
                                          <p:val>
                                            <p:strVal val="#ppt_x"/>
                                          </p:val>
                                        </p:tav>
                                        <p:tav tm="100000">
                                          <p:val>
                                            <p:strVal val="#ppt_x"/>
                                          </p:val>
                                        </p:tav>
                                      </p:tavLst>
                                    </p:anim>
                                    <p:anim calcmode="lin" valueType="num">
                                      <p:cBhvr>
                                        <p:cTn id="30"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0"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nh-nen-Powerpoint-21.jpg"/>
          <p:cNvPicPr>
            <a:picLocks noChangeAspect="1"/>
          </p:cNvPicPr>
          <p:nvPr/>
        </p:nvPicPr>
        <p:blipFill>
          <a:blip r:embed="rId2"/>
          <a:stretch>
            <a:fillRect/>
          </a:stretch>
        </p:blipFill>
        <p:spPr>
          <a:xfrm>
            <a:off x="-76200" y="-81518"/>
            <a:ext cx="9144000" cy="5600700"/>
          </a:xfrm>
          <a:prstGeom prst="rect">
            <a:avLst/>
          </a:prstGeom>
        </p:spPr>
        <p:style>
          <a:lnRef idx="1">
            <a:schemeClr val="accent6"/>
          </a:lnRef>
          <a:fillRef idx="2">
            <a:schemeClr val="accent6"/>
          </a:fillRef>
          <a:effectRef idx="1">
            <a:schemeClr val="accent6"/>
          </a:effectRef>
          <a:fontRef idx="minor">
            <a:schemeClr val="dk1"/>
          </a:fontRef>
        </p:style>
      </p:pic>
      <p:sp>
        <p:nvSpPr>
          <p:cNvPr id="5" name="TextBox 4"/>
          <p:cNvSpPr txBox="1"/>
          <p:nvPr/>
        </p:nvSpPr>
        <p:spPr>
          <a:xfrm>
            <a:off x="-1295400" y="0"/>
            <a:ext cx="870531" cy="369332"/>
          </a:xfrm>
          <a:prstGeom prst="rect">
            <a:avLst/>
          </a:prstGeom>
          <a:noFill/>
        </p:spPr>
        <p:txBody>
          <a:bodyPr wrap="square" rtlCol="0">
            <a:spAutoFit/>
          </a:bodyPr>
          <a:lstStyle/>
          <a:p>
            <a:endParaRPr lang="en-US">
              <a:solidFill>
                <a:prstClr val="black"/>
              </a:solidFill>
            </a:endParaRPr>
          </a:p>
        </p:txBody>
      </p:sp>
      <p:sp>
        <p:nvSpPr>
          <p:cNvPr id="7" name="TextBox 6"/>
          <p:cNvSpPr txBox="1"/>
          <p:nvPr/>
        </p:nvSpPr>
        <p:spPr>
          <a:xfrm>
            <a:off x="2667025" y="762000"/>
            <a:ext cx="184731" cy="369332"/>
          </a:xfrm>
          <a:prstGeom prst="rect">
            <a:avLst/>
          </a:prstGeom>
          <a:noFill/>
        </p:spPr>
        <p:txBody>
          <a:bodyPr wrap="none" rtlCol="0">
            <a:spAutoFit/>
          </a:bodyPr>
          <a:lstStyle/>
          <a:p>
            <a:endParaRPr lang="en-US">
              <a:solidFill>
                <a:prstClr val="black"/>
              </a:solidFill>
            </a:endParaRPr>
          </a:p>
        </p:txBody>
      </p:sp>
      <p:sp>
        <p:nvSpPr>
          <p:cNvPr id="12" name="TextBox 11"/>
          <p:cNvSpPr txBox="1"/>
          <p:nvPr/>
        </p:nvSpPr>
        <p:spPr>
          <a:xfrm>
            <a:off x="5181600" y="1587500"/>
            <a:ext cx="1600200" cy="369332"/>
          </a:xfrm>
          <a:prstGeom prst="rect">
            <a:avLst/>
          </a:prstGeom>
          <a:noFill/>
        </p:spPr>
        <p:txBody>
          <a:bodyPr wrap="square" rtlCol="0">
            <a:spAutoFit/>
          </a:bodyPr>
          <a:lstStyle/>
          <a:p>
            <a:endParaRPr lang="en-US">
              <a:solidFill>
                <a:prstClr val="black"/>
              </a:solidFill>
            </a:endParaRPr>
          </a:p>
        </p:txBody>
      </p:sp>
      <p:sp>
        <p:nvSpPr>
          <p:cNvPr id="14" name="TextBox 13"/>
          <p:cNvSpPr txBox="1"/>
          <p:nvPr/>
        </p:nvSpPr>
        <p:spPr>
          <a:xfrm>
            <a:off x="4572000" y="3683000"/>
            <a:ext cx="1828800" cy="369332"/>
          </a:xfrm>
          <a:prstGeom prst="rect">
            <a:avLst/>
          </a:prstGeom>
          <a:noFill/>
        </p:spPr>
        <p:txBody>
          <a:bodyPr wrap="square" rtlCol="0">
            <a:spAutoFit/>
          </a:bodyPr>
          <a:lstStyle/>
          <a:p>
            <a:endParaRPr lang="en-US">
              <a:solidFill>
                <a:prstClr val="black"/>
              </a:solidFill>
            </a:endParaRPr>
          </a:p>
        </p:txBody>
      </p:sp>
      <p:sp>
        <p:nvSpPr>
          <p:cNvPr id="16" name="TextBox 15"/>
          <p:cNvSpPr txBox="1"/>
          <p:nvPr/>
        </p:nvSpPr>
        <p:spPr>
          <a:xfrm>
            <a:off x="5943609" y="4254500"/>
            <a:ext cx="184731" cy="369332"/>
          </a:xfrm>
          <a:prstGeom prst="rect">
            <a:avLst/>
          </a:prstGeom>
          <a:noFill/>
        </p:spPr>
        <p:txBody>
          <a:bodyPr wrap="none" rtlCol="0">
            <a:spAutoFit/>
          </a:bodyPr>
          <a:lstStyle/>
          <a:p>
            <a:endParaRPr lang="en-US">
              <a:solidFill>
                <a:prstClr val="black"/>
              </a:solidFill>
            </a:endParaRPr>
          </a:p>
        </p:txBody>
      </p:sp>
      <p:sp>
        <p:nvSpPr>
          <p:cNvPr id="2049" name="Rectangle 1"/>
          <p:cNvSpPr>
            <a:spLocks noChangeArrowheads="1"/>
          </p:cNvSpPr>
          <p:nvPr/>
        </p:nvSpPr>
        <p:spPr bwMode="auto">
          <a:xfrm>
            <a:off x="27309" y="1042644"/>
            <a:ext cx="8305825" cy="5309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fontAlgn="base">
              <a:spcBef>
                <a:spcPct val="0"/>
              </a:spcBef>
              <a:spcAft>
                <a:spcPct val="0"/>
              </a:spcAft>
            </a:pPr>
            <a:r>
              <a:rPr lang="en-US" b="1" dirty="0">
                <a:solidFill>
                  <a:prstClr val="black"/>
                </a:solidFill>
                <a:latin typeface="Times New Roman" pitchFamily="18" charset="0"/>
                <a:ea typeface="Times New Roman" pitchFamily="18" charset="0"/>
                <a:cs typeface="Times New Roman" pitchFamily="18" charset="0"/>
              </a:rPr>
              <a:t>1. </a:t>
            </a:r>
            <a:r>
              <a:rPr lang="en-US" b="1" dirty="0" err="1">
                <a:solidFill>
                  <a:prstClr val="black"/>
                </a:solidFill>
                <a:latin typeface="Times New Roman" pitchFamily="18" charset="0"/>
                <a:ea typeface="Times New Roman" pitchFamily="18" charset="0"/>
                <a:cs typeface="Times New Roman" pitchFamily="18" charset="0"/>
              </a:rPr>
              <a:t>Thuận</a:t>
            </a:r>
            <a:r>
              <a:rPr lang="en-US" b="1" dirty="0">
                <a:solidFill>
                  <a:prstClr val="black"/>
                </a:solidFill>
                <a:latin typeface="Times New Roman" pitchFamily="18" charset="0"/>
                <a:ea typeface="Times New Roman" pitchFamily="18" charset="0"/>
                <a:cs typeface="Times New Roman" pitchFamily="18" charset="0"/>
              </a:rPr>
              <a:t> </a:t>
            </a:r>
            <a:r>
              <a:rPr lang="en-US" b="1" dirty="0" err="1">
                <a:solidFill>
                  <a:prstClr val="black"/>
                </a:solidFill>
                <a:latin typeface="Times New Roman" pitchFamily="18" charset="0"/>
                <a:ea typeface="Times New Roman" pitchFamily="18" charset="0"/>
                <a:cs typeface="Times New Roman" pitchFamily="18" charset="0"/>
              </a:rPr>
              <a:t>lợi</a:t>
            </a:r>
            <a:r>
              <a:rPr lang="en-US" b="1" dirty="0">
                <a:solidFill>
                  <a:prstClr val="black"/>
                </a:solidFill>
                <a:latin typeface="Times New Roman" pitchFamily="18" charset="0"/>
                <a:ea typeface="Times New Roman" pitchFamily="18" charset="0"/>
                <a:cs typeface="Times New Roman" pitchFamily="18" charset="0"/>
              </a:rPr>
              <a:t>:</a:t>
            </a:r>
          </a:p>
          <a:p>
            <a:pPr algn="just"/>
            <a:r>
              <a:rPr lang="en-US" sz="1050" dirty="0">
                <a:latin typeface="Times New Roman" panose="02020603050405020304" pitchFamily="18" charset="0"/>
                <a:cs typeface="Times New Roman" panose="02020603050405020304" pitchFamily="18" charset="0"/>
              </a:rPr>
              <a:t>.</a:t>
            </a:r>
          </a:p>
        </p:txBody>
      </p:sp>
      <p:sp>
        <p:nvSpPr>
          <p:cNvPr id="2" name="Rectangle 1"/>
          <p:cNvSpPr/>
          <p:nvPr/>
        </p:nvSpPr>
        <p:spPr>
          <a:xfrm>
            <a:off x="2759390" y="167606"/>
            <a:ext cx="3657603" cy="46303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fontAlgn="base">
              <a:spcBef>
                <a:spcPct val="0"/>
              </a:spcBef>
              <a:spcAft>
                <a:spcPct val="0"/>
              </a:spcAft>
            </a:pPr>
            <a:r>
              <a:rPr lang="en-US" sz="2400" b="1" dirty="0">
                <a:solidFill>
                  <a:srgbClr val="FF0000"/>
                </a:solidFill>
                <a:latin typeface="Times New Roman" pitchFamily="18" charset="0"/>
                <a:ea typeface="Times New Roman" pitchFamily="18" charset="0"/>
                <a:cs typeface="Times New Roman" pitchFamily="18" charset="0"/>
              </a:rPr>
              <a:t>1. THỰC TRẠNG</a:t>
            </a:r>
            <a:endParaRPr lang="en-US" sz="2400"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EEC1FDAB-A644-9F8B-8F66-0F0155C764C9}"/>
              </a:ext>
            </a:extLst>
          </p:cNvPr>
          <p:cNvSpPr txBox="1"/>
          <p:nvPr/>
        </p:nvSpPr>
        <p:spPr>
          <a:xfrm>
            <a:off x="400664" y="2457812"/>
            <a:ext cx="8190271" cy="646331"/>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 Ban </a:t>
            </a:r>
            <a:r>
              <a:rPr lang="en-US" sz="1800" dirty="0" err="1">
                <a:latin typeface="Times New Roman" panose="02020603050405020304" pitchFamily="18" charset="0"/>
                <a:cs typeface="Times New Roman" panose="02020603050405020304" pitchFamily="18" charset="0"/>
              </a:rPr>
              <a:t>giám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giáo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hiểu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tầm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trọng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dạy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tránh</a:t>
            </a:r>
            <a:r>
              <a:rPr lang="en-US" sz="1800" dirty="0">
                <a:latin typeface="Times New Roman" panose="02020603050405020304" pitchFamily="18" charset="0"/>
                <a:cs typeface="Times New Roman" panose="02020603050405020304" pitchFamily="18" charset="0"/>
              </a:rPr>
              <a:t> tai </a:t>
            </a:r>
            <a:r>
              <a:rPr lang="en-US" sz="1800" dirty="0" err="1">
                <a:latin typeface="Times New Roman" panose="02020603050405020304" pitchFamily="18" charset="0"/>
                <a:cs typeface="Times New Roman" panose="02020603050405020304" pitchFamily="18" charset="0"/>
              </a:rPr>
              <a:t>nạn</a:t>
            </a:r>
            <a:r>
              <a:rPr lang="en-US" sz="1800" dirty="0">
                <a:latin typeface="Times New Roman" panose="02020603050405020304" pitchFamily="18" charset="0"/>
                <a:cs typeface="Times New Roman" panose="02020603050405020304" pitchFamily="18" charset="0"/>
              </a:rPr>
              <a:t> do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sắc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dọn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a:t>
            </a:r>
            <a:endParaRPr lang="en-US" sz="1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F2A083-1A24-7526-4894-94861C973125}"/>
              </a:ext>
            </a:extLst>
          </p:cNvPr>
          <p:cNvSpPr txBox="1"/>
          <p:nvPr/>
        </p:nvSpPr>
        <p:spPr>
          <a:xfrm>
            <a:off x="381000" y="3251781"/>
            <a:ext cx="8190271" cy="646331"/>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dựng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góc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truyền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hút</a:t>
            </a:r>
            <a:r>
              <a:rPr lang="en-US" sz="1800" dirty="0">
                <a:latin typeface="Times New Roman" panose="02020603050405020304" pitchFamily="18" charset="0"/>
                <a:cs typeface="Times New Roman" panose="02020603050405020304" pitchFamily="18" charset="0"/>
              </a:rPr>
              <a:t> cha </a:t>
            </a:r>
            <a:r>
              <a:rPr lang="en-US" sz="1800" dirty="0" err="1">
                <a:latin typeface="Times New Roman" panose="02020603050405020304" pitchFamily="18" charset="0"/>
                <a:cs typeface="Times New Roman" panose="02020603050405020304" pitchFamily="18" charset="0"/>
              </a:rPr>
              <a:t>mẹ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 tin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trường</a:t>
            </a:r>
            <a:r>
              <a:rPr lang="en-US" sz="1800" dirty="0">
                <a:latin typeface="Times New Roman" panose="02020603050405020304" pitchFamily="18" charset="0"/>
                <a:cs typeface="Times New Roman" panose="02020603050405020304" pitchFamily="18" charset="0"/>
              </a:rPr>
              <a:t> , </a:t>
            </a:r>
            <a:r>
              <a:rPr lang="en-US" sz="1800" dirty="0" err="1">
                <a:latin typeface="Times New Roman" panose="02020603050405020304" pitchFamily="18" charset="0"/>
                <a:cs typeface="Times New Roman" panose="02020603050405020304" pitchFamily="18" charset="0"/>
              </a:rPr>
              <a:t>lớp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kịp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thời</a:t>
            </a:r>
            <a:endParaRPr lang="en-US" sz="1800" dirty="0">
              <a:latin typeface="Times New Roman" panose="02020603050405020304" pitchFamily="18" charset="0"/>
              <a:cs typeface="Times New Roman" panose="02020603050405020304" pitchFamily="18" charset="0"/>
            </a:endParaRPr>
          </a:p>
          <a:p>
            <a:endParaRPr lang="en-US" dirty="0"/>
          </a:p>
        </p:txBody>
      </p:sp>
      <p:sp>
        <p:nvSpPr>
          <p:cNvPr id="10" name="TextBox 9">
            <a:extLst>
              <a:ext uri="{FF2B5EF4-FFF2-40B4-BE49-F238E27FC236}">
                <a16:creationId xmlns:a16="http://schemas.microsoft.com/office/drawing/2014/main" id="{E42A6D6F-AF79-FB43-F445-48C948BD4FD4}"/>
              </a:ext>
            </a:extLst>
          </p:cNvPr>
          <p:cNvSpPr txBox="1"/>
          <p:nvPr/>
        </p:nvSpPr>
        <p:spPr>
          <a:xfrm>
            <a:off x="399393" y="3885326"/>
            <a:ext cx="7696200" cy="369332"/>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Phụ</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huynh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tâm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ủng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hộ</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lớp</a:t>
            </a:r>
            <a:r>
              <a:rPr lang="en-US" sz="1800"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A22C4C12-F374-D6E8-3DED-FAD606587ABE}"/>
              </a:ext>
            </a:extLst>
          </p:cNvPr>
          <p:cNvSpPr txBox="1"/>
          <p:nvPr/>
        </p:nvSpPr>
        <p:spPr>
          <a:xfrm>
            <a:off x="381000" y="1506099"/>
            <a:ext cx="8382000" cy="1200329"/>
          </a:xfrm>
          <a:prstGeom prst="rect">
            <a:avLst/>
          </a:prstGeom>
          <a:noFill/>
        </p:spPr>
        <p:txBody>
          <a:bodyPr wrap="square" rtlCol="0">
            <a:spAutoFit/>
          </a:bodyPr>
          <a:lstStyle/>
          <a:p>
            <a:pPr algn="just"/>
            <a:r>
              <a:rPr lang="en-US" sz="1400" dirty="0"/>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lớp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sạch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đẹp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chuẩn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định</a:t>
            </a:r>
            <a:r>
              <a:rPr lang="en-US" sz="1800" dirty="0">
                <a:latin typeface="Times New Roman" panose="02020603050405020304" pitchFamily="18" charset="0"/>
                <a:cs typeface="Times New Roman" panose="02020603050405020304" pitchFamily="18" charset="0"/>
              </a:rPr>
              <a:t>. Ban </a:t>
            </a:r>
            <a:r>
              <a:rPr lang="en-US" sz="1800" dirty="0" err="1">
                <a:latin typeface="Times New Roman" panose="02020603050405020304" pitchFamily="18" charset="0"/>
                <a:cs typeface="Times New Roman" panose="02020603050405020304" pitchFamily="18" charset="0"/>
              </a:rPr>
              <a:t>giám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luôn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chú</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trọng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đảm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bảo</a:t>
            </a:r>
            <a:r>
              <a:rPr lang="en-US" sz="1800" dirty="0">
                <a:latin typeface="Times New Roman" panose="02020603050405020304" pitchFamily="18" charset="0"/>
                <a:cs typeface="Times New Roman" panose="02020603050405020304" pitchFamily="18" charset="0"/>
              </a:rPr>
              <a:t> an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gian</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trường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mọi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mọi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nơi</a:t>
            </a:r>
            <a:r>
              <a:rPr lang="en-US" sz="18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0776285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9">
                                            <p:txEl>
                                              <p:pRg st="0" end="0"/>
                                            </p:txEl>
                                          </p:spTgt>
                                        </p:tgtEl>
                                        <p:attrNameLst>
                                          <p:attrName>style.visibility</p:attrName>
                                        </p:attrNameLst>
                                      </p:cBhvr>
                                      <p:to>
                                        <p:strVal val="visible"/>
                                      </p:to>
                                    </p:set>
                                    <p:animEffect transition="in" filter="circle(in)">
                                      <p:cBhvr>
                                        <p:cTn id="12" dur="250"/>
                                        <p:tgtEl>
                                          <p:spTgt spid="204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anim calcmode="lin" valueType="num">
                                      <p:cBhvr>
                                        <p:cTn id="18" dur="250" fill="hold"/>
                                        <p:tgtEl>
                                          <p:spTgt spid="11"/>
                                        </p:tgtEl>
                                        <p:attrNameLst>
                                          <p:attrName>ppt_x</p:attrName>
                                        </p:attrNameLst>
                                      </p:cBhvr>
                                      <p:tavLst>
                                        <p:tav tm="0">
                                          <p:val>
                                            <p:strVal val="#ppt_x"/>
                                          </p:val>
                                        </p:tav>
                                        <p:tav tm="100000">
                                          <p:val>
                                            <p:strVal val="#ppt_x"/>
                                          </p:val>
                                        </p:tav>
                                      </p:tavLst>
                                    </p:anim>
                                    <p:anim calcmode="lin" valueType="num">
                                      <p:cBhvr>
                                        <p:cTn id="1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anim calcmode="lin" valueType="num">
                                      <p:cBhvr>
                                        <p:cTn id="25" dur="250" fill="hold"/>
                                        <p:tgtEl>
                                          <p:spTgt spid="6"/>
                                        </p:tgtEl>
                                        <p:attrNameLst>
                                          <p:attrName>ppt_x</p:attrName>
                                        </p:attrNameLst>
                                      </p:cBhvr>
                                      <p:tavLst>
                                        <p:tav tm="0">
                                          <p:val>
                                            <p:strVal val="#ppt_x"/>
                                          </p:val>
                                        </p:tav>
                                        <p:tav tm="100000">
                                          <p:val>
                                            <p:strVal val="#ppt_x"/>
                                          </p:val>
                                        </p:tav>
                                      </p:tavLst>
                                    </p:anim>
                                    <p:anim calcmode="lin" valueType="num">
                                      <p:cBhvr>
                                        <p:cTn id="26"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anim calcmode="lin" valueType="num">
                                      <p:cBhvr>
                                        <p:cTn id="32" dur="250" fill="hold"/>
                                        <p:tgtEl>
                                          <p:spTgt spid="9"/>
                                        </p:tgtEl>
                                        <p:attrNameLst>
                                          <p:attrName>ppt_x</p:attrName>
                                        </p:attrNameLst>
                                      </p:cBhvr>
                                      <p:tavLst>
                                        <p:tav tm="0">
                                          <p:val>
                                            <p:strVal val="#ppt_x"/>
                                          </p:val>
                                        </p:tav>
                                        <p:tav tm="100000">
                                          <p:val>
                                            <p:strVal val="#ppt_x"/>
                                          </p:val>
                                        </p:tav>
                                      </p:tavLst>
                                    </p:anim>
                                    <p:anim calcmode="lin" valueType="num">
                                      <p:cBhvr>
                                        <p:cTn id="33"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anim calcmode="lin" valueType="num">
                                      <p:cBhvr>
                                        <p:cTn id="39" dur="250" fill="hold"/>
                                        <p:tgtEl>
                                          <p:spTgt spid="10"/>
                                        </p:tgtEl>
                                        <p:attrNameLst>
                                          <p:attrName>ppt_x</p:attrName>
                                        </p:attrNameLst>
                                      </p:cBhvr>
                                      <p:tavLst>
                                        <p:tav tm="0">
                                          <p:val>
                                            <p:strVal val="#ppt_x"/>
                                          </p:val>
                                        </p:tav>
                                        <p:tav tm="100000">
                                          <p:val>
                                            <p:strVal val="#ppt_x"/>
                                          </p:val>
                                        </p:tav>
                                      </p:tavLst>
                                    </p:anim>
                                    <p:anim calcmode="lin" valueType="num">
                                      <p:cBhvr>
                                        <p:cTn id="40"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4).png"/>
          <p:cNvPicPr>
            <a:picLocks noChangeAspect="1"/>
          </p:cNvPicPr>
          <p:nvPr/>
        </p:nvPicPr>
        <p:blipFill>
          <a:blip r:embed="rId2"/>
          <a:stretch>
            <a:fillRect/>
          </a:stretch>
        </p:blipFill>
        <p:spPr>
          <a:xfrm>
            <a:off x="152400" y="-31500"/>
            <a:ext cx="9144000" cy="5905500"/>
          </a:xfrm>
          <a:prstGeom prst="rect">
            <a:avLst/>
          </a:prstGeom>
        </p:spPr>
      </p:pic>
      <p:sp>
        <p:nvSpPr>
          <p:cNvPr id="19457" name="Rectangle 1"/>
          <p:cNvSpPr>
            <a:spLocks noChangeArrowheads="1"/>
          </p:cNvSpPr>
          <p:nvPr/>
        </p:nvSpPr>
        <p:spPr bwMode="auto">
          <a:xfrm>
            <a:off x="698500" y="1364922"/>
            <a:ext cx="7467600" cy="44995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fontAlgn="base">
              <a:spcBef>
                <a:spcPct val="0"/>
              </a:spcBef>
              <a:spcAft>
                <a:spcPct val="0"/>
              </a:spcAft>
            </a:pPr>
            <a:r>
              <a:rPr lang="en-US" sz="2200" b="1" dirty="0">
                <a:solidFill>
                  <a:prstClr val="black"/>
                </a:solidFill>
                <a:latin typeface="Times New Roman" pitchFamily="18" charset="0"/>
                <a:ea typeface="Times New Roman" pitchFamily="18" charset="0"/>
                <a:cs typeface="Times New Roman" pitchFamily="18" charset="0"/>
              </a:rPr>
              <a:t>2. </a:t>
            </a:r>
            <a:r>
              <a:rPr lang="en-US" sz="2200" b="1" dirty="0" err="1">
                <a:solidFill>
                  <a:prstClr val="black"/>
                </a:solidFill>
                <a:latin typeface="Times New Roman" pitchFamily="18" charset="0"/>
                <a:ea typeface="Times New Roman" pitchFamily="18" charset="0"/>
                <a:cs typeface="Times New Roman" pitchFamily="18" charset="0"/>
              </a:rPr>
              <a:t>Khó</a:t>
            </a:r>
            <a:r>
              <a:rPr lang="en-US" sz="2200" b="1" dirty="0">
                <a:solidFill>
                  <a:prstClr val="black"/>
                </a:solidFill>
                <a:latin typeface="Times New Roman" pitchFamily="18" charset="0"/>
                <a:ea typeface="Times New Roman" pitchFamily="18" charset="0"/>
                <a:cs typeface="Times New Roman" pitchFamily="18" charset="0"/>
              </a:rPr>
              <a:t> </a:t>
            </a:r>
            <a:r>
              <a:rPr lang="en-US" sz="2200" b="1" dirty="0" err="1">
                <a:solidFill>
                  <a:prstClr val="black"/>
                </a:solidFill>
                <a:latin typeface="Times New Roman" pitchFamily="18" charset="0"/>
                <a:ea typeface="Times New Roman" pitchFamily="18" charset="0"/>
                <a:cs typeface="Times New Roman" pitchFamily="18" charset="0"/>
              </a:rPr>
              <a:t>khăn</a:t>
            </a:r>
            <a:r>
              <a:rPr lang="en-US" sz="2200" b="1" dirty="0">
                <a:solidFill>
                  <a:prstClr val="black"/>
                </a:solidFill>
                <a:latin typeface="Times New Roman" pitchFamily="18" charset="0"/>
                <a:ea typeface="Times New Roman" pitchFamily="18" charset="0"/>
                <a:cs typeface="Times New Roman" pitchFamily="18" charset="0"/>
              </a:rPr>
              <a:t>:</a:t>
            </a:r>
            <a:r>
              <a:rPr lang="en-US" sz="2200" dirty="0">
                <a:solidFill>
                  <a:prstClr val="black"/>
                </a:solidFill>
                <a:latin typeface="Times New Roman" pitchFamily="18" charset="0"/>
                <a:ea typeface="Times New Roman" pitchFamily="18" charset="0"/>
                <a:cs typeface="Times New Roman" pitchFamily="18" charset="0"/>
              </a:rPr>
              <a:t> </a:t>
            </a:r>
            <a:endParaRPr lang="en-US" sz="2200" dirty="0">
              <a:solidFill>
                <a:prstClr val="black"/>
              </a:solidFill>
              <a:latin typeface="Times New Roman" pitchFamily="18" charset="0"/>
              <a:cs typeface="Times New Roman"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nhọn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khả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a:latin typeface="Times New Roman" panose="02020603050405020304" pitchFamily="18" charset="0"/>
                <a:cs typeface="Times New Roman" panose="02020603050405020304" pitchFamily="18" charset="0"/>
              </a:rPr>
              <a:t>. </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bận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quanh</a:t>
            </a:r>
            <a:r>
              <a:rPr lang="en-US" sz="2000" dirty="0">
                <a:latin typeface="Times New Roman" panose="02020603050405020304" pitchFamily="18" charset="0"/>
                <a:cs typeface="Times New Roman" panose="02020603050405020304" pitchFamily="18" charset="0"/>
              </a:rPr>
              <a:t>.</a:t>
            </a:r>
          </a:p>
          <a:p>
            <a:pPr indent="540385" algn="just">
              <a:lnSpc>
                <a:spcPct val="120000"/>
              </a:lnSpc>
              <a:spcBef>
                <a:spcPts val="300"/>
              </a:spcBef>
              <a:spcAft>
                <a:spcPts val="300"/>
              </a:spcAft>
            </a:pPr>
            <a:endParaRPr lang="en-US" sz="2400" dirty="0">
              <a:effectLst/>
              <a:latin typeface="Times New Roman" panose="02020603050405020304" pitchFamily="18" charset="0"/>
              <a:ea typeface="Calibri" panose="020F0502020204030204" pitchFamily="34" charset="0"/>
            </a:endParaRPr>
          </a:p>
          <a:p>
            <a:pPr indent="274320" algn="just">
              <a:lnSpc>
                <a:spcPct val="130000"/>
              </a:lnSpc>
              <a:spcBef>
                <a:spcPts val="300"/>
              </a:spcBef>
              <a:spcAft>
                <a:spcPts val="0"/>
              </a:spcAft>
            </a:pPr>
            <a:endParaRPr lang="en-US" sz="2400" dirty="0">
              <a:effectLst/>
              <a:latin typeface="Times New Roman"/>
              <a:ea typeface="Calibri"/>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411032"/>
            <a:ext cx="3683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966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57">
                                            <p:txEl>
                                              <p:pRg st="0" end="0"/>
                                            </p:txEl>
                                          </p:spTgt>
                                        </p:tgtEl>
                                        <p:attrNameLst>
                                          <p:attrName>style.visibility</p:attrName>
                                        </p:attrNameLst>
                                      </p:cBhvr>
                                      <p:to>
                                        <p:strVal val="visible"/>
                                      </p:to>
                                    </p:set>
                                    <p:animEffect transition="in" filter="barn(inVertical)">
                                      <p:cBhvr>
                                        <p:cTn id="7" dur="250"/>
                                        <p:tgtEl>
                                          <p:spTgt spid="194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457">
                                            <p:txEl>
                                              <p:pRg st="1" end="1"/>
                                            </p:txEl>
                                          </p:spTgt>
                                        </p:tgtEl>
                                        <p:attrNameLst>
                                          <p:attrName>style.visibility</p:attrName>
                                        </p:attrNameLst>
                                      </p:cBhvr>
                                      <p:to>
                                        <p:strVal val="visible"/>
                                      </p:to>
                                    </p:set>
                                    <p:animEffect transition="in" filter="barn(inVertical)">
                                      <p:cBhvr>
                                        <p:cTn id="12" dur="250"/>
                                        <p:tgtEl>
                                          <p:spTgt spid="194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457">
                                            <p:txEl>
                                              <p:pRg st="3" end="3"/>
                                            </p:txEl>
                                          </p:spTgt>
                                        </p:tgtEl>
                                        <p:attrNameLst>
                                          <p:attrName>style.visibility</p:attrName>
                                        </p:attrNameLst>
                                      </p:cBhvr>
                                      <p:to>
                                        <p:strVal val="visible"/>
                                      </p:to>
                                    </p:set>
                                    <p:animEffect transition="in" filter="barn(inVertical)">
                                      <p:cBhvr>
                                        <p:cTn id="17" dur="250"/>
                                        <p:tgtEl>
                                          <p:spTgt spid="1945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457">
                                            <p:txEl>
                                              <p:pRg st="5" end="5"/>
                                            </p:txEl>
                                          </p:spTgt>
                                        </p:tgtEl>
                                        <p:attrNameLst>
                                          <p:attrName>style.visibility</p:attrName>
                                        </p:attrNameLst>
                                      </p:cBhvr>
                                      <p:to>
                                        <p:strVal val="visible"/>
                                      </p:to>
                                    </p:set>
                                    <p:animEffect transition="in" filter="barn(inVertical)">
                                      <p:cBhvr>
                                        <p:cTn id="22" dur="250"/>
                                        <p:tgtEl>
                                          <p:spTgt spid="1945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999 Hình Nền Làm Powerpoint Chuyên Nghiệp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5645"/>
            <a:ext cx="9144000" cy="571388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p:cNvSpPr txBox="1">
            <a:spLocks/>
          </p:cNvSpPr>
          <p:nvPr/>
        </p:nvSpPr>
        <p:spPr>
          <a:xfrm>
            <a:off x="2838155" y="67842"/>
            <a:ext cx="3214688" cy="729151"/>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fontAlgn="base">
              <a:spcAft>
                <a:spcPct val="0"/>
              </a:spcAft>
              <a:buFont typeface="Arial" panose="020B0604020202020204" pitchFamily="34" charset="0"/>
              <a:buNone/>
            </a:pPr>
            <a:r>
              <a:rPr lang="id-ID" sz="3600" b="1" dirty="0">
                <a:solidFill>
                  <a:srgbClr val="FF0000"/>
                </a:solidFill>
                <a:latin typeface="Times New Roman" panose="02020603050405020304" pitchFamily="18" charset="0"/>
                <a:cs typeface="Times New Roman" panose="02020603050405020304" pitchFamily="18" charset="0"/>
              </a:rPr>
              <a:t>Cơ sở lý luận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Down Arrow 13"/>
          <p:cNvSpPr/>
          <p:nvPr/>
        </p:nvSpPr>
        <p:spPr>
          <a:xfrm>
            <a:off x="4295480" y="863716"/>
            <a:ext cx="150019" cy="380476"/>
          </a:xfrm>
          <a:prstGeom prst="downArrow">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en-US">
              <a:solidFill>
                <a:srgbClr val="FFFFD9"/>
              </a:solidFill>
            </a:endParaRPr>
          </a:p>
        </p:txBody>
      </p:sp>
      <p:sp>
        <p:nvSpPr>
          <p:cNvPr id="7" name="Rectangle 6">
            <a:extLst>
              <a:ext uri="{FF2B5EF4-FFF2-40B4-BE49-F238E27FC236}">
                <a16:creationId xmlns:a16="http://schemas.microsoft.com/office/drawing/2014/main" id="{68939B3B-7339-F731-D929-E3C06DBEB239}"/>
              </a:ext>
            </a:extLst>
          </p:cNvPr>
          <p:cNvSpPr/>
          <p:nvPr/>
        </p:nvSpPr>
        <p:spPr>
          <a:xfrm>
            <a:off x="1245099" y="1246324"/>
            <a:ext cx="6400800" cy="20152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40385">
              <a:lnSpc>
                <a:spcPct val="120000"/>
              </a:lnSpc>
              <a:spcBef>
                <a:spcPts val="300"/>
              </a:spcBef>
              <a:spcAft>
                <a:spcPts val="300"/>
              </a:spcAft>
            </a:pP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Theo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một</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khảo</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sát</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trên</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2.000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người</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lớn</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đền</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từ</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nhiều</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tỉnh</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tại</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Việt</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Nam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trong</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nghiên</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cứu</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Tìm</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hiểu</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một</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số</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nguyên</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nhân</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gây</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tai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nạn</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thương</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tích</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trẻ</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em</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và</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biện</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pháp</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phòng</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ngừa</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trẻ</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em</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bị</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chảy</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máu</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do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vật</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sắc</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nhọn</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đâm</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phải</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chiếm</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accent4">
                    <a:lumMod val="95000"/>
                    <a:lumOff val="5000"/>
                  </a:schemeClr>
                </a:solidFill>
                <a:latin typeface="Times New Roman" panose="02020603050405020304" pitchFamily="18" charset="0"/>
                <a:ea typeface="Times New Roman" panose="02020603050405020304" pitchFamily="18" charset="0"/>
              </a:rPr>
              <a:t>tới</a:t>
            </a:r>
            <a:r>
              <a:rPr lang="en-US" sz="2200" dirty="0">
                <a:solidFill>
                  <a:schemeClr val="accent4">
                    <a:lumMod val="95000"/>
                    <a:lumOff val="5000"/>
                  </a:schemeClr>
                </a:solidFill>
                <a:latin typeface="Times New Roman" panose="02020603050405020304" pitchFamily="18" charset="0"/>
                <a:ea typeface="Times New Roman" panose="02020603050405020304" pitchFamily="18" charset="0"/>
              </a:rPr>
              <a:t> 64,6%.</a:t>
            </a:r>
          </a:p>
        </p:txBody>
      </p:sp>
      <p:sp>
        <p:nvSpPr>
          <p:cNvPr id="10" name="Rectangle 9">
            <a:extLst>
              <a:ext uri="{FF2B5EF4-FFF2-40B4-BE49-F238E27FC236}">
                <a16:creationId xmlns:a16="http://schemas.microsoft.com/office/drawing/2014/main" id="{62DDAE77-7CF7-FE0E-7FD8-130E1CE39919}"/>
              </a:ext>
            </a:extLst>
          </p:cNvPr>
          <p:cNvSpPr/>
          <p:nvPr/>
        </p:nvSpPr>
        <p:spPr>
          <a:xfrm>
            <a:off x="1219200" y="3510581"/>
            <a:ext cx="6411458" cy="21626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accent4">
                    <a:lumMod val="95000"/>
                    <a:lumOff val="5000"/>
                  </a:schemeClr>
                </a:solidFill>
                <a:latin typeface="Times New Roman" panose="02020603050405020304" pitchFamily="18" charset="0"/>
                <a:cs typeface="Times New Roman" panose="02020603050405020304" pitchFamily="18" charset="0"/>
              </a:rPr>
              <a:t>Trong khi đó, theo số liệu điều tra của UNICEF, trẻ bị tai nạn thương tích do vật sắc nhọn đâm bị cắt rách da chiếm 9%, trong đó do nghịch dao và các vật sắc nhọn 66%, bị khi đang làm việc, vui chơi hoặc sinh hoạt 34%.</a:t>
            </a:r>
            <a:endParaRPr lang="en-US" sz="2200" dirty="0">
              <a:solidFill>
                <a:schemeClr val="accent4">
                  <a:lumMod val="95000"/>
                  <a:lumOff val="5000"/>
                </a:schemeClr>
              </a:solidFill>
              <a:latin typeface="Times New Roman" panose="02020603050405020304" pitchFamily="18" charset="0"/>
              <a:cs typeface="Times New Roman" panose="02020603050405020304" pitchFamily="18" charset="0"/>
            </a:endParaRPr>
          </a:p>
          <a:p>
            <a:pPr algn="ctr"/>
            <a:endParaRPr lang="en-US" dirty="0">
              <a:solidFill>
                <a:srgbClr val="002060"/>
              </a:solidFill>
            </a:endParaRPr>
          </a:p>
        </p:txBody>
      </p:sp>
    </p:spTree>
    <p:extLst>
      <p:ext uri="{BB962C8B-B14F-4D97-AF65-F5344CB8AC3E}">
        <p14:creationId xmlns:p14="http://schemas.microsoft.com/office/powerpoint/2010/main" val="120194940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quot;/&gt;&lt;property id=&quot;20307&quot; value=&quot;410&quot;/&gt;&lt;/object&gt;&lt;object type=&quot;3&quot; unique_id=&quot;10006&quot;&gt;&lt;property id=&quot;20148&quot; value=&quot;5&quot;/&gt;&lt;property id=&quot;20300&quot; value=&quot;Slide 3&quot;/&gt;&lt;property id=&quot;20307&quot; value=&quot;261&quot;/&gt;&lt;/object&gt;&lt;object type=&quot;3&quot; unique_id=&quot;10007&quot;&gt;&lt;property id=&quot;20148&quot; value=&quot;5&quot;/&gt;&lt;property id=&quot;20300&quot; value=&quot;Slide 5&quot;/&gt;&lt;property id=&quot;20307&quot; value=&quot;390&quot;/&gt;&lt;/object&gt;&lt;object type=&quot;3&quot; unique_id=&quot;10016&quot;&gt;&lt;property id=&quot;20148&quot; value=&quot;5&quot;/&gt;&lt;property id=&quot;20300&quot; value=&quot;Slide 6&quot;/&gt;&lt;property id=&quot;20307&quot; value=&quot;428&quot;/&gt;&lt;/object&gt;&lt;object type=&quot;3&quot; unique_id=&quot;10017&quot;&gt;&lt;property id=&quot;20148&quot; value=&quot;5&quot;/&gt;&lt;property id=&quot;20300&quot; value=&quot;Slide 12&quot;/&gt;&lt;property id=&quot;20307&quot; value=&quot;414&quot;/&gt;&lt;/object&gt;&lt;object type=&quot;3&quot; unique_id=&quot;10033&quot;&gt;&lt;property id=&quot;20148&quot; value=&quot;5&quot;/&gt;&lt;property id=&quot;20300&quot; value=&quot;Slide 15&quot;/&gt;&lt;property id=&quot;20307&quot; value=&quot;408&quot;/&gt;&lt;/object&gt;&lt;object type=&quot;3&quot; unique_id=&quot;13093&quot;&gt;&lt;property id=&quot;20148&quot; value=&quot;5&quot;/&gt;&lt;property id=&quot;20300&quot; value=&quot;Slide 2&quot;/&gt;&lt;property id=&quot;20307&quot; value=&quot;432&quot;/&gt;&lt;/object&gt;&lt;object type=&quot;3&quot; unique_id=&quot;13094&quot;&gt;&lt;property id=&quot;20148&quot; value=&quot;5&quot;/&gt;&lt;property id=&quot;20300&quot; value=&quot;Slide 4&quot;/&gt;&lt;property id=&quot;20307&quot; value=&quot;433&quot;/&gt;&lt;/object&gt;&lt;object type=&quot;3&quot; unique_id=&quot;13187&quot;&gt;&lt;property id=&quot;20148&quot; value=&quot;5&quot;/&gt;&lt;property id=&quot;20300&quot; value=&quot;Slide 13&quot;/&gt;&lt;property id=&quot;20307&quot; value=&quot;435&quot;/&gt;&lt;/object&gt;&lt;object type=&quot;3&quot; unique_id=&quot;13594&quot;&gt;&lt;property id=&quot;20148&quot; value=&quot;5&quot;/&gt;&lt;property id=&quot;20300&quot; value=&quot;Slide 14&quot;/&gt;&lt;property id=&quot;20307&quot; value=&quot;437&quot;/&gt;&lt;/object&gt;&lt;object type=&quot;3&quot; unique_id=&quot;13701&quot;&gt;&lt;property id=&quot;20148&quot; value=&quot;5&quot;/&gt;&lt;property id=&quot;20300&quot; value=&quot;Slide 7&quot;/&gt;&lt;property id=&quot;20307&quot; value=&quot;438&quot;/&gt;&lt;/object&gt;&lt;object type=&quot;3&quot; unique_id=&quot;13702&quot;&gt;&lt;property id=&quot;20148&quot; value=&quot;5&quot;/&gt;&lt;property id=&quot;20300&quot; value=&quot;Slide 8&quot;/&gt;&lt;property id=&quot;20307&quot; value=&quot;439&quot;/&gt;&lt;/object&gt;&lt;object type=&quot;3&quot; unique_id=&quot;13703&quot;&gt;&lt;property id=&quot;20148&quot; value=&quot;5&quot;/&gt;&lt;property id=&quot;20300&quot; value=&quot;Slide 9&quot;/&gt;&lt;property id=&quot;20307&quot; value=&quot;440&quot;/&gt;&lt;/object&gt;&lt;object type=&quot;3&quot; unique_id=&quot;13704&quot;&gt;&lt;property id=&quot;20148&quot; value=&quot;5&quot;/&gt;&lt;property id=&quot;20300&quot; value=&quot;Slide 10&quot;/&gt;&lt;property id=&quot;20307&quot; value=&quot;441&quot;/&gt;&lt;/object&gt;&lt;object type=&quot;3&quot; unique_id=&quot;13819&quot;&gt;&lt;property id=&quot;20148&quot; value=&quot;5&quot;/&gt;&lt;property id=&quot;20300&quot; value=&quot;Slide 11&quot;/&gt;&lt;property id=&quot;20307&quot; value=&quot;442&quot;/&gt;&lt;/object&gt;&lt;/object&gt;&lt;object type=&quot;8&quot; unique_id=&quot;10066&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6|0.8|0.8|0.9|0.5|0.8|0.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4654</TotalTime>
  <Words>2666</Words>
  <Application>Microsoft Office PowerPoint</Application>
  <PresentationFormat>On-screen Show (16:10)</PresentationFormat>
  <Paragraphs>112</Paragraphs>
  <Slides>24</Slides>
  <Notes>1</Notes>
  <HiddenSlides>0</HiddenSlides>
  <MMClips>1</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24</vt:i4>
      </vt:variant>
    </vt:vector>
  </HeadingPairs>
  <TitlesOfParts>
    <vt:vector size="37" baseType="lpstr">
      <vt:lpstr>Arial</vt:lpstr>
      <vt:lpstr>Calibri</vt:lpstr>
      <vt:lpstr>Calibri Light</vt:lpstr>
      <vt:lpstr>Times New Roman</vt:lpstr>
      <vt:lpstr>Office Theme</vt:lpstr>
      <vt:lpstr>5_Office Theme</vt:lpstr>
      <vt:lpstr>7_Office Theme</vt:lpstr>
      <vt:lpstr>4_Office Theme</vt:lpstr>
      <vt:lpstr>8_Office Theme</vt:lpstr>
      <vt:lpstr>9_Office Theme</vt:lpstr>
      <vt:lpstr>Default Design</vt:lpstr>
      <vt:lpstr>1_Office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dc:creator>
  <cp:lastModifiedBy>Administrator</cp:lastModifiedBy>
  <cp:revision>739</cp:revision>
  <cp:lastPrinted>2021-11-29T02:06:22Z</cp:lastPrinted>
  <dcterms:created xsi:type="dcterms:W3CDTF">2020-10-28T12:59:00Z</dcterms:created>
  <dcterms:modified xsi:type="dcterms:W3CDTF">2024-03-11T13:24:03Z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1033-11.2.0.10017</vt:lpwstr>
  </property>
</Properties>
</file>