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9" r:id="rId10"/>
    <p:sldId id="286" r:id="rId11"/>
    <p:sldId id="265" r:id="rId12"/>
    <p:sldId id="271" r:id="rId13"/>
    <p:sldId id="266" r:id="rId14"/>
    <p:sldId id="267" r:id="rId15"/>
    <p:sldId id="270"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73"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0391D2-9C63-4BBE-B802-332E258F1ECF}" type="datetimeFigureOut">
              <a:rPr lang="en-US" smtClean="0"/>
              <a:t>3/11/2024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CE14CE-7EB9-4088-878C-32E264CA4E45}" type="slidenum">
              <a:rPr lang="en-US" smtClean="0"/>
              <a:t>‹#›</a:t>
            </a:fld>
            <a:endParaRPr lang="en-US"/>
          </a:p>
        </p:txBody>
      </p:sp>
    </p:spTree>
    <p:extLst>
      <p:ext uri="{BB962C8B-B14F-4D97-AF65-F5344CB8AC3E}">
        <p14:creationId xmlns:p14="http://schemas.microsoft.com/office/powerpoint/2010/main" val="158307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B9DB9A-8FFF-4EFD-9A4E-C14E3149C3F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2210632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B9DB9A-8FFF-4EFD-9A4E-C14E3149C3F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1920394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B9DB9A-8FFF-4EFD-9A4E-C14E3149C3F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172756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B9DB9A-8FFF-4EFD-9A4E-C14E3149C3F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139313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B9DB9A-8FFF-4EFD-9A4E-C14E3149C3F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242853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B9DB9A-8FFF-4EFD-9A4E-C14E3149C3F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2606828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B9DB9A-8FFF-4EFD-9A4E-C14E3149C3FC}"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265866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B9DB9A-8FFF-4EFD-9A4E-C14E3149C3FC}"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162548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9DB9A-8FFF-4EFD-9A4E-C14E3149C3FC}"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135751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9DB9A-8FFF-4EFD-9A4E-C14E3149C3F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38081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9DB9A-8FFF-4EFD-9A4E-C14E3149C3F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9DA0A-1195-426C-9303-0562A89C7AA6}" type="slidenum">
              <a:rPr lang="en-US" smtClean="0"/>
              <a:t>‹#›</a:t>
            </a:fld>
            <a:endParaRPr lang="en-US"/>
          </a:p>
        </p:txBody>
      </p:sp>
    </p:spTree>
    <p:extLst>
      <p:ext uri="{BB962C8B-B14F-4D97-AF65-F5344CB8AC3E}">
        <p14:creationId xmlns:p14="http://schemas.microsoft.com/office/powerpoint/2010/main" val="216466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9DB9A-8FFF-4EFD-9A4E-C14E3149C3FC}" type="datetimeFigureOut">
              <a:rPr lang="en-US" smtClean="0"/>
              <a:t>3/11/2024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9DA0A-1195-426C-9303-0562A89C7AA6}" type="slidenum">
              <a:rPr lang="en-US" smtClean="0"/>
              <a:t>‹#›</a:t>
            </a:fld>
            <a:endParaRPr lang="en-US"/>
          </a:p>
        </p:txBody>
      </p:sp>
    </p:spTree>
    <p:extLst>
      <p:ext uri="{BB962C8B-B14F-4D97-AF65-F5344CB8AC3E}">
        <p14:creationId xmlns:p14="http://schemas.microsoft.com/office/powerpoint/2010/main" val="3882341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1520" y="260648"/>
            <a:ext cx="8784976" cy="1224136"/>
          </a:xfrm>
        </p:spPr>
        <p:txBody>
          <a:bodyPr>
            <a:noAutofit/>
          </a:bodyPr>
          <a:lstStyle/>
          <a:p>
            <a:r>
              <a:rPr lang="en-US" sz="1700" b="1" dirty="0" smtClean="0">
                <a:solidFill>
                  <a:srgbClr val="7030A0"/>
                </a:solidFill>
                <a:latin typeface="Times New Roman" pitchFamily="18" charset="0"/>
                <a:cs typeface="Times New Roman" pitchFamily="18" charset="0"/>
              </a:rPr>
              <a:t>PHÒNG GIÁO DỤC VÀ ĐÀO TẠO HUYỆN AN DƯƠNG</a:t>
            </a:r>
            <a:br>
              <a:rPr lang="en-US" sz="1700" b="1" dirty="0" smtClean="0">
                <a:solidFill>
                  <a:srgbClr val="7030A0"/>
                </a:solidFill>
                <a:latin typeface="Times New Roman" pitchFamily="18" charset="0"/>
                <a:cs typeface="Times New Roman" pitchFamily="18" charset="0"/>
              </a:rPr>
            </a:br>
            <a:r>
              <a:rPr lang="vi-VN" sz="1700" b="1" dirty="0" smtClean="0">
                <a:solidFill>
                  <a:srgbClr val="7030A0"/>
                </a:solidFill>
                <a:latin typeface="Times New Roman" pitchFamily="18" charset="0"/>
                <a:cs typeface="Times New Roman" pitchFamily="18" charset="0"/>
              </a:rPr>
              <a:t>T</a:t>
            </a:r>
            <a:r>
              <a:rPr lang="en-US" sz="1700" b="1" dirty="0" smtClean="0">
                <a:solidFill>
                  <a:srgbClr val="7030A0"/>
                </a:solidFill>
                <a:latin typeface="Times New Roman" pitchFamily="18" charset="0"/>
                <a:cs typeface="Times New Roman" pitchFamily="18" charset="0"/>
              </a:rPr>
              <a:t>RƯỜNG MẦM NON ĐẠI BẢN</a:t>
            </a:r>
            <a:br>
              <a:rPr lang="en-US" sz="1700" b="1" dirty="0" smtClean="0">
                <a:solidFill>
                  <a:srgbClr val="7030A0"/>
                </a:solidFill>
                <a:latin typeface="Times New Roman" pitchFamily="18" charset="0"/>
                <a:cs typeface="Times New Roman" pitchFamily="18" charset="0"/>
              </a:rPr>
            </a:br>
            <a:r>
              <a:rPr lang="en-US" sz="1700" b="1" dirty="0" smtClean="0">
                <a:solidFill>
                  <a:srgbClr val="7030A0"/>
                </a:solidFill>
                <a:latin typeface="Times New Roman" pitchFamily="18" charset="0"/>
                <a:cs typeface="Times New Roman" pitchFamily="18" charset="0"/>
              </a:rPr>
              <a:t>HỘI THI GIÁO VIÊN GIỎI CẤP CƠ SỞ</a:t>
            </a:r>
            <a:br>
              <a:rPr lang="en-US" sz="1700" b="1" dirty="0" smtClean="0">
                <a:solidFill>
                  <a:srgbClr val="7030A0"/>
                </a:solidFill>
                <a:latin typeface="Times New Roman" pitchFamily="18" charset="0"/>
                <a:cs typeface="Times New Roman" pitchFamily="18" charset="0"/>
              </a:rPr>
            </a:br>
            <a:r>
              <a:rPr lang="en-US" sz="1700" b="1" dirty="0" smtClean="0">
                <a:solidFill>
                  <a:srgbClr val="7030A0"/>
                </a:solidFill>
                <a:latin typeface="Times New Roman" pitchFamily="18" charset="0"/>
                <a:cs typeface="Times New Roman" pitchFamily="18" charset="0"/>
              </a:rPr>
              <a:t>NĂM HỌC 2023 - 2024</a:t>
            </a:r>
            <a:r>
              <a:rPr lang="en-US" sz="1800" b="1" dirty="0" smtClean="0">
                <a:solidFill>
                  <a:srgbClr val="7030A0"/>
                </a:solidFill>
                <a:latin typeface="Times New Roman" pitchFamily="18" charset="0"/>
                <a:cs typeface="Times New Roman" pitchFamily="18" charset="0"/>
              </a:rPr>
              <a:t/>
            </a:r>
            <a:br>
              <a:rPr lang="en-US" sz="1800" b="1" dirty="0" smtClean="0">
                <a:solidFill>
                  <a:srgbClr val="7030A0"/>
                </a:solidFill>
                <a:latin typeface="Times New Roman" pitchFamily="18" charset="0"/>
                <a:cs typeface="Times New Roman" pitchFamily="18" charset="0"/>
              </a:rPr>
            </a:br>
            <a:endParaRPr lang="en-US" sz="1800" b="1" dirty="0">
              <a:solidFill>
                <a:srgbClr val="7030A0"/>
              </a:solidFill>
              <a:latin typeface="Times New Roman" pitchFamily="18" charset="0"/>
              <a:cs typeface="Times New Roman" pitchFamily="18" charset="0"/>
            </a:endParaRPr>
          </a:p>
        </p:txBody>
      </p:sp>
      <p:sp>
        <p:nvSpPr>
          <p:cNvPr id="3" name="Subtitle 2"/>
          <p:cNvSpPr>
            <a:spLocks noGrp="1"/>
          </p:cNvSpPr>
          <p:nvPr>
            <p:ph type="subTitle" idx="1"/>
          </p:nvPr>
        </p:nvSpPr>
        <p:spPr>
          <a:xfrm>
            <a:off x="251520" y="1556792"/>
            <a:ext cx="8640960" cy="1872208"/>
          </a:xfrm>
        </p:spPr>
        <p:txBody>
          <a:bodyPr>
            <a:normAutofit/>
          </a:bodyPr>
          <a:lstStyle/>
          <a:p>
            <a:r>
              <a:rPr lang="en-US" dirty="0" err="1" smtClean="0">
                <a:solidFill>
                  <a:srgbClr val="FF0000"/>
                </a:solidFill>
                <a:latin typeface="Times New Roman" pitchFamily="18" charset="0"/>
                <a:cs typeface="Times New Roman" pitchFamily="18" charset="0"/>
              </a:rPr>
              <a:t>Báo</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cáo</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Giải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pháp</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nâng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cao</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tính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tự</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lập</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cho</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trẻ</a:t>
            </a:r>
            <a:r>
              <a:rPr lang="en-US" dirty="0" smtClean="0">
                <a:solidFill>
                  <a:srgbClr val="FF0000"/>
                </a:solidFill>
                <a:latin typeface="Times New Roman" pitchFamily="18" charset="0"/>
                <a:cs typeface="Times New Roman" pitchFamily="18" charset="0"/>
              </a:rPr>
              <a:t> </a:t>
            </a:r>
          </a:p>
          <a:p>
            <a:r>
              <a:rPr lang="en-US" dirty="0" smtClean="0">
                <a:solidFill>
                  <a:srgbClr val="FF0000"/>
                </a:solidFill>
                <a:latin typeface="Times New Roman" pitchFamily="18" charset="0"/>
                <a:cs typeface="Times New Roman" pitchFamily="18" charset="0"/>
              </a:rPr>
              <a:t>5 – 6 </a:t>
            </a:r>
            <a:r>
              <a:rPr lang="en-US" dirty="0" err="1" smtClean="0">
                <a:solidFill>
                  <a:srgbClr val="FF0000"/>
                </a:solidFill>
                <a:latin typeface="Times New Roman" pitchFamily="18" charset="0"/>
                <a:cs typeface="Times New Roman" pitchFamily="18" charset="0"/>
              </a:rPr>
              <a:t>tuổi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thông</a:t>
            </a:r>
            <a:r>
              <a:rPr lang="en-US" dirty="0" smtClean="0">
                <a:solidFill>
                  <a:srgbClr val="FF0000"/>
                </a:solidFill>
                <a:latin typeface="Times New Roman" pitchFamily="18" charset="0"/>
                <a:cs typeface="Times New Roman" pitchFamily="18" charset="0"/>
              </a:rPr>
              <a:t> qua </a:t>
            </a:r>
            <a:r>
              <a:rPr lang="en-US" dirty="0" err="1" smtClean="0">
                <a:solidFill>
                  <a:srgbClr val="FF0000"/>
                </a:solidFill>
                <a:latin typeface="Times New Roman" pitchFamily="18" charset="0"/>
                <a:cs typeface="Times New Roman" pitchFamily="18" charset="0"/>
              </a:rPr>
              <a:t>chế</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độ</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sinh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hoạt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hàng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ngày</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trong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trường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mầm</a:t>
            </a:r>
            <a:r>
              <a:rPr lang="en-US" dirty="0" smtClean="0">
                <a:solidFill>
                  <a:srgbClr val="FF0000"/>
                </a:solidFill>
                <a:latin typeface="Times New Roman" pitchFamily="18" charset="0"/>
                <a:cs typeface="Times New Roman" pitchFamily="18" charset="0"/>
              </a:rPr>
              <a:t> non</a:t>
            </a:r>
            <a:endParaRPr lang="en-US" dirty="0">
              <a:solidFill>
                <a:srgbClr val="FF0000"/>
              </a:solidFill>
              <a:latin typeface="Times New Roman" pitchFamily="18" charset="0"/>
              <a:cs typeface="Times New Roman" pitchFamily="18" charset="0"/>
            </a:endParaRPr>
          </a:p>
        </p:txBody>
      </p:sp>
      <p:sp>
        <p:nvSpPr>
          <p:cNvPr id="6" name="TextBox 5"/>
          <p:cNvSpPr txBox="1"/>
          <p:nvPr/>
        </p:nvSpPr>
        <p:spPr>
          <a:xfrm>
            <a:off x="1763688" y="3641229"/>
            <a:ext cx="6912768" cy="1077218"/>
          </a:xfrm>
          <a:prstGeom prst="rect">
            <a:avLst/>
          </a:prstGeom>
          <a:noFill/>
        </p:spPr>
        <p:txBody>
          <a:bodyPr wrap="square" rtlCol="0">
            <a:spAutoFit/>
          </a:bodyPr>
          <a:lstStyle/>
          <a:p>
            <a:r>
              <a:rPr lang="en-US" sz="3200" dirty="0" err="1" smtClean="0">
                <a:solidFill>
                  <a:srgbClr val="0070C0"/>
                </a:solidFill>
                <a:latin typeface="Times New Roman" pitchFamily="18" charset="0"/>
                <a:cs typeface="Times New Roman" pitchFamily="18" charset="0"/>
              </a:rPr>
              <a:t>Tác</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giả</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Nguyễn</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Thị</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Hà</a:t>
            </a:r>
            <a:endParaRPr lang="en-US" sz="3200" b="1" dirty="0" smtClean="0">
              <a:solidFill>
                <a:srgbClr val="0070C0"/>
              </a:solidFill>
              <a:latin typeface="Times New Roman" pitchFamily="18" charset="0"/>
              <a:cs typeface="Times New Roman" pitchFamily="18" charset="0"/>
            </a:endParaRPr>
          </a:p>
          <a:p>
            <a:r>
              <a:rPr lang="en-US" sz="3200" dirty="0" err="1" smtClean="0">
                <a:solidFill>
                  <a:srgbClr val="0070C0"/>
                </a:solidFill>
                <a:latin typeface="Times New Roman" pitchFamily="18" charset="0"/>
                <a:cs typeface="Times New Roman" pitchFamily="18" charset="0"/>
              </a:rPr>
              <a:t>Giáo</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viên</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Trường</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mầm</a:t>
            </a:r>
            <a:r>
              <a:rPr lang="en-US" sz="3200" dirty="0" smtClean="0">
                <a:solidFill>
                  <a:srgbClr val="0070C0"/>
                </a:solidFill>
                <a:latin typeface="Times New Roman" pitchFamily="18" charset="0"/>
                <a:cs typeface="Times New Roman" pitchFamily="18" charset="0"/>
              </a:rPr>
              <a:t> non </a:t>
            </a:r>
            <a:r>
              <a:rPr lang="en-US" sz="3200" dirty="0" err="1" smtClean="0">
                <a:solidFill>
                  <a:srgbClr val="0070C0"/>
                </a:solidFill>
                <a:latin typeface="Times New Roman" pitchFamily="18" charset="0"/>
                <a:cs typeface="Times New Roman" pitchFamily="18" charset="0"/>
              </a:rPr>
              <a:t>Đại</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Bản</a:t>
            </a:r>
            <a:endParaRPr lang="en-US" sz="32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33240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179512" y="1484784"/>
            <a:ext cx="1728192" cy="331236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Rounded Rectangle 4"/>
          <p:cNvSpPr/>
          <p:nvPr/>
        </p:nvSpPr>
        <p:spPr>
          <a:xfrm>
            <a:off x="3059832" y="3645024"/>
            <a:ext cx="5976664" cy="10801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Biện</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pháp</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3: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Tạo</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tình</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huống</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giải</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quyết</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các</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vấn</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đề</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phát</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huy</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tính</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tự</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lập</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endParaRPr lang="en-US" sz="1600" dirty="0">
              <a:solidFill>
                <a:prstClr val="black"/>
              </a:solidFill>
            </a:endParaRPr>
          </a:p>
        </p:txBody>
      </p:sp>
      <p:sp>
        <p:nvSpPr>
          <p:cNvPr id="7" name="Rounded Rectangle 6"/>
          <p:cNvSpPr/>
          <p:nvPr/>
        </p:nvSpPr>
        <p:spPr>
          <a:xfrm>
            <a:off x="3059832" y="203092"/>
            <a:ext cx="5976664" cy="106566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2400" dirty="0" err="1">
                <a:ln w="18415" cmpd="sng">
                  <a:solidFill>
                    <a:srgbClr val="C00000"/>
                  </a:solidFill>
                  <a:prstDash val="solid"/>
                </a:ln>
                <a:solidFill>
                  <a:srgbClr val="FF0000"/>
                </a:solidFill>
                <a:latin typeface="Times New Roman" pitchFamily="18" charset="0"/>
                <a:cs typeface="Times New Roman" pitchFamily="18" charset="0"/>
              </a:rPr>
              <a:t>Biện</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pháp</a:t>
            </a:r>
            <a:r>
              <a:rPr lang="en-US" sz="2400" dirty="0">
                <a:ln w="18415" cmpd="sng">
                  <a:solidFill>
                    <a:srgbClr val="C00000"/>
                  </a:solidFill>
                  <a:prstDash val="solid"/>
                </a:ln>
                <a:solidFill>
                  <a:srgbClr val="FF0000"/>
                </a:solidFill>
                <a:latin typeface="Times New Roman" pitchFamily="18" charset="0"/>
                <a:cs typeface="Times New Roman" pitchFamily="18" charset="0"/>
              </a:rPr>
              <a:t> 1: </a:t>
            </a:r>
            <a:r>
              <a:rPr lang="en-US" sz="2400" dirty="0" err="1">
                <a:ln w="18415" cmpd="sng">
                  <a:solidFill>
                    <a:srgbClr val="C00000"/>
                  </a:solidFill>
                  <a:prstDash val="solid"/>
                </a:ln>
                <a:solidFill>
                  <a:srgbClr val="FF0000"/>
                </a:solidFill>
                <a:latin typeface="Times New Roman" pitchFamily="18" charset="0"/>
                <a:cs typeface="Times New Roman" pitchFamily="18" charset="0"/>
              </a:rPr>
              <a:t>Xây</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dựng</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môi</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trường</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lớp</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học</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hạnh</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phúc</a:t>
            </a:r>
            <a:r>
              <a:rPr lang="en-US" sz="2400" dirty="0">
                <a:ln w="18415" cmpd="sng">
                  <a:solidFill>
                    <a:srgbClr val="C00000"/>
                  </a:solidFill>
                  <a:prstDash val="solid"/>
                </a:ln>
                <a:solidFill>
                  <a:srgbClr val="FF0000"/>
                </a:solidFill>
                <a:latin typeface="Times New Roman" pitchFamily="18" charset="0"/>
                <a:cs typeface="Times New Roman" pitchFamily="18" charset="0"/>
              </a:rPr>
              <a:t>, an </a:t>
            </a:r>
            <a:r>
              <a:rPr lang="en-US" sz="2400" dirty="0" err="1">
                <a:ln w="18415" cmpd="sng">
                  <a:solidFill>
                    <a:srgbClr val="C00000"/>
                  </a:solidFill>
                  <a:prstDash val="solid"/>
                </a:ln>
                <a:solidFill>
                  <a:srgbClr val="FF0000"/>
                </a:solidFill>
                <a:latin typeface="Times New Roman" pitchFamily="18" charset="0"/>
                <a:cs typeface="Times New Roman" pitchFamily="18" charset="0"/>
              </a:rPr>
              <a:t>toàn</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thân</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thiện</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tạo</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cơ</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hội</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cho</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trẻ</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được</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tự</a:t>
            </a:r>
            <a:r>
              <a:rPr lang="en-US" sz="2400" dirty="0">
                <a:ln w="18415" cmpd="sng">
                  <a:solidFill>
                    <a:srgbClr val="C00000"/>
                  </a:solidFill>
                  <a:prstDash val="solid"/>
                </a:ln>
                <a:solidFill>
                  <a:srgbClr val="FF0000"/>
                </a:solidFill>
                <a:latin typeface="Times New Roman" pitchFamily="18" charset="0"/>
                <a:cs typeface="Times New Roman" pitchFamily="18" charset="0"/>
              </a:rPr>
              <a:t> </a:t>
            </a:r>
            <a:r>
              <a:rPr lang="en-US" sz="2400" dirty="0" err="1">
                <a:ln w="18415" cmpd="sng">
                  <a:solidFill>
                    <a:srgbClr val="C00000"/>
                  </a:solidFill>
                  <a:prstDash val="solid"/>
                </a:ln>
                <a:solidFill>
                  <a:srgbClr val="FF0000"/>
                </a:solidFill>
                <a:latin typeface="Times New Roman" pitchFamily="18" charset="0"/>
                <a:cs typeface="Times New Roman" pitchFamily="18" charset="0"/>
              </a:rPr>
              <a:t>lập</a:t>
            </a:r>
            <a:endParaRPr lang="en-US" sz="2400" dirty="0">
              <a:ln w="18415" cmpd="sng">
                <a:solidFill>
                  <a:srgbClr val="C00000"/>
                </a:solidFill>
                <a:prstDash val="solid"/>
              </a:ln>
              <a:solidFill>
                <a:srgbClr val="FF0000"/>
              </a:solidFill>
              <a:latin typeface="Times New Roman" pitchFamily="18" charset="0"/>
              <a:cs typeface="Times New Roman" pitchFamily="18" charset="0"/>
            </a:endParaRPr>
          </a:p>
        </p:txBody>
      </p:sp>
      <p:sp>
        <p:nvSpPr>
          <p:cNvPr id="8" name="Rounded Rectangle 7"/>
          <p:cNvSpPr/>
          <p:nvPr/>
        </p:nvSpPr>
        <p:spPr>
          <a:xfrm>
            <a:off x="3059832" y="1916832"/>
            <a:ext cx="5976664" cy="10801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Biện</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pháp</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2: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Giáo</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dục</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tính</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tự</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lập</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cho</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trẻ</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thông</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qua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các</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hoạt</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động</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khác</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nhau</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trong</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ngày</a:t>
            </a:r>
            <a:endParaRPr lang="en-US" sz="2400" kern="0" dirty="0">
              <a:solidFill>
                <a:sysClr val="windowText" lastClr="000000"/>
              </a:solidFill>
            </a:endParaRPr>
          </a:p>
        </p:txBody>
      </p:sp>
      <p:sp>
        <p:nvSpPr>
          <p:cNvPr id="10" name="Rounded Rectangle 9"/>
          <p:cNvSpPr/>
          <p:nvPr/>
        </p:nvSpPr>
        <p:spPr>
          <a:xfrm>
            <a:off x="3059832" y="5373216"/>
            <a:ext cx="5976664"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Biện</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pháp</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4: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Phối</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hợp</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với</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phụ</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huynh</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trong</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việc</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rèn</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tính</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tự</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lập</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cho</a:t>
            </a:r>
            <a:r>
              <a:rPr lang="en-US" sz="2400" kern="0" dirty="0">
                <a:ln w="18415" cmpd="sng">
                  <a:solidFill>
                    <a:srgbClr val="FF0000"/>
                  </a:solidFill>
                  <a:prstDash val="solid"/>
                </a:ln>
                <a:solidFill>
                  <a:srgbClr val="FF0000"/>
                </a:solidFill>
                <a:latin typeface="Times New Roman" pitchFamily="18" charset="0"/>
                <a:cs typeface="Times New Roman" pitchFamily="18" charset="0"/>
              </a:rPr>
              <a:t> </a:t>
            </a:r>
            <a:r>
              <a:rPr lang="en-US" sz="2400" kern="0" dirty="0" err="1">
                <a:ln w="18415" cmpd="sng">
                  <a:solidFill>
                    <a:srgbClr val="FF0000"/>
                  </a:solidFill>
                  <a:prstDash val="solid"/>
                </a:ln>
                <a:solidFill>
                  <a:srgbClr val="FF0000"/>
                </a:solidFill>
                <a:latin typeface="Times New Roman" pitchFamily="18" charset="0"/>
                <a:cs typeface="Times New Roman" pitchFamily="18" charset="0"/>
              </a:rPr>
              <a:t>trẻ</a:t>
            </a:r>
            <a:endParaRPr lang="en-US" sz="1600" dirty="0">
              <a:solidFill>
                <a:prstClr val="black"/>
              </a:solidFill>
            </a:endParaRPr>
          </a:p>
        </p:txBody>
      </p:sp>
      <p:cxnSp>
        <p:nvCxnSpPr>
          <p:cNvPr id="11" name="Straight Arrow Connector 10"/>
          <p:cNvCxnSpPr>
            <a:stCxn id="2" idx="6"/>
            <a:endCxn id="7" idx="1"/>
          </p:cNvCxnSpPr>
          <p:nvPr/>
        </p:nvCxnSpPr>
        <p:spPr>
          <a:xfrm flipV="1">
            <a:off x="1907704" y="735926"/>
            <a:ext cx="1152128" cy="24050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6"/>
            <a:endCxn id="8" idx="1"/>
          </p:cNvCxnSpPr>
          <p:nvPr/>
        </p:nvCxnSpPr>
        <p:spPr>
          <a:xfrm flipV="1">
            <a:off x="1907704" y="2456892"/>
            <a:ext cx="1152128" cy="6840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6"/>
            <a:endCxn id="5" idx="1"/>
          </p:cNvCxnSpPr>
          <p:nvPr/>
        </p:nvCxnSpPr>
        <p:spPr>
          <a:xfrm>
            <a:off x="1907704" y="3140968"/>
            <a:ext cx="1152128" cy="10441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6"/>
          </p:cNvCxnSpPr>
          <p:nvPr/>
        </p:nvCxnSpPr>
        <p:spPr>
          <a:xfrm>
            <a:off x="1907704" y="3140968"/>
            <a:ext cx="1152128"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2576" y="2038939"/>
            <a:ext cx="1440160" cy="2246769"/>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NỘI   DUNG CỦA BIỆN PHÁP</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1441606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81017" y="52482"/>
            <a:ext cx="8496944" cy="1296143"/>
            <a:chOff x="198364" y="835551"/>
            <a:chExt cx="8496944" cy="1296143"/>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25" y="835551"/>
              <a:ext cx="8390632" cy="1296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8364" y="1052736"/>
              <a:ext cx="8496944" cy="861774"/>
            </a:xfrm>
            <a:prstGeom prst="rect">
              <a:avLst/>
            </a:prstGeom>
          </p:spPr>
          <p:txBody>
            <a:bodyPr wrap="square">
              <a:spAutoFit/>
            </a:bodyPr>
            <a:lstStyle/>
            <a:p>
              <a:pPr lvl="0" algn="ct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Biện</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pháp</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1: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Xây</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dựng</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môi</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trường</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lớp</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học</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hạnh</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phúc</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an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toàn</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thân</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thiện</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tạo</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cơ</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hội</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cho</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trẻ</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được</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tự</a:t>
              </a:r>
              <a:r>
                <a:rPr lang="en-US" sz="2400" dirty="0" smtClean="0">
                  <a:ln w="18415" cmpd="sng">
                    <a:solidFill>
                      <a:srgbClr val="C00000"/>
                    </a:solidFill>
                    <a:prstDash val="solid"/>
                  </a:ln>
                  <a:solidFill>
                    <a:srgbClr val="C00000"/>
                  </a:solidFill>
                  <a:latin typeface="Times New Roman" pitchFamily="18" charset="0"/>
                  <a:cs typeface="Times New Roman" pitchFamily="18" charset="0"/>
                </a:rPr>
                <a:t> </a:t>
              </a:r>
              <a:r>
                <a:rPr lang="en-US" sz="2400" dirty="0" err="1" smtClean="0">
                  <a:ln w="18415" cmpd="sng">
                    <a:solidFill>
                      <a:srgbClr val="C00000"/>
                    </a:solidFill>
                    <a:prstDash val="solid"/>
                  </a:ln>
                  <a:solidFill>
                    <a:srgbClr val="C00000"/>
                  </a:solidFill>
                  <a:latin typeface="Times New Roman" pitchFamily="18" charset="0"/>
                  <a:cs typeface="Times New Roman" pitchFamily="18" charset="0"/>
                </a:rPr>
                <a:t>lập</a:t>
              </a:r>
              <a:endParaRPr lang="en-US" sz="2400" dirty="0" smtClean="0">
                <a:ln w="18415" cmpd="sng">
                  <a:solidFill>
                    <a:srgbClr val="C00000"/>
                  </a:solidFill>
                  <a:prstDash val="solid"/>
                </a:ln>
                <a:solidFill>
                  <a:srgbClr val="C00000"/>
                </a:solidFill>
                <a:latin typeface="Times New Roman" pitchFamily="18" charset="0"/>
                <a:cs typeface="Times New Roman" pitchFamily="18" charset="0"/>
              </a:endParaRPr>
            </a:p>
          </p:txBody>
        </p:sp>
      </p:grpSp>
      <p:sp>
        <p:nvSpPr>
          <p:cNvPr id="7" name="TextBox 6"/>
          <p:cNvSpPr txBox="1"/>
          <p:nvPr/>
        </p:nvSpPr>
        <p:spPr>
          <a:xfrm>
            <a:off x="346934" y="1484784"/>
            <a:ext cx="4408487" cy="4067780"/>
          </a:xfrm>
          <a:prstGeom prst="rect">
            <a:avLst/>
          </a:prstGeom>
          <a:noFill/>
        </p:spPr>
        <p:txBody>
          <a:bodyPr wrap="square" rtlCol="0">
            <a:spAutoFit/>
          </a:bodyPr>
          <a:lstStyle/>
          <a:p>
            <a:pPr lvl="0" algn="just" eaLnBrk="0" fontAlgn="base" hangingPunct="0">
              <a:lnSpc>
                <a:spcPts val="3100"/>
              </a:lnSpc>
              <a:spcBef>
                <a:spcPct val="0"/>
              </a:spcBef>
              <a:spcAft>
                <a:spcPct val="0"/>
              </a:spcAft>
              <a:defRPr/>
            </a:pPr>
            <a:r>
              <a:rPr lang="en-US" altLang="en-US" sz="2000" dirty="0" smtClean="0">
                <a:ln>
                  <a:solidFill>
                    <a:schemeClr val="tx1"/>
                  </a:solidFill>
                </a:ln>
                <a:solidFill>
                  <a:srgbClr val="000000"/>
                </a:solidFill>
                <a:latin typeface="Times New Roman" pitchFamily="18" charset="0"/>
                <a:cs typeface="Times New Roman" pitchFamily="18" charset="0"/>
              </a:rPr>
              <a:t>- </a:t>
            </a:r>
            <a:r>
              <a:rPr lang="en-US" altLang="en-US" sz="2000" dirty="0" err="1" smtClean="0">
                <a:ln>
                  <a:solidFill>
                    <a:schemeClr val="tx1"/>
                  </a:solidFill>
                </a:ln>
                <a:solidFill>
                  <a:srgbClr val="000000"/>
                </a:solidFill>
                <a:latin typeface="Times New Roman" pitchFamily="18" charset="0"/>
                <a:cs typeface="Times New Roman" pitchFamily="18" charset="0"/>
              </a:rPr>
              <a:t>Môi</a:t>
            </a:r>
            <a:r>
              <a:rPr lang="en-US" altLang="en-US" sz="2000" dirty="0" smtClean="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trường</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giáo</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dục</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có</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ảnh</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hưởng</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lớn</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quyết</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định</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đến</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kết</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quả</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giáo</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a:ln>
                  <a:solidFill>
                    <a:schemeClr val="tx1"/>
                  </a:solidFill>
                </a:ln>
                <a:solidFill>
                  <a:srgbClr val="000000"/>
                </a:solidFill>
                <a:latin typeface="Times New Roman" pitchFamily="18" charset="0"/>
                <a:cs typeface="Times New Roman" pitchFamily="18" charset="0"/>
              </a:rPr>
              <a:t>dục</a:t>
            </a:r>
            <a:r>
              <a:rPr lang="en-US" altLang="en-US" sz="2000" dirty="0">
                <a:ln>
                  <a:solidFill>
                    <a:schemeClr val="tx1"/>
                  </a:solidFill>
                </a:ln>
                <a:solidFill>
                  <a:srgbClr val="000000"/>
                </a:solidFill>
                <a:latin typeface="Times New Roman" pitchFamily="18" charset="0"/>
                <a:cs typeface="Times New Roman" pitchFamily="18" charset="0"/>
              </a:rPr>
              <a:t> </a:t>
            </a:r>
            <a:r>
              <a:rPr lang="en-US" altLang="en-US" sz="2000" dirty="0" err="1" smtClean="0">
                <a:ln>
                  <a:solidFill>
                    <a:schemeClr val="tx1"/>
                  </a:solidFill>
                </a:ln>
                <a:solidFill>
                  <a:srgbClr val="000000"/>
                </a:solidFill>
                <a:latin typeface="Times New Roman" pitchFamily="18" charset="0"/>
                <a:cs typeface="Times New Roman" pitchFamily="18" charset="0"/>
              </a:rPr>
              <a:t>trẻ</a:t>
            </a:r>
            <a:r>
              <a:rPr lang="en-US" altLang="en-US" sz="2000" dirty="0" smtClean="0">
                <a:ln>
                  <a:solidFill>
                    <a:schemeClr val="tx1"/>
                  </a:solidFill>
                </a:ln>
                <a:solidFill>
                  <a:srgbClr val="000000"/>
                </a:solidFill>
                <a:latin typeface="Times New Roman" pitchFamily="18" charset="0"/>
                <a:cs typeface="Times New Roman" pitchFamily="18" charset="0"/>
              </a:rPr>
              <a:t>. </a:t>
            </a:r>
            <a:r>
              <a:rPr lang="vi-VN" sz="2000" kern="0" dirty="0">
                <a:ln>
                  <a:solidFill>
                    <a:schemeClr val="tx1"/>
                  </a:solidFill>
                </a:ln>
                <a:solidFill>
                  <a:srgbClr val="000000"/>
                </a:solidFill>
                <a:latin typeface="Times New Roman"/>
                <a:ea typeface="Times New Roman"/>
              </a:rPr>
              <a:t>Để rèn trẻ phát huy được tính tự lập ngay từ khi nhận lớp tôi đã sắp xếp môi trường lớp học gọn gàng, ngăn </a:t>
            </a:r>
            <a:r>
              <a:rPr lang="en-US" sz="2000" kern="0" dirty="0" smtClean="0">
                <a:ln>
                  <a:solidFill>
                    <a:schemeClr val="tx1"/>
                  </a:solidFill>
                </a:ln>
                <a:solidFill>
                  <a:srgbClr val="000000"/>
                </a:solidFill>
                <a:latin typeface="Times New Roman"/>
                <a:ea typeface="Times New Roman"/>
              </a:rPr>
              <a:t>n</a:t>
            </a:r>
            <a:r>
              <a:rPr lang="vi-VN" sz="2000" kern="0" dirty="0" smtClean="0">
                <a:ln>
                  <a:solidFill>
                    <a:schemeClr val="tx1"/>
                  </a:solidFill>
                </a:ln>
                <a:solidFill>
                  <a:srgbClr val="000000"/>
                </a:solidFill>
                <a:latin typeface="Times New Roman"/>
                <a:ea typeface="Times New Roman"/>
              </a:rPr>
              <a:t>ắp</a:t>
            </a:r>
            <a:r>
              <a:rPr lang="vi-VN" sz="2000" kern="0" dirty="0">
                <a:ln>
                  <a:solidFill>
                    <a:schemeClr val="tx1"/>
                  </a:solidFill>
                </a:ln>
                <a:solidFill>
                  <a:srgbClr val="000000"/>
                </a:solidFill>
                <a:latin typeface="Times New Roman"/>
                <a:ea typeface="Times New Roman"/>
              </a:rPr>
              <a:t>. Để trẻ thuận tiện trong việc lấy và cất đồ sau khi hoạt động </a:t>
            </a:r>
            <a:r>
              <a:rPr lang="vi-VN" sz="2000" kern="0" dirty="0" smtClean="0">
                <a:ln>
                  <a:solidFill>
                    <a:schemeClr val="tx1"/>
                  </a:solidFill>
                </a:ln>
                <a:solidFill>
                  <a:srgbClr val="000000"/>
                </a:solidFill>
                <a:latin typeface="Times New Roman"/>
                <a:ea typeface="Times New Roman"/>
              </a:rPr>
              <a:t>xong</a:t>
            </a:r>
            <a:r>
              <a:rPr lang="en-US" sz="2000" kern="0" dirty="0" smtClean="0">
                <a:ln>
                  <a:solidFill>
                    <a:schemeClr val="tx1"/>
                  </a:solidFill>
                </a:ln>
                <a:solidFill>
                  <a:srgbClr val="000000"/>
                </a:solidFill>
                <a:latin typeface="Times New Roman"/>
                <a:ea typeface="Times New Roman"/>
              </a:rPr>
              <a:t>. </a:t>
            </a:r>
            <a:r>
              <a:rPr lang="vi-VN" sz="2000" kern="0" dirty="0" smtClean="0">
                <a:ln>
                  <a:solidFill>
                    <a:schemeClr val="tx1"/>
                  </a:solidFill>
                </a:ln>
                <a:solidFill>
                  <a:srgbClr val="000000"/>
                </a:solidFill>
                <a:latin typeface="Times New Roman"/>
                <a:ea typeface="Times New Roman"/>
              </a:rPr>
              <a:t>Sắp </a:t>
            </a:r>
            <a:r>
              <a:rPr lang="vi-VN" sz="2000" kern="0" dirty="0">
                <a:ln>
                  <a:solidFill>
                    <a:schemeClr val="tx1"/>
                  </a:solidFill>
                </a:ln>
                <a:solidFill>
                  <a:srgbClr val="000000"/>
                </a:solidFill>
                <a:latin typeface="Times New Roman"/>
                <a:ea typeface="Times New Roman"/>
              </a:rPr>
              <a:t>xếp tạo môi trường lớp học và nội vụ gọn gàng, khoa học có kí khiệu kèm theo để trẻ có thể dễ thấy, dễ </a:t>
            </a:r>
            <a:r>
              <a:rPr lang="vi-VN" sz="2000" kern="0" dirty="0" smtClean="0">
                <a:ln>
                  <a:solidFill>
                    <a:schemeClr val="tx1"/>
                  </a:solidFill>
                </a:ln>
                <a:solidFill>
                  <a:srgbClr val="000000"/>
                </a:solidFill>
                <a:latin typeface="Times New Roman"/>
                <a:ea typeface="Times New Roman"/>
              </a:rPr>
              <a:t>lấy</a:t>
            </a:r>
            <a:r>
              <a:rPr lang="en-US" sz="2000" kern="0" dirty="0" smtClean="0">
                <a:ln>
                  <a:solidFill>
                    <a:schemeClr val="tx1"/>
                  </a:solidFill>
                </a:ln>
                <a:solidFill>
                  <a:srgbClr val="000000"/>
                </a:solidFill>
                <a:latin typeface="Times New Roman"/>
                <a:ea typeface="Times New Roman"/>
              </a:rPr>
              <a:t>.</a:t>
            </a:r>
            <a:endParaRPr lang="en-US" altLang="en-US" sz="2000" dirty="0">
              <a:ln>
                <a:solidFill>
                  <a:schemeClr val="tx1"/>
                </a:solidFill>
              </a:ln>
              <a:solidFill>
                <a:srgbClr val="000000"/>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381" y="1556792"/>
            <a:ext cx="388868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497525"/>
            <a:ext cx="3869828" cy="406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138" y="1526290"/>
            <a:ext cx="4157663"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8421" y="1560074"/>
            <a:ext cx="3981450"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94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ircle(in)">
                                      <p:cBhvr>
                                        <p:cTn id="16" dur="20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500"/>
                                        <p:tgtEl>
                                          <p:spTgt spid="103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wheel(1)">
                                      <p:cBhvr>
                                        <p:cTn id="26" dur="20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23"/>
                                        </p:tgtEl>
                                        <p:attrNameLst>
                                          <p:attrName>style.visibility</p:attrName>
                                        </p:attrNameLst>
                                      </p:cBhvr>
                                      <p:to>
                                        <p:strVal val="visible"/>
                                      </p:to>
                                    </p:set>
                                    <p:animEffect transition="in" filter="barn(inVertical)">
                                      <p:cBhvr>
                                        <p:cTn id="31"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147248" cy="1800200"/>
          </a:xfrm>
        </p:spPr>
        <p:txBody>
          <a:bodyPr>
            <a:normAutofit fontScale="90000"/>
          </a:bodyPr>
          <a:lstStyle/>
          <a:p>
            <a:pPr lvl="0" eaLnBrk="0" fontAlgn="base" hangingPunct="0">
              <a:lnSpc>
                <a:spcPts val="3000"/>
              </a:lnSpc>
              <a:spcAft>
                <a:spcPct val="0"/>
              </a:spcAft>
              <a:defRPr/>
            </a:pP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Góc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chơi</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được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bố</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trí</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khoa</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học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hợp</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lý</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góc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cần</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yên</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tĩnh</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bố</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trí</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xa</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các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góc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ồn</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ào</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Có</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ranh</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giới</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rõ</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ràng</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để</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trẻ</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biết</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vị</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trí</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các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góc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Việc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sắp</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xếp</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như</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vậy</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giúp</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tôi</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có</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thể</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dễ</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dàng</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quan</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sát</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giám</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sát</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được</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toàn</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bộ</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hoạt</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động</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của</a:t>
            </a:r>
            <a:r>
              <a:rPr lang="en-US" altLang="en-US" sz="2700" dirty="0">
                <a:ln>
                  <a:solidFill>
                    <a:schemeClr val="tx1"/>
                  </a:solidFill>
                </a:ln>
                <a:solidFill>
                  <a:prstClr val="black"/>
                </a:solidFill>
                <a:latin typeface="Times New Roman" pitchFamily="18" charset="0"/>
                <a:ea typeface="+mn-ea"/>
                <a:cs typeface="Times New Roman" pitchFamily="18" charset="0"/>
              </a:rPr>
              <a:t> </a:t>
            </a:r>
            <a:r>
              <a:rPr lang="en-US" altLang="en-US" sz="2700" dirty="0" err="1">
                <a:ln>
                  <a:solidFill>
                    <a:schemeClr val="tx1"/>
                  </a:solidFill>
                </a:ln>
                <a:solidFill>
                  <a:prstClr val="black"/>
                </a:solidFill>
                <a:latin typeface="Times New Roman" pitchFamily="18" charset="0"/>
                <a:ea typeface="+mn-ea"/>
                <a:cs typeface="Times New Roman" pitchFamily="18" charset="0"/>
              </a:rPr>
              <a:t>trẻ</a:t>
            </a:r>
            <a:r>
              <a:rPr lang="en-US" altLang="en-US" sz="2700" dirty="0">
                <a:ln>
                  <a:solidFill>
                    <a:schemeClr val="tx1"/>
                  </a:solidFill>
                </a:ln>
                <a:solidFill>
                  <a:prstClr val="black"/>
                </a:solidFill>
                <a:latin typeface="Times New Roman" pitchFamily="18" charset="0"/>
                <a:ea typeface="+mn-ea"/>
                <a:cs typeface="Times New Roman" pitchFamily="18" charset="0"/>
              </a:rPr>
              <a:t>.</a:t>
            </a:r>
            <a:r>
              <a:rPr lang="en-US" altLang="en-US" sz="2000" dirty="0">
                <a:solidFill>
                  <a:prstClr val="black"/>
                </a:solidFill>
                <a:latin typeface="Times New Roman" pitchFamily="18" charset="0"/>
                <a:ea typeface="+mn-ea"/>
                <a:cs typeface="Times New Roman" pitchFamily="18" charset="0"/>
              </a:rPr>
              <a:t/>
            </a:r>
            <a:br>
              <a:rPr lang="en-US" altLang="en-US" sz="2000" dirty="0">
                <a:solidFill>
                  <a:prstClr val="black"/>
                </a:solidFill>
                <a:latin typeface="Times New Roman" pitchFamily="18" charset="0"/>
                <a:ea typeface="+mn-ea"/>
                <a:cs typeface="Times New Roman" pitchFamily="18" charset="0"/>
              </a:rPr>
            </a:br>
            <a:endParaRPr lang="en-US" dirty="0"/>
          </a:p>
        </p:txBody>
      </p:sp>
      <p:pic>
        <p:nvPicPr>
          <p:cNvPr id="2055" name="Picture 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916113"/>
            <a:ext cx="3888432"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916832"/>
            <a:ext cx="424847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878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z="2400" dirty="0">
                <a:ln>
                  <a:solidFill>
                    <a:schemeClr val="tx1"/>
                  </a:solidFill>
                </a:ln>
              </a:rPr>
              <a:t>Ví dụ 1: Trên các giá đồ chơi : các rổ, các hộp đựng đồ dùng có tên kèm theo hình ảnh riêng như: Hộp đựng tên loại rau (Tên loại hoa, hình ảnh rau…). </a:t>
            </a:r>
            <a:endParaRPr lang="en-US" sz="2400" dirty="0">
              <a:ln>
                <a:solidFill>
                  <a:schemeClr val="tx1"/>
                </a:solidFill>
              </a:ln>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7" y="1556792"/>
            <a:ext cx="4032447"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538982"/>
            <a:ext cx="4248472" cy="4698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235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060848"/>
            <a:ext cx="8229600" cy="4065315"/>
          </a:xfrm>
        </p:spPr>
        <p:txBody>
          <a:bodyPr/>
          <a:lstStyle/>
          <a:p>
            <a:pPr marL="0" lvl="0" indent="0" eaLnBrk="0" fontAlgn="base" hangingPunct="0">
              <a:lnSpc>
                <a:spcPct val="90000"/>
              </a:lnSpc>
              <a:spcBef>
                <a:spcPts val="1000"/>
              </a:spcBef>
              <a:spcAft>
                <a:spcPct val="0"/>
              </a:spcAft>
              <a:buNone/>
            </a:pPr>
            <a:r>
              <a:rPr lang="fr-FR" altLang="en-US" sz="2800" dirty="0" err="1" smtClean="0">
                <a:ln>
                  <a:solidFill>
                    <a:schemeClr val="tx1"/>
                  </a:solidFill>
                </a:ln>
                <a:solidFill>
                  <a:prstClr val="black"/>
                </a:solidFill>
                <a:latin typeface="Times New Roman" pitchFamily="18" charset="0"/>
                <a:cs typeface="Times New Roman" pitchFamily="18" charset="0"/>
              </a:rPr>
              <a:t>Chế</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độ</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sinh</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hoạt</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hàng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ngày</a:t>
            </a:r>
            <a:r>
              <a:rPr lang="fr-FR" altLang="en-US" sz="2800" dirty="0" smtClean="0">
                <a:ln>
                  <a:solidFill>
                    <a:schemeClr val="tx1"/>
                  </a:solidFill>
                </a:ln>
                <a:solidFill>
                  <a:prstClr val="black"/>
                </a:solidFill>
                <a:latin typeface="Times New Roman" pitchFamily="18" charset="0"/>
                <a:cs typeface="Times New Roman" pitchFamily="18" charset="0"/>
              </a:rPr>
              <a:t> là </a:t>
            </a:r>
            <a:r>
              <a:rPr lang="fr-FR" altLang="en-US" sz="2800" dirty="0" err="1" smtClean="0">
                <a:ln>
                  <a:solidFill>
                    <a:schemeClr val="tx1"/>
                  </a:solidFill>
                </a:ln>
                <a:solidFill>
                  <a:prstClr val="black"/>
                </a:solidFill>
                <a:latin typeface="Times New Roman" pitchFamily="18" charset="0"/>
                <a:cs typeface="Times New Roman" pitchFamily="18" charset="0"/>
              </a:rPr>
              <a:t>phương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tiện</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để</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giáo</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dục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tính</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tự</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lập</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cho</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trẻ</a:t>
            </a:r>
            <a:r>
              <a:rPr lang="fr-FR" altLang="en-US" sz="2800" dirty="0" smtClean="0">
                <a:ln>
                  <a:solidFill>
                    <a:schemeClr val="tx1"/>
                  </a:solidFill>
                </a:ln>
                <a:solidFill>
                  <a:prstClr val="black"/>
                </a:solidFill>
                <a:latin typeface="Times New Roman" pitchFamily="18" charset="0"/>
                <a:cs typeface="Times New Roman" pitchFamily="18" charset="0"/>
              </a:rPr>
              <a:t> ở </a:t>
            </a:r>
            <a:r>
              <a:rPr lang="fr-FR" altLang="en-US" sz="2800" dirty="0" err="1" smtClean="0">
                <a:ln>
                  <a:solidFill>
                    <a:schemeClr val="tx1"/>
                  </a:solidFill>
                </a:ln>
                <a:solidFill>
                  <a:prstClr val="black"/>
                </a:solidFill>
                <a:latin typeface="Times New Roman" pitchFamily="18" charset="0"/>
                <a:cs typeface="Times New Roman" pitchFamily="18" charset="0"/>
              </a:rPr>
              <a:t>trường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mầm</a:t>
            </a:r>
            <a:r>
              <a:rPr lang="fr-FR" altLang="en-US" sz="2800" dirty="0" smtClean="0">
                <a:ln>
                  <a:solidFill>
                    <a:schemeClr val="tx1"/>
                  </a:solidFill>
                </a:ln>
                <a:solidFill>
                  <a:prstClr val="black"/>
                </a:solidFill>
                <a:latin typeface="Times New Roman" pitchFamily="18" charset="0"/>
                <a:cs typeface="Times New Roman" pitchFamily="18" charset="0"/>
              </a:rPr>
              <a:t> non. </a:t>
            </a:r>
            <a:r>
              <a:rPr lang="fr-FR" altLang="en-US" sz="2800" dirty="0" err="1" smtClean="0">
                <a:ln>
                  <a:solidFill>
                    <a:schemeClr val="tx1"/>
                  </a:solidFill>
                </a:ln>
                <a:solidFill>
                  <a:prstClr val="black"/>
                </a:solidFill>
                <a:latin typeface="Times New Roman" pitchFamily="18" charset="0"/>
                <a:cs typeface="Times New Roman" pitchFamily="18" charset="0"/>
              </a:rPr>
              <a:t>Giáo</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viên</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tổ</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chức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các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hoạt</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động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từ</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đón</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trẻ</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chơi</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học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vệ</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sinh</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ăn</a:t>
            </a:r>
            <a:r>
              <a:rPr lang="fr-FR" altLang="en-US" sz="2800" dirty="0" smtClean="0">
                <a:ln>
                  <a:solidFill>
                    <a:schemeClr val="tx1"/>
                  </a:solidFill>
                </a:ln>
                <a:solidFill>
                  <a:prstClr val="black"/>
                </a:solidFill>
                <a:latin typeface="Times New Roman" pitchFamily="18" charset="0"/>
                <a:cs typeface="Times New Roman" pitchFamily="18" charset="0"/>
              </a:rPr>
              <a:t> - </a:t>
            </a:r>
            <a:r>
              <a:rPr lang="fr-FR" altLang="en-US" sz="2800" dirty="0" err="1" smtClean="0">
                <a:ln>
                  <a:solidFill>
                    <a:schemeClr val="tx1"/>
                  </a:solidFill>
                </a:ln>
                <a:solidFill>
                  <a:prstClr val="black"/>
                </a:solidFill>
                <a:latin typeface="Times New Roman" pitchFamily="18" charset="0"/>
                <a:cs typeface="Times New Roman" pitchFamily="18" charset="0"/>
              </a:rPr>
              <a:t>ngủ</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để</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tạo</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cơ</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hội</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cho</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trẻ</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tự</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làm</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tự</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thể</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hiện</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nhu</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cầu</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sở</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thích</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bản</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thân</a:t>
            </a:r>
            <a:r>
              <a:rPr lang="fr-FR" altLang="en-US" sz="2800" dirty="0" smtClean="0">
                <a:ln>
                  <a:solidFill>
                    <a:schemeClr val="tx1"/>
                  </a:solidFill>
                </a:ln>
                <a:solidFill>
                  <a:prstClr val="black"/>
                </a:solidFill>
                <a:latin typeface="Times New Roman" pitchFamily="18" charset="0"/>
                <a:cs typeface="Times New Roman" pitchFamily="18" charset="0"/>
              </a:rPr>
              <a:t>. </a:t>
            </a:r>
            <a:endParaRPr lang="en-US" altLang="en-US" sz="2800" dirty="0" smtClean="0">
              <a:ln>
                <a:solidFill>
                  <a:schemeClr val="tx1"/>
                </a:solidFill>
              </a:ln>
              <a:solidFill>
                <a:prstClr val="black"/>
              </a:solidFill>
              <a:latin typeface="Times New Roman" pitchFamily="18" charset="0"/>
              <a:cs typeface="Times New Roman" pitchFamily="18" charset="0"/>
            </a:endParaRPr>
          </a:p>
          <a:p>
            <a:pPr marL="0" lvl="0" indent="0" eaLnBrk="0" fontAlgn="base" hangingPunct="0">
              <a:lnSpc>
                <a:spcPct val="90000"/>
              </a:lnSpc>
              <a:spcBef>
                <a:spcPts val="1000"/>
              </a:spcBef>
              <a:spcAft>
                <a:spcPct val="0"/>
              </a:spcAft>
              <a:buNone/>
            </a:pPr>
            <a:r>
              <a:rPr lang="fr-FR" altLang="en-US" sz="2800" dirty="0" err="1" smtClean="0">
                <a:ln>
                  <a:solidFill>
                    <a:schemeClr val="tx1"/>
                  </a:solidFill>
                </a:ln>
                <a:solidFill>
                  <a:prstClr val="black"/>
                </a:solidFill>
                <a:latin typeface="Times New Roman" pitchFamily="18" charset="0"/>
                <a:cs typeface="Times New Roman" pitchFamily="18" charset="0"/>
              </a:rPr>
              <a:t>Trong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quá</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trình</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tham</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gia</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các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hoạt</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động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trẻ</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được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tự</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đưa</a:t>
            </a:r>
            <a:r>
              <a:rPr lang="fr-FR" altLang="en-US" sz="2800" dirty="0" smtClean="0">
                <a:ln>
                  <a:solidFill>
                    <a:schemeClr val="tx1"/>
                  </a:solidFill>
                </a:ln>
                <a:solidFill>
                  <a:prstClr val="black"/>
                </a:solidFill>
                <a:latin typeface="Times New Roman" pitchFamily="18" charset="0"/>
                <a:cs typeface="Times New Roman" pitchFamily="18" charset="0"/>
              </a:rPr>
              <a:t> ra ý </a:t>
            </a:r>
            <a:r>
              <a:rPr lang="fr-FR" altLang="en-US" sz="2800" dirty="0" err="1" smtClean="0">
                <a:ln>
                  <a:solidFill>
                    <a:schemeClr val="tx1"/>
                  </a:solidFill>
                </a:ln>
                <a:solidFill>
                  <a:prstClr val="black"/>
                </a:solidFill>
                <a:latin typeface="Times New Roman" pitchFamily="18" charset="0"/>
                <a:cs typeface="Times New Roman" pitchFamily="18" charset="0"/>
              </a:rPr>
              <a:t>tưởng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nội</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dung</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hoạt</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động</a:t>
            </a:r>
            <a:r>
              <a:rPr lang="fr-FR" altLang="en-US" sz="2800" dirty="0" smtClean="0">
                <a:ln>
                  <a:solidFill>
                    <a:schemeClr val="tx1"/>
                  </a:solidFill>
                </a:ln>
                <a:solidFill>
                  <a:prstClr val="black"/>
                </a:solidFill>
                <a:latin typeface="Times New Roman" pitchFamily="18" charset="0"/>
                <a:cs typeface="Times New Roman" pitchFamily="18" charset="0"/>
              </a:rPr>
              <a:t>. Qua </a:t>
            </a:r>
            <a:r>
              <a:rPr lang="fr-FR" altLang="en-US" sz="2800" dirty="0" err="1" smtClean="0">
                <a:ln>
                  <a:solidFill>
                    <a:schemeClr val="tx1"/>
                  </a:solidFill>
                </a:ln>
                <a:solidFill>
                  <a:prstClr val="black"/>
                </a:solidFill>
                <a:latin typeface="Times New Roman" pitchFamily="18" charset="0"/>
                <a:cs typeface="Times New Roman" pitchFamily="18" charset="0"/>
              </a:rPr>
              <a:t>đó</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trẻ</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bộc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lộ</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và</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phát</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huy</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được</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tính</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tự</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lập</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Cụ</a:t>
            </a:r>
            <a:r>
              <a:rPr lang="fr-FR" altLang="en-US" sz="2800" dirty="0" smtClean="0">
                <a:ln>
                  <a:solidFill>
                    <a:schemeClr val="tx1"/>
                  </a:solidFill>
                </a:ln>
                <a:solidFill>
                  <a:prstClr val="black"/>
                </a:solidFill>
                <a:latin typeface="Times New Roman" pitchFamily="18" charset="0"/>
                <a:cs typeface="Times New Roman" pitchFamily="18" charset="0"/>
              </a:rPr>
              <a:t> </a:t>
            </a:r>
            <a:r>
              <a:rPr lang="fr-FR" altLang="en-US" sz="2800" dirty="0" err="1" smtClean="0">
                <a:ln>
                  <a:solidFill>
                    <a:schemeClr val="tx1"/>
                  </a:solidFill>
                </a:ln>
                <a:solidFill>
                  <a:prstClr val="black"/>
                </a:solidFill>
                <a:latin typeface="Times New Roman" pitchFamily="18" charset="0"/>
                <a:cs typeface="Times New Roman" pitchFamily="18" charset="0"/>
              </a:rPr>
              <a:t>thể</a:t>
            </a:r>
            <a:r>
              <a:rPr lang="fr-FR" altLang="en-US" sz="2800" dirty="0" smtClean="0">
                <a:ln>
                  <a:solidFill>
                    <a:schemeClr val="tx1"/>
                  </a:solidFill>
                </a:ln>
                <a:solidFill>
                  <a:prstClr val="black"/>
                </a:solidFill>
                <a:latin typeface="Times New Roman" pitchFamily="18" charset="0"/>
                <a:cs typeface="Times New Roman" pitchFamily="18" charset="0"/>
              </a:rPr>
              <a:t>:</a:t>
            </a:r>
            <a:endParaRPr lang="en-US" altLang="en-US" sz="2800" dirty="0" smtClean="0">
              <a:ln>
                <a:solidFill>
                  <a:schemeClr val="tx1"/>
                </a:solidFill>
              </a:ln>
              <a:solidFill>
                <a:prstClr val="black"/>
              </a:solidFill>
              <a:latin typeface="Times New Roman" pitchFamily="18" charset="0"/>
              <a:cs typeface="Times New Roman" pitchFamily="18" charset="0"/>
            </a:endParaRPr>
          </a:p>
          <a:p>
            <a:endParaRPr lang="en-US" dirty="0"/>
          </a:p>
        </p:txBody>
      </p:sp>
      <p:grpSp>
        <p:nvGrpSpPr>
          <p:cNvPr id="4" name="Group 3"/>
          <p:cNvGrpSpPr/>
          <p:nvPr/>
        </p:nvGrpSpPr>
        <p:grpSpPr>
          <a:xfrm>
            <a:off x="364108" y="22121"/>
            <a:ext cx="8559800" cy="1575175"/>
            <a:chOff x="364108" y="22121"/>
            <a:chExt cx="8559800" cy="157517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08" y="22121"/>
              <a:ext cx="8559800" cy="1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67544" y="332656"/>
              <a:ext cx="8352928" cy="9541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Biện</a:t>
              </a:r>
              <a:r>
                <a:rPr kumimoji="0" lang="en-US" sz="2800" b="0" i="0" u="none" strike="noStrike" kern="0" cap="none" spc="0" normalizeH="0" baseline="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pháp</a:t>
              </a:r>
              <a:r>
                <a:rPr kumimoji="0" lang="en-US" sz="2800" b="0" i="0" u="none" strike="noStrike" kern="0" cap="none" spc="0" normalizeH="0" baseline="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2: </a:t>
              </a:r>
              <a:r>
                <a:rPr kumimoji="0" lang="en-US" sz="2800" b="0" i="0" u="none" strike="noStrike" kern="0" cap="none" spc="0" normalizeH="0" baseline="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Gi</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áo</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dục</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tính</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tự</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lập</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cho</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trẻ</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thông</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qua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các</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hoạt</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động</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khác</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nhau</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trong</a:t>
              </a:r>
              <a:r>
                <a:rPr kumimoji="0" lang="en-US" sz="2800" b="0" i="0" u="none" strike="noStrike" kern="0" cap="none" spc="0" normalizeH="0" noProof="0" dirty="0" smtClean="0">
                  <a:ln w="18415" cmpd="sng">
                    <a:solidFill>
                      <a:srgbClr val="FF0000"/>
                    </a:solidFill>
                    <a:prstDash val="solid"/>
                  </a:ln>
                  <a:solidFill>
                    <a:srgbClr val="FF0000"/>
                  </a:solidFill>
                  <a:effectLst/>
                  <a:uLnTx/>
                  <a:uFillTx/>
                  <a:latin typeface="Times New Roman" pitchFamily="18" charset="0"/>
                  <a:cs typeface="Times New Roman" pitchFamily="18" charset="0"/>
                </a:rPr>
                <a:t> </a:t>
              </a:r>
              <a:r>
                <a:rPr kumimoji="0" lang="en-US" sz="2800" b="0" i="0" u="none" strike="noStrike" kern="0" cap="none" spc="0" normalizeH="0" noProof="0" dirty="0" err="1" smtClean="0">
                  <a:ln w="18415" cmpd="sng">
                    <a:solidFill>
                      <a:srgbClr val="FF0000"/>
                    </a:solidFill>
                    <a:prstDash val="solid"/>
                  </a:ln>
                  <a:solidFill>
                    <a:srgbClr val="FF0000"/>
                  </a:solidFill>
                  <a:effectLst/>
                  <a:uLnTx/>
                  <a:uFillTx/>
                  <a:latin typeface="Times New Roman" pitchFamily="18" charset="0"/>
                  <a:cs typeface="Times New Roman" pitchFamily="18" charset="0"/>
                </a:rPr>
                <a:t>ngày</a:t>
              </a:r>
              <a:endParaRPr kumimoji="0" lang="en-US" sz="2800" b="0" i="0" u="none" strike="noStrike" kern="0" cap="none" spc="0" normalizeH="0" baseline="0" noProof="0" dirty="0" smtClean="0">
                <a:ln>
                  <a:noFill/>
                </a:ln>
                <a:solidFill>
                  <a:sysClr val="windowText" lastClr="000000"/>
                </a:solidFill>
                <a:effectLst/>
                <a:uLnTx/>
                <a:uFillTx/>
              </a:endParaRPr>
            </a:p>
          </p:txBody>
        </p:sp>
      </p:grpSp>
    </p:spTree>
    <p:extLst>
      <p:ext uri="{BB962C8B-B14F-4D97-AF65-F5344CB8AC3E}">
        <p14:creationId xmlns:p14="http://schemas.microsoft.com/office/powerpoint/2010/main" val="196860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427984" cy="490066"/>
          </a:xfrm>
        </p:spPr>
        <p:txBody>
          <a:bodyPr>
            <a:normAutofit fontScale="90000"/>
          </a:bodyPr>
          <a:lstStyle/>
          <a:p>
            <a:pPr algn="l"/>
            <a:r>
              <a:rPr lang="en-US" dirty="0" smtClean="0">
                <a:ln>
                  <a:solidFill>
                    <a:schemeClr val="tx1"/>
                  </a:solidFill>
                </a:ln>
                <a:solidFill>
                  <a:srgbClr val="FF0000"/>
                </a:solidFill>
                <a:latin typeface="Times New Roman" pitchFamily="18" charset="0"/>
                <a:cs typeface="Times New Roman" pitchFamily="18" charset="0"/>
              </a:rPr>
              <a:t>* </a:t>
            </a:r>
            <a:r>
              <a:rPr lang="en-US" sz="3100" dirty="0" err="1" smtClean="0">
                <a:ln>
                  <a:solidFill>
                    <a:schemeClr val="tx1"/>
                  </a:solidFill>
                </a:ln>
                <a:solidFill>
                  <a:srgbClr val="FF0000"/>
                </a:solidFill>
                <a:latin typeface="Times New Roman" pitchFamily="18" charset="0"/>
                <a:cs typeface="Times New Roman" pitchFamily="18" charset="0"/>
              </a:rPr>
              <a:t>Thông</a:t>
            </a:r>
            <a:r>
              <a:rPr lang="en-US" sz="3100" dirty="0" smtClean="0">
                <a:ln>
                  <a:solidFill>
                    <a:schemeClr val="tx1"/>
                  </a:solidFill>
                </a:ln>
                <a:solidFill>
                  <a:srgbClr val="FF0000"/>
                </a:solidFill>
                <a:latin typeface="Times New Roman" pitchFamily="18" charset="0"/>
                <a:cs typeface="Times New Roman" pitchFamily="18" charset="0"/>
              </a:rPr>
              <a:t> qua </a:t>
            </a:r>
            <a:r>
              <a:rPr lang="en-US" sz="3100" dirty="0" err="1">
                <a:ln>
                  <a:solidFill>
                    <a:schemeClr val="tx1"/>
                  </a:solidFill>
                </a:ln>
                <a:solidFill>
                  <a:srgbClr val="FF0000"/>
                </a:solidFill>
                <a:latin typeface="Times New Roman" pitchFamily="18" charset="0"/>
                <a:cs typeface="Times New Roman" pitchFamily="18" charset="0"/>
              </a:rPr>
              <a:t>h</a:t>
            </a:r>
            <a:r>
              <a:rPr lang="en-US" sz="3100" dirty="0" err="1" smtClean="0">
                <a:ln>
                  <a:solidFill>
                    <a:schemeClr val="tx1"/>
                  </a:solidFill>
                </a:ln>
                <a:solidFill>
                  <a:srgbClr val="FF0000"/>
                </a:solidFill>
                <a:latin typeface="Times New Roman" pitchFamily="18" charset="0"/>
                <a:cs typeface="Times New Roman" pitchFamily="18" charset="0"/>
              </a:rPr>
              <a:t>oạt</a:t>
            </a:r>
            <a:r>
              <a:rPr lang="en-US" sz="3100" dirty="0" smtClean="0">
                <a:ln>
                  <a:solidFill>
                    <a:schemeClr val="tx1"/>
                  </a:solidFill>
                </a:ln>
                <a:solidFill>
                  <a:srgbClr val="FF0000"/>
                </a:solidFill>
                <a:latin typeface="Times New Roman" pitchFamily="18" charset="0"/>
                <a:cs typeface="Times New Roman" pitchFamily="18" charset="0"/>
              </a:rPr>
              <a:t> </a:t>
            </a:r>
            <a:r>
              <a:rPr lang="en-US" sz="3100" dirty="0" err="1" smtClean="0">
                <a:ln>
                  <a:solidFill>
                    <a:schemeClr val="tx1"/>
                  </a:solidFill>
                </a:ln>
                <a:solidFill>
                  <a:srgbClr val="FF0000"/>
                </a:solidFill>
                <a:latin typeface="Times New Roman" pitchFamily="18" charset="0"/>
                <a:cs typeface="Times New Roman" pitchFamily="18" charset="0"/>
              </a:rPr>
              <a:t>động</a:t>
            </a:r>
            <a:r>
              <a:rPr lang="en-US" sz="3100" dirty="0" smtClean="0">
                <a:ln>
                  <a:solidFill>
                    <a:schemeClr val="tx1"/>
                  </a:solidFill>
                </a:ln>
                <a:solidFill>
                  <a:srgbClr val="FF0000"/>
                </a:solidFill>
                <a:latin typeface="Times New Roman" pitchFamily="18" charset="0"/>
                <a:cs typeface="Times New Roman" pitchFamily="18" charset="0"/>
              </a:rPr>
              <a:t> </a:t>
            </a:r>
            <a:r>
              <a:rPr lang="en-US" sz="3100" dirty="0" err="1" smtClean="0">
                <a:ln>
                  <a:solidFill>
                    <a:schemeClr val="tx1"/>
                  </a:solidFill>
                </a:ln>
                <a:solidFill>
                  <a:srgbClr val="FF0000"/>
                </a:solidFill>
                <a:latin typeface="Times New Roman" pitchFamily="18" charset="0"/>
                <a:cs typeface="Times New Roman" pitchFamily="18" charset="0"/>
              </a:rPr>
              <a:t>học</a:t>
            </a:r>
            <a:endParaRPr lang="en-US" dirty="0">
              <a:ln>
                <a:solidFill>
                  <a:schemeClr val="tx1"/>
                </a:solidFill>
              </a:ln>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95536" y="980728"/>
            <a:ext cx="4032448" cy="5616624"/>
          </a:xfrm>
        </p:spPr>
        <p:txBody>
          <a:bodyPr/>
          <a:lstStyle/>
          <a:p>
            <a:pPr marL="0" lvl="0" indent="179388" algn="just" eaLnBrk="0" fontAlgn="base" hangingPunct="0">
              <a:lnSpc>
                <a:spcPct val="120000"/>
              </a:lnSpc>
              <a:spcBef>
                <a:spcPct val="0"/>
              </a:spcBef>
              <a:spcAft>
                <a:spcPct val="0"/>
              </a:spcAft>
              <a:buNone/>
              <a:tabLst>
                <a:tab pos="358775" algn="l"/>
              </a:tabLst>
            </a:pPr>
            <a:r>
              <a:rPr lang="fr-FR" altLang="en-US" sz="2400" dirty="0" err="1">
                <a:ln>
                  <a:solidFill>
                    <a:schemeClr val="tx1"/>
                  </a:solidFill>
                </a:ln>
                <a:solidFill>
                  <a:prstClr val="black"/>
                </a:solidFill>
                <a:latin typeface="Times New Roman" pitchFamily="18" charset="0"/>
                <a:cs typeface="Arial" charset="0"/>
              </a:rPr>
              <a:t>Tôi</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tạo</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cho</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trẻ</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thói</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quen</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tự</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lấy</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và</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cất</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đồ</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dùng</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học</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tập</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của</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mình</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từ</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đó</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phát</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huy</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tính</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tự</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lập</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của</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trẻ</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Như</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một</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thói</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quen</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cứ</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đến</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giờ</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học</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trẻ</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biết</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kê</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bàn</a:t>
            </a:r>
            <a:r>
              <a:rPr lang="fr-FR" altLang="en-US" sz="2400" dirty="0">
                <a:ln>
                  <a:solidFill>
                    <a:schemeClr val="tx1"/>
                  </a:solidFill>
                </a:ln>
                <a:solidFill>
                  <a:prstClr val="black"/>
                </a:solidFill>
                <a:latin typeface="Times New Roman" pitchFamily="18" charset="0"/>
                <a:cs typeface="Arial" charset="0"/>
              </a:rPr>
              <a:t> hoc, </a:t>
            </a:r>
            <a:r>
              <a:rPr lang="fr-FR" altLang="en-US" sz="2400" dirty="0" err="1">
                <a:ln>
                  <a:solidFill>
                    <a:schemeClr val="tx1"/>
                  </a:solidFill>
                </a:ln>
                <a:solidFill>
                  <a:prstClr val="black"/>
                </a:solidFill>
                <a:latin typeface="Times New Roman" pitchFamily="18" charset="0"/>
                <a:cs typeface="Arial" charset="0"/>
              </a:rPr>
              <a:t>chuẩn</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bị</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đồ</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dùng</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cô</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biết</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lấy</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thêm</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đồ</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dùng</a:t>
            </a:r>
            <a:r>
              <a:rPr lang="fr-FR" altLang="en-US" sz="2400" dirty="0">
                <a:ln>
                  <a:solidFill>
                    <a:schemeClr val="tx1"/>
                  </a:solidFill>
                </a:ln>
                <a:solidFill>
                  <a:prstClr val="black"/>
                </a:solidFill>
                <a:latin typeface="Times New Roman" pitchFamily="18" charset="0"/>
                <a:cs typeface="Arial" charset="0"/>
              </a:rPr>
              <a:t> khi </a:t>
            </a:r>
            <a:r>
              <a:rPr lang="fr-FR" altLang="en-US" sz="2400" dirty="0" err="1">
                <a:ln>
                  <a:solidFill>
                    <a:schemeClr val="tx1"/>
                  </a:solidFill>
                </a:ln>
                <a:solidFill>
                  <a:prstClr val="black"/>
                </a:solidFill>
                <a:latin typeface="Times New Roman" pitchFamily="18" charset="0"/>
                <a:cs typeface="Arial" charset="0"/>
              </a:rPr>
              <a:t>thiếu</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biết</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cất</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đồ</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dùng</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sau</a:t>
            </a:r>
            <a:r>
              <a:rPr lang="fr-FR" altLang="en-US" sz="2400" dirty="0">
                <a:ln>
                  <a:solidFill>
                    <a:schemeClr val="tx1"/>
                  </a:solidFill>
                </a:ln>
                <a:solidFill>
                  <a:prstClr val="black"/>
                </a:solidFill>
                <a:latin typeface="Times New Roman" pitchFamily="18" charset="0"/>
                <a:cs typeface="Arial" charset="0"/>
              </a:rPr>
              <a:t> khi </a:t>
            </a:r>
            <a:r>
              <a:rPr lang="fr-FR" altLang="en-US" sz="2400" dirty="0" err="1">
                <a:ln>
                  <a:solidFill>
                    <a:schemeClr val="tx1"/>
                  </a:solidFill>
                </a:ln>
                <a:solidFill>
                  <a:prstClr val="black"/>
                </a:solidFill>
                <a:latin typeface="Times New Roman" pitchFamily="18" charset="0"/>
                <a:cs typeface="Arial" charset="0"/>
              </a:rPr>
              <a:t>học</a:t>
            </a:r>
            <a:r>
              <a:rPr lang="fr-FR" altLang="en-US" sz="2400" dirty="0">
                <a:ln>
                  <a:solidFill>
                    <a:schemeClr val="tx1"/>
                  </a:solidFill>
                </a:ln>
                <a:solidFill>
                  <a:prstClr val="black"/>
                </a:solidFill>
                <a:latin typeface="Times New Roman" pitchFamily="18" charset="0"/>
                <a:cs typeface="Arial" charset="0"/>
              </a:rPr>
              <a:t> </a:t>
            </a:r>
            <a:r>
              <a:rPr lang="fr-FR" altLang="en-US" sz="2400" dirty="0" err="1">
                <a:ln>
                  <a:solidFill>
                    <a:schemeClr val="tx1"/>
                  </a:solidFill>
                </a:ln>
                <a:solidFill>
                  <a:prstClr val="black"/>
                </a:solidFill>
                <a:latin typeface="Times New Roman" pitchFamily="18" charset="0"/>
                <a:cs typeface="Arial" charset="0"/>
              </a:rPr>
              <a:t>xong</a:t>
            </a:r>
            <a:r>
              <a:rPr lang="fr-FR" altLang="en-US" sz="2400" dirty="0">
                <a:ln>
                  <a:solidFill>
                    <a:schemeClr val="tx1"/>
                  </a:solidFill>
                </a:ln>
                <a:solidFill>
                  <a:prstClr val="black"/>
                </a:solidFill>
                <a:latin typeface="Times New Roman" pitchFamily="18" charset="0"/>
                <a:cs typeface="Arial" charset="0"/>
              </a:rPr>
              <a:t>. </a:t>
            </a:r>
            <a:endParaRPr lang="en-US" altLang="en-US" sz="2400" dirty="0">
              <a:ln>
                <a:solidFill>
                  <a:schemeClr val="tx1"/>
                </a:solidFill>
              </a:ln>
              <a:solidFill>
                <a:prstClr val="black"/>
              </a:solidFill>
              <a:latin typeface="Times New Roman" pitchFamily="18" charset="0"/>
              <a:cs typeface="Arial"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96752"/>
            <a:ext cx="4026818"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196752"/>
            <a:ext cx="402681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58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32420"/>
            <a:ext cx="8229600" cy="634082"/>
          </a:xfrm>
        </p:spPr>
        <p:txBody>
          <a:bodyPr>
            <a:noAutofit/>
          </a:bodyPr>
          <a:lstStyle/>
          <a:p>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Thông</a:t>
            </a:r>
            <a:r>
              <a:rPr lang="en-US" sz="2800" b="1" i="1" dirty="0" smtClean="0">
                <a:solidFill>
                  <a:srgbClr val="FF0000"/>
                </a:solidFill>
                <a:latin typeface="Times New Roman" pitchFamily="18" charset="0"/>
                <a:cs typeface="Times New Roman" pitchFamily="18" charset="0"/>
              </a:rPr>
              <a:t> qua </a:t>
            </a:r>
            <a:r>
              <a:rPr lang="en-US" sz="2800" b="1" i="1" dirty="0" err="1" smtClean="0">
                <a:solidFill>
                  <a:srgbClr val="FF0000"/>
                </a:solidFill>
                <a:latin typeface="Times New Roman" pitchFamily="18" charset="0"/>
                <a:cs typeface="Times New Roman" pitchFamily="18" charset="0"/>
              </a:rPr>
              <a:t>hoạt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động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vui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chơi</a:t>
            </a:r>
            <a:endParaRPr lang="en-US" sz="2800" b="1" i="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95536" y="692696"/>
            <a:ext cx="8229600" cy="5688632"/>
          </a:xfrm>
        </p:spPr>
        <p:txBody>
          <a:bodyPr>
            <a:normAutofit/>
          </a:bodyPr>
          <a:lstStyle/>
          <a:p>
            <a:pPr marL="0" lvl="0" indent="0" algn="just" eaLnBrk="0" fontAlgn="base" hangingPunct="0">
              <a:lnSpc>
                <a:spcPts val="3300"/>
              </a:lnSpc>
              <a:spcBef>
                <a:spcPct val="0"/>
              </a:spcBef>
              <a:spcAft>
                <a:spcPct val="0"/>
              </a:spcAft>
              <a:buNone/>
            </a:pP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Hoạt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động</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vui</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chơi</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là</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để</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trẻ</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phát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triển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các</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mặt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thể</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chất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và</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tinh</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thần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để</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phát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triển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nhân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cách</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một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cách</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toàn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diện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chơi</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cũng</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là</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cách</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để</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trẻ</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rèn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luyện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và</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phát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huy</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tính</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tự</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lập</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của</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mình</a:t>
            </a:r>
            <a:endParaRPr lang="en-US" altLang="en-US" sz="2800" dirty="0" smtClean="0">
              <a:ln>
                <a:solidFill>
                  <a:schemeClr val="tx1"/>
                </a:solidFill>
              </a:ln>
              <a:solidFill>
                <a:prstClr val="black"/>
              </a:solidFill>
              <a:latin typeface="Times New Roman" pitchFamily="18" charset="0"/>
              <a:cs typeface="Times New Roman" pitchFamily="18" charset="0"/>
            </a:endParaRPr>
          </a:p>
          <a:p>
            <a:pPr marL="0" lvl="0" indent="0" algn="just" eaLnBrk="0" fontAlgn="base" hangingPunct="0">
              <a:lnSpc>
                <a:spcPts val="3300"/>
              </a:lnSpc>
              <a:spcBef>
                <a:spcPct val="0"/>
              </a:spcBef>
              <a:spcAft>
                <a:spcPct val="0"/>
              </a:spcAft>
              <a:buNone/>
            </a:pP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Đầu</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năm</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tôi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đưa</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ra</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nội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quy</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các</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góc</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chơi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để</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biết</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và</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thực</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hiện</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theo</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yêu</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cầu</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biết</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nội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quy</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trước</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và</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sau</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khi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chơi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đeo</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thẻ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phân</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rõ</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vai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chơi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chơi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hòa</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đồng</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với</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bạn</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bè</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giữ</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gìn</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và</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cất</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đồ</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dùng</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đồ</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chơi</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gọn</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smtClean="0">
                <a:ln>
                  <a:solidFill>
                    <a:schemeClr val="tx1"/>
                  </a:solidFill>
                </a:ln>
                <a:solidFill>
                  <a:prstClr val="black"/>
                </a:solidFill>
                <a:latin typeface="Times New Roman" pitchFamily="18" charset="0"/>
                <a:cs typeface="Times New Roman" pitchFamily="18" charset="0"/>
              </a:rPr>
              <a:t>gàng</a:t>
            </a:r>
            <a:endParaRPr lang="en-US" altLang="en-US" sz="2800" dirty="0">
              <a:ln>
                <a:solidFill>
                  <a:schemeClr val="tx1"/>
                </a:solidFill>
              </a:ln>
              <a:solidFill>
                <a:prstClr val="black"/>
              </a:solidFill>
              <a:latin typeface="Times New Roman" pitchFamily="18" charset="0"/>
              <a:cs typeface="Times New Roman" pitchFamily="18" charset="0"/>
            </a:endParaRPr>
          </a:p>
          <a:p>
            <a:pPr marL="0" lvl="0" indent="0" algn="just" eaLnBrk="0" fontAlgn="base" hangingPunct="0">
              <a:lnSpc>
                <a:spcPts val="3300"/>
              </a:lnSpc>
              <a:spcBef>
                <a:spcPct val="0"/>
              </a:spcBef>
              <a:spcAft>
                <a:spcPct val="0"/>
              </a:spcAft>
              <a:buNone/>
            </a:pP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smtClean="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Việc</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tạo</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cơ</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hội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cho</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lựa</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chọn</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các</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góc</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chơi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vai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chơi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là</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để</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tự</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khẳng</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định</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mình</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giúp</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phát</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huy</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tính</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tự</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lập</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trong</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suy</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nghĩ</a:t>
            </a:r>
            <a:r>
              <a:rPr lang="en-US" altLang="en-US" sz="2800" dirty="0">
                <a:ln>
                  <a:solidFill>
                    <a:schemeClr val="tx1"/>
                  </a:solidFill>
                </a:ln>
                <a:solidFill>
                  <a:prstClr val="black"/>
                </a:solidFill>
                <a:latin typeface="Times New Roman" pitchFamily="18" charset="0"/>
                <a:cs typeface="Times New Roman" pitchFamily="18" charset="0"/>
              </a:rPr>
              <a:t>.</a:t>
            </a:r>
          </a:p>
          <a:p>
            <a:pPr marL="0" lvl="0" indent="0" algn="just" eaLnBrk="0" fontAlgn="base" hangingPunct="0">
              <a:lnSpc>
                <a:spcPts val="3300"/>
              </a:lnSpc>
              <a:spcBef>
                <a:spcPct val="0"/>
              </a:spcBef>
              <a:spcAft>
                <a:spcPct val="0"/>
              </a:spcAft>
              <a:buNone/>
            </a:pP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Với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những</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nhút</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nhát</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tôi</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động</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viên</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nhẹ</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nhàng</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khuyến</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khích</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để</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trẻ</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tự</a:t>
            </a:r>
            <a:r>
              <a:rPr lang="en-US" altLang="en-US" sz="2800" dirty="0">
                <a:ln>
                  <a:solidFill>
                    <a:schemeClr val="tx1"/>
                  </a:solidFill>
                </a:ln>
                <a:solidFill>
                  <a:prstClr val="black"/>
                </a:solidFill>
                <a:latin typeface="Times New Roman" pitchFamily="18" charset="0"/>
                <a:cs typeface="Times New Roman" pitchFamily="18" charset="0"/>
              </a:rPr>
              <a:t> tin </a:t>
            </a:r>
            <a:r>
              <a:rPr lang="en-US" altLang="en-US" sz="2800" dirty="0" err="1">
                <a:ln>
                  <a:solidFill>
                    <a:schemeClr val="tx1"/>
                  </a:solidFill>
                </a:ln>
                <a:solidFill>
                  <a:prstClr val="black"/>
                </a:solidFill>
                <a:latin typeface="Times New Roman" pitchFamily="18" charset="0"/>
                <a:cs typeface="Times New Roman" pitchFamily="18" charset="0"/>
              </a:rPr>
              <a:t>vào</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khả</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năng</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của</a:t>
            </a:r>
            <a:r>
              <a:rPr lang="en-US" altLang="en-US" sz="2800" dirty="0">
                <a:ln>
                  <a:solidFill>
                    <a:schemeClr val="tx1"/>
                  </a:solidFill>
                </a:ln>
                <a:solidFill>
                  <a:prstClr val="black"/>
                </a:solidFill>
                <a:latin typeface="Times New Roman" pitchFamily="18" charset="0"/>
                <a:cs typeface="Times New Roman" pitchFamily="18" charset="0"/>
              </a:rPr>
              <a:t> </a:t>
            </a:r>
            <a:r>
              <a:rPr lang="en-US" altLang="en-US" sz="2800" dirty="0" err="1">
                <a:ln>
                  <a:solidFill>
                    <a:schemeClr val="tx1"/>
                  </a:solidFill>
                </a:ln>
                <a:solidFill>
                  <a:prstClr val="black"/>
                </a:solidFill>
                <a:latin typeface="Times New Roman" pitchFamily="18" charset="0"/>
                <a:cs typeface="Times New Roman" pitchFamily="18" charset="0"/>
              </a:rPr>
              <a:t>mình</a:t>
            </a:r>
            <a:r>
              <a:rPr lang="en-US" altLang="en-US" sz="2800" dirty="0">
                <a:ln>
                  <a:solidFill>
                    <a:schemeClr val="tx1"/>
                  </a:solidFill>
                </a:ln>
                <a:solidFill>
                  <a:prstClr val="black"/>
                </a:solidFill>
                <a:latin typeface="Times New Roman" pitchFamily="18" charset="0"/>
                <a:cs typeface="Times New Roman" pitchFamily="18" charset="0"/>
              </a:rPr>
              <a:t>.</a:t>
            </a:r>
          </a:p>
          <a:p>
            <a:pPr marL="0" lvl="0" indent="0" algn="just" eaLnBrk="0" fontAlgn="base" hangingPunct="0">
              <a:lnSpc>
                <a:spcPts val="3300"/>
              </a:lnSpc>
              <a:spcBef>
                <a:spcPct val="0"/>
              </a:spcBef>
              <a:spcAft>
                <a:spcPct val="0"/>
              </a:spcAft>
              <a:buNone/>
            </a:pPr>
            <a:endParaRPr lang="en-US" altLang="en-US" sz="900" dirty="0">
              <a:solidFill>
                <a:prstClr val="black"/>
              </a:solidFill>
              <a:latin typeface="Times New Roman" pitchFamily="18" charset="0"/>
              <a:cs typeface="Times New Roman" pitchFamily="18" charset="0"/>
            </a:endParaRPr>
          </a:p>
          <a:p>
            <a:pPr marL="0" lvl="0" indent="0" algn="just" eaLnBrk="0" fontAlgn="base" hangingPunct="0">
              <a:lnSpc>
                <a:spcPts val="3300"/>
              </a:lnSpc>
              <a:spcBef>
                <a:spcPct val="0"/>
              </a:spcBef>
              <a:spcAft>
                <a:spcPct val="0"/>
              </a:spcAft>
              <a:buNone/>
            </a:pPr>
            <a:endParaRPr lang="en-US" altLang="en-US" sz="900" dirty="0">
              <a:solidFill>
                <a:prstClr val="black"/>
              </a:solidFill>
              <a:latin typeface="Times New Roman" pitchFamily="18" charset="0"/>
              <a:cs typeface="Times New Roman" pitchFamily="18" charset="0"/>
            </a:endParaRPr>
          </a:p>
          <a:p>
            <a:pPr>
              <a:buFontTx/>
              <a:buChar char="-"/>
            </a:pPr>
            <a:endParaRPr lang="en-US" sz="1100" dirty="0"/>
          </a:p>
        </p:txBody>
      </p:sp>
    </p:spTree>
    <p:extLst>
      <p:ext uri="{BB962C8B-B14F-4D97-AF65-F5344CB8AC3E}">
        <p14:creationId xmlns:p14="http://schemas.microsoft.com/office/powerpoint/2010/main" val="555850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568952" cy="2160240"/>
          </a:xfrm>
        </p:spPr>
        <p:txBody>
          <a:bodyPr>
            <a:normAutofit fontScale="90000"/>
          </a:bodyPr>
          <a:lstStyle/>
          <a:p>
            <a:pPr lvl="0" algn="l" eaLnBrk="0" fontAlgn="base" hangingPunct="0">
              <a:lnSpc>
                <a:spcPts val="3300"/>
              </a:lnSpc>
              <a:spcAft>
                <a:spcPct val="0"/>
              </a:spcAft>
            </a:pPr>
            <a:r>
              <a:rPr lang="fr-FR" altLang="en-US" sz="2800" b="1" dirty="0" err="1">
                <a:ln>
                  <a:solidFill>
                    <a:schemeClr val="tx1"/>
                  </a:solidFill>
                </a:ln>
                <a:solidFill>
                  <a:prstClr val="black"/>
                </a:solidFill>
                <a:latin typeface="Times New Roman" pitchFamily="18" charset="0"/>
                <a:ea typeface="+mn-ea"/>
                <a:cs typeface="Times New Roman" pitchFamily="18" charset="0"/>
              </a:rPr>
              <a:t>Ví</a:t>
            </a:r>
            <a:r>
              <a:rPr lang="fr-FR" altLang="en-US" sz="2800" b="1" dirty="0">
                <a:ln>
                  <a:solidFill>
                    <a:schemeClr val="tx1"/>
                  </a:solidFill>
                </a:ln>
                <a:solidFill>
                  <a:prstClr val="black"/>
                </a:solidFill>
                <a:latin typeface="Times New Roman" pitchFamily="18" charset="0"/>
                <a:ea typeface="+mn-ea"/>
                <a:cs typeface="Times New Roman" pitchFamily="18" charset="0"/>
              </a:rPr>
              <a:t> </a:t>
            </a:r>
            <a:r>
              <a:rPr lang="fr-FR" altLang="en-US" sz="2800" b="1" dirty="0" err="1">
                <a:ln>
                  <a:solidFill>
                    <a:schemeClr val="tx1"/>
                  </a:solidFill>
                </a:ln>
                <a:solidFill>
                  <a:prstClr val="black"/>
                </a:solidFill>
                <a:latin typeface="Times New Roman" pitchFamily="18" charset="0"/>
                <a:ea typeface="+mn-ea"/>
                <a:cs typeface="Times New Roman" pitchFamily="18" charset="0"/>
              </a:rPr>
              <a:t>dụ</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smtClean="0">
                <a:ln>
                  <a:solidFill>
                    <a:schemeClr val="tx1"/>
                  </a:solidFill>
                </a:ln>
                <a:solidFill>
                  <a:prstClr val="black"/>
                </a:solidFill>
                <a:latin typeface="Times New Roman" pitchFamily="18" charset="0"/>
                <a:ea typeface="+mn-ea"/>
                <a:cs typeface="Times New Roman" pitchFamily="18" charset="0"/>
              </a:rPr>
              <a:t>: - </a:t>
            </a:r>
            <a:r>
              <a:rPr lang="fr-FR" altLang="en-US" sz="2800" dirty="0" err="1" smtClean="0">
                <a:ln>
                  <a:solidFill>
                    <a:schemeClr val="tx1"/>
                  </a:solidFill>
                </a:ln>
                <a:solidFill>
                  <a:prstClr val="black"/>
                </a:solidFill>
                <a:latin typeface="Times New Roman" pitchFamily="18" charset="0"/>
                <a:ea typeface="+mn-ea"/>
                <a:cs typeface="Times New Roman" pitchFamily="18" charset="0"/>
              </a:rPr>
              <a:t>Trong</a:t>
            </a:r>
            <a:r>
              <a:rPr lang="fr-FR" altLang="en-US" sz="2800" dirty="0" smtClean="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trò</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chơi</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bác</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sĩ</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tôi</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cho</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trẻ</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lựa</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chọn</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cách</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chơi</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vai</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chơi</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trẻ</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biết</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khám</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bệnh</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kê</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đơn</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thuốc</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và</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tiêm</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cho</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người</a:t>
            </a:r>
            <a:r>
              <a:rPr lang="fr-FR" altLang="en-US" sz="2800" dirty="0">
                <a:ln>
                  <a:solidFill>
                    <a:schemeClr val="tx1"/>
                  </a:solidFill>
                </a:ln>
                <a:solidFill>
                  <a:prstClr val="black"/>
                </a:solidFill>
                <a:latin typeface="Times New Roman" pitchFamily="18" charset="0"/>
                <a:ea typeface="+mn-ea"/>
                <a:cs typeface="Times New Roman" pitchFamily="18" charset="0"/>
              </a:rPr>
              <a:t> </a:t>
            </a:r>
            <a:r>
              <a:rPr lang="fr-FR" altLang="en-US" sz="2800" dirty="0" err="1">
                <a:ln>
                  <a:solidFill>
                    <a:schemeClr val="tx1"/>
                  </a:solidFill>
                </a:ln>
                <a:solidFill>
                  <a:prstClr val="black"/>
                </a:solidFill>
                <a:latin typeface="Times New Roman" pitchFamily="18" charset="0"/>
                <a:ea typeface="+mn-ea"/>
                <a:cs typeface="Times New Roman" pitchFamily="18" charset="0"/>
              </a:rPr>
              <a:t>bệnh</a:t>
            </a:r>
            <a:r>
              <a:rPr lang="fr-FR" altLang="en-US" sz="2800" dirty="0" smtClean="0">
                <a:ln>
                  <a:solidFill>
                    <a:schemeClr val="tx1"/>
                  </a:solidFill>
                </a:ln>
                <a:solidFill>
                  <a:prstClr val="black"/>
                </a:solidFill>
                <a:latin typeface="Times New Roman" pitchFamily="18" charset="0"/>
                <a:ea typeface="+mn-ea"/>
                <a:cs typeface="Times New Roman" pitchFamily="18" charset="0"/>
              </a:rPr>
              <a:t>.</a:t>
            </a:r>
            <a:r>
              <a:rPr lang="en-US" altLang="en-US" sz="2400" dirty="0" smtClean="0">
                <a:ln>
                  <a:solidFill>
                    <a:schemeClr val="tx1"/>
                  </a:solidFill>
                </a:ln>
                <a:solidFill>
                  <a:prstClr val="black"/>
                </a:solidFill>
                <a:latin typeface="Times New Roman" pitchFamily="18" charset="0"/>
                <a:ea typeface="+mn-ea"/>
                <a:cs typeface="Times New Roman" pitchFamily="18" charset="0"/>
              </a:rPr>
              <a:t/>
            </a:r>
            <a:br>
              <a:rPr lang="en-US" altLang="en-US" sz="2400" dirty="0" smtClean="0">
                <a:ln>
                  <a:solidFill>
                    <a:schemeClr val="tx1"/>
                  </a:solidFill>
                </a:ln>
                <a:solidFill>
                  <a:prstClr val="black"/>
                </a:solidFill>
                <a:latin typeface="Times New Roman" pitchFamily="18" charset="0"/>
                <a:ea typeface="+mn-ea"/>
                <a:cs typeface="Times New Roman" pitchFamily="18" charset="0"/>
              </a:rPr>
            </a:br>
            <a:r>
              <a:rPr lang="en-US" altLang="en-US" sz="2400" dirty="0" smtClean="0">
                <a:ln>
                  <a:solidFill>
                    <a:schemeClr val="tx1"/>
                  </a:solidFill>
                </a:ln>
                <a:solidFill>
                  <a:prstClr val="black"/>
                </a:solidFill>
                <a:latin typeface="Times New Roman" pitchFamily="18" charset="0"/>
                <a:ea typeface="+mn-ea"/>
                <a:cs typeface="Times New Roman" pitchFamily="18" charset="0"/>
              </a:rPr>
              <a:t>             -</a:t>
            </a:r>
            <a:r>
              <a:rPr lang="vi-VN" sz="2800" dirty="0">
                <a:ln>
                  <a:solidFill>
                    <a:schemeClr val="tx1"/>
                  </a:solidFill>
                </a:ln>
                <a:ea typeface="Times New Roman"/>
              </a:rPr>
              <a:t>Góc nấu ăn trẻ có thể thảo luận cùng nhau thống nhất lựa chọn nguyên liệu món ăn, cách bày và trang trí bàn ăn theo ý trẻ thích</a:t>
            </a:r>
            <a:endParaRPr lang="en-US" sz="2800" dirty="0">
              <a:ln>
                <a:solidFill>
                  <a:schemeClr val="tx1"/>
                </a:solidFill>
              </a:ln>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2564904"/>
            <a:ext cx="388843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013" r="6176"/>
          <a:stretch/>
        </p:blipFill>
        <p:spPr bwMode="auto">
          <a:xfrm>
            <a:off x="4644008" y="2564904"/>
            <a:ext cx="3960440" cy="385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450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778098"/>
          </a:xfrm>
        </p:spPr>
        <p:txBody>
          <a:bodyPr>
            <a:normAutofit/>
          </a:bodyPr>
          <a:lstStyle/>
          <a:p>
            <a:r>
              <a:rPr lang="en-US" sz="2800" b="1" dirty="0" smtClean="0"/>
              <a:t>* </a:t>
            </a:r>
            <a:r>
              <a:rPr lang="vi-VN" sz="2800" b="1" i="1" kern="100" dirty="0">
                <a:ea typeface="Calibri"/>
              </a:rPr>
              <a:t>Thông qua hoạt động đón trả trẻ</a:t>
            </a:r>
            <a:endParaRPr lang="en-US" sz="2800" b="1" dirty="0"/>
          </a:p>
        </p:txBody>
      </p:sp>
      <p:sp>
        <p:nvSpPr>
          <p:cNvPr id="3" name="Content Placeholder 2"/>
          <p:cNvSpPr>
            <a:spLocks noGrp="1"/>
          </p:cNvSpPr>
          <p:nvPr>
            <p:ph idx="1"/>
          </p:nvPr>
        </p:nvSpPr>
        <p:spPr>
          <a:xfrm>
            <a:off x="251520" y="790103"/>
            <a:ext cx="4752528" cy="5879257"/>
          </a:xfrm>
        </p:spPr>
        <p:txBody>
          <a:bodyPr>
            <a:normAutofit fontScale="92500" lnSpcReduction="20000"/>
          </a:bodyPr>
          <a:lstStyle/>
          <a:p>
            <a:pPr marL="0" indent="0" algn="just">
              <a:lnSpc>
                <a:spcPct val="130000"/>
              </a:lnSpc>
              <a:spcAft>
                <a:spcPts val="0"/>
              </a:spcAft>
              <a:buNone/>
            </a:pPr>
            <a:endParaRPr lang="en-US" sz="2200" dirty="0" smtClean="0">
              <a:ln>
                <a:solidFill>
                  <a:schemeClr val="tx1"/>
                </a:solidFill>
              </a:ln>
              <a:solidFill>
                <a:srgbClr val="333333"/>
              </a:solidFill>
              <a:latin typeface="+mj-lt"/>
              <a:ea typeface="Calibri"/>
              <a:cs typeface="Times New Roman"/>
            </a:endParaRPr>
          </a:p>
          <a:p>
            <a:pPr marL="0" indent="0" algn="just">
              <a:lnSpc>
                <a:spcPct val="130000"/>
              </a:lnSpc>
              <a:spcAft>
                <a:spcPts val="0"/>
              </a:spcAft>
              <a:buNone/>
            </a:pPr>
            <a:r>
              <a:rPr lang="en-US" sz="2400" dirty="0" smtClean="0">
                <a:ln>
                  <a:solidFill>
                    <a:schemeClr val="tx1"/>
                  </a:solidFill>
                </a:ln>
                <a:solidFill>
                  <a:srgbClr val="333333"/>
                </a:solidFill>
                <a:latin typeface="+mj-lt"/>
                <a:ea typeface="Calibri"/>
                <a:cs typeface="Times New Roman"/>
              </a:rPr>
              <a:t>- </a:t>
            </a:r>
            <a:r>
              <a:rPr lang="vi-VN" sz="2400" dirty="0" smtClean="0">
                <a:ln>
                  <a:solidFill>
                    <a:schemeClr val="tx1"/>
                  </a:solidFill>
                </a:ln>
                <a:solidFill>
                  <a:srgbClr val="333333"/>
                </a:solidFill>
                <a:latin typeface="+mj-lt"/>
                <a:ea typeface="Calibri"/>
                <a:cs typeface="Times New Roman"/>
              </a:rPr>
              <a:t>Thông </a:t>
            </a:r>
            <a:r>
              <a:rPr lang="vi-VN" sz="2400" dirty="0">
                <a:ln>
                  <a:solidFill>
                    <a:schemeClr val="tx1"/>
                  </a:solidFill>
                </a:ln>
                <a:solidFill>
                  <a:srgbClr val="333333"/>
                </a:solidFill>
                <a:latin typeface="+mj-lt"/>
                <a:ea typeface="Calibri"/>
                <a:cs typeface="Times New Roman"/>
              </a:rPr>
              <a:t>qua hoạt động đón trẻ, trả trẻ. Tôi trò chuyện hướng dẫn trẻ, cho trẻ xem các video clip về các kỹ năng rèn tính tự lập cho trẻ, để trẻ có những kỹ năng tự phục vụ cần thiết.</a:t>
            </a:r>
            <a:r>
              <a:rPr lang="vi-VN" sz="2400" kern="0" dirty="0">
                <a:ln>
                  <a:solidFill>
                    <a:schemeClr val="tx1"/>
                  </a:solidFill>
                </a:ln>
                <a:latin typeface="+mj-lt"/>
                <a:ea typeface="Times New Roman"/>
                <a:cs typeface="Times New Roman"/>
              </a:rPr>
              <a:t> </a:t>
            </a:r>
            <a:endParaRPr lang="en-US" sz="2400" kern="0" dirty="0" smtClean="0">
              <a:ln>
                <a:solidFill>
                  <a:schemeClr val="tx1"/>
                </a:solidFill>
              </a:ln>
              <a:latin typeface="+mj-lt"/>
              <a:ea typeface="Times New Roman"/>
              <a:cs typeface="Times New Roman"/>
            </a:endParaRPr>
          </a:p>
          <a:p>
            <a:pPr marL="0" indent="0" algn="just">
              <a:lnSpc>
                <a:spcPct val="130000"/>
              </a:lnSpc>
              <a:spcAft>
                <a:spcPts val="0"/>
              </a:spcAft>
              <a:buNone/>
            </a:pPr>
            <a:r>
              <a:rPr lang="en-US" sz="2400" kern="0" dirty="0" smtClean="0">
                <a:ln>
                  <a:solidFill>
                    <a:schemeClr val="tx1"/>
                  </a:solidFill>
                </a:ln>
                <a:latin typeface="+mj-lt"/>
                <a:ea typeface="Times New Roman"/>
                <a:cs typeface="Times New Roman"/>
              </a:rPr>
              <a:t>- </a:t>
            </a:r>
            <a:r>
              <a:rPr lang="vi-VN" sz="2400" kern="0" dirty="0" smtClean="0">
                <a:ln>
                  <a:solidFill>
                    <a:schemeClr val="tx1"/>
                  </a:solidFill>
                </a:ln>
                <a:latin typeface="+mj-lt"/>
                <a:ea typeface="Times New Roman"/>
                <a:cs typeface="Times New Roman"/>
              </a:rPr>
              <a:t>Tôi </a:t>
            </a:r>
            <a:r>
              <a:rPr lang="vi-VN" sz="2400" kern="0" dirty="0">
                <a:ln>
                  <a:solidFill>
                    <a:schemeClr val="tx1"/>
                  </a:solidFill>
                </a:ln>
                <a:latin typeface="+mj-lt"/>
                <a:ea typeface="Times New Roman"/>
                <a:cs typeface="Times New Roman"/>
              </a:rPr>
              <a:t>giao nhiệm vụ cho trẻ khi đến lớp tự cất, lấy đồ dùng cá nhân của mình theo đúng kí hiệu. Quần áo được gấp sắp xếp gọn gàng để vào ngăn tủ của mình</a:t>
            </a:r>
            <a:r>
              <a:rPr lang="vi-VN" sz="2400" kern="0" dirty="0" smtClean="0">
                <a:ln>
                  <a:solidFill>
                    <a:schemeClr val="tx1"/>
                  </a:solidFill>
                </a:ln>
                <a:latin typeface="+mj-lt"/>
                <a:ea typeface="Times New Roman"/>
                <a:cs typeface="Times New Roman"/>
              </a:rPr>
              <a:t>.</a:t>
            </a:r>
            <a:endParaRPr lang="en-US" sz="2400" kern="0" dirty="0" smtClean="0">
              <a:ln>
                <a:solidFill>
                  <a:schemeClr val="tx1"/>
                </a:solidFill>
              </a:ln>
              <a:latin typeface="+mj-lt"/>
              <a:ea typeface="Times New Roman"/>
              <a:cs typeface="Times New Roman"/>
            </a:endParaRPr>
          </a:p>
          <a:p>
            <a:pPr marL="0" indent="0" algn="just">
              <a:lnSpc>
                <a:spcPct val="130000"/>
              </a:lnSpc>
              <a:spcAft>
                <a:spcPts val="0"/>
              </a:spcAft>
              <a:buNone/>
            </a:pPr>
            <a:r>
              <a:rPr lang="en-US" sz="2200" dirty="0" smtClean="0">
                <a:ln>
                  <a:solidFill>
                    <a:schemeClr val="tx1"/>
                  </a:solidFill>
                </a:ln>
                <a:effectLst/>
                <a:latin typeface="Times New Roman" pitchFamily="18" charset="0"/>
                <a:cs typeface="Times New Roman" pitchFamily="18" charset="0"/>
              </a:rPr>
              <a:t>- </a:t>
            </a:r>
            <a:r>
              <a:rPr lang="vi-VN" sz="2400" dirty="0">
                <a:ln>
                  <a:solidFill>
                    <a:schemeClr val="tx1"/>
                  </a:solidFill>
                </a:ln>
                <a:latin typeface="Times New Roman" pitchFamily="18" charset="0"/>
                <a:ea typeface="Times New Roman"/>
                <a:cs typeface="Times New Roman" pitchFamily="18" charset="0"/>
              </a:rPr>
              <a:t>Đến giờ tập thể dục sáng trẻ tự lấy dụng cụ (vòng, gậy, cờ…) xếp hàng tập thể dục khi có hiệu lệnh, trẻ tự cất dụng cụ khi tập xong.</a:t>
            </a:r>
            <a:endParaRPr lang="en-US" sz="2400" dirty="0">
              <a:ln>
                <a:solidFill>
                  <a:schemeClr val="tx1"/>
                </a:solidFill>
              </a:ln>
              <a:latin typeface="Times New Roman" pitchFamily="18" charset="0"/>
              <a:ea typeface="Calibri"/>
              <a:cs typeface="Times New Roman" pitchFamily="18" charset="0"/>
            </a:endParaRPr>
          </a:p>
          <a:p>
            <a:pPr marL="0" indent="0" algn="just">
              <a:lnSpc>
                <a:spcPct val="130000"/>
              </a:lnSpc>
              <a:spcAft>
                <a:spcPts val="0"/>
              </a:spcAft>
              <a:buNone/>
            </a:pPr>
            <a:endParaRPr lang="en-US" sz="2200" dirty="0">
              <a:ln>
                <a:solidFill>
                  <a:schemeClr val="tx1"/>
                </a:solidFill>
              </a:ln>
              <a:effectLst/>
              <a:latin typeface="+mj-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196753"/>
            <a:ext cx="3672407" cy="496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043" y="1338141"/>
            <a:ext cx="3672408" cy="482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8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randombar(horizontal)">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229600" cy="562074"/>
          </a:xfrm>
        </p:spPr>
        <p:txBody>
          <a:bodyPr>
            <a:noAutofit/>
          </a:bodyPr>
          <a:lstStyle/>
          <a:p>
            <a:r>
              <a:rPr lang="en-US" sz="3200" b="1" i="1" kern="100" dirty="0" smtClean="0">
                <a:ea typeface="Calibri"/>
              </a:rPr>
              <a:t>* </a:t>
            </a:r>
            <a:r>
              <a:rPr lang="vi-VN" sz="3200" b="1" i="1" kern="100" dirty="0" smtClean="0">
                <a:ea typeface="Calibri"/>
              </a:rPr>
              <a:t>Thông </a:t>
            </a:r>
            <a:r>
              <a:rPr lang="vi-VN" sz="3200" b="1" i="1" kern="100" dirty="0">
                <a:ea typeface="Calibri"/>
              </a:rPr>
              <a:t>qua hoạt </a:t>
            </a:r>
            <a:r>
              <a:rPr lang="vi-VN" sz="2800" b="1" i="1" kern="100" dirty="0">
                <a:ea typeface="Calibri"/>
              </a:rPr>
              <a:t>động</a:t>
            </a:r>
            <a:r>
              <a:rPr lang="vi-VN" sz="3200" b="1" i="1" kern="100" dirty="0">
                <a:ea typeface="Calibri"/>
              </a:rPr>
              <a:t> ngoài trời</a:t>
            </a:r>
            <a:endParaRPr lang="en-US" sz="3200" dirty="0"/>
          </a:p>
        </p:txBody>
      </p:sp>
      <p:sp>
        <p:nvSpPr>
          <p:cNvPr id="3" name="Content Placeholder 2"/>
          <p:cNvSpPr>
            <a:spLocks noGrp="1"/>
          </p:cNvSpPr>
          <p:nvPr>
            <p:ph idx="1"/>
          </p:nvPr>
        </p:nvSpPr>
        <p:spPr>
          <a:xfrm>
            <a:off x="107504" y="836712"/>
            <a:ext cx="4896544" cy="5904656"/>
          </a:xfrm>
        </p:spPr>
        <p:txBody>
          <a:bodyPr>
            <a:noAutofit/>
          </a:bodyPr>
          <a:lstStyle/>
          <a:p>
            <a:pPr marL="0" indent="0" algn="just">
              <a:lnSpc>
                <a:spcPct val="130000"/>
              </a:lnSpc>
              <a:spcAft>
                <a:spcPts val="0"/>
              </a:spcAft>
              <a:buNone/>
            </a:pPr>
            <a:r>
              <a:rPr lang="en-US" sz="2200" dirty="0" smtClean="0">
                <a:ln>
                  <a:solidFill>
                    <a:schemeClr val="tx1"/>
                  </a:solidFill>
                </a:ln>
                <a:latin typeface="Times New Roman" pitchFamily="18" charset="0"/>
                <a:ea typeface="Times New Roman"/>
                <a:cs typeface="Times New Roman" pitchFamily="18" charset="0"/>
              </a:rPr>
              <a:t>- </a:t>
            </a:r>
            <a:r>
              <a:rPr lang="vi-VN" sz="2200" dirty="0" smtClean="0">
                <a:ln>
                  <a:solidFill>
                    <a:schemeClr val="tx1"/>
                  </a:solidFill>
                </a:ln>
                <a:latin typeface="Times New Roman" pitchFamily="18" charset="0"/>
                <a:ea typeface="Times New Roman"/>
                <a:cs typeface="Times New Roman" pitchFamily="18" charset="0"/>
              </a:rPr>
              <a:t>Tôi </a:t>
            </a:r>
            <a:r>
              <a:rPr lang="vi-VN" sz="2200" dirty="0">
                <a:ln>
                  <a:solidFill>
                    <a:schemeClr val="tx1"/>
                  </a:solidFill>
                </a:ln>
                <a:latin typeface="Times New Roman" pitchFamily="18" charset="0"/>
                <a:ea typeface="Times New Roman"/>
                <a:cs typeface="Times New Roman" pitchFamily="18" charset="0"/>
              </a:rPr>
              <a:t>giao nhiệm vụ cho trẻ tự lựa chọn nhóm chơi, tự lấy đồ dùng và cất đồ dùng sau khi chơi </a:t>
            </a:r>
            <a:r>
              <a:rPr lang="vi-VN" sz="2200" dirty="0" smtClean="0">
                <a:ln>
                  <a:solidFill>
                    <a:schemeClr val="tx1"/>
                  </a:solidFill>
                </a:ln>
                <a:latin typeface="Times New Roman" pitchFamily="18" charset="0"/>
                <a:ea typeface="Times New Roman"/>
                <a:cs typeface="Times New Roman" pitchFamily="18" charset="0"/>
              </a:rPr>
              <a:t>xong</a:t>
            </a:r>
            <a:r>
              <a:rPr lang="en-US" sz="2200" dirty="0" smtClean="0">
                <a:ln>
                  <a:solidFill>
                    <a:schemeClr val="tx1"/>
                  </a:solidFill>
                </a:ln>
                <a:latin typeface="Times New Roman" pitchFamily="18" charset="0"/>
                <a:ea typeface="Times New Roman"/>
                <a:cs typeface="Times New Roman" pitchFamily="18" charset="0"/>
              </a:rPr>
              <a:t>.</a:t>
            </a:r>
          </a:p>
          <a:p>
            <a:pPr marL="0" indent="0" algn="just">
              <a:lnSpc>
                <a:spcPct val="130000"/>
              </a:lnSpc>
              <a:spcAft>
                <a:spcPts val="0"/>
              </a:spcAft>
              <a:buNone/>
            </a:pPr>
            <a:r>
              <a:rPr lang="en-US" sz="2200" dirty="0" smtClean="0">
                <a:ln>
                  <a:solidFill>
                    <a:schemeClr val="tx1"/>
                  </a:solidFill>
                </a:ln>
              </a:rPr>
              <a:t>- </a:t>
            </a:r>
            <a:r>
              <a:rPr lang="vi-VN" sz="2200" dirty="0">
                <a:ln>
                  <a:solidFill>
                    <a:schemeClr val="tx1"/>
                  </a:solidFill>
                </a:ln>
                <a:latin typeface="Times New Roman"/>
                <a:ea typeface="Times New Roman"/>
              </a:rPr>
              <a:t>Do đó, trẻ cũng nắm bắt được các kỹ năng đơn giản và tôi kết hợp với nhà trường tạo ra những khu vực trải nghiệm, phân công lao động để trẻ nhặt rác trên sân tường, chăm sóc các bồn cây (nhặt cỏ, lá úa rụng, tưới cây, lau lá cây, và quét dọn sân trường…). </a:t>
            </a:r>
            <a:endParaRPr lang="en-US" sz="2200" dirty="0">
              <a:ln>
                <a:solidFill>
                  <a:schemeClr val="tx1"/>
                </a:solidFill>
              </a:ln>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908720"/>
            <a:ext cx="338437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764" y="908720"/>
            <a:ext cx="341470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74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92088"/>
          </a:xfrm>
        </p:spPr>
        <p:txBody>
          <a:bodyPr>
            <a:normAutofit/>
          </a:bodyPr>
          <a:lstStyle/>
          <a:p>
            <a:r>
              <a:rPr lang="en-US" b="1" dirty="0" err="1" smtClean="0">
                <a:latin typeface="Times New Roman" pitchFamily="18" charset="0"/>
                <a:cs typeface="Times New Roman" pitchFamily="18" charset="0"/>
              </a:rPr>
              <a:t>Lý</a:t>
            </a:r>
            <a:r>
              <a:rPr lang="en-US" b="1" dirty="0" smtClean="0">
                <a:latin typeface="Times New Roman" pitchFamily="18" charset="0"/>
                <a:cs typeface="Times New Roman" pitchFamily="18" charset="0"/>
              </a:rPr>
              <a:t> do </a:t>
            </a:r>
            <a:r>
              <a:rPr lang="en-US" b="1" dirty="0" err="1" smtClean="0">
                <a:latin typeface="Times New Roman" pitchFamily="18" charset="0"/>
                <a:cs typeface="Times New Roman" pitchFamily="18" charset="0"/>
              </a:rPr>
              <a:t>chọn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tài</a:t>
            </a:r>
            <a:endParaRPr lang="en-US" b="1" dirty="0">
              <a:latin typeface="Times New Roman" pitchFamily="18" charset="0"/>
              <a:cs typeface="Times New Roman" pitchFamily="18" charset="0"/>
            </a:endParaRPr>
          </a:p>
        </p:txBody>
      </p:sp>
      <p:sp>
        <p:nvSpPr>
          <p:cNvPr id="5" name="Content Placeholder 4"/>
          <p:cNvSpPr>
            <a:spLocks noGrp="1"/>
          </p:cNvSpPr>
          <p:nvPr>
            <p:ph idx="1"/>
          </p:nvPr>
        </p:nvSpPr>
        <p:spPr>
          <a:xfrm>
            <a:off x="107504" y="1340768"/>
            <a:ext cx="4392488" cy="5184576"/>
          </a:xfrm>
          <a:ln>
            <a:solidFill>
              <a:schemeClr val="tx1"/>
            </a:solidFill>
          </a:ln>
        </p:spPr>
        <p:txBody>
          <a:bodyPr>
            <a:normAutofit/>
          </a:bodyPr>
          <a:lstStyle/>
          <a:p>
            <a:pPr indent="0">
              <a:lnSpc>
                <a:spcPct val="130000"/>
              </a:lnSpc>
              <a:spcAft>
                <a:spcPts val="0"/>
              </a:spcAft>
              <a:buNone/>
            </a:pPr>
            <a:r>
              <a:rPr lang="en-US" sz="2600" kern="0" dirty="0" smtClean="0">
                <a:ln>
                  <a:solidFill>
                    <a:schemeClr val="tx1"/>
                  </a:solidFill>
                </a:ln>
                <a:solidFill>
                  <a:srgbClr val="000000"/>
                </a:solidFill>
                <a:effectLst/>
                <a:latin typeface="Times New Roman"/>
                <a:ea typeface="Times New Roman"/>
                <a:cs typeface="Times New Roman"/>
              </a:rPr>
              <a:t>Theo </a:t>
            </a:r>
            <a:r>
              <a:rPr lang="en-US" sz="2600" kern="0" dirty="0" err="1" smtClean="0">
                <a:ln>
                  <a:solidFill>
                    <a:schemeClr val="tx1"/>
                  </a:solidFill>
                </a:ln>
                <a:solidFill>
                  <a:srgbClr val="000000"/>
                </a:solidFill>
                <a:effectLst/>
                <a:latin typeface="Times New Roman"/>
                <a:ea typeface="Times New Roman"/>
                <a:cs typeface="Times New Roman"/>
              </a:rPr>
              <a:t>các</a:t>
            </a:r>
            <a:r>
              <a:rPr lang="en-US" sz="2600" kern="0" dirty="0" smtClean="0">
                <a:ln>
                  <a:solidFill>
                    <a:schemeClr val="tx1"/>
                  </a:solidFill>
                </a:ln>
                <a:solidFill>
                  <a:srgbClr val="000000"/>
                </a:solidFill>
                <a:effectLst/>
                <a:latin typeface="Times New Roman"/>
                <a:ea typeface="Times New Roman"/>
                <a:cs typeface="Times New Roman"/>
              </a:rPr>
              <a:t> </a:t>
            </a:r>
            <a:r>
              <a:rPr lang="en-US" sz="2600" kern="0" dirty="0" err="1" smtClean="0">
                <a:ln>
                  <a:solidFill>
                    <a:schemeClr val="tx1"/>
                  </a:solidFill>
                </a:ln>
                <a:solidFill>
                  <a:srgbClr val="000000"/>
                </a:solidFill>
                <a:effectLst/>
                <a:latin typeface="Times New Roman"/>
                <a:ea typeface="Times New Roman"/>
                <a:cs typeface="Times New Roman"/>
              </a:rPr>
              <a:t>chuyên</a:t>
            </a:r>
            <a:r>
              <a:rPr lang="en-US" sz="2600" kern="0" dirty="0" smtClean="0">
                <a:ln>
                  <a:solidFill>
                    <a:schemeClr val="tx1"/>
                  </a:solidFill>
                </a:ln>
                <a:solidFill>
                  <a:srgbClr val="000000"/>
                </a:solidFill>
                <a:effectLst/>
                <a:latin typeface="Times New Roman"/>
                <a:ea typeface="Times New Roman"/>
                <a:cs typeface="Times New Roman"/>
              </a:rPr>
              <a:t> </a:t>
            </a:r>
            <a:r>
              <a:rPr lang="en-US" sz="2600" kern="0" dirty="0" err="1" smtClean="0">
                <a:ln>
                  <a:solidFill>
                    <a:schemeClr val="tx1"/>
                  </a:solidFill>
                </a:ln>
                <a:solidFill>
                  <a:srgbClr val="000000"/>
                </a:solidFill>
                <a:effectLst/>
                <a:latin typeface="Times New Roman"/>
                <a:ea typeface="Times New Roman"/>
                <a:cs typeface="Times New Roman"/>
              </a:rPr>
              <a:t>gia</a:t>
            </a:r>
            <a:r>
              <a:rPr lang="en-US" sz="2600" kern="0" dirty="0" smtClean="0">
                <a:ln>
                  <a:solidFill>
                    <a:schemeClr val="tx1"/>
                  </a:solidFill>
                </a:ln>
                <a:solidFill>
                  <a:srgbClr val="000000"/>
                </a:solidFill>
                <a:effectLst/>
                <a:latin typeface="Times New Roman"/>
                <a:ea typeface="Times New Roman"/>
                <a:cs typeface="Times New Roman"/>
              </a:rPr>
              <a:t> </a:t>
            </a:r>
            <a:r>
              <a:rPr lang="en-US" sz="2600" kern="0" dirty="0" err="1" smtClean="0">
                <a:ln>
                  <a:solidFill>
                    <a:schemeClr val="tx1"/>
                  </a:solidFill>
                </a:ln>
                <a:solidFill>
                  <a:srgbClr val="000000"/>
                </a:solidFill>
                <a:effectLst/>
                <a:latin typeface="Times New Roman"/>
                <a:ea typeface="Times New Roman"/>
                <a:cs typeface="Times New Roman"/>
              </a:rPr>
              <a:t>giáo</a:t>
            </a:r>
            <a:r>
              <a:rPr lang="en-US" sz="2600" kern="0" dirty="0" smtClean="0">
                <a:ln>
                  <a:solidFill>
                    <a:schemeClr val="tx1"/>
                  </a:solidFill>
                </a:ln>
                <a:solidFill>
                  <a:srgbClr val="000000"/>
                </a:solidFill>
                <a:effectLst/>
                <a:latin typeface="Times New Roman"/>
                <a:ea typeface="Times New Roman"/>
                <a:cs typeface="Times New Roman"/>
              </a:rPr>
              <a:t> </a:t>
            </a:r>
            <a:r>
              <a:rPr lang="en-US" sz="2600" kern="0" dirty="0" err="1" smtClean="0">
                <a:ln>
                  <a:solidFill>
                    <a:schemeClr val="tx1"/>
                  </a:solidFill>
                </a:ln>
                <a:solidFill>
                  <a:srgbClr val="000000"/>
                </a:solidFill>
                <a:effectLst/>
                <a:latin typeface="Times New Roman"/>
                <a:ea typeface="Times New Roman"/>
                <a:cs typeface="Times New Roman"/>
              </a:rPr>
              <a:t>dục</a:t>
            </a:r>
            <a:r>
              <a:rPr lang="en-US" sz="2600" kern="0" dirty="0" smtClean="0">
                <a:ln>
                  <a:solidFill>
                    <a:schemeClr val="tx1"/>
                  </a:solidFill>
                </a:ln>
                <a:solidFill>
                  <a:srgbClr val="000000"/>
                </a:solidFill>
                <a:effectLst/>
                <a:latin typeface="Times New Roman"/>
                <a:ea typeface="Times New Roman"/>
                <a:cs typeface="Times New Roman"/>
              </a:rPr>
              <a:t> </a:t>
            </a:r>
            <a:r>
              <a:rPr lang="en-US" sz="2600" kern="0" dirty="0" err="1" smtClean="0">
                <a:ln>
                  <a:solidFill>
                    <a:schemeClr val="tx1"/>
                  </a:solidFill>
                </a:ln>
                <a:solidFill>
                  <a:srgbClr val="000000"/>
                </a:solidFill>
                <a:effectLst/>
                <a:latin typeface="Times New Roman"/>
                <a:ea typeface="Times New Roman"/>
                <a:cs typeface="Times New Roman"/>
              </a:rPr>
              <a:t>kỹ</a:t>
            </a:r>
            <a:r>
              <a:rPr lang="en-US" sz="2600" kern="0" dirty="0" smtClean="0">
                <a:ln>
                  <a:solidFill>
                    <a:schemeClr val="tx1"/>
                  </a:solidFill>
                </a:ln>
                <a:solidFill>
                  <a:srgbClr val="000000"/>
                </a:solidFill>
                <a:effectLst/>
                <a:latin typeface="Times New Roman"/>
                <a:ea typeface="Times New Roman"/>
                <a:cs typeface="Times New Roman"/>
              </a:rPr>
              <a:t> </a:t>
            </a:r>
            <a:r>
              <a:rPr lang="en-US" sz="2600" kern="0" dirty="0" err="1" smtClean="0">
                <a:ln>
                  <a:solidFill>
                    <a:schemeClr val="tx1"/>
                  </a:solidFill>
                </a:ln>
                <a:solidFill>
                  <a:srgbClr val="000000"/>
                </a:solidFill>
                <a:effectLst/>
                <a:latin typeface="Times New Roman"/>
                <a:ea typeface="Times New Roman"/>
                <a:cs typeface="Times New Roman"/>
              </a:rPr>
              <a:t>năng</a:t>
            </a:r>
            <a:r>
              <a:rPr lang="en-US" sz="2600" kern="0" dirty="0" smtClean="0">
                <a:ln>
                  <a:solidFill>
                    <a:schemeClr val="tx1"/>
                  </a:solidFill>
                </a:ln>
                <a:solidFill>
                  <a:srgbClr val="000000"/>
                </a:solidFill>
                <a:effectLst/>
                <a:latin typeface="Times New Roman"/>
                <a:ea typeface="Times New Roman"/>
                <a:cs typeface="Times New Roman"/>
              </a:rPr>
              <a:t> </a:t>
            </a:r>
            <a:r>
              <a:rPr lang="en-US" sz="2600" kern="0" dirty="0" err="1" smtClean="0">
                <a:ln>
                  <a:solidFill>
                    <a:schemeClr val="tx1"/>
                  </a:solidFill>
                </a:ln>
                <a:solidFill>
                  <a:srgbClr val="000000"/>
                </a:solidFill>
                <a:effectLst/>
                <a:latin typeface="Times New Roman"/>
                <a:ea typeface="Times New Roman"/>
                <a:cs typeface="Times New Roman"/>
              </a:rPr>
              <a:t>sống</a:t>
            </a:r>
            <a:r>
              <a:rPr lang="en-US" sz="2600" kern="0" dirty="0" smtClean="0">
                <a:ln>
                  <a:solidFill>
                    <a:schemeClr val="tx1"/>
                  </a:solidFill>
                </a:ln>
                <a:solidFill>
                  <a:srgbClr val="000000"/>
                </a:solidFill>
                <a:effectLst/>
                <a:latin typeface="Times New Roman"/>
                <a:ea typeface="Times New Roman"/>
                <a:cs typeface="Times New Roman"/>
              </a:rPr>
              <a:t>, t</a:t>
            </a:r>
            <a:r>
              <a:rPr lang="vi-VN" sz="2600" kern="0" dirty="0" smtClean="0">
                <a:ln>
                  <a:solidFill>
                    <a:schemeClr val="tx1"/>
                  </a:solidFill>
                </a:ln>
                <a:solidFill>
                  <a:srgbClr val="000000"/>
                </a:solidFill>
                <a:effectLst/>
                <a:latin typeface="Times New Roman"/>
                <a:ea typeface="Calibri"/>
                <a:cs typeface="Times New Roman"/>
              </a:rPr>
              <a:t>ính tự lập </a:t>
            </a:r>
            <a:r>
              <a:rPr lang="en-US" sz="2600" kern="0" dirty="0" err="1" smtClean="0">
                <a:ln>
                  <a:solidFill>
                    <a:schemeClr val="tx1"/>
                  </a:solidFill>
                </a:ln>
                <a:solidFill>
                  <a:srgbClr val="000000"/>
                </a:solidFill>
                <a:latin typeface="Times New Roman"/>
                <a:ea typeface="Calibri"/>
                <a:cs typeface="Times New Roman"/>
              </a:rPr>
              <a:t>là</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kiến</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thức</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cơ</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bản</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sẽ</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tạo</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nền</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tảng</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tốt</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cho</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quá</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trình</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học</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hỏi</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phát</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triển</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sau</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này</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của</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trẻ</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Các</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bé</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được</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học</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kỹ</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năng</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tự</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lập</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từ</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sớm</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sẽ</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nhanh</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nhẹn</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và</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tự</a:t>
            </a:r>
            <a:r>
              <a:rPr lang="en-US" sz="2600" kern="0" dirty="0" smtClean="0">
                <a:ln>
                  <a:solidFill>
                    <a:schemeClr val="tx1"/>
                  </a:solidFill>
                </a:ln>
                <a:solidFill>
                  <a:srgbClr val="000000"/>
                </a:solidFill>
                <a:effectLst/>
                <a:latin typeface="Times New Roman"/>
                <a:ea typeface="Calibri"/>
                <a:cs typeface="Times New Roman"/>
              </a:rPr>
              <a:t> tin </a:t>
            </a:r>
            <a:r>
              <a:rPr lang="en-US" sz="2600" kern="0" dirty="0" err="1" smtClean="0">
                <a:ln>
                  <a:solidFill>
                    <a:schemeClr val="tx1"/>
                  </a:solidFill>
                </a:ln>
                <a:solidFill>
                  <a:srgbClr val="000000"/>
                </a:solidFill>
                <a:effectLst/>
                <a:latin typeface="Times New Roman"/>
                <a:ea typeface="Calibri"/>
                <a:cs typeface="Times New Roman"/>
              </a:rPr>
              <a:t>hơn</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trong</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cuộc</a:t>
            </a:r>
            <a:r>
              <a:rPr lang="en-US" sz="2600" kern="0" dirty="0" smtClean="0">
                <a:ln>
                  <a:solidFill>
                    <a:schemeClr val="tx1"/>
                  </a:solidFill>
                </a:ln>
                <a:solidFill>
                  <a:srgbClr val="000000"/>
                </a:solidFill>
                <a:effectLst/>
                <a:latin typeface="Times New Roman"/>
                <a:ea typeface="Calibri"/>
                <a:cs typeface="Times New Roman"/>
              </a:rPr>
              <a:t> </a:t>
            </a:r>
            <a:r>
              <a:rPr lang="en-US" sz="2600" kern="0" dirty="0" err="1" smtClean="0">
                <a:ln>
                  <a:solidFill>
                    <a:schemeClr val="tx1"/>
                  </a:solidFill>
                </a:ln>
                <a:solidFill>
                  <a:srgbClr val="000000"/>
                </a:solidFill>
                <a:effectLst/>
                <a:latin typeface="Times New Roman"/>
                <a:ea typeface="Calibri"/>
                <a:cs typeface="Times New Roman"/>
              </a:rPr>
              <a:t>sống</a:t>
            </a:r>
            <a:r>
              <a:rPr lang="en-US" sz="2600" kern="0" dirty="0" smtClean="0">
                <a:ln>
                  <a:solidFill>
                    <a:schemeClr val="tx1"/>
                  </a:solidFill>
                </a:ln>
                <a:solidFill>
                  <a:srgbClr val="000000"/>
                </a:solidFill>
                <a:effectLst/>
                <a:latin typeface="Times New Roman"/>
                <a:ea typeface="Calibri"/>
                <a:cs typeface="Times New Roman"/>
              </a:rPr>
              <a:t>.</a:t>
            </a:r>
            <a:endParaRPr lang="en-US" sz="2600" kern="100" dirty="0" smtClean="0">
              <a:ln>
                <a:solidFill>
                  <a:schemeClr val="tx1"/>
                </a:solidFill>
              </a:ln>
              <a:effectLst/>
              <a:latin typeface="Times New Roman"/>
              <a:ea typeface="Calibri"/>
              <a:cs typeface="Times New Roman"/>
            </a:endParaRPr>
          </a:p>
          <a:p>
            <a:pPr marL="0" indent="0">
              <a:buNone/>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340768"/>
            <a:ext cx="381642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08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circle(in)">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randombar(horizontal)">
                                      <p:cBhvr>
                                        <p:cTn id="1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634082"/>
          </a:xfrm>
        </p:spPr>
        <p:txBody>
          <a:bodyPr>
            <a:normAutofit/>
          </a:bodyPr>
          <a:lstStyle/>
          <a:p>
            <a:r>
              <a:rPr lang="en-US" sz="2800" b="1" i="1" kern="100" dirty="0" smtClean="0">
                <a:latin typeface="Times New Roman" pitchFamily="18" charset="0"/>
                <a:ea typeface="Calibri"/>
                <a:cs typeface="Times New Roman" pitchFamily="18" charset="0"/>
              </a:rPr>
              <a:t>* </a:t>
            </a:r>
            <a:r>
              <a:rPr lang="en-US" sz="2800" b="1" i="1" kern="100" dirty="0" err="1" smtClean="0">
                <a:latin typeface="Times New Roman" pitchFamily="18" charset="0"/>
                <a:ea typeface="Calibri"/>
                <a:cs typeface="Times New Roman" pitchFamily="18" charset="0"/>
              </a:rPr>
              <a:t>Thông</a:t>
            </a:r>
            <a:r>
              <a:rPr lang="en-US" sz="2800" b="1" i="1" kern="100" dirty="0" smtClean="0">
                <a:latin typeface="Times New Roman" pitchFamily="18" charset="0"/>
                <a:ea typeface="Calibri"/>
                <a:cs typeface="Times New Roman" pitchFamily="18" charset="0"/>
              </a:rPr>
              <a:t> qua h</a:t>
            </a:r>
            <a:r>
              <a:rPr lang="vi-VN" sz="2800" b="1" i="1" kern="100" dirty="0" smtClean="0">
                <a:latin typeface="Times New Roman" pitchFamily="18" charset="0"/>
                <a:ea typeface="Calibri"/>
                <a:cs typeface="Times New Roman" pitchFamily="18" charset="0"/>
              </a:rPr>
              <a:t>oạt </a:t>
            </a:r>
            <a:r>
              <a:rPr lang="vi-VN" sz="2800" b="1" i="1" kern="100" dirty="0">
                <a:latin typeface="Times New Roman" pitchFamily="18" charset="0"/>
                <a:ea typeface="Calibri"/>
                <a:cs typeface="Times New Roman" pitchFamily="18" charset="0"/>
              </a:rPr>
              <a:t>động vệ sinh ăn ngủ</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323528" y="764705"/>
            <a:ext cx="8568952" cy="2016223"/>
          </a:xfrm>
        </p:spPr>
        <p:txBody>
          <a:bodyPr>
            <a:normAutofit fontScale="85000" lnSpcReduction="20000"/>
          </a:bodyPr>
          <a:lstStyle/>
          <a:p>
            <a:pPr marL="0" indent="0" algn="just">
              <a:lnSpc>
                <a:spcPct val="130000"/>
              </a:lnSpc>
              <a:spcAft>
                <a:spcPts val="0"/>
              </a:spcAft>
              <a:buNone/>
            </a:pPr>
            <a:r>
              <a:rPr lang="en-US" kern="100" dirty="0" smtClean="0">
                <a:ln>
                  <a:solidFill>
                    <a:schemeClr val="tx1"/>
                  </a:solidFill>
                </a:ln>
                <a:latin typeface="Times New Roman" pitchFamily="18" charset="0"/>
                <a:ea typeface="Calibri"/>
                <a:cs typeface="Times New Roman" pitchFamily="18" charset="0"/>
              </a:rPr>
              <a:t>- </a:t>
            </a:r>
            <a:r>
              <a:rPr lang="vi-VN" kern="100" dirty="0" smtClean="0">
                <a:ln>
                  <a:solidFill>
                    <a:schemeClr val="tx1"/>
                  </a:solidFill>
                </a:ln>
                <a:latin typeface="Times New Roman" pitchFamily="18" charset="0"/>
                <a:ea typeface="Calibri"/>
                <a:cs typeface="Times New Roman" pitchFamily="18" charset="0"/>
              </a:rPr>
              <a:t>Để </a:t>
            </a:r>
            <a:r>
              <a:rPr lang="vi-VN" kern="100" dirty="0">
                <a:ln>
                  <a:solidFill>
                    <a:schemeClr val="tx1"/>
                  </a:solidFill>
                </a:ln>
                <a:latin typeface="Times New Roman" pitchFamily="18" charset="0"/>
                <a:ea typeface="Calibri"/>
                <a:cs typeface="Times New Roman" pitchFamily="18" charset="0"/>
              </a:rPr>
              <a:t>trẻ thực hiện được các thói quen tự phục vụ một cách phấn khỏi và nhớ lâu, tôi đã lồng ghép những bài thơ, bài hát có ý nghĩa giáo dục giữ gìn vệ sinh để trẻ dễ dàng thực hiện các kỹ năng đó.</a:t>
            </a:r>
            <a:endParaRPr lang="en-US" dirty="0">
              <a:ln>
                <a:solidFill>
                  <a:schemeClr val="tx1"/>
                </a:solidFill>
              </a:ln>
              <a:latin typeface="Times New Roman" pitchFamily="18" charset="0"/>
              <a:ea typeface="Calibri"/>
              <a:cs typeface="Times New Roman" pitchFamily="18" charset="0"/>
            </a:endParaRPr>
          </a:p>
          <a:p>
            <a:endParaRPr lang="en-US" dirty="0"/>
          </a:p>
        </p:txBody>
      </p:sp>
      <p:sp>
        <p:nvSpPr>
          <p:cNvPr id="4" name="TextBox 3"/>
          <p:cNvSpPr txBox="1"/>
          <p:nvPr/>
        </p:nvSpPr>
        <p:spPr>
          <a:xfrm>
            <a:off x="379165" y="2869118"/>
            <a:ext cx="3456384" cy="3108543"/>
          </a:xfrm>
          <a:prstGeom prst="rect">
            <a:avLst/>
          </a:prstGeom>
          <a:noFill/>
        </p:spPr>
        <p:txBody>
          <a:bodyPr wrap="square" rtlCol="0">
            <a:spAutoFit/>
          </a:bodyPr>
          <a:lstStyle/>
          <a:p>
            <a:r>
              <a:rPr lang="en-US" altLang="en-US" sz="2700" dirty="0" smtClean="0">
                <a:ln>
                  <a:solidFill>
                    <a:schemeClr val="tx1"/>
                  </a:solidFill>
                </a:ln>
                <a:solidFill>
                  <a:prstClr val="black"/>
                </a:solidFill>
                <a:latin typeface="Times New Roman" pitchFamily="18" charset="0"/>
                <a:cs typeface="Times New Roman" pitchFamily="18" charset="0"/>
              </a:rPr>
              <a:t>VD: </a:t>
            </a:r>
            <a:r>
              <a:rPr lang="en-US" altLang="en-US" sz="2700" dirty="0" err="1" smtClean="0">
                <a:ln>
                  <a:solidFill>
                    <a:schemeClr val="tx1"/>
                  </a:solidFill>
                </a:ln>
                <a:solidFill>
                  <a:prstClr val="black"/>
                </a:solidFill>
                <a:latin typeface="Times New Roman" pitchFamily="18" charset="0"/>
                <a:cs typeface="Times New Roman" pitchFamily="18" charset="0"/>
              </a:rPr>
              <a:t>Rửa</a:t>
            </a:r>
            <a:r>
              <a:rPr lang="en-US" altLang="en-US" sz="2700" dirty="0" smtClean="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tay</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cũng</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có</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nhiều</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thao</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tác</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nhưng</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nếu</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chỉ</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rửa</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trên</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lí</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thuyết</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sẽ</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khó</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thuộc</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vì</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vậy</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tôi</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đã</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đưa</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bài</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hát</a:t>
            </a:r>
            <a:r>
              <a:rPr lang="en-US" altLang="en-US" sz="2700" dirty="0">
                <a:ln>
                  <a:solidFill>
                    <a:schemeClr val="tx1"/>
                  </a:solidFill>
                </a:ln>
                <a:solidFill>
                  <a:prstClr val="black"/>
                </a:solidFill>
                <a:latin typeface="Times New Roman" pitchFamily="18" charset="0"/>
                <a:cs typeface="Times New Roman" pitchFamily="18" charset="0"/>
              </a:rPr>
              <a:t> “ </a:t>
            </a:r>
            <a:r>
              <a:rPr lang="en-US" altLang="en-US" sz="2700" dirty="0" err="1">
                <a:ln>
                  <a:solidFill>
                    <a:schemeClr val="tx1"/>
                  </a:solidFill>
                </a:ln>
                <a:solidFill>
                  <a:prstClr val="black"/>
                </a:solidFill>
                <a:latin typeface="Times New Roman" pitchFamily="18" charset="0"/>
                <a:cs typeface="Times New Roman" pitchFamily="18" charset="0"/>
              </a:rPr>
              <a:t>Bé</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cùng</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rửa</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tay</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dể</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trẻ</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hứng</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thú</a:t>
            </a:r>
            <a:r>
              <a:rPr lang="en-US" altLang="en-US" sz="2700" dirty="0">
                <a:ln>
                  <a:solidFill>
                    <a:schemeClr val="tx1"/>
                  </a:solidFill>
                </a:ln>
                <a:solidFill>
                  <a:prstClr val="black"/>
                </a:solidFill>
                <a:latin typeface="Times New Roman" pitchFamily="18" charset="0"/>
                <a:cs typeface="Times New Roman" pitchFamily="18" charset="0"/>
              </a:rPr>
              <a:t> </a:t>
            </a:r>
            <a:r>
              <a:rPr lang="en-US" altLang="en-US" sz="2700" dirty="0" err="1">
                <a:ln>
                  <a:solidFill>
                    <a:schemeClr val="tx1"/>
                  </a:solidFill>
                </a:ln>
                <a:solidFill>
                  <a:prstClr val="black"/>
                </a:solidFill>
                <a:latin typeface="Times New Roman" pitchFamily="18" charset="0"/>
                <a:cs typeface="Times New Roman" pitchFamily="18" charset="0"/>
              </a:rPr>
              <a:t>hơ</a:t>
            </a:r>
            <a:r>
              <a:rPr lang="en-US" altLang="en-US" sz="2800" dirty="0" err="1">
                <a:ln>
                  <a:solidFill>
                    <a:schemeClr val="tx1"/>
                  </a:solidFill>
                </a:ln>
                <a:solidFill>
                  <a:prstClr val="black"/>
                </a:solidFill>
                <a:latin typeface="Times New Roman" pitchFamily="18" charset="0"/>
                <a:cs typeface="Times New Roman" pitchFamily="18" charset="0"/>
              </a:rPr>
              <a:t>n</a:t>
            </a:r>
            <a:endParaRPr lang="en-US" sz="2000" dirty="0">
              <a:ln>
                <a:solidFill>
                  <a:schemeClr val="tx1"/>
                </a:solidFill>
              </a:l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636912"/>
            <a:ext cx="4032448" cy="37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997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3212976"/>
            <a:ext cx="8568952" cy="3298378"/>
          </a:xfrm>
        </p:spPr>
        <p:txBody>
          <a:bodyPr>
            <a:normAutofit/>
          </a:bodyPr>
          <a:lstStyle/>
          <a:p>
            <a:endParaRPr lang="en-US" dirty="0"/>
          </a:p>
        </p:txBody>
      </p:sp>
      <p:sp>
        <p:nvSpPr>
          <p:cNvPr id="3" name="Content Placeholder 2"/>
          <p:cNvSpPr>
            <a:spLocks noGrp="1"/>
          </p:cNvSpPr>
          <p:nvPr>
            <p:ph idx="1"/>
          </p:nvPr>
        </p:nvSpPr>
        <p:spPr>
          <a:xfrm>
            <a:off x="251520" y="260649"/>
            <a:ext cx="8568952" cy="2664295"/>
          </a:xfrm>
        </p:spPr>
        <p:txBody>
          <a:bodyPr>
            <a:normAutofit/>
          </a:bodyPr>
          <a:lstStyle/>
          <a:p>
            <a:pPr marL="340995" indent="0">
              <a:lnSpc>
                <a:spcPct val="120000"/>
              </a:lnSpc>
              <a:spcAft>
                <a:spcPts val="0"/>
              </a:spcAft>
              <a:buNone/>
            </a:pP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Thông</a:t>
            </a:r>
            <a:r>
              <a:rPr lang="en-US" sz="2300" dirty="0" smtClean="0">
                <a:ln>
                  <a:solidFill>
                    <a:schemeClr val="tx1"/>
                  </a:solidFill>
                </a:ln>
                <a:latin typeface="Times New Roman"/>
                <a:ea typeface="Times New Roman"/>
              </a:rPr>
              <a:t> qua </a:t>
            </a:r>
            <a:r>
              <a:rPr lang="en-US" sz="2300" dirty="0" err="1" smtClean="0">
                <a:ln>
                  <a:solidFill>
                    <a:schemeClr val="tx1"/>
                  </a:solidFill>
                </a:ln>
                <a:latin typeface="Times New Roman"/>
                <a:ea typeface="Times New Roman"/>
              </a:rPr>
              <a:t>hoạt</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động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vệ</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sinh</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ăn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ngủ</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cô</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tạo</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cơ</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hội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dưới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hình</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thức</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giao</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nhiệm</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vụ</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như</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Kê</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bàn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phân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công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trực</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nhật</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lau</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bàn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ăn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trước</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và</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sau</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khi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ăn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xong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lấy</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khay</a:t>
            </a:r>
            <a:r>
              <a:rPr lang="en-US" sz="2300" dirty="0" smtClean="0">
                <a:ln>
                  <a:solidFill>
                    <a:schemeClr val="tx1"/>
                  </a:solidFill>
                </a:ln>
                <a:latin typeface="Times New Roman"/>
                <a:ea typeface="Times New Roman"/>
              </a:rPr>
              <a:t>, chia </a:t>
            </a:r>
            <a:r>
              <a:rPr lang="en-US" sz="2300" dirty="0" err="1" smtClean="0">
                <a:ln>
                  <a:solidFill>
                    <a:schemeClr val="tx1"/>
                  </a:solidFill>
                </a:ln>
                <a:latin typeface="Times New Roman"/>
                <a:ea typeface="Times New Roman"/>
              </a:rPr>
              <a:t>thìa</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biết</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xếp</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hàng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lên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bê</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cơm</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về</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bàn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ăn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Giờ</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ngủ</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trẻ</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biết</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kê</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vạc</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giường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trải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chiếu</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lấy</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gối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Ngủ</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dạy</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trẻ</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biết</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gấp</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chăn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gấp</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chiếu</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cất</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gối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để</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đồ</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dùng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đúng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nơi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quy</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định</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đi</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về</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sinh</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xong</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biết</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xả</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nước</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và</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xếp</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dép</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gọn</a:t>
            </a:r>
            <a:r>
              <a:rPr lang="en-US" sz="2300" dirty="0" smtClean="0">
                <a:ln>
                  <a:solidFill>
                    <a:schemeClr val="tx1"/>
                  </a:solidFill>
                </a:ln>
                <a:latin typeface="Times New Roman"/>
                <a:ea typeface="Times New Roman"/>
              </a:rPr>
              <a:t> </a:t>
            </a:r>
            <a:r>
              <a:rPr lang="en-US" sz="2300" dirty="0" err="1" smtClean="0">
                <a:ln>
                  <a:solidFill>
                    <a:schemeClr val="tx1"/>
                  </a:solidFill>
                </a:ln>
                <a:latin typeface="Times New Roman"/>
                <a:ea typeface="Times New Roman"/>
              </a:rPr>
              <a:t>gàng</a:t>
            </a:r>
            <a:r>
              <a:rPr lang="en-US" sz="2300" dirty="0" smtClean="0">
                <a:ln>
                  <a:solidFill>
                    <a:schemeClr val="tx1"/>
                  </a:solidFill>
                </a:ln>
                <a:latin typeface="Times New Roman"/>
                <a:ea typeface="Times New Roman"/>
              </a:rPr>
              <a:t>.  </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996952"/>
            <a:ext cx="3600400" cy="352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096" y="2996952"/>
            <a:ext cx="2921000" cy="349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6974" y="2996952"/>
            <a:ext cx="2896758" cy="349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2996952"/>
            <a:ext cx="2981325" cy="354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2996951"/>
            <a:ext cx="3168352" cy="354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79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wheel(1)">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125"/>
                                        </p:tgtEl>
                                        <p:attrNameLst>
                                          <p:attrName>style.visibility</p:attrName>
                                        </p:attrNameLst>
                                      </p:cBhvr>
                                      <p:to>
                                        <p:strVal val="visible"/>
                                      </p:to>
                                    </p:set>
                                    <p:anim calcmode="lin" valueType="num">
                                      <p:cBhvr>
                                        <p:cTn id="24" dur="1000" fill="hold"/>
                                        <p:tgtEl>
                                          <p:spTgt spid="5125"/>
                                        </p:tgtEl>
                                        <p:attrNameLst>
                                          <p:attrName>ppt_w</p:attrName>
                                        </p:attrNameLst>
                                      </p:cBhvr>
                                      <p:tavLst>
                                        <p:tav tm="0">
                                          <p:val>
                                            <p:fltVal val="0"/>
                                          </p:val>
                                        </p:tav>
                                        <p:tav tm="100000">
                                          <p:val>
                                            <p:strVal val="#ppt_w"/>
                                          </p:val>
                                        </p:tav>
                                      </p:tavLst>
                                    </p:anim>
                                    <p:anim calcmode="lin" valueType="num">
                                      <p:cBhvr>
                                        <p:cTn id="25" dur="1000" fill="hold"/>
                                        <p:tgtEl>
                                          <p:spTgt spid="5125"/>
                                        </p:tgtEl>
                                        <p:attrNameLst>
                                          <p:attrName>ppt_h</p:attrName>
                                        </p:attrNameLst>
                                      </p:cBhvr>
                                      <p:tavLst>
                                        <p:tav tm="0">
                                          <p:val>
                                            <p:fltVal val="0"/>
                                          </p:val>
                                        </p:tav>
                                        <p:tav tm="100000">
                                          <p:val>
                                            <p:strVal val="#ppt_h"/>
                                          </p:val>
                                        </p:tav>
                                      </p:tavLst>
                                    </p:anim>
                                    <p:anim calcmode="lin" valueType="num">
                                      <p:cBhvr>
                                        <p:cTn id="26" dur="1000" fill="hold"/>
                                        <p:tgtEl>
                                          <p:spTgt spid="5125"/>
                                        </p:tgtEl>
                                        <p:attrNameLst>
                                          <p:attrName>style.rotation</p:attrName>
                                        </p:attrNameLst>
                                      </p:cBhvr>
                                      <p:tavLst>
                                        <p:tav tm="0">
                                          <p:val>
                                            <p:fltVal val="90"/>
                                          </p:val>
                                        </p:tav>
                                        <p:tav tm="100000">
                                          <p:val>
                                            <p:fltVal val="0"/>
                                          </p:val>
                                        </p:tav>
                                      </p:tavLst>
                                    </p:anim>
                                    <p:animEffect transition="in" filter="fade">
                                      <p:cBhvr>
                                        <p:cTn id="27" dur="1000"/>
                                        <p:tgtEl>
                                          <p:spTgt spid="51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4160143" cy="4853135"/>
          </a:xfrm>
        </p:spPr>
        <p:txBody>
          <a:bodyPr>
            <a:normAutofit fontScale="92500" lnSpcReduction="10000"/>
          </a:bodyPr>
          <a:lstStyle/>
          <a:p>
            <a:pPr marL="0" indent="0">
              <a:buNone/>
            </a:pPr>
            <a:r>
              <a:rPr lang="en-US" dirty="0" smtClean="0">
                <a:ln>
                  <a:solidFill>
                    <a:schemeClr val="tx1"/>
                  </a:solidFill>
                </a:ln>
                <a:latin typeface="Times New Roman"/>
                <a:ea typeface="Times New Roman"/>
              </a:rPr>
              <a:t>- </a:t>
            </a:r>
            <a:r>
              <a:rPr lang="vi-VN" dirty="0" smtClean="0">
                <a:ln>
                  <a:solidFill>
                    <a:schemeClr val="tx1"/>
                  </a:solidFill>
                </a:ln>
                <a:latin typeface="Times New Roman"/>
                <a:ea typeface="Times New Roman"/>
              </a:rPr>
              <a:t>Trẻ </a:t>
            </a:r>
            <a:r>
              <a:rPr lang="vi-VN" dirty="0">
                <a:ln>
                  <a:solidFill>
                    <a:schemeClr val="tx1"/>
                  </a:solidFill>
                </a:ln>
                <a:latin typeface="Times New Roman"/>
                <a:ea typeface="Times New Roman"/>
              </a:rPr>
              <a:t>5 - 6 tuổi hoàn toàn có khả năng tự làm một số việc đơn giản, trẻ cũng ý thức được điều đó và luôn chứng tỏ, thử thách năng lực của mình trong các hoạt động sinh hoạt hàng ngày. Vì vậy giáo viên cần tạo ra các tình huống để thu hút trẻ làm việc nhiều hơn</a:t>
            </a:r>
            <a:endParaRPr lang="en-US" dirty="0">
              <a:ln>
                <a:solidFill>
                  <a:schemeClr val="tx1"/>
                </a:solidFill>
              </a:ln>
            </a:endParaRPr>
          </a:p>
        </p:txBody>
      </p:sp>
      <p:grpSp>
        <p:nvGrpSpPr>
          <p:cNvPr id="7" name="Group 6"/>
          <p:cNvGrpSpPr/>
          <p:nvPr/>
        </p:nvGrpSpPr>
        <p:grpSpPr>
          <a:xfrm>
            <a:off x="520527" y="178148"/>
            <a:ext cx="8102600" cy="1234628"/>
            <a:chOff x="520527" y="178148"/>
            <a:chExt cx="8102600" cy="123462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27" y="178148"/>
              <a:ext cx="8102600" cy="123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1560" y="332656"/>
              <a:ext cx="8011567" cy="954107"/>
            </a:xfrm>
            <a:prstGeom prst="rect">
              <a:avLst/>
            </a:prstGeom>
            <a:noFill/>
          </p:spPr>
          <p:txBody>
            <a:bodyPr wrap="square" rtlCol="0">
              <a:spAutoFit/>
            </a:bodyPr>
            <a:lstStyle/>
            <a:p>
              <a:pPr algn="ct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Biện</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a:ln w="18415" cmpd="sng">
                    <a:solidFill>
                      <a:srgbClr val="FF0000"/>
                    </a:solidFill>
                    <a:prstDash val="solid"/>
                  </a:ln>
                  <a:solidFill>
                    <a:srgbClr val="FF0000"/>
                  </a:solidFill>
                  <a:latin typeface="Times New Roman" pitchFamily="18" charset="0"/>
                  <a:cs typeface="Times New Roman" pitchFamily="18" charset="0"/>
                </a:rPr>
                <a:t>pháp</a:t>
              </a:r>
              <a:r>
                <a:rPr lang="en-US" sz="2800" kern="0" dirty="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3: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Tạo</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tình</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huống</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giải</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quyết</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các</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vấn</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đề</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phát</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huy</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tính</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tự</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lập</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endParaRPr lang="en-US" dirty="0"/>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027" y="1916832"/>
            <a:ext cx="3888432" cy="455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027" y="1916832"/>
            <a:ext cx="3888432"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50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1000" fill="hold"/>
                                        <p:tgtEl>
                                          <p:spTgt spid="2050"/>
                                        </p:tgtEl>
                                        <p:attrNameLst>
                                          <p:attrName>ppt_w</p:attrName>
                                        </p:attrNameLst>
                                      </p:cBhvr>
                                      <p:tavLst>
                                        <p:tav tm="0">
                                          <p:val>
                                            <p:fltVal val="0"/>
                                          </p:val>
                                        </p:tav>
                                        <p:tav tm="100000">
                                          <p:val>
                                            <p:strVal val="#ppt_w"/>
                                          </p:val>
                                        </p:tav>
                                      </p:tavLst>
                                    </p:anim>
                                    <p:anim calcmode="lin" valueType="num">
                                      <p:cBhvr>
                                        <p:cTn id="23" dur="1000" fill="hold"/>
                                        <p:tgtEl>
                                          <p:spTgt spid="2050"/>
                                        </p:tgtEl>
                                        <p:attrNameLst>
                                          <p:attrName>ppt_h</p:attrName>
                                        </p:attrNameLst>
                                      </p:cBhvr>
                                      <p:tavLst>
                                        <p:tav tm="0">
                                          <p:val>
                                            <p:fltVal val="0"/>
                                          </p:val>
                                        </p:tav>
                                        <p:tav tm="100000">
                                          <p:val>
                                            <p:strVal val="#ppt_h"/>
                                          </p:val>
                                        </p:tav>
                                      </p:tavLst>
                                    </p:anim>
                                    <p:anim calcmode="lin" valueType="num">
                                      <p:cBhvr>
                                        <p:cTn id="24" dur="1000" fill="hold"/>
                                        <p:tgtEl>
                                          <p:spTgt spid="2050"/>
                                        </p:tgtEl>
                                        <p:attrNameLst>
                                          <p:attrName>style.rotation</p:attrName>
                                        </p:attrNameLst>
                                      </p:cBhvr>
                                      <p:tavLst>
                                        <p:tav tm="0">
                                          <p:val>
                                            <p:fltVal val="90"/>
                                          </p:val>
                                        </p:tav>
                                        <p:tav tm="100000">
                                          <p:val>
                                            <p:fltVal val="0"/>
                                          </p:val>
                                        </p:tav>
                                      </p:tavLst>
                                    </p:anim>
                                    <p:animEffect transition="in" filter="fade">
                                      <p:cBhvr>
                                        <p:cTn id="25"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lvl="0" indent="0" defTabSz="685983">
              <a:spcBef>
                <a:spcPts val="0"/>
              </a:spcBef>
              <a:buNone/>
            </a:pPr>
            <a:endParaRPr lang="en-US" sz="2400" dirty="0" smtClean="0">
              <a:solidFill>
                <a:prstClr val="black"/>
              </a:solidFill>
              <a:latin typeface="Times New Roman" panose="02020603050405020304" pitchFamily="18" charset="0"/>
              <a:cs typeface="Times New Roman" panose="02020603050405020304" pitchFamily="18" charset="0"/>
            </a:endParaRPr>
          </a:p>
          <a:p>
            <a:pPr marL="0" lvl="0" indent="0" defTabSz="685983">
              <a:spcBef>
                <a:spcPts val="0"/>
              </a:spcBef>
              <a:buNone/>
            </a:pPr>
            <a:r>
              <a:rPr lang="en-US" sz="2800" dirty="0" smtClean="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smtClean="0">
                <a:ln>
                  <a:solidFill>
                    <a:schemeClr val="tx1"/>
                  </a:solidFill>
                </a:ln>
                <a:solidFill>
                  <a:prstClr val="black"/>
                </a:solidFill>
                <a:latin typeface="Times New Roman" panose="02020603050405020304" pitchFamily="18" charset="0"/>
                <a:cs typeface="Times New Roman" panose="02020603050405020304" pitchFamily="18" charset="0"/>
              </a:rPr>
              <a:t>Có</a:t>
            </a:r>
            <a:r>
              <a:rPr lang="en-US" sz="2800" dirty="0" smtClean="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thể</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nói</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công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tác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smtClean="0">
                <a:ln>
                  <a:solidFill>
                    <a:schemeClr val="tx1"/>
                  </a:solidFill>
                </a:ln>
                <a:solidFill>
                  <a:prstClr val="black"/>
                </a:solidFill>
                <a:latin typeface="Times New Roman" panose="02020603050405020304" pitchFamily="18" charset="0"/>
                <a:cs typeface="Times New Roman" panose="02020603050405020304" pitchFamily="18" charset="0"/>
              </a:rPr>
              <a:t>phối</a:t>
            </a:r>
            <a:r>
              <a:rPr lang="en-US" sz="2800" dirty="0" smtClean="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smtClean="0">
                <a:ln>
                  <a:solidFill>
                    <a:schemeClr val="tx1"/>
                  </a:solidFill>
                </a:ln>
                <a:solidFill>
                  <a:prstClr val="black"/>
                </a:solidFill>
                <a:latin typeface="Times New Roman" panose="02020603050405020304" pitchFamily="18" charset="0"/>
                <a:cs typeface="Times New Roman" panose="02020603050405020304" pitchFamily="18" charset="0"/>
              </a:rPr>
              <a:t>kết</a:t>
            </a:r>
            <a:r>
              <a:rPr lang="en-US" sz="2800" dirty="0" smtClean="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smtClean="0">
                <a:ln>
                  <a:solidFill>
                    <a:schemeClr val="tx1"/>
                  </a:solidFill>
                </a:ln>
                <a:solidFill>
                  <a:prstClr val="black"/>
                </a:solidFill>
                <a:latin typeface="Times New Roman" panose="02020603050405020304" pitchFamily="18" charset="0"/>
                <a:cs typeface="Times New Roman" panose="02020603050405020304" pitchFamily="18" charset="0"/>
              </a:rPr>
              <a:t>hợp</a:t>
            </a:r>
            <a:r>
              <a:rPr lang="en-US" sz="2800" dirty="0" smtClean="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smtClean="0">
                <a:ln>
                  <a:solidFill>
                    <a:schemeClr val="tx1"/>
                  </a:solidFill>
                </a:ln>
                <a:solidFill>
                  <a:prstClr val="black"/>
                </a:solidFill>
                <a:latin typeface="Times New Roman" panose="02020603050405020304" pitchFamily="18" charset="0"/>
                <a:cs typeface="Times New Roman" panose="02020603050405020304" pitchFamily="18" charset="0"/>
              </a:rPr>
              <a:t>với</a:t>
            </a:r>
            <a:r>
              <a:rPr lang="en-US" sz="2800" dirty="0" smtClean="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smtClean="0">
                <a:ln>
                  <a:solidFill>
                    <a:schemeClr val="tx1"/>
                  </a:solidFill>
                </a:ln>
                <a:solidFill>
                  <a:prstClr val="black"/>
                </a:solidFill>
                <a:latin typeface="Times New Roman" panose="02020603050405020304" pitchFamily="18" charset="0"/>
                <a:cs typeface="Times New Roman" panose="02020603050405020304" pitchFamily="18" charset="0"/>
              </a:rPr>
              <a:t>phụ</a:t>
            </a:r>
            <a:r>
              <a:rPr lang="en-US" sz="2800" dirty="0" smtClean="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huynh</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công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tác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vô</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cùng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quan</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trọng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Bởi</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việc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giáo</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dục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trẻ</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mầm</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non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không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phải</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giáo</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dục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một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chiều</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không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chỉ</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một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mình</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cô</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giáo</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giáo</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dục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cũng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không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phải</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một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số</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phụ</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huynh</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giáo</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dục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Trẻ</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ở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đây</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một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đứa</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trẻ</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non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nớt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nên</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cần</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có</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sự</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qua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lại</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giữa</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gia</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đình</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nhà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trường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và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xã</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hội</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Đặc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biệt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trong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đề</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tài</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tính</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tự</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lập</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nếu</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như</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ở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lớp</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cô</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giáo</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giáo</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dục</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trẻ</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tốt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về</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nhà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bố</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mẹ</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vẫn</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nuông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chiều</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trẻ</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thì</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kết</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quả</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sẽ</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là</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bằng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en-US" sz="2800" dirty="0" err="1">
                <a:ln>
                  <a:solidFill>
                    <a:schemeClr val="tx1"/>
                  </a:solidFill>
                </a:ln>
                <a:solidFill>
                  <a:prstClr val="black"/>
                </a:solidFill>
                <a:latin typeface="Times New Roman" panose="02020603050405020304" pitchFamily="18" charset="0"/>
                <a:cs typeface="Times New Roman" panose="02020603050405020304" pitchFamily="18" charset="0"/>
              </a:rPr>
              <a:t>không</a:t>
            </a:r>
            <a:r>
              <a:rPr lang="en-US" sz="2800" dirty="0">
                <a:ln>
                  <a:solidFill>
                    <a:schemeClr val="tx1"/>
                  </a:solidFill>
                </a:ln>
                <a:solidFill>
                  <a:prstClr val="black"/>
                </a:solidFill>
                <a:latin typeface="Times New Roman" panose="02020603050405020304" pitchFamily="18" charset="0"/>
                <a:cs typeface="Times New Roman" panose="02020603050405020304" pitchFamily="18" charset="0"/>
              </a:rPr>
              <a:t>. </a:t>
            </a:r>
          </a:p>
        </p:txBody>
      </p:sp>
      <p:grpSp>
        <p:nvGrpSpPr>
          <p:cNvPr id="5" name="Group 4"/>
          <p:cNvGrpSpPr/>
          <p:nvPr/>
        </p:nvGrpSpPr>
        <p:grpSpPr>
          <a:xfrm>
            <a:off x="506453" y="284477"/>
            <a:ext cx="8102600" cy="1368152"/>
            <a:chOff x="508521" y="260648"/>
            <a:chExt cx="8102600" cy="136815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21" y="260648"/>
              <a:ext cx="810260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6" y="404663"/>
              <a:ext cx="7855544" cy="954107"/>
            </a:xfrm>
            <a:prstGeom prst="rect">
              <a:avLst/>
            </a:prstGeom>
            <a:noFill/>
          </p:spPr>
          <p:txBody>
            <a:bodyPr wrap="square" rtlCol="0">
              <a:spAutoFit/>
            </a:bodyPr>
            <a:lstStyle/>
            <a:p>
              <a:pPr algn="ct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Biện</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a:ln w="18415" cmpd="sng">
                    <a:solidFill>
                      <a:srgbClr val="FF0000"/>
                    </a:solidFill>
                    <a:prstDash val="solid"/>
                  </a:ln>
                  <a:solidFill>
                    <a:srgbClr val="FF0000"/>
                  </a:solidFill>
                  <a:latin typeface="Times New Roman" pitchFamily="18" charset="0"/>
                  <a:cs typeface="Times New Roman" pitchFamily="18" charset="0"/>
                </a:rPr>
                <a:t>pháp</a:t>
              </a:r>
              <a:r>
                <a:rPr lang="en-US" sz="2800" kern="0" dirty="0">
                  <a:ln w="18415" cmpd="sng">
                    <a:solidFill>
                      <a:srgbClr val="FF0000"/>
                    </a:solidFill>
                    <a:prstDash val="solid"/>
                  </a:ln>
                  <a:solidFill>
                    <a:srgbClr val="FF0000"/>
                  </a:solidFill>
                  <a:latin typeface="Times New Roman" pitchFamily="18" charset="0"/>
                  <a:cs typeface="Times New Roman" pitchFamily="18" charset="0"/>
                </a:rPr>
                <a:t> 4</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Phối</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hợp</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với</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phụ</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huynh</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trong</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việc</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rèn</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tính</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tự</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lập</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cho</a:t>
              </a:r>
              <a:r>
                <a:rPr lang="en-US" sz="2800" kern="0" dirty="0" smtClean="0">
                  <a:ln w="18415" cmpd="sng">
                    <a:solidFill>
                      <a:srgbClr val="FF0000"/>
                    </a:solidFill>
                    <a:prstDash val="solid"/>
                  </a:ln>
                  <a:solidFill>
                    <a:srgbClr val="FF0000"/>
                  </a:solidFill>
                  <a:latin typeface="Times New Roman" pitchFamily="18" charset="0"/>
                  <a:cs typeface="Times New Roman" pitchFamily="18" charset="0"/>
                </a:rPr>
                <a:t> </a:t>
              </a:r>
              <a:r>
                <a:rPr lang="en-US" sz="2800" kern="0" dirty="0" err="1" smtClean="0">
                  <a:ln w="18415" cmpd="sng">
                    <a:solidFill>
                      <a:srgbClr val="FF0000"/>
                    </a:solidFill>
                    <a:prstDash val="solid"/>
                  </a:ln>
                  <a:solidFill>
                    <a:srgbClr val="FF0000"/>
                  </a:solidFill>
                  <a:latin typeface="Times New Roman" pitchFamily="18" charset="0"/>
                  <a:cs typeface="Times New Roman" pitchFamily="18" charset="0"/>
                </a:rPr>
                <a:t>trẻ</a:t>
              </a:r>
              <a:endParaRPr lang="en-US" dirty="0"/>
            </a:p>
          </p:txBody>
        </p:sp>
      </p:grpSp>
    </p:spTree>
    <p:extLst>
      <p:ext uri="{BB962C8B-B14F-4D97-AF65-F5344CB8AC3E}">
        <p14:creationId xmlns:p14="http://schemas.microsoft.com/office/powerpoint/2010/main" val="10965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8"/>
            <a:ext cx="3024336"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15817" y="260648"/>
            <a:ext cx="2952327"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620688"/>
            <a:ext cx="3067050"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88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randombar(horizont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 calcmode="lin" valueType="num">
                                      <p:cBhvr>
                                        <p:cTn id="17" dur="1000" fill="hold"/>
                                        <p:tgtEl>
                                          <p:spTgt spid="3077"/>
                                        </p:tgtEl>
                                        <p:attrNameLst>
                                          <p:attrName>ppt_w</p:attrName>
                                        </p:attrNameLst>
                                      </p:cBhvr>
                                      <p:tavLst>
                                        <p:tav tm="0">
                                          <p:val>
                                            <p:fltVal val="0"/>
                                          </p:val>
                                        </p:tav>
                                        <p:tav tm="100000">
                                          <p:val>
                                            <p:strVal val="#ppt_w"/>
                                          </p:val>
                                        </p:tav>
                                      </p:tavLst>
                                    </p:anim>
                                    <p:anim calcmode="lin" valueType="num">
                                      <p:cBhvr>
                                        <p:cTn id="18" dur="1000" fill="hold"/>
                                        <p:tgtEl>
                                          <p:spTgt spid="3077"/>
                                        </p:tgtEl>
                                        <p:attrNameLst>
                                          <p:attrName>ppt_h</p:attrName>
                                        </p:attrNameLst>
                                      </p:cBhvr>
                                      <p:tavLst>
                                        <p:tav tm="0">
                                          <p:val>
                                            <p:fltVal val="0"/>
                                          </p:val>
                                        </p:tav>
                                        <p:tav tm="100000">
                                          <p:val>
                                            <p:strVal val="#ppt_h"/>
                                          </p:val>
                                        </p:tav>
                                      </p:tavLst>
                                    </p:anim>
                                    <p:anim calcmode="lin" valueType="num">
                                      <p:cBhvr>
                                        <p:cTn id="19" dur="1000" fill="hold"/>
                                        <p:tgtEl>
                                          <p:spTgt spid="3077"/>
                                        </p:tgtEl>
                                        <p:attrNameLst>
                                          <p:attrName>style.rotation</p:attrName>
                                        </p:attrNameLst>
                                      </p:cBhvr>
                                      <p:tavLst>
                                        <p:tav tm="0">
                                          <p:val>
                                            <p:fltVal val="90"/>
                                          </p:val>
                                        </p:tav>
                                        <p:tav tm="100000">
                                          <p:val>
                                            <p:fltVal val="0"/>
                                          </p:val>
                                        </p:tav>
                                      </p:tavLst>
                                    </p:anim>
                                    <p:animEffect transition="in" filter="fade">
                                      <p:cBhvr>
                                        <p:cTn id="20"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fontAlgn="t">
              <a:lnSpc>
                <a:spcPct val="130000"/>
              </a:lnSpc>
              <a:spcAft>
                <a:spcPts val="0"/>
              </a:spcAft>
            </a:pPr>
            <a:r>
              <a:rPr lang="en-US" sz="2400" kern="0" dirty="0" smtClean="0">
                <a:ln>
                  <a:solidFill>
                    <a:schemeClr val="tx1"/>
                  </a:solidFill>
                </a:ln>
                <a:solidFill>
                  <a:srgbClr val="000000"/>
                </a:solidFill>
                <a:ea typeface="Times New Roman"/>
                <a:cs typeface="Times New Roman"/>
              </a:rPr>
              <a:t>- </a:t>
            </a:r>
            <a:r>
              <a:rPr lang="vi-VN" sz="2400" kern="0" dirty="0" smtClean="0">
                <a:ln>
                  <a:solidFill>
                    <a:schemeClr val="tx1"/>
                  </a:solidFill>
                </a:ln>
                <a:solidFill>
                  <a:srgbClr val="000000"/>
                </a:solidFill>
                <a:ea typeface="Times New Roman"/>
                <a:cs typeface="Times New Roman"/>
              </a:rPr>
              <a:t>Tôi </a:t>
            </a:r>
            <a:r>
              <a:rPr lang="vi-VN" sz="2400" kern="0" dirty="0">
                <a:ln>
                  <a:solidFill>
                    <a:schemeClr val="tx1"/>
                  </a:solidFill>
                </a:ln>
                <a:solidFill>
                  <a:srgbClr val="000000"/>
                </a:solidFill>
                <a:ea typeface="Times New Roman"/>
                <a:cs typeface="Times New Roman"/>
              </a:rPr>
              <a:t>khuyến khích phụ huynh quay lại những việc trẻ làm được khi ở nhà  bằng điện thoại và đăng trên nhóm để trẻ, phụ huynh trong lớp được biết. </a:t>
            </a:r>
            <a:endParaRPr lang="en-US" dirty="0">
              <a:ln>
                <a:solidFill>
                  <a:schemeClr val="tx1"/>
                </a:solidFill>
              </a:ln>
            </a:endParaRPr>
          </a:p>
        </p:txBody>
      </p:sp>
      <p:pic>
        <p:nvPicPr>
          <p:cNvPr id="1026" name="Picture 2" descr="C:\Users\Administrator\Desktop\z5171165852117_f5dc68f5c88c21fdd3666a395a7c1add (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5744" y="4005063"/>
            <a:ext cx="4174728" cy="24833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z5171164287201_6a2ae0e4b814c38676abaf682cfcdf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5744" y="1556792"/>
            <a:ext cx="4174728" cy="24378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005064"/>
            <a:ext cx="4322216" cy="263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552269"/>
            <a:ext cx="4322216" cy="244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091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58627"/>
            <a:ext cx="8568952" cy="5310733"/>
          </a:xfrm>
        </p:spPr>
        <p:txBody>
          <a:bodyPr>
            <a:normAutofit fontScale="40000" lnSpcReduction="20000"/>
          </a:bodyPr>
          <a:lstStyle/>
          <a:p>
            <a:pPr indent="0" fontAlgn="t">
              <a:lnSpc>
                <a:spcPct val="130000"/>
              </a:lnSpc>
              <a:spcAft>
                <a:spcPts val="0"/>
              </a:spcAft>
              <a:buNone/>
            </a:pPr>
            <a:r>
              <a:rPr lang="en-US" sz="5500" i="1" kern="0" dirty="0" smtClean="0">
                <a:ln>
                  <a:solidFill>
                    <a:schemeClr val="tx1"/>
                  </a:solidFill>
                </a:ln>
                <a:latin typeface="Times New Roman"/>
                <a:ea typeface="Times New Roman"/>
                <a:cs typeface="Times New Roman"/>
              </a:rPr>
              <a:t>* </a:t>
            </a:r>
            <a:r>
              <a:rPr lang="en-US" sz="5500" i="1" kern="0" dirty="0" err="1" smtClean="0">
                <a:ln>
                  <a:solidFill>
                    <a:schemeClr val="tx1"/>
                  </a:solidFill>
                </a:ln>
                <a:latin typeface="Times New Roman"/>
                <a:ea typeface="Times New Roman"/>
                <a:cs typeface="Times New Roman"/>
              </a:rPr>
              <a:t>Giáo</a:t>
            </a:r>
            <a:r>
              <a:rPr lang="en-US" sz="5500" i="1" kern="0" dirty="0" smtClean="0">
                <a:ln>
                  <a:solidFill>
                    <a:schemeClr val="tx1"/>
                  </a:solidFill>
                </a:ln>
                <a:latin typeface="Times New Roman"/>
                <a:ea typeface="Times New Roman"/>
                <a:cs typeface="Times New Roman"/>
              </a:rPr>
              <a:t> </a:t>
            </a:r>
            <a:r>
              <a:rPr lang="en-US" sz="5500" i="1" kern="0" dirty="0" err="1" smtClean="0">
                <a:ln>
                  <a:solidFill>
                    <a:schemeClr val="tx1"/>
                  </a:solidFill>
                </a:ln>
                <a:latin typeface="Times New Roman"/>
                <a:ea typeface="Times New Roman"/>
                <a:cs typeface="Times New Roman"/>
              </a:rPr>
              <a:t>viên</a:t>
            </a:r>
            <a:r>
              <a:rPr lang="en-US" sz="5500" i="1" kern="0" dirty="0" smtClean="0">
                <a:ln>
                  <a:solidFill>
                    <a:schemeClr val="tx1"/>
                  </a:solidFill>
                </a:ln>
                <a:latin typeface="Times New Roman"/>
                <a:ea typeface="Times New Roman"/>
                <a:cs typeface="Times New Roman"/>
              </a:rPr>
              <a:t>:</a:t>
            </a:r>
          </a:p>
          <a:p>
            <a:pPr indent="0" fontAlgn="t">
              <a:lnSpc>
                <a:spcPct val="130000"/>
              </a:lnSpc>
              <a:spcAft>
                <a:spcPts val="0"/>
              </a:spcAft>
              <a:buNone/>
            </a:pPr>
            <a:r>
              <a:rPr lang="vi-VN" sz="5300" i="1" kern="0" dirty="0" smtClean="0">
                <a:ln>
                  <a:solidFill>
                    <a:schemeClr val="tx1"/>
                  </a:solidFill>
                </a:ln>
                <a:latin typeface="Times New Roman"/>
                <a:ea typeface="Times New Roman"/>
                <a:cs typeface="Times New Roman"/>
              </a:rPr>
              <a:t>- </a:t>
            </a:r>
            <a:r>
              <a:rPr lang="vi-VN" sz="5300" kern="0" dirty="0">
                <a:ln>
                  <a:solidFill>
                    <a:schemeClr val="tx1"/>
                  </a:solidFill>
                </a:ln>
                <a:latin typeface="Times New Roman"/>
                <a:ea typeface="Times New Roman"/>
                <a:cs typeface="Times New Roman"/>
              </a:rPr>
              <a:t>Giáo viên có kinh nghiệm phát huy tính tự lập của trẻ, góp phần nâng cao chất lượng chăm sóc - giáo dục trẻ.  </a:t>
            </a:r>
            <a:endParaRPr lang="en-US" sz="5300" kern="100" dirty="0">
              <a:ln>
                <a:solidFill>
                  <a:schemeClr val="tx1"/>
                </a:solidFill>
              </a:ln>
              <a:latin typeface="Times New Roman"/>
              <a:ea typeface="Calibri"/>
              <a:cs typeface="Times New Roman"/>
            </a:endParaRPr>
          </a:p>
          <a:p>
            <a:pPr indent="0" fontAlgn="t">
              <a:lnSpc>
                <a:spcPct val="130000"/>
              </a:lnSpc>
              <a:spcAft>
                <a:spcPts val="0"/>
              </a:spcAft>
              <a:buNone/>
            </a:pPr>
            <a:r>
              <a:rPr lang="en-US" sz="5500" i="1" kern="0" dirty="0" smtClean="0">
                <a:ln>
                  <a:solidFill>
                    <a:schemeClr val="tx1"/>
                  </a:solidFill>
                </a:ln>
                <a:latin typeface="Times New Roman"/>
                <a:ea typeface="Times New Roman"/>
                <a:cs typeface="Times New Roman"/>
              </a:rPr>
              <a:t>* </a:t>
            </a:r>
            <a:r>
              <a:rPr lang="en-US" sz="5500" i="1" kern="0" dirty="0" err="1" smtClean="0">
                <a:ln>
                  <a:solidFill>
                    <a:schemeClr val="tx1"/>
                  </a:solidFill>
                </a:ln>
                <a:latin typeface="Times New Roman"/>
                <a:ea typeface="Times New Roman"/>
                <a:cs typeface="Times New Roman"/>
              </a:rPr>
              <a:t>Trẻ</a:t>
            </a:r>
            <a:r>
              <a:rPr lang="en-US" sz="5500" i="1" kern="0" dirty="0" smtClean="0">
                <a:ln>
                  <a:solidFill>
                    <a:schemeClr val="tx1"/>
                  </a:solidFill>
                </a:ln>
                <a:latin typeface="Times New Roman"/>
                <a:ea typeface="Times New Roman"/>
                <a:cs typeface="Times New Roman"/>
              </a:rPr>
              <a:t>:</a:t>
            </a:r>
          </a:p>
          <a:p>
            <a:pPr indent="0" fontAlgn="t">
              <a:lnSpc>
                <a:spcPct val="130000"/>
              </a:lnSpc>
              <a:spcAft>
                <a:spcPts val="0"/>
              </a:spcAft>
              <a:buNone/>
            </a:pPr>
            <a:r>
              <a:rPr lang="vi-VN" sz="5300" i="1" kern="0" dirty="0" smtClean="0">
                <a:ln>
                  <a:solidFill>
                    <a:schemeClr val="tx1"/>
                  </a:solidFill>
                </a:ln>
                <a:latin typeface="Times New Roman"/>
                <a:ea typeface="Times New Roman"/>
                <a:cs typeface="Times New Roman"/>
              </a:rPr>
              <a:t>- </a:t>
            </a:r>
            <a:r>
              <a:rPr lang="vi-VN" sz="5300" kern="0" dirty="0" smtClean="0">
                <a:ln>
                  <a:solidFill>
                    <a:schemeClr val="tx1"/>
                  </a:solidFill>
                </a:ln>
                <a:latin typeface="Times New Roman"/>
                <a:ea typeface="Times New Roman"/>
                <a:cs typeface="Times New Roman"/>
              </a:rPr>
              <a:t>Trẻ </a:t>
            </a:r>
            <a:r>
              <a:rPr lang="vi-VN" sz="5300" kern="0" dirty="0">
                <a:ln>
                  <a:solidFill>
                    <a:schemeClr val="tx1"/>
                  </a:solidFill>
                </a:ln>
                <a:latin typeface="Times New Roman"/>
                <a:ea typeface="Times New Roman"/>
                <a:cs typeface="Times New Roman"/>
              </a:rPr>
              <a:t>biết tự phục vụ bản thân, tự giác trong sinh hoạt hàng </a:t>
            </a:r>
            <a:r>
              <a:rPr lang="vi-VN" sz="5300" kern="0" dirty="0" smtClean="0">
                <a:ln>
                  <a:solidFill>
                    <a:schemeClr val="tx1"/>
                  </a:solidFill>
                </a:ln>
                <a:latin typeface="Times New Roman"/>
                <a:ea typeface="Times New Roman"/>
                <a:cs typeface="Times New Roman"/>
              </a:rPr>
              <a:t>n</a:t>
            </a:r>
            <a:r>
              <a:rPr lang="en-US" sz="5300" kern="0" dirty="0" err="1" smtClean="0">
                <a:ln>
                  <a:solidFill>
                    <a:schemeClr val="tx1"/>
                  </a:solidFill>
                </a:ln>
                <a:latin typeface="Times New Roman"/>
                <a:ea typeface="Times New Roman"/>
                <a:cs typeface="Times New Roman"/>
              </a:rPr>
              <a:t>gày</a:t>
            </a:r>
            <a:r>
              <a:rPr lang="vi-VN" sz="5300" kern="0" dirty="0" smtClean="0">
                <a:ln>
                  <a:solidFill>
                    <a:schemeClr val="tx1"/>
                  </a:solidFill>
                </a:ln>
                <a:latin typeface="Times New Roman"/>
                <a:ea typeface="Times New Roman"/>
                <a:cs typeface="Times New Roman"/>
              </a:rPr>
              <a:t>. </a:t>
            </a:r>
            <a:r>
              <a:rPr lang="vi-VN" sz="5300" kern="0" dirty="0">
                <a:ln>
                  <a:solidFill>
                    <a:schemeClr val="tx1"/>
                  </a:solidFill>
                </a:ln>
                <a:latin typeface="Times New Roman"/>
                <a:ea typeface="Times New Roman"/>
                <a:cs typeface="Times New Roman"/>
              </a:rPr>
              <a:t>Khi ở nhà giúp bố mẹ các </a:t>
            </a:r>
            <a:r>
              <a:rPr lang="vi-VN" sz="5300" kern="0" dirty="0" smtClean="0">
                <a:ln>
                  <a:solidFill>
                    <a:schemeClr val="tx1"/>
                  </a:solidFill>
                </a:ln>
                <a:latin typeface="Times New Roman"/>
                <a:ea typeface="Times New Roman"/>
                <a:cs typeface="Times New Roman"/>
              </a:rPr>
              <a:t>c</a:t>
            </a:r>
            <a:r>
              <a:rPr lang="en-US" sz="5300" kern="0" dirty="0" err="1" smtClean="0">
                <a:ln>
                  <a:solidFill>
                    <a:schemeClr val="tx1"/>
                  </a:solidFill>
                </a:ln>
                <a:latin typeface="Times New Roman"/>
                <a:ea typeface="Times New Roman"/>
                <a:cs typeface="Times New Roman"/>
              </a:rPr>
              <a:t>ông</a:t>
            </a:r>
            <a:r>
              <a:rPr lang="vi-VN" sz="5300" kern="0" dirty="0" smtClean="0">
                <a:ln>
                  <a:solidFill>
                    <a:schemeClr val="tx1"/>
                  </a:solidFill>
                </a:ln>
                <a:latin typeface="Times New Roman"/>
                <a:ea typeface="Times New Roman"/>
                <a:cs typeface="Times New Roman"/>
              </a:rPr>
              <a:t> </a:t>
            </a:r>
            <a:r>
              <a:rPr lang="vi-VN" sz="5300" kern="0" dirty="0">
                <a:ln>
                  <a:solidFill>
                    <a:schemeClr val="tx1"/>
                  </a:solidFill>
                </a:ln>
                <a:latin typeface="Times New Roman"/>
                <a:ea typeface="Times New Roman"/>
                <a:cs typeface="Times New Roman"/>
              </a:rPr>
              <a:t>việc phù hợp với sức của </a:t>
            </a:r>
            <a:r>
              <a:rPr lang="vi-VN" sz="5300" kern="0" dirty="0" smtClean="0">
                <a:ln>
                  <a:solidFill>
                    <a:schemeClr val="tx1"/>
                  </a:solidFill>
                </a:ln>
                <a:latin typeface="Times New Roman"/>
                <a:ea typeface="Times New Roman"/>
                <a:cs typeface="Times New Roman"/>
              </a:rPr>
              <a:t>trẻ</a:t>
            </a:r>
            <a:endParaRPr lang="en-US" sz="5300" kern="0" dirty="0" smtClean="0">
              <a:ln>
                <a:solidFill>
                  <a:schemeClr val="tx1"/>
                </a:solidFill>
              </a:ln>
              <a:latin typeface="Times New Roman"/>
              <a:ea typeface="Times New Roman"/>
              <a:cs typeface="Times New Roman"/>
            </a:endParaRPr>
          </a:p>
          <a:p>
            <a:pPr indent="0" fontAlgn="t">
              <a:lnSpc>
                <a:spcPct val="130000"/>
              </a:lnSpc>
              <a:spcAft>
                <a:spcPts val="0"/>
              </a:spcAft>
              <a:buNone/>
            </a:pPr>
            <a:r>
              <a:rPr lang="vi-VN" sz="5300" kern="0" dirty="0">
                <a:ln>
                  <a:solidFill>
                    <a:schemeClr val="tx1"/>
                  </a:solidFill>
                </a:ln>
                <a:latin typeface="Times New Roman"/>
                <a:ea typeface="Times New Roman"/>
                <a:cs typeface="Times New Roman"/>
              </a:rPr>
              <a:t> - Trẻ chủ động đề nghị giúp cô giáo hoàn thành nhiệm vụ có thói quen tự giác là tiền đề cho bậc học tiểu học sau này.</a:t>
            </a:r>
          </a:p>
          <a:p>
            <a:pPr indent="0">
              <a:lnSpc>
                <a:spcPct val="130000"/>
              </a:lnSpc>
              <a:spcBef>
                <a:spcPts val="300"/>
              </a:spcBef>
              <a:spcAft>
                <a:spcPts val="300"/>
              </a:spcAft>
              <a:buNone/>
            </a:pPr>
            <a:r>
              <a:rPr lang="af-ZA" sz="5500" i="1" kern="0" dirty="0" smtClean="0">
                <a:ln>
                  <a:solidFill>
                    <a:schemeClr val="tx1"/>
                  </a:solidFill>
                </a:ln>
                <a:latin typeface="Times New Roman"/>
                <a:ea typeface="Times New Roman"/>
                <a:cs typeface="Times New Roman"/>
              </a:rPr>
              <a:t>* Phụ huynh:</a:t>
            </a:r>
          </a:p>
          <a:p>
            <a:pPr indent="0">
              <a:lnSpc>
                <a:spcPct val="130000"/>
              </a:lnSpc>
              <a:spcBef>
                <a:spcPts val="300"/>
              </a:spcBef>
              <a:spcAft>
                <a:spcPts val="300"/>
              </a:spcAft>
              <a:buNone/>
            </a:pPr>
            <a:r>
              <a:rPr lang="af-ZA" sz="5300" kern="0" dirty="0" smtClean="0">
                <a:ln>
                  <a:solidFill>
                    <a:schemeClr val="tx1"/>
                  </a:solidFill>
                </a:ln>
                <a:latin typeface="Times New Roman"/>
                <a:ea typeface="Times New Roman"/>
                <a:cs typeface="Times New Roman"/>
              </a:rPr>
              <a:t>-  </a:t>
            </a:r>
            <a:r>
              <a:rPr lang="af-ZA" sz="5300" kern="0" dirty="0">
                <a:ln>
                  <a:solidFill>
                    <a:schemeClr val="tx1"/>
                  </a:solidFill>
                </a:ln>
                <a:latin typeface="Times New Roman"/>
                <a:ea typeface="Times New Roman"/>
                <a:cs typeface="Times New Roman"/>
              </a:rPr>
              <a:t>Phụ huynh đã phần nào hiểu được tầm quan trọng của giáo dục tính tự lập cho con. </a:t>
            </a:r>
            <a:endParaRPr lang="en-US" sz="53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88640"/>
            <a:ext cx="56642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7824" y="404664"/>
            <a:ext cx="3744416" cy="584775"/>
          </a:xfrm>
          <a:prstGeom prst="rect">
            <a:avLst/>
          </a:prstGeom>
          <a:noFill/>
        </p:spPr>
        <p:txBody>
          <a:bodyPr wrap="square" rtlCol="0">
            <a:spAutoFit/>
          </a:bodyPr>
          <a:lstStyle/>
          <a:p>
            <a:pPr lvl="0" algn="ctr"/>
            <a:r>
              <a:rPr lang="en-US" sz="3200" dirty="0" err="1">
                <a:ln w="18415" cmpd="sng">
                  <a:solidFill>
                    <a:prstClr val="black"/>
                  </a:solidFill>
                  <a:prstDash val="solid"/>
                </a:ln>
                <a:solidFill>
                  <a:prstClr val="black"/>
                </a:solidFill>
                <a:latin typeface="Times New Roman" pitchFamily="18" charset="0"/>
                <a:cs typeface="Times New Roman" pitchFamily="18" charset="0"/>
              </a:rPr>
              <a:t>Kết</a:t>
            </a:r>
            <a:r>
              <a:rPr lang="en-US" sz="3200" dirty="0">
                <a:ln w="18415" cmpd="sng">
                  <a:solidFill>
                    <a:prstClr val="black"/>
                  </a:solidFill>
                  <a:prstDash val="solid"/>
                </a:ln>
                <a:solidFill>
                  <a:prstClr val="black"/>
                </a:solidFill>
                <a:latin typeface="Times New Roman" pitchFamily="18" charset="0"/>
                <a:cs typeface="Times New Roman" pitchFamily="18" charset="0"/>
              </a:rPr>
              <a:t> </a:t>
            </a:r>
            <a:r>
              <a:rPr lang="en-US" sz="3200" dirty="0" err="1">
                <a:ln w="18415" cmpd="sng">
                  <a:solidFill>
                    <a:prstClr val="black"/>
                  </a:solidFill>
                  <a:prstDash val="solid"/>
                </a:ln>
                <a:solidFill>
                  <a:prstClr val="black"/>
                </a:solidFill>
                <a:latin typeface="Times New Roman" pitchFamily="18" charset="0"/>
                <a:cs typeface="Times New Roman" pitchFamily="18" charset="0"/>
              </a:rPr>
              <a:t>quả</a:t>
            </a:r>
            <a:r>
              <a:rPr lang="en-US" sz="3200" dirty="0">
                <a:ln w="18415" cmpd="sng">
                  <a:solidFill>
                    <a:prstClr val="black"/>
                  </a:solidFill>
                  <a:prstDash val="solid"/>
                </a:ln>
                <a:solidFill>
                  <a:prstClr val="black"/>
                </a:solidFill>
                <a:latin typeface="Times New Roman" pitchFamily="18" charset="0"/>
                <a:cs typeface="Times New Roman" pitchFamily="18" charset="0"/>
              </a:rPr>
              <a:t> </a:t>
            </a:r>
            <a:r>
              <a:rPr lang="en-US" sz="3200" dirty="0" err="1">
                <a:ln w="18415" cmpd="sng">
                  <a:solidFill>
                    <a:prstClr val="black"/>
                  </a:solidFill>
                  <a:prstDash val="solid"/>
                </a:ln>
                <a:solidFill>
                  <a:prstClr val="black"/>
                </a:solidFill>
                <a:latin typeface="Times New Roman" pitchFamily="18" charset="0"/>
                <a:cs typeface="Times New Roman" pitchFamily="18" charset="0"/>
              </a:rPr>
              <a:t>đạt</a:t>
            </a:r>
            <a:r>
              <a:rPr lang="en-US" sz="3200" dirty="0">
                <a:ln w="18415" cmpd="sng">
                  <a:solidFill>
                    <a:prstClr val="black"/>
                  </a:solidFill>
                  <a:prstDash val="solid"/>
                </a:ln>
                <a:solidFill>
                  <a:prstClr val="black"/>
                </a:solidFill>
                <a:latin typeface="Times New Roman" pitchFamily="18" charset="0"/>
                <a:cs typeface="Times New Roman" pitchFamily="18" charset="0"/>
              </a:rPr>
              <a:t> </a:t>
            </a:r>
            <a:r>
              <a:rPr lang="en-US" sz="3200" dirty="0" err="1">
                <a:ln w="18415" cmpd="sng">
                  <a:solidFill>
                    <a:prstClr val="black"/>
                  </a:solidFill>
                  <a:prstDash val="solid"/>
                </a:ln>
                <a:solidFill>
                  <a:prstClr val="black"/>
                </a:solidFill>
                <a:latin typeface="Times New Roman" pitchFamily="18" charset="0"/>
                <a:cs typeface="Times New Roman" pitchFamily="18" charset="0"/>
              </a:rPr>
              <a:t>được</a:t>
            </a:r>
            <a:endParaRPr lang="en-US" sz="3200" dirty="0">
              <a:ln w="18415" cmpd="sng">
                <a:solidFill>
                  <a:prstClr val="black"/>
                </a:solidFill>
                <a:prstDash val="solid"/>
              </a:ln>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67187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25208" y="104656"/>
            <a:ext cx="6205537" cy="923255"/>
            <a:chOff x="1835696" y="0"/>
            <a:chExt cx="6205537" cy="1609725"/>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4332"/>
              <a:ext cx="6205537"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0"/>
              <a:ext cx="47434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2959525" y="289247"/>
            <a:ext cx="3970959" cy="553998"/>
          </a:xfrm>
          <a:prstGeom prst="rect">
            <a:avLst/>
          </a:prstGeom>
        </p:spPr>
        <p:txBody>
          <a:bodyPr wrap="none">
            <a:spAutoFit/>
          </a:bodyPr>
          <a:lstStyle/>
          <a:p>
            <a:pPr lvl="0" algn="ctr"/>
            <a:r>
              <a:rPr lang="en-US" sz="3000" dirty="0" err="1" smtClean="0">
                <a:ln w="18415" cmpd="sng">
                  <a:solidFill>
                    <a:prstClr val="black"/>
                  </a:solidFill>
                  <a:prstDash val="solid"/>
                </a:ln>
                <a:solidFill>
                  <a:prstClr val="black"/>
                </a:solidFill>
                <a:latin typeface="Times New Roman" pitchFamily="18" charset="0"/>
                <a:cs typeface="Times New Roman" pitchFamily="18" charset="0"/>
              </a:rPr>
              <a:t>Kết</a:t>
            </a:r>
            <a:r>
              <a:rPr lang="en-US" sz="3000" dirty="0" smtClean="0">
                <a:ln w="18415" cmpd="sng">
                  <a:solidFill>
                    <a:prstClr val="black"/>
                  </a:solidFill>
                  <a:prstDash val="solid"/>
                </a:ln>
                <a:solidFill>
                  <a:prstClr val="black"/>
                </a:solidFill>
                <a:latin typeface="Times New Roman" pitchFamily="18" charset="0"/>
                <a:cs typeface="Times New Roman" pitchFamily="18" charset="0"/>
              </a:rPr>
              <a:t> </a:t>
            </a:r>
            <a:r>
              <a:rPr lang="en-US" sz="3000" dirty="0" err="1">
                <a:ln w="18415" cmpd="sng">
                  <a:solidFill>
                    <a:prstClr val="black"/>
                  </a:solidFill>
                  <a:prstDash val="solid"/>
                </a:ln>
                <a:solidFill>
                  <a:prstClr val="black"/>
                </a:solidFill>
                <a:latin typeface="Times New Roman" pitchFamily="18" charset="0"/>
                <a:cs typeface="Times New Roman" pitchFamily="18" charset="0"/>
              </a:rPr>
              <a:t>luận</a:t>
            </a:r>
            <a:r>
              <a:rPr lang="en-US" sz="3000" dirty="0">
                <a:ln w="18415" cmpd="sng">
                  <a:solidFill>
                    <a:prstClr val="black"/>
                  </a:solidFill>
                  <a:prstDash val="solid"/>
                </a:ln>
                <a:solidFill>
                  <a:prstClr val="black"/>
                </a:solidFill>
                <a:latin typeface="Times New Roman" pitchFamily="18" charset="0"/>
                <a:cs typeface="Times New Roman" pitchFamily="18" charset="0"/>
              </a:rPr>
              <a:t> </a:t>
            </a:r>
            <a:r>
              <a:rPr lang="en-US" sz="3000" dirty="0" err="1">
                <a:ln w="18415" cmpd="sng">
                  <a:solidFill>
                    <a:prstClr val="black"/>
                  </a:solidFill>
                  <a:prstDash val="solid"/>
                </a:ln>
                <a:solidFill>
                  <a:prstClr val="black"/>
                </a:solidFill>
                <a:latin typeface="Times New Roman" pitchFamily="18" charset="0"/>
                <a:cs typeface="Times New Roman" pitchFamily="18" charset="0"/>
              </a:rPr>
              <a:t>và</a:t>
            </a:r>
            <a:r>
              <a:rPr lang="en-US" sz="3000" dirty="0">
                <a:ln w="18415" cmpd="sng">
                  <a:solidFill>
                    <a:prstClr val="black"/>
                  </a:solidFill>
                  <a:prstDash val="solid"/>
                </a:ln>
                <a:solidFill>
                  <a:prstClr val="black"/>
                </a:solidFill>
                <a:latin typeface="Times New Roman" pitchFamily="18" charset="0"/>
                <a:cs typeface="Times New Roman" pitchFamily="18" charset="0"/>
              </a:rPr>
              <a:t> </a:t>
            </a:r>
            <a:r>
              <a:rPr lang="en-US" sz="3000" dirty="0" err="1">
                <a:ln w="18415" cmpd="sng">
                  <a:solidFill>
                    <a:prstClr val="black"/>
                  </a:solidFill>
                  <a:prstDash val="solid"/>
                </a:ln>
                <a:solidFill>
                  <a:prstClr val="black"/>
                </a:solidFill>
                <a:latin typeface="Times New Roman" pitchFamily="18" charset="0"/>
                <a:cs typeface="Times New Roman" pitchFamily="18" charset="0"/>
              </a:rPr>
              <a:t>khuyến</a:t>
            </a:r>
            <a:r>
              <a:rPr lang="en-US" sz="3000" dirty="0">
                <a:ln w="18415" cmpd="sng">
                  <a:solidFill>
                    <a:prstClr val="black"/>
                  </a:solidFill>
                  <a:prstDash val="solid"/>
                </a:ln>
                <a:solidFill>
                  <a:prstClr val="black"/>
                </a:solidFill>
                <a:latin typeface="Times New Roman" pitchFamily="18" charset="0"/>
                <a:cs typeface="Times New Roman" pitchFamily="18" charset="0"/>
              </a:rPr>
              <a:t> </a:t>
            </a:r>
            <a:r>
              <a:rPr lang="en-US" sz="3000" dirty="0" err="1">
                <a:ln w="18415" cmpd="sng">
                  <a:solidFill>
                    <a:prstClr val="black"/>
                  </a:solidFill>
                  <a:prstDash val="solid"/>
                </a:ln>
                <a:solidFill>
                  <a:prstClr val="black"/>
                </a:solidFill>
                <a:latin typeface="Times New Roman" pitchFamily="18" charset="0"/>
                <a:cs typeface="Times New Roman" pitchFamily="18" charset="0"/>
              </a:rPr>
              <a:t>nghị</a:t>
            </a:r>
            <a:endParaRPr lang="en-US" sz="3000" dirty="0">
              <a:ln w="18415" cmpd="sng">
                <a:solidFill>
                  <a:prstClr val="black"/>
                </a:solidFill>
                <a:prstDash val="solid"/>
              </a:ln>
              <a:solidFill>
                <a:prstClr val="black"/>
              </a:solidFill>
              <a:latin typeface="Times New Roman" pitchFamily="18" charset="0"/>
              <a:cs typeface="Times New Roman" pitchFamily="18" charset="0"/>
            </a:endParaRPr>
          </a:p>
        </p:txBody>
      </p:sp>
      <p:pic>
        <p:nvPicPr>
          <p:cNvPr id="3076"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1836" y="485158"/>
            <a:ext cx="8224691" cy="319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92896"/>
            <a:ext cx="885698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97620" y="1268760"/>
            <a:ext cx="7333125" cy="1631216"/>
          </a:xfrm>
          <a:prstGeom prst="rect">
            <a:avLst/>
          </a:prstGeom>
        </p:spPr>
        <p:txBody>
          <a:bodyPr wrap="square">
            <a:spAutoFit/>
          </a:bodyPr>
          <a:lstStyle/>
          <a:p>
            <a:pPr lvl="0" algn="just"/>
            <a:r>
              <a:rPr lang="en-US" sz="2000" dirty="0">
                <a:ln w="18415" cmpd="sng">
                  <a:solidFill>
                    <a:prstClr val="black"/>
                  </a:solidFill>
                  <a:prstDash val="solid"/>
                </a:ln>
                <a:solidFill>
                  <a:prstClr val="black"/>
                </a:solidFill>
                <a:latin typeface="Times New Roman" pitchFamily="18" charset="0"/>
                <a:cs typeface="Times New Roman" pitchFamily="18" charset="0"/>
              </a:rPr>
              <a:t>* </a:t>
            </a:r>
            <a:r>
              <a:rPr lang="en-US" sz="2000" dirty="0" err="1">
                <a:ln w="18415" cmpd="sng">
                  <a:solidFill>
                    <a:prstClr val="black"/>
                  </a:solidFill>
                  <a:prstDash val="solid"/>
                </a:ln>
                <a:solidFill>
                  <a:prstClr val="black"/>
                </a:solidFill>
                <a:latin typeface="Times New Roman" pitchFamily="18" charset="0"/>
                <a:cs typeface="Times New Roman" pitchFamily="18" charset="0"/>
              </a:rPr>
              <a:t>Kết</a:t>
            </a:r>
            <a:r>
              <a:rPr lang="en-US" sz="2000" dirty="0">
                <a:ln w="18415" cmpd="sng">
                  <a:solidFill>
                    <a:prstClr val="black"/>
                  </a:solidFill>
                  <a:prstDash val="solid"/>
                </a:ln>
                <a:solidFill>
                  <a:prstClr val="black"/>
                </a:solidFill>
                <a:latin typeface="Times New Roman" pitchFamily="18" charset="0"/>
                <a:cs typeface="Times New Roman" pitchFamily="18" charset="0"/>
              </a:rPr>
              <a:t> </a:t>
            </a:r>
            <a:r>
              <a:rPr lang="en-US" sz="2000" dirty="0" err="1">
                <a:ln w="18415" cmpd="sng">
                  <a:solidFill>
                    <a:prstClr val="black"/>
                  </a:solidFill>
                  <a:prstDash val="solid"/>
                </a:ln>
                <a:solidFill>
                  <a:prstClr val="black"/>
                </a:solidFill>
                <a:latin typeface="Times New Roman" pitchFamily="18" charset="0"/>
                <a:cs typeface="Times New Roman" pitchFamily="18" charset="0"/>
              </a:rPr>
              <a:t>luận</a:t>
            </a:r>
            <a:r>
              <a:rPr lang="en-US" sz="2000" dirty="0">
                <a:ln w="18415" cmpd="sng">
                  <a:solidFill>
                    <a:prstClr val="black"/>
                  </a:solidFill>
                  <a:prstDash val="solid"/>
                </a:ln>
                <a:solidFill>
                  <a:prstClr val="black"/>
                </a:solidFill>
                <a:latin typeface="Times New Roman" pitchFamily="18" charset="0"/>
                <a:cs typeface="Times New Roman" pitchFamily="18" charset="0"/>
              </a:rPr>
              <a:t>: </a:t>
            </a:r>
          </a:p>
          <a:p>
            <a:pPr lvl="0" algn="just"/>
            <a:r>
              <a:rPr lang="en-US" sz="2000" dirty="0" smtClean="0">
                <a:ln w="18415" cmpd="sng">
                  <a:solidFill>
                    <a:prstClr val="black"/>
                  </a:solidFill>
                  <a:prstDash val="solid"/>
                </a:ln>
                <a:solidFill>
                  <a:prstClr val="black"/>
                </a:solidFill>
                <a:latin typeface="Times New Roman" pitchFamily="18" charset="0"/>
                <a:cs typeface="Times New Roman" pitchFamily="18" charset="0"/>
              </a:rPr>
              <a:t>- </a:t>
            </a:r>
            <a:r>
              <a:rPr lang="vi-VN" sz="2000" dirty="0" smtClean="0">
                <a:ln w="18415" cmpd="sng">
                  <a:solidFill>
                    <a:prstClr val="black"/>
                  </a:solidFill>
                  <a:prstDash val="solid"/>
                </a:ln>
                <a:solidFill>
                  <a:prstClr val="black"/>
                </a:solidFill>
                <a:latin typeface="Times New Roman" pitchFamily="18" charset="0"/>
                <a:cs typeface="Times New Roman" pitchFamily="18" charset="0"/>
              </a:rPr>
              <a:t>Giải </a:t>
            </a:r>
            <a:r>
              <a:rPr lang="vi-VN" sz="2000" dirty="0">
                <a:ln w="18415" cmpd="sng">
                  <a:solidFill>
                    <a:prstClr val="black"/>
                  </a:solidFill>
                  <a:prstDash val="solid"/>
                </a:ln>
                <a:solidFill>
                  <a:prstClr val="black"/>
                </a:solidFill>
                <a:latin typeface="Times New Roman" pitchFamily="18" charset="0"/>
                <a:cs typeface="Times New Roman" pitchFamily="18" charset="0"/>
              </a:rPr>
              <a:t>pháp này được tôi thực hiện tốt tại </a:t>
            </a:r>
            <a:r>
              <a:rPr lang="vi-VN" sz="2000" dirty="0" smtClean="0">
                <a:ln w="18415" cmpd="sng">
                  <a:solidFill>
                    <a:prstClr val="black"/>
                  </a:solidFill>
                  <a:prstDash val="solid"/>
                </a:ln>
                <a:solidFill>
                  <a:prstClr val="black"/>
                </a:solidFill>
                <a:latin typeface="Times New Roman" pitchFamily="18" charset="0"/>
                <a:cs typeface="Times New Roman" pitchFamily="18" charset="0"/>
              </a:rPr>
              <a:t>lớp </a:t>
            </a:r>
            <a:r>
              <a:rPr lang="vi-VN" sz="2000" dirty="0">
                <a:ln w="18415" cmpd="sng">
                  <a:solidFill>
                    <a:prstClr val="black"/>
                  </a:solidFill>
                  <a:prstDash val="solid"/>
                </a:ln>
                <a:solidFill>
                  <a:prstClr val="black"/>
                </a:solidFill>
                <a:latin typeface="Times New Roman" pitchFamily="18" charset="0"/>
                <a:cs typeface="Times New Roman" pitchFamily="18" charset="0"/>
              </a:rPr>
              <a:t>và mang lại nhiều hiệu quả, đồng thời giải pháp này đã được áp dụng cho giáo viên tại tất cả các lớp trong trường tôi và nhân rộng đối với trẻ 5-6 tuổi trong các trường Mầm non. </a:t>
            </a:r>
          </a:p>
        </p:txBody>
      </p:sp>
      <p:sp>
        <p:nvSpPr>
          <p:cNvPr id="7" name="TextBox 6"/>
          <p:cNvSpPr txBox="1"/>
          <p:nvPr/>
        </p:nvSpPr>
        <p:spPr>
          <a:xfrm>
            <a:off x="1475656" y="3789040"/>
            <a:ext cx="7200800" cy="369332"/>
          </a:xfrm>
          <a:prstGeom prst="rect">
            <a:avLst/>
          </a:prstGeom>
          <a:noFill/>
        </p:spPr>
        <p:txBody>
          <a:bodyPr wrap="square" rtlCol="0">
            <a:spAutoFit/>
          </a:bodyPr>
          <a:lstStyle/>
          <a:p>
            <a:endParaRPr lang="en-US" dirty="0"/>
          </a:p>
        </p:txBody>
      </p:sp>
      <p:sp>
        <p:nvSpPr>
          <p:cNvPr id="2" name="TextBox 1"/>
          <p:cNvSpPr txBox="1"/>
          <p:nvPr/>
        </p:nvSpPr>
        <p:spPr>
          <a:xfrm>
            <a:off x="1403648" y="3429000"/>
            <a:ext cx="7344816" cy="3170099"/>
          </a:xfrm>
          <a:prstGeom prst="rect">
            <a:avLst/>
          </a:prstGeom>
          <a:noFill/>
        </p:spPr>
        <p:txBody>
          <a:bodyPr wrap="square" rtlCol="0">
            <a:spAutoFit/>
          </a:bodyPr>
          <a:lstStyle/>
          <a:p>
            <a:pPr lvl="0" defTabSz="685983"/>
            <a:r>
              <a:rPr lang="pt-BR" sz="2000" dirty="0">
                <a:ln>
                  <a:solidFill>
                    <a:schemeClr val="tx1"/>
                  </a:solidFill>
                </a:ln>
                <a:solidFill>
                  <a:prstClr val="black"/>
                </a:solidFill>
                <a:latin typeface="Times New Roman" panose="02020603050405020304" pitchFamily="18" charset="0"/>
                <a:cs typeface="Times New Roman" panose="02020603050405020304" pitchFamily="18" charset="0"/>
              </a:rPr>
              <a:t>- Nhà trường tham mưu với chính quyền địa phương và cấp trên bổ sung trang thiết bị cơ sở vật chất phục vụ công tác chăm sóc và giáo dục trẻ.</a:t>
            </a:r>
            <a:endParaRPr lang="en-US" sz="2000" dirty="0">
              <a:ln>
                <a:solidFill>
                  <a:schemeClr val="tx1"/>
                </a:solidFill>
              </a:ln>
              <a:solidFill>
                <a:prstClr val="black"/>
              </a:solidFill>
              <a:latin typeface="Times New Roman" panose="02020603050405020304" pitchFamily="18" charset="0"/>
              <a:cs typeface="Times New Roman" panose="02020603050405020304" pitchFamily="18" charset="0"/>
            </a:endParaRPr>
          </a:p>
          <a:p>
            <a:pPr lvl="0" defTabSz="685983"/>
            <a:r>
              <a:rPr lang="nl-NL" sz="2000" b="1" dirty="0">
                <a:ln>
                  <a:solidFill>
                    <a:schemeClr val="tx1"/>
                  </a:solidFill>
                </a:ln>
                <a:solidFill>
                  <a:prstClr val="black"/>
                </a:solidFill>
                <a:latin typeface="Times New Roman" panose="02020603050405020304" pitchFamily="18" charset="0"/>
                <a:cs typeface="Times New Roman" panose="02020603050405020304" pitchFamily="18" charset="0"/>
              </a:rPr>
              <a:t>- </a:t>
            </a:r>
            <a:r>
              <a:rPr lang="nl-NL" sz="2000" dirty="0">
                <a:ln>
                  <a:solidFill>
                    <a:schemeClr val="tx1"/>
                  </a:solidFill>
                </a:ln>
                <a:solidFill>
                  <a:prstClr val="black"/>
                </a:solidFill>
                <a:latin typeface="Times New Roman" panose="02020603050405020304" pitchFamily="18" charset="0"/>
                <a:cs typeface="Times New Roman" panose="02020603050405020304" pitchFamily="18" charset="0"/>
              </a:rPr>
              <a:t>Giáo viên cần dành nhiều thời gian quan tâm trò chuyện với trẻ mọi lúc mọi nơi, chủ động tạo cơ hội giao tiếp với trẻ, chú ý đến việc đánh giá các hoạt động trên từng cá nhân trẻ để có biện pháp giáo dục phù hợp với trẻ.</a:t>
            </a:r>
            <a:endParaRPr lang="en-US" sz="2000" dirty="0">
              <a:ln>
                <a:solidFill>
                  <a:schemeClr val="tx1"/>
                </a:solidFill>
              </a:ln>
              <a:solidFill>
                <a:prstClr val="black"/>
              </a:solidFill>
              <a:latin typeface="Times New Roman" panose="02020603050405020304" pitchFamily="18" charset="0"/>
              <a:cs typeface="Times New Roman" panose="02020603050405020304" pitchFamily="18" charset="0"/>
            </a:endParaRPr>
          </a:p>
          <a:p>
            <a:pPr lvl="0" defTabSz="685983"/>
            <a:r>
              <a:rPr lang="nl-NL" sz="2000" dirty="0">
                <a:ln>
                  <a:solidFill>
                    <a:schemeClr val="tx1"/>
                  </a:solidFill>
                </a:ln>
                <a:solidFill>
                  <a:prstClr val="black"/>
                </a:solidFill>
                <a:latin typeface="Times New Roman" panose="02020603050405020304" pitchFamily="18" charset="0"/>
                <a:cs typeface="Times New Roman" panose="02020603050405020304" pitchFamily="18" charset="0"/>
              </a:rPr>
              <a:t>- Thông qua kênh xã hội, mạng Facebook, zalo...thường xuyên trao đổi hai chiều với phụ huynh, cung cấp các nội dung tuyên truyền về giáo dục giới tính, kĩ năng tự bảo vệ bản thân.</a:t>
            </a:r>
            <a:endParaRPr lang="en-US" sz="2000" dirty="0">
              <a:ln>
                <a:solidFill>
                  <a:schemeClr val="tx1"/>
                </a:solidFill>
              </a:ln>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5257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39752" y="1340768"/>
            <a:ext cx="4304149" cy="331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15816" y="1916832"/>
            <a:ext cx="3168352" cy="1754326"/>
          </a:xfrm>
          <a:prstGeom prst="rect">
            <a:avLst/>
          </a:prstGeom>
          <a:noFill/>
        </p:spPr>
        <p:txBody>
          <a:bodyPr wrap="square" rtlCol="0">
            <a:spAutoFit/>
          </a:bodyPr>
          <a:lstStyle/>
          <a:p>
            <a:pPr lvl="0" algn="ctr"/>
            <a:r>
              <a:rPr lang="vi-VN" sz="3600" dirty="0">
                <a:ln w="18415" cmpd="sng">
                  <a:solidFill>
                    <a:prstClr val="black"/>
                  </a:solidFill>
                  <a:prstDash val="solid"/>
                </a:ln>
                <a:solidFill>
                  <a:prstClr val="black"/>
                </a:solidFill>
                <a:latin typeface="Times New Roman" pitchFamily="18" charset="0"/>
                <a:cs typeface="Times New Roman" pitchFamily="18" charset="0"/>
              </a:rPr>
              <a:t>Xin cảm ơn hội đồng thẩm định đã </a:t>
            </a:r>
            <a:r>
              <a:rPr lang="en-US" sz="3600" dirty="0" smtClean="0">
                <a:ln w="18415" cmpd="sng">
                  <a:solidFill>
                    <a:prstClr val="black"/>
                  </a:solidFill>
                  <a:prstDash val="solid"/>
                </a:ln>
                <a:solidFill>
                  <a:prstClr val="black"/>
                </a:solidFill>
                <a:latin typeface="Times New Roman" pitchFamily="18" charset="0"/>
                <a:cs typeface="Times New Roman" pitchFamily="18" charset="0"/>
              </a:rPr>
              <a:t>l</a:t>
            </a:r>
            <a:r>
              <a:rPr lang="vi-VN" sz="3600" dirty="0" smtClean="0">
                <a:ln w="18415" cmpd="sng">
                  <a:solidFill>
                    <a:prstClr val="black"/>
                  </a:solidFill>
                  <a:prstDash val="solid"/>
                </a:ln>
                <a:solidFill>
                  <a:prstClr val="black"/>
                </a:solidFill>
                <a:latin typeface="Times New Roman" pitchFamily="18" charset="0"/>
                <a:cs typeface="Times New Roman" pitchFamily="18" charset="0"/>
              </a:rPr>
              <a:t>ắng </a:t>
            </a:r>
            <a:r>
              <a:rPr lang="vi-VN" sz="3600" dirty="0">
                <a:ln w="18415" cmpd="sng">
                  <a:solidFill>
                    <a:prstClr val="black"/>
                  </a:solidFill>
                  <a:prstDash val="solid"/>
                </a:ln>
                <a:solidFill>
                  <a:prstClr val="black"/>
                </a:solidFill>
                <a:latin typeface="Times New Roman" pitchFamily="18" charset="0"/>
                <a:cs typeface="Times New Roman" pitchFamily="18" charset="0"/>
              </a:rPr>
              <a:t>nghe!</a:t>
            </a:r>
          </a:p>
        </p:txBody>
      </p:sp>
    </p:spTree>
    <p:extLst>
      <p:ext uri="{BB962C8B-B14F-4D97-AF65-F5344CB8AC3E}">
        <p14:creationId xmlns:p14="http://schemas.microsoft.com/office/powerpoint/2010/main" val="2916935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363272" cy="2376264"/>
          </a:xfrm>
        </p:spPr>
        <p:txBody>
          <a:bodyPr>
            <a:noAutofit/>
          </a:bodyPr>
          <a:lstStyle/>
          <a:p>
            <a:pPr algn="l"/>
            <a:r>
              <a:rPr lang="en-US" sz="2400" kern="0" dirty="0" smtClean="0">
                <a:ln>
                  <a:solidFill>
                    <a:schemeClr val="tx1"/>
                  </a:solidFill>
                </a:ln>
                <a:solidFill>
                  <a:srgbClr val="000000"/>
                </a:solidFill>
                <a:ea typeface="Times New Roman"/>
              </a:rPr>
              <a:t>    </a:t>
            </a:r>
            <a:r>
              <a:rPr lang="vi-VN" sz="2400" kern="0" dirty="0" smtClean="0">
                <a:ln>
                  <a:solidFill>
                    <a:schemeClr val="tx1"/>
                  </a:solidFill>
                </a:ln>
                <a:solidFill>
                  <a:srgbClr val="000000"/>
                </a:solidFill>
                <a:ea typeface="Times New Roman"/>
              </a:rPr>
              <a:t>Trong </a:t>
            </a:r>
            <a:r>
              <a:rPr lang="vi-VN" sz="2400" kern="0" dirty="0">
                <a:ln>
                  <a:solidFill>
                    <a:schemeClr val="tx1"/>
                  </a:solidFill>
                </a:ln>
                <a:solidFill>
                  <a:srgbClr val="000000"/>
                </a:solidFill>
                <a:ea typeface="Times New Roman"/>
              </a:rPr>
              <a:t>những năm gần đây, việc giáo dục kỹ năng sống – tính tự lập cho trẻ đã được triển khai thực hiện tại các cơ sở giáo dục, </a:t>
            </a:r>
            <a:r>
              <a:rPr lang="vi-VN" sz="2400" kern="0" dirty="0" smtClean="0">
                <a:ln>
                  <a:solidFill>
                    <a:schemeClr val="tx1"/>
                  </a:solidFill>
                </a:ln>
                <a:solidFill>
                  <a:srgbClr val="000000"/>
                </a:solidFill>
                <a:ea typeface="Times New Roman"/>
              </a:rPr>
              <a:t>đặc biệt </a:t>
            </a:r>
            <a:r>
              <a:rPr lang="vi-VN" sz="2400" kern="0" dirty="0">
                <a:ln>
                  <a:solidFill>
                    <a:schemeClr val="tx1"/>
                  </a:solidFill>
                </a:ln>
                <a:solidFill>
                  <a:srgbClr val="000000"/>
                </a:solidFill>
                <a:ea typeface="Times New Roman"/>
              </a:rPr>
              <a:t>từ bậc học mầm non. </a:t>
            </a:r>
            <a:br>
              <a:rPr lang="vi-VN" sz="2400" kern="0" dirty="0">
                <a:ln>
                  <a:solidFill>
                    <a:schemeClr val="tx1"/>
                  </a:solidFill>
                </a:ln>
                <a:solidFill>
                  <a:srgbClr val="000000"/>
                </a:solidFill>
                <a:ea typeface="Times New Roman"/>
              </a:rPr>
            </a:br>
            <a:r>
              <a:rPr lang="en-US" sz="2400" kern="0" dirty="0" smtClean="0">
                <a:ln>
                  <a:solidFill>
                    <a:schemeClr val="tx1"/>
                  </a:solidFill>
                </a:ln>
                <a:solidFill>
                  <a:srgbClr val="000000"/>
                </a:solidFill>
                <a:ea typeface="Times New Roman"/>
              </a:rPr>
              <a:t>     </a:t>
            </a:r>
            <a:r>
              <a:rPr lang="vi-VN" sz="2400" kern="0" dirty="0" smtClean="0">
                <a:ln>
                  <a:solidFill>
                    <a:schemeClr val="tx1"/>
                  </a:solidFill>
                </a:ln>
                <a:solidFill>
                  <a:srgbClr val="000000"/>
                </a:solidFill>
                <a:ea typeface="Times New Roman"/>
              </a:rPr>
              <a:t>Tự </a:t>
            </a:r>
            <a:r>
              <a:rPr lang="vi-VN" sz="2400" kern="0" dirty="0">
                <a:ln>
                  <a:solidFill>
                    <a:schemeClr val="tx1"/>
                  </a:solidFill>
                </a:ln>
                <a:solidFill>
                  <a:srgbClr val="000000"/>
                </a:solidFill>
                <a:ea typeface="Times New Roman"/>
              </a:rPr>
              <a:t>lập  không có nghĩa là bỏ mặc trẻ làm tất cả, mà tự lập là dạy trẻ độc lập trong cuộc sống, độc lập trong sinh hoạt và </a:t>
            </a:r>
            <a:r>
              <a:rPr lang="vi-VN" sz="2400" kern="0" dirty="0" smtClean="0">
                <a:ln>
                  <a:solidFill>
                    <a:schemeClr val="tx1"/>
                  </a:solidFill>
                </a:ln>
                <a:solidFill>
                  <a:srgbClr val="000000"/>
                </a:solidFill>
                <a:ea typeface="Times New Roman"/>
              </a:rPr>
              <a:t>trong </a:t>
            </a:r>
            <a:r>
              <a:rPr lang="vi-VN" sz="2400" kern="0" dirty="0">
                <a:ln>
                  <a:solidFill>
                    <a:schemeClr val="tx1"/>
                  </a:solidFill>
                </a:ln>
                <a:solidFill>
                  <a:srgbClr val="000000"/>
                </a:solidFill>
                <a:ea typeface="Times New Roman"/>
              </a:rPr>
              <a:t>suy nghĩ. </a:t>
            </a:r>
            <a:endParaRPr lang="en-US" sz="2400" dirty="0">
              <a:ln>
                <a:solidFill>
                  <a:schemeClr val="tx1"/>
                </a:solidFill>
              </a:ln>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2780928"/>
            <a:ext cx="8362503"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822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4752528" cy="6408712"/>
          </a:xfrm>
        </p:spPr>
        <p:txBody>
          <a:bodyPr>
            <a:normAutofit fontScale="90000"/>
          </a:bodyPr>
          <a:lstStyle/>
          <a:p>
            <a:pPr fontAlgn="t">
              <a:lnSpc>
                <a:spcPct val="130000"/>
              </a:lnSpc>
              <a:spcAft>
                <a:spcPts val="0"/>
              </a:spcAft>
            </a:pPr>
            <a:r>
              <a:rPr lang="vi-VN" sz="2700" kern="0" dirty="0" smtClean="0">
                <a:ln>
                  <a:solidFill>
                    <a:schemeClr val="tx1"/>
                  </a:solidFill>
                </a:ln>
                <a:solidFill>
                  <a:srgbClr val="000000"/>
                </a:solidFill>
                <a:ea typeface="Times New Roman"/>
                <a:cs typeface="Times New Roman"/>
              </a:rPr>
              <a:t>Tuy </a:t>
            </a:r>
            <a:r>
              <a:rPr lang="vi-VN" sz="2700" kern="0" dirty="0">
                <a:ln>
                  <a:solidFill>
                    <a:schemeClr val="tx1"/>
                  </a:solidFill>
                </a:ln>
                <a:solidFill>
                  <a:srgbClr val="000000"/>
                </a:solidFill>
                <a:ea typeface="Times New Roman"/>
                <a:cs typeface="Times New Roman"/>
              </a:rPr>
              <a:t>nhiên, trong thực tế hiện nay, điều kiện kinh tế phát triển hơn trẻ em được gia đình quan tâm nhiều. Đa số phụ huynh nhận thức rằng trẻ còn non còn rất bé, chưa biết làm gì hoặc nuông chiều trẻ quá mức, dẫn đến có nhiều trẻ không có kĩ năng tự lập, trẻ thích được nhờ vả người khác hơn là tự làm lấy, không chủ </a:t>
            </a:r>
            <a:r>
              <a:rPr lang="vi-VN" sz="2700" kern="0" dirty="0" smtClean="0">
                <a:ln>
                  <a:solidFill>
                    <a:schemeClr val="tx1"/>
                  </a:solidFill>
                </a:ln>
                <a:solidFill>
                  <a:srgbClr val="000000"/>
                </a:solidFill>
                <a:ea typeface="Times New Roman"/>
                <a:cs typeface="Times New Roman"/>
              </a:rPr>
              <a:t>động</a:t>
            </a:r>
            <a:r>
              <a:rPr lang="en-US" sz="2700" kern="0" dirty="0" smtClean="0">
                <a:ln>
                  <a:solidFill>
                    <a:schemeClr val="tx1"/>
                  </a:solidFill>
                </a:ln>
                <a:solidFill>
                  <a:srgbClr val="000000"/>
                </a:solidFill>
                <a:ea typeface="Times New Roman"/>
                <a:cs typeface="Times New Roman"/>
              </a:rPr>
              <a:t>,</a:t>
            </a:r>
            <a:r>
              <a:rPr lang="vi-VN" sz="2700" kern="0" dirty="0" smtClean="0">
                <a:ln>
                  <a:solidFill>
                    <a:schemeClr val="tx1"/>
                  </a:solidFill>
                </a:ln>
                <a:solidFill>
                  <a:srgbClr val="000000"/>
                </a:solidFill>
                <a:ea typeface="Times New Roman"/>
                <a:cs typeface="Times New Roman"/>
              </a:rPr>
              <a:t> </a:t>
            </a:r>
            <a:r>
              <a:rPr lang="vi-VN" sz="2700" kern="0" dirty="0">
                <a:ln>
                  <a:solidFill>
                    <a:schemeClr val="tx1"/>
                  </a:solidFill>
                </a:ln>
                <a:solidFill>
                  <a:srgbClr val="000000"/>
                </a:solidFill>
                <a:ea typeface="Times New Roman"/>
                <a:cs typeface="Times New Roman"/>
              </a:rPr>
              <a:t>không cố gắng trong các hoạt động, còn phụ thuộc vào cô </a:t>
            </a:r>
            <a:r>
              <a:rPr lang="vi-VN" sz="2700" kern="0" dirty="0" smtClean="0">
                <a:ln>
                  <a:solidFill>
                    <a:schemeClr val="tx1"/>
                  </a:solidFill>
                </a:ln>
                <a:solidFill>
                  <a:srgbClr val="000000"/>
                </a:solidFill>
                <a:ea typeface="Times New Roman"/>
                <a:cs typeface="Times New Roman"/>
              </a:rPr>
              <a:t>giá</a:t>
            </a:r>
            <a:r>
              <a:rPr lang="en-US" sz="2700" kern="0" dirty="0" smtClean="0">
                <a:ln>
                  <a:solidFill>
                    <a:schemeClr val="tx1"/>
                  </a:solidFill>
                </a:ln>
                <a:solidFill>
                  <a:srgbClr val="000000"/>
                </a:solidFill>
                <a:latin typeface="Times New Roman" pitchFamily="18" charset="0"/>
                <a:ea typeface="Times New Roman"/>
                <a:cs typeface="Times New Roman" pitchFamily="18" charset="0"/>
              </a:rPr>
              <a:t>o </a:t>
            </a:r>
            <a:r>
              <a:rPr lang="en-US" sz="2700" kern="0" dirty="0" err="1" smtClean="0">
                <a:ln>
                  <a:solidFill>
                    <a:schemeClr val="tx1"/>
                  </a:solidFill>
                </a:ln>
                <a:solidFill>
                  <a:srgbClr val="000000"/>
                </a:solidFill>
                <a:latin typeface="Times New Roman" pitchFamily="18" charset="0"/>
                <a:ea typeface="Times New Roman"/>
                <a:cs typeface="Times New Roman" pitchFamily="18" charset="0"/>
              </a:rPr>
              <a:t>và</a:t>
            </a:r>
            <a:r>
              <a:rPr lang="vi-VN" sz="2700" kern="0" dirty="0" smtClean="0">
                <a:ln>
                  <a:solidFill>
                    <a:schemeClr val="tx1"/>
                  </a:solidFill>
                </a:ln>
                <a:solidFill>
                  <a:srgbClr val="000000"/>
                </a:solidFill>
                <a:ea typeface="Times New Roman"/>
                <a:cs typeface="Times New Roman"/>
              </a:rPr>
              <a:t> </a:t>
            </a:r>
            <a:r>
              <a:rPr lang="vi-VN" sz="2700" kern="0" dirty="0">
                <a:ln>
                  <a:solidFill>
                    <a:schemeClr val="tx1"/>
                  </a:solidFill>
                </a:ln>
                <a:solidFill>
                  <a:srgbClr val="000000"/>
                </a:solidFill>
                <a:ea typeface="Times New Roman"/>
                <a:cs typeface="Times New Roman"/>
              </a:rPr>
              <a:t>bố mẹ</a:t>
            </a:r>
            <a:r>
              <a:rPr lang="vi-VN" sz="2700" kern="0" dirty="0" smtClean="0">
                <a:ln>
                  <a:solidFill>
                    <a:schemeClr val="tx1"/>
                  </a:solidFill>
                </a:ln>
                <a:solidFill>
                  <a:srgbClr val="000000"/>
                </a:solidFill>
                <a:ea typeface="Times New Roman"/>
                <a:cs typeface="Times New Roman"/>
              </a:rPr>
              <a:t>.</a:t>
            </a:r>
            <a:endParaRPr lang="en-US" sz="32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4048" y="980728"/>
            <a:ext cx="3960813"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492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4680520" cy="5688632"/>
          </a:xfrm>
        </p:spPr>
        <p:txBody>
          <a:bodyPr>
            <a:noAutofit/>
          </a:bodyPr>
          <a:lstStyle/>
          <a:p>
            <a:pPr indent="457200" algn="l">
              <a:lnSpc>
                <a:spcPct val="130000"/>
              </a:lnSpc>
              <a:spcAft>
                <a:spcPts val="0"/>
              </a:spcAft>
            </a:pPr>
            <a:r>
              <a:rPr lang="en-US" sz="2400" dirty="0" err="1" smtClean="0">
                <a:ln>
                  <a:solidFill>
                    <a:schemeClr val="tx1"/>
                  </a:solidFill>
                </a:ln>
                <a:latin typeface="Times New Roman"/>
                <a:ea typeface="Times New Roman"/>
              </a:rPr>
              <a:t>Với</a:t>
            </a:r>
            <a:r>
              <a:rPr lang="en-US" sz="2400" dirty="0" smtClean="0">
                <a:ln>
                  <a:solidFill>
                    <a:schemeClr val="tx1"/>
                  </a:solidFill>
                </a:ln>
                <a:latin typeface="Times New Roman"/>
                <a:ea typeface="Times New Roman"/>
              </a:rPr>
              <a:t> </a:t>
            </a:r>
            <a:r>
              <a:rPr lang="en-US" sz="2400" dirty="0" err="1">
                <a:ln>
                  <a:solidFill>
                    <a:schemeClr val="tx1"/>
                  </a:solidFill>
                </a:ln>
                <a:latin typeface="Times New Roman"/>
                <a:ea typeface="Times New Roman"/>
              </a:rPr>
              <a:t>thực</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tế</a:t>
            </a:r>
            <a:r>
              <a:rPr lang="en-US" sz="2400" dirty="0">
                <a:ln>
                  <a:solidFill>
                    <a:schemeClr val="tx1"/>
                  </a:solidFill>
                </a:ln>
                <a:latin typeface="Times New Roman"/>
                <a:ea typeface="Times New Roman"/>
              </a:rPr>
              <a:t> </a:t>
            </a:r>
            <a:r>
              <a:rPr lang="en-US" sz="2400" dirty="0" err="1" smtClean="0">
                <a:ln>
                  <a:solidFill>
                    <a:schemeClr val="tx1"/>
                  </a:solidFill>
                </a:ln>
                <a:latin typeface="Times New Roman"/>
                <a:ea typeface="Times New Roman"/>
              </a:rPr>
              <a:t>trên</a:t>
            </a:r>
            <a:r>
              <a:rPr lang="en-US" sz="2400" dirty="0" smtClean="0">
                <a:ln>
                  <a:solidFill>
                    <a:schemeClr val="tx1"/>
                  </a:solidFill>
                </a:ln>
                <a:latin typeface="Times New Roman"/>
                <a:ea typeface="Times New Roman"/>
              </a:rPr>
              <a:t>, </a:t>
            </a:r>
            <a:r>
              <a:rPr lang="en-US" sz="2400" dirty="0" err="1">
                <a:ln>
                  <a:solidFill>
                    <a:schemeClr val="tx1"/>
                  </a:solidFill>
                </a:ln>
                <a:latin typeface="Times New Roman"/>
                <a:ea typeface="Times New Roman"/>
              </a:rPr>
              <a:t>tôi</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nhận</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thấy</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rằng</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nhà</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trường</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và</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gia</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đình</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cần</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quan</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tâm</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để</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tìm</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ra</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phương</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pháp</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giáo</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dục</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khoa</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học</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phù</a:t>
            </a:r>
            <a:r>
              <a:rPr lang="en-US" sz="2400" dirty="0">
                <a:ln>
                  <a:solidFill>
                    <a:schemeClr val="tx1"/>
                  </a:solidFill>
                </a:ln>
                <a:latin typeface="Times New Roman"/>
                <a:ea typeface="Times New Roman"/>
              </a:rPr>
              <a:t> </a:t>
            </a:r>
            <a:r>
              <a:rPr lang="en-US" sz="2400" dirty="0" err="1" smtClean="0">
                <a:ln>
                  <a:solidFill>
                    <a:schemeClr val="tx1"/>
                  </a:solidFill>
                </a:ln>
                <a:latin typeface="Times New Roman"/>
                <a:ea typeface="Times New Roman"/>
              </a:rPr>
              <a:t>hợp</a:t>
            </a:r>
            <a:r>
              <a:rPr lang="en-US" sz="2400" dirty="0" smtClean="0">
                <a:ln>
                  <a:solidFill>
                    <a:schemeClr val="tx1"/>
                  </a:solidFill>
                </a:ln>
                <a:latin typeface="Times New Roman"/>
                <a:ea typeface="Times New Roman"/>
              </a:rPr>
              <a:t>, </a:t>
            </a:r>
            <a:r>
              <a:rPr lang="en-US" sz="2400" dirty="0" err="1">
                <a:ln>
                  <a:solidFill>
                    <a:schemeClr val="tx1"/>
                  </a:solidFill>
                </a:ln>
                <a:latin typeface="Times New Roman"/>
                <a:ea typeface="Times New Roman"/>
              </a:rPr>
              <a:t>để</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rèn</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luyện</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tính</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tự</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lập</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cho</a:t>
            </a:r>
            <a:r>
              <a:rPr lang="en-US" sz="2400" dirty="0">
                <a:ln>
                  <a:solidFill>
                    <a:schemeClr val="tx1"/>
                  </a:solidFill>
                </a:ln>
                <a:latin typeface="Times New Roman"/>
                <a:ea typeface="Times New Roman"/>
              </a:rPr>
              <a:t> </a:t>
            </a:r>
            <a:r>
              <a:rPr lang="en-US" sz="2400" dirty="0" err="1">
                <a:ln>
                  <a:solidFill>
                    <a:schemeClr val="tx1"/>
                  </a:solidFill>
                </a:ln>
                <a:latin typeface="Times New Roman"/>
                <a:ea typeface="Times New Roman"/>
              </a:rPr>
              <a:t>trẻ</a:t>
            </a:r>
            <a:r>
              <a:rPr lang="en-US" sz="2400" dirty="0" smtClean="0">
                <a:ln>
                  <a:solidFill>
                    <a:schemeClr val="tx1"/>
                  </a:solidFill>
                </a:ln>
                <a:latin typeface="Times New Roman"/>
                <a:ea typeface="Times New Roman"/>
              </a:rPr>
              <a:t>.</a:t>
            </a:r>
            <a:r>
              <a:rPr lang="vi-VN" sz="2400" kern="0" dirty="0" smtClean="0">
                <a:ln>
                  <a:solidFill>
                    <a:schemeClr val="tx1"/>
                  </a:solidFill>
                </a:ln>
                <a:solidFill>
                  <a:srgbClr val="000000"/>
                </a:solidFill>
                <a:ea typeface="Times New Roman"/>
                <a:cs typeface="Times New Roman"/>
              </a:rPr>
              <a:t> Chính </a:t>
            </a:r>
            <a:r>
              <a:rPr lang="vi-VN" sz="2400" kern="0" dirty="0">
                <a:ln>
                  <a:solidFill>
                    <a:schemeClr val="tx1"/>
                  </a:solidFill>
                </a:ln>
                <a:solidFill>
                  <a:srgbClr val="000000"/>
                </a:solidFill>
                <a:ea typeface="Times New Roman"/>
                <a:cs typeface="Times New Roman"/>
              </a:rPr>
              <a:t>vì vậy tôi chọn đề tài: “</a:t>
            </a:r>
            <a:r>
              <a:rPr lang="vi-VN" sz="2400" i="1" kern="0" dirty="0">
                <a:ln>
                  <a:solidFill>
                    <a:schemeClr val="tx1"/>
                  </a:solidFill>
                </a:ln>
                <a:solidFill>
                  <a:srgbClr val="000000"/>
                </a:solidFill>
                <a:ea typeface="Times New Roman"/>
                <a:cs typeface="Times New Roman"/>
              </a:rPr>
              <a:t>Giải pháp nâng cao tính tự lập cho trẻ 5 - 6 tuổi thông qua chế độ sinh hoạt </a:t>
            </a:r>
            <a:r>
              <a:rPr lang="vi-VN" sz="2400" i="1" kern="0" dirty="0" smtClean="0">
                <a:ln>
                  <a:solidFill>
                    <a:schemeClr val="tx1"/>
                  </a:solidFill>
                </a:ln>
                <a:solidFill>
                  <a:srgbClr val="000000"/>
                </a:solidFill>
                <a:latin typeface="Times New Roman" pitchFamily="18" charset="0"/>
                <a:ea typeface="Times New Roman"/>
                <a:cs typeface="Times New Roman" pitchFamily="18" charset="0"/>
              </a:rPr>
              <a:t>h</a:t>
            </a:r>
            <a:r>
              <a:rPr lang="en-US" sz="2400" i="1" kern="0" dirty="0">
                <a:ln>
                  <a:solidFill>
                    <a:schemeClr val="tx1"/>
                  </a:solidFill>
                </a:ln>
                <a:solidFill>
                  <a:srgbClr val="000000"/>
                </a:solidFill>
                <a:latin typeface="Times New Roman" pitchFamily="18" charset="0"/>
                <a:ea typeface="Times New Roman"/>
                <a:cs typeface="Times New Roman" pitchFamily="18" charset="0"/>
              </a:rPr>
              <a:t>à</a:t>
            </a:r>
            <a:r>
              <a:rPr lang="vi-VN" sz="2400" i="1" kern="0" dirty="0" smtClean="0">
                <a:ln>
                  <a:solidFill>
                    <a:schemeClr val="tx1"/>
                  </a:solidFill>
                </a:ln>
                <a:solidFill>
                  <a:srgbClr val="000000"/>
                </a:solidFill>
                <a:latin typeface="Times New Roman" pitchFamily="18" charset="0"/>
                <a:ea typeface="Times New Roman"/>
                <a:cs typeface="Times New Roman" pitchFamily="18" charset="0"/>
              </a:rPr>
              <a:t>ng</a:t>
            </a:r>
            <a:r>
              <a:rPr lang="vi-VN" sz="2400" i="1" kern="0" dirty="0" smtClean="0">
                <a:ln>
                  <a:solidFill>
                    <a:schemeClr val="tx1"/>
                  </a:solidFill>
                </a:ln>
                <a:solidFill>
                  <a:srgbClr val="000000"/>
                </a:solidFill>
                <a:ea typeface="Times New Roman"/>
                <a:cs typeface="Times New Roman"/>
              </a:rPr>
              <a:t> </a:t>
            </a:r>
            <a:r>
              <a:rPr lang="vi-VN" sz="2400" i="1" kern="0" dirty="0">
                <a:ln>
                  <a:solidFill>
                    <a:schemeClr val="tx1"/>
                  </a:solidFill>
                </a:ln>
                <a:solidFill>
                  <a:srgbClr val="000000"/>
                </a:solidFill>
                <a:ea typeface="Times New Roman"/>
                <a:cs typeface="Times New Roman"/>
              </a:rPr>
              <a:t>ngày ở trường mầm non</a:t>
            </a:r>
            <a:r>
              <a:rPr lang="vi-VN" sz="2400" kern="0" dirty="0" smtClean="0">
                <a:ln>
                  <a:solidFill>
                    <a:schemeClr val="tx1"/>
                  </a:solidFill>
                </a:ln>
                <a:solidFill>
                  <a:srgbClr val="000000"/>
                </a:solidFill>
                <a:ea typeface="Times New Roman"/>
                <a:cs typeface="Times New Roman"/>
              </a:rPr>
              <a:t>”</a:t>
            </a:r>
            <a:endParaRPr lang="en-US" sz="2400" dirty="0">
              <a:ln>
                <a:solidFill>
                  <a:schemeClr val="tx1"/>
                </a:solidFill>
              </a:ln>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48064" y="836712"/>
            <a:ext cx="381642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814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bodyPr>
          <a:lstStyle/>
          <a:p>
            <a:pPr lvl="0">
              <a:spcBef>
                <a:spcPts val="0"/>
              </a:spcBef>
            </a:pPr>
            <a:r>
              <a:rPr lang="en-US" sz="2000" dirty="0" smtClean="0">
                <a:ln w="18415" cmpd="sng">
                  <a:solidFill>
                    <a:srgbClr val="FF0000"/>
                  </a:solidFill>
                  <a:prstDash val="solid"/>
                </a:ln>
                <a:solidFill>
                  <a:srgbClr val="FF0000"/>
                </a:solidFill>
                <a:latin typeface="Times New Roman" pitchFamily="18" charset="0"/>
                <a:ea typeface="+mn-ea"/>
                <a:cs typeface="Times New Roman" pitchFamily="18" charset="0"/>
              </a:rPr>
              <a:t/>
            </a:r>
            <a:br>
              <a:rPr lang="en-US" sz="2000" dirty="0" smtClean="0">
                <a:ln w="18415" cmpd="sng">
                  <a:solidFill>
                    <a:srgbClr val="FF0000"/>
                  </a:solidFill>
                  <a:prstDash val="solid"/>
                </a:ln>
                <a:solidFill>
                  <a:srgbClr val="FF0000"/>
                </a:solidFill>
                <a:latin typeface="Times New Roman" pitchFamily="18" charset="0"/>
                <a:ea typeface="+mn-ea"/>
                <a:cs typeface="Times New Roman" pitchFamily="18" charset="0"/>
              </a:rPr>
            </a:br>
            <a:r>
              <a:rPr lang="en-US" sz="2000" dirty="0" smtClean="0">
                <a:ln w="18415" cmpd="sng">
                  <a:solidFill>
                    <a:srgbClr val="FF0000"/>
                  </a:solidFill>
                  <a:prstDash val="solid"/>
                </a:ln>
                <a:solidFill>
                  <a:srgbClr val="FF0000"/>
                </a:solidFill>
                <a:latin typeface="Times New Roman" pitchFamily="18" charset="0"/>
                <a:ea typeface="+mn-ea"/>
                <a:cs typeface="Times New Roman" pitchFamily="18" charset="0"/>
              </a:rPr>
              <a:t/>
            </a:r>
            <a:br>
              <a:rPr lang="en-US" sz="2000" dirty="0" smtClean="0">
                <a:ln w="18415" cmpd="sng">
                  <a:solidFill>
                    <a:srgbClr val="FF0000"/>
                  </a:solidFill>
                  <a:prstDash val="solid"/>
                </a:ln>
                <a:solidFill>
                  <a:srgbClr val="FF0000"/>
                </a:solidFill>
                <a:latin typeface="Times New Roman" pitchFamily="18" charset="0"/>
                <a:ea typeface="+mn-ea"/>
                <a:cs typeface="Times New Roman" pitchFamily="18" charset="0"/>
              </a:rPr>
            </a:br>
            <a:r>
              <a:rPr lang="en-US" sz="2000" dirty="0" smtClean="0">
                <a:ln w="18415" cmpd="sng">
                  <a:solidFill>
                    <a:srgbClr val="FF0000"/>
                  </a:solidFill>
                  <a:prstDash val="solid"/>
                </a:ln>
                <a:solidFill>
                  <a:srgbClr val="FF0000"/>
                </a:solidFill>
                <a:latin typeface="Times New Roman" pitchFamily="18" charset="0"/>
                <a:ea typeface="+mn-ea"/>
                <a:cs typeface="Times New Roman" pitchFamily="18" charset="0"/>
              </a:rPr>
              <a:t>ĐỐI </a:t>
            </a:r>
            <a:r>
              <a:rPr lang="en-US" sz="2000" dirty="0">
                <a:ln w="18415" cmpd="sng">
                  <a:solidFill>
                    <a:srgbClr val="FF0000"/>
                  </a:solidFill>
                  <a:prstDash val="solid"/>
                </a:ln>
                <a:solidFill>
                  <a:srgbClr val="FF0000"/>
                </a:solidFill>
                <a:latin typeface="Times New Roman" pitchFamily="18" charset="0"/>
                <a:ea typeface="+mn-ea"/>
                <a:cs typeface="Times New Roman" pitchFamily="18" charset="0"/>
              </a:rPr>
              <a:t>TƯỢNG NGHIÊN CỨU:</a:t>
            </a:r>
            <a:br>
              <a:rPr lang="en-US" sz="2000" dirty="0">
                <a:ln w="18415" cmpd="sng">
                  <a:solidFill>
                    <a:srgbClr val="FF0000"/>
                  </a:solidFill>
                  <a:prstDash val="solid"/>
                </a:ln>
                <a:solidFill>
                  <a:srgbClr val="FF0000"/>
                </a:solidFill>
                <a:latin typeface="Times New Roman" pitchFamily="18" charset="0"/>
                <a:ea typeface="+mn-ea"/>
                <a:cs typeface="Times New Roman" pitchFamily="18" charset="0"/>
              </a:rPr>
            </a:br>
            <a:r>
              <a:rPr lang="vi-VN" sz="2700" dirty="0">
                <a:ln>
                  <a:solidFill>
                    <a:schemeClr val="tx1"/>
                  </a:solidFill>
                </a:ln>
                <a:solidFill>
                  <a:srgbClr val="000000"/>
                </a:solidFill>
                <a:latin typeface="Times New Roman" pitchFamily="18" charset="0"/>
                <a:ea typeface="+mn-ea"/>
                <a:cs typeface="Times New Roman" pitchFamily="18" charset="0"/>
              </a:rPr>
              <a:t>Giải pháp được thực hiện với </a:t>
            </a:r>
            <a:r>
              <a:rPr lang="en-US" sz="2700" dirty="0" smtClean="0">
                <a:ln>
                  <a:solidFill>
                    <a:schemeClr val="tx1"/>
                  </a:solidFill>
                </a:ln>
                <a:solidFill>
                  <a:srgbClr val="000000"/>
                </a:solidFill>
                <a:latin typeface="Times New Roman" pitchFamily="18" charset="0"/>
                <a:ea typeface="+mn-ea"/>
                <a:cs typeface="Times New Roman" pitchFamily="18" charset="0"/>
              </a:rPr>
              <a:t>43</a:t>
            </a:r>
            <a:r>
              <a:rPr lang="vi-VN" sz="2700" dirty="0" smtClean="0">
                <a:ln>
                  <a:solidFill>
                    <a:schemeClr val="tx1"/>
                  </a:solidFill>
                </a:ln>
                <a:solidFill>
                  <a:srgbClr val="000000"/>
                </a:solidFill>
                <a:latin typeface="Times New Roman" pitchFamily="18" charset="0"/>
                <a:ea typeface="+mn-ea"/>
                <a:cs typeface="Times New Roman" pitchFamily="18" charset="0"/>
              </a:rPr>
              <a:t> </a:t>
            </a:r>
            <a:r>
              <a:rPr lang="vi-VN" sz="2700" dirty="0">
                <a:ln>
                  <a:solidFill>
                    <a:schemeClr val="tx1"/>
                  </a:solidFill>
                </a:ln>
                <a:solidFill>
                  <a:srgbClr val="000000"/>
                </a:solidFill>
                <a:latin typeface="Times New Roman" pitchFamily="18" charset="0"/>
                <a:ea typeface="+mn-ea"/>
                <a:cs typeface="Times New Roman" pitchFamily="18" charset="0"/>
              </a:rPr>
              <a:t>trẻ lớp 5 tuổi A3 trường mầm non Đại </a:t>
            </a:r>
            <a:r>
              <a:rPr lang="en-US" sz="2700" dirty="0">
                <a:ln>
                  <a:solidFill>
                    <a:schemeClr val="tx1"/>
                  </a:solidFill>
                </a:ln>
                <a:solidFill>
                  <a:srgbClr val="000000"/>
                </a:solidFill>
                <a:latin typeface="Times New Roman" pitchFamily="18" charset="0"/>
                <a:ea typeface="+mn-ea"/>
                <a:cs typeface="Times New Roman" pitchFamily="18" charset="0"/>
              </a:rPr>
              <a:t>B</a:t>
            </a:r>
            <a:r>
              <a:rPr lang="vi-VN" sz="2700" dirty="0">
                <a:ln>
                  <a:solidFill>
                    <a:schemeClr val="tx1"/>
                  </a:solidFill>
                </a:ln>
                <a:solidFill>
                  <a:srgbClr val="000000"/>
                </a:solidFill>
                <a:latin typeface="Times New Roman" pitchFamily="18" charset="0"/>
                <a:ea typeface="+mn-ea"/>
                <a:cs typeface="Times New Roman" pitchFamily="18" charset="0"/>
              </a:rPr>
              <a:t>ản năm học </a:t>
            </a:r>
            <a:r>
              <a:rPr lang="vi-VN" sz="2700" dirty="0" smtClean="0">
                <a:ln>
                  <a:solidFill>
                    <a:schemeClr val="tx1"/>
                  </a:solidFill>
                </a:ln>
                <a:solidFill>
                  <a:srgbClr val="000000"/>
                </a:solidFill>
                <a:latin typeface="Times New Roman" pitchFamily="18" charset="0"/>
                <a:ea typeface="+mn-ea"/>
                <a:cs typeface="Times New Roman" pitchFamily="18" charset="0"/>
              </a:rPr>
              <a:t>202</a:t>
            </a:r>
            <a:r>
              <a:rPr lang="en-US" sz="2700" dirty="0" smtClean="0">
                <a:ln>
                  <a:solidFill>
                    <a:schemeClr val="tx1"/>
                  </a:solidFill>
                </a:ln>
                <a:solidFill>
                  <a:srgbClr val="000000"/>
                </a:solidFill>
                <a:latin typeface="Times New Roman" pitchFamily="18" charset="0"/>
                <a:ea typeface="+mn-ea"/>
                <a:cs typeface="Times New Roman" pitchFamily="18" charset="0"/>
              </a:rPr>
              <a:t>3</a:t>
            </a:r>
            <a:r>
              <a:rPr lang="vi-VN" sz="2700" dirty="0" smtClean="0">
                <a:ln>
                  <a:solidFill>
                    <a:schemeClr val="tx1"/>
                  </a:solidFill>
                </a:ln>
                <a:solidFill>
                  <a:srgbClr val="000000"/>
                </a:solidFill>
                <a:latin typeface="Times New Roman" pitchFamily="18" charset="0"/>
                <a:ea typeface="+mn-ea"/>
                <a:cs typeface="Times New Roman" pitchFamily="18" charset="0"/>
              </a:rPr>
              <a:t>-202</a:t>
            </a:r>
            <a:r>
              <a:rPr lang="en-US" sz="2700" dirty="0" smtClean="0">
                <a:ln>
                  <a:solidFill>
                    <a:schemeClr val="tx1"/>
                  </a:solidFill>
                </a:ln>
                <a:solidFill>
                  <a:srgbClr val="000000"/>
                </a:solidFill>
                <a:latin typeface="Times New Roman" pitchFamily="18" charset="0"/>
                <a:ea typeface="+mn-ea"/>
                <a:cs typeface="Times New Roman" pitchFamily="18" charset="0"/>
              </a:rPr>
              <a:t>4</a:t>
            </a:r>
            <a:r>
              <a:rPr lang="en-US" sz="2700" dirty="0">
                <a:ln w="18415" cmpd="sng">
                  <a:solidFill>
                    <a:srgbClr val="FF0000"/>
                  </a:solidFill>
                  <a:prstDash val="solid"/>
                </a:ln>
                <a:solidFill>
                  <a:srgbClr val="FF0000"/>
                </a:solidFill>
                <a:latin typeface="Times New Roman" pitchFamily="18" charset="0"/>
                <a:ea typeface="+mn-ea"/>
                <a:cs typeface="Times New Roman" pitchFamily="18" charset="0"/>
              </a:rPr>
              <a:t/>
            </a:r>
            <a:br>
              <a:rPr lang="en-US" sz="2700" dirty="0">
                <a:ln w="18415" cmpd="sng">
                  <a:solidFill>
                    <a:srgbClr val="FF0000"/>
                  </a:solidFill>
                  <a:prstDash val="solid"/>
                </a:ln>
                <a:solidFill>
                  <a:srgbClr val="FF0000"/>
                </a:solidFill>
                <a:latin typeface="Times New Roman" pitchFamily="18" charset="0"/>
                <a:ea typeface="+mn-ea"/>
                <a:cs typeface="Times New Roman" pitchFamily="18" charset="0"/>
              </a:rPr>
            </a:b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484784"/>
            <a:ext cx="878497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064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MỤC TIÊU CỦA GIẢI PHÁP</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899592" y="1600201"/>
            <a:ext cx="7200800" cy="3773016"/>
          </a:xfrm>
        </p:spPr>
        <p:txBody>
          <a:bodyPr>
            <a:normAutofit/>
          </a:bodyPr>
          <a:lstStyle/>
          <a:p>
            <a:pPr marL="0" lvl="0" indent="0" algn="just" eaLnBrk="0" fontAlgn="base" hangingPunct="0">
              <a:lnSpc>
                <a:spcPct val="150000"/>
              </a:lnSpc>
              <a:spcBef>
                <a:spcPct val="0"/>
              </a:spcBef>
              <a:spcAft>
                <a:spcPct val="0"/>
              </a:spcAft>
              <a:buNone/>
              <a:defRPr/>
            </a:pP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Hình</a:t>
            </a:r>
            <a:r>
              <a:rPr lang="en-US" altLang="en-US" sz="2400" dirty="0" smtClean="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thành</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và</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rèn</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luyện</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thói</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quen</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tính</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tự</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lập</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cho</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trẻ</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trong</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các</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hoạt</a:t>
            </a:r>
            <a:r>
              <a:rPr lang="en-US" altLang="en-US" sz="2400" dirty="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động</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học</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tập</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và</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các</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hoạt</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động</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sinh</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hoạt</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tự</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phục</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vụ</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bản</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thân</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một</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cách</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phù</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hợp</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với</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khả</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năng</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của</a:t>
            </a:r>
            <a:r>
              <a:rPr lang="en-US" altLang="en-US" sz="2400" dirty="0" smtClean="0">
                <a:ln>
                  <a:solidFill>
                    <a:schemeClr val="tx1"/>
                  </a:solidFill>
                </a:ln>
                <a:latin typeface="Times New Roman" pitchFamily="18" charset="0"/>
                <a:cs typeface="Times New Roman" pitchFamily="18" charset="0"/>
              </a:rPr>
              <a:t> </a:t>
            </a:r>
            <a:r>
              <a:rPr lang="en-US" altLang="en-US" sz="2400" dirty="0" err="1" smtClean="0">
                <a:ln>
                  <a:solidFill>
                    <a:schemeClr val="tx1"/>
                  </a:solidFill>
                </a:ln>
                <a:latin typeface="Times New Roman" pitchFamily="18" charset="0"/>
                <a:cs typeface="Times New Roman" pitchFamily="18" charset="0"/>
              </a:rPr>
              <a:t>trẻ</a:t>
            </a:r>
            <a:r>
              <a:rPr lang="en-US" altLang="en-US" sz="2400" dirty="0" smtClean="0">
                <a:ln>
                  <a:solidFill>
                    <a:schemeClr val="tx1"/>
                  </a:solidFill>
                </a:ln>
                <a:latin typeface="Times New Roman" pitchFamily="18" charset="0"/>
                <a:cs typeface="Times New Roman" pitchFamily="18" charset="0"/>
              </a:rPr>
              <a:t>.</a:t>
            </a:r>
          </a:p>
          <a:p>
            <a:pPr marL="0" lvl="0" indent="0" algn="just" eaLnBrk="0" fontAlgn="base" hangingPunct="0">
              <a:lnSpc>
                <a:spcPct val="150000"/>
              </a:lnSpc>
              <a:spcBef>
                <a:spcPct val="0"/>
              </a:spcBef>
              <a:spcAft>
                <a:spcPct val="0"/>
              </a:spcAft>
              <a:buNone/>
              <a:defRPr/>
            </a:pPr>
            <a:r>
              <a:rPr lang="en-US" altLang="en-US" sz="2400" dirty="0" smtClean="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Giáo</a:t>
            </a:r>
            <a:r>
              <a:rPr lang="vi-VN" altLang="en-US" sz="2400" dirty="0">
                <a:ln>
                  <a:solidFill>
                    <a:schemeClr val="tx1"/>
                  </a:solidFill>
                </a:ln>
                <a:latin typeface="Times New Roman" pitchFamily="18" charset="0"/>
                <a:cs typeface="Times New Roman" pitchFamily="18" charset="0"/>
              </a:rPr>
              <a:t> viên</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có</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kiến</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thức</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kỹ</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năng</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và</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kinh</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nghiệm</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trong</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việc</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rèn</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luyện</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tính</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tự</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lập</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cho</a:t>
            </a:r>
            <a:r>
              <a:rPr lang="en-US" altLang="en-US" sz="2400" dirty="0">
                <a:ln>
                  <a:solidFill>
                    <a:schemeClr val="tx1"/>
                  </a:solidFill>
                </a:ln>
                <a:latin typeface="Times New Roman" pitchFamily="18" charset="0"/>
                <a:cs typeface="Times New Roman" pitchFamily="18" charset="0"/>
              </a:rPr>
              <a:t> </a:t>
            </a:r>
            <a:r>
              <a:rPr lang="en-US" altLang="en-US" sz="2400" dirty="0" err="1">
                <a:ln>
                  <a:solidFill>
                    <a:schemeClr val="tx1"/>
                  </a:solidFill>
                </a:ln>
                <a:latin typeface="Times New Roman" pitchFamily="18" charset="0"/>
                <a:cs typeface="Times New Roman" pitchFamily="18" charset="0"/>
              </a:rPr>
              <a:t>trẻ</a:t>
            </a:r>
            <a:r>
              <a:rPr lang="en-US" altLang="en-US" sz="2400" dirty="0">
                <a:ln>
                  <a:solidFill>
                    <a:schemeClr val="tx1"/>
                  </a:solidFill>
                </a:ln>
                <a:latin typeface="Times New Roman" pitchFamily="18" charset="0"/>
                <a:cs typeface="Times New Roman" pitchFamily="18" charset="0"/>
              </a:rPr>
              <a:t>.</a:t>
            </a:r>
          </a:p>
          <a:p>
            <a:pPr marL="0" lvl="0" indent="0" algn="just" eaLnBrk="0" fontAlgn="base" hangingPunct="0">
              <a:lnSpc>
                <a:spcPct val="150000"/>
              </a:lnSpc>
              <a:spcBef>
                <a:spcPct val="0"/>
              </a:spcBef>
              <a:spcAft>
                <a:spcPct val="0"/>
              </a:spcAft>
              <a:buNone/>
              <a:defRPr/>
            </a:pPr>
            <a:endParaRPr lang="en-US" altLang="en-US" sz="2400" b="1"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222618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78098"/>
          </a:xfrm>
        </p:spPr>
        <p:txBody>
          <a:bodyPr>
            <a:noAutofit/>
          </a:bodyPr>
          <a:lstStyle/>
          <a:p>
            <a:pPr algn="l"/>
            <a:r>
              <a:rPr lang="en-US" sz="2800" dirty="0" smtClean="0">
                <a:ln>
                  <a:solidFill>
                    <a:schemeClr val="tx1"/>
                  </a:solidFill>
                </a:ln>
                <a:solidFill>
                  <a:srgbClr val="FF0000"/>
                </a:solidFill>
                <a:latin typeface="Times New Roman" pitchFamily="18" charset="0"/>
                <a:cs typeface="Times New Roman" pitchFamily="18" charset="0"/>
              </a:rPr>
              <a:t>II. NỘI DUNG</a:t>
            </a:r>
            <a:r>
              <a:rPr lang="en-US" sz="3600" dirty="0" smtClean="0">
                <a:ln>
                  <a:solidFill>
                    <a:schemeClr val="tx1"/>
                  </a:solidFill>
                </a:ln>
                <a:latin typeface="Times New Roman" pitchFamily="18" charset="0"/>
                <a:cs typeface="Times New Roman" pitchFamily="18" charset="0"/>
              </a:rPr>
              <a:t/>
            </a:r>
            <a:br>
              <a:rPr lang="en-US" sz="3600" dirty="0" smtClean="0">
                <a:ln>
                  <a:solidFill>
                    <a:schemeClr val="tx1"/>
                  </a:solidFill>
                </a:ln>
                <a:latin typeface="Times New Roman" pitchFamily="18" charset="0"/>
                <a:cs typeface="Times New Roman" pitchFamily="18" charset="0"/>
              </a:rPr>
            </a:br>
            <a:r>
              <a:rPr lang="en-US" sz="3200" dirty="0" smtClean="0">
                <a:ln>
                  <a:solidFill>
                    <a:schemeClr val="tx1"/>
                  </a:solidFill>
                </a:ln>
                <a:latin typeface="Times New Roman" pitchFamily="18" charset="0"/>
                <a:cs typeface="Times New Roman" pitchFamily="18" charset="0"/>
              </a:rPr>
              <a:t>1. </a:t>
            </a:r>
            <a:r>
              <a:rPr lang="en-US" sz="3200" dirty="0" err="1" smtClean="0">
                <a:ln>
                  <a:solidFill>
                    <a:schemeClr val="tx1"/>
                  </a:solidFill>
                </a:ln>
                <a:latin typeface="Times New Roman" pitchFamily="18" charset="0"/>
                <a:cs typeface="Times New Roman" pitchFamily="18" charset="0"/>
              </a:rPr>
              <a:t>Thực</a:t>
            </a:r>
            <a:r>
              <a:rPr lang="en-US" sz="3200" dirty="0" smtClean="0">
                <a:ln>
                  <a:solidFill>
                    <a:schemeClr val="tx1"/>
                  </a:solidFill>
                </a:ln>
                <a:latin typeface="Times New Roman" pitchFamily="18" charset="0"/>
                <a:cs typeface="Times New Roman" pitchFamily="18" charset="0"/>
              </a:rPr>
              <a:t> </a:t>
            </a:r>
            <a:r>
              <a:rPr lang="en-US" sz="3200" dirty="0" err="1" smtClean="0">
                <a:ln>
                  <a:solidFill>
                    <a:schemeClr val="tx1"/>
                  </a:solidFill>
                </a:ln>
                <a:latin typeface="Times New Roman" pitchFamily="18" charset="0"/>
                <a:cs typeface="Times New Roman" pitchFamily="18" charset="0"/>
              </a:rPr>
              <a:t>trạng</a:t>
            </a:r>
            <a:endParaRPr lang="en-US" sz="4000" dirty="0">
              <a:ln>
                <a:solidFill>
                  <a:schemeClr val="tx1"/>
                </a:solidFill>
              </a:ln>
              <a:latin typeface="Times New Roman" pitchFamily="18" charset="0"/>
              <a:cs typeface="Times New Roman" pitchFamily="18" charset="0"/>
            </a:endParaRPr>
          </a:p>
        </p:txBody>
      </p:sp>
      <p:sp>
        <p:nvSpPr>
          <p:cNvPr id="5" name="Rounded Rectangle 4"/>
          <p:cNvSpPr/>
          <p:nvPr/>
        </p:nvSpPr>
        <p:spPr>
          <a:xfrm>
            <a:off x="3203848" y="908720"/>
            <a:ext cx="3240360" cy="576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n>
                  <a:solidFill>
                    <a:schemeClr val="tx1"/>
                  </a:solidFill>
                </a:ln>
                <a:solidFill>
                  <a:srgbClr val="FF0000"/>
                </a:solidFill>
                <a:latin typeface="Times New Roman" pitchFamily="18" charset="0"/>
                <a:cs typeface="Times New Roman" pitchFamily="18" charset="0"/>
              </a:rPr>
              <a:t>Khó</a:t>
            </a:r>
            <a:r>
              <a:rPr lang="en-US" sz="3200" dirty="0" smtClean="0">
                <a:ln>
                  <a:solidFill>
                    <a:schemeClr val="tx1"/>
                  </a:solidFill>
                </a:ln>
                <a:solidFill>
                  <a:srgbClr val="FF0000"/>
                </a:solidFill>
                <a:latin typeface="Times New Roman" pitchFamily="18" charset="0"/>
                <a:cs typeface="Times New Roman" pitchFamily="18" charset="0"/>
              </a:rPr>
              <a:t> </a:t>
            </a:r>
            <a:r>
              <a:rPr lang="en-US" sz="3200" dirty="0" err="1" smtClean="0">
                <a:ln>
                  <a:solidFill>
                    <a:schemeClr val="tx1"/>
                  </a:solidFill>
                </a:ln>
                <a:solidFill>
                  <a:srgbClr val="FF0000"/>
                </a:solidFill>
                <a:latin typeface="Times New Roman" pitchFamily="18" charset="0"/>
                <a:cs typeface="Times New Roman" pitchFamily="18" charset="0"/>
              </a:rPr>
              <a:t>khăn</a:t>
            </a:r>
            <a:endParaRPr lang="en-US" sz="3200" dirty="0">
              <a:ln>
                <a:solidFill>
                  <a:schemeClr val="tx1"/>
                </a:solidFill>
              </a:ln>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79512" y="1634728"/>
            <a:ext cx="8784976" cy="4674592"/>
          </a:xfrm>
        </p:spPr>
        <p:txBody>
          <a:bodyPr>
            <a:noAutofit/>
          </a:bodyPr>
          <a:lstStyle/>
          <a:p>
            <a:pPr indent="0">
              <a:lnSpc>
                <a:spcPct val="130000"/>
              </a:lnSpc>
              <a:spcAft>
                <a:spcPts val="0"/>
              </a:spcAft>
              <a:buNone/>
            </a:pPr>
            <a:r>
              <a:rPr lang="en-US" sz="2200" kern="0" dirty="0" smtClean="0">
                <a:ln>
                  <a:solidFill>
                    <a:schemeClr val="tx1"/>
                  </a:solidFill>
                </a:ln>
                <a:latin typeface="Times New Roman"/>
                <a:ea typeface="Times New Roman"/>
                <a:cs typeface="Times New Roman"/>
              </a:rPr>
              <a:t>- </a:t>
            </a:r>
            <a:r>
              <a:rPr lang="vi-VN" sz="2200" kern="0" dirty="0" smtClean="0">
                <a:ln>
                  <a:solidFill>
                    <a:schemeClr val="tx1"/>
                  </a:solidFill>
                </a:ln>
                <a:latin typeface="Times New Roman"/>
                <a:ea typeface="Times New Roman"/>
                <a:cs typeface="Times New Roman"/>
              </a:rPr>
              <a:t>Số </a:t>
            </a:r>
            <a:r>
              <a:rPr lang="vi-VN" sz="2200" kern="0" dirty="0">
                <a:ln>
                  <a:solidFill>
                    <a:schemeClr val="tx1"/>
                  </a:solidFill>
                </a:ln>
                <a:latin typeface="Times New Roman"/>
                <a:ea typeface="Times New Roman"/>
                <a:cs typeface="Times New Roman"/>
              </a:rPr>
              <a:t>lượng học sinh đông, trẻ xuất thân ở nhiều gia đình có ngành </a:t>
            </a:r>
            <a:r>
              <a:rPr lang="vi-VN" sz="2200" kern="0" dirty="0" smtClean="0">
                <a:ln>
                  <a:solidFill>
                    <a:schemeClr val="tx1"/>
                  </a:solidFill>
                </a:ln>
                <a:latin typeface="Times New Roman"/>
                <a:ea typeface="Times New Roman"/>
                <a:cs typeface="Times New Roman"/>
              </a:rPr>
              <a:t>nghề</a:t>
            </a:r>
            <a:r>
              <a:rPr lang="en-US" sz="2200" kern="0" dirty="0" smtClean="0">
                <a:ln>
                  <a:solidFill>
                    <a:schemeClr val="tx1"/>
                  </a:solidFill>
                </a:ln>
                <a:latin typeface="Times New Roman"/>
                <a:ea typeface="Times New Roman"/>
                <a:cs typeface="Times New Roman"/>
              </a:rPr>
              <a:t> </a:t>
            </a:r>
            <a:r>
              <a:rPr lang="en-US" sz="2200" kern="0" dirty="0" err="1" smtClean="0">
                <a:ln>
                  <a:solidFill>
                    <a:schemeClr val="tx1"/>
                  </a:solidFill>
                </a:ln>
                <a:latin typeface="Times New Roman"/>
                <a:ea typeface="Times New Roman"/>
                <a:cs typeface="Times New Roman"/>
              </a:rPr>
              <a:t>khác</a:t>
            </a:r>
            <a:r>
              <a:rPr lang="en-US" sz="2200" kern="0" dirty="0" smtClean="0">
                <a:ln>
                  <a:solidFill>
                    <a:schemeClr val="tx1"/>
                  </a:solidFill>
                </a:ln>
                <a:latin typeface="Times New Roman"/>
                <a:ea typeface="Times New Roman"/>
                <a:cs typeface="Times New Roman"/>
              </a:rPr>
              <a:t> </a:t>
            </a:r>
            <a:r>
              <a:rPr lang="en-US" sz="2200" kern="0" dirty="0" err="1" smtClean="0">
                <a:ln>
                  <a:solidFill>
                    <a:schemeClr val="tx1"/>
                  </a:solidFill>
                </a:ln>
                <a:latin typeface="Times New Roman"/>
                <a:ea typeface="Times New Roman"/>
                <a:cs typeface="Times New Roman"/>
              </a:rPr>
              <a:t>nhau</a:t>
            </a:r>
            <a:r>
              <a:rPr lang="en-US" sz="2200" kern="0" dirty="0" smtClean="0">
                <a:ln>
                  <a:solidFill>
                    <a:schemeClr val="tx1"/>
                  </a:solidFill>
                </a:ln>
                <a:latin typeface="Times New Roman"/>
                <a:ea typeface="Times New Roman"/>
                <a:cs typeface="Times New Roman"/>
              </a:rPr>
              <a:t>,</a:t>
            </a:r>
            <a:r>
              <a:rPr lang="vi-VN" sz="2200" kern="0" dirty="0" smtClean="0">
                <a:ln>
                  <a:solidFill>
                    <a:schemeClr val="tx1"/>
                  </a:solidFill>
                </a:ln>
                <a:latin typeface="Times New Roman"/>
                <a:ea typeface="Times New Roman"/>
                <a:cs typeface="Times New Roman"/>
              </a:rPr>
              <a:t> </a:t>
            </a:r>
            <a:r>
              <a:rPr lang="vi-VN" sz="2200" kern="0" dirty="0">
                <a:ln>
                  <a:solidFill>
                    <a:schemeClr val="tx1"/>
                  </a:solidFill>
                </a:ln>
                <a:latin typeface="Times New Roman"/>
                <a:ea typeface="Times New Roman"/>
                <a:cs typeface="Times New Roman"/>
              </a:rPr>
              <a:t>nên nhận thức của phụ huynh trong việc phối hợp với giáo </a:t>
            </a:r>
            <a:r>
              <a:rPr lang="vi-VN" sz="2200" kern="0" dirty="0" smtClean="0">
                <a:ln>
                  <a:solidFill>
                    <a:schemeClr val="tx1"/>
                  </a:solidFill>
                </a:ln>
                <a:latin typeface="Times New Roman"/>
                <a:ea typeface="Times New Roman"/>
                <a:cs typeface="Times New Roman"/>
              </a:rPr>
              <a:t>viên</a:t>
            </a:r>
            <a:r>
              <a:rPr lang="en-US" sz="2200" kern="0" dirty="0" smtClean="0">
                <a:ln>
                  <a:solidFill>
                    <a:schemeClr val="tx1"/>
                  </a:solidFill>
                </a:ln>
                <a:latin typeface="Times New Roman"/>
                <a:ea typeface="Times New Roman"/>
                <a:cs typeface="Times New Roman"/>
              </a:rPr>
              <a:t> </a:t>
            </a:r>
            <a:r>
              <a:rPr lang="en-US" sz="2200" kern="0" dirty="0" err="1" smtClean="0">
                <a:ln>
                  <a:solidFill>
                    <a:schemeClr val="tx1"/>
                  </a:solidFill>
                </a:ln>
                <a:latin typeface="Times New Roman"/>
                <a:ea typeface="Times New Roman"/>
                <a:cs typeface="Times New Roman"/>
              </a:rPr>
              <a:t>để</a:t>
            </a:r>
            <a:r>
              <a:rPr lang="vi-VN" sz="2200" kern="0" dirty="0" smtClean="0">
                <a:ln>
                  <a:solidFill>
                    <a:schemeClr val="tx1"/>
                  </a:solidFill>
                </a:ln>
                <a:latin typeface="Times New Roman"/>
                <a:ea typeface="Times New Roman"/>
                <a:cs typeface="Times New Roman"/>
              </a:rPr>
              <a:t> </a:t>
            </a:r>
            <a:r>
              <a:rPr lang="vi-VN" sz="2200" kern="0" dirty="0">
                <a:ln>
                  <a:solidFill>
                    <a:schemeClr val="tx1"/>
                  </a:solidFill>
                </a:ln>
                <a:latin typeface="Times New Roman"/>
                <a:ea typeface="Times New Roman"/>
                <a:cs typeface="Times New Roman"/>
              </a:rPr>
              <a:t>giáo dục tính tự lập cho trẻ </a:t>
            </a:r>
            <a:r>
              <a:rPr lang="vi-VN" sz="2200" kern="0" dirty="0" smtClean="0">
                <a:ln>
                  <a:solidFill>
                    <a:schemeClr val="tx1"/>
                  </a:solidFill>
                </a:ln>
                <a:latin typeface="Times New Roman"/>
                <a:ea typeface="Times New Roman"/>
                <a:cs typeface="Times New Roman"/>
              </a:rPr>
              <a:t>cũng</a:t>
            </a:r>
            <a:r>
              <a:rPr lang="en-US" sz="2200" kern="0" dirty="0" smtClean="0">
                <a:ln>
                  <a:solidFill>
                    <a:schemeClr val="tx1"/>
                  </a:solidFill>
                </a:ln>
                <a:latin typeface="Times New Roman"/>
                <a:ea typeface="Times New Roman"/>
                <a:cs typeface="Times New Roman"/>
              </a:rPr>
              <a:t> </a:t>
            </a:r>
            <a:r>
              <a:rPr lang="en-US" sz="2200" kern="0" dirty="0" err="1" smtClean="0">
                <a:ln>
                  <a:solidFill>
                    <a:schemeClr val="tx1"/>
                  </a:solidFill>
                </a:ln>
                <a:latin typeface="Times New Roman"/>
                <a:ea typeface="Times New Roman"/>
                <a:cs typeface="Times New Roman"/>
              </a:rPr>
              <a:t>gặp</a:t>
            </a:r>
            <a:r>
              <a:rPr lang="en-US" sz="2200" kern="0" dirty="0" smtClean="0">
                <a:ln>
                  <a:solidFill>
                    <a:schemeClr val="tx1"/>
                  </a:solidFill>
                </a:ln>
                <a:latin typeface="Times New Roman"/>
                <a:ea typeface="Times New Roman"/>
                <a:cs typeface="Times New Roman"/>
              </a:rPr>
              <a:t> </a:t>
            </a:r>
            <a:r>
              <a:rPr lang="en-US" sz="2200" kern="0" dirty="0" err="1" smtClean="0">
                <a:ln>
                  <a:solidFill>
                    <a:schemeClr val="tx1"/>
                  </a:solidFill>
                </a:ln>
                <a:latin typeface="Times New Roman"/>
                <a:ea typeface="Times New Roman"/>
                <a:cs typeface="Times New Roman"/>
              </a:rPr>
              <a:t>nhiều</a:t>
            </a:r>
            <a:r>
              <a:rPr lang="en-US" sz="2200" kern="0" dirty="0" smtClean="0">
                <a:ln>
                  <a:solidFill>
                    <a:schemeClr val="tx1"/>
                  </a:solidFill>
                </a:ln>
                <a:latin typeface="Times New Roman"/>
                <a:ea typeface="Times New Roman"/>
                <a:cs typeface="Times New Roman"/>
              </a:rPr>
              <a:t> </a:t>
            </a:r>
            <a:r>
              <a:rPr lang="en-US" sz="2200" kern="0" dirty="0" err="1" smtClean="0">
                <a:ln>
                  <a:solidFill>
                    <a:schemeClr val="tx1"/>
                  </a:solidFill>
                </a:ln>
                <a:latin typeface="Times New Roman"/>
                <a:ea typeface="Times New Roman"/>
                <a:cs typeface="Times New Roman"/>
              </a:rPr>
              <a:t>khó</a:t>
            </a:r>
            <a:r>
              <a:rPr lang="en-US" sz="2200" kern="0" dirty="0" smtClean="0">
                <a:ln>
                  <a:solidFill>
                    <a:schemeClr val="tx1"/>
                  </a:solidFill>
                </a:ln>
                <a:latin typeface="Times New Roman"/>
                <a:ea typeface="Times New Roman"/>
                <a:cs typeface="Times New Roman"/>
              </a:rPr>
              <a:t> </a:t>
            </a:r>
            <a:r>
              <a:rPr lang="en-US" sz="2200" kern="0" dirty="0" err="1" smtClean="0">
                <a:ln>
                  <a:solidFill>
                    <a:schemeClr val="tx1"/>
                  </a:solidFill>
                </a:ln>
                <a:latin typeface="Times New Roman"/>
                <a:ea typeface="Times New Roman"/>
                <a:cs typeface="Times New Roman"/>
              </a:rPr>
              <a:t>khăn</a:t>
            </a:r>
            <a:r>
              <a:rPr lang="en-US" sz="2200" kern="0" dirty="0" smtClean="0">
                <a:ln>
                  <a:solidFill>
                    <a:schemeClr val="tx1"/>
                  </a:solidFill>
                </a:ln>
                <a:latin typeface="Times New Roman"/>
                <a:ea typeface="Times New Roman"/>
                <a:cs typeface="Times New Roman"/>
              </a:rPr>
              <a:t>.</a:t>
            </a:r>
          </a:p>
          <a:p>
            <a:pPr lvl="0" indent="0">
              <a:lnSpc>
                <a:spcPct val="130000"/>
              </a:lnSpc>
              <a:buNone/>
            </a:pPr>
            <a:r>
              <a:rPr lang="vi-VN" sz="2200" kern="100" dirty="0">
                <a:ln>
                  <a:solidFill>
                    <a:prstClr val="black"/>
                  </a:solidFill>
                </a:ln>
                <a:solidFill>
                  <a:prstClr val="black"/>
                </a:solidFill>
                <a:latin typeface="Times New Roman"/>
                <a:ea typeface="Calibri"/>
                <a:cs typeface="Times New Roman"/>
              </a:rPr>
              <a:t>- Phụ huynh chưa hiểu tầm quan trọng của việc rèn kỹ năng tự lập cho trẻ. Nên còn nuông chiều trẻ, thường làm thay, làm giúp trẻ cho nhanh lên trẻ thường hay ỉ lại mọi việc cho bố mẹ và người lớn.</a:t>
            </a:r>
            <a:endParaRPr lang="en-US" sz="2200" kern="100" dirty="0">
              <a:ln>
                <a:solidFill>
                  <a:prstClr val="black"/>
                </a:solidFill>
              </a:ln>
              <a:solidFill>
                <a:prstClr val="black"/>
              </a:solidFill>
              <a:latin typeface="Times New Roman"/>
              <a:ea typeface="Calibri"/>
              <a:cs typeface="Times New Roman"/>
            </a:endParaRPr>
          </a:p>
          <a:p>
            <a:pPr lvl="0" indent="0">
              <a:lnSpc>
                <a:spcPct val="130000"/>
              </a:lnSpc>
              <a:buNone/>
            </a:pPr>
            <a:r>
              <a:rPr lang="vi-VN" sz="2200" kern="100" dirty="0">
                <a:ln>
                  <a:solidFill>
                    <a:prstClr val="black"/>
                  </a:solidFill>
                </a:ln>
                <a:solidFill>
                  <a:prstClr val="black"/>
                </a:solidFill>
                <a:latin typeface="Times New Roman"/>
                <a:ea typeface="Calibri"/>
                <a:cs typeface="Times New Roman"/>
              </a:rPr>
              <a:t>- Một số trẻ còn chưa mạnh dạn tự tin, còn rụt rè, chưa linh hoạt và diễn đặt được ý muốn của mình. Kỹ năng hoạt động của trẻ còn hạn chế.</a:t>
            </a:r>
            <a:endParaRPr lang="en-US" sz="2200" kern="100" dirty="0">
              <a:ln>
                <a:solidFill>
                  <a:prstClr val="black"/>
                </a:solidFill>
              </a:ln>
              <a:solidFill>
                <a:prstClr val="black"/>
              </a:solidFill>
              <a:latin typeface="Times New Roman"/>
              <a:ea typeface="Calibri"/>
              <a:cs typeface="Times New Roman"/>
            </a:endParaRPr>
          </a:p>
          <a:p>
            <a:pPr marL="685800">
              <a:lnSpc>
                <a:spcPct val="130000"/>
              </a:lnSpc>
              <a:spcAft>
                <a:spcPts val="0"/>
              </a:spcAft>
              <a:buFontTx/>
              <a:buChar char="-"/>
            </a:pPr>
            <a:endParaRPr lang="en-US" sz="2200" kern="100" dirty="0">
              <a:ln>
                <a:solidFill>
                  <a:schemeClr val="tx1"/>
                </a:solidFill>
              </a:ln>
              <a:latin typeface="Times New Roman"/>
              <a:ea typeface="Calibri"/>
              <a:cs typeface="Times New Roman"/>
            </a:endParaRPr>
          </a:p>
          <a:p>
            <a:pPr marL="0" indent="0">
              <a:buNone/>
            </a:pPr>
            <a:endParaRPr lang="en-US" sz="2400" dirty="0"/>
          </a:p>
        </p:txBody>
      </p:sp>
    </p:spTree>
    <p:extLst>
      <p:ext uri="{BB962C8B-B14F-4D97-AF65-F5344CB8AC3E}">
        <p14:creationId xmlns:p14="http://schemas.microsoft.com/office/powerpoint/2010/main" val="400279424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672" y="1700808"/>
            <a:ext cx="5863208" cy="1143000"/>
          </a:xfrm>
        </p:spPr>
        <p:txBody>
          <a:bodyPr/>
          <a:lstStyle/>
          <a:p>
            <a:endParaRPr lang="en-US" dirty="0"/>
          </a:p>
        </p:txBody>
      </p:sp>
      <p:sp>
        <p:nvSpPr>
          <p:cNvPr id="5" name="Content Placeholder 4"/>
          <p:cNvSpPr>
            <a:spLocks noGrp="1"/>
          </p:cNvSpPr>
          <p:nvPr>
            <p:ph idx="1"/>
          </p:nvPr>
        </p:nvSpPr>
        <p:spPr>
          <a:xfrm>
            <a:off x="457200" y="1600200"/>
            <a:ext cx="8229600" cy="461665"/>
          </a:xfrm>
          <a:prstGeom prst="rect">
            <a:avLst/>
          </a:prstGeom>
          <a:noFill/>
        </p:spPr>
        <p:txBody>
          <a:bodyPr wrap="square" lIns="91440" tIns="45720" rIns="91440" bIns="45720">
            <a:spAutoFit/>
          </a:bodyPr>
          <a:lstStyle/>
          <a:p>
            <a:pPr marL="0" indent="0" algn="ctr">
              <a:buNone/>
            </a:pPr>
            <a:endParaRPr lang="en-US" sz="2400" b="0" cap="none" spc="0" dirty="0">
              <a:ln w="18415" cmpd="sng">
                <a:solidFill>
                  <a:srgbClr val="FFFF00"/>
                </a:solidFill>
                <a:prstDash val="solid"/>
              </a:ln>
              <a:solidFill>
                <a:srgbClr val="FFFF00"/>
              </a:solidFill>
              <a:latin typeface="Times New Roman" pitchFamily="18" charset="0"/>
              <a:cs typeface="Times New Roman" pitchFamily="18" charset="0"/>
            </a:endParaRPr>
          </a:p>
        </p:txBody>
      </p:sp>
      <p:grpSp>
        <p:nvGrpSpPr>
          <p:cNvPr id="3" name="Group 2"/>
          <p:cNvGrpSpPr/>
          <p:nvPr/>
        </p:nvGrpSpPr>
        <p:grpSpPr>
          <a:xfrm>
            <a:off x="1692746" y="-38646"/>
            <a:ext cx="5791200" cy="1080120"/>
            <a:chOff x="1692746" y="-38646"/>
            <a:chExt cx="5791200" cy="108012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746" y="-38646"/>
              <a:ext cx="579120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24709" y="266400"/>
              <a:ext cx="4536504" cy="461665"/>
            </a:xfrm>
            <a:prstGeom prst="rect">
              <a:avLst/>
            </a:prstGeom>
            <a:noFill/>
          </p:spPr>
          <p:txBody>
            <a:bodyPr wrap="square" rtlCol="0">
              <a:spAutoFit/>
            </a:bodyPr>
            <a:lstStyle/>
            <a:p>
              <a:pPr lvl="0" algn="ctr"/>
              <a:r>
                <a:rPr lang="en-US" sz="2400" dirty="0">
                  <a:ln w="18415" cmpd="sng">
                    <a:solidFill>
                      <a:srgbClr val="FFFF00"/>
                    </a:solidFill>
                    <a:prstDash val="solid"/>
                  </a:ln>
                  <a:solidFill>
                    <a:srgbClr val="FFFF00"/>
                  </a:solidFill>
                  <a:latin typeface="Times New Roman" pitchFamily="18" charset="0"/>
                  <a:cs typeface="Times New Roman" pitchFamily="18" charset="0"/>
                </a:rPr>
                <a:t>CƠ SỞ LÝ LUẬN &amp; THỰC TIỄN</a:t>
              </a:r>
            </a:p>
          </p:txBody>
        </p:sp>
      </p:gr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28" y="1066081"/>
            <a:ext cx="8529637" cy="272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95536" y="1042193"/>
            <a:ext cx="8352928" cy="2613023"/>
          </a:xfrm>
          <a:prstGeom prst="rect">
            <a:avLst/>
          </a:prstGeom>
        </p:spPr>
        <p:txBody>
          <a:bodyPr wrap="square">
            <a:spAutoFit/>
          </a:bodyPr>
          <a:lstStyle/>
          <a:p>
            <a:pPr marL="342900" lvl="0" fontAlgn="t">
              <a:lnSpc>
                <a:spcPct val="130000"/>
              </a:lnSpc>
              <a:spcBef>
                <a:spcPct val="20000"/>
              </a:spcBef>
            </a:pPr>
            <a:r>
              <a:rPr lang="en-US" kern="0" dirty="0" err="1" smtClean="0">
                <a:ln>
                  <a:solidFill>
                    <a:prstClr val="black"/>
                  </a:solidFill>
                </a:ln>
                <a:solidFill>
                  <a:srgbClr val="000000"/>
                </a:solidFill>
                <a:latin typeface="Times New Roman"/>
                <a:ea typeface="Times New Roman"/>
                <a:cs typeface="Times New Roman"/>
              </a:rPr>
              <a:t>Tự</a:t>
            </a:r>
            <a:r>
              <a:rPr lang="en-US" kern="0" dirty="0" smtClean="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lập</a:t>
            </a:r>
            <a:r>
              <a:rPr lang="en-US" kern="0" dirty="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không</a:t>
            </a:r>
            <a:r>
              <a:rPr lang="en-US" kern="0" dirty="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phân</a:t>
            </a:r>
            <a:r>
              <a:rPr lang="en-US" kern="0" dirty="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biệt</a:t>
            </a:r>
            <a:r>
              <a:rPr lang="en-US" kern="0" dirty="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lớn</a:t>
            </a:r>
            <a:r>
              <a:rPr lang="en-US" kern="0" dirty="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nhỏ</a:t>
            </a:r>
            <a:r>
              <a:rPr lang="en-US" kern="0" dirty="0">
                <a:ln>
                  <a:solidFill>
                    <a:prstClr val="black"/>
                  </a:solidFill>
                </a:ln>
                <a:solidFill>
                  <a:srgbClr val="000000"/>
                </a:solidFill>
                <a:latin typeface="Times New Roman"/>
                <a:ea typeface="Times New Roman"/>
                <a:cs typeface="Times New Roman"/>
              </a:rPr>
              <a:t> </a:t>
            </a:r>
            <a:r>
              <a:rPr lang="vi-VN" kern="0" dirty="0">
                <a:ln>
                  <a:solidFill>
                    <a:prstClr val="black"/>
                  </a:solidFill>
                </a:ln>
                <a:solidFill>
                  <a:srgbClr val="000000"/>
                </a:solidFill>
                <a:latin typeface="Times New Roman"/>
                <a:ea typeface="Times New Roman"/>
                <a:cs typeface="Times New Roman"/>
              </a:rPr>
              <a:t>và không phải ai sinh ra đã có, mà được hình thành và phát triển trong từng giai đoạn. Rèn  tính tự lập cho trẻ tạo cho trẻ chính là rèn cho trẻ có thói quen tự mình làm không cần nhờ đến người khác hay dựa dẫm vào ai đó. Khi trẻ được rèn kỹ năng tự lập từ khi còn nhỏ trẻ sẽ có thói quen nề nếp, nhanh nhẹn trong sinh hoạt hằng ngày mà còn là một trong những điều kiện quan trọng để hình thành sự tự tin, năng động, sáng tạo,tư duy logic cho trẻ làm cơ sở hình thành các kĩ năng sống cho trẻ sau này.</a:t>
            </a:r>
            <a:endParaRPr lang="en-US" kern="100" dirty="0">
              <a:ln>
                <a:solidFill>
                  <a:prstClr val="black"/>
                </a:solidFill>
              </a:ln>
              <a:solidFill>
                <a:prstClr val="black"/>
              </a:solidFill>
              <a:latin typeface="Times New Roman"/>
              <a:ea typeface="Calibri"/>
              <a:cs typeface="Times New Roman"/>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99" y="3933056"/>
            <a:ext cx="848466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11560" y="3933056"/>
            <a:ext cx="8279705" cy="2577116"/>
          </a:xfrm>
          <a:prstGeom prst="rect">
            <a:avLst/>
          </a:prstGeom>
          <a:noFill/>
        </p:spPr>
        <p:txBody>
          <a:bodyPr wrap="square" rtlCol="0">
            <a:spAutoFit/>
          </a:bodyPr>
          <a:lstStyle/>
          <a:p>
            <a:pPr lvl="0" indent="457200">
              <a:lnSpc>
                <a:spcPct val="130000"/>
              </a:lnSpc>
            </a:pPr>
            <a:r>
              <a:rPr lang="vi-VN" kern="0" dirty="0">
                <a:ln>
                  <a:solidFill>
                    <a:prstClr val="black"/>
                  </a:solidFill>
                </a:ln>
                <a:solidFill>
                  <a:srgbClr val="000000"/>
                </a:solidFill>
                <a:latin typeface="Times New Roman"/>
                <a:ea typeface="Times New Roman"/>
                <a:cs typeface="Times New Roman"/>
              </a:rPr>
              <a:t>Kỹ năng tự phục vụ</a:t>
            </a:r>
            <a:r>
              <a:rPr lang="en-US" kern="0" dirty="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cho</a:t>
            </a:r>
            <a:r>
              <a:rPr lang="en-US" kern="0" dirty="0">
                <a:ln>
                  <a:solidFill>
                    <a:prstClr val="black"/>
                  </a:solidFill>
                </a:ln>
                <a:solidFill>
                  <a:srgbClr val="000000"/>
                </a:solidFill>
                <a:latin typeface="Times New Roman"/>
                <a:ea typeface="Times New Roman"/>
                <a:cs typeface="Times New Roman"/>
              </a:rPr>
              <a:t> </a:t>
            </a:r>
            <a:r>
              <a:rPr lang="en-US" kern="0" dirty="0" err="1">
                <a:ln>
                  <a:solidFill>
                    <a:prstClr val="black"/>
                  </a:solidFill>
                </a:ln>
                <a:solidFill>
                  <a:srgbClr val="000000"/>
                </a:solidFill>
                <a:latin typeface="Times New Roman"/>
                <a:ea typeface="Times New Roman"/>
                <a:cs typeface="Times New Roman"/>
              </a:rPr>
              <a:t>trẻ</a:t>
            </a:r>
            <a:r>
              <a:rPr lang="vi-VN" kern="0" dirty="0">
                <a:ln>
                  <a:solidFill>
                    <a:prstClr val="black"/>
                  </a:solidFill>
                </a:ln>
                <a:solidFill>
                  <a:srgbClr val="000000"/>
                </a:solidFill>
                <a:latin typeface="Times New Roman"/>
                <a:ea typeface="Times New Roman"/>
                <a:cs typeface="Times New Roman"/>
              </a:rPr>
              <a:t> nên giáo dục từ khi trẻ còn nhỏ</a:t>
            </a:r>
            <a:r>
              <a:rPr lang="en-US" kern="0" dirty="0">
                <a:ln>
                  <a:solidFill>
                    <a:prstClr val="black"/>
                  </a:solidFill>
                </a:ln>
                <a:solidFill>
                  <a:srgbClr val="000000"/>
                </a:solidFill>
                <a:latin typeface="Times New Roman"/>
                <a:ea typeface="Times New Roman"/>
                <a:cs typeface="Times New Roman"/>
              </a:rPr>
              <a:t>, </a:t>
            </a:r>
            <a:r>
              <a:rPr lang="vi-VN" kern="0" dirty="0">
                <a:ln>
                  <a:solidFill>
                    <a:prstClr val="black"/>
                  </a:solidFill>
                </a:ln>
                <a:solidFill>
                  <a:srgbClr val="000000"/>
                </a:solidFill>
                <a:latin typeface="Times New Roman"/>
                <a:ea typeface="Times New Roman"/>
                <a:cs typeface="Times New Roman"/>
              </a:rPr>
              <a:t>nếu trẻ chưa có kỹ năng tự phục vụ thì trẻ thiếu tự tin vào bản thân có xu hướng rụt rè, nhút nhát trong giao tiếp ngoài gia đình,… Vì vậy giáo dục kỹ năng tự phục vụ cho trẻ 5- 6 tuổi là vô cùng quan trọng và cần thiết đặc biệt là trong xã hội hiện nay. Giáo dục kỹ năng tự phục vụ cho trẻ tự lập, tự tin, tích cực sáng tạo trong cuộc sống, hình thành ý thức bản thân, tự giác trong công việc vừa sức với trẻ, có thái độ đúng đắn trong cách cư xử, tạo ra hành vi đẹp ở trẻ, làm cho trẻ thích nghi tốt với những thay đổi cuộc sống.</a:t>
            </a:r>
            <a:endParaRPr lang="en-US" kern="100" dirty="0">
              <a:ln>
                <a:solidFill>
                  <a:prstClr val="black"/>
                </a:solidFill>
              </a:ln>
              <a:solidFill>
                <a:prstClr val="black"/>
              </a:solidFill>
              <a:latin typeface="Times New Roman"/>
              <a:ea typeface="Calibri"/>
              <a:cs typeface="Times New Roman"/>
            </a:endParaRPr>
          </a:p>
        </p:txBody>
      </p:sp>
    </p:spTree>
    <p:extLst>
      <p:ext uri="{BB962C8B-B14F-4D97-AF65-F5344CB8AC3E}">
        <p14:creationId xmlns:p14="http://schemas.microsoft.com/office/powerpoint/2010/main" val="19483614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1282</TotalTime>
  <Words>2446</Words>
  <Application>Microsoft Office PowerPoint</Application>
  <PresentationFormat>On-screen Show (4:3)</PresentationFormat>
  <Paragraphs>76</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PHÒNG GIÁO DỤC VÀ ĐÀO TẠO HUYỆN AN DƯƠNG TRƯỜNG MẦM NON ĐẠI BẢN HỘI THI GIÁO VIÊN GIỎI CẤP CƠ SỞ NĂM HỌC 2023 - 2024 </vt:lpstr>
      <vt:lpstr>Lý do chọn đề tài</vt:lpstr>
      <vt:lpstr>    Trong những năm gần đây, việc giáo dục kỹ năng sống – tính tự lập cho trẻ đã được triển khai thực hiện tại các cơ sở giáo dục, đặc biệt từ bậc học mầm non.       Tự lập  không có nghĩa là bỏ mặc trẻ làm tất cả, mà tự lập là dạy trẻ độc lập trong cuộc sống, độc lập trong sinh hoạt và trong suy nghĩ. </vt:lpstr>
      <vt:lpstr>Tuy nhiên, trong thực tế hiện nay, điều kiện kinh tế phát triển hơn trẻ em được gia đình quan tâm nhiều. Đa số phụ huynh nhận thức rằng trẻ còn non còn rất bé, chưa biết làm gì hoặc nuông chiều trẻ quá mức, dẫn đến có nhiều trẻ không có kĩ năng tự lập, trẻ thích được nhờ vả người khác hơn là tự làm lấy, không chủ động, không cố gắng trong các hoạt động, còn phụ thuộc vào cô giáo và bố mẹ.</vt:lpstr>
      <vt:lpstr>Với thực tế trên, tôi nhận thấy rằng nhà trường và gia đình cần quan tâm để tìm ra phương pháp giáo dục khoa học phù hợp, để rèn luyện tính tự lập cho trẻ. Chính vì vậy tôi chọn đề tài: “Giải pháp nâng cao tính tự lập cho trẻ 5 - 6 tuổi thông qua chế độ sinh hoạt hàng ngày ở trường mầm non”</vt:lpstr>
      <vt:lpstr>  ĐỐI TƯỢNG NGHIÊN CỨU: Giải pháp được thực hiện với 43 trẻ lớp 5 tuổi A3 trường mầm non Đại Bản năm học 2023-2024 </vt:lpstr>
      <vt:lpstr>MỤC TIÊU CỦA GIẢI PHÁP</vt:lpstr>
      <vt:lpstr>II. NỘI DUNG 1. Thực trạng</vt:lpstr>
      <vt:lpstr>PowerPoint Presentation</vt:lpstr>
      <vt:lpstr>PowerPoint Presentation</vt:lpstr>
      <vt:lpstr>PowerPoint Presentation</vt:lpstr>
      <vt:lpstr>- Góc chơi được bố trí khoa học hợp lý, góc cần yên tĩnh bố trí xa các góc ồn ào. Có ranh giới rõ ràng để trẻ biết vị trí các góc. Việc sắp xếp như vậy giúp tôi có thể dễ dàng quan sát, giám sát được toàn bộ hoạt động của trẻ. </vt:lpstr>
      <vt:lpstr>Ví dụ 1: Trên các giá đồ chơi : các rổ, các hộp đựng đồ dùng có tên kèm theo hình ảnh riêng như: Hộp đựng tên loại rau (Tên loại hoa, hình ảnh rau…). </vt:lpstr>
      <vt:lpstr>PowerPoint Presentation</vt:lpstr>
      <vt:lpstr>* Thông qua hoạt động học</vt:lpstr>
      <vt:lpstr>* Thông qua hoạt động vui chơi</vt:lpstr>
      <vt:lpstr>Ví dụ : - Trong trò chơi bác sĩ tôi cho trẻ lựa chọn cách chơi, vai chơi, trẻ biết khám bệnh, kê đơn thuốc và tiêm cho người bệnh.              -Góc nấu ăn trẻ có thể thảo luận cùng nhau thống nhất lựa chọn nguyên liệu món ăn, cách bày và trang trí bàn ăn theo ý trẻ thích</vt:lpstr>
      <vt:lpstr>* Thông qua hoạt động đón trả trẻ</vt:lpstr>
      <vt:lpstr>* Thông qua hoạt động ngoài trời</vt:lpstr>
      <vt:lpstr>* Thông qua hoạt động vệ sinh ăn ngủ</vt:lpstr>
      <vt:lpstr>PowerPoint Presentation</vt:lpstr>
      <vt:lpstr>PowerPoint Presentation</vt:lpstr>
      <vt:lpstr>PowerPoint Presentation</vt:lpstr>
      <vt:lpstr>PowerPoint Presentation</vt:lpstr>
      <vt:lpstr>- Tôi khuyến khích phụ huynh quay lại những việc trẻ làm được khi ở nhà  bằng điện thoại và đăng trên nhóm để trẻ, phụ huynh trong lớp được biết. </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AN DƯƠNG TRƯỜNG MẦM NON ĐẠI BẢN</dc:title>
  <dc:creator>Administrator</dc:creator>
  <cp:lastModifiedBy>Administrator</cp:lastModifiedBy>
  <cp:revision>103</cp:revision>
  <dcterms:created xsi:type="dcterms:W3CDTF">2024-02-24T01:53:07Z</dcterms:created>
  <dcterms:modified xsi:type="dcterms:W3CDTF">2024-03-11T06:42:29Z</dcterms:modified>
</cp:coreProperties>
</file>