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24" r:id="rId2"/>
    <p:sldId id="320" r:id="rId3"/>
    <p:sldId id="257" r:id="rId4"/>
    <p:sldId id="322" r:id="rId5"/>
    <p:sldId id="264" r:id="rId6"/>
    <p:sldId id="302" r:id="rId7"/>
    <p:sldId id="310" r:id="rId8"/>
    <p:sldId id="312" r:id="rId9"/>
    <p:sldId id="271" r:id="rId10"/>
    <p:sldId id="304" r:id="rId11"/>
    <p:sldId id="305" r:id="rId12"/>
    <p:sldId id="314" r:id="rId13"/>
    <p:sldId id="275" r:id="rId14"/>
    <p:sldId id="274" r:id="rId15"/>
    <p:sldId id="316" r:id="rId16"/>
    <p:sldId id="317" r:id="rId17"/>
    <p:sldId id="315" r:id="rId18"/>
    <p:sldId id="313" r:id="rId19"/>
    <p:sldId id="318" r:id="rId20"/>
    <p:sldId id="326" r:id="rId21"/>
    <p:sldId id="325" r:id="rId22"/>
    <p:sldId id="327" r:id="rId23"/>
    <p:sldId id="265" r:id="rId24"/>
    <p:sldId id="267" r:id="rId25"/>
    <p:sldId id="29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PC" initials="M" lastIdx="1" clrIdx="0">
    <p:extLst>
      <p:ext uri="{19B8F6BF-5375-455C-9EA6-DF929625EA0E}">
        <p15:presenceInfo xmlns:p15="http://schemas.microsoft.com/office/powerpoint/2012/main" userId="My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p:cViewPr varScale="1">
        <p:scale>
          <a:sx n="80" d="100"/>
          <a:sy n="80" d="100"/>
        </p:scale>
        <p:origin x="56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3D735A-EA9C-4CE7-811F-B0F3FCAB87D5}" type="datetimeFigureOut">
              <a:rPr lang="en-US" smtClean="0"/>
              <a:t>3/13/2024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2D0F0C-8719-4AD3-B1FA-41FAD02BD8A5}" type="slidenum">
              <a:rPr lang="en-US" smtClean="0"/>
              <a:t>‹#›</a:t>
            </a:fld>
            <a:endParaRPr lang="en-US"/>
          </a:p>
        </p:txBody>
      </p:sp>
    </p:spTree>
    <p:extLst>
      <p:ext uri="{BB962C8B-B14F-4D97-AF65-F5344CB8AC3E}">
        <p14:creationId xmlns:p14="http://schemas.microsoft.com/office/powerpoint/2010/main" val="156055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DEF2EA5-52AD-4DD4-BFD5-0ABB143B257D}"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FDCC7-D537-484A-8FDB-EBF80A5D87F2}" type="slidenum">
              <a:rPr lang="en-US" smtClean="0"/>
              <a:t>‹#›</a:t>
            </a:fld>
            <a:endParaRPr lang="en-US"/>
          </a:p>
        </p:txBody>
      </p:sp>
    </p:spTree>
    <p:extLst>
      <p:ext uri="{BB962C8B-B14F-4D97-AF65-F5344CB8AC3E}">
        <p14:creationId xmlns:p14="http://schemas.microsoft.com/office/powerpoint/2010/main" val="292578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F2EA5-52AD-4DD4-BFD5-0ABB143B257D}"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FDCC7-D537-484A-8FDB-EBF80A5D87F2}" type="slidenum">
              <a:rPr lang="en-US" smtClean="0"/>
              <a:t>‹#›</a:t>
            </a:fld>
            <a:endParaRPr lang="en-US"/>
          </a:p>
        </p:txBody>
      </p:sp>
    </p:spTree>
    <p:extLst>
      <p:ext uri="{BB962C8B-B14F-4D97-AF65-F5344CB8AC3E}">
        <p14:creationId xmlns:p14="http://schemas.microsoft.com/office/powerpoint/2010/main" val="3641016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F2EA5-52AD-4DD4-BFD5-0ABB143B257D}"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FDCC7-D537-484A-8FDB-EBF80A5D87F2}" type="slidenum">
              <a:rPr lang="en-US" smtClean="0"/>
              <a:t>‹#›</a:t>
            </a:fld>
            <a:endParaRPr lang="en-US"/>
          </a:p>
        </p:txBody>
      </p:sp>
    </p:spTree>
    <p:extLst>
      <p:ext uri="{BB962C8B-B14F-4D97-AF65-F5344CB8AC3E}">
        <p14:creationId xmlns:p14="http://schemas.microsoft.com/office/powerpoint/2010/main" val="1488627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F2EA5-52AD-4DD4-BFD5-0ABB143B257D}"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FDCC7-D537-484A-8FDB-EBF80A5D87F2}" type="slidenum">
              <a:rPr lang="en-US" smtClean="0"/>
              <a:t>‹#›</a:t>
            </a:fld>
            <a:endParaRPr lang="en-US"/>
          </a:p>
        </p:txBody>
      </p:sp>
    </p:spTree>
    <p:extLst>
      <p:ext uri="{BB962C8B-B14F-4D97-AF65-F5344CB8AC3E}">
        <p14:creationId xmlns:p14="http://schemas.microsoft.com/office/powerpoint/2010/main" val="3829141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EF2EA5-52AD-4DD4-BFD5-0ABB143B257D}"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FDCC7-D537-484A-8FDB-EBF80A5D87F2}" type="slidenum">
              <a:rPr lang="en-US" smtClean="0"/>
              <a:t>‹#›</a:t>
            </a:fld>
            <a:endParaRPr lang="en-US"/>
          </a:p>
        </p:txBody>
      </p:sp>
    </p:spTree>
    <p:extLst>
      <p:ext uri="{BB962C8B-B14F-4D97-AF65-F5344CB8AC3E}">
        <p14:creationId xmlns:p14="http://schemas.microsoft.com/office/powerpoint/2010/main" val="110118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EF2EA5-52AD-4DD4-BFD5-0ABB143B257D}"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FDCC7-D537-484A-8FDB-EBF80A5D87F2}" type="slidenum">
              <a:rPr lang="en-US" smtClean="0"/>
              <a:t>‹#›</a:t>
            </a:fld>
            <a:endParaRPr lang="en-US"/>
          </a:p>
        </p:txBody>
      </p:sp>
    </p:spTree>
    <p:extLst>
      <p:ext uri="{BB962C8B-B14F-4D97-AF65-F5344CB8AC3E}">
        <p14:creationId xmlns:p14="http://schemas.microsoft.com/office/powerpoint/2010/main" val="274277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EF2EA5-52AD-4DD4-BFD5-0ABB143B257D}" type="datetimeFigureOut">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2FDCC7-D537-484A-8FDB-EBF80A5D87F2}" type="slidenum">
              <a:rPr lang="en-US" smtClean="0"/>
              <a:t>‹#›</a:t>
            </a:fld>
            <a:endParaRPr lang="en-US"/>
          </a:p>
        </p:txBody>
      </p:sp>
    </p:spTree>
    <p:extLst>
      <p:ext uri="{BB962C8B-B14F-4D97-AF65-F5344CB8AC3E}">
        <p14:creationId xmlns:p14="http://schemas.microsoft.com/office/powerpoint/2010/main" val="1296179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EF2EA5-52AD-4DD4-BFD5-0ABB143B257D}" type="datetimeFigureOut">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2FDCC7-D537-484A-8FDB-EBF80A5D87F2}" type="slidenum">
              <a:rPr lang="en-US" smtClean="0"/>
              <a:t>‹#›</a:t>
            </a:fld>
            <a:endParaRPr lang="en-US"/>
          </a:p>
        </p:txBody>
      </p:sp>
    </p:spTree>
    <p:extLst>
      <p:ext uri="{BB962C8B-B14F-4D97-AF65-F5344CB8AC3E}">
        <p14:creationId xmlns:p14="http://schemas.microsoft.com/office/powerpoint/2010/main" val="4051507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F2EA5-52AD-4DD4-BFD5-0ABB143B257D}" type="datetimeFigureOut">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2FDCC7-D537-484A-8FDB-EBF80A5D87F2}" type="slidenum">
              <a:rPr lang="en-US" smtClean="0"/>
              <a:t>‹#›</a:t>
            </a:fld>
            <a:endParaRPr lang="en-US"/>
          </a:p>
        </p:txBody>
      </p:sp>
    </p:spTree>
    <p:extLst>
      <p:ext uri="{BB962C8B-B14F-4D97-AF65-F5344CB8AC3E}">
        <p14:creationId xmlns:p14="http://schemas.microsoft.com/office/powerpoint/2010/main" val="46437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EF2EA5-52AD-4DD4-BFD5-0ABB143B257D}"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FDCC7-D537-484A-8FDB-EBF80A5D87F2}" type="slidenum">
              <a:rPr lang="en-US" smtClean="0"/>
              <a:t>‹#›</a:t>
            </a:fld>
            <a:endParaRPr lang="en-US"/>
          </a:p>
        </p:txBody>
      </p:sp>
    </p:spTree>
    <p:extLst>
      <p:ext uri="{BB962C8B-B14F-4D97-AF65-F5344CB8AC3E}">
        <p14:creationId xmlns:p14="http://schemas.microsoft.com/office/powerpoint/2010/main" val="229241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EF2EA5-52AD-4DD4-BFD5-0ABB143B257D}"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FDCC7-D537-484A-8FDB-EBF80A5D87F2}" type="slidenum">
              <a:rPr lang="en-US" smtClean="0"/>
              <a:t>‹#›</a:t>
            </a:fld>
            <a:endParaRPr lang="en-US"/>
          </a:p>
        </p:txBody>
      </p:sp>
    </p:spTree>
    <p:extLst>
      <p:ext uri="{BB962C8B-B14F-4D97-AF65-F5344CB8AC3E}">
        <p14:creationId xmlns:p14="http://schemas.microsoft.com/office/powerpoint/2010/main" val="966333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F2EA5-52AD-4DD4-BFD5-0ABB143B257D}" type="datetimeFigureOut">
              <a:rPr lang="en-US" smtClean="0"/>
              <a:t>3/13/2024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FDCC7-D537-484A-8FDB-EBF80A5D87F2}" type="slidenum">
              <a:rPr lang="en-US" smtClean="0"/>
              <a:t>‹#›</a:t>
            </a:fld>
            <a:endParaRPr lang="en-US"/>
          </a:p>
        </p:txBody>
      </p:sp>
    </p:spTree>
    <p:extLst>
      <p:ext uri="{BB962C8B-B14F-4D97-AF65-F5344CB8AC3E}">
        <p14:creationId xmlns:p14="http://schemas.microsoft.com/office/powerpoint/2010/main" val="3148351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1.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6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9.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1140C1-6411-7CD9-73E8-F34CE0A13A58}"/>
              </a:ext>
            </a:extLst>
          </p:cNvPr>
          <p:cNvSpPr txBox="1"/>
          <p:nvPr/>
        </p:nvSpPr>
        <p:spPr>
          <a:xfrm>
            <a:off x="2009775" y="457200"/>
            <a:ext cx="54102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PHÒNG GIÁO DỤC VÀ ĐÀO TẠO HUYỆN AN D</a:t>
            </a:r>
            <a:r>
              <a:rPr kumimoji="0" lang="vi-VN"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ƯƠ</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TR</a:t>
            </a:r>
            <a:r>
              <a:rPr kumimoji="0" lang="vi-VN"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ƯỜNG</a:t>
            </a: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MẦM NON ĐẠI BẢN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HÔI THI GIÁO VIÊN DẠY GIỎI CẤP CƠ SỞ</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NĂM HỌC 2023 - 2024</a:t>
            </a:r>
          </a:p>
        </p:txBody>
      </p:sp>
      <p:sp>
        <p:nvSpPr>
          <p:cNvPr id="7" name="TextBox 6">
            <a:extLst>
              <a:ext uri="{FF2B5EF4-FFF2-40B4-BE49-F238E27FC236}">
                <a16:creationId xmlns:a16="http://schemas.microsoft.com/office/drawing/2014/main" id="{B50FC6EB-E6DB-EE5A-5D79-FB2E10EEB41C}"/>
              </a:ext>
            </a:extLst>
          </p:cNvPr>
          <p:cNvSpPr txBox="1"/>
          <p:nvPr/>
        </p:nvSpPr>
        <p:spPr>
          <a:xfrm>
            <a:off x="1447800" y="2209800"/>
            <a:ext cx="653415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BÁO CÁO BIỆN PHÁP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SỬ DỤNG NGUYÊN VẬT LIỆU THIÊN NHIÊN TRONG HOẠT ĐỘNG TẠO HÌNH NHẰM PHÁT TRIỂN KHẢ NĂNG SÁNG TẠO CHO TRẺ 5 – 6 TUỔI TRONG TRƯỜNG MẦM NON</a:t>
            </a:r>
            <a:endParaRPr kumimoji="0" lang="vi-VN"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381EA0C-CE00-3005-CCF8-8EFE745B1225}"/>
              </a:ext>
            </a:extLst>
          </p:cNvPr>
          <p:cNvSpPr txBox="1"/>
          <p:nvPr/>
        </p:nvSpPr>
        <p:spPr>
          <a:xfrm>
            <a:off x="1600200" y="4800600"/>
            <a:ext cx="6858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Nguyễn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Thị</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Nguyễn</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Giáo</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viên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Tr</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ường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mầm</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non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Đại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An D</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ươ</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ng -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Hải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Phòng</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76764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5BE4BE-FD1E-4352-FC56-89CFC0D9F94E}"/>
              </a:ext>
            </a:extLst>
          </p:cNvPr>
          <p:cNvPicPr>
            <a:picLocks noChangeAspect="1"/>
          </p:cNvPicPr>
          <p:nvPr/>
        </p:nvPicPr>
        <p:blipFill>
          <a:blip r:embed="rId3"/>
          <a:stretch>
            <a:fillRect/>
          </a:stretch>
        </p:blipFill>
        <p:spPr>
          <a:xfrm>
            <a:off x="5216100" y="75470"/>
            <a:ext cx="3489669" cy="2434520"/>
          </a:xfrm>
          <a:prstGeom prst="flowChartConnector">
            <a:avLst/>
          </a:prstGeom>
        </p:spPr>
      </p:pic>
      <p:pic>
        <p:nvPicPr>
          <p:cNvPr id="9" name="Picture 8">
            <a:extLst>
              <a:ext uri="{FF2B5EF4-FFF2-40B4-BE49-F238E27FC236}">
                <a16:creationId xmlns:a16="http://schemas.microsoft.com/office/drawing/2014/main" id="{FC3D841C-D022-2BB9-D095-B39C42425A2A}"/>
              </a:ext>
            </a:extLst>
          </p:cNvPr>
          <p:cNvPicPr>
            <a:picLocks noChangeAspect="1"/>
          </p:cNvPicPr>
          <p:nvPr/>
        </p:nvPicPr>
        <p:blipFill>
          <a:blip r:embed="rId4"/>
          <a:stretch>
            <a:fillRect/>
          </a:stretch>
        </p:blipFill>
        <p:spPr>
          <a:xfrm>
            <a:off x="5440853" y="2160469"/>
            <a:ext cx="3698458" cy="2537062"/>
          </a:xfrm>
          <a:prstGeom prst="ellipse">
            <a:avLst/>
          </a:prstGeom>
        </p:spPr>
      </p:pic>
      <p:sp>
        <p:nvSpPr>
          <p:cNvPr id="5" name="Oval 4">
            <a:extLst>
              <a:ext uri="{FF2B5EF4-FFF2-40B4-BE49-F238E27FC236}">
                <a16:creationId xmlns:a16="http://schemas.microsoft.com/office/drawing/2014/main" id="{BA55C2DC-CD5A-92D6-82DE-1C8F7D50C30D}"/>
              </a:ext>
            </a:extLst>
          </p:cNvPr>
          <p:cNvSpPr/>
          <p:nvPr/>
        </p:nvSpPr>
        <p:spPr>
          <a:xfrm>
            <a:off x="914400" y="330278"/>
            <a:ext cx="3698458" cy="83318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endParaRPr lang="en-US" sz="2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7EACDBB-F4E9-B0F9-B5B9-61609625990F}"/>
              </a:ext>
            </a:extLst>
          </p:cNvPr>
          <p:cNvPicPr>
            <a:picLocks noChangeAspect="1"/>
          </p:cNvPicPr>
          <p:nvPr/>
        </p:nvPicPr>
        <p:blipFill>
          <a:blip r:embed="rId5"/>
          <a:stretch>
            <a:fillRect/>
          </a:stretch>
        </p:blipFill>
        <p:spPr>
          <a:xfrm>
            <a:off x="4558933" y="4118347"/>
            <a:ext cx="3698458" cy="2664183"/>
          </a:xfrm>
          <a:prstGeom prst="rect">
            <a:avLst/>
          </a:prstGeom>
        </p:spPr>
      </p:pic>
      <p:pic>
        <p:nvPicPr>
          <p:cNvPr id="3" name="Picture 2">
            <a:extLst>
              <a:ext uri="{FF2B5EF4-FFF2-40B4-BE49-F238E27FC236}">
                <a16:creationId xmlns:a16="http://schemas.microsoft.com/office/drawing/2014/main" id="{2EC10D06-C4C2-7F6A-5E92-A86CCFC6CBDB}"/>
              </a:ext>
            </a:extLst>
          </p:cNvPr>
          <p:cNvPicPr>
            <a:picLocks noChangeAspect="1"/>
          </p:cNvPicPr>
          <p:nvPr/>
        </p:nvPicPr>
        <p:blipFill>
          <a:blip r:embed="rId6"/>
          <a:stretch>
            <a:fillRect/>
          </a:stretch>
        </p:blipFill>
        <p:spPr>
          <a:xfrm>
            <a:off x="886609" y="4167655"/>
            <a:ext cx="3883489" cy="2664183"/>
          </a:xfrm>
          <a:prstGeom prst="rect">
            <a:avLst/>
          </a:prstGeom>
        </p:spPr>
      </p:pic>
      <p:sp>
        <p:nvSpPr>
          <p:cNvPr id="14" name="TextBox 13">
            <a:extLst>
              <a:ext uri="{FF2B5EF4-FFF2-40B4-BE49-F238E27FC236}">
                <a16:creationId xmlns:a16="http://schemas.microsoft.com/office/drawing/2014/main" id="{0506B59D-FAED-868D-4B53-8F5018479AAA}"/>
              </a:ext>
            </a:extLst>
          </p:cNvPr>
          <p:cNvSpPr txBox="1"/>
          <p:nvPr/>
        </p:nvSpPr>
        <p:spPr>
          <a:xfrm>
            <a:off x="438230" y="1358253"/>
            <a:ext cx="4572000" cy="2554545"/>
          </a:xfrm>
          <a:prstGeom prst="rect">
            <a:avLst/>
          </a:prstGeom>
          <a:noFill/>
        </p:spPr>
        <p:txBody>
          <a:bodyPr wrap="square">
            <a:spAutoFit/>
          </a:bodyPr>
          <a:lstStyle/>
          <a:p>
            <a:pPr algn="just"/>
            <a:r>
              <a:rPr lang="en-US" sz="1600" kern="1200" dirty="0" err="1">
                <a:effectLst/>
                <a:latin typeface="Times New Roman" panose="02020603050405020304" pitchFamily="18" charset="0"/>
                <a:ea typeface="+mn-ea"/>
              </a:rPr>
              <a:t>Tôi</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dành</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một</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khoảng</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sân</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vườn</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đủ</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rộng</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ngay</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dưới</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gốc</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cây</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si</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già</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che</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bóng</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mát</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để</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làm</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khu</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chơi</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sáng</a:t>
            </a:r>
            <a:r>
              <a:rPr lang="en-US" sz="1600" kern="1200" dirty="0">
                <a:effectLst/>
                <a:latin typeface="Times New Roman" panose="02020603050405020304" pitchFamily="18" charset="0"/>
                <a:ea typeface="+mn-ea"/>
              </a:rPr>
              <a:t> </a:t>
            </a:r>
            <a:r>
              <a:rPr lang="en-US" sz="1600" kern="1200" dirty="0" err="1">
                <a:effectLst/>
                <a:latin typeface="Times New Roman" panose="02020603050405020304" pitchFamily="18" charset="0"/>
                <a:ea typeface="+mn-ea"/>
              </a:rPr>
              <a:t>tạo</a:t>
            </a:r>
            <a:r>
              <a:rPr lang="en-US" sz="1600" kern="1200" dirty="0">
                <a:effectLst/>
                <a:latin typeface="Times New Roman" panose="02020603050405020304" pitchFamily="18" charset="0"/>
                <a:ea typeface="+mn-ea"/>
              </a:rPr>
              <a:t>.</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Để</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trẻ</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được</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thoả</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sức</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sáng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tạo</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thì</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yếu</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tố</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quan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trọng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nhất</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chính</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là</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nguyên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nguyên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liệu</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vì</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vậy</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tôi</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đã</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sưu</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tầm</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rất</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nhiều</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nguyên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học</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liệu</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về</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thiên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nhiên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như</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cát</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sỏi</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mảnh</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gỗ</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xơ</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dừa</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trấu</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phoi</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bào</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lá</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ngô</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khô</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lá</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cây</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hột</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hạt</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với</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các</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nguyên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liệu</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này</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trẻ</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đã</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tạo</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ra</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rất</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nhiều</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sản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phẩm</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như</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các</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kiểu</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tranh</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cát</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tranh</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bằng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đất</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bằng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muối</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bằng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lá</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khô</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và</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các</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công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trình</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bằng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gỗ</a:t>
            </a:r>
            <a:r>
              <a:rPr lang="en-US" sz="1600" dirty="0">
                <a:solidFill>
                  <a:srgbClr val="000000"/>
                </a:solidFill>
                <a:effectLst/>
                <a:latin typeface="Times New Roman" panose="02020603050405020304" pitchFamily="18" charset="0"/>
                <a:ea typeface="Calibri" panose="020F0502020204030204" pitchFamily="34" charset="0"/>
              </a:rPr>
              <a:t>…</a:t>
            </a:r>
            <a:endParaRPr lang="en-US" sz="1600" dirty="0"/>
          </a:p>
        </p:txBody>
      </p:sp>
    </p:spTree>
    <p:extLst>
      <p:ext uri="{BB962C8B-B14F-4D97-AF65-F5344CB8AC3E}">
        <p14:creationId xmlns:p14="http://schemas.microsoft.com/office/powerpoint/2010/main" val="3513910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1FA716-8530-BBC3-4161-5E1E2C0545E3}"/>
              </a:ext>
            </a:extLst>
          </p:cNvPr>
          <p:cNvPicPr>
            <a:picLocks noChangeAspect="1"/>
          </p:cNvPicPr>
          <p:nvPr/>
        </p:nvPicPr>
        <p:blipFill>
          <a:blip r:embed="rId3"/>
          <a:stretch>
            <a:fillRect/>
          </a:stretch>
        </p:blipFill>
        <p:spPr>
          <a:xfrm>
            <a:off x="837892" y="3913787"/>
            <a:ext cx="3735729" cy="2363421"/>
          </a:xfrm>
          <a:prstGeom prst="flowChartAlternateProcess">
            <a:avLst/>
          </a:prstGeom>
        </p:spPr>
      </p:pic>
      <p:sp>
        <p:nvSpPr>
          <p:cNvPr id="7" name="Oval 6">
            <a:extLst>
              <a:ext uri="{FF2B5EF4-FFF2-40B4-BE49-F238E27FC236}">
                <a16:creationId xmlns:a16="http://schemas.microsoft.com/office/drawing/2014/main" id="{61617DA6-D2E5-D691-707E-564238C16433}"/>
              </a:ext>
            </a:extLst>
          </p:cNvPr>
          <p:cNvSpPr/>
          <p:nvPr/>
        </p:nvSpPr>
        <p:spPr>
          <a:xfrm>
            <a:off x="1143000" y="317339"/>
            <a:ext cx="30480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nghiệm</a:t>
            </a:r>
            <a:endParaRPr lang="en-US"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1BC0F9E-D7F5-6EDC-CDA2-7630722AEF37}"/>
              </a:ext>
            </a:extLst>
          </p:cNvPr>
          <p:cNvSpPr/>
          <p:nvPr/>
        </p:nvSpPr>
        <p:spPr>
          <a:xfrm>
            <a:off x="630821" y="1480833"/>
            <a:ext cx="4072358" cy="2209800"/>
          </a:xfrm>
          <a:prstGeom prst="roundRect">
            <a:avLst/>
          </a:prstGeom>
          <a:effectLst>
            <a:glow rad="127000">
              <a:schemeClr val="accent2">
                <a:lumMod val="20000"/>
                <a:lumOff val="8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1800" kern="100" dirty="0" err="1">
                <a:solidFill>
                  <a:srgbClr val="000000"/>
                </a:solidFill>
                <a:effectLst/>
                <a:latin typeface="Times New Roman" panose="02020603050405020304" pitchFamily="18" charset="0"/>
                <a:ea typeface="Calibri" panose="020F0502020204030204" pitchFamily="34" charset="0"/>
              </a:rPr>
              <a:t>Tôi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cũng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sắp</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xếp</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phân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bố</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rõ</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rệt</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từng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nội</a:t>
            </a:r>
            <a:r>
              <a:rPr lang="en-US" sz="1800" kern="100" dirty="0">
                <a:solidFill>
                  <a:srgbClr val="000000"/>
                </a:solidFill>
                <a:effectLst/>
                <a:latin typeface="Times New Roman" panose="02020603050405020304" pitchFamily="18" charset="0"/>
                <a:ea typeface="Calibri" panose="020F0502020204030204" pitchFamily="34" charset="0"/>
              </a:rPr>
              <a:t> dung </a:t>
            </a:r>
            <a:r>
              <a:rPr lang="en-US" sz="1800" kern="100" dirty="0" err="1">
                <a:solidFill>
                  <a:srgbClr val="000000"/>
                </a:solidFill>
                <a:effectLst/>
                <a:latin typeface="Times New Roman" panose="02020603050405020304" pitchFamily="18" charset="0"/>
                <a:ea typeface="Calibri" panose="020F0502020204030204" pitchFamily="34" charset="0"/>
              </a:rPr>
              <a:t>chơi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như</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khu</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chơi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với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cát</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với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nước</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trải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nghiệm</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vật</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chìm</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vật</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nổi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chơi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thí</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nghiệm</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vui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tôi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cũng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đầu</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tư</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bổ</a:t>
            </a:r>
            <a:r>
              <a:rPr lang="en-US" sz="1800" kern="100" dirty="0">
                <a:solidFill>
                  <a:srgbClr val="000000"/>
                </a:solidFill>
                <a:effectLst/>
                <a:latin typeface="Times New Roman" panose="02020603050405020304" pitchFamily="18" charset="0"/>
                <a:ea typeface="Calibri" panose="020F0502020204030204" pitchFamily="34" charset="0"/>
              </a:rPr>
              <a:t> sung </a:t>
            </a:r>
            <a:r>
              <a:rPr lang="en-US" sz="1800" kern="100" dirty="0" err="1">
                <a:solidFill>
                  <a:srgbClr val="000000"/>
                </a:solidFill>
                <a:effectLst/>
                <a:latin typeface="Times New Roman" panose="02020603050405020304" pitchFamily="18" charset="0"/>
                <a:ea typeface="Calibri" panose="020F0502020204030204" pitchFamily="34" charset="0"/>
              </a:rPr>
              <a:t>những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nguyên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liệu</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từ</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thiên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nhiên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như</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cát</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các</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loại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cát</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màu</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sạch</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đá</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sỏi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muối</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bọt</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biển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và</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một</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số</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nguyên</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liệu</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khác</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để</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trẻ</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thoả</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sức</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sáng</a:t>
            </a:r>
            <a:r>
              <a:rPr lang="en-US" sz="1800" kern="100" dirty="0">
                <a:solidFill>
                  <a:srgbClr val="000000"/>
                </a:solidFill>
                <a:effectLst/>
                <a:latin typeface="Times New Roman" panose="02020603050405020304" pitchFamily="18" charset="0"/>
                <a:ea typeface="Calibri" panose="020F0502020204030204" pitchFamily="34" charset="0"/>
              </a:rPr>
              <a:t> </a:t>
            </a:r>
            <a:r>
              <a:rPr lang="en-US" sz="1800" kern="100" dirty="0" err="1">
                <a:solidFill>
                  <a:srgbClr val="000000"/>
                </a:solidFill>
                <a:effectLst/>
                <a:latin typeface="Times New Roman" panose="02020603050405020304" pitchFamily="18" charset="0"/>
                <a:ea typeface="Calibri" panose="020F0502020204030204" pitchFamily="34" charset="0"/>
              </a:rPr>
              <a:t>tạo</a:t>
            </a:r>
            <a:endParaRPr lang="en-US" dirty="0"/>
          </a:p>
        </p:txBody>
      </p:sp>
      <p:pic>
        <p:nvPicPr>
          <p:cNvPr id="5" name="Picture 4">
            <a:extLst>
              <a:ext uri="{FF2B5EF4-FFF2-40B4-BE49-F238E27FC236}">
                <a16:creationId xmlns:a16="http://schemas.microsoft.com/office/drawing/2014/main" id="{84DBBF85-916A-6905-870C-CFD9394ACD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4264" y="317339"/>
            <a:ext cx="3925617" cy="2944213"/>
          </a:xfrm>
          <a:prstGeom prst="pentagon">
            <a:avLst/>
          </a:prstGeom>
        </p:spPr>
      </p:pic>
      <p:pic>
        <p:nvPicPr>
          <p:cNvPr id="9" name="Picture 8">
            <a:extLst>
              <a:ext uri="{FF2B5EF4-FFF2-40B4-BE49-F238E27FC236}">
                <a16:creationId xmlns:a16="http://schemas.microsoft.com/office/drawing/2014/main" id="{130FC4A8-7C27-8AA4-B677-28B17723EF22}"/>
              </a:ext>
            </a:extLst>
          </p:cNvPr>
          <p:cNvPicPr>
            <a:picLocks noChangeAspect="1"/>
          </p:cNvPicPr>
          <p:nvPr/>
        </p:nvPicPr>
        <p:blipFill>
          <a:blip r:embed="rId5"/>
          <a:stretch>
            <a:fillRect/>
          </a:stretch>
        </p:blipFill>
        <p:spPr>
          <a:xfrm>
            <a:off x="5009259" y="3355693"/>
            <a:ext cx="3541209" cy="2891279"/>
          </a:xfrm>
          <a:prstGeom prst="rect">
            <a:avLst/>
          </a:prstGeom>
        </p:spPr>
      </p:pic>
    </p:spTree>
    <p:extLst>
      <p:ext uri="{BB962C8B-B14F-4D97-AF65-F5344CB8AC3E}">
        <p14:creationId xmlns:p14="http://schemas.microsoft.com/office/powerpoint/2010/main" val="3751028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49C429-8677-7066-9DB2-D46DEC438C61}"/>
              </a:ext>
            </a:extLst>
          </p:cNvPr>
          <p:cNvSpPr txBox="1"/>
          <p:nvPr/>
        </p:nvSpPr>
        <p:spPr>
          <a:xfrm>
            <a:off x="990600" y="1300469"/>
            <a:ext cx="3048000" cy="2812565"/>
          </a:xfrm>
          <a:prstGeom prst="rect">
            <a:avLst/>
          </a:prstGeom>
          <a:noFill/>
        </p:spPr>
        <p:txBody>
          <a:bodyPr wrap="square">
            <a:spAutoFit/>
          </a:bodyPr>
          <a:lstStyle/>
          <a:p>
            <a:pPr algn="just">
              <a:lnSpc>
                <a:spcPct val="110000"/>
              </a:lnSpc>
            </a:pP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Hay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vườn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chậu</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chậu</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mắt</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say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mê</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ngắm</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mỗi</a:t>
            </a:r>
            <a:r>
              <a:rPr lang="en-US"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dạo</a:t>
            </a:r>
            <a:r>
              <a:rPr lang="en-US"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1EB0B73-A15B-C30C-AFEF-6798F63E939D}"/>
              </a:ext>
            </a:extLst>
          </p:cNvPr>
          <p:cNvPicPr>
            <a:picLocks noChangeAspect="1"/>
          </p:cNvPicPr>
          <p:nvPr/>
        </p:nvPicPr>
        <p:blipFill>
          <a:blip r:embed="rId3"/>
          <a:stretch>
            <a:fillRect/>
          </a:stretch>
        </p:blipFill>
        <p:spPr>
          <a:xfrm>
            <a:off x="3920920" y="586786"/>
            <a:ext cx="3505200" cy="2158181"/>
          </a:xfrm>
          <a:prstGeom prst="heart">
            <a:avLst/>
          </a:prstGeom>
        </p:spPr>
      </p:pic>
      <p:pic>
        <p:nvPicPr>
          <p:cNvPr id="10" name="Picture 9">
            <a:extLst>
              <a:ext uri="{FF2B5EF4-FFF2-40B4-BE49-F238E27FC236}">
                <a16:creationId xmlns:a16="http://schemas.microsoft.com/office/drawing/2014/main" id="{48115885-07AF-F033-7CE8-20F45065E927}"/>
              </a:ext>
            </a:extLst>
          </p:cNvPr>
          <p:cNvPicPr>
            <a:picLocks noChangeAspect="1"/>
          </p:cNvPicPr>
          <p:nvPr/>
        </p:nvPicPr>
        <p:blipFill>
          <a:blip r:embed="rId4"/>
          <a:stretch>
            <a:fillRect/>
          </a:stretch>
        </p:blipFill>
        <p:spPr>
          <a:xfrm>
            <a:off x="4898208" y="2412083"/>
            <a:ext cx="3219097" cy="2304408"/>
          </a:xfrm>
          <a:prstGeom prst="ellipse">
            <a:avLst/>
          </a:prstGeom>
        </p:spPr>
      </p:pic>
      <p:pic>
        <p:nvPicPr>
          <p:cNvPr id="11" name="Picture 10">
            <a:extLst>
              <a:ext uri="{FF2B5EF4-FFF2-40B4-BE49-F238E27FC236}">
                <a16:creationId xmlns:a16="http://schemas.microsoft.com/office/drawing/2014/main" id="{87126494-F7E0-BE51-0287-BE754A732235}"/>
              </a:ext>
            </a:extLst>
          </p:cNvPr>
          <p:cNvPicPr>
            <a:picLocks noChangeAspect="1"/>
          </p:cNvPicPr>
          <p:nvPr/>
        </p:nvPicPr>
        <p:blipFill>
          <a:blip r:embed="rId5"/>
          <a:stretch>
            <a:fillRect/>
          </a:stretch>
        </p:blipFill>
        <p:spPr>
          <a:xfrm>
            <a:off x="2337579" y="3564287"/>
            <a:ext cx="3816427" cy="2591025"/>
          </a:xfrm>
          <a:prstGeom prst="pentagon">
            <a:avLst/>
          </a:prstGeom>
        </p:spPr>
      </p:pic>
    </p:spTree>
    <p:extLst>
      <p:ext uri="{BB962C8B-B14F-4D97-AF65-F5344CB8AC3E}">
        <p14:creationId xmlns:p14="http://schemas.microsoft.com/office/powerpoint/2010/main" val="2520561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533400" y="277091"/>
            <a:ext cx="8305800" cy="395429"/>
          </a:xfrm>
          <a:prstGeom prst="rect">
            <a:avLst/>
          </a:prstGeom>
        </p:spPr>
        <p:txBody>
          <a:bodyPr wrap="square">
            <a:spAutoFit/>
          </a:bodyPr>
          <a:lstStyle/>
          <a:p>
            <a:pPr algn="just">
              <a:lnSpc>
                <a:spcPct val="120000"/>
              </a:lnSpc>
              <a:spcAft>
                <a:spcPts val="800"/>
              </a:spcAft>
            </a:pPr>
            <a:r>
              <a:rPr lang="en-US" dirty="0">
                <a:latin typeface="Times New Roman"/>
                <a:ea typeface="Arial"/>
                <a:cs typeface="Times New Roman"/>
              </a:rPr>
              <a:t> </a:t>
            </a:r>
            <a:endParaRPr lang="en-US" sz="1400" dirty="0">
              <a:effectLst/>
              <a:latin typeface="Arial"/>
              <a:ea typeface="Arial"/>
              <a:cs typeface="Times New Roman"/>
            </a:endParaRPr>
          </a:p>
        </p:txBody>
      </p:sp>
      <p:sp>
        <p:nvSpPr>
          <p:cNvPr id="9" name="Rectangle 8"/>
          <p:cNvSpPr/>
          <p:nvPr/>
        </p:nvSpPr>
        <p:spPr>
          <a:xfrm>
            <a:off x="-4114800" y="6355940"/>
            <a:ext cx="3962400" cy="5510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Hanhf</a:t>
            </a:r>
            <a:r>
              <a:rPr lang="en-US" dirty="0"/>
              <a:t> </a:t>
            </a:r>
            <a:r>
              <a:rPr lang="en-US" dirty="0" err="1"/>
              <a:t>lang</a:t>
            </a:r>
            <a:r>
              <a:rPr lang="en-US" dirty="0"/>
              <a:t> </a:t>
            </a:r>
            <a:r>
              <a:rPr lang="en-US" dirty="0" err="1"/>
              <a:t>lối</a:t>
            </a:r>
            <a:r>
              <a:rPr lang="en-US" dirty="0"/>
              <a:t> </a:t>
            </a:r>
            <a:r>
              <a:rPr lang="vi-VN" dirty="0"/>
              <a:t>đ</a:t>
            </a:r>
            <a:r>
              <a:rPr lang="en-US" dirty="0"/>
              <a:t>i </a:t>
            </a:r>
            <a:r>
              <a:rPr lang="vi-VN" dirty="0"/>
              <a:t>được</a:t>
            </a:r>
            <a:r>
              <a:rPr lang="en-US" dirty="0"/>
              <a:t> </a:t>
            </a:r>
            <a:r>
              <a:rPr lang="en-US" dirty="0" err="1"/>
              <a:t>trang</a:t>
            </a:r>
            <a:r>
              <a:rPr lang="en-US" dirty="0"/>
              <a:t> </a:t>
            </a:r>
            <a:r>
              <a:rPr lang="en-US" dirty="0" err="1"/>
              <a:t>trisnhwngx</a:t>
            </a:r>
            <a:r>
              <a:rPr lang="en-US" dirty="0"/>
              <a:t> </a:t>
            </a:r>
            <a:r>
              <a:rPr lang="en-US" dirty="0" err="1"/>
              <a:t>bức</a:t>
            </a:r>
            <a:r>
              <a:rPr lang="en-US" dirty="0"/>
              <a:t> </a:t>
            </a:r>
            <a:r>
              <a:rPr lang="en-US" dirty="0" err="1"/>
              <a:t>tranh</a:t>
            </a:r>
            <a:r>
              <a:rPr lang="en-US" dirty="0"/>
              <a:t> </a:t>
            </a:r>
            <a:r>
              <a:rPr lang="vi-VN" dirty="0"/>
              <a:t>đẹp</a:t>
            </a:r>
            <a:r>
              <a:rPr lang="en-US" dirty="0"/>
              <a:t> m</a:t>
            </a:r>
            <a:r>
              <a:rPr lang="vi-VN" dirty="0"/>
              <a:t>ă</a:t>
            </a:r>
            <a:r>
              <a:rPr lang="en-US" dirty="0"/>
              <a:t>t</a:t>
            </a:r>
            <a:endParaRPr lang="vi-VN" dirty="0"/>
          </a:p>
        </p:txBody>
      </p:sp>
      <p:sp>
        <p:nvSpPr>
          <p:cNvPr id="10" name="Rectangle 9"/>
          <p:cNvSpPr/>
          <p:nvPr/>
        </p:nvSpPr>
        <p:spPr>
          <a:xfrm>
            <a:off x="8866908" y="6413581"/>
            <a:ext cx="3962400" cy="5510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Các vật dụng ng</a:t>
            </a:r>
            <a:endParaRPr lang="en-US"/>
          </a:p>
          <a:p>
            <a:pPr algn="ctr"/>
            <a:r>
              <a:rPr lang="vi-VN"/>
              <a:t>uy </a:t>
            </a:r>
            <a:r>
              <a:rPr lang="vi-VN" dirty="0"/>
              <a:t>hiểm khác</a:t>
            </a:r>
          </a:p>
        </p:txBody>
      </p:sp>
      <p:pic>
        <p:nvPicPr>
          <p:cNvPr id="1030"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338" b="12223"/>
          <a:stretch/>
        </p:blipFill>
        <p:spPr bwMode="auto">
          <a:xfrm>
            <a:off x="4552122" y="287030"/>
            <a:ext cx="3976254" cy="3015086"/>
          </a:xfrm>
          <a:prstGeom prst="hear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0780" t="19323" b="19422"/>
          <a:stretch/>
        </p:blipFill>
        <p:spPr bwMode="auto">
          <a:xfrm>
            <a:off x="1828800" y="3229930"/>
            <a:ext cx="3739667" cy="284462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2138F5F3-50AC-6B88-ABC5-31963F4EEF07}"/>
              </a:ext>
            </a:extLst>
          </p:cNvPr>
          <p:cNvPicPr>
            <a:picLocks noChangeAspect="1"/>
          </p:cNvPicPr>
          <p:nvPr/>
        </p:nvPicPr>
        <p:blipFill>
          <a:blip r:embed="rId5"/>
          <a:stretch>
            <a:fillRect/>
          </a:stretch>
        </p:blipFill>
        <p:spPr>
          <a:xfrm>
            <a:off x="5256402" y="3131417"/>
            <a:ext cx="3657600" cy="3041646"/>
          </a:xfrm>
          <a:prstGeom prst="flowChartConnector">
            <a:avLst/>
          </a:prstGeom>
        </p:spPr>
      </p:pic>
      <p:sp>
        <p:nvSpPr>
          <p:cNvPr id="13" name="TextBox 12">
            <a:extLst>
              <a:ext uri="{FF2B5EF4-FFF2-40B4-BE49-F238E27FC236}">
                <a16:creationId xmlns:a16="http://schemas.microsoft.com/office/drawing/2014/main" id="{B79FD7C1-18A4-9B10-15D8-BE9CCFDD8626}"/>
              </a:ext>
            </a:extLst>
          </p:cNvPr>
          <p:cNvSpPr txBox="1"/>
          <p:nvPr/>
        </p:nvSpPr>
        <p:spPr>
          <a:xfrm>
            <a:off x="615624" y="914400"/>
            <a:ext cx="3553239" cy="2217017"/>
          </a:xfrm>
          <a:prstGeom prst="rect">
            <a:avLst/>
          </a:prstGeom>
          <a:noFill/>
        </p:spPr>
        <p:txBody>
          <a:bodyPr wrap="square">
            <a:spAutoFit/>
          </a:bodyPr>
          <a:lstStyle/>
          <a:p>
            <a:pPr algn="just">
              <a:lnSpc>
                <a:spcPct val="130000"/>
              </a:lnSpc>
              <a:spcAft>
                <a:spcPts val="800"/>
              </a:spcAft>
            </a:pP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Khu</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hành</a:t>
            </a:r>
            <a:r>
              <a:rPr lang="en-US" kern="1200" dirty="0">
                <a:effectLst/>
                <a:latin typeface="Times New Roman" panose="02020603050405020304" pitchFamily="18" charset="0"/>
                <a:ea typeface="+mn-ea"/>
                <a:cs typeface="Times New Roman" panose="02020603050405020304" pitchFamily="18" charset="0"/>
              </a:rPr>
              <a:t> lang </a:t>
            </a:r>
            <a:r>
              <a:rPr lang="en-US" kern="1200" dirty="0" err="1">
                <a:effectLst/>
                <a:latin typeface="Times New Roman" panose="02020603050405020304" pitchFamily="18" charset="0"/>
                <a:ea typeface="+mn-ea"/>
                <a:cs typeface="Times New Roman" panose="02020603050405020304" pitchFamily="18" charset="0"/>
              </a:rPr>
              <a:t>lối</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đi</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tôi</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cùng</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các</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cô</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giáo</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trang</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trí</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các</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cây</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xanh</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treo</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những</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bức</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tranh</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đẹp</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được</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chính</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các</a:t>
            </a:r>
            <a:r>
              <a:rPr lang="en-US" kern="1200" dirty="0">
                <a:effectLst/>
                <a:latin typeface="Times New Roman" panose="02020603050405020304" pitchFamily="18" charset="0"/>
                <a:ea typeface="+mn-ea"/>
                <a:cs typeface="Times New Roman" panose="02020603050405020304" pitchFamily="18" charset="0"/>
              </a:rPr>
              <a:t> con </a:t>
            </a:r>
            <a:r>
              <a:rPr lang="en-US" kern="1200" dirty="0" err="1">
                <a:effectLst/>
                <a:latin typeface="Times New Roman" panose="02020603050405020304" pitchFamily="18" charset="0"/>
                <a:ea typeface="+mn-ea"/>
                <a:cs typeface="Times New Roman" panose="02020603050405020304" pitchFamily="18" charset="0"/>
              </a:rPr>
              <a:t>và</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bố</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mẹ</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làm</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từ</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các</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nguyên</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vật</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liệu</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thiên</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nhiên</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để</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thu</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hút</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sự</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chú</a:t>
            </a:r>
            <a:r>
              <a:rPr lang="en-US" kern="1200" dirty="0">
                <a:effectLst/>
                <a:latin typeface="Times New Roman" panose="02020603050405020304" pitchFamily="18" charset="0"/>
                <a:ea typeface="+mn-ea"/>
                <a:cs typeface="Times New Roman" panose="02020603050405020304" pitchFamily="18" charset="0"/>
              </a:rPr>
              <a:t> ý </a:t>
            </a:r>
            <a:r>
              <a:rPr lang="en-US" kern="1200" dirty="0" err="1">
                <a:effectLst/>
                <a:latin typeface="Times New Roman" panose="02020603050405020304" pitchFamily="18" charset="0"/>
                <a:ea typeface="+mn-ea"/>
                <a:cs typeface="Times New Roman" panose="02020603050405020304" pitchFamily="18" charset="0"/>
              </a:rPr>
              <a:t>của</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trẻ</a:t>
            </a:r>
            <a:r>
              <a:rPr lang="en-US" kern="1200" dirty="0">
                <a:effectLst/>
                <a:latin typeface="Times New Roman" panose="02020603050405020304" pitchFamily="18" charset="0"/>
                <a:ea typeface="+mn-ea"/>
                <a:cs typeface="Times New Roman" panose="02020603050405020304" pitchFamily="18" charset="0"/>
              </a:rPr>
              <a:t>.</a:t>
            </a: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0900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Oval 1"/>
          <p:cNvSpPr/>
          <p:nvPr/>
        </p:nvSpPr>
        <p:spPr>
          <a:xfrm>
            <a:off x="1600200" y="296410"/>
            <a:ext cx="2362200" cy="914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dirty="0"/>
              <a:t>BIỆN PHÁP 2</a:t>
            </a:r>
          </a:p>
        </p:txBody>
      </p:sp>
      <p:sp>
        <p:nvSpPr>
          <p:cNvPr id="5" name="Rectangle: Rounded Corners 4">
            <a:extLst>
              <a:ext uri="{FF2B5EF4-FFF2-40B4-BE49-F238E27FC236}">
                <a16:creationId xmlns:a16="http://schemas.microsoft.com/office/drawing/2014/main" id="{7959060A-FC5C-32A9-27DC-2500096B213C}"/>
              </a:ext>
            </a:extLst>
          </p:cNvPr>
          <p:cNvSpPr/>
          <p:nvPr/>
        </p:nvSpPr>
        <p:spPr>
          <a:xfrm>
            <a:off x="3314921" y="4841226"/>
            <a:ext cx="5243207" cy="105599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30000"/>
              </a:lnSpc>
              <a:spcAft>
                <a:spcPts val="800"/>
              </a:spcAft>
            </a:pPr>
            <a:r>
              <a:rPr lang="en-US" sz="1800" kern="1200" dirty="0">
                <a:effectLst/>
                <a:latin typeface="Times New Roman" panose="02020603050405020304" pitchFamily="18" charset="0"/>
                <a:ea typeface="+mn-ea"/>
                <a:cs typeface="Times New Roman" panose="02020603050405020304" pitchFamily="18" charset="0"/>
              </a:rPr>
              <a:t>VD: </a:t>
            </a:r>
            <a:r>
              <a:rPr lang="en-US" sz="1800" kern="1200" dirty="0" err="1">
                <a:effectLst/>
                <a:latin typeface="Times New Roman" panose="02020603050405020304" pitchFamily="18" charset="0"/>
                <a:ea typeface="+mn-ea"/>
                <a:cs typeface="Times New Roman" panose="02020603050405020304" pitchFamily="18" charset="0"/>
              </a:rPr>
              <a:t>Hình</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thức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vẽ</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theo</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nhạc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Tôi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cho</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trẻ</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cát</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màu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và</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khay</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đựng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cát</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Tôi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yêu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cầu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trong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một</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bản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nhạc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các</a:t>
            </a:r>
            <a:r>
              <a:rPr lang="en-US" sz="1800" kern="1200" dirty="0">
                <a:effectLst/>
                <a:latin typeface="Times New Roman" panose="02020603050405020304" pitchFamily="18" charset="0"/>
                <a:ea typeface="+mn-ea"/>
                <a:cs typeface="Times New Roman" panose="02020603050405020304" pitchFamily="18" charset="0"/>
              </a:rPr>
              <a:t> con </a:t>
            </a:r>
            <a:r>
              <a:rPr lang="en-US" sz="1800" kern="1200" dirty="0" err="1">
                <a:effectLst/>
                <a:latin typeface="Times New Roman" panose="02020603050405020304" pitchFamily="18" charset="0"/>
                <a:ea typeface="+mn-ea"/>
                <a:cs typeface="Times New Roman" panose="02020603050405020304" pitchFamily="18" charset="0"/>
              </a:rPr>
              <a:t>phải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vẽ</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thành</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một</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tác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phẩm</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mà</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cô</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yêu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càu</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BFEA206B-FA22-8D96-A560-DA85CE38CD51}"/>
              </a:ext>
            </a:extLst>
          </p:cNvPr>
          <p:cNvPicPr>
            <a:picLocks noChangeAspect="1"/>
          </p:cNvPicPr>
          <p:nvPr/>
        </p:nvPicPr>
        <p:blipFill rotWithShape="1">
          <a:blip r:embed="rId3"/>
          <a:srcRect t="13101"/>
          <a:stretch/>
        </p:blipFill>
        <p:spPr>
          <a:xfrm>
            <a:off x="3406557" y="1419427"/>
            <a:ext cx="5059934" cy="3297771"/>
          </a:xfrm>
          <a:prstGeom prst="ellipse">
            <a:avLst/>
          </a:prstGeom>
        </p:spPr>
      </p:pic>
      <p:sp>
        <p:nvSpPr>
          <p:cNvPr id="4" name="Rectangle: Rounded Corners 3">
            <a:extLst>
              <a:ext uri="{FF2B5EF4-FFF2-40B4-BE49-F238E27FC236}">
                <a16:creationId xmlns:a16="http://schemas.microsoft.com/office/drawing/2014/main" id="{7F21F3D4-F9E1-1ADD-D91C-49DDC36F4EF8}"/>
              </a:ext>
            </a:extLst>
          </p:cNvPr>
          <p:cNvSpPr/>
          <p:nvPr/>
        </p:nvSpPr>
        <p:spPr>
          <a:xfrm>
            <a:off x="3752631" y="381000"/>
            <a:ext cx="4191000" cy="74522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800" b="1" i="1" dirty="0" err="1">
                <a:solidFill>
                  <a:srgbClr val="000000"/>
                </a:solidFill>
                <a:effectLst/>
                <a:latin typeface="Times New Roman" panose="02020603050405020304" pitchFamily="18" charset="0"/>
                <a:ea typeface="Times New Roman" panose="02020603050405020304" pitchFamily="18" charset="0"/>
              </a:rPr>
              <a:t>Đổi</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mới</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hình</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thức</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tổ</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chức</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hoạt</a:t>
            </a: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dirty="0" err="1">
                <a:solidFill>
                  <a:srgbClr val="000000"/>
                </a:solidFill>
                <a:effectLst/>
                <a:latin typeface="Times New Roman" panose="02020603050405020304" pitchFamily="18" charset="0"/>
                <a:ea typeface="Times New Roman" panose="02020603050405020304" pitchFamily="18" charset="0"/>
              </a:rPr>
              <a:t>động</a:t>
            </a:r>
            <a:endParaRPr lang="en-US" sz="1800" b="1" i="1" dirty="0">
              <a:solidFill>
                <a:srgbClr val="000000"/>
              </a:solidFill>
              <a:effectLst/>
              <a:latin typeface="Times New Roman" panose="02020603050405020304" pitchFamily="18" charset="0"/>
              <a:ea typeface="Times New Roman" panose="02020603050405020304" pitchFamily="18" charset="0"/>
            </a:endParaRPr>
          </a:p>
          <a:p>
            <a:pPr algn="ctr"/>
            <a:r>
              <a:rPr lang="en-US" sz="1800" b="1" i="1" dirty="0">
                <a:solidFill>
                  <a:srgbClr val="000000"/>
                </a:solidFill>
                <a:effectLst/>
                <a:latin typeface="Times New Roman" panose="02020603050405020304" pitchFamily="18" charset="0"/>
                <a:ea typeface="Times New Roman" panose="02020603050405020304" pitchFamily="18" charset="0"/>
              </a:rPr>
              <a:t> </a:t>
            </a:r>
            <a:r>
              <a:rPr lang="en-US" sz="1800" b="1" i="1" kern="1200" dirty="0" err="1">
                <a:effectLst/>
                <a:latin typeface="Times New Roman" panose="02020603050405020304" pitchFamily="18" charset="0"/>
                <a:ea typeface="+mn-ea"/>
              </a:rPr>
              <a:t>tạo</a:t>
            </a:r>
            <a:r>
              <a:rPr lang="en-US" sz="1800" b="1" i="1" kern="1200" dirty="0">
                <a:effectLst/>
                <a:latin typeface="Times New Roman" panose="02020603050405020304" pitchFamily="18" charset="0"/>
                <a:ea typeface="+mn-ea"/>
              </a:rPr>
              <a:t> </a:t>
            </a:r>
            <a:r>
              <a:rPr lang="en-US" sz="1800" b="1" i="1" kern="1200" dirty="0" err="1">
                <a:effectLst/>
                <a:latin typeface="Times New Roman" panose="02020603050405020304" pitchFamily="18" charset="0"/>
                <a:ea typeface="+mn-ea"/>
              </a:rPr>
              <a:t>hình</a:t>
            </a:r>
            <a:endParaRPr lang="en-US" dirty="0"/>
          </a:p>
        </p:txBody>
      </p:sp>
      <p:sp>
        <p:nvSpPr>
          <p:cNvPr id="8" name="TextBox 7">
            <a:extLst>
              <a:ext uri="{FF2B5EF4-FFF2-40B4-BE49-F238E27FC236}">
                <a16:creationId xmlns:a16="http://schemas.microsoft.com/office/drawing/2014/main" id="{B3C2AD71-62D9-0F06-D897-4AFB1233502C}"/>
              </a:ext>
            </a:extLst>
          </p:cNvPr>
          <p:cNvSpPr txBox="1"/>
          <p:nvPr/>
        </p:nvSpPr>
        <p:spPr>
          <a:xfrm>
            <a:off x="457200" y="1368830"/>
            <a:ext cx="2514600" cy="4377609"/>
          </a:xfrm>
          <a:prstGeom prst="rect">
            <a:avLst/>
          </a:prstGeom>
          <a:noFill/>
        </p:spPr>
        <p:txBody>
          <a:bodyPr wrap="square">
            <a:spAutoFit/>
          </a:bodyPr>
          <a:lstStyle/>
          <a:p>
            <a:pPr algn="just">
              <a:lnSpc>
                <a:spcPct val="130000"/>
              </a:lnSpc>
              <a:spcAft>
                <a:spcPts val="800"/>
              </a:spcAft>
            </a:pPr>
            <a:r>
              <a:rPr lang="en-US" kern="1200" dirty="0" err="1">
                <a:effectLst/>
                <a:latin typeface="Times New Roman" panose="02020603050405020304" pitchFamily="18" charset="0"/>
                <a:ea typeface="+mn-ea"/>
                <a:cs typeface="Times New Roman" panose="02020603050405020304" pitchFamily="18" charset="0"/>
              </a:rPr>
              <a:t>Hình</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thức</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tổ</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chức</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các</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hoạt</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động</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cho</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trẻ</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nói</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chung</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và</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tạo</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hình</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nói</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riêng</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là</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vô</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cùng</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quan</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trọng</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hình</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thức</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mới</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lạ</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hấp</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dẫn</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sẽ</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thu</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hút</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sự</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chú</a:t>
            </a:r>
            <a:r>
              <a:rPr lang="en-US" kern="1200" dirty="0">
                <a:effectLst/>
                <a:latin typeface="Times New Roman" panose="02020603050405020304" pitchFamily="18" charset="0"/>
                <a:ea typeface="+mn-ea"/>
                <a:cs typeface="Times New Roman" panose="02020603050405020304" pitchFamily="18" charset="0"/>
              </a:rPr>
              <a:t> ý </a:t>
            </a:r>
            <a:r>
              <a:rPr lang="en-US" kern="1200" dirty="0" err="1">
                <a:effectLst/>
                <a:latin typeface="Times New Roman" panose="02020603050405020304" pitchFamily="18" charset="0"/>
                <a:ea typeface="+mn-ea"/>
                <a:cs typeface="Times New Roman" panose="02020603050405020304" pitchFamily="18" charset="0"/>
              </a:rPr>
              <a:t>và</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tập</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trung</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của</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trẻ</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vì</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vậy</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tôi</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đã</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nghiên</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cứu</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và</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tìm</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ra</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một</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số</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hình</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thức</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tạo</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hình</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mới</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lạ</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để</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tăng</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sự</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hứng</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thú</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và</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khả</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năng</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sáng</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tạo</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cho</a:t>
            </a:r>
            <a:r>
              <a:rPr lang="en-US" kern="1200" dirty="0">
                <a:effectLst/>
                <a:latin typeface="Times New Roman" panose="02020603050405020304" pitchFamily="18" charset="0"/>
                <a:ea typeface="+mn-ea"/>
                <a:cs typeface="Times New Roman" panose="02020603050405020304" pitchFamily="18" charset="0"/>
              </a:rPr>
              <a:t> </a:t>
            </a:r>
            <a:r>
              <a:rPr lang="en-US" kern="1200" dirty="0" err="1">
                <a:effectLst/>
                <a:latin typeface="Times New Roman" panose="02020603050405020304" pitchFamily="18" charset="0"/>
                <a:ea typeface="+mn-ea"/>
                <a:cs typeface="Times New Roman" panose="02020603050405020304" pitchFamily="18" charset="0"/>
              </a:rPr>
              <a:t>trẻ</a:t>
            </a:r>
            <a:r>
              <a:rPr lang="en-US" kern="1200" dirty="0">
                <a:effectLst/>
                <a:latin typeface="Times New Roman" panose="02020603050405020304" pitchFamily="18" charset="0"/>
                <a:ea typeface="+mn-ea"/>
                <a:cs typeface="Times New Roman" panose="02020603050405020304" pitchFamily="18" charset="0"/>
              </a:rPr>
              <a:t>.</a:t>
            </a: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884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18FE4D-7080-0602-AF8B-BBF756C98639}"/>
              </a:ext>
            </a:extLst>
          </p:cNvPr>
          <p:cNvPicPr>
            <a:picLocks noChangeAspect="1"/>
          </p:cNvPicPr>
          <p:nvPr/>
        </p:nvPicPr>
        <p:blipFill>
          <a:blip r:embed="rId3"/>
          <a:stretch>
            <a:fillRect/>
          </a:stretch>
        </p:blipFill>
        <p:spPr>
          <a:xfrm>
            <a:off x="990600" y="72071"/>
            <a:ext cx="2383743" cy="938865"/>
          </a:xfrm>
          <a:prstGeom prst="rect">
            <a:avLst/>
          </a:prstGeom>
        </p:spPr>
      </p:pic>
      <p:sp>
        <p:nvSpPr>
          <p:cNvPr id="6" name="Rectangle: Rounded Corners 5">
            <a:extLst>
              <a:ext uri="{FF2B5EF4-FFF2-40B4-BE49-F238E27FC236}">
                <a16:creationId xmlns:a16="http://schemas.microsoft.com/office/drawing/2014/main" id="{61184004-64AF-B459-103D-2DC355413E3E}"/>
              </a:ext>
            </a:extLst>
          </p:cNvPr>
          <p:cNvSpPr/>
          <p:nvPr/>
        </p:nvSpPr>
        <p:spPr>
          <a:xfrm>
            <a:off x="284679" y="1648708"/>
            <a:ext cx="4253562" cy="223749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lnSpc>
                <a:spcPct val="130000"/>
              </a:lnSpc>
              <a:spcAft>
                <a:spcPts val="800"/>
              </a:spcAft>
            </a:pPr>
            <a:r>
              <a:rPr lang="en-US" sz="1800" kern="1200" dirty="0" err="1">
                <a:effectLst/>
                <a:latin typeface="Times New Roman" panose="02020603050405020304" pitchFamily="18" charset="0"/>
                <a:ea typeface="+mn-ea"/>
                <a:cs typeface="Times New Roman" panose="02020603050405020304" pitchFamily="18" charset="0"/>
              </a:rPr>
              <a:t>Xếp</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hình</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dưới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nước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bằng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các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nguyên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học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liệu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thiên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nhiên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Cô</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đưa</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ra</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chủ</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đề</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Thiết</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kê</a:t>
            </a:r>
            <a:r>
              <a:rPr lang="en-US" sz="1800" kern="1200" dirty="0">
                <a:effectLst/>
                <a:latin typeface="Times New Roman" panose="02020603050405020304" pitchFamily="18" charset="0"/>
                <a:ea typeface="+mn-ea"/>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hòn</a:t>
            </a:r>
            <a:r>
              <a:rPr lang="en-US" dirty="0">
                <a:latin typeface="Times New Roman" panose="02020603050405020304" pitchFamily="18" charset="0"/>
                <a:cs typeface="Times New Roman" panose="02020603050405020304" pitchFamily="18" charset="0"/>
              </a:rPr>
              <a:t> non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a:t>
            </a:r>
            <a:r>
              <a:rPr lang="en-US" dirty="0">
                <a:latin typeface="Times New Roman" panose="02020603050405020304" pitchFamily="18" charset="0"/>
                <a:cs typeface="Times New Roman" panose="02020603050405020304" pitchFamily="18" charset="0"/>
              </a:rPr>
              <a:t> hon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Trẻ</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sẽ</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dùng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nguyên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liệu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như</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vỏ</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ngao</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vỏ</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sò</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đá</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cuội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sỏi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cành</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cây</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để</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sếp</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tạo</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thành</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hòn</a:t>
            </a:r>
            <a:r>
              <a:rPr lang="en-US" sz="1800" kern="1200" dirty="0">
                <a:effectLst/>
                <a:latin typeface="Times New Roman" panose="02020603050405020304" pitchFamily="18" charset="0"/>
                <a:ea typeface="+mn-ea"/>
                <a:cs typeface="Times New Roman" panose="02020603050405020304" pitchFamily="18" charset="0"/>
              </a:rPr>
              <a:t> non </a:t>
            </a:r>
            <a:r>
              <a:rPr lang="en-US" sz="1800" kern="1200" dirty="0" err="1">
                <a:effectLst/>
                <a:latin typeface="Times New Roman" panose="02020603050405020304" pitchFamily="18" charset="0"/>
                <a:ea typeface="+mn-ea"/>
                <a:cs typeface="Times New Roman" panose="02020603050405020304" pitchFamily="18" charset="0"/>
              </a:rPr>
              <a:t>bộ</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trên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khay</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nước</a:t>
            </a:r>
            <a:r>
              <a:rPr lang="en-US" sz="1800" kern="120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với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cá</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rong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rêu</a:t>
            </a:r>
            <a:r>
              <a:rPr lang="en-US" sz="1800" kern="1200" dirty="0">
                <a:effectLst/>
                <a:latin typeface="Times New Roman" panose="02020603050405020304" pitchFamily="18" charset="0"/>
                <a:ea typeface="+mn-ea"/>
                <a:cs typeface="Times New Roman" panose="02020603050405020304" pitchFamily="18" charset="0"/>
              </a:rPr>
              <a:t>, … </a:t>
            </a:r>
            <a:r>
              <a:rPr lang="en-US" sz="1800" kern="1200" dirty="0" err="1">
                <a:effectLst/>
                <a:latin typeface="Times New Roman" panose="02020603050405020304" pitchFamily="18" charset="0"/>
                <a:ea typeface="+mn-ea"/>
                <a:cs typeface="Times New Roman" panose="02020603050405020304" pitchFamily="18" charset="0"/>
              </a:rPr>
              <a:t>đẹp</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mắt</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CC160DB3-1B74-1EEB-8F19-5397E29257CD}"/>
              </a:ext>
            </a:extLst>
          </p:cNvPr>
          <p:cNvPicPr>
            <a:picLocks noChangeAspect="1"/>
          </p:cNvPicPr>
          <p:nvPr/>
        </p:nvPicPr>
        <p:blipFill>
          <a:blip r:embed="rId4"/>
          <a:stretch>
            <a:fillRect/>
          </a:stretch>
        </p:blipFill>
        <p:spPr>
          <a:xfrm>
            <a:off x="4870759" y="1678170"/>
            <a:ext cx="3857625" cy="4876800"/>
          </a:xfrm>
          <a:prstGeom prst="flowChartAlternateProcess">
            <a:avLst/>
          </a:prstGeom>
        </p:spPr>
      </p:pic>
      <p:pic>
        <p:nvPicPr>
          <p:cNvPr id="9" name="Picture 8">
            <a:extLst>
              <a:ext uri="{FF2B5EF4-FFF2-40B4-BE49-F238E27FC236}">
                <a16:creationId xmlns:a16="http://schemas.microsoft.com/office/drawing/2014/main" id="{28248B2B-EE94-BF75-11C5-AD71E28970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500"/>
          <a:stretch/>
        </p:blipFill>
        <p:spPr>
          <a:xfrm>
            <a:off x="415616" y="4116570"/>
            <a:ext cx="4161207" cy="2438400"/>
          </a:xfrm>
          <a:prstGeom prst="flowChartAlternateProcess">
            <a:avLst/>
          </a:prstGeom>
        </p:spPr>
      </p:pic>
      <p:pic>
        <p:nvPicPr>
          <p:cNvPr id="2" name="Picture 1">
            <a:extLst>
              <a:ext uri="{FF2B5EF4-FFF2-40B4-BE49-F238E27FC236}">
                <a16:creationId xmlns:a16="http://schemas.microsoft.com/office/drawing/2014/main" id="{9F4FBC92-EC61-4DE2-C3B9-EF399C95CE37}"/>
              </a:ext>
            </a:extLst>
          </p:cNvPr>
          <p:cNvPicPr>
            <a:picLocks noChangeAspect="1"/>
          </p:cNvPicPr>
          <p:nvPr/>
        </p:nvPicPr>
        <p:blipFill>
          <a:blip r:embed="rId6"/>
          <a:stretch>
            <a:fillRect/>
          </a:stretch>
        </p:blipFill>
        <p:spPr>
          <a:xfrm>
            <a:off x="3048000" y="369502"/>
            <a:ext cx="4285859" cy="871804"/>
          </a:xfrm>
          <a:prstGeom prst="rect">
            <a:avLst/>
          </a:prstGeom>
        </p:spPr>
      </p:pic>
    </p:spTree>
    <p:extLst>
      <p:ext uri="{BB962C8B-B14F-4D97-AF65-F5344CB8AC3E}">
        <p14:creationId xmlns:p14="http://schemas.microsoft.com/office/powerpoint/2010/main" val="4093125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1B97F9-CA97-E3C2-008D-7112D680923E}"/>
              </a:ext>
            </a:extLst>
          </p:cNvPr>
          <p:cNvPicPr>
            <a:picLocks noChangeAspect="1"/>
          </p:cNvPicPr>
          <p:nvPr/>
        </p:nvPicPr>
        <p:blipFill>
          <a:blip r:embed="rId3"/>
          <a:stretch>
            <a:fillRect/>
          </a:stretch>
        </p:blipFill>
        <p:spPr>
          <a:xfrm>
            <a:off x="210915" y="2153306"/>
            <a:ext cx="2328137" cy="3496734"/>
          </a:xfrm>
          <a:prstGeom prst="ellipse">
            <a:avLst/>
          </a:prstGeom>
        </p:spPr>
      </p:pic>
      <p:pic>
        <p:nvPicPr>
          <p:cNvPr id="6" name="Picture 5">
            <a:extLst>
              <a:ext uri="{FF2B5EF4-FFF2-40B4-BE49-F238E27FC236}">
                <a16:creationId xmlns:a16="http://schemas.microsoft.com/office/drawing/2014/main" id="{C2E6E766-849A-677B-2F66-BFF4975C95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07" r="6084"/>
          <a:stretch/>
        </p:blipFill>
        <p:spPr>
          <a:xfrm>
            <a:off x="2674716" y="3023711"/>
            <a:ext cx="3810000" cy="2626489"/>
          </a:xfrm>
          <a:prstGeom prst="flowChartAlternateProcess">
            <a:avLst/>
          </a:prstGeom>
        </p:spPr>
      </p:pic>
      <p:pic>
        <p:nvPicPr>
          <p:cNvPr id="7" name="Picture 6">
            <a:extLst>
              <a:ext uri="{FF2B5EF4-FFF2-40B4-BE49-F238E27FC236}">
                <a16:creationId xmlns:a16="http://schemas.microsoft.com/office/drawing/2014/main" id="{0CD8E87C-93B5-7F90-0917-24E7ECD9D6C9}"/>
              </a:ext>
            </a:extLst>
          </p:cNvPr>
          <p:cNvPicPr>
            <a:picLocks noChangeAspect="1"/>
          </p:cNvPicPr>
          <p:nvPr/>
        </p:nvPicPr>
        <p:blipFill>
          <a:blip r:embed="rId5"/>
          <a:stretch>
            <a:fillRect/>
          </a:stretch>
        </p:blipFill>
        <p:spPr>
          <a:xfrm>
            <a:off x="6604948" y="2224349"/>
            <a:ext cx="2328137" cy="4009570"/>
          </a:xfrm>
          <a:prstGeom prst="ellipse">
            <a:avLst/>
          </a:prstGeom>
        </p:spPr>
      </p:pic>
      <p:sp>
        <p:nvSpPr>
          <p:cNvPr id="2" name="Rectangle: Rounded Corners 1">
            <a:extLst>
              <a:ext uri="{FF2B5EF4-FFF2-40B4-BE49-F238E27FC236}">
                <a16:creationId xmlns:a16="http://schemas.microsoft.com/office/drawing/2014/main" id="{B5DBEFEA-A6B3-AECF-0335-3D95CF4E7A95}"/>
              </a:ext>
            </a:extLst>
          </p:cNvPr>
          <p:cNvSpPr/>
          <p:nvPr/>
        </p:nvSpPr>
        <p:spPr>
          <a:xfrm>
            <a:off x="2232318" y="1357261"/>
            <a:ext cx="4876799" cy="126897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thong </a:t>
            </a:r>
            <a:r>
              <a:rPr lang="en-US" dirty="0" err="1">
                <a:latin typeface="Times New Roman" panose="02020603050405020304" pitchFamily="18" charset="0"/>
                <a:cs typeface="Times New Roman" panose="02020603050405020304" pitchFamily="18" charset="0"/>
              </a:rPr>
              <a:t>thả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ruộng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mắt</a:t>
            </a:r>
            <a:r>
              <a:rPr lang="en-US"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B2361589-C29C-DE19-0E62-BE455516C8D6}"/>
              </a:ext>
            </a:extLst>
          </p:cNvPr>
          <p:cNvPicPr>
            <a:picLocks noChangeAspect="1"/>
          </p:cNvPicPr>
          <p:nvPr/>
        </p:nvPicPr>
        <p:blipFill>
          <a:blip r:embed="rId6"/>
          <a:stretch>
            <a:fillRect/>
          </a:stretch>
        </p:blipFill>
        <p:spPr>
          <a:xfrm>
            <a:off x="685800" y="138792"/>
            <a:ext cx="2383743" cy="938865"/>
          </a:xfrm>
          <a:prstGeom prst="rect">
            <a:avLst/>
          </a:prstGeom>
        </p:spPr>
      </p:pic>
      <p:pic>
        <p:nvPicPr>
          <p:cNvPr id="5" name="Picture 4">
            <a:extLst>
              <a:ext uri="{FF2B5EF4-FFF2-40B4-BE49-F238E27FC236}">
                <a16:creationId xmlns:a16="http://schemas.microsoft.com/office/drawing/2014/main" id="{711CC873-BFDC-5224-1AF0-405F31143A0F}"/>
              </a:ext>
            </a:extLst>
          </p:cNvPr>
          <p:cNvPicPr>
            <a:picLocks noChangeAspect="1"/>
          </p:cNvPicPr>
          <p:nvPr/>
        </p:nvPicPr>
        <p:blipFill>
          <a:blip r:embed="rId7"/>
          <a:stretch>
            <a:fillRect/>
          </a:stretch>
        </p:blipFill>
        <p:spPr>
          <a:xfrm>
            <a:off x="2819400" y="411097"/>
            <a:ext cx="4285859" cy="871804"/>
          </a:xfrm>
          <a:prstGeom prst="rect">
            <a:avLst/>
          </a:prstGeom>
        </p:spPr>
      </p:pic>
    </p:spTree>
    <p:extLst>
      <p:ext uri="{BB962C8B-B14F-4D97-AF65-F5344CB8AC3E}">
        <p14:creationId xmlns:p14="http://schemas.microsoft.com/office/powerpoint/2010/main" val="2909378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12FA0F-46DC-EC81-9A9A-5853212DEB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828" y="1608096"/>
            <a:ext cx="3048000" cy="2286000"/>
          </a:xfrm>
          <a:prstGeom prst="rect">
            <a:avLst/>
          </a:prstGeom>
        </p:spPr>
      </p:pic>
      <p:sp>
        <p:nvSpPr>
          <p:cNvPr id="4" name="Rectangle: Rounded Corners 3">
            <a:extLst>
              <a:ext uri="{FF2B5EF4-FFF2-40B4-BE49-F238E27FC236}">
                <a16:creationId xmlns:a16="http://schemas.microsoft.com/office/drawing/2014/main" id="{E8C52497-6D88-D70F-5AD5-0773DD56CE93}"/>
              </a:ext>
            </a:extLst>
          </p:cNvPr>
          <p:cNvSpPr/>
          <p:nvPr/>
        </p:nvSpPr>
        <p:spPr>
          <a:xfrm>
            <a:off x="1064871" y="1627341"/>
            <a:ext cx="1247172"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err="1"/>
              <a:t>Mùa</a:t>
            </a:r>
            <a:r>
              <a:rPr lang="en-US" dirty="0"/>
              <a:t> </a:t>
            </a:r>
            <a:r>
              <a:rPr lang="en-US" dirty="0" err="1"/>
              <a:t>xuân</a:t>
            </a:r>
            <a:endParaRPr lang="en-US" dirty="0"/>
          </a:p>
        </p:txBody>
      </p:sp>
      <p:pic>
        <p:nvPicPr>
          <p:cNvPr id="6" name="Picture 5">
            <a:extLst>
              <a:ext uri="{FF2B5EF4-FFF2-40B4-BE49-F238E27FC236}">
                <a16:creationId xmlns:a16="http://schemas.microsoft.com/office/drawing/2014/main" id="{8F895E65-A495-3495-BACC-C613773B2B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5868" y="1534128"/>
            <a:ext cx="3124200" cy="2343151"/>
          </a:xfrm>
          <a:prstGeom prst="rect">
            <a:avLst/>
          </a:prstGeom>
        </p:spPr>
      </p:pic>
      <p:sp>
        <p:nvSpPr>
          <p:cNvPr id="7" name="Rectangle: Rounded Corners 6">
            <a:extLst>
              <a:ext uri="{FF2B5EF4-FFF2-40B4-BE49-F238E27FC236}">
                <a16:creationId xmlns:a16="http://schemas.microsoft.com/office/drawing/2014/main" id="{F7B5542A-36AB-8F43-7658-20B5D7C39147}"/>
              </a:ext>
            </a:extLst>
          </p:cNvPr>
          <p:cNvSpPr/>
          <p:nvPr/>
        </p:nvSpPr>
        <p:spPr>
          <a:xfrm>
            <a:off x="4844455" y="1549920"/>
            <a:ext cx="1143000" cy="457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Mùa</a:t>
            </a:r>
            <a:r>
              <a:rPr lang="en-US" dirty="0"/>
              <a:t> </a:t>
            </a:r>
            <a:r>
              <a:rPr lang="en-US" dirty="0" err="1"/>
              <a:t>hạ</a:t>
            </a:r>
            <a:endParaRPr lang="en-US" dirty="0"/>
          </a:p>
        </p:txBody>
      </p:sp>
      <p:pic>
        <p:nvPicPr>
          <p:cNvPr id="9" name="Picture 8">
            <a:extLst>
              <a:ext uri="{FF2B5EF4-FFF2-40B4-BE49-F238E27FC236}">
                <a16:creationId xmlns:a16="http://schemas.microsoft.com/office/drawing/2014/main" id="{FC8C45A2-2B8A-F020-C7A0-FE7D35355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4248" y="4038600"/>
            <a:ext cx="2895600" cy="2286000"/>
          </a:xfrm>
          <a:prstGeom prst="rect">
            <a:avLst/>
          </a:prstGeom>
        </p:spPr>
      </p:pic>
      <p:sp>
        <p:nvSpPr>
          <p:cNvPr id="10" name="Rectangle: Rounded Corners 9">
            <a:extLst>
              <a:ext uri="{FF2B5EF4-FFF2-40B4-BE49-F238E27FC236}">
                <a16:creationId xmlns:a16="http://schemas.microsoft.com/office/drawing/2014/main" id="{DEA5C5E0-0D48-9993-D5DF-CB647589792B}"/>
              </a:ext>
            </a:extLst>
          </p:cNvPr>
          <p:cNvSpPr/>
          <p:nvPr/>
        </p:nvSpPr>
        <p:spPr>
          <a:xfrm>
            <a:off x="1224248" y="5867400"/>
            <a:ext cx="1076446" cy="457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a:t>Mùa</a:t>
            </a:r>
            <a:r>
              <a:rPr lang="en-US" dirty="0"/>
              <a:t> </a:t>
            </a:r>
            <a:r>
              <a:rPr lang="en-US" dirty="0" err="1"/>
              <a:t>thu</a:t>
            </a:r>
            <a:endParaRPr lang="en-US" dirty="0"/>
          </a:p>
        </p:txBody>
      </p:sp>
      <p:pic>
        <p:nvPicPr>
          <p:cNvPr id="12" name="Picture 11">
            <a:extLst>
              <a:ext uri="{FF2B5EF4-FFF2-40B4-BE49-F238E27FC236}">
                <a16:creationId xmlns:a16="http://schemas.microsoft.com/office/drawing/2014/main" id="{B2A8A7D9-D44C-9F53-E1B8-65681B3FF9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4467" y="3995037"/>
            <a:ext cx="2895601" cy="2397647"/>
          </a:xfrm>
          <a:prstGeom prst="rect">
            <a:avLst/>
          </a:prstGeom>
        </p:spPr>
      </p:pic>
      <p:sp>
        <p:nvSpPr>
          <p:cNvPr id="13" name="Rectangle: Rounded Corners 12">
            <a:extLst>
              <a:ext uri="{FF2B5EF4-FFF2-40B4-BE49-F238E27FC236}">
                <a16:creationId xmlns:a16="http://schemas.microsoft.com/office/drawing/2014/main" id="{EBF3ADB5-8DD3-66B9-9CA1-C98680940A0A}"/>
              </a:ext>
            </a:extLst>
          </p:cNvPr>
          <p:cNvSpPr/>
          <p:nvPr/>
        </p:nvSpPr>
        <p:spPr>
          <a:xfrm>
            <a:off x="5064467" y="5988326"/>
            <a:ext cx="1209553" cy="3592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a:t>Mùa</a:t>
            </a:r>
            <a:r>
              <a:rPr lang="en-US" dirty="0"/>
              <a:t> </a:t>
            </a:r>
            <a:r>
              <a:rPr lang="en-US" dirty="0" err="1"/>
              <a:t>đông</a:t>
            </a:r>
            <a:endParaRPr lang="en-US" dirty="0"/>
          </a:p>
        </p:txBody>
      </p:sp>
      <p:sp>
        <p:nvSpPr>
          <p:cNvPr id="14" name="Oval 13">
            <a:extLst>
              <a:ext uri="{FF2B5EF4-FFF2-40B4-BE49-F238E27FC236}">
                <a16:creationId xmlns:a16="http://schemas.microsoft.com/office/drawing/2014/main" id="{5359CF70-D9D4-A669-D90E-B2E131CB9E97}"/>
              </a:ext>
            </a:extLst>
          </p:cNvPr>
          <p:cNvSpPr/>
          <p:nvPr/>
        </p:nvSpPr>
        <p:spPr>
          <a:xfrm>
            <a:off x="3168586" y="3554654"/>
            <a:ext cx="3048000" cy="914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err="1"/>
              <a:t>Bé</a:t>
            </a:r>
            <a:r>
              <a:rPr lang="en-US" dirty="0"/>
              <a:t> </a:t>
            </a:r>
            <a:r>
              <a:rPr lang="en-US" dirty="0" err="1"/>
              <a:t>làm</a:t>
            </a:r>
            <a:r>
              <a:rPr lang="en-US" dirty="0"/>
              <a:t> </a:t>
            </a:r>
            <a:r>
              <a:rPr lang="en-US" dirty="0" err="1"/>
              <a:t>tranh</a:t>
            </a:r>
            <a:r>
              <a:rPr lang="en-US" dirty="0"/>
              <a:t> 4 </a:t>
            </a:r>
            <a:r>
              <a:rPr lang="en-US" dirty="0" err="1"/>
              <a:t>mùa</a:t>
            </a:r>
            <a:r>
              <a:rPr lang="en-US" dirty="0"/>
              <a:t> </a:t>
            </a:r>
            <a:r>
              <a:rPr lang="en-US" dirty="0" err="1"/>
              <a:t>từ</a:t>
            </a:r>
            <a:r>
              <a:rPr lang="en-US" dirty="0"/>
              <a:t> </a:t>
            </a:r>
            <a:r>
              <a:rPr lang="en-US" dirty="0" err="1"/>
              <a:t>lá</a:t>
            </a:r>
            <a:r>
              <a:rPr lang="en-US" dirty="0"/>
              <a:t> </a:t>
            </a:r>
            <a:r>
              <a:rPr lang="en-US" dirty="0" err="1"/>
              <a:t>và</a:t>
            </a:r>
            <a:r>
              <a:rPr lang="en-US" dirty="0"/>
              <a:t> </a:t>
            </a:r>
            <a:r>
              <a:rPr lang="en-US" dirty="0" err="1"/>
              <a:t>cành</a:t>
            </a:r>
            <a:r>
              <a:rPr lang="en-US" dirty="0"/>
              <a:t> </a:t>
            </a:r>
            <a:r>
              <a:rPr lang="en-US" dirty="0" err="1"/>
              <a:t>cây</a:t>
            </a:r>
            <a:r>
              <a:rPr lang="en-US" dirty="0"/>
              <a:t> </a:t>
            </a:r>
            <a:r>
              <a:rPr lang="en-US" dirty="0" err="1"/>
              <a:t>khô</a:t>
            </a:r>
            <a:endParaRPr lang="en-US" dirty="0"/>
          </a:p>
        </p:txBody>
      </p:sp>
      <p:sp>
        <p:nvSpPr>
          <p:cNvPr id="8" name="Rectangle: Rounded Corners 7">
            <a:extLst>
              <a:ext uri="{FF2B5EF4-FFF2-40B4-BE49-F238E27FC236}">
                <a16:creationId xmlns:a16="http://schemas.microsoft.com/office/drawing/2014/main" id="{8389750F-6F8A-4185-9802-697D2D940D5E}"/>
              </a:ext>
            </a:extLst>
          </p:cNvPr>
          <p:cNvSpPr/>
          <p:nvPr/>
        </p:nvSpPr>
        <p:spPr>
          <a:xfrm>
            <a:off x="915928" y="690026"/>
            <a:ext cx="7007344" cy="6865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kern="1200" dirty="0" err="1">
                <a:effectLst/>
                <a:latin typeface="Times New Roman" panose="02020603050405020304" pitchFamily="18" charset="0"/>
                <a:ea typeface="+mn-ea"/>
              </a:rPr>
              <a:t>Ngoài</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ra</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tôi</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còn</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cho</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trẻ</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làm</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tranh</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theo</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nội</a:t>
            </a:r>
            <a:r>
              <a:rPr lang="en-US" sz="1800" kern="1200" dirty="0">
                <a:effectLst/>
                <a:latin typeface="Times New Roman" panose="02020603050405020304" pitchFamily="18" charset="0"/>
                <a:ea typeface="+mn-ea"/>
              </a:rPr>
              <a:t> dung </a:t>
            </a:r>
            <a:r>
              <a:rPr lang="en-US" sz="1800" kern="1200" dirty="0" err="1">
                <a:effectLst/>
                <a:latin typeface="Times New Roman" panose="02020603050405020304" pitchFamily="18" charset="0"/>
                <a:ea typeface="+mn-ea"/>
              </a:rPr>
              <a:t>truyện</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cổ</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tích</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mà</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trẻ</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đã</a:t>
            </a:r>
            <a:r>
              <a:rPr lang="en-US" sz="1800" kern="1200" dirty="0">
                <a:effectLst/>
                <a:latin typeface="Times New Roman" panose="02020603050405020304" pitchFamily="18" charset="0"/>
                <a:ea typeface="+mn-ea"/>
              </a:rPr>
              <a:t> </a:t>
            </a:r>
            <a:r>
              <a:rPr lang="en-US" dirty="0" err="1">
                <a:latin typeface="Times New Roman" panose="02020603050405020304" pitchFamily="18" charset="0"/>
              </a:rPr>
              <a:t>được</a:t>
            </a:r>
            <a:r>
              <a:rPr lang="en-US" dirty="0">
                <a:latin typeface="Times New Roman" panose="02020603050405020304" pitchFamily="18" charset="0"/>
              </a:rPr>
              <a:t> </a:t>
            </a:r>
            <a:r>
              <a:rPr lang="en-US" dirty="0" err="1">
                <a:latin typeface="Times New Roman" panose="02020603050405020304" pitchFamily="18" charset="0"/>
              </a:rPr>
              <a:t>nghe</a:t>
            </a:r>
            <a:r>
              <a:rPr lang="en-US" dirty="0">
                <a:latin typeface="Times New Roman" panose="02020603050405020304" pitchFamily="18" charset="0"/>
              </a:rPr>
              <a:t> </a:t>
            </a:r>
            <a:r>
              <a:rPr lang="en-US" sz="1800" kern="1200" dirty="0">
                <a:effectLst/>
                <a:latin typeface="Times New Roman" panose="02020603050405020304" pitchFamily="18" charset="0"/>
                <a:ea typeface="+mn-ea"/>
              </a:rPr>
              <a:t>hay </a:t>
            </a:r>
            <a:r>
              <a:rPr lang="en-US" sz="1800" kern="1200" dirty="0" err="1">
                <a:effectLst/>
                <a:latin typeface="Times New Roman" panose="02020603050405020304" pitchFamily="18" charset="0"/>
                <a:ea typeface="+mn-ea"/>
              </a:rPr>
              <a:t>những</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câu</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chuyện</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sáng</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tạo</a:t>
            </a:r>
            <a:r>
              <a:rPr lang="en-US" sz="1800" kern="1200" dirty="0">
                <a:effectLst/>
                <a:latin typeface="Times New Roman" panose="02020603050405020304" pitchFamily="18" charset="0"/>
                <a:ea typeface="+mn-ea"/>
              </a:rPr>
              <a:t> </a:t>
            </a:r>
            <a:r>
              <a:rPr lang="en-US" sz="1800" kern="1200" dirty="0" err="1">
                <a:effectLst/>
                <a:latin typeface="Times New Roman" panose="02020603050405020304" pitchFamily="18" charset="0"/>
                <a:ea typeface="+mn-ea"/>
              </a:rPr>
              <a:t>m</a:t>
            </a:r>
            <a:r>
              <a:rPr lang="en-US" dirty="0" err="1">
                <a:latin typeface="Times New Roman" panose="02020603050405020304" pitchFamily="18" charset="0"/>
              </a:rPr>
              <a:t>à</a:t>
            </a:r>
            <a:r>
              <a:rPr lang="en-US" dirty="0">
                <a:latin typeface="Times New Roman" panose="02020603050405020304" pitchFamily="18" charset="0"/>
              </a:rPr>
              <a:t> </a:t>
            </a:r>
            <a:r>
              <a:rPr lang="en-US" dirty="0" err="1">
                <a:latin typeface="Times New Roman" panose="02020603050405020304" pitchFamily="18" charset="0"/>
              </a:rPr>
              <a:t>trẻ</a:t>
            </a:r>
            <a:r>
              <a:rPr lang="en-US" dirty="0">
                <a:latin typeface="Times New Roman" panose="02020603050405020304" pitchFamily="18" charset="0"/>
              </a:rPr>
              <a:t> </a:t>
            </a:r>
            <a:r>
              <a:rPr lang="en-US" dirty="0" err="1">
                <a:latin typeface="Times New Roman" panose="02020603050405020304" pitchFamily="18" charset="0"/>
              </a:rPr>
              <a:t>thích</a:t>
            </a:r>
            <a:r>
              <a:rPr lang="en-US" dirty="0">
                <a:latin typeface="Times New Roman" panose="02020603050405020304" pitchFamily="18" charset="0"/>
              </a:rPr>
              <a:t>…</a:t>
            </a:r>
            <a:endParaRPr lang="en-US" dirty="0"/>
          </a:p>
        </p:txBody>
      </p:sp>
    </p:spTree>
    <p:extLst>
      <p:ext uri="{BB962C8B-B14F-4D97-AF65-F5344CB8AC3E}">
        <p14:creationId xmlns:p14="http://schemas.microsoft.com/office/powerpoint/2010/main" val="3108252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DD0562A-968F-1855-1F10-054B113E3BA6}"/>
              </a:ext>
            </a:extLst>
          </p:cNvPr>
          <p:cNvSpPr/>
          <p:nvPr/>
        </p:nvSpPr>
        <p:spPr>
          <a:xfrm>
            <a:off x="685800" y="27008"/>
            <a:ext cx="3048000" cy="9144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Lồng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ghép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0D0E74D-4FA1-FA1F-4427-0747B2155D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7378" y="1130184"/>
            <a:ext cx="3241378" cy="2207297"/>
          </a:xfrm>
          <a:prstGeom prst="ellipse">
            <a:avLst/>
          </a:prstGeom>
        </p:spPr>
      </p:pic>
      <p:pic>
        <p:nvPicPr>
          <p:cNvPr id="10" name="Picture 9">
            <a:extLst>
              <a:ext uri="{FF2B5EF4-FFF2-40B4-BE49-F238E27FC236}">
                <a16:creationId xmlns:a16="http://schemas.microsoft.com/office/drawing/2014/main" id="{82087334-A161-A87C-8BA2-F8590129BF5C}"/>
              </a:ext>
            </a:extLst>
          </p:cNvPr>
          <p:cNvPicPr>
            <a:picLocks noChangeAspect="1"/>
          </p:cNvPicPr>
          <p:nvPr/>
        </p:nvPicPr>
        <p:blipFill>
          <a:blip r:embed="rId4"/>
          <a:stretch>
            <a:fillRect/>
          </a:stretch>
        </p:blipFill>
        <p:spPr>
          <a:xfrm>
            <a:off x="1701975" y="3460830"/>
            <a:ext cx="3505201" cy="2355986"/>
          </a:xfrm>
          <a:prstGeom prst="flowChartAlternateProcess">
            <a:avLst/>
          </a:prstGeom>
        </p:spPr>
      </p:pic>
      <p:pic>
        <p:nvPicPr>
          <p:cNvPr id="12" name="Picture 11">
            <a:extLst>
              <a:ext uri="{FF2B5EF4-FFF2-40B4-BE49-F238E27FC236}">
                <a16:creationId xmlns:a16="http://schemas.microsoft.com/office/drawing/2014/main" id="{0EE41217-BFE1-38B5-3837-4FB12D3C4DCD}"/>
              </a:ext>
            </a:extLst>
          </p:cNvPr>
          <p:cNvPicPr>
            <a:picLocks noChangeAspect="1"/>
          </p:cNvPicPr>
          <p:nvPr/>
        </p:nvPicPr>
        <p:blipFill>
          <a:blip r:embed="rId5"/>
          <a:stretch>
            <a:fillRect/>
          </a:stretch>
        </p:blipFill>
        <p:spPr>
          <a:xfrm>
            <a:off x="5216822" y="715263"/>
            <a:ext cx="3241378" cy="2268923"/>
          </a:xfrm>
          <a:prstGeom prst="flowChartAlternateProcess">
            <a:avLst/>
          </a:prstGeom>
        </p:spPr>
      </p:pic>
      <p:pic>
        <p:nvPicPr>
          <p:cNvPr id="13" name="Picture 12">
            <a:extLst>
              <a:ext uri="{FF2B5EF4-FFF2-40B4-BE49-F238E27FC236}">
                <a16:creationId xmlns:a16="http://schemas.microsoft.com/office/drawing/2014/main" id="{AA41A70B-D9F3-9E1A-8B53-D387906ED4AC}"/>
              </a:ext>
            </a:extLst>
          </p:cNvPr>
          <p:cNvPicPr>
            <a:picLocks noChangeAspect="1"/>
          </p:cNvPicPr>
          <p:nvPr/>
        </p:nvPicPr>
        <p:blipFill>
          <a:blip r:embed="rId6"/>
          <a:stretch>
            <a:fillRect/>
          </a:stretch>
        </p:blipFill>
        <p:spPr>
          <a:xfrm>
            <a:off x="5410200" y="3134908"/>
            <a:ext cx="3241378" cy="3007829"/>
          </a:xfrm>
          <a:prstGeom prst="flowChartConnector">
            <a:avLst/>
          </a:prstGeom>
        </p:spPr>
      </p:pic>
    </p:spTree>
    <p:extLst>
      <p:ext uri="{BB962C8B-B14F-4D97-AF65-F5344CB8AC3E}">
        <p14:creationId xmlns:p14="http://schemas.microsoft.com/office/powerpoint/2010/main" val="96025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FF948D-1C58-B087-91B4-C196D5710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516" y="1676400"/>
            <a:ext cx="3387183" cy="4114800"/>
          </a:xfrm>
          <a:prstGeom prst="ellipse">
            <a:avLst/>
          </a:prstGeom>
        </p:spPr>
      </p:pic>
      <p:pic>
        <p:nvPicPr>
          <p:cNvPr id="7" name="Picture 6">
            <a:extLst>
              <a:ext uri="{FF2B5EF4-FFF2-40B4-BE49-F238E27FC236}">
                <a16:creationId xmlns:a16="http://schemas.microsoft.com/office/drawing/2014/main" id="{27082D24-3E38-5F50-BD39-E140F8962C3B}"/>
              </a:ext>
            </a:extLst>
          </p:cNvPr>
          <p:cNvPicPr>
            <a:picLocks noChangeAspect="1"/>
          </p:cNvPicPr>
          <p:nvPr/>
        </p:nvPicPr>
        <p:blipFill>
          <a:blip r:embed="rId4"/>
          <a:stretch>
            <a:fillRect/>
          </a:stretch>
        </p:blipFill>
        <p:spPr>
          <a:xfrm>
            <a:off x="4055962" y="304800"/>
            <a:ext cx="3962400" cy="2971800"/>
          </a:xfrm>
          <a:prstGeom prst="flowChartAlternateProcess">
            <a:avLst/>
          </a:prstGeom>
        </p:spPr>
      </p:pic>
      <p:pic>
        <p:nvPicPr>
          <p:cNvPr id="8" name="Picture 7">
            <a:extLst>
              <a:ext uri="{FF2B5EF4-FFF2-40B4-BE49-F238E27FC236}">
                <a16:creationId xmlns:a16="http://schemas.microsoft.com/office/drawing/2014/main" id="{327D49EC-CBD4-FCE4-7C25-C2C2EE14A079}"/>
              </a:ext>
            </a:extLst>
          </p:cNvPr>
          <p:cNvPicPr>
            <a:picLocks noChangeAspect="1"/>
          </p:cNvPicPr>
          <p:nvPr/>
        </p:nvPicPr>
        <p:blipFill>
          <a:blip r:embed="rId5"/>
          <a:stretch>
            <a:fillRect/>
          </a:stretch>
        </p:blipFill>
        <p:spPr>
          <a:xfrm>
            <a:off x="3945038" y="3429000"/>
            <a:ext cx="4533078" cy="2724150"/>
          </a:xfrm>
          <a:prstGeom prst="flowChartAlternateProcess">
            <a:avLst/>
          </a:prstGeom>
        </p:spPr>
      </p:pic>
      <p:sp>
        <p:nvSpPr>
          <p:cNvPr id="2" name="Oval 1">
            <a:extLst>
              <a:ext uri="{FF2B5EF4-FFF2-40B4-BE49-F238E27FC236}">
                <a16:creationId xmlns:a16="http://schemas.microsoft.com/office/drawing/2014/main" id="{23AF3C30-DD04-DB2F-511F-CD80CCC63E12}"/>
              </a:ext>
            </a:extLst>
          </p:cNvPr>
          <p:cNvSpPr/>
          <p:nvPr/>
        </p:nvSpPr>
        <p:spPr>
          <a:xfrm>
            <a:off x="838199" y="457200"/>
            <a:ext cx="2957499" cy="9144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err="1"/>
              <a:t>Lồng</a:t>
            </a:r>
            <a:r>
              <a:rPr lang="en-US" dirty="0"/>
              <a:t> </a:t>
            </a:r>
            <a:r>
              <a:rPr lang="en-US" dirty="0" err="1"/>
              <a:t>ghép</a:t>
            </a:r>
            <a:r>
              <a:rPr lang="en-US" dirty="0"/>
              <a:t> </a:t>
            </a:r>
            <a:r>
              <a:rPr lang="en-US" dirty="0" err="1"/>
              <a:t>vào</a:t>
            </a:r>
            <a:r>
              <a:rPr lang="en-US" dirty="0"/>
              <a:t> </a:t>
            </a:r>
            <a:r>
              <a:rPr lang="en-US" dirty="0" err="1"/>
              <a:t>hoạt</a:t>
            </a:r>
            <a:r>
              <a:rPr lang="en-US" dirty="0"/>
              <a:t> </a:t>
            </a:r>
            <a:r>
              <a:rPr lang="en-US" dirty="0" err="1"/>
              <a:t>động</a:t>
            </a:r>
            <a:r>
              <a:rPr lang="en-US" dirty="0"/>
              <a:t> </a:t>
            </a:r>
            <a:r>
              <a:rPr lang="en-US" dirty="0" err="1"/>
              <a:t>góc</a:t>
            </a:r>
            <a:endParaRPr lang="en-US" dirty="0"/>
          </a:p>
        </p:txBody>
      </p:sp>
    </p:spTree>
    <p:extLst>
      <p:ext uri="{BB962C8B-B14F-4D97-AF65-F5344CB8AC3E}">
        <p14:creationId xmlns:p14="http://schemas.microsoft.com/office/powerpoint/2010/main" val="3435113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9745184-8D97-3A65-E1A8-DEC30518866C}"/>
              </a:ext>
            </a:extLst>
          </p:cNvPr>
          <p:cNvSpPr/>
          <p:nvPr/>
        </p:nvSpPr>
        <p:spPr>
          <a:xfrm>
            <a:off x="1017004" y="2283401"/>
            <a:ext cx="1905000" cy="17526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TỔNG QUAN CỦA BÁO CÁO</a:t>
            </a:r>
          </a:p>
        </p:txBody>
      </p:sp>
      <p:sp>
        <p:nvSpPr>
          <p:cNvPr id="5" name="Rectangle: Rounded Corners 4">
            <a:extLst>
              <a:ext uri="{FF2B5EF4-FFF2-40B4-BE49-F238E27FC236}">
                <a16:creationId xmlns:a16="http://schemas.microsoft.com/office/drawing/2014/main" id="{00BC78E9-ECAB-183B-3A64-261262113158}"/>
              </a:ext>
            </a:extLst>
          </p:cNvPr>
          <p:cNvSpPr/>
          <p:nvPr/>
        </p:nvSpPr>
        <p:spPr>
          <a:xfrm>
            <a:off x="4038600" y="1143000"/>
            <a:ext cx="2971800"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PHẦN MỞ ĐẦU</a:t>
            </a:r>
          </a:p>
        </p:txBody>
      </p:sp>
      <p:sp>
        <p:nvSpPr>
          <p:cNvPr id="9" name="Rectangle: Rounded Corners 8">
            <a:extLst>
              <a:ext uri="{FF2B5EF4-FFF2-40B4-BE49-F238E27FC236}">
                <a16:creationId xmlns:a16="http://schemas.microsoft.com/office/drawing/2014/main" id="{A003E668-113B-10C9-6E8B-AD53A40E104E}"/>
              </a:ext>
            </a:extLst>
          </p:cNvPr>
          <p:cNvSpPr/>
          <p:nvPr/>
        </p:nvSpPr>
        <p:spPr>
          <a:xfrm>
            <a:off x="4047281" y="2845925"/>
            <a:ext cx="2971800"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NỘI DUNG</a:t>
            </a:r>
          </a:p>
        </p:txBody>
      </p:sp>
      <p:sp>
        <p:nvSpPr>
          <p:cNvPr id="10" name="Rectangle: Rounded Corners 9">
            <a:extLst>
              <a:ext uri="{FF2B5EF4-FFF2-40B4-BE49-F238E27FC236}">
                <a16:creationId xmlns:a16="http://schemas.microsoft.com/office/drawing/2014/main" id="{3604C868-E9E6-F6A4-85EA-D8E004B2DDB7}"/>
              </a:ext>
            </a:extLst>
          </p:cNvPr>
          <p:cNvSpPr/>
          <p:nvPr/>
        </p:nvSpPr>
        <p:spPr>
          <a:xfrm>
            <a:off x="4038600" y="4548850"/>
            <a:ext cx="2971800"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KẾT LUẬN VÀ</a:t>
            </a:r>
          </a:p>
          <a:p>
            <a:pPr algn="ctr"/>
            <a:r>
              <a:rPr lang="en-US" dirty="0"/>
              <a:t> </a:t>
            </a:r>
            <a:r>
              <a:rPr lang="en-US" dirty="0">
                <a:latin typeface="Times New Roman" panose="02020603050405020304" pitchFamily="18" charset="0"/>
                <a:cs typeface="Times New Roman" panose="02020603050405020304" pitchFamily="18" charset="0"/>
              </a:rPr>
              <a:t>KHUYẾN</a:t>
            </a:r>
            <a:r>
              <a:rPr lang="en-US" dirty="0"/>
              <a:t> NGHỊ</a:t>
            </a:r>
          </a:p>
        </p:txBody>
      </p:sp>
      <p:cxnSp>
        <p:nvCxnSpPr>
          <p:cNvPr id="13" name="Straight Arrow Connector 12">
            <a:extLst>
              <a:ext uri="{FF2B5EF4-FFF2-40B4-BE49-F238E27FC236}">
                <a16:creationId xmlns:a16="http://schemas.microsoft.com/office/drawing/2014/main" id="{AE407FDF-81B6-BDC4-8D00-2442B813E969}"/>
              </a:ext>
            </a:extLst>
          </p:cNvPr>
          <p:cNvCxnSpPr>
            <a:cxnSpLocks/>
            <a:stCxn id="4" idx="6"/>
            <a:endCxn id="10" idx="1"/>
          </p:cNvCxnSpPr>
          <p:nvPr/>
        </p:nvCxnSpPr>
        <p:spPr>
          <a:xfrm>
            <a:off x="2922004" y="3159701"/>
            <a:ext cx="1116596" cy="1846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0071584-2BC9-38D5-6E4E-043845C739DD}"/>
              </a:ext>
            </a:extLst>
          </p:cNvPr>
          <p:cNvCxnSpPr>
            <a:stCxn id="4" idx="6"/>
            <a:endCxn id="5" idx="1"/>
          </p:cNvCxnSpPr>
          <p:nvPr/>
        </p:nvCxnSpPr>
        <p:spPr>
          <a:xfrm flipV="1">
            <a:off x="2922004" y="1600200"/>
            <a:ext cx="1116596" cy="1559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13A7E6B-D708-6040-3A79-CA5196E58476}"/>
              </a:ext>
            </a:extLst>
          </p:cNvPr>
          <p:cNvCxnSpPr>
            <a:cxnSpLocks/>
            <a:stCxn id="4" idx="6"/>
            <a:endCxn id="9" idx="1"/>
          </p:cNvCxnSpPr>
          <p:nvPr/>
        </p:nvCxnSpPr>
        <p:spPr>
          <a:xfrm>
            <a:off x="2922004" y="3159701"/>
            <a:ext cx="1125277" cy="143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9ED1AE1-4CD5-D814-EB0F-EEF75073F7A4}"/>
              </a:ext>
            </a:extLst>
          </p:cNvPr>
          <p:cNvCxnSpPr>
            <a:cxnSpLocks/>
            <a:stCxn id="10" idx="1"/>
            <a:endCxn id="10" idx="1"/>
          </p:cNvCxnSpPr>
          <p:nvPr/>
        </p:nvCxnSpPr>
        <p:spPr>
          <a:xfrm>
            <a:off x="4038600" y="500605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204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A40495-B2F5-6D1C-BA61-44DDA51693CC}"/>
              </a:ext>
            </a:extLst>
          </p:cNvPr>
          <p:cNvPicPr>
            <a:picLocks noChangeAspect="1"/>
          </p:cNvPicPr>
          <p:nvPr/>
        </p:nvPicPr>
        <p:blipFill>
          <a:blip r:embed="rId3"/>
          <a:stretch>
            <a:fillRect/>
          </a:stretch>
        </p:blipFill>
        <p:spPr>
          <a:xfrm>
            <a:off x="304800" y="137804"/>
            <a:ext cx="2920237" cy="938865"/>
          </a:xfrm>
          <a:prstGeom prst="rect">
            <a:avLst/>
          </a:prstGeom>
        </p:spPr>
      </p:pic>
      <p:pic>
        <p:nvPicPr>
          <p:cNvPr id="5" name="Picture 4">
            <a:extLst>
              <a:ext uri="{FF2B5EF4-FFF2-40B4-BE49-F238E27FC236}">
                <a16:creationId xmlns:a16="http://schemas.microsoft.com/office/drawing/2014/main" id="{B86DDFBB-3E46-9284-FE92-C1BE76189B61}"/>
              </a:ext>
            </a:extLst>
          </p:cNvPr>
          <p:cNvPicPr>
            <a:picLocks noChangeAspect="1"/>
          </p:cNvPicPr>
          <p:nvPr/>
        </p:nvPicPr>
        <p:blipFill>
          <a:blip r:embed="rId4"/>
          <a:stretch>
            <a:fillRect/>
          </a:stretch>
        </p:blipFill>
        <p:spPr>
          <a:xfrm>
            <a:off x="2743200" y="510654"/>
            <a:ext cx="5432007" cy="938748"/>
          </a:xfrm>
          <a:prstGeom prst="rect">
            <a:avLst/>
          </a:prstGeom>
        </p:spPr>
      </p:pic>
      <p:pic>
        <p:nvPicPr>
          <p:cNvPr id="10" name="Picture 9">
            <a:extLst>
              <a:ext uri="{FF2B5EF4-FFF2-40B4-BE49-F238E27FC236}">
                <a16:creationId xmlns:a16="http://schemas.microsoft.com/office/drawing/2014/main" id="{65B1235E-5388-9036-B8CE-A53E3A1BA2B5}"/>
              </a:ext>
            </a:extLst>
          </p:cNvPr>
          <p:cNvPicPr>
            <a:picLocks noChangeAspect="1"/>
          </p:cNvPicPr>
          <p:nvPr/>
        </p:nvPicPr>
        <p:blipFill>
          <a:blip r:embed="rId5"/>
          <a:stretch>
            <a:fillRect/>
          </a:stretch>
        </p:blipFill>
        <p:spPr>
          <a:xfrm>
            <a:off x="4534711" y="1508457"/>
            <a:ext cx="2603218" cy="3231160"/>
          </a:xfrm>
          <a:prstGeom prst="rect">
            <a:avLst/>
          </a:prstGeom>
        </p:spPr>
      </p:pic>
      <p:sp>
        <p:nvSpPr>
          <p:cNvPr id="2" name="Flowchart: Alternate Process 1">
            <a:extLst>
              <a:ext uri="{FF2B5EF4-FFF2-40B4-BE49-F238E27FC236}">
                <a16:creationId xmlns:a16="http://schemas.microsoft.com/office/drawing/2014/main" id="{83578F18-633F-24E4-043E-8167A7108967}"/>
              </a:ext>
            </a:extLst>
          </p:cNvPr>
          <p:cNvSpPr/>
          <p:nvPr/>
        </p:nvSpPr>
        <p:spPr>
          <a:xfrm>
            <a:off x="582133" y="1462391"/>
            <a:ext cx="3657600" cy="2133122"/>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just" fontAlgn="base">
              <a:lnSpc>
                <a:spcPct val="107000"/>
              </a:lnSpc>
              <a:spcAft>
                <a:spcPts val="800"/>
              </a:spcAft>
            </a:pP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Thường</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xuyên</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tuyên</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truyền</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vi-VN" sz="1600" kern="1200" dirty="0">
                <a:solidFill>
                  <a:srgbClr val="000000"/>
                </a:solidFill>
                <a:effectLst/>
                <a:latin typeface="Times New Roman" panose="02020603050405020304" pitchFamily="18" charset="0"/>
                <a:ea typeface="+mn-ea"/>
                <a:cs typeface="Times New Roman" panose="02020603050405020304" pitchFamily="18" charset="0"/>
              </a:rPr>
              <a:t>vận</a:t>
            </a:r>
            <a:r>
              <a:rPr lang="vi-VN"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động</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phụ</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huynh</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hướng</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dẫn</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trẻ</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tạo</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hình</a:t>
            </a:r>
            <a:r>
              <a:rPr lang="vi-VN" sz="1600" kern="1200" dirty="0">
                <a:solidFill>
                  <a:srgbClr val="000000"/>
                </a:solidFill>
                <a:effectLst/>
                <a:latin typeface="Times New Roman" panose="02020603050405020304" pitchFamily="18" charset="0"/>
                <a:ea typeface="+mn-ea"/>
                <a:cs typeface="Times New Roman" panose="02020603050405020304" pitchFamily="18" charset="0"/>
              </a:rPr>
              <a:t>: Thông qua các chủ đề, các dự án thực hiện trên lớp tôi đã </a:t>
            </a:r>
            <a:r>
              <a:rPr lang="en-US" sz="1600" kern="1200" dirty="0" err="1">
                <a:solidFill>
                  <a:srgbClr val="000000"/>
                </a:solidFill>
                <a:effectLst/>
                <a:latin typeface="Calibri" panose="020F0502020204030204" pitchFamily="34" charset="0"/>
                <a:ea typeface="+mn-ea"/>
                <a:cs typeface="Times New Roman" panose="02020603050405020304" pitchFamily="18" charset="0"/>
              </a:rPr>
              <a:t>phối</a:t>
            </a:r>
            <a:r>
              <a:rPr lang="en-US" sz="1600" kern="1200" dirty="0">
                <a:solidFill>
                  <a:srgbClr val="000000"/>
                </a:solidFill>
                <a:effectLst/>
                <a:latin typeface="Times New Roman" panose="02020603050405020304" pitchFamily="18" charset="0"/>
                <a:ea typeface="+mn-ea"/>
                <a:cs typeface="Times New Roman" panose="02020603050405020304" pitchFamily="18" charset="0"/>
              </a:rPr>
              <a:t> </a:t>
            </a:r>
            <a:r>
              <a:rPr lang="vi-VN" sz="1600" kern="1200" dirty="0">
                <a:solidFill>
                  <a:srgbClr val="000000"/>
                </a:solidFill>
                <a:effectLst/>
                <a:latin typeface="Times New Roman" panose="02020603050405020304" pitchFamily="18" charset="0"/>
                <a:ea typeface="+mn-ea"/>
                <a:cs typeface="Times New Roman" panose="02020603050405020304" pitchFamily="18" charset="0"/>
              </a:rPr>
              <a:t>hợp bằng</a:t>
            </a:r>
            <a:r>
              <a:rPr lang="vi-VN"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nhiều</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hình</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thức</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như</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phát</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động</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cuộc</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thi</a:t>
            </a:r>
            <a:r>
              <a:rPr lang="en-US" sz="1600" kern="1200" dirty="0">
                <a:solidFill>
                  <a:srgbClr val="000000"/>
                </a:solidFill>
                <a:effectLst/>
                <a:latin typeface="Calibri" panose="020F0502020204030204" pitchFamily="34" charset="0"/>
                <a:ea typeface="+mn-ea"/>
                <a:cs typeface="Times New Roman" panose="02020603050405020304" pitchFamily="18" charset="0"/>
              </a:rPr>
              <a:t> cha </a:t>
            </a:r>
            <a:r>
              <a:rPr lang="en-US" sz="1600" kern="1200" dirty="0" err="1">
                <a:solidFill>
                  <a:srgbClr val="000000"/>
                </a:solidFill>
                <a:effectLst/>
                <a:latin typeface="Calibri" panose="020F0502020204030204" pitchFamily="34" charset="0"/>
                <a:ea typeface="+mn-ea"/>
                <a:cs typeface="Times New Roman" panose="02020603050405020304" pitchFamily="18" charset="0"/>
              </a:rPr>
              <a:t>mẹ</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cùng</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bé</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sáng</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tạo</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r>
              <a:rPr lang="en-US" sz="1600" kern="1200" dirty="0" err="1">
                <a:solidFill>
                  <a:srgbClr val="000000"/>
                </a:solidFill>
                <a:effectLst/>
                <a:latin typeface="Calibri" panose="020F0502020204030204" pitchFamily="34" charset="0"/>
                <a:ea typeface="+mn-ea"/>
                <a:cs typeface="Times New Roman" panose="02020603050405020304" pitchFamily="18" charset="0"/>
              </a:rPr>
              <a:t>tranh</a:t>
            </a:r>
            <a:r>
              <a:rPr lang="vi-VN" sz="1600" kern="1200" dirty="0">
                <a:solidFill>
                  <a:srgbClr val="000000"/>
                </a:solidFill>
                <a:effectLst/>
                <a:latin typeface="Times New Roman" panose="02020603050405020304" pitchFamily="18" charset="0"/>
                <a:ea typeface="+mn-ea"/>
                <a:cs typeface="Times New Roman" panose="02020603050405020304" pitchFamily="18" charset="0"/>
              </a:rPr>
              <a:t>, Ảnh đẹp gia đình bé, Những ngôi nhà hạnh phúc…</a:t>
            </a:r>
            <a:r>
              <a:rPr lang="en-US" sz="1600" kern="1200" dirty="0">
                <a:solidFill>
                  <a:srgbClr val="000000"/>
                </a:solidFill>
                <a:effectLst/>
                <a:latin typeface="Calibri" panose="020F0502020204030204" pitchFamily="34" charset="0"/>
                <a:ea typeface="+mn-ea"/>
                <a:cs typeface="Times New Roman" panose="02020603050405020304" pitchFamily="18" charset="0"/>
              </a:rPr>
              <a:t>. </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D9621549-1383-3CA6-BEC2-36E72F8E21B3}"/>
              </a:ext>
            </a:extLst>
          </p:cNvPr>
          <p:cNvPicPr>
            <a:picLocks noChangeAspect="1"/>
          </p:cNvPicPr>
          <p:nvPr/>
        </p:nvPicPr>
        <p:blipFill>
          <a:blip r:embed="rId6"/>
          <a:stretch>
            <a:fillRect/>
          </a:stretch>
        </p:blipFill>
        <p:spPr>
          <a:xfrm>
            <a:off x="6019800" y="3528947"/>
            <a:ext cx="2950601" cy="3145277"/>
          </a:xfrm>
          <a:prstGeom prst="rect">
            <a:avLst/>
          </a:prstGeom>
        </p:spPr>
      </p:pic>
      <p:pic>
        <p:nvPicPr>
          <p:cNvPr id="12" name="Picture 11">
            <a:extLst>
              <a:ext uri="{FF2B5EF4-FFF2-40B4-BE49-F238E27FC236}">
                <a16:creationId xmlns:a16="http://schemas.microsoft.com/office/drawing/2014/main" id="{7323D2F0-0324-E66F-4C09-1F9A0B5DC7B5}"/>
              </a:ext>
            </a:extLst>
          </p:cNvPr>
          <p:cNvPicPr>
            <a:picLocks noChangeAspect="1"/>
          </p:cNvPicPr>
          <p:nvPr/>
        </p:nvPicPr>
        <p:blipFill>
          <a:blip r:embed="rId7"/>
          <a:stretch>
            <a:fillRect/>
          </a:stretch>
        </p:blipFill>
        <p:spPr>
          <a:xfrm>
            <a:off x="1298534" y="3693287"/>
            <a:ext cx="3853006" cy="2816596"/>
          </a:xfrm>
          <a:prstGeom prst="rect">
            <a:avLst/>
          </a:prstGeom>
        </p:spPr>
      </p:pic>
    </p:spTree>
    <p:extLst>
      <p:ext uri="{BB962C8B-B14F-4D97-AF65-F5344CB8AC3E}">
        <p14:creationId xmlns:p14="http://schemas.microsoft.com/office/powerpoint/2010/main" val="3332873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8893CA-EB39-311D-9C7E-0661CB91FD1B}"/>
              </a:ext>
            </a:extLst>
          </p:cNvPr>
          <p:cNvPicPr>
            <a:picLocks noChangeAspect="1"/>
          </p:cNvPicPr>
          <p:nvPr/>
        </p:nvPicPr>
        <p:blipFill>
          <a:blip r:embed="rId3"/>
          <a:stretch>
            <a:fillRect/>
          </a:stretch>
        </p:blipFill>
        <p:spPr>
          <a:xfrm>
            <a:off x="228600" y="152400"/>
            <a:ext cx="2920237" cy="938865"/>
          </a:xfrm>
          <a:prstGeom prst="rect">
            <a:avLst/>
          </a:prstGeom>
        </p:spPr>
      </p:pic>
      <p:pic>
        <p:nvPicPr>
          <p:cNvPr id="6" name="Picture 5">
            <a:extLst>
              <a:ext uri="{FF2B5EF4-FFF2-40B4-BE49-F238E27FC236}">
                <a16:creationId xmlns:a16="http://schemas.microsoft.com/office/drawing/2014/main" id="{1991BEC3-5D85-D0EC-95DE-011D4779FA06}"/>
              </a:ext>
            </a:extLst>
          </p:cNvPr>
          <p:cNvPicPr>
            <a:picLocks noChangeAspect="1"/>
          </p:cNvPicPr>
          <p:nvPr/>
        </p:nvPicPr>
        <p:blipFill>
          <a:blip r:embed="rId4"/>
          <a:stretch>
            <a:fillRect/>
          </a:stretch>
        </p:blipFill>
        <p:spPr>
          <a:xfrm>
            <a:off x="2590800" y="457200"/>
            <a:ext cx="5432007" cy="1012024"/>
          </a:xfrm>
          <a:prstGeom prst="rect">
            <a:avLst/>
          </a:prstGeom>
        </p:spPr>
      </p:pic>
      <p:sp>
        <p:nvSpPr>
          <p:cNvPr id="8" name="TextBox 7">
            <a:extLst>
              <a:ext uri="{FF2B5EF4-FFF2-40B4-BE49-F238E27FC236}">
                <a16:creationId xmlns:a16="http://schemas.microsoft.com/office/drawing/2014/main" id="{E42F77A9-2960-9B7A-3981-A96BBFAB6A29}"/>
              </a:ext>
            </a:extLst>
          </p:cNvPr>
          <p:cNvSpPr txBox="1"/>
          <p:nvPr/>
        </p:nvSpPr>
        <p:spPr>
          <a:xfrm>
            <a:off x="685800" y="1619334"/>
            <a:ext cx="2691637" cy="2031325"/>
          </a:xfrm>
          <a:prstGeom prst="rect">
            <a:avLst/>
          </a:prstGeom>
          <a:noFill/>
        </p:spPr>
        <p:txBody>
          <a:bodyPr wrap="square">
            <a:spAutoFit/>
          </a:bodyPr>
          <a:lstStyle/>
          <a:p>
            <a:pPr algn="just"/>
            <a:r>
              <a:rPr lang="en-US" sz="1800" kern="1200" dirty="0" err="1">
                <a:solidFill>
                  <a:srgbClr val="000000"/>
                </a:solidFill>
                <a:effectLst/>
                <a:latin typeface="Times New Roman" panose="02020603050405020304" pitchFamily="18" charset="0"/>
                <a:cs typeface="Times New Roman" panose="02020603050405020304" pitchFamily="18" charset="0"/>
              </a:rPr>
              <a:t>Lớp</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tôi</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đã</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thu</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được</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kết</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quả</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rất</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đáng</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khích</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lệ</a:t>
            </a:r>
            <a:r>
              <a:rPr lang="en-US" sz="1800" kern="1200" dirty="0">
                <a:solidFill>
                  <a:srgbClr val="000000"/>
                </a:solidFill>
                <a:effectLst/>
                <a:latin typeface="Times New Roman" panose="02020603050405020304" pitchFamily="18" charset="0"/>
                <a:cs typeface="Times New Roman" panose="02020603050405020304" pitchFamily="18" charset="0"/>
              </a:rPr>
              <a:t>. 42/42 </a:t>
            </a:r>
            <a:r>
              <a:rPr lang="en-US" sz="1800" kern="1200" dirty="0" err="1">
                <a:solidFill>
                  <a:srgbClr val="000000"/>
                </a:solidFill>
                <a:effectLst/>
                <a:latin typeface="Times New Roman" panose="02020603050405020304" pitchFamily="18" charset="0"/>
                <a:cs typeface="Times New Roman" panose="02020603050405020304" pitchFamily="18" charset="0"/>
              </a:rPr>
              <a:t>gia</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đình</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đã</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có</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sản</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phảm</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mang</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đến</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lớp</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có</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rấ</a:t>
            </a:r>
            <a:r>
              <a:rPr lang="en-US" sz="1800" kern="1200" dirty="0" err="1">
                <a:solidFill>
                  <a:srgbClr val="000000"/>
                </a:solidFill>
                <a:effectLst/>
                <a:latin typeface="Times New Roman" panose="02020603050405020304" pitchFamily="18" charset="0"/>
                <a:cs typeface="Times New Roman" panose="02020603050405020304" pitchFamily="18" charset="0"/>
              </a:rPr>
              <a:t>t</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nhiều</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bưc</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tranh</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đẹp</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cô</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giáo</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đã</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phân</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loại</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và</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trao</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giải</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cho</a:t>
            </a:r>
            <a:r>
              <a:rPr lang="en-US" sz="1800" kern="1200" dirty="0">
                <a:solidFill>
                  <a:srgbClr val="000000"/>
                </a:solidFill>
                <a:effectLst/>
                <a:latin typeface="Times New Roman" panose="02020603050405020304" pitchFamily="18" charset="0"/>
                <a:cs typeface="Times New Roman" panose="02020603050405020304" pitchFamily="18" charset="0"/>
              </a:rPr>
              <a:t> </a:t>
            </a:r>
            <a:r>
              <a:rPr lang="en-US" sz="1800" kern="1200" dirty="0" err="1">
                <a:solidFill>
                  <a:srgbClr val="000000"/>
                </a:solidFill>
                <a:effectLst/>
                <a:latin typeface="Times New Roman" panose="02020603050405020304" pitchFamily="18" charset="0"/>
                <a:cs typeface="Times New Roman" panose="02020603050405020304" pitchFamily="18" charset="0"/>
              </a:rPr>
              <a:t>các</a:t>
            </a:r>
            <a:r>
              <a:rPr lang="en-US" sz="1800" kern="1200" dirty="0">
                <a:solidFill>
                  <a:srgbClr val="000000"/>
                </a:solidFill>
                <a:effectLst/>
                <a:latin typeface="Times New Roman" panose="02020603050405020304" pitchFamily="18" charset="0"/>
                <a:cs typeface="Times New Roman" panose="02020603050405020304" pitchFamily="18" charset="0"/>
              </a:rPr>
              <a:t> con. </a:t>
            </a:r>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BF8136F-D374-97A7-6A74-4CD637E4476E}"/>
              </a:ext>
            </a:extLst>
          </p:cNvPr>
          <p:cNvPicPr>
            <a:picLocks noChangeAspect="1"/>
          </p:cNvPicPr>
          <p:nvPr/>
        </p:nvPicPr>
        <p:blipFill>
          <a:blip r:embed="rId5"/>
          <a:stretch>
            <a:fillRect/>
          </a:stretch>
        </p:blipFill>
        <p:spPr>
          <a:xfrm>
            <a:off x="3723258" y="1497298"/>
            <a:ext cx="2493479" cy="3307823"/>
          </a:xfrm>
          <a:prstGeom prst="rect">
            <a:avLst/>
          </a:prstGeom>
        </p:spPr>
      </p:pic>
      <p:pic>
        <p:nvPicPr>
          <p:cNvPr id="10" name="Picture 9">
            <a:extLst>
              <a:ext uri="{FF2B5EF4-FFF2-40B4-BE49-F238E27FC236}">
                <a16:creationId xmlns:a16="http://schemas.microsoft.com/office/drawing/2014/main" id="{64DFF579-B29D-404E-1CD9-835B2F4EA52C}"/>
              </a:ext>
            </a:extLst>
          </p:cNvPr>
          <p:cNvPicPr>
            <a:picLocks noChangeAspect="1"/>
          </p:cNvPicPr>
          <p:nvPr/>
        </p:nvPicPr>
        <p:blipFill>
          <a:blip r:embed="rId6"/>
          <a:stretch>
            <a:fillRect/>
          </a:stretch>
        </p:blipFill>
        <p:spPr>
          <a:xfrm>
            <a:off x="6324600" y="1607335"/>
            <a:ext cx="2493480" cy="3121423"/>
          </a:xfrm>
          <a:prstGeom prst="flowChartAlternateProcess">
            <a:avLst/>
          </a:prstGeom>
        </p:spPr>
      </p:pic>
      <p:pic>
        <p:nvPicPr>
          <p:cNvPr id="11" name="Picture 10">
            <a:extLst>
              <a:ext uri="{FF2B5EF4-FFF2-40B4-BE49-F238E27FC236}">
                <a16:creationId xmlns:a16="http://schemas.microsoft.com/office/drawing/2014/main" id="{1846CC54-79CB-B0CB-FFAB-F017E3DDD7C4}"/>
              </a:ext>
            </a:extLst>
          </p:cNvPr>
          <p:cNvPicPr>
            <a:picLocks noChangeAspect="1"/>
          </p:cNvPicPr>
          <p:nvPr/>
        </p:nvPicPr>
        <p:blipFill>
          <a:blip r:embed="rId7"/>
          <a:stretch>
            <a:fillRect/>
          </a:stretch>
        </p:blipFill>
        <p:spPr>
          <a:xfrm>
            <a:off x="5442479" y="4536982"/>
            <a:ext cx="3586597" cy="2286199"/>
          </a:xfrm>
          <a:prstGeom prst="flowChartConnector">
            <a:avLst/>
          </a:prstGeom>
        </p:spPr>
      </p:pic>
      <p:pic>
        <p:nvPicPr>
          <p:cNvPr id="2" name="Picture 1">
            <a:extLst>
              <a:ext uri="{FF2B5EF4-FFF2-40B4-BE49-F238E27FC236}">
                <a16:creationId xmlns:a16="http://schemas.microsoft.com/office/drawing/2014/main" id="{8ED8F320-E78A-C946-F24F-35D8324A68CC}"/>
              </a:ext>
            </a:extLst>
          </p:cNvPr>
          <p:cNvPicPr>
            <a:picLocks noChangeAspect="1"/>
          </p:cNvPicPr>
          <p:nvPr/>
        </p:nvPicPr>
        <p:blipFill>
          <a:blip r:embed="rId8"/>
          <a:stretch>
            <a:fillRect/>
          </a:stretch>
        </p:blipFill>
        <p:spPr>
          <a:xfrm>
            <a:off x="3723258" y="4584253"/>
            <a:ext cx="3438442" cy="2314937"/>
          </a:xfrm>
          <a:prstGeom prst="rect">
            <a:avLst/>
          </a:prstGeom>
        </p:spPr>
      </p:pic>
      <p:pic>
        <p:nvPicPr>
          <p:cNvPr id="3" name="Picture 2">
            <a:extLst>
              <a:ext uri="{FF2B5EF4-FFF2-40B4-BE49-F238E27FC236}">
                <a16:creationId xmlns:a16="http://schemas.microsoft.com/office/drawing/2014/main" id="{5D57D9E8-FE44-1D6B-ACB1-5F90758BA51D}"/>
              </a:ext>
            </a:extLst>
          </p:cNvPr>
          <p:cNvPicPr>
            <a:picLocks noChangeAspect="1"/>
          </p:cNvPicPr>
          <p:nvPr/>
        </p:nvPicPr>
        <p:blipFill>
          <a:blip r:embed="rId9"/>
          <a:stretch>
            <a:fillRect/>
          </a:stretch>
        </p:blipFill>
        <p:spPr>
          <a:xfrm>
            <a:off x="1212813" y="4584253"/>
            <a:ext cx="3359187" cy="2191659"/>
          </a:xfrm>
          <a:prstGeom prst="rect">
            <a:avLst/>
          </a:prstGeom>
        </p:spPr>
      </p:pic>
    </p:spTree>
    <p:extLst>
      <p:ext uri="{BB962C8B-B14F-4D97-AF65-F5344CB8AC3E}">
        <p14:creationId xmlns:p14="http://schemas.microsoft.com/office/powerpoint/2010/main" val="130526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432A4E-CC40-B5D9-7DE0-DF60DA95C750}"/>
              </a:ext>
            </a:extLst>
          </p:cNvPr>
          <p:cNvPicPr>
            <a:picLocks noChangeAspect="1"/>
          </p:cNvPicPr>
          <p:nvPr/>
        </p:nvPicPr>
        <p:blipFill>
          <a:blip r:embed="rId3"/>
          <a:stretch>
            <a:fillRect/>
          </a:stretch>
        </p:blipFill>
        <p:spPr>
          <a:xfrm>
            <a:off x="304800" y="152400"/>
            <a:ext cx="2920237" cy="938865"/>
          </a:xfrm>
          <a:prstGeom prst="rect">
            <a:avLst/>
          </a:prstGeom>
        </p:spPr>
      </p:pic>
      <p:pic>
        <p:nvPicPr>
          <p:cNvPr id="5" name="Picture 4">
            <a:extLst>
              <a:ext uri="{FF2B5EF4-FFF2-40B4-BE49-F238E27FC236}">
                <a16:creationId xmlns:a16="http://schemas.microsoft.com/office/drawing/2014/main" id="{413EFF3D-62F6-7AFB-3C9C-D6B0B0C44195}"/>
              </a:ext>
            </a:extLst>
          </p:cNvPr>
          <p:cNvPicPr>
            <a:picLocks noChangeAspect="1"/>
          </p:cNvPicPr>
          <p:nvPr/>
        </p:nvPicPr>
        <p:blipFill>
          <a:blip r:embed="rId4"/>
          <a:stretch>
            <a:fillRect/>
          </a:stretch>
        </p:blipFill>
        <p:spPr>
          <a:xfrm>
            <a:off x="2362200" y="621832"/>
            <a:ext cx="5432007" cy="1012024"/>
          </a:xfrm>
          <a:prstGeom prst="rect">
            <a:avLst/>
          </a:prstGeom>
        </p:spPr>
      </p:pic>
      <p:sp>
        <p:nvSpPr>
          <p:cNvPr id="6" name="Rectangle: Rounded Corners 5">
            <a:extLst>
              <a:ext uri="{FF2B5EF4-FFF2-40B4-BE49-F238E27FC236}">
                <a16:creationId xmlns:a16="http://schemas.microsoft.com/office/drawing/2014/main" id="{9BEEB5BB-6612-24B1-E117-116C9211219C}"/>
              </a:ext>
            </a:extLst>
          </p:cNvPr>
          <p:cNvSpPr/>
          <p:nvPr/>
        </p:nvSpPr>
        <p:spPr>
          <a:xfrm>
            <a:off x="292261" y="1639756"/>
            <a:ext cx="3853006" cy="101202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được</a:t>
            </a:r>
            <a:r>
              <a:rPr lang="en-US" dirty="0">
                <a:solidFill>
                  <a:srgbClr val="000000"/>
                </a:solidFill>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treo</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góc tuyên truyền của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lớp và tặng các con mang về gia đình làm kỉ niệm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lang="en-US" dirty="0"/>
          </a:p>
        </p:txBody>
      </p:sp>
      <p:pic>
        <p:nvPicPr>
          <p:cNvPr id="9" name="Picture 8">
            <a:extLst>
              <a:ext uri="{FF2B5EF4-FFF2-40B4-BE49-F238E27FC236}">
                <a16:creationId xmlns:a16="http://schemas.microsoft.com/office/drawing/2014/main" id="{49E096CE-0622-91B1-6CA8-1E724CD407FA}"/>
              </a:ext>
            </a:extLst>
          </p:cNvPr>
          <p:cNvPicPr>
            <a:picLocks noChangeAspect="1"/>
          </p:cNvPicPr>
          <p:nvPr/>
        </p:nvPicPr>
        <p:blipFill rotWithShape="1">
          <a:blip r:embed="rId5"/>
          <a:srcRect l="7145" t="7160" r="10028" b="3316"/>
          <a:stretch/>
        </p:blipFill>
        <p:spPr>
          <a:xfrm>
            <a:off x="4385727" y="1804356"/>
            <a:ext cx="3352800" cy="2286000"/>
          </a:xfrm>
          <a:prstGeom prst="rect">
            <a:avLst/>
          </a:prstGeom>
        </p:spPr>
      </p:pic>
      <p:pic>
        <p:nvPicPr>
          <p:cNvPr id="10" name="Picture 9">
            <a:extLst>
              <a:ext uri="{FF2B5EF4-FFF2-40B4-BE49-F238E27FC236}">
                <a16:creationId xmlns:a16="http://schemas.microsoft.com/office/drawing/2014/main" id="{AF9AC6A6-C227-DBF5-3C62-3FBE568F7868}"/>
              </a:ext>
            </a:extLst>
          </p:cNvPr>
          <p:cNvPicPr>
            <a:picLocks noChangeAspect="1"/>
          </p:cNvPicPr>
          <p:nvPr/>
        </p:nvPicPr>
        <p:blipFill rotWithShape="1">
          <a:blip r:embed="rId6"/>
          <a:srcRect l="6483" t="5371" r="6499" b="8824"/>
          <a:stretch/>
        </p:blipFill>
        <p:spPr>
          <a:xfrm>
            <a:off x="4441406" y="4260856"/>
            <a:ext cx="3352801" cy="2286000"/>
          </a:xfrm>
          <a:prstGeom prst="rect">
            <a:avLst/>
          </a:prstGeom>
        </p:spPr>
      </p:pic>
      <p:pic>
        <p:nvPicPr>
          <p:cNvPr id="12" name="Picture 11">
            <a:extLst>
              <a:ext uri="{FF2B5EF4-FFF2-40B4-BE49-F238E27FC236}">
                <a16:creationId xmlns:a16="http://schemas.microsoft.com/office/drawing/2014/main" id="{6EC490C6-F04E-08F5-F651-FA907B66BD94}"/>
              </a:ext>
            </a:extLst>
          </p:cNvPr>
          <p:cNvPicPr>
            <a:picLocks noChangeAspect="1"/>
          </p:cNvPicPr>
          <p:nvPr/>
        </p:nvPicPr>
        <p:blipFill>
          <a:blip r:embed="rId7"/>
          <a:stretch>
            <a:fillRect/>
          </a:stretch>
        </p:blipFill>
        <p:spPr>
          <a:xfrm>
            <a:off x="914400" y="2808314"/>
            <a:ext cx="3133616" cy="3897286"/>
          </a:xfrm>
          <a:prstGeom prst="rect">
            <a:avLst/>
          </a:prstGeom>
        </p:spPr>
      </p:pic>
    </p:spTree>
    <p:extLst>
      <p:ext uri="{BB962C8B-B14F-4D97-AF65-F5344CB8AC3E}">
        <p14:creationId xmlns:p14="http://schemas.microsoft.com/office/powerpoint/2010/main" val="2243133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3142036" y="6485"/>
            <a:ext cx="2590800" cy="1066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KẾT QUẢ</a:t>
            </a:r>
          </a:p>
          <a:p>
            <a:pPr algn="ctr"/>
            <a:r>
              <a:rPr lang="en-US" dirty="0">
                <a:latin typeface="Times New Roman" panose="02020603050405020304" pitchFamily="18" charset="0"/>
                <a:cs typeface="Times New Roman" panose="02020603050405020304" pitchFamily="18" charset="0"/>
              </a:rPr>
              <a:t> ĐẠT Đ</a:t>
            </a:r>
            <a:r>
              <a:rPr lang="vi-VN" dirty="0">
                <a:latin typeface="Times New Roman" panose="02020603050405020304" pitchFamily="18" charset="0"/>
                <a:cs typeface="Times New Roman" panose="02020603050405020304" pitchFamily="18" charset="0"/>
              </a:rPr>
              <a:t>ƯỢC</a:t>
            </a:r>
            <a:endParaRPr lang="en-US"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984926" y="1742871"/>
            <a:ext cx="2133600" cy="41702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u="sng" dirty="0">
              <a:solidFill>
                <a:srgbClr val="FF0000"/>
              </a:solidFill>
              <a:latin typeface="Times New Roman" pitchFamily="18" charset="0"/>
              <a:cs typeface="Times New Roman" pitchFamily="18" charset="0"/>
            </a:endParaRPr>
          </a:p>
          <a:p>
            <a:pPr algn="ctr"/>
            <a:r>
              <a:rPr lang="en-US" sz="1600" u="sng" dirty="0" err="1">
                <a:solidFill>
                  <a:srgbClr val="FF0000"/>
                </a:solidFill>
                <a:latin typeface="Times New Roman" pitchFamily="18" charset="0"/>
                <a:cs typeface="Times New Roman" pitchFamily="18" charset="0"/>
              </a:rPr>
              <a:t>Về</a:t>
            </a:r>
            <a:r>
              <a:rPr lang="en-US" sz="1600" u="sng" dirty="0">
                <a:solidFill>
                  <a:srgbClr val="FF0000"/>
                </a:solidFill>
                <a:latin typeface="Times New Roman" pitchFamily="18" charset="0"/>
                <a:cs typeface="Times New Roman" pitchFamily="18" charset="0"/>
              </a:rPr>
              <a:t> giáo viên</a:t>
            </a:r>
          </a:p>
          <a:p>
            <a:r>
              <a:rPr lang="vi-VN" sz="1600" dirty="0">
                <a:latin typeface="Times New Roman" pitchFamily="18" charset="0"/>
                <a:cs typeface="Times New Roman" pitchFamily="18" charset="0"/>
              </a:rPr>
              <a:t>+ Bản thân tôi có thêm nhiều hình thức tổ chức các hoạt động tạo hình cho trẻ một cách tự tin và linh hoạt</a:t>
            </a:r>
          </a:p>
          <a:p>
            <a:r>
              <a:rPr lang="vi-VN" sz="1600" dirty="0">
                <a:latin typeface="Times New Roman" pitchFamily="18" charset="0"/>
                <a:cs typeface="Times New Roman" pitchFamily="18" charset="0"/>
              </a:rPr>
              <a:t>+ Tạo niềm tin và sự hỗ trợ từ cha mẹ học sinh</a:t>
            </a:r>
          </a:p>
          <a:p>
            <a:r>
              <a:rPr lang="vi-VN" sz="1600" dirty="0">
                <a:latin typeface="Times New Roman" pitchFamily="18" charset="0"/>
                <a:cs typeface="Times New Roman" pitchFamily="18" charset="0"/>
              </a:rPr>
              <a:t>+ Lớp học được trang trí rất nhiều các sản phẩm của trẻ qua đó góp phần xây dựng môi trường giáo dục lấy trẻ làm trung tâm</a:t>
            </a:r>
          </a:p>
          <a:p>
            <a:pPr marL="285750" indent="-285750" algn="ctr">
              <a:buFontTx/>
              <a:buChar char="-"/>
            </a:pPr>
            <a:endParaRPr lang="en-US" dirty="0"/>
          </a:p>
        </p:txBody>
      </p:sp>
      <p:sp>
        <p:nvSpPr>
          <p:cNvPr id="6" name="Rounded Rectangle 5"/>
          <p:cNvSpPr/>
          <p:nvPr/>
        </p:nvSpPr>
        <p:spPr>
          <a:xfrm>
            <a:off x="3398350" y="1682884"/>
            <a:ext cx="2209796" cy="42901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spcAft>
                <a:spcPts val="800"/>
              </a:spcAft>
            </a:pPr>
            <a:r>
              <a:rPr lang="en-US" sz="1600" u="sng" dirty="0" err="1">
                <a:solidFill>
                  <a:srgbClr val="FF0000"/>
                </a:solidFill>
                <a:latin typeface="Times New Roman"/>
                <a:ea typeface="Arial"/>
                <a:cs typeface="Times New Roman"/>
              </a:rPr>
              <a:t>Về</a:t>
            </a:r>
            <a:r>
              <a:rPr lang="en-US" sz="1600" u="sng" dirty="0">
                <a:solidFill>
                  <a:srgbClr val="FF0000"/>
                </a:solidFill>
                <a:latin typeface="Times New Roman"/>
                <a:ea typeface="Arial"/>
                <a:cs typeface="Times New Roman"/>
              </a:rPr>
              <a:t> phụ huynh</a:t>
            </a:r>
          </a:p>
          <a:p>
            <a:pPr algn="just">
              <a:spcAft>
                <a:spcPts val="800"/>
              </a:spcAft>
            </a:pPr>
            <a:r>
              <a:rPr lang="en-US" sz="1600" dirty="0" err="1">
                <a:latin typeface="Times New Roman"/>
                <a:ea typeface="Arial"/>
                <a:cs typeface="Times New Roman"/>
              </a:rPr>
              <a:t>Nâng</a:t>
            </a:r>
            <a:r>
              <a:rPr lang="en-US" sz="1600" dirty="0">
                <a:latin typeface="Times New Roman"/>
                <a:ea typeface="Arial"/>
                <a:cs typeface="Times New Roman"/>
              </a:rPr>
              <a:t> </a:t>
            </a:r>
            <a:r>
              <a:rPr lang="en-US" sz="1600" dirty="0" err="1">
                <a:latin typeface="Times New Roman"/>
                <a:ea typeface="Arial"/>
                <a:cs typeface="Times New Roman"/>
              </a:rPr>
              <a:t>cao</a:t>
            </a:r>
            <a:r>
              <a:rPr lang="en-US" sz="1600" dirty="0">
                <a:latin typeface="Times New Roman"/>
                <a:ea typeface="Arial"/>
                <a:cs typeface="Times New Roman"/>
              </a:rPr>
              <a:t> </a:t>
            </a:r>
            <a:r>
              <a:rPr lang="en-US" sz="1600" dirty="0" err="1">
                <a:latin typeface="Times New Roman"/>
                <a:ea typeface="Arial"/>
                <a:cs typeface="Times New Roman"/>
              </a:rPr>
              <a:t>nhận</a:t>
            </a:r>
            <a:r>
              <a:rPr lang="en-US" sz="1600" dirty="0">
                <a:latin typeface="Times New Roman"/>
                <a:ea typeface="Arial"/>
                <a:cs typeface="Times New Roman"/>
              </a:rPr>
              <a:t> </a:t>
            </a:r>
            <a:r>
              <a:rPr lang="en-US" sz="1600" dirty="0" err="1">
                <a:latin typeface="Times New Roman"/>
                <a:ea typeface="Arial"/>
                <a:cs typeface="Times New Roman"/>
              </a:rPr>
              <a:t>thức</a:t>
            </a:r>
            <a:r>
              <a:rPr lang="en-US" sz="1600" dirty="0">
                <a:latin typeface="Times New Roman"/>
                <a:ea typeface="Arial"/>
                <a:cs typeface="Times New Roman"/>
              </a:rPr>
              <a:t> </a:t>
            </a:r>
            <a:r>
              <a:rPr lang="en-US" sz="1600" dirty="0" err="1">
                <a:latin typeface="Times New Roman"/>
                <a:ea typeface="Arial"/>
                <a:cs typeface="Times New Roman"/>
              </a:rPr>
              <a:t>đối</a:t>
            </a:r>
            <a:r>
              <a:rPr lang="en-US" sz="1600" dirty="0">
                <a:latin typeface="Times New Roman"/>
                <a:ea typeface="Arial"/>
                <a:cs typeface="Times New Roman"/>
              </a:rPr>
              <a:t> </a:t>
            </a:r>
            <a:r>
              <a:rPr lang="en-US" sz="1600" dirty="0" err="1">
                <a:latin typeface="Times New Roman"/>
                <a:ea typeface="Arial"/>
                <a:cs typeface="Times New Roman"/>
              </a:rPr>
              <a:t>với</a:t>
            </a:r>
            <a:r>
              <a:rPr lang="en-US" sz="1600" dirty="0">
                <a:latin typeface="Times New Roman"/>
                <a:ea typeface="Arial"/>
                <a:cs typeface="Times New Roman"/>
              </a:rPr>
              <a:t> cha </a:t>
            </a:r>
            <a:r>
              <a:rPr lang="en-US" sz="1600" dirty="0" err="1">
                <a:latin typeface="Times New Roman"/>
                <a:ea typeface="Arial"/>
                <a:cs typeface="Times New Roman"/>
              </a:rPr>
              <a:t>mẹ</a:t>
            </a:r>
            <a:r>
              <a:rPr lang="en-US" sz="1600" dirty="0">
                <a:latin typeface="Times New Roman"/>
                <a:ea typeface="Arial"/>
                <a:cs typeface="Times New Roman"/>
              </a:rPr>
              <a:t> </a:t>
            </a:r>
            <a:r>
              <a:rPr lang="en-US" sz="1600" dirty="0" err="1">
                <a:latin typeface="Times New Roman"/>
                <a:ea typeface="Arial"/>
                <a:cs typeface="Times New Roman"/>
              </a:rPr>
              <a:t>trẻ</a:t>
            </a:r>
            <a:r>
              <a:rPr lang="en-US" sz="1600" dirty="0">
                <a:latin typeface="Times New Roman"/>
                <a:ea typeface="Arial"/>
                <a:cs typeface="Times New Roman"/>
              </a:rPr>
              <a:t> </a:t>
            </a:r>
            <a:r>
              <a:rPr lang="en-US" sz="1600" dirty="0" err="1">
                <a:latin typeface="Times New Roman"/>
                <a:ea typeface="Arial"/>
                <a:cs typeface="Times New Roman"/>
              </a:rPr>
              <a:t>về</a:t>
            </a:r>
            <a:r>
              <a:rPr lang="en-US" sz="1600" dirty="0">
                <a:latin typeface="Times New Roman"/>
                <a:ea typeface="Arial"/>
                <a:cs typeface="Times New Roman"/>
              </a:rPr>
              <a:t> </a:t>
            </a:r>
            <a:r>
              <a:rPr lang="en-US" sz="1600" dirty="0" err="1">
                <a:latin typeface="Times New Roman"/>
                <a:ea typeface="Arial"/>
                <a:cs typeface="Times New Roman"/>
              </a:rPr>
              <a:t>tầm</a:t>
            </a:r>
            <a:r>
              <a:rPr lang="en-US" sz="1600" dirty="0">
                <a:latin typeface="Times New Roman"/>
                <a:ea typeface="Arial"/>
                <a:cs typeface="Times New Roman"/>
              </a:rPr>
              <a:t> </a:t>
            </a:r>
            <a:r>
              <a:rPr lang="en-US" sz="1600" dirty="0" err="1">
                <a:latin typeface="Times New Roman"/>
                <a:ea typeface="Arial"/>
                <a:cs typeface="Times New Roman"/>
              </a:rPr>
              <a:t>quan</a:t>
            </a:r>
            <a:r>
              <a:rPr lang="en-US" sz="1600" dirty="0">
                <a:latin typeface="Times New Roman"/>
                <a:ea typeface="Arial"/>
                <a:cs typeface="Times New Roman"/>
              </a:rPr>
              <a:t> </a:t>
            </a:r>
            <a:r>
              <a:rPr lang="en-US" sz="1600" dirty="0" err="1">
                <a:latin typeface="Times New Roman"/>
                <a:ea typeface="Arial"/>
                <a:cs typeface="Times New Roman"/>
              </a:rPr>
              <a:t>trọng</a:t>
            </a:r>
            <a:r>
              <a:rPr lang="en-US" sz="1600" dirty="0">
                <a:latin typeface="Times New Roman"/>
                <a:ea typeface="Arial"/>
                <a:cs typeface="Times New Roman"/>
              </a:rPr>
              <a:t> </a:t>
            </a:r>
            <a:r>
              <a:rPr lang="en-US" sz="1600" dirty="0" err="1">
                <a:latin typeface="Times New Roman"/>
                <a:ea typeface="Arial"/>
                <a:cs typeface="Times New Roman"/>
              </a:rPr>
              <a:t>của</a:t>
            </a:r>
            <a:r>
              <a:rPr lang="en-US" sz="1600" dirty="0">
                <a:latin typeface="Times New Roman"/>
                <a:ea typeface="Arial"/>
                <a:cs typeface="Times New Roman"/>
              </a:rPr>
              <a:t> </a:t>
            </a:r>
            <a:r>
              <a:rPr lang="en-US" sz="1600" dirty="0" err="1">
                <a:latin typeface="Times New Roman"/>
                <a:ea typeface="Arial"/>
                <a:cs typeface="Times New Roman"/>
              </a:rPr>
              <a:t>hoạt</a:t>
            </a:r>
            <a:r>
              <a:rPr lang="en-US" sz="1600" dirty="0">
                <a:latin typeface="Times New Roman"/>
                <a:ea typeface="Arial"/>
                <a:cs typeface="Times New Roman"/>
              </a:rPr>
              <a:t> </a:t>
            </a:r>
            <a:r>
              <a:rPr lang="en-US" sz="1600" dirty="0" err="1">
                <a:latin typeface="Times New Roman"/>
                <a:ea typeface="Arial"/>
                <a:cs typeface="Times New Roman"/>
              </a:rPr>
              <a:t>động</a:t>
            </a:r>
            <a:r>
              <a:rPr lang="en-US" sz="1600" dirty="0">
                <a:latin typeface="Times New Roman"/>
                <a:ea typeface="Arial"/>
                <a:cs typeface="Times New Roman"/>
              </a:rPr>
              <a:t> </a:t>
            </a:r>
            <a:r>
              <a:rPr lang="en-US" sz="1600" dirty="0" err="1">
                <a:latin typeface="Times New Roman"/>
                <a:ea typeface="Arial"/>
                <a:cs typeface="Times New Roman"/>
              </a:rPr>
              <a:t>tạo</a:t>
            </a:r>
            <a:r>
              <a:rPr lang="en-US" sz="1600" dirty="0">
                <a:latin typeface="Times New Roman"/>
                <a:ea typeface="Arial"/>
                <a:cs typeface="Times New Roman"/>
              </a:rPr>
              <a:t> </a:t>
            </a:r>
            <a:r>
              <a:rPr lang="en-US" sz="1600" dirty="0" err="1">
                <a:latin typeface="Times New Roman"/>
                <a:ea typeface="Arial"/>
                <a:cs typeface="Times New Roman"/>
              </a:rPr>
              <a:t>hình</a:t>
            </a:r>
            <a:r>
              <a:rPr lang="en-US" sz="1600" dirty="0">
                <a:latin typeface="Times New Roman"/>
                <a:ea typeface="Arial"/>
                <a:cs typeface="Times New Roman"/>
              </a:rPr>
              <a:t> </a:t>
            </a:r>
            <a:r>
              <a:rPr lang="en-US" sz="1600" dirty="0" err="1">
                <a:latin typeface="Times New Roman"/>
                <a:ea typeface="Arial"/>
                <a:cs typeface="Times New Roman"/>
              </a:rPr>
              <a:t>đối</a:t>
            </a:r>
            <a:r>
              <a:rPr lang="en-US" sz="1600" dirty="0">
                <a:latin typeface="Times New Roman"/>
                <a:ea typeface="Arial"/>
                <a:cs typeface="Times New Roman"/>
              </a:rPr>
              <a:t> </a:t>
            </a:r>
            <a:r>
              <a:rPr lang="en-US" sz="1600" dirty="0" err="1">
                <a:latin typeface="Times New Roman"/>
                <a:ea typeface="Arial"/>
                <a:cs typeface="Times New Roman"/>
              </a:rPr>
              <a:t>với</a:t>
            </a:r>
            <a:r>
              <a:rPr lang="en-US" sz="1600" dirty="0">
                <a:latin typeface="Times New Roman"/>
                <a:ea typeface="Arial"/>
                <a:cs typeface="Times New Roman"/>
              </a:rPr>
              <a:t> </a:t>
            </a:r>
            <a:r>
              <a:rPr lang="en-US" sz="1600" dirty="0" err="1">
                <a:latin typeface="Times New Roman"/>
                <a:ea typeface="Arial"/>
                <a:cs typeface="Times New Roman"/>
              </a:rPr>
              <a:t>sự</a:t>
            </a:r>
            <a:r>
              <a:rPr lang="en-US" sz="1600" dirty="0">
                <a:latin typeface="Times New Roman"/>
                <a:ea typeface="Arial"/>
                <a:cs typeface="Times New Roman"/>
              </a:rPr>
              <a:t> </a:t>
            </a:r>
            <a:r>
              <a:rPr lang="en-US" sz="1600" dirty="0" err="1">
                <a:latin typeface="Times New Roman"/>
                <a:ea typeface="Arial"/>
                <a:cs typeface="Times New Roman"/>
              </a:rPr>
              <a:t>phát</a:t>
            </a:r>
            <a:r>
              <a:rPr lang="en-US" sz="1600" dirty="0">
                <a:latin typeface="Times New Roman"/>
                <a:ea typeface="Arial"/>
                <a:cs typeface="Times New Roman"/>
              </a:rPr>
              <a:t> </a:t>
            </a:r>
            <a:r>
              <a:rPr lang="en-US" sz="1600" dirty="0" err="1">
                <a:latin typeface="Times New Roman"/>
                <a:ea typeface="Arial"/>
                <a:cs typeface="Times New Roman"/>
              </a:rPr>
              <a:t>triển</a:t>
            </a:r>
            <a:r>
              <a:rPr lang="en-US" sz="1600" dirty="0">
                <a:latin typeface="Times New Roman"/>
                <a:ea typeface="Arial"/>
                <a:cs typeface="Times New Roman"/>
              </a:rPr>
              <a:t> </a:t>
            </a:r>
            <a:r>
              <a:rPr lang="en-US" sz="1600" dirty="0" err="1">
                <a:latin typeface="Times New Roman"/>
                <a:ea typeface="Arial"/>
                <a:cs typeface="Times New Roman"/>
              </a:rPr>
              <a:t>của</a:t>
            </a:r>
            <a:r>
              <a:rPr lang="en-US" sz="1600" dirty="0">
                <a:latin typeface="Times New Roman"/>
                <a:ea typeface="Arial"/>
                <a:cs typeface="Times New Roman"/>
              </a:rPr>
              <a:t> </a:t>
            </a:r>
            <a:r>
              <a:rPr lang="en-US" sz="1600" dirty="0" err="1">
                <a:latin typeface="Times New Roman"/>
                <a:ea typeface="Arial"/>
                <a:cs typeface="Times New Roman"/>
              </a:rPr>
              <a:t>trẻ</a:t>
            </a:r>
            <a:r>
              <a:rPr lang="en-US" sz="1600" dirty="0">
                <a:latin typeface="Times New Roman"/>
                <a:ea typeface="Arial"/>
                <a:cs typeface="Times New Roman"/>
              </a:rPr>
              <a:t>. </a:t>
            </a:r>
            <a:r>
              <a:rPr lang="en-US" sz="1600" dirty="0" err="1">
                <a:latin typeface="Times New Roman"/>
                <a:ea typeface="Arial"/>
                <a:cs typeface="Times New Roman"/>
              </a:rPr>
              <a:t>Tạo</a:t>
            </a:r>
            <a:r>
              <a:rPr lang="en-US" sz="1600" dirty="0">
                <a:latin typeface="Times New Roman"/>
                <a:ea typeface="Arial"/>
                <a:cs typeface="Times New Roman"/>
              </a:rPr>
              <a:t> </a:t>
            </a:r>
            <a:r>
              <a:rPr lang="en-US" sz="1600" dirty="0" err="1">
                <a:latin typeface="Times New Roman"/>
                <a:ea typeface="Arial"/>
                <a:cs typeface="Times New Roman"/>
              </a:rPr>
              <a:t>sự</a:t>
            </a:r>
            <a:r>
              <a:rPr lang="en-US" sz="1600" dirty="0">
                <a:latin typeface="Times New Roman"/>
                <a:ea typeface="Arial"/>
                <a:cs typeface="Times New Roman"/>
              </a:rPr>
              <a:t> </a:t>
            </a:r>
            <a:r>
              <a:rPr lang="en-US" sz="1600" dirty="0" err="1">
                <a:latin typeface="Times New Roman"/>
                <a:ea typeface="Arial"/>
                <a:cs typeface="Times New Roman"/>
              </a:rPr>
              <a:t>gắn</a:t>
            </a:r>
            <a:r>
              <a:rPr lang="en-US" sz="1600" dirty="0">
                <a:latin typeface="Times New Roman"/>
                <a:ea typeface="Arial"/>
                <a:cs typeface="Times New Roman"/>
              </a:rPr>
              <a:t> </a:t>
            </a:r>
            <a:r>
              <a:rPr lang="en-US" sz="1600" dirty="0" err="1">
                <a:latin typeface="Times New Roman"/>
                <a:ea typeface="Arial"/>
                <a:cs typeface="Times New Roman"/>
              </a:rPr>
              <a:t>kết</a:t>
            </a:r>
            <a:r>
              <a:rPr lang="en-US" sz="1600" dirty="0">
                <a:latin typeface="Times New Roman"/>
                <a:ea typeface="Arial"/>
                <a:cs typeface="Times New Roman"/>
              </a:rPr>
              <a:t> </a:t>
            </a:r>
            <a:r>
              <a:rPr lang="en-US" sz="1600" dirty="0" err="1">
                <a:latin typeface="Times New Roman"/>
                <a:ea typeface="Arial"/>
                <a:cs typeface="Times New Roman"/>
              </a:rPr>
              <a:t>giữa</a:t>
            </a:r>
            <a:r>
              <a:rPr lang="en-US" sz="1600" dirty="0">
                <a:latin typeface="Times New Roman"/>
                <a:ea typeface="Arial"/>
                <a:cs typeface="Times New Roman"/>
              </a:rPr>
              <a:t> </a:t>
            </a:r>
            <a:r>
              <a:rPr lang="en-US" sz="1600" dirty="0" err="1">
                <a:latin typeface="Times New Roman"/>
                <a:ea typeface="Arial"/>
                <a:cs typeface="Times New Roman"/>
              </a:rPr>
              <a:t>phụ</a:t>
            </a:r>
            <a:r>
              <a:rPr lang="en-US" sz="1600" dirty="0">
                <a:latin typeface="Times New Roman"/>
                <a:ea typeface="Arial"/>
                <a:cs typeface="Times New Roman"/>
              </a:rPr>
              <a:t> </a:t>
            </a:r>
            <a:r>
              <a:rPr lang="en-US" sz="1600" dirty="0" err="1">
                <a:latin typeface="Times New Roman"/>
                <a:ea typeface="Arial"/>
                <a:cs typeface="Times New Roman"/>
              </a:rPr>
              <a:t>huynh</a:t>
            </a:r>
            <a:r>
              <a:rPr lang="en-US" sz="1600" dirty="0">
                <a:latin typeface="Times New Roman"/>
                <a:ea typeface="Arial"/>
                <a:cs typeface="Times New Roman"/>
              </a:rPr>
              <a:t> </a:t>
            </a:r>
            <a:r>
              <a:rPr lang="en-US" sz="1600" dirty="0" err="1">
                <a:latin typeface="Times New Roman"/>
                <a:ea typeface="Arial"/>
                <a:cs typeface="Times New Roman"/>
              </a:rPr>
              <a:t>và</a:t>
            </a:r>
            <a:r>
              <a:rPr lang="en-US" sz="1600" dirty="0">
                <a:latin typeface="Times New Roman"/>
                <a:ea typeface="Arial"/>
                <a:cs typeface="Times New Roman"/>
              </a:rPr>
              <a:t> </a:t>
            </a:r>
            <a:r>
              <a:rPr lang="en-US" sz="1600" dirty="0" err="1">
                <a:latin typeface="Times New Roman"/>
                <a:ea typeface="Arial"/>
                <a:cs typeface="Times New Roman"/>
              </a:rPr>
              <a:t>giáo</a:t>
            </a:r>
            <a:r>
              <a:rPr lang="en-US" sz="1600" dirty="0">
                <a:latin typeface="Times New Roman"/>
                <a:ea typeface="Arial"/>
                <a:cs typeface="Times New Roman"/>
              </a:rPr>
              <a:t> </a:t>
            </a:r>
            <a:r>
              <a:rPr lang="en-US" sz="1600" dirty="0" err="1">
                <a:latin typeface="Times New Roman"/>
                <a:ea typeface="Arial"/>
                <a:cs typeface="Times New Roman"/>
              </a:rPr>
              <a:t>viên</a:t>
            </a:r>
            <a:r>
              <a:rPr lang="en-US" sz="1600" dirty="0">
                <a:latin typeface="Times New Roman"/>
                <a:ea typeface="Arial"/>
                <a:cs typeface="Times New Roman"/>
              </a:rPr>
              <a:t>, </a:t>
            </a:r>
            <a:r>
              <a:rPr lang="en-US" sz="1600" dirty="0" err="1">
                <a:latin typeface="Times New Roman"/>
                <a:ea typeface="Arial"/>
                <a:cs typeface="Times New Roman"/>
              </a:rPr>
              <a:t>chủ</a:t>
            </a:r>
            <a:r>
              <a:rPr lang="en-US" sz="1600" dirty="0">
                <a:latin typeface="Times New Roman"/>
                <a:ea typeface="Arial"/>
                <a:cs typeface="Times New Roman"/>
              </a:rPr>
              <a:t> </a:t>
            </a:r>
            <a:r>
              <a:rPr lang="en-US" sz="1600" dirty="0" err="1">
                <a:latin typeface="Times New Roman"/>
                <a:ea typeface="Arial"/>
                <a:cs typeface="Times New Roman"/>
              </a:rPr>
              <a:t>động</a:t>
            </a:r>
            <a:r>
              <a:rPr lang="en-US" sz="1600" dirty="0">
                <a:latin typeface="Times New Roman"/>
                <a:ea typeface="Arial"/>
                <a:cs typeface="Times New Roman"/>
              </a:rPr>
              <a:t> </a:t>
            </a:r>
            <a:r>
              <a:rPr lang="en-US" sz="1600" dirty="0" err="1">
                <a:latin typeface="Times New Roman"/>
                <a:ea typeface="Arial"/>
                <a:cs typeface="Times New Roman"/>
              </a:rPr>
              <a:t>phối</a:t>
            </a:r>
            <a:r>
              <a:rPr lang="en-US" sz="1600" dirty="0">
                <a:latin typeface="Times New Roman"/>
                <a:ea typeface="Arial"/>
                <a:cs typeface="Times New Roman"/>
              </a:rPr>
              <a:t> </a:t>
            </a:r>
            <a:r>
              <a:rPr lang="en-US" sz="1600" dirty="0" err="1">
                <a:latin typeface="Times New Roman"/>
                <a:ea typeface="Arial"/>
                <a:cs typeface="Times New Roman"/>
              </a:rPr>
              <a:t>hợp</a:t>
            </a:r>
            <a:r>
              <a:rPr lang="en-US" sz="1600" dirty="0">
                <a:latin typeface="Times New Roman"/>
                <a:ea typeface="Arial"/>
                <a:cs typeface="Times New Roman"/>
              </a:rPr>
              <a:t> </a:t>
            </a:r>
            <a:r>
              <a:rPr lang="en-US" sz="1600" dirty="0" err="1">
                <a:latin typeface="Times New Roman"/>
                <a:ea typeface="Arial"/>
                <a:cs typeface="Times New Roman"/>
              </a:rPr>
              <a:t>với</a:t>
            </a:r>
            <a:r>
              <a:rPr lang="en-US" sz="1600" dirty="0">
                <a:latin typeface="Times New Roman"/>
                <a:ea typeface="Arial"/>
                <a:cs typeface="Times New Roman"/>
              </a:rPr>
              <a:t> </a:t>
            </a:r>
            <a:r>
              <a:rPr lang="en-US" sz="1600" dirty="0" err="1">
                <a:latin typeface="Times New Roman"/>
                <a:ea typeface="Arial"/>
                <a:cs typeface="Times New Roman"/>
              </a:rPr>
              <a:t>cô</a:t>
            </a:r>
            <a:r>
              <a:rPr lang="en-US" sz="1600" dirty="0">
                <a:latin typeface="Times New Roman"/>
                <a:ea typeface="Arial"/>
                <a:cs typeface="Times New Roman"/>
              </a:rPr>
              <a:t> </a:t>
            </a:r>
            <a:r>
              <a:rPr lang="en-US" sz="1600" dirty="0" err="1">
                <a:latin typeface="Times New Roman"/>
                <a:ea typeface="Arial"/>
                <a:cs typeface="Times New Roman"/>
              </a:rPr>
              <a:t>giáo</a:t>
            </a:r>
            <a:r>
              <a:rPr lang="en-US" sz="1600" dirty="0">
                <a:latin typeface="Times New Roman"/>
                <a:ea typeface="Arial"/>
                <a:cs typeface="Times New Roman"/>
              </a:rPr>
              <a:t> </a:t>
            </a:r>
            <a:r>
              <a:rPr lang="en-US" sz="1600" dirty="0" err="1">
                <a:latin typeface="Times New Roman"/>
                <a:ea typeface="Arial"/>
                <a:cs typeface="Times New Roman"/>
              </a:rPr>
              <a:t>tổ</a:t>
            </a:r>
            <a:r>
              <a:rPr lang="en-US" sz="1600" dirty="0">
                <a:latin typeface="Times New Roman"/>
                <a:ea typeface="Arial"/>
                <a:cs typeface="Times New Roman"/>
              </a:rPr>
              <a:t> </a:t>
            </a:r>
            <a:r>
              <a:rPr lang="en-US" sz="1600" dirty="0" err="1">
                <a:latin typeface="Times New Roman"/>
                <a:ea typeface="Arial"/>
                <a:cs typeface="Times New Roman"/>
              </a:rPr>
              <a:t>chức</a:t>
            </a:r>
            <a:r>
              <a:rPr lang="en-US" sz="1600" dirty="0">
                <a:latin typeface="Times New Roman"/>
                <a:ea typeface="Arial"/>
                <a:cs typeface="Times New Roman"/>
              </a:rPr>
              <a:t> </a:t>
            </a:r>
            <a:r>
              <a:rPr lang="en-US" sz="1600" dirty="0" err="1">
                <a:latin typeface="Times New Roman"/>
                <a:ea typeface="Arial"/>
                <a:cs typeface="Times New Roman"/>
              </a:rPr>
              <a:t>cho</a:t>
            </a:r>
            <a:r>
              <a:rPr lang="en-US" sz="1600" dirty="0">
                <a:latin typeface="Times New Roman"/>
                <a:ea typeface="Arial"/>
                <a:cs typeface="Times New Roman"/>
              </a:rPr>
              <a:t> </a:t>
            </a:r>
            <a:r>
              <a:rPr lang="en-US" sz="1600" dirty="0" err="1">
                <a:latin typeface="Times New Roman"/>
                <a:ea typeface="Arial"/>
                <a:cs typeface="Times New Roman"/>
              </a:rPr>
              <a:t>trẻ</a:t>
            </a:r>
            <a:r>
              <a:rPr lang="en-US" sz="1600" dirty="0">
                <a:latin typeface="Times New Roman"/>
                <a:ea typeface="Arial"/>
                <a:cs typeface="Times New Roman"/>
              </a:rPr>
              <a:t> </a:t>
            </a:r>
            <a:r>
              <a:rPr lang="en-US" sz="1600" dirty="0" err="1">
                <a:latin typeface="Times New Roman"/>
                <a:ea typeface="Arial"/>
                <a:cs typeface="Times New Roman"/>
              </a:rPr>
              <a:t>hoạt</a:t>
            </a:r>
            <a:r>
              <a:rPr lang="en-US" sz="1600" dirty="0">
                <a:latin typeface="Times New Roman"/>
                <a:ea typeface="Arial"/>
                <a:cs typeface="Times New Roman"/>
              </a:rPr>
              <a:t> </a:t>
            </a:r>
            <a:r>
              <a:rPr lang="en-US" sz="1600" dirty="0" err="1">
                <a:latin typeface="Times New Roman"/>
                <a:ea typeface="Arial"/>
                <a:cs typeface="Times New Roman"/>
              </a:rPr>
              <a:t>động</a:t>
            </a:r>
            <a:r>
              <a:rPr lang="en-US" sz="1600" dirty="0">
                <a:latin typeface="Times New Roman"/>
                <a:ea typeface="Arial"/>
                <a:cs typeface="Times New Roman"/>
              </a:rPr>
              <a:t> </a:t>
            </a:r>
            <a:r>
              <a:rPr lang="en-US" sz="1600" dirty="0" err="1">
                <a:latin typeface="Times New Roman"/>
                <a:ea typeface="Arial"/>
                <a:cs typeface="Times New Roman"/>
              </a:rPr>
              <a:t>tạo</a:t>
            </a:r>
            <a:r>
              <a:rPr lang="en-US" sz="1600" dirty="0">
                <a:latin typeface="Times New Roman"/>
                <a:ea typeface="Arial"/>
                <a:cs typeface="Times New Roman"/>
              </a:rPr>
              <a:t> </a:t>
            </a:r>
            <a:r>
              <a:rPr lang="en-US" sz="1600" dirty="0" err="1">
                <a:latin typeface="Times New Roman"/>
                <a:ea typeface="Arial"/>
                <a:cs typeface="Times New Roman"/>
              </a:rPr>
              <a:t>hình</a:t>
            </a:r>
            <a:r>
              <a:rPr lang="en-US" sz="1600" dirty="0">
                <a:latin typeface="Times New Roman"/>
                <a:ea typeface="Arial"/>
                <a:cs typeface="Times New Roman"/>
              </a:rPr>
              <a:t> </a:t>
            </a:r>
            <a:r>
              <a:rPr lang="en-US" sz="1600" dirty="0" err="1">
                <a:latin typeface="Times New Roman"/>
                <a:ea typeface="Arial"/>
                <a:cs typeface="Times New Roman"/>
              </a:rPr>
              <a:t>tại</a:t>
            </a:r>
            <a:r>
              <a:rPr lang="en-US" sz="1600" dirty="0">
                <a:latin typeface="Times New Roman"/>
                <a:ea typeface="Arial"/>
                <a:cs typeface="Times New Roman"/>
              </a:rPr>
              <a:t> </a:t>
            </a:r>
            <a:r>
              <a:rPr lang="en-US" sz="1600" dirty="0" err="1">
                <a:latin typeface="Times New Roman"/>
                <a:ea typeface="Arial"/>
                <a:cs typeface="Times New Roman"/>
              </a:rPr>
              <a:t>nhà</a:t>
            </a:r>
            <a:r>
              <a:rPr lang="en-US" sz="1600" dirty="0">
                <a:latin typeface="Times New Roman"/>
                <a:ea typeface="Arial"/>
                <a:cs typeface="Times New Roman"/>
              </a:rPr>
              <a:t> </a:t>
            </a:r>
            <a:r>
              <a:rPr lang="en-US" sz="1600" dirty="0" err="1">
                <a:latin typeface="Times New Roman"/>
                <a:ea typeface="Arial"/>
                <a:cs typeface="Times New Roman"/>
              </a:rPr>
              <a:t>với</a:t>
            </a:r>
            <a:r>
              <a:rPr lang="en-US" sz="1600" dirty="0">
                <a:latin typeface="Times New Roman"/>
                <a:ea typeface="Arial"/>
                <a:cs typeface="Times New Roman"/>
              </a:rPr>
              <a:t> </a:t>
            </a:r>
            <a:r>
              <a:rPr lang="en-US" sz="1600" dirty="0" err="1">
                <a:latin typeface="Times New Roman"/>
                <a:ea typeface="Arial"/>
                <a:cs typeface="Times New Roman"/>
              </a:rPr>
              <a:t>các</a:t>
            </a:r>
            <a:r>
              <a:rPr lang="en-US" sz="1600" dirty="0">
                <a:latin typeface="Times New Roman"/>
                <a:ea typeface="Arial"/>
                <a:cs typeface="Times New Roman"/>
              </a:rPr>
              <a:t> </a:t>
            </a:r>
            <a:r>
              <a:rPr lang="en-US" sz="1600" dirty="0" err="1">
                <a:latin typeface="Times New Roman"/>
                <a:ea typeface="Arial"/>
                <a:cs typeface="Times New Roman"/>
              </a:rPr>
              <a:t>nguyên</a:t>
            </a:r>
            <a:r>
              <a:rPr lang="en-US" sz="1600" dirty="0">
                <a:latin typeface="Times New Roman"/>
                <a:ea typeface="Arial"/>
                <a:cs typeface="Times New Roman"/>
              </a:rPr>
              <a:t> </a:t>
            </a:r>
            <a:r>
              <a:rPr lang="en-US" sz="1600" dirty="0" err="1">
                <a:latin typeface="Times New Roman"/>
                <a:ea typeface="Arial"/>
                <a:cs typeface="Times New Roman"/>
              </a:rPr>
              <a:t>liệu</a:t>
            </a:r>
            <a:r>
              <a:rPr lang="en-US" sz="1600" dirty="0">
                <a:latin typeface="Times New Roman"/>
                <a:ea typeface="Arial"/>
                <a:cs typeface="Times New Roman"/>
              </a:rPr>
              <a:t> </a:t>
            </a:r>
            <a:r>
              <a:rPr lang="en-US" sz="1600" dirty="0" err="1">
                <a:latin typeface="Times New Roman"/>
                <a:ea typeface="Arial"/>
                <a:cs typeface="Times New Roman"/>
              </a:rPr>
              <a:t>sẵn</a:t>
            </a:r>
            <a:r>
              <a:rPr lang="en-US" sz="1600" dirty="0">
                <a:latin typeface="Times New Roman"/>
                <a:ea typeface="Arial"/>
                <a:cs typeface="Times New Roman"/>
              </a:rPr>
              <a:t> </a:t>
            </a:r>
            <a:r>
              <a:rPr lang="en-US" sz="1600" dirty="0" err="1">
                <a:latin typeface="Times New Roman"/>
                <a:ea typeface="Arial"/>
                <a:cs typeface="Times New Roman"/>
              </a:rPr>
              <a:t>có</a:t>
            </a:r>
            <a:r>
              <a:rPr lang="en-US" sz="1600" dirty="0">
                <a:latin typeface="Times New Roman"/>
                <a:ea typeface="Arial"/>
                <a:cs typeface="Times New Roman"/>
              </a:rPr>
              <a:t>, </a:t>
            </a:r>
            <a:r>
              <a:rPr lang="en-US" sz="1600" dirty="0" err="1">
                <a:latin typeface="Times New Roman"/>
                <a:ea typeface="Arial"/>
                <a:cs typeface="Times New Roman"/>
              </a:rPr>
              <a:t>dễ</a:t>
            </a:r>
            <a:r>
              <a:rPr lang="en-US" sz="1600" dirty="0">
                <a:latin typeface="Times New Roman"/>
                <a:ea typeface="Arial"/>
                <a:cs typeface="Times New Roman"/>
              </a:rPr>
              <a:t> </a:t>
            </a:r>
            <a:r>
              <a:rPr lang="en-US" sz="1600" dirty="0" err="1">
                <a:latin typeface="Times New Roman"/>
                <a:ea typeface="Arial"/>
                <a:cs typeface="Times New Roman"/>
              </a:rPr>
              <a:t>kiếm</a:t>
            </a:r>
            <a:r>
              <a:rPr lang="en-US" sz="1600" dirty="0">
                <a:latin typeface="Times New Roman"/>
                <a:ea typeface="Arial"/>
                <a:cs typeface="Times New Roman"/>
              </a:rPr>
              <a:t> </a:t>
            </a:r>
            <a:r>
              <a:rPr lang="en-US" sz="1600" dirty="0" err="1">
                <a:latin typeface="Times New Roman"/>
                <a:ea typeface="Arial"/>
                <a:cs typeface="Times New Roman"/>
              </a:rPr>
              <a:t>dễ</a:t>
            </a:r>
            <a:r>
              <a:rPr lang="en-US" sz="1600" dirty="0">
                <a:latin typeface="Times New Roman"/>
                <a:ea typeface="Arial"/>
                <a:cs typeface="Times New Roman"/>
              </a:rPr>
              <a:t> </a:t>
            </a:r>
            <a:r>
              <a:rPr lang="en-US" sz="1600" dirty="0" err="1">
                <a:latin typeface="Times New Roman"/>
                <a:ea typeface="Arial"/>
                <a:cs typeface="Times New Roman"/>
              </a:rPr>
              <a:t>tìm</a:t>
            </a:r>
            <a:r>
              <a:rPr lang="en-US" sz="1600" dirty="0">
                <a:latin typeface="Times New Roman"/>
                <a:ea typeface="Arial"/>
                <a:cs typeface="Times New Roman"/>
              </a:rPr>
              <a:t> </a:t>
            </a:r>
            <a:r>
              <a:rPr lang="en-US" sz="1600" dirty="0" err="1">
                <a:latin typeface="Times New Roman"/>
                <a:ea typeface="Arial"/>
                <a:cs typeface="Times New Roman"/>
              </a:rPr>
              <a:t>và</a:t>
            </a:r>
            <a:r>
              <a:rPr lang="en-US" sz="1600" dirty="0">
                <a:latin typeface="Times New Roman"/>
                <a:ea typeface="Arial"/>
                <a:cs typeface="Times New Roman"/>
              </a:rPr>
              <a:t> </a:t>
            </a:r>
            <a:r>
              <a:rPr lang="en-US" sz="1600" dirty="0" err="1">
                <a:latin typeface="Times New Roman"/>
                <a:ea typeface="Arial"/>
                <a:cs typeface="Times New Roman"/>
              </a:rPr>
              <a:t>đảm</a:t>
            </a:r>
            <a:r>
              <a:rPr lang="en-US" sz="1600" dirty="0">
                <a:latin typeface="Times New Roman"/>
                <a:ea typeface="Arial"/>
                <a:cs typeface="Times New Roman"/>
              </a:rPr>
              <a:t> </a:t>
            </a:r>
            <a:r>
              <a:rPr lang="en-US" sz="1600" dirty="0" err="1">
                <a:latin typeface="Times New Roman"/>
                <a:ea typeface="Arial"/>
                <a:cs typeface="Times New Roman"/>
              </a:rPr>
              <a:t>bảo</a:t>
            </a:r>
            <a:r>
              <a:rPr lang="en-US" sz="1600" dirty="0">
                <a:latin typeface="Times New Roman"/>
                <a:ea typeface="Arial"/>
                <a:cs typeface="Times New Roman"/>
              </a:rPr>
              <a:t> an </a:t>
            </a:r>
            <a:r>
              <a:rPr lang="en-US" sz="1600" dirty="0" err="1">
                <a:latin typeface="Times New Roman"/>
                <a:ea typeface="Arial"/>
                <a:cs typeface="Times New Roman"/>
              </a:rPr>
              <a:t>toàn</a:t>
            </a:r>
            <a:r>
              <a:rPr lang="en-US" sz="1600" dirty="0">
                <a:latin typeface="Times New Roman"/>
                <a:ea typeface="Arial"/>
                <a:cs typeface="Times New Roman"/>
              </a:rPr>
              <a:t> </a:t>
            </a:r>
            <a:r>
              <a:rPr lang="en-US" sz="1600" dirty="0" err="1">
                <a:latin typeface="Times New Roman"/>
                <a:ea typeface="Arial"/>
                <a:cs typeface="Times New Roman"/>
              </a:rPr>
              <a:t>cho</a:t>
            </a:r>
            <a:r>
              <a:rPr lang="en-US" sz="1600" dirty="0">
                <a:latin typeface="Times New Roman"/>
                <a:ea typeface="Arial"/>
                <a:cs typeface="Times New Roman"/>
              </a:rPr>
              <a:t> </a:t>
            </a:r>
            <a:r>
              <a:rPr lang="en-US" sz="1600" dirty="0" err="1">
                <a:latin typeface="Times New Roman"/>
                <a:ea typeface="Arial"/>
                <a:cs typeface="Times New Roman"/>
              </a:rPr>
              <a:t>trẻ</a:t>
            </a:r>
            <a:r>
              <a:rPr lang="en-US" sz="1600" dirty="0">
                <a:latin typeface="Times New Roman"/>
                <a:ea typeface="Arial"/>
                <a:cs typeface="Times New Roman"/>
              </a:rPr>
              <a:t>.</a:t>
            </a:r>
          </a:p>
        </p:txBody>
      </p:sp>
      <p:sp>
        <p:nvSpPr>
          <p:cNvPr id="7" name="Rounded Rectangle 6"/>
          <p:cNvSpPr/>
          <p:nvPr/>
        </p:nvSpPr>
        <p:spPr>
          <a:xfrm>
            <a:off x="5923338" y="1454284"/>
            <a:ext cx="2209796" cy="4518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1600" u="sng" dirty="0">
                <a:solidFill>
                  <a:srgbClr val="FF0000"/>
                </a:solidFill>
                <a:latin typeface="Times New Roman" pitchFamily="18" charset="0"/>
                <a:cs typeface="Times New Roman" pitchFamily="18" charset="0"/>
              </a:rPr>
              <a:t>Về trẻ</a:t>
            </a:r>
          </a:p>
          <a:p>
            <a:r>
              <a:rPr lang="vi-VN" sz="1600" dirty="0">
                <a:solidFill>
                  <a:schemeClr val="tx1"/>
                </a:solidFill>
                <a:latin typeface="Times New Roman" pitchFamily="18" charset="0"/>
                <a:cs typeface="Times New Roman" pitchFamily="18" charset="0"/>
              </a:rPr>
              <a:t>+ Trẻ hứng thú khi tham gia hoạt động tạo hình, những sản phẩm trẻ tạo ra khiến trẻ vô cùng thích thú</a:t>
            </a:r>
          </a:p>
          <a:p>
            <a:r>
              <a:rPr lang="vi-VN" sz="1600" dirty="0">
                <a:solidFill>
                  <a:schemeClr val="tx1"/>
                </a:solidFill>
                <a:latin typeface="Times New Roman" pitchFamily="18" charset="0"/>
                <a:cs typeface="Times New Roman" pitchFamily="18" charset="0"/>
              </a:rPr>
              <a:t>+ Đổi mới hinh thức tạo hình giúp kích thích sáng tạo của trẻ, các kỹ năng của trẻ được nâng cao  qua đó năng lực sáng tạo của trẻ cũng được nâng cao một cách rõ rệt: trẻ tích cực hơn, say mê hơn, tạo ra được nhiều sản phẩm sáng tạo hơn.</a:t>
            </a:r>
          </a:p>
        </p:txBody>
      </p:sp>
      <p:cxnSp>
        <p:nvCxnSpPr>
          <p:cNvPr id="9" name="Straight Arrow Connector 8"/>
          <p:cNvCxnSpPr>
            <a:cxnSpLocks/>
            <a:stCxn id="4" idx="4"/>
          </p:cNvCxnSpPr>
          <p:nvPr/>
        </p:nvCxnSpPr>
        <p:spPr>
          <a:xfrm flipH="1">
            <a:off x="1817197" y="1073285"/>
            <a:ext cx="2620239" cy="609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4" idx="4"/>
          </p:cNvCxnSpPr>
          <p:nvPr/>
        </p:nvCxnSpPr>
        <p:spPr>
          <a:xfrm>
            <a:off x="4437436" y="1073285"/>
            <a:ext cx="2715490" cy="380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stCxn id="4" idx="4"/>
            <a:endCxn id="6" idx="0"/>
          </p:cNvCxnSpPr>
          <p:nvPr/>
        </p:nvCxnSpPr>
        <p:spPr>
          <a:xfrm>
            <a:off x="4437436" y="1073285"/>
            <a:ext cx="65812" cy="609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340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6000" r="-2000" b="-8000"/>
          </a:stretch>
        </a:blipFill>
        <a:effectLst/>
      </p:bgPr>
    </p:bg>
    <p:spTree>
      <p:nvGrpSpPr>
        <p:cNvPr id="1" name=""/>
        <p:cNvGrpSpPr/>
        <p:nvPr/>
      </p:nvGrpSpPr>
      <p:grpSpPr>
        <a:xfrm>
          <a:off x="0" y="0"/>
          <a:ext cx="0" cy="0"/>
          <a:chOff x="0" y="0"/>
          <a:chExt cx="0" cy="0"/>
        </a:xfrm>
      </p:grpSpPr>
      <p:sp>
        <p:nvSpPr>
          <p:cNvPr id="7" name="Rectangle 6"/>
          <p:cNvSpPr/>
          <p:nvPr/>
        </p:nvSpPr>
        <p:spPr>
          <a:xfrm>
            <a:off x="2438400" y="1219200"/>
            <a:ext cx="6096000" cy="1355115"/>
          </a:xfrm>
          <a:prstGeom prst="rect">
            <a:avLst/>
          </a:prstGeom>
        </p:spPr>
        <p:txBody>
          <a:bodyPr wrap="square">
            <a:spAutoFit/>
          </a:bodyPr>
          <a:lstStyle/>
          <a:p>
            <a:pPr algn="just">
              <a:lnSpc>
                <a:spcPct val="107000"/>
              </a:lnSpc>
              <a:spcAft>
                <a:spcPts val="800"/>
              </a:spcAft>
            </a:pPr>
            <a:endParaRPr lang="vi-VN" b="1" dirty="0">
              <a:solidFill>
                <a:schemeClr val="bg1"/>
              </a:solidFill>
              <a:latin typeface="+mj-lt"/>
              <a:ea typeface="Arial"/>
              <a:cs typeface="Times New Roman"/>
            </a:endParaRPr>
          </a:p>
          <a:p>
            <a:pPr algn="just">
              <a:lnSpc>
                <a:spcPct val="107000"/>
              </a:lnSpc>
              <a:spcAft>
                <a:spcPts val="800"/>
              </a:spcAft>
            </a:pPr>
            <a:endParaRPr lang="vi-VN" sz="2000" dirty="0">
              <a:solidFill>
                <a:schemeClr val="bg1"/>
              </a:solidFill>
              <a:latin typeface="+mj-lt"/>
              <a:ea typeface="Arial"/>
              <a:cs typeface="Times New Roman"/>
            </a:endParaRPr>
          </a:p>
          <a:p>
            <a:pPr algn="just">
              <a:lnSpc>
                <a:spcPct val="107000"/>
              </a:lnSpc>
              <a:spcAft>
                <a:spcPts val="800"/>
              </a:spcAft>
            </a:pPr>
            <a:endParaRPr lang="vi-VN" sz="2000" dirty="0">
              <a:solidFill>
                <a:schemeClr val="bg1"/>
              </a:solidFill>
              <a:latin typeface="+mj-lt"/>
              <a:ea typeface="Arial"/>
              <a:cs typeface="Times New Roman"/>
            </a:endParaRPr>
          </a:p>
        </p:txBody>
      </p:sp>
      <p:sp>
        <p:nvSpPr>
          <p:cNvPr id="3" name="Rounded Rectangle 2"/>
          <p:cNvSpPr/>
          <p:nvPr/>
        </p:nvSpPr>
        <p:spPr>
          <a:xfrm>
            <a:off x="1752600" y="762000"/>
            <a:ext cx="6248400" cy="5334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dirty="0" err="1">
                <a:latin typeface="Times New Roman" panose="02020603050405020304" pitchFamily="18" charset="0"/>
                <a:cs typeface="Times New Roman" panose="02020603050405020304" pitchFamily="18" charset="0"/>
              </a:rPr>
              <a:t>Kích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mầm</a:t>
            </a:r>
            <a:r>
              <a:rPr lang="en-US" dirty="0">
                <a:latin typeface="Times New Roman" panose="02020603050405020304" pitchFamily="18" charset="0"/>
                <a:cs typeface="Times New Roman" panose="02020603050405020304" pitchFamily="18" charset="0"/>
              </a:rPr>
              <a:t> non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dậy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cha </a:t>
            </a:r>
            <a:r>
              <a:rPr lang="en-US" dirty="0" err="1">
                <a:latin typeface="Times New Roman" panose="02020603050405020304" pitchFamily="18" charset="0"/>
                <a:cs typeface="Times New Roman" panose="02020603050405020304" pitchFamily="18" charset="0"/>
              </a:rPr>
              <a:t>mẹ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thoả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thử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cha </a:t>
            </a:r>
            <a:r>
              <a:rPr lang="en-US" dirty="0" err="1">
                <a:latin typeface="Times New Roman" panose="02020603050405020304" pitchFamily="18" charset="0"/>
                <a:cs typeface="Times New Roman" panose="02020603050405020304" pitchFamily="18" charset="0"/>
              </a:rPr>
              <a:t>mẹ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nguoi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bay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bay xa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endParaRPr lang="vi-VN" dirty="0">
              <a:latin typeface="Times New Roman" panose="02020603050405020304" pitchFamily="18" charset="0"/>
              <a:cs typeface="Times New Roman" panose="02020603050405020304" pitchFamily="18" charset="0"/>
            </a:endParaRPr>
          </a:p>
          <a:p>
            <a:pPr algn="just"/>
            <a:r>
              <a:rPr lang="vi-VN" dirty="0">
                <a:latin typeface="Times New Roman" panose="02020603050405020304" pitchFamily="18" charset="0"/>
                <a:cs typeface="Times New Roman" panose="02020603050405020304" pitchFamily="18" charset="0"/>
              </a:rPr>
              <a:t> TRẺ LUÔN ĐƯỢC </a:t>
            </a:r>
            <a:r>
              <a:rPr lang="en-US" dirty="0">
                <a:latin typeface="Times New Roman" panose="02020603050405020304" pitchFamily="18" charset="0"/>
                <a:cs typeface="Times New Roman" panose="02020603050405020304" pitchFamily="18" charset="0"/>
              </a:rPr>
              <a:t>SÁNG TẠO TRONG </a:t>
            </a:r>
            <a:r>
              <a:rPr lang="vi-VN" dirty="0">
                <a:latin typeface="Times New Roman" panose="02020603050405020304" pitchFamily="18" charset="0"/>
                <a:cs typeface="Times New Roman" panose="02020603050405020304" pitchFamily="18" charset="0"/>
              </a:rPr>
              <a:t>TRONG MÔI TRƯỜNG AN TOÀN VÀ HẠNH PHÚC</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p:txBody>
      </p:sp>
      <p:sp>
        <p:nvSpPr>
          <p:cNvPr id="2" name="Oval 1"/>
          <p:cNvSpPr/>
          <p:nvPr/>
        </p:nvSpPr>
        <p:spPr>
          <a:xfrm>
            <a:off x="152400" y="304800"/>
            <a:ext cx="2895600" cy="9144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000" b="1" dirty="0">
                <a:latin typeface="+mj-lt"/>
              </a:rPr>
              <a:t>KẾT LUẬN</a:t>
            </a:r>
          </a:p>
        </p:txBody>
      </p:sp>
    </p:spTree>
    <p:extLst>
      <p:ext uri="{BB962C8B-B14F-4D97-AF65-F5344CB8AC3E}">
        <p14:creationId xmlns:p14="http://schemas.microsoft.com/office/powerpoint/2010/main" val="27183277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2000" r="-8000"/>
          </a:stretch>
        </a:blipFill>
        <a:effectLst/>
      </p:bgPr>
    </p:bg>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CF937D6A-5FB7-8E11-8732-0826A095CE95}"/>
              </a:ext>
            </a:extLst>
          </p:cNvPr>
          <p:cNvSpPr/>
          <p:nvPr/>
        </p:nvSpPr>
        <p:spPr>
          <a:xfrm>
            <a:off x="1447800" y="1295400"/>
            <a:ext cx="5867400" cy="1524000"/>
          </a:xfrm>
          <a:prstGeom prst="flowChartPunchedTap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Xin </a:t>
            </a:r>
            <a:r>
              <a:rPr lang="en-US" sz="4800" dirty="0" err="1">
                <a:latin typeface="Times New Roman" panose="02020603050405020304" pitchFamily="18" charset="0"/>
                <a:cs typeface="Times New Roman" panose="02020603050405020304" pitchFamily="18" charset="0"/>
              </a:rPr>
              <a:t>trân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trọng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cảm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ơn</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62717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6E54BF-2F3B-8070-276F-0EA24F1E64E6}"/>
              </a:ext>
            </a:extLst>
          </p:cNvPr>
          <p:cNvSpPr/>
          <p:nvPr/>
        </p:nvSpPr>
        <p:spPr>
          <a:xfrm>
            <a:off x="1219200" y="1428844"/>
            <a:ext cx="6477000" cy="39243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914400" rtl="0" eaLnBrk="1" fontAlgn="auto" latinLnBrk="0" hangingPunct="1">
              <a:lnSpc>
                <a:spcPct val="110000"/>
              </a:lnSpc>
              <a:spcBef>
                <a:spcPts val="0"/>
              </a:spcBef>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a:ea typeface="Arial"/>
              <a:cs typeface="Times New Roman"/>
            </a:endParaRPr>
          </a:p>
          <a:p>
            <a:pPr marL="0" marR="0" lvl="0" indent="0" algn="l" defTabSz="914400" rtl="0" eaLnBrk="1" fontAlgn="auto" latinLnBrk="0" hangingPunct="1">
              <a:lnSpc>
                <a:spcPct val="110000"/>
              </a:lnSpc>
              <a:spcBef>
                <a:spcPts val="0"/>
              </a:spcBef>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a:ea typeface="Arial"/>
                <a:cs typeface="Times New Roman"/>
              </a:rPr>
              <a:t>1. Tính cấp thiết</a:t>
            </a:r>
            <a:endParaRPr kumimoji="0" lang="en-US" sz="1400" b="0" i="0" u="none" strike="noStrike" kern="1200" cap="none" spc="0" normalizeH="0" baseline="0" noProof="0" dirty="0">
              <a:ln>
                <a:noFill/>
              </a:ln>
              <a:solidFill>
                <a:prstClr val="black"/>
              </a:solidFill>
              <a:effectLst/>
              <a:uLnTx/>
              <a:uFillTx/>
              <a:latin typeface="Arial"/>
              <a:ea typeface="Arial"/>
              <a:cs typeface="Times New Roman"/>
            </a:endParaRPr>
          </a:p>
          <a:p>
            <a:pPr marL="0" marR="0" lvl="0" indent="457200" algn="just" defTabSz="914400" rtl="0" eaLnBrk="1" fontAlgn="auto" latinLnBrk="0" hangingPunct="1">
              <a:lnSpc>
                <a:spcPct val="110000"/>
              </a:lnSpc>
              <a:spcBef>
                <a:spcPts val="0"/>
              </a:spcBef>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Như</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chúng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ta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đã</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biết</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hoạt</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động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tạo</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hình</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là</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một</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hoạt</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động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học</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tập</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mang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tính</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nghệ</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thuật</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là</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phương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tiện</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quan</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trọng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trong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việc</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giáo</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dục</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thẩm</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mỹ</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đạo</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đức</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trí</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tuệ</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thể</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lực</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và</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lao</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động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Nó</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có</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tác</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dụng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to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lớn</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trong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việc</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giáo</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dục</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phát</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triển</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và</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hình</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thành</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nhân</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cách</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cho</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trẻ</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mầm</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non.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Hơn</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nữa</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còn</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hình</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thành</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ở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trẻ</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những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kĩ</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năng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kĩ</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sảo</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năng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lực</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quan</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sát</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phát</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triển</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trí</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nhớ</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trí</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tưởng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tượng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và</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sáng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tạo</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Ở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độ</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tuổi</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này</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trẻ</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có</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tâm</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hồn</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nhạy</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cảm</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với</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thế</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giới</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xung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quanh</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trẻ</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dễ</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bị</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cuốn</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hút</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trước</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cảnh</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đẹp</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những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bức</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tranh</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sinh</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động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hay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những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con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vật</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ngộ</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nghĩnh</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đáng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yêu</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chính</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vì</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vậy</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hoạt</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động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tạo</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hình</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là</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một</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trong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những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hoạt</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động</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hấp</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dẫn</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đối</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với</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trẻ</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mẫu</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mn-cs"/>
              </a:rPr>
              <a:t>giáo</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mn-cs"/>
              </a:rPr>
              <a:t>.</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p>
        </p:txBody>
      </p:sp>
      <p:sp>
        <p:nvSpPr>
          <p:cNvPr id="4" name="Rectangle 3"/>
          <p:cNvSpPr/>
          <p:nvPr/>
        </p:nvSpPr>
        <p:spPr>
          <a:xfrm>
            <a:off x="533400" y="2209800"/>
            <a:ext cx="6781800" cy="327077"/>
          </a:xfrm>
          <a:prstGeom prst="rect">
            <a:avLst/>
          </a:prstGeom>
        </p:spPr>
        <p:txBody>
          <a:bodyPr wrap="square">
            <a:spAutoFit/>
          </a:bodyPr>
          <a:lstStyle/>
          <a:p>
            <a:pPr>
              <a:lnSpc>
                <a:spcPct val="120000"/>
              </a:lnSpc>
              <a:spcAft>
                <a:spcPts val="800"/>
              </a:spcAft>
            </a:pPr>
            <a:endParaRPr lang="en-US" sz="1400" dirty="0">
              <a:effectLst/>
              <a:latin typeface="Arial"/>
              <a:ea typeface="Arial"/>
              <a:cs typeface="Times New Roman"/>
            </a:endParaRPr>
          </a:p>
        </p:txBody>
      </p:sp>
      <p:sp>
        <p:nvSpPr>
          <p:cNvPr id="3" name="Oval 2">
            <a:extLst>
              <a:ext uri="{FF2B5EF4-FFF2-40B4-BE49-F238E27FC236}">
                <a16:creationId xmlns:a16="http://schemas.microsoft.com/office/drawing/2014/main" id="{43FAB7C5-51DB-B5F2-CC22-02508AA48D20}"/>
              </a:ext>
            </a:extLst>
          </p:cNvPr>
          <p:cNvSpPr/>
          <p:nvPr/>
        </p:nvSpPr>
        <p:spPr>
          <a:xfrm>
            <a:off x="533400" y="457200"/>
            <a:ext cx="3782439" cy="120024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PHẦN MỞ ĐẦU</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228647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E18E21-AE65-82CD-635A-16C229A9A20C}"/>
              </a:ext>
            </a:extLst>
          </p:cNvPr>
          <p:cNvPicPr>
            <a:picLocks noChangeAspect="1"/>
          </p:cNvPicPr>
          <p:nvPr/>
        </p:nvPicPr>
        <p:blipFill>
          <a:blip r:embed="rId3"/>
          <a:stretch>
            <a:fillRect/>
          </a:stretch>
        </p:blipFill>
        <p:spPr>
          <a:xfrm>
            <a:off x="3729986" y="868839"/>
            <a:ext cx="4279440" cy="2490438"/>
          </a:xfrm>
          <a:prstGeom prst="rect">
            <a:avLst/>
          </a:prstGeom>
        </p:spPr>
      </p:pic>
      <p:pic>
        <p:nvPicPr>
          <p:cNvPr id="7" name="Picture 6">
            <a:extLst>
              <a:ext uri="{FF2B5EF4-FFF2-40B4-BE49-F238E27FC236}">
                <a16:creationId xmlns:a16="http://schemas.microsoft.com/office/drawing/2014/main" id="{177D5BF5-256E-1F39-857B-9D7B62B8DEEF}"/>
              </a:ext>
            </a:extLst>
          </p:cNvPr>
          <p:cNvPicPr>
            <a:picLocks noChangeAspect="1"/>
          </p:cNvPicPr>
          <p:nvPr/>
        </p:nvPicPr>
        <p:blipFill>
          <a:blip r:embed="rId4"/>
          <a:stretch>
            <a:fillRect/>
          </a:stretch>
        </p:blipFill>
        <p:spPr>
          <a:xfrm>
            <a:off x="3810000" y="3406289"/>
            <a:ext cx="4418565" cy="2789165"/>
          </a:xfrm>
          <a:prstGeom prst="rect">
            <a:avLst/>
          </a:prstGeom>
        </p:spPr>
      </p:pic>
      <p:sp>
        <p:nvSpPr>
          <p:cNvPr id="8" name="TextBox 7">
            <a:extLst>
              <a:ext uri="{FF2B5EF4-FFF2-40B4-BE49-F238E27FC236}">
                <a16:creationId xmlns:a16="http://schemas.microsoft.com/office/drawing/2014/main" id="{72222E59-54CA-E65F-369D-19E0D2701E99}"/>
              </a:ext>
            </a:extLst>
          </p:cNvPr>
          <p:cNvSpPr txBox="1"/>
          <p:nvPr/>
        </p:nvSpPr>
        <p:spPr>
          <a:xfrm>
            <a:off x="345108" y="1450694"/>
            <a:ext cx="3385639" cy="4744760"/>
          </a:xfrm>
          <a:prstGeom prst="rect">
            <a:avLst/>
          </a:prstGeom>
          <a:noFill/>
        </p:spPr>
        <p:txBody>
          <a:bodyPr wrap="square">
            <a:spAutoFit/>
          </a:bodyPr>
          <a:lstStyle/>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a:ea typeface="Times New Roman"/>
                <a:cs typeface="+mn-cs"/>
              </a:rPr>
              <a:t>1. </a:t>
            </a:r>
            <a:r>
              <a:rPr kumimoji="0" lang="en-US" sz="2000" b="1" i="0" u="none" strike="noStrike" kern="1200" cap="none" spc="0" normalizeH="0" baseline="0" noProof="0" dirty="0" err="1">
                <a:ln>
                  <a:noFill/>
                </a:ln>
                <a:solidFill>
                  <a:prstClr val="black"/>
                </a:solidFill>
                <a:effectLst/>
                <a:uLnTx/>
                <a:uFillTx/>
                <a:latin typeface="Times New Roman"/>
                <a:ea typeface="Times New Roman"/>
                <a:cs typeface="+mn-cs"/>
              </a:rPr>
              <a:t>Tính</a:t>
            </a:r>
            <a:r>
              <a:rPr kumimoji="0" lang="en-US" sz="2000" b="1"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000" b="1" i="0" u="none" strike="noStrike" kern="1200" cap="none" spc="0" normalizeH="0" baseline="0" noProof="0" dirty="0" err="1">
                <a:ln>
                  <a:noFill/>
                </a:ln>
                <a:solidFill>
                  <a:prstClr val="black"/>
                </a:solidFill>
                <a:effectLst/>
                <a:uLnTx/>
                <a:uFillTx/>
                <a:latin typeface="Times New Roman"/>
                <a:ea typeface="Times New Roman"/>
                <a:cs typeface="+mn-cs"/>
              </a:rPr>
              <a:t>cấp</a:t>
            </a:r>
            <a:r>
              <a:rPr kumimoji="0" lang="en-US" sz="2000" b="1"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2000" b="1" i="0" u="none" strike="noStrike" kern="1200" cap="none" spc="0" normalizeH="0" baseline="0" noProof="0" dirty="0" err="1">
                <a:ln>
                  <a:noFill/>
                </a:ln>
                <a:solidFill>
                  <a:prstClr val="black"/>
                </a:solidFill>
                <a:effectLst/>
                <a:uLnTx/>
                <a:uFillTx/>
                <a:latin typeface="Times New Roman"/>
                <a:ea typeface="Times New Roman"/>
                <a:cs typeface="+mn-cs"/>
              </a:rPr>
              <a:t>thiết</a:t>
            </a:r>
            <a:endParaRPr kumimoji="0" lang="en-US" sz="2000" b="1" i="0" u="none" strike="noStrike" kern="1200" cap="none" spc="0" normalizeH="0" baseline="0" noProof="0" dirty="0">
              <a:ln>
                <a:noFill/>
              </a:ln>
              <a:solidFill>
                <a:prstClr val="black"/>
              </a:solidFill>
              <a:effectLst/>
              <a:uLnTx/>
              <a:uFillTx/>
              <a:latin typeface="Times New Roman"/>
              <a:ea typeface="Times New Roman"/>
              <a:cs typeface="+mn-cs"/>
            </a:endParaRPr>
          </a:p>
          <a:p>
            <a:pPr marL="0" marR="0" lvl="0" indent="457200" algn="just" defTabSz="914400" rtl="0" eaLnBrk="1" fontAlgn="auto" latinLnBrk="0" hangingPunct="1">
              <a:lnSpc>
                <a:spcPct val="110000"/>
              </a:lnSpc>
              <a:spcBef>
                <a:spcPts val="0"/>
              </a:spcBef>
              <a:spcAft>
                <a:spcPts val="0"/>
              </a:spcAft>
              <a:buClrTx/>
              <a:buSzTx/>
              <a:buFontTx/>
              <a:buNone/>
              <a:tabLst/>
              <a:defRPr/>
            </a:pPr>
            <a:r>
              <a:rPr kumimoji="0" lang="vi-VN" sz="1600" b="0" i="0" u="none" strike="noStrike" kern="1200" cap="none" spc="0" normalizeH="0" baseline="0" noProof="0" dirty="0">
                <a:ln>
                  <a:noFill/>
                </a:ln>
                <a:solidFill>
                  <a:prstClr val="black"/>
                </a:solidFill>
                <a:effectLst/>
                <a:uLnTx/>
                <a:uFillTx/>
                <a:latin typeface="Times New Roman"/>
                <a:ea typeface="Times New Roman"/>
                <a:cs typeface="+mn-cs"/>
              </a:rPr>
              <a:t>Để hoạt động tạo hình có</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vi-VN" sz="1600" b="0" i="0" u="none" strike="noStrike" kern="1200" cap="none" spc="0" normalizeH="0" baseline="0" noProof="0" dirty="0">
                <a:ln>
                  <a:noFill/>
                </a:ln>
                <a:solidFill>
                  <a:prstClr val="black"/>
                </a:solidFill>
                <a:effectLst/>
                <a:uLnTx/>
                <a:uFillTx/>
                <a:latin typeface="Times New Roman"/>
                <a:ea typeface="Times New Roman"/>
                <a:cs typeface="+mn-cs"/>
              </a:rPr>
              <a:t>hiệu quả thì việc lựa chọn và sử dụng hợp lý nguyên vật liệu tạo hình là rất quan trọng.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Một</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trong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những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yếu</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tạo</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cho</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trẻ</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niềm</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say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mê</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vô</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tận</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chính</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là</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thiên</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nhiên</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và</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các</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vật</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liệu</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tạo</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hình</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lấy</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từ</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thiên</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nhiên</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Thiên</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nhiên</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xung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quanh</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chúng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ta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rất</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phong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phú</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và</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đa</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dạng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Vì</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vậy</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nguyên</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vật</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liệu</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càng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phong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phú</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bao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nhiêu</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thì</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khả</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năng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sáng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tạo</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của</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trẻ</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càng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được</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phát</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huy</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bấy</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nhiêu</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Xuất</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phát</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từ</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lý</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do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này</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tôi</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đã</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mạnh</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dạn</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đưa</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ra</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giải</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pháp</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Sử</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dụng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nguyên</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vật</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liệu</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thiên</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nhiên</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trong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hoạt</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động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tạo</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hình</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nhằm</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phát</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triển</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khả</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năng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sáng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tạo</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cho</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trẻ</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5 – 6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tuổi</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ở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trường</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600" b="0" i="0" u="none" strike="noStrike" kern="1200" cap="none" spc="0" normalizeH="0" baseline="0" noProof="0" dirty="0" err="1">
                <a:ln>
                  <a:noFill/>
                </a:ln>
                <a:solidFill>
                  <a:prstClr val="black"/>
                </a:solidFill>
                <a:effectLst/>
                <a:uLnTx/>
                <a:uFillTx/>
                <a:latin typeface="Times New Roman"/>
                <a:ea typeface="Times New Roman"/>
                <a:cs typeface="+mn-cs"/>
              </a:rPr>
              <a:t>mầm</a:t>
            </a:r>
            <a:r>
              <a:rPr kumimoji="0" lang="en-US" sz="1600" b="0" i="0" u="none" strike="noStrike" kern="1200" cap="none" spc="0" normalizeH="0" baseline="0" noProof="0" dirty="0">
                <a:ln>
                  <a:noFill/>
                </a:ln>
                <a:solidFill>
                  <a:prstClr val="black"/>
                </a:solidFill>
                <a:effectLst/>
                <a:uLnTx/>
                <a:uFillTx/>
                <a:latin typeface="Times New Roman"/>
                <a:ea typeface="Times New Roman"/>
                <a:cs typeface="+mn-cs"/>
              </a:rPr>
              <a:t> non”.</a:t>
            </a:r>
          </a:p>
        </p:txBody>
      </p:sp>
      <p:sp>
        <p:nvSpPr>
          <p:cNvPr id="12" name="Oval 11">
            <a:extLst>
              <a:ext uri="{FF2B5EF4-FFF2-40B4-BE49-F238E27FC236}">
                <a16:creationId xmlns:a16="http://schemas.microsoft.com/office/drawing/2014/main" id="{B4239A46-848C-0D93-9484-4CEEFED68168}"/>
              </a:ext>
            </a:extLst>
          </p:cNvPr>
          <p:cNvSpPr/>
          <p:nvPr/>
        </p:nvSpPr>
        <p:spPr>
          <a:xfrm>
            <a:off x="381000" y="245320"/>
            <a:ext cx="3657600" cy="120248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PHẦN MỞ ĐẦU</a:t>
            </a:r>
          </a:p>
        </p:txBody>
      </p:sp>
    </p:spTree>
    <p:extLst>
      <p:ext uri="{BB962C8B-B14F-4D97-AF65-F5344CB8AC3E}">
        <p14:creationId xmlns:p14="http://schemas.microsoft.com/office/powerpoint/2010/main" val="1820296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Oval 3"/>
          <p:cNvSpPr/>
          <p:nvPr/>
        </p:nvSpPr>
        <p:spPr>
          <a:xfrm>
            <a:off x="381000" y="1973858"/>
            <a:ext cx="2514600" cy="2362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BIỆN PHÁP</a:t>
            </a:r>
          </a:p>
        </p:txBody>
      </p:sp>
      <p:sp>
        <p:nvSpPr>
          <p:cNvPr id="5" name="Rectangle 4"/>
          <p:cNvSpPr/>
          <p:nvPr/>
        </p:nvSpPr>
        <p:spPr>
          <a:xfrm>
            <a:off x="3429000" y="654231"/>
            <a:ext cx="4869874"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b="1" i="1" dirty="0">
                <a:latin typeface="Times New Roman" pitchFamily="18" charset="0"/>
                <a:cs typeface="Times New Roman" pitchFamily="18" charset="0"/>
              </a:rPr>
              <a:t>1) </a:t>
            </a:r>
            <a:r>
              <a:rPr lang="en-US" b="1" i="1" dirty="0" err="1">
                <a:latin typeface="Times New Roman" pitchFamily="18" charset="0"/>
                <a:cs typeface="Times New Roman" pitchFamily="18" charset="0"/>
              </a:rPr>
              <a:t>Biện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pháp</a:t>
            </a:r>
            <a:r>
              <a:rPr lang="en-US" b="1" i="1" dirty="0">
                <a:latin typeface="Times New Roman" pitchFamily="18" charset="0"/>
                <a:cs typeface="Times New Roman" pitchFamily="18" charset="0"/>
              </a:rPr>
              <a:t> 1: </a:t>
            </a:r>
            <a:r>
              <a:rPr lang="en-US" b="1" i="1" dirty="0" err="1">
                <a:latin typeface="Times New Roman" pitchFamily="18" charset="0"/>
                <a:cs typeface="Times New Roman" pitchFamily="18" charset="0"/>
              </a:rPr>
              <a:t>Tạo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môi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trường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tạo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hình</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hấp</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dẫn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với</a:t>
            </a:r>
            <a:r>
              <a:rPr lang="en-US" b="1" i="1" dirty="0">
                <a:latin typeface="Times New Roman" pitchFamily="18" charset="0"/>
                <a:cs typeface="Times New Roman" pitchFamily="18" charset="0"/>
              </a:rPr>
              <a:t> da </a:t>
            </a:r>
            <a:r>
              <a:rPr lang="en-US" b="1" i="1" dirty="0" err="1">
                <a:latin typeface="Times New Roman" pitchFamily="18" charset="0"/>
                <a:cs typeface="Times New Roman" pitchFamily="18" charset="0"/>
              </a:rPr>
              <a:t>dạng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các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nguyên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vật</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liệu</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từ</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thiên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nhiên</a:t>
            </a:r>
            <a:endParaRPr lang="en-US" dirty="0">
              <a:latin typeface="Times New Roman" pitchFamily="18" charset="0"/>
              <a:cs typeface="Times New Roman" pitchFamily="18" charset="0"/>
            </a:endParaRPr>
          </a:p>
        </p:txBody>
      </p:sp>
      <p:sp>
        <p:nvSpPr>
          <p:cNvPr id="6" name="Rectangle 5"/>
          <p:cNvSpPr/>
          <p:nvPr/>
        </p:nvSpPr>
        <p:spPr>
          <a:xfrm>
            <a:off x="3884918" y="2498527"/>
            <a:ext cx="4876800" cy="98225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07000"/>
              </a:lnSpc>
              <a:spcAft>
                <a:spcPts val="800"/>
              </a:spcAft>
            </a:pPr>
            <a:r>
              <a:rPr lang="en-US" b="1" i="1" dirty="0">
                <a:latin typeface="Times New Roman"/>
                <a:ea typeface="Arial"/>
                <a:cs typeface="Times New Roman"/>
              </a:rPr>
              <a:t>2) </a:t>
            </a:r>
            <a:r>
              <a:rPr lang="en-US" b="1" i="1" dirty="0" err="1">
                <a:latin typeface="Times New Roman"/>
                <a:ea typeface="Arial"/>
                <a:cs typeface="Times New Roman"/>
              </a:rPr>
              <a:t>Biện</a:t>
            </a:r>
            <a:r>
              <a:rPr lang="en-US" b="1" i="1" dirty="0">
                <a:latin typeface="Times New Roman"/>
                <a:ea typeface="Arial"/>
                <a:cs typeface="Times New Roman"/>
              </a:rPr>
              <a:t> </a:t>
            </a:r>
            <a:r>
              <a:rPr lang="en-US" b="1" i="1" dirty="0" err="1">
                <a:latin typeface="Times New Roman"/>
                <a:ea typeface="Arial"/>
                <a:cs typeface="Times New Roman"/>
              </a:rPr>
              <a:t>pháp</a:t>
            </a:r>
            <a:r>
              <a:rPr lang="en-US" b="1" i="1" dirty="0">
                <a:latin typeface="Times New Roman"/>
                <a:ea typeface="Arial"/>
                <a:cs typeface="Times New Roman"/>
              </a:rPr>
              <a:t> 2: </a:t>
            </a:r>
            <a:r>
              <a:rPr lang="en-US" b="1" i="1" dirty="0" err="1">
                <a:latin typeface="Times New Roman"/>
                <a:ea typeface="Arial"/>
                <a:cs typeface="Times New Roman"/>
              </a:rPr>
              <a:t>Đổi</a:t>
            </a:r>
            <a:r>
              <a:rPr lang="en-US" b="1" i="1" dirty="0">
                <a:latin typeface="Times New Roman"/>
                <a:ea typeface="Arial"/>
                <a:cs typeface="Times New Roman"/>
              </a:rPr>
              <a:t> </a:t>
            </a:r>
            <a:r>
              <a:rPr lang="en-US" b="1" i="1" dirty="0" err="1">
                <a:latin typeface="Times New Roman"/>
                <a:ea typeface="Arial"/>
                <a:cs typeface="Times New Roman"/>
              </a:rPr>
              <a:t>mới</a:t>
            </a:r>
            <a:r>
              <a:rPr lang="en-US" b="1" i="1" dirty="0">
                <a:latin typeface="Times New Roman"/>
                <a:ea typeface="Arial"/>
                <a:cs typeface="Times New Roman"/>
              </a:rPr>
              <a:t> </a:t>
            </a:r>
            <a:r>
              <a:rPr lang="en-US" b="1" i="1" dirty="0" err="1">
                <a:latin typeface="Times New Roman"/>
                <a:ea typeface="Arial"/>
                <a:cs typeface="Times New Roman"/>
              </a:rPr>
              <a:t>hình</a:t>
            </a:r>
            <a:r>
              <a:rPr lang="en-US" b="1" i="1" dirty="0">
                <a:latin typeface="Times New Roman"/>
                <a:ea typeface="Arial"/>
                <a:cs typeface="Times New Roman"/>
              </a:rPr>
              <a:t> </a:t>
            </a:r>
            <a:r>
              <a:rPr lang="en-US" b="1" i="1" dirty="0" err="1">
                <a:latin typeface="Times New Roman"/>
                <a:ea typeface="Arial"/>
                <a:cs typeface="Times New Roman"/>
              </a:rPr>
              <a:t>thức</a:t>
            </a:r>
            <a:r>
              <a:rPr lang="en-US" b="1" i="1" dirty="0">
                <a:latin typeface="Times New Roman"/>
                <a:ea typeface="Arial"/>
                <a:cs typeface="Times New Roman"/>
              </a:rPr>
              <a:t> </a:t>
            </a:r>
            <a:r>
              <a:rPr lang="en-US" b="1" i="1" dirty="0" err="1">
                <a:latin typeface="Times New Roman"/>
                <a:ea typeface="Arial"/>
                <a:cs typeface="Times New Roman"/>
              </a:rPr>
              <a:t>tổ</a:t>
            </a:r>
            <a:r>
              <a:rPr lang="en-US" b="1" i="1" dirty="0">
                <a:latin typeface="Times New Roman"/>
                <a:ea typeface="Arial"/>
                <a:cs typeface="Times New Roman"/>
              </a:rPr>
              <a:t> </a:t>
            </a:r>
            <a:r>
              <a:rPr lang="en-US" b="1" i="1" dirty="0" err="1">
                <a:latin typeface="Times New Roman"/>
                <a:ea typeface="Arial"/>
                <a:cs typeface="Times New Roman"/>
              </a:rPr>
              <a:t>chức</a:t>
            </a:r>
            <a:r>
              <a:rPr lang="en-US" b="1" i="1" dirty="0">
                <a:latin typeface="Times New Roman"/>
                <a:ea typeface="Arial"/>
                <a:cs typeface="Times New Roman"/>
              </a:rPr>
              <a:t> </a:t>
            </a:r>
            <a:r>
              <a:rPr lang="en-US" b="1" i="1" dirty="0" err="1">
                <a:latin typeface="Times New Roman"/>
                <a:ea typeface="Arial"/>
                <a:cs typeface="Times New Roman"/>
              </a:rPr>
              <a:t>hoạt</a:t>
            </a:r>
            <a:r>
              <a:rPr lang="en-US" b="1" i="1" dirty="0">
                <a:latin typeface="Times New Roman"/>
                <a:ea typeface="Arial"/>
                <a:cs typeface="Times New Roman"/>
              </a:rPr>
              <a:t> </a:t>
            </a:r>
            <a:r>
              <a:rPr lang="en-US" b="1" i="1" dirty="0" err="1">
                <a:latin typeface="Times New Roman"/>
                <a:ea typeface="Arial"/>
                <a:cs typeface="Times New Roman"/>
              </a:rPr>
              <a:t>động</a:t>
            </a:r>
            <a:r>
              <a:rPr lang="en-US" b="1" i="1" dirty="0">
                <a:latin typeface="Times New Roman"/>
                <a:ea typeface="Arial"/>
                <a:cs typeface="Times New Roman"/>
              </a:rPr>
              <a:t> </a:t>
            </a:r>
            <a:r>
              <a:rPr lang="en-US" b="1" i="1" dirty="0" err="1">
                <a:latin typeface="Times New Roman"/>
                <a:ea typeface="Arial"/>
                <a:cs typeface="Times New Roman"/>
              </a:rPr>
              <a:t>tạo</a:t>
            </a:r>
            <a:r>
              <a:rPr lang="en-US" b="1" i="1" dirty="0">
                <a:latin typeface="Times New Roman"/>
                <a:ea typeface="Arial"/>
                <a:cs typeface="Times New Roman"/>
              </a:rPr>
              <a:t> </a:t>
            </a:r>
            <a:r>
              <a:rPr lang="en-US" b="1" i="1" dirty="0" err="1">
                <a:latin typeface="Times New Roman"/>
                <a:ea typeface="Arial"/>
                <a:cs typeface="Times New Roman"/>
              </a:rPr>
              <a:t>hình</a:t>
            </a:r>
            <a:r>
              <a:rPr lang="en-US" b="1" i="1" dirty="0">
                <a:latin typeface="Times New Roman"/>
                <a:ea typeface="Arial"/>
                <a:cs typeface="Times New Roman"/>
              </a:rPr>
              <a:t> </a:t>
            </a:r>
            <a:endParaRPr lang="en-US" sz="1400" dirty="0">
              <a:effectLst/>
              <a:latin typeface="Arial"/>
              <a:ea typeface="Arial"/>
              <a:cs typeface="Times New Roman"/>
            </a:endParaRPr>
          </a:p>
        </p:txBody>
      </p:sp>
      <p:cxnSp>
        <p:nvCxnSpPr>
          <p:cNvPr id="12" name="Straight Arrow Connector 11"/>
          <p:cNvCxnSpPr>
            <a:cxnSpLocks/>
            <a:endCxn id="5" idx="1"/>
          </p:cNvCxnSpPr>
          <p:nvPr/>
        </p:nvCxnSpPr>
        <p:spPr>
          <a:xfrm flipV="1">
            <a:off x="2590800" y="1111431"/>
            <a:ext cx="838200" cy="1338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a:endCxn id="6" idx="1"/>
          </p:cNvCxnSpPr>
          <p:nvPr/>
        </p:nvCxnSpPr>
        <p:spPr>
          <a:xfrm>
            <a:off x="2895600" y="2989654"/>
            <a:ext cx="98931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6C20A68-19B9-A832-3ECD-FD5C265655B1}"/>
              </a:ext>
            </a:extLst>
          </p:cNvPr>
          <p:cNvSpPr/>
          <p:nvPr/>
        </p:nvSpPr>
        <p:spPr>
          <a:xfrm>
            <a:off x="3867556" y="4290225"/>
            <a:ext cx="4800601" cy="89180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i="1" dirty="0">
                <a:latin typeface="Times New Roman" pitchFamily="18" charset="0"/>
                <a:cs typeface="Times New Roman" pitchFamily="18" charset="0"/>
              </a:rPr>
              <a:t>3) </a:t>
            </a:r>
            <a:r>
              <a:rPr lang="en-US" b="1" i="1" dirty="0" err="1">
                <a:latin typeface="Times New Roman" pitchFamily="18" charset="0"/>
                <a:cs typeface="Times New Roman" pitchFamily="18" charset="0"/>
              </a:rPr>
              <a:t>Biện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pháp</a:t>
            </a:r>
            <a:r>
              <a:rPr lang="en-US" b="1" i="1" dirty="0">
                <a:latin typeface="Times New Roman" pitchFamily="18" charset="0"/>
                <a:cs typeface="Times New Roman" pitchFamily="18" charset="0"/>
              </a:rPr>
              <a:t> 3: </a:t>
            </a:r>
            <a:r>
              <a:rPr lang="en-US" b="1" i="1" dirty="0" err="1">
                <a:latin typeface="Times New Roman" pitchFamily="18" charset="0"/>
                <a:cs typeface="Times New Roman" pitchFamily="18" charset="0"/>
              </a:rPr>
              <a:t>Phối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kết</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hợp</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với</a:t>
            </a:r>
            <a:r>
              <a:rPr lang="en-US" b="1" i="1" dirty="0">
                <a:latin typeface="Times New Roman" pitchFamily="18" charset="0"/>
                <a:cs typeface="Times New Roman" pitchFamily="18" charset="0"/>
              </a:rPr>
              <a:t> cha </a:t>
            </a:r>
            <a:r>
              <a:rPr lang="en-US" b="1" i="1" dirty="0" err="1">
                <a:latin typeface="Times New Roman" pitchFamily="18" charset="0"/>
                <a:cs typeface="Times New Roman" pitchFamily="18" charset="0"/>
              </a:rPr>
              <a:t>mẹ</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trẻ</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để</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nâng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cao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năng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lực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sáng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tạo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trẻ</a:t>
            </a:r>
            <a:endParaRPr lang="en-US" b="1" i="1" dirty="0">
              <a:latin typeface="Times New Roman" pitchFamily="18" charset="0"/>
              <a:cs typeface="Times New Roman" pitchFamily="18" charset="0"/>
            </a:endParaRPr>
          </a:p>
        </p:txBody>
      </p:sp>
      <p:cxnSp>
        <p:nvCxnSpPr>
          <p:cNvPr id="15" name="Straight Arrow Connector 14">
            <a:extLst>
              <a:ext uri="{FF2B5EF4-FFF2-40B4-BE49-F238E27FC236}">
                <a16:creationId xmlns:a16="http://schemas.microsoft.com/office/drawing/2014/main" id="{C69BDD61-70E7-EE19-26D6-47501ADC42E3}"/>
              </a:ext>
            </a:extLst>
          </p:cNvPr>
          <p:cNvCxnSpPr>
            <a:cxnSpLocks/>
          </p:cNvCxnSpPr>
          <p:nvPr/>
        </p:nvCxnSpPr>
        <p:spPr>
          <a:xfrm>
            <a:off x="2758894" y="3642989"/>
            <a:ext cx="1108662" cy="11383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809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3485F-C691-7434-7046-5F2AB612D94E}"/>
              </a:ext>
            </a:extLst>
          </p:cNvPr>
          <p:cNvPicPr>
            <a:picLocks noChangeAspect="1"/>
          </p:cNvPicPr>
          <p:nvPr/>
        </p:nvPicPr>
        <p:blipFill>
          <a:blip r:embed="rId3"/>
          <a:stretch>
            <a:fillRect/>
          </a:stretch>
        </p:blipFill>
        <p:spPr>
          <a:xfrm>
            <a:off x="533399" y="151435"/>
            <a:ext cx="2438401" cy="991565"/>
          </a:xfrm>
          <a:prstGeom prst="rect">
            <a:avLst/>
          </a:prstGeom>
        </p:spPr>
      </p:pic>
      <p:pic>
        <p:nvPicPr>
          <p:cNvPr id="9" name="Picture 8">
            <a:extLst>
              <a:ext uri="{FF2B5EF4-FFF2-40B4-BE49-F238E27FC236}">
                <a16:creationId xmlns:a16="http://schemas.microsoft.com/office/drawing/2014/main" id="{0194926E-720C-C6E5-C812-1C1378584628}"/>
              </a:ext>
            </a:extLst>
          </p:cNvPr>
          <p:cNvPicPr>
            <a:picLocks noChangeAspect="1"/>
          </p:cNvPicPr>
          <p:nvPr/>
        </p:nvPicPr>
        <p:blipFill>
          <a:blip r:embed="rId4"/>
          <a:stretch>
            <a:fillRect/>
          </a:stretch>
        </p:blipFill>
        <p:spPr>
          <a:xfrm>
            <a:off x="4114800" y="1468285"/>
            <a:ext cx="3935808" cy="2438401"/>
          </a:xfrm>
          <a:prstGeom prst="roundRect">
            <a:avLst/>
          </a:prstGeom>
        </p:spPr>
      </p:pic>
      <p:pic>
        <p:nvPicPr>
          <p:cNvPr id="10" name="Picture 9">
            <a:extLst>
              <a:ext uri="{FF2B5EF4-FFF2-40B4-BE49-F238E27FC236}">
                <a16:creationId xmlns:a16="http://schemas.microsoft.com/office/drawing/2014/main" id="{10B1781A-DB24-7B5B-605C-92C1E6850CB1}"/>
              </a:ext>
            </a:extLst>
          </p:cNvPr>
          <p:cNvPicPr>
            <a:picLocks noChangeAspect="1"/>
          </p:cNvPicPr>
          <p:nvPr/>
        </p:nvPicPr>
        <p:blipFill>
          <a:blip r:embed="rId5"/>
          <a:stretch>
            <a:fillRect/>
          </a:stretch>
        </p:blipFill>
        <p:spPr>
          <a:xfrm>
            <a:off x="4572000" y="3588711"/>
            <a:ext cx="4109890" cy="2807385"/>
          </a:xfrm>
          <a:prstGeom prst="roundRect">
            <a:avLst/>
          </a:prstGeom>
        </p:spPr>
      </p:pic>
      <p:pic>
        <p:nvPicPr>
          <p:cNvPr id="2" name="Picture 1">
            <a:extLst>
              <a:ext uri="{FF2B5EF4-FFF2-40B4-BE49-F238E27FC236}">
                <a16:creationId xmlns:a16="http://schemas.microsoft.com/office/drawing/2014/main" id="{7E533725-644F-6B79-EA1B-D25E2EDC4CCF}"/>
              </a:ext>
            </a:extLst>
          </p:cNvPr>
          <p:cNvPicPr>
            <a:picLocks noChangeAspect="1"/>
          </p:cNvPicPr>
          <p:nvPr/>
        </p:nvPicPr>
        <p:blipFill>
          <a:blip r:embed="rId6"/>
          <a:stretch>
            <a:fillRect/>
          </a:stretch>
        </p:blipFill>
        <p:spPr>
          <a:xfrm>
            <a:off x="-9646" y="1468285"/>
            <a:ext cx="3819646" cy="4170515"/>
          </a:xfrm>
          <a:prstGeom prst="rect">
            <a:avLst/>
          </a:prstGeom>
        </p:spPr>
      </p:pic>
      <p:sp>
        <p:nvSpPr>
          <p:cNvPr id="4" name="Rectangle: Rounded Corners 3">
            <a:extLst>
              <a:ext uri="{FF2B5EF4-FFF2-40B4-BE49-F238E27FC236}">
                <a16:creationId xmlns:a16="http://schemas.microsoft.com/office/drawing/2014/main" id="{E5D8A593-522B-3A31-6D5C-62CF62C28865}"/>
              </a:ext>
            </a:extLst>
          </p:cNvPr>
          <p:cNvSpPr/>
          <p:nvPr/>
        </p:nvSpPr>
        <p:spPr>
          <a:xfrm>
            <a:off x="2590800" y="380999"/>
            <a:ext cx="4876800" cy="80009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30000"/>
              </a:lnSpc>
              <a:spcAft>
                <a:spcPts val="800"/>
              </a:spcAft>
            </a:pPr>
            <a:r>
              <a:rPr lang="en-US" sz="1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 môi trường tạo hình hấp dẫn với đa dạng các nguyên vật liệu từ thiên nhiên</a:t>
            </a:r>
            <a:endParaRPr lang="en-US" sz="14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7292877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42" presetClass="entr" presetSubtype="0" fill="hold" nodeType="afterEffect">
                                  <p:stCondLst>
                                    <p:cond delay="1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anim calcmode="lin" valueType="num">
                                      <p:cBhvr>
                                        <p:cTn id="12" dur="2000" fill="hold"/>
                                        <p:tgtEl>
                                          <p:spTgt spid="10"/>
                                        </p:tgtEl>
                                        <p:attrNameLst>
                                          <p:attrName>ppt_x</p:attrName>
                                        </p:attrNameLst>
                                      </p:cBhvr>
                                      <p:tavLst>
                                        <p:tav tm="0">
                                          <p:val>
                                            <p:strVal val="#ppt_x"/>
                                          </p:val>
                                        </p:tav>
                                        <p:tav tm="100000">
                                          <p:val>
                                            <p:strVal val="#ppt_x"/>
                                          </p:val>
                                        </p:tav>
                                      </p:tavLst>
                                    </p:anim>
                                    <p:anim calcmode="lin" valueType="num">
                                      <p:cBhvr>
                                        <p:cTn id="13"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8DCC9A-5CE4-D4A4-B6EB-75888D7546AB}"/>
              </a:ext>
            </a:extLst>
          </p:cNvPr>
          <p:cNvPicPr>
            <a:picLocks noChangeAspect="1"/>
          </p:cNvPicPr>
          <p:nvPr/>
        </p:nvPicPr>
        <p:blipFill>
          <a:blip r:embed="rId3"/>
          <a:stretch>
            <a:fillRect/>
          </a:stretch>
        </p:blipFill>
        <p:spPr>
          <a:xfrm>
            <a:off x="115672" y="99314"/>
            <a:ext cx="2362199" cy="944962"/>
          </a:xfrm>
          <a:prstGeom prst="rect">
            <a:avLst/>
          </a:prstGeom>
        </p:spPr>
      </p:pic>
      <p:pic>
        <p:nvPicPr>
          <p:cNvPr id="22" name="Picture 21">
            <a:extLst>
              <a:ext uri="{FF2B5EF4-FFF2-40B4-BE49-F238E27FC236}">
                <a16:creationId xmlns:a16="http://schemas.microsoft.com/office/drawing/2014/main" id="{EFD77D99-9E1A-0B47-B989-74C3E26059D5}"/>
              </a:ext>
            </a:extLst>
          </p:cNvPr>
          <p:cNvPicPr>
            <a:picLocks noChangeAspect="1"/>
          </p:cNvPicPr>
          <p:nvPr/>
        </p:nvPicPr>
        <p:blipFill>
          <a:blip r:embed="rId4"/>
          <a:stretch>
            <a:fillRect/>
          </a:stretch>
        </p:blipFill>
        <p:spPr>
          <a:xfrm>
            <a:off x="182899" y="1361332"/>
            <a:ext cx="4617701" cy="3210667"/>
          </a:xfrm>
          <a:prstGeom prst="roundRect">
            <a:avLst/>
          </a:prstGeom>
        </p:spPr>
      </p:pic>
      <p:pic>
        <p:nvPicPr>
          <p:cNvPr id="23" name="Picture 22">
            <a:extLst>
              <a:ext uri="{FF2B5EF4-FFF2-40B4-BE49-F238E27FC236}">
                <a16:creationId xmlns:a16="http://schemas.microsoft.com/office/drawing/2014/main" id="{585987CA-8DB3-4DE2-571F-908DFF359779}"/>
              </a:ext>
            </a:extLst>
          </p:cNvPr>
          <p:cNvPicPr>
            <a:picLocks noChangeAspect="1"/>
          </p:cNvPicPr>
          <p:nvPr/>
        </p:nvPicPr>
        <p:blipFill>
          <a:blip r:embed="rId5"/>
          <a:stretch>
            <a:fillRect/>
          </a:stretch>
        </p:blipFill>
        <p:spPr>
          <a:xfrm>
            <a:off x="4337613" y="3622272"/>
            <a:ext cx="4617701" cy="3058405"/>
          </a:xfrm>
          <a:prstGeom prst="roundRect">
            <a:avLst/>
          </a:prstGeom>
        </p:spPr>
      </p:pic>
      <p:sp>
        <p:nvSpPr>
          <p:cNvPr id="3" name="TextBox 2">
            <a:extLst>
              <a:ext uri="{FF2B5EF4-FFF2-40B4-BE49-F238E27FC236}">
                <a16:creationId xmlns:a16="http://schemas.microsoft.com/office/drawing/2014/main" id="{54A91D45-7DCA-59D9-69F5-83F872C85352}"/>
              </a:ext>
            </a:extLst>
          </p:cNvPr>
          <p:cNvSpPr txBox="1"/>
          <p:nvPr/>
        </p:nvSpPr>
        <p:spPr>
          <a:xfrm>
            <a:off x="5013950" y="1295246"/>
            <a:ext cx="3749050" cy="2308324"/>
          </a:xfrm>
          <a:prstGeom prst="rect">
            <a:avLst/>
          </a:prstGeom>
          <a:noFill/>
        </p:spPr>
        <p:txBody>
          <a:bodyPr wrap="square">
            <a:spAutoFit/>
          </a:bodyPr>
          <a:lstStyle/>
          <a:p>
            <a:r>
              <a:rPr lang="vi-VN" dirty="0">
                <a:latin typeface="+mj-lt"/>
              </a:rPr>
              <a:t>Ngoài góc Steam và nghệ thuật ra thì ở góc bán hàng của trẻ tôi cũng xây dựng môi trường mang yếu tố sáng tạo từ nguyên vật liệu tạo hình thiên nhiên như trẻ làm những chiếc túi xách bằng lá chuối, làm kính đồng hồ bằng lá dứa đê bán, hay làm vòng tay từ hạt c</a:t>
            </a:r>
            <a:r>
              <a:rPr lang="en-US" dirty="0" err="1">
                <a:latin typeface="+mj-lt"/>
              </a:rPr>
              <a:t>ườm</a:t>
            </a:r>
            <a:r>
              <a:rPr lang="vi-VN" dirty="0">
                <a:latin typeface="+mj-lt"/>
              </a:rPr>
              <a:t>…</a:t>
            </a:r>
            <a:endParaRPr lang="en-US" dirty="0">
              <a:latin typeface="+mj-lt"/>
            </a:endParaRPr>
          </a:p>
        </p:txBody>
      </p:sp>
      <p:pic>
        <p:nvPicPr>
          <p:cNvPr id="4" name="Picture 3">
            <a:extLst>
              <a:ext uri="{FF2B5EF4-FFF2-40B4-BE49-F238E27FC236}">
                <a16:creationId xmlns:a16="http://schemas.microsoft.com/office/drawing/2014/main" id="{BC68C03B-979B-3135-8683-A8755494FCC6}"/>
              </a:ext>
            </a:extLst>
          </p:cNvPr>
          <p:cNvPicPr>
            <a:picLocks noChangeAspect="1"/>
          </p:cNvPicPr>
          <p:nvPr/>
        </p:nvPicPr>
        <p:blipFill>
          <a:blip r:embed="rId6"/>
          <a:stretch>
            <a:fillRect/>
          </a:stretch>
        </p:blipFill>
        <p:spPr>
          <a:xfrm>
            <a:off x="2220036" y="189862"/>
            <a:ext cx="4980864" cy="975445"/>
          </a:xfrm>
          <a:prstGeom prst="rect">
            <a:avLst/>
          </a:prstGeom>
        </p:spPr>
      </p:pic>
    </p:spTree>
    <p:extLst>
      <p:ext uri="{BB962C8B-B14F-4D97-AF65-F5344CB8AC3E}">
        <p14:creationId xmlns:p14="http://schemas.microsoft.com/office/powerpoint/2010/main" val="34112488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par>
                          <p:cTn id="8" fill="hold">
                            <p:stCondLst>
                              <p:cond delay="500"/>
                            </p:stCondLst>
                            <p:childTnLst>
                              <p:par>
                                <p:cTn id="9" presetID="6" presetClass="entr" presetSubtype="16" fill="hold" nodeType="after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circle(in)">
                                      <p:cBhvr>
                                        <p:cTn id="1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225DE7-9767-52E1-55FD-20CA433B75C3}"/>
              </a:ext>
            </a:extLst>
          </p:cNvPr>
          <p:cNvPicPr>
            <a:picLocks noChangeAspect="1"/>
          </p:cNvPicPr>
          <p:nvPr/>
        </p:nvPicPr>
        <p:blipFill>
          <a:blip r:embed="rId2"/>
          <a:stretch>
            <a:fillRect/>
          </a:stretch>
        </p:blipFill>
        <p:spPr>
          <a:xfrm>
            <a:off x="-228600" y="0"/>
            <a:ext cx="9601200" cy="6858000"/>
          </a:xfrm>
          <a:prstGeom prst="rect">
            <a:avLst/>
          </a:prstGeom>
        </p:spPr>
      </p:pic>
      <p:pic>
        <p:nvPicPr>
          <p:cNvPr id="6" name="Picture 5">
            <a:extLst>
              <a:ext uri="{FF2B5EF4-FFF2-40B4-BE49-F238E27FC236}">
                <a16:creationId xmlns:a16="http://schemas.microsoft.com/office/drawing/2014/main" id="{1D00E617-0841-F07C-390A-F21863764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42900"/>
            <a:ext cx="7467600" cy="4038600"/>
          </a:xfrm>
          <a:prstGeom prst="rect">
            <a:avLst/>
          </a:prstGeom>
        </p:spPr>
      </p:pic>
      <p:sp>
        <p:nvSpPr>
          <p:cNvPr id="7" name="Rectangle: Rounded Corners 6">
            <a:extLst>
              <a:ext uri="{FF2B5EF4-FFF2-40B4-BE49-F238E27FC236}">
                <a16:creationId xmlns:a16="http://schemas.microsoft.com/office/drawing/2014/main" id="{3AF98235-D85E-3380-9D10-967AFC26C108}"/>
              </a:ext>
            </a:extLst>
          </p:cNvPr>
          <p:cNvSpPr/>
          <p:nvPr/>
        </p:nvSpPr>
        <p:spPr>
          <a:xfrm>
            <a:off x="152400" y="4572000"/>
            <a:ext cx="7848600" cy="1676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30000"/>
              </a:lnSpc>
              <a:spcAft>
                <a:spcPts val="800"/>
              </a:spcAft>
            </a:pPr>
            <a:r>
              <a:rPr lang="en-US" sz="1800" kern="1200" dirty="0" err="1">
                <a:effectLst/>
                <a:latin typeface="Times New Roman" panose="02020603050405020304" pitchFamily="18" charset="0"/>
                <a:ea typeface="+mn-ea"/>
                <a:cs typeface="Times New Roman" panose="02020603050405020304" pitchFamily="18" charset="0"/>
              </a:rPr>
              <a:t>Ví</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dụ</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góc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xây</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dựng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tôi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làm</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những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quyển</a:t>
            </a:r>
            <a:r>
              <a:rPr lang="en-US" sz="1800" kern="1200" dirty="0">
                <a:effectLst/>
                <a:latin typeface="Times New Roman" panose="02020603050405020304" pitchFamily="18" charset="0"/>
                <a:ea typeface="+mn-ea"/>
                <a:cs typeface="Times New Roman" panose="02020603050405020304" pitchFamily="18" charset="0"/>
              </a:rPr>
              <a:t> an </a:t>
            </a:r>
            <a:r>
              <a:rPr lang="en-US" sz="1800" kern="1200" dirty="0" err="1">
                <a:effectLst/>
                <a:latin typeface="Times New Roman" panose="02020603050405020304" pitchFamily="18" charset="0"/>
                <a:ea typeface="+mn-ea"/>
                <a:cs typeface="Times New Roman" panose="02020603050405020304" pitchFamily="18" charset="0"/>
              </a:rPr>
              <a:t>buml</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sưu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tập</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các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kiểu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nhà</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công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trình</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sáng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tạo</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bằng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các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nguyên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vật</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liệu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tạo</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hình</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từ</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thiên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nhiên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để</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cho</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trẻ</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tham</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khảo</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và</a:t>
            </a:r>
            <a:r>
              <a:rPr lang="en-US" sz="1800" kern="1200" dirty="0">
                <a:effectLst/>
                <a:latin typeface="Times New Roman" panose="02020603050405020304" pitchFamily="18" charset="0"/>
                <a:ea typeface="+mn-ea"/>
                <a:cs typeface="Times New Roman" panose="02020603050405020304" pitchFamily="18" charset="0"/>
              </a:rPr>
              <a:t> qua </a:t>
            </a:r>
            <a:r>
              <a:rPr lang="en-US" sz="1800" kern="1200" dirty="0" err="1">
                <a:effectLst/>
                <a:latin typeface="Times New Roman" panose="02020603050405020304" pitchFamily="18" charset="0"/>
                <a:ea typeface="+mn-ea"/>
                <a:cs typeface="Times New Roman" panose="02020603050405020304" pitchFamily="18" charset="0"/>
              </a:rPr>
              <a:t>đó</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sáng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tạo</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xây</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dựng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những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công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trình</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xếp</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những</a:t>
            </a:r>
            <a:r>
              <a:rPr lang="en-US" sz="1800" kern="1200" dirty="0">
                <a:effectLst/>
                <a:latin typeface="Times New Roman" panose="02020603050405020304" pitchFamily="18" charset="0"/>
                <a:ea typeface="+mn-ea"/>
                <a:cs typeface="Times New Roman" panose="02020603050405020304" pitchFamily="18" charset="0"/>
              </a:rPr>
              <a:t> con </a:t>
            </a:r>
            <a:r>
              <a:rPr lang="en-US" sz="1800" kern="1200" dirty="0" err="1">
                <a:effectLst/>
                <a:latin typeface="Times New Roman" panose="02020603050405020304" pitchFamily="18" charset="0"/>
                <a:ea typeface="+mn-ea"/>
                <a:cs typeface="Times New Roman" panose="02020603050405020304" pitchFamily="18" charset="0"/>
              </a:rPr>
              <a:t>đường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bằng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những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nguyên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học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liệu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từ</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thiên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nhiên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như</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sỏi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đá</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vỏ</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ngao</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vỏ</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sò</a:t>
            </a:r>
            <a:r>
              <a:rPr lang="en-US" sz="1800" kern="1200" dirty="0">
                <a:effectLst/>
                <a:latin typeface="Times New Roman" panose="02020603050405020304" pitchFamily="18" charset="0"/>
                <a:ea typeface="+mn-ea"/>
                <a:cs typeface="Times New Roman" panose="02020603050405020304" pitchFamily="18" charset="0"/>
              </a:rPr>
              <a:t>…</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677493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C75418-CB68-5572-0F8D-60BC8D3431FA}"/>
              </a:ext>
            </a:extLst>
          </p:cNvPr>
          <p:cNvPicPr>
            <a:picLocks noChangeAspect="1"/>
          </p:cNvPicPr>
          <p:nvPr/>
        </p:nvPicPr>
        <p:blipFill>
          <a:blip r:embed="rId3"/>
          <a:stretch>
            <a:fillRect/>
          </a:stretch>
        </p:blipFill>
        <p:spPr>
          <a:xfrm>
            <a:off x="4114800" y="228600"/>
            <a:ext cx="3810330" cy="2438400"/>
          </a:xfrm>
          <a:prstGeom prst="rect">
            <a:avLst/>
          </a:prstGeom>
        </p:spPr>
      </p:pic>
      <p:pic>
        <p:nvPicPr>
          <p:cNvPr id="6" name="Picture 5">
            <a:extLst>
              <a:ext uri="{FF2B5EF4-FFF2-40B4-BE49-F238E27FC236}">
                <a16:creationId xmlns:a16="http://schemas.microsoft.com/office/drawing/2014/main" id="{22AAE3B1-0EA3-3EC5-137B-3B35878A4472}"/>
              </a:ext>
            </a:extLst>
          </p:cNvPr>
          <p:cNvPicPr>
            <a:picLocks noChangeAspect="1"/>
          </p:cNvPicPr>
          <p:nvPr/>
        </p:nvPicPr>
        <p:blipFill>
          <a:blip r:embed="rId4"/>
          <a:stretch>
            <a:fillRect/>
          </a:stretch>
        </p:blipFill>
        <p:spPr>
          <a:xfrm>
            <a:off x="4272987" y="2293672"/>
            <a:ext cx="3810330" cy="2591025"/>
          </a:xfrm>
          <a:prstGeom prst="pentagon">
            <a:avLst/>
          </a:prstGeom>
        </p:spPr>
      </p:pic>
      <p:pic>
        <p:nvPicPr>
          <p:cNvPr id="12" name="Picture 11">
            <a:extLst>
              <a:ext uri="{FF2B5EF4-FFF2-40B4-BE49-F238E27FC236}">
                <a16:creationId xmlns:a16="http://schemas.microsoft.com/office/drawing/2014/main" id="{54B6A2C8-3B39-E176-F5AE-3625778F6BFC}"/>
              </a:ext>
            </a:extLst>
          </p:cNvPr>
          <p:cNvPicPr>
            <a:picLocks noChangeAspect="1"/>
          </p:cNvPicPr>
          <p:nvPr/>
        </p:nvPicPr>
        <p:blipFill>
          <a:blip r:embed="rId5"/>
          <a:stretch>
            <a:fillRect/>
          </a:stretch>
        </p:blipFill>
        <p:spPr>
          <a:xfrm>
            <a:off x="4272987" y="4210122"/>
            <a:ext cx="4267570" cy="2999492"/>
          </a:xfrm>
          <a:prstGeom prst="ellipse">
            <a:avLst/>
          </a:prstGeom>
        </p:spPr>
      </p:pic>
      <p:sp>
        <p:nvSpPr>
          <p:cNvPr id="3" name="Rectangle: Rounded Corners 2">
            <a:extLst>
              <a:ext uri="{FF2B5EF4-FFF2-40B4-BE49-F238E27FC236}">
                <a16:creationId xmlns:a16="http://schemas.microsoft.com/office/drawing/2014/main" id="{04E77564-0375-02C1-E034-F4C4386F37CE}"/>
              </a:ext>
            </a:extLst>
          </p:cNvPr>
          <p:cNvSpPr/>
          <p:nvPr/>
        </p:nvSpPr>
        <p:spPr>
          <a:xfrm>
            <a:off x="228600" y="228600"/>
            <a:ext cx="3581400" cy="609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66E01B1-6EC8-CD34-E7D4-CB014BD09E2D}"/>
              </a:ext>
            </a:extLst>
          </p:cNvPr>
          <p:cNvSpPr txBox="1"/>
          <p:nvPr/>
        </p:nvSpPr>
        <p:spPr>
          <a:xfrm>
            <a:off x="199663" y="966311"/>
            <a:ext cx="3768524" cy="5663089"/>
          </a:xfrm>
          <a:prstGeom prst="rect">
            <a:avLst/>
          </a:prstGeom>
          <a:noFill/>
        </p:spPr>
        <p:txBody>
          <a:bodyPr wrap="square">
            <a:spAutoFit/>
          </a:bodyPr>
          <a:lstStyle/>
          <a:p>
            <a:pPr algn="just">
              <a:lnSpc>
                <a:spcPct val="130000"/>
              </a:lnSpc>
              <a:spcAft>
                <a:spcPts val="800"/>
              </a:spcAft>
            </a:pPr>
            <a:r>
              <a:rPr lang="en-US" kern="1200" dirty="0" err="1">
                <a:effectLst/>
                <a:latin typeface="Times New Roman" panose="02020603050405020304" pitchFamily="18" charset="0"/>
                <a:cs typeface="Times New Roman" panose="02020603050405020304" pitchFamily="18" charset="0"/>
              </a:rPr>
              <a:t>Môi</a:t>
            </a:r>
            <a:r>
              <a:rPr lang="vi-VN" kern="1200" dirty="0">
                <a:effectLst/>
                <a:latin typeface="Times New Roman" panose="02020603050405020304" pitchFamily="18" charset="0"/>
                <a:cs typeface="Times New Roman" panose="02020603050405020304" pitchFamily="18" charset="0"/>
              </a:rPr>
              <a:t> trường ngoài lớp học</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chính</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là</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những</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khoảng</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không</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gian</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rộng</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rãi</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thoáng</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mát</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tạo</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điều</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kiện</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cho</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trẻ</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tiếp</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xúc</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với</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thiên</a:t>
            </a:r>
            <a:r>
              <a:rPr lang="en-US" kern="1200" dirty="0">
                <a:effectLst/>
                <a:latin typeface="Times New Roman" panose="02020603050405020304" pitchFamily="18" charset="0"/>
                <a:cs typeface="Times New Roman" panose="02020603050405020304" pitchFamily="18" charset="0"/>
              </a:rPr>
              <a:t> </a:t>
            </a:r>
            <a:r>
              <a:rPr lang="en-US" kern="1200" dirty="0" err="1">
                <a:effectLst/>
                <a:latin typeface="Times New Roman" panose="02020603050405020304" pitchFamily="18" charset="0"/>
                <a:cs typeface="Times New Roman" panose="02020603050405020304" pitchFamily="18" charset="0"/>
              </a:rPr>
              <a:t>nhiên</a:t>
            </a:r>
            <a:r>
              <a:rPr lang="en-US" kern="1200" dirty="0">
                <a:effectLst/>
                <a:latin typeface="Times New Roman" panose="02020603050405020304" pitchFamily="18" charset="0"/>
                <a:cs typeface="Times New Roman" panose="02020603050405020304" pitchFamily="18" charset="0"/>
              </a:rPr>
              <a:t>. </a:t>
            </a:r>
          </a:p>
          <a:p>
            <a:pPr algn="just">
              <a:lnSpc>
                <a:spcPct val="130000"/>
              </a:lnSpc>
              <a:spcAft>
                <a:spcPts val="800"/>
              </a:spcAft>
            </a:pPr>
            <a:r>
              <a:rPr lang="en-US" sz="1800" kern="1200" dirty="0" err="1">
                <a:effectLst/>
                <a:latin typeface="Times New Roman" panose="02020603050405020304" pitchFamily="18" charset="0"/>
                <a:ea typeface="+mn-ea"/>
                <a:cs typeface="Times New Roman" panose="02020603050405020304" pitchFamily="18" charset="0"/>
              </a:rPr>
              <a:t>Tôi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cùng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các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cô</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giáo</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chú</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trọng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đến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các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khu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vực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chơi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ngoài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trời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như</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góc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thiên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nhiên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khu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vườn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cổ</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tích</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khu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vui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chơi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trải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nghiệm</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khu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vực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chơi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sáng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tạo</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Mỗi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khu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vực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tôi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đều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lên</a:t>
            </a:r>
            <a:r>
              <a:rPr lang="en-US" sz="1800" kern="1200" dirty="0">
                <a:effectLst/>
                <a:latin typeface="Times New Roman" panose="02020603050405020304" pitchFamily="18" charset="0"/>
                <a:ea typeface="+mn-ea"/>
                <a:cs typeface="Times New Roman" panose="02020603050405020304" pitchFamily="18" charset="0"/>
              </a:rPr>
              <a:t> ý </a:t>
            </a:r>
            <a:r>
              <a:rPr lang="en-US" sz="1800" kern="1200" dirty="0" err="1">
                <a:effectLst/>
                <a:latin typeface="Times New Roman" panose="02020603050405020304" pitchFamily="18" charset="0"/>
                <a:ea typeface="+mn-ea"/>
                <a:cs typeface="Times New Roman" panose="02020603050405020304" pitchFamily="18" charset="0"/>
              </a:rPr>
              <a:t>tưởng</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sẽ</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chơi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cái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gì</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cần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nguyên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vật</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liệu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như</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thế</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nào</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Tôi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đặc</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biệt</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ưu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tiên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đến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nguồn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nguyên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liệu</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đến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từ</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thiên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nhiên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bởi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sự</a:t>
            </a:r>
            <a:r>
              <a:rPr lang="en-US" sz="1800" kern="1200" dirty="0">
                <a:effectLst/>
                <a:latin typeface="Times New Roman" panose="02020603050405020304" pitchFamily="18" charset="0"/>
                <a:ea typeface="+mn-ea"/>
                <a:cs typeface="Times New Roman" panose="02020603050405020304" pitchFamily="18" charset="0"/>
              </a:rPr>
              <a:t> an </a:t>
            </a:r>
            <a:r>
              <a:rPr lang="en-US" sz="1800" kern="1200" dirty="0" err="1">
                <a:effectLst/>
                <a:latin typeface="Times New Roman" panose="02020603050405020304" pitchFamily="18" charset="0"/>
                <a:ea typeface="+mn-ea"/>
                <a:cs typeface="Times New Roman" panose="02020603050405020304" pitchFamily="18" charset="0"/>
              </a:rPr>
              <a:t>toàn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thân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thiện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và</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gần</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gũi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đối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với</a:t>
            </a:r>
            <a:r>
              <a:rPr lang="en-US" sz="1800" kern="1200" dirty="0">
                <a:effectLst/>
                <a:latin typeface="Times New Roman" panose="02020603050405020304" pitchFamily="18" charset="0"/>
                <a:ea typeface="+mn-ea"/>
                <a:cs typeface="Times New Roman" panose="02020603050405020304" pitchFamily="18" charset="0"/>
              </a:rPr>
              <a:t> </a:t>
            </a:r>
            <a:r>
              <a:rPr lang="en-US" sz="1800" kern="1200" dirty="0" err="1">
                <a:effectLst/>
                <a:latin typeface="Times New Roman" panose="02020603050405020304" pitchFamily="18" charset="0"/>
                <a:ea typeface="+mn-ea"/>
                <a:cs typeface="Times New Roman" panose="02020603050405020304" pitchFamily="18" charset="0"/>
              </a:rPr>
              <a:t>trẻ</a:t>
            </a:r>
            <a:r>
              <a:rPr lang="en-US" sz="1800" kern="1200" dirty="0">
                <a:effectLst/>
                <a:latin typeface="Times New Roman" panose="02020603050405020304" pitchFamily="18" charset="0"/>
                <a:ea typeface="+mn-ea"/>
                <a:cs typeface="Times New Roman" panose="02020603050405020304" pitchFamily="18" charset="0"/>
              </a:rPr>
              <a:t>. </a:t>
            </a: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endParaRPr lang="en-US"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412641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1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plus(in)">
                                      <p:cBhvr>
                                        <p:cTn id="11" dur="2000"/>
                                        <p:tgtEl>
                                          <p:spTgt spid="6"/>
                                        </p:tgtEl>
                                      </p:cBhvr>
                                    </p:animEffect>
                                  </p:childTnLst>
                                </p:cTn>
                              </p:par>
                            </p:childTnLst>
                          </p:cTn>
                        </p:par>
                        <p:par>
                          <p:cTn id="12" fill="hold">
                            <p:stCondLst>
                              <p:cond delay="3000"/>
                            </p:stCondLst>
                            <p:childTnLst>
                              <p:par>
                                <p:cTn id="13" presetID="6" presetClass="entr" presetSubtype="16"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6421</TotalTime>
  <Words>1907</Words>
  <Application>Microsoft Office PowerPoint</Application>
  <PresentationFormat>On-screen Show (4:3)</PresentationFormat>
  <Paragraphs>75</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405</cp:revision>
  <dcterms:created xsi:type="dcterms:W3CDTF">2021-11-26T13:58:38Z</dcterms:created>
  <dcterms:modified xsi:type="dcterms:W3CDTF">2024-03-13T05:13:45Z</dcterms:modified>
</cp:coreProperties>
</file>