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8" r:id="rId3"/>
    <p:sldId id="259" r:id="rId4"/>
    <p:sldId id="288" r:id="rId5"/>
    <p:sldId id="265" r:id="rId6"/>
    <p:sldId id="267" r:id="rId7"/>
    <p:sldId id="284" r:id="rId8"/>
    <p:sldId id="289" r:id="rId9"/>
    <p:sldId id="285" r:id="rId10"/>
    <p:sldId id="286" r:id="rId11"/>
    <p:sldId id="287" r:id="rId12"/>
    <p:sldId id="292" r:id="rId13"/>
    <p:sldId id="274" r:id="rId14"/>
    <p:sldId id="290" r:id="rId15"/>
    <p:sldId id="278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A808"/>
    <a:srgbClr val="E64ADF"/>
    <a:srgbClr val="D818AF"/>
    <a:srgbClr val="43ED4B"/>
    <a:srgbClr val="F175D1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26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.VnAvant" panose="020B72000000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.VnAvant" panose="020B7200000000000000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5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0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3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2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1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5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539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90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1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20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65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E8F97-FA16-417A-BD13-D248EC66768E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2278-DC1C-41BF-9D9B-CE703A1FA5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9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.VnAvant" panose="020B7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.VnAvant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ình ảnh Hoa Mai Tết Dương Lịch Việt Nam, Quả Mơ, Bông Hoa, Màu Vàng Vector 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80" b="29461"/>
          <a:stretch/>
        </p:blipFill>
        <p:spPr bwMode="auto">
          <a:xfrm flipH="1">
            <a:off x="134472" y="0"/>
            <a:ext cx="3052481" cy="22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ình ảnh Hoa Mai Tết Dương Lịch Việt Nam, Quả Mơ, Bông Hoa, Màu Vàng Vector 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80" b="29461"/>
          <a:stretch/>
        </p:blipFill>
        <p:spPr bwMode="auto">
          <a:xfrm>
            <a:off x="8971543" y="1"/>
            <a:ext cx="3220456" cy="2235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65117" y="633287"/>
            <a:ext cx="66282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</a:rPr>
              <a:t>PHÒNG GIÁO DỤC VÀ ĐÀO TẠO HUYỆN AN DƯƠNG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Trường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mầm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 non </a:t>
            </a:r>
            <a:r>
              <a:rPr lang="en-US" altLang="en-US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Đặng</a:t>
            </a:r>
            <a:r>
              <a:rPr lang="en-US" altLang="en-US" sz="3200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3200" dirty="0" err="1">
                <a:solidFill>
                  <a:srgbClr val="0070C0"/>
                </a:solidFill>
                <a:latin typeface="Calibri" panose="020F0502020204030204" pitchFamily="34" charset="0"/>
              </a:rPr>
              <a:t>Cương</a:t>
            </a:r>
            <a:endParaRPr lang="en-US" altLang="en-US" sz="32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07097" y="2516981"/>
            <a:ext cx="77746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LĨNH VỰC P</a:t>
            </a:r>
            <a:r>
              <a:rPr lang="vi-VN" altLang="en-US" sz="3600" dirty="0">
                <a:solidFill>
                  <a:srgbClr val="FF0000"/>
                </a:solidFill>
                <a:latin typeface="Calibri" panose="020F0502020204030204" pitchFamily="34" charset="0"/>
              </a:rPr>
              <a:t>HÁT TRIỂN NGÔN NGỮ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Đề tài: Làm quen chữ cái </a:t>
            </a:r>
            <a:r>
              <a:rPr lang="en-US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h k</a:t>
            </a:r>
            <a:endParaRPr lang="vi-VN" altLang="en-US" sz="4400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Chủ đề: </a:t>
            </a:r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TÕt-Mïa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xu©n</a:t>
            </a:r>
            <a:endParaRPr lang="vi-VN" altLang="en-US" sz="36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Đối tượng: Trẻ 5-6 tuổi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vi-VN" altLang="en-US" sz="4400" dirty="0">
                <a:solidFill>
                  <a:srgbClr val="FF0000"/>
                </a:solidFill>
                <a:latin typeface="Calibri" panose="020F0502020204030204" pitchFamily="34" charset="0"/>
              </a:rPr>
              <a:t>Giáo viên: Nguyễn Thị Bích</a:t>
            </a:r>
          </a:p>
        </p:txBody>
      </p:sp>
      <p:pic>
        <p:nvPicPr>
          <p:cNvPr id="1028" name="Picture 4" descr="Vector Bánh Chưng, Dưa Hấu Đỏ, Cành Đào, Cành Mai Ngày Tế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AE9E1"/>
              </a:clrFrom>
              <a:clrTo>
                <a:srgbClr val="EAE9E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3000"/>
                    </a14:imgEffect>
                    <a14:imgEffect>
                      <a14:colorTemperature colorTemp="7310"/>
                    </a14:imgEffect>
                    <a14:imgEffect>
                      <a14:saturation sat="151000"/>
                    </a14:imgEffect>
                    <a14:imgEffect>
                      <a14:brightnessContrast bright="-9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540" y="4051995"/>
            <a:ext cx="3295460" cy="30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ctor ngọc nữ múa lân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6" r="20781"/>
          <a:stretch/>
        </p:blipFill>
        <p:spPr bwMode="auto">
          <a:xfrm>
            <a:off x="0" y="5008603"/>
            <a:ext cx="1506071" cy="184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0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ình ảnh Hoa Mai Tết Dương Lịch Việt Nam, Quả Mơ, Bông Hoa, Màu Vàng Vector 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80" b="29461"/>
          <a:stretch/>
        </p:blipFill>
        <p:spPr bwMode="auto">
          <a:xfrm flipH="1">
            <a:off x="0" y="58591"/>
            <a:ext cx="3637428" cy="26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ình ảnh Hoa Mai Tết Dương Lịch Việt Nam, Quả Mơ, Bông Hoa, Màu Vàng Vector 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80" b="29461"/>
          <a:stretch/>
        </p:blipFill>
        <p:spPr bwMode="auto">
          <a:xfrm>
            <a:off x="8259962" y="0"/>
            <a:ext cx="3932038" cy="26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3" t="23333" r="31830" b="52788"/>
          <a:stretch/>
        </p:blipFill>
        <p:spPr>
          <a:xfrm>
            <a:off x="5360928" y="877179"/>
            <a:ext cx="2578217" cy="30670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23333" r="56275" b="36191"/>
          <a:stretch/>
        </p:blipFill>
        <p:spPr>
          <a:xfrm>
            <a:off x="4207829" y="927507"/>
            <a:ext cx="1223095" cy="51989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3" t="47212" r="31830" b="36191"/>
          <a:stretch/>
        </p:blipFill>
        <p:spPr>
          <a:xfrm>
            <a:off x="5360929" y="3944266"/>
            <a:ext cx="2578217" cy="213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79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72399" y="2171987"/>
            <a:ext cx="567144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HP001 4 hàng" panose="020B0603050302020204" pitchFamily="34" charset="0"/>
              </a:rPr>
              <a:t>k</a:t>
            </a:r>
            <a:endParaRPr lang="en-US" sz="344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01226" y="1936974"/>
            <a:ext cx="5344876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7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28700" dirty="0"/>
          </a:p>
        </p:txBody>
      </p:sp>
      <p:sp>
        <p:nvSpPr>
          <p:cNvPr id="6" name="Rectangle 5"/>
          <p:cNvSpPr/>
          <p:nvPr/>
        </p:nvSpPr>
        <p:spPr>
          <a:xfrm>
            <a:off x="7708122" y="410081"/>
            <a:ext cx="5344876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1FA808"/>
                </a:solidFill>
                <a:latin typeface=".VnAvantH" panose="020B7200000000000000" pitchFamily="34" charset="0"/>
              </a:rPr>
              <a:t>k</a:t>
            </a:r>
            <a:endParaRPr lang="en-US" sz="41300" dirty="0">
              <a:solidFill>
                <a:srgbClr val="1FA808"/>
              </a:solidFill>
              <a:latin typeface=".VnAvantH" panose="020B7200000000000000" pitchFamily="34" charset="0"/>
            </a:endParaRPr>
          </a:p>
        </p:txBody>
      </p:sp>
      <p:pic>
        <p:nvPicPr>
          <p:cNvPr id="9220" name="Picture 4" descr="Bộ sưu tập hình nền hoa đẹp xuân 2021, xuân Tân Sửu - Hình Ảnh Đẹp HD |  Hình ảnh, Hoa đạo, Hình nề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990" y="-105330"/>
            <a:ext cx="4869010" cy="2963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Bộ sưu tập hình nền hoa đẹp xuân 2021, xuân Tân Sửu - Hình Ảnh Đẹp HD |  Hình ảnh, Hoa đạo, Hình nề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5F3"/>
              </a:clrFrom>
              <a:clrTo>
                <a:srgbClr val="F6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49" y="-16263"/>
            <a:ext cx="5344876" cy="27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220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vietsinhvienit: cành đào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41984"/>
            <a:ext cx="2808514" cy="180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uyết Xuân – Đàm Lan | Banmaihong's Blo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14" y="4742038"/>
            <a:ext cx="2377888" cy="213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2646605" y="93686"/>
            <a:ext cx="6857798" cy="869909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</a:rPr>
              <a:t>So </a:t>
            </a:r>
            <a:r>
              <a:rPr lang="en-US" sz="5400" dirty="0" err="1">
                <a:solidFill>
                  <a:srgbClr val="002060"/>
                </a:solidFill>
              </a:rPr>
              <a:t>sánh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chữ</a:t>
            </a:r>
            <a:r>
              <a:rPr lang="en-US" sz="5400" dirty="0">
                <a:solidFill>
                  <a:srgbClr val="002060"/>
                </a:solidFill>
              </a:rPr>
              <a:t> h </a:t>
            </a:r>
            <a:r>
              <a:rPr lang="en-US" sz="5400" dirty="0" err="1">
                <a:solidFill>
                  <a:srgbClr val="002060"/>
                </a:solidFill>
              </a:rPr>
              <a:t>và</a:t>
            </a:r>
            <a:r>
              <a:rPr lang="en-US" sz="5400" dirty="0">
                <a:solidFill>
                  <a:srgbClr val="002060"/>
                </a:solidFill>
              </a:rPr>
              <a:t> </a:t>
            </a:r>
            <a:r>
              <a:rPr lang="en-US" sz="5400" dirty="0" err="1">
                <a:solidFill>
                  <a:srgbClr val="002060"/>
                </a:solidFill>
              </a:rPr>
              <a:t>chữ</a:t>
            </a:r>
            <a:r>
              <a:rPr lang="en-US" sz="5400" dirty="0">
                <a:solidFill>
                  <a:srgbClr val="002060"/>
                </a:solidFill>
              </a:rPr>
              <a:t> 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3" t="23333" r="31830" b="52788"/>
          <a:stretch/>
        </p:blipFill>
        <p:spPr>
          <a:xfrm>
            <a:off x="7761228" y="1099265"/>
            <a:ext cx="2578217" cy="30670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8" t="23333" r="56275" b="36191"/>
          <a:stretch/>
        </p:blipFill>
        <p:spPr>
          <a:xfrm>
            <a:off x="6608129" y="1149593"/>
            <a:ext cx="1223095" cy="51989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83" t="47212" r="31830" b="36191"/>
          <a:stretch/>
        </p:blipFill>
        <p:spPr>
          <a:xfrm>
            <a:off x="7761229" y="4166352"/>
            <a:ext cx="2578217" cy="21318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t="23810" r="56255" b="36429"/>
          <a:stretch/>
        </p:blipFill>
        <p:spPr>
          <a:xfrm>
            <a:off x="1735379" y="1166035"/>
            <a:ext cx="1191985" cy="51274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t="23810" r="34531" b="55999"/>
          <a:stretch/>
        </p:blipFill>
        <p:spPr>
          <a:xfrm>
            <a:off x="2907921" y="1149593"/>
            <a:ext cx="2383971" cy="26038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t="43748" r="34531" b="36429"/>
          <a:stretch/>
        </p:blipFill>
        <p:spPr>
          <a:xfrm>
            <a:off x="2907921" y="3753399"/>
            <a:ext cx="2383971" cy="25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lowchart: Preparation 24"/>
          <p:cNvSpPr/>
          <p:nvPr/>
        </p:nvSpPr>
        <p:spPr>
          <a:xfrm>
            <a:off x="8184953" y="4229329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46605" y="93686"/>
            <a:ext cx="6857798" cy="869909"/>
            <a:chOff x="2532589" y="78970"/>
            <a:chExt cx="5994454" cy="1012874"/>
          </a:xfrm>
          <a:solidFill>
            <a:schemeClr val="accent4"/>
          </a:solidFill>
        </p:grpSpPr>
        <p:sp>
          <p:nvSpPr>
            <p:cNvPr id="5" name="Rounded Rectangle 4"/>
            <p:cNvSpPr/>
            <p:nvPr/>
          </p:nvSpPr>
          <p:spPr>
            <a:xfrm>
              <a:off x="2532589" y="78970"/>
              <a:ext cx="5994454" cy="1012874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69517" y="127298"/>
              <a:ext cx="5500468" cy="89589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Tr</a:t>
              </a:r>
              <a:r>
                <a:rPr lang="vi-VN" sz="44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ß ch¬i: O</a:t>
              </a:r>
              <a:r>
                <a:rPr lang="en-US" sz="44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ng </a:t>
              </a:r>
              <a:r>
                <a:rPr lang="en-US" sz="44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t×m</a:t>
              </a:r>
              <a:r>
                <a:rPr lang="en-US" sz="4400" b="1" dirty="0">
                  <a:solidFill>
                    <a:srgbClr val="00206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.VnAvant" panose="020B7200000000000000" pitchFamily="34" charset="0"/>
                </a:rPr>
                <a:t>chữ</a:t>
              </a:r>
              <a:endParaRPr lang="en-US" sz="4400" b="1" dirty="0">
                <a:solidFill>
                  <a:srgbClr val="00206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7" name="Flowchart: Preparation 6"/>
          <p:cNvSpPr/>
          <p:nvPr/>
        </p:nvSpPr>
        <p:spPr>
          <a:xfrm>
            <a:off x="364980" y="2197963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Ô9"/>
          <p:cNvSpPr/>
          <p:nvPr/>
        </p:nvSpPr>
        <p:spPr>
          <a:xfrm>
            <a:off x="2308823" y="3215701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11500" dirty="0"/>
          </a:p>
        </p:txBody>
      </p:sp>
      <p:sp>
        <p:nvSpPr>
          <p:cNvPr id="10" name="Flowchart: Preparation 9"/>
          <p:cNvSpPr/>
          <p:nvPr/>
        </p:nvSpPr>
        <p:spPr>
          <a:xfrm>
            <a:off x="2328545" y="1192395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Ô3"/>
          <p:cNvSpPr/>
          <p:nvPr/>
        </p:nvSpPr>
        <p:spPr>
          <a:xfrm>
            <a:off x="4269341" y="2216267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dirty="0"/>
          </a:p>
        </p:txBody>
      </p:sp>
      <p:sp>
        <p:nvSpPr>
          <p:cNvPr id="12" name="Ơ2"/>
          <p:cNvSpPr/>
          <p:nvPr/>
        </p:nvSpPr>
        <p:spPr>
          <a:xfrm>
            <a:off x="2988022" y="1174125"/>
            <a:ext cx="2070475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3" name="O1"/>
          <p:cNvSpPr/>
          <p:nvPr/>
        </p:nvSpPr>
        <p:spPr>
          <a:xfrm>
            <a:off x="872050" y="1960223"/>
            <a:ext cx="12474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15" name="Ô8"/>
          <p:cNvSpPr/>
          <p:nvPr/>
        </p:nvSpPr>
        <p:spPr>
          <a:xfrm>
            <a:off x="4269341" y="4216417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dirty="0"/>
          </a:p>
        </p:txBody>
      </p:sp>
      <p:sp>
        <p:nvSpPr>
          <p:cNvPr id="16" name="Ơ7"/>
          <p:cNvSpPr/>
          <p:nvPr/>
        </p:nvSpPr>
        <p:spPr>
          <a:xfrm>
            <a:off x="6234619" y="3220131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17" name="Flowchart: Preparation 16"/>
          <p:cNvSpPr/>
          <p:nvPr/>
        </p:nvSpPr>
        <p:spPr>
          <a:xfrm>
            <a:off x="6212545" y="1214647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O4"/>
          <p:cNvSpPr/>
          <p:nvPr/>
        </p:nvSpPr>
        <p:spPr>
          <a:xfrm>
            <a:off x="6827230" y="1029690"/>
            <a:ext cx="12474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20" name="Flowchart: Preparation 19"/>
          <p:cNvSpPr/>
          <p:nvPr/>
        </p:nvSpPr>
        <p:spPr>
          <a:xfrm>
            <a:off x="8177823" y="2221785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1" name="Ơ5"/>
          <p:cNvSpPr/>
          <p:nvPr/>
        </p:nvSpPr>
        <p:spPr>
          <a:xfrm>
            <a:off x="8600847" y="2103881"/>
            <a:ext cx="124745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</a:p>
        </p:txBody>
      </p:sp>
      <p:sp>
        <p:nvSpPr>
          <p:cNvPr id="24" name="O6"/>
          <p:cNvSpPr/>
          <p:nvPr/>
        </p:nvSpPr>
        <p:spPr>
          <a:xfrm>
            <a:off x="8854426" y="3924782"/>
            <a:ext cx="129995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</a:p>
        </p:txBody>
      </p:sp>
      <p:sp>
        <p:nvSpPr>
          <p:cNvPr id="27" name="Flowchart: Preparation 26"/>
          <p:cNvSpPr/>
          <p:nvPr/>
        </p:nvSpPr>
        <p:spPr>
          <a:xfrm>
            <a:off x="402632" y="4176214"/>
            <a:ext cx="2432108" cy="1992572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8" name="O10"/>
          <p:cNvSpPr/>
          <p:nvPr/>
        </p:nvSpPr>
        <p:spPr>
          <a:xfrm>
            <a:off x="538956" y="4111126"/>
            <a:ext cx="1659429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15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9" name="H10"/>
          <p:cNvSpPr/>
          <p:nvPr/>
        </p:nvSpPr>
        <p:spPr>
          <a:xfrm>
            <a:off x="405509" y="4153566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800" dirty="0">
                <a:solidFill>
                  <a:srgbClr val="FF0000"/>
                </a:solidFill>
              </a:rPr>
              <a:t>10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0" name="H8"/>
          <p:cNvSpPr/>
          <p:nvPr/>
        </p:nvSpPr>
        <p:spPr>
          <a:xfrm>
            <a:off x="4277563" y="4223421"/>
            <a:ext cx="2432108" cy="1953271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8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1" name="H9"/>
          <p:cNvSpPr/>
          <p:nvPr/>
        </p:nvSpPr>
        <p:spPr>
          <a:xfrm>
            <a:off x="2327363" y="3209511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9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2" name="H7"/>
          <p:cNvSpPr/>
          <p:nvPr/>
        </p:nvSpPr>
        <p:spPr>
          <a:xfrm>
            <a:off x="6220407" y="3124398"/>
            <a:ext cx="2432108" cy="2278640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7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6" name="H5"/>
          <p:cNvSpPr/>
          <p:nvPr/>
        </p:nvSpPr>
        <p:spPr>
          <a:xfrm>
            <a:off x="8187612" y="2203653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5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7" name="H4"/>
          <p:cNvSpPr/>
          <p:nvPr/>
        </p:nvSpPr>
        <p:spPr>
          <a:xfrm>
            <a:off x="6225933" y="1192395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4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8" name="H6"/>
          <p:cNvSpPr/>
          <p:nvPr/>
        </p:nvSpPr>
        <p:spPr>
          <a:xfrm>
            <a:off x="8173221" y="4244301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6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39" name="h3"/>
          <p:cNvSpPr/>
          <p:nvPr/>
        </p:nvSpPr>
        <p:spPr>
          <a:xfrm>
            <a:off x="4265467" y="2204786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3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40" name="H2"/>
          <p:cNvSpPr/>
          <p:nvPr/>
        </p:nvSpPr>
        <p:spPr>
          <a:xfrm>
            <a:off x="2328545" y="1217702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</a:rPr>
              <a:t>2</a:t>
            </a:r>
            <a:endParaRPr lang="en-US" sz="13800" dirty="0">
              <a:solidFill>
                <a:srgbClr val="FF0000"/>
              </a:solidFill>
            </a:endParaRPr>
          </a:p>
        </p:txBody>
      </p:sp>
      <p:sp>
        <p:nvSpPr>
          <p:cNvPr id="41" name="H1"/>
          <p:cNvSpPr/>
          <p:nvPr/>
        </p:nvSpPr>
        <p:spPr>
          <a:xfrm>
            <a:off x="377737" y="2181521"/>
            <a:ext cx="2432108" cy="1992572"/>
          </a:xfrm>
          <a:prstGeom prst="flowChartPreparation">
            <a:avLst/>
          </a:prstGeom>
          <a:solidFill>
            <a:srgbClr val="F175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3800" dirty="0">
                <a:solidFill>
                  <a:srgbClr val="FF0000"/>
                </a:solidFill>
                <a:latin typeface="+mj-lt"/>
              </a:rPr>
              <a:t>1</a:t>
            </a:r>
            <a:endParaRPr lang="en-US" sz="13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856" y="-655655"/>
            <a:ext cx="3810000" cy="3238500"/>
          </a:xfrm>
          <a:prstGeom prst="rect">
            <a:avLst/>
          </a:prstGeom>
        </p:spPr>
      </p:pic>
      <p:pic>
        <p:nvPicPr>
          <p:cNvPr id="34" name="Picture 2" descr="Tuyết Xuân – Đàm Lan | Banmaihong's Blo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066" y="5105982"/>
            <a:ext cx="1972936" cy="17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vietsinhvienit: cành đào 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41984"/>
            <a:ext cx="2515526" cy="161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3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29167E-6 -3.33333E-6 L 2.29167E-6 -0.07222 " pathEditMode="relative" rAng="0" ptsTypes="AA">
                                      <p:cBhvr>
                                        <p:cTn id="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2.96296E-6 L 3.54167E-6 -0.07223 " pathEditMode="relative" rAng="0" ptsTypes="AA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2.96296E-6 L 2.70833E-6 -0.07223 " pathEditMode="relative" rAng="0" ptsTypes="AA">
                                      <p:cBhvr>
                                        <p:cTn id="8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125E-6 4.81481E-6 L 3.125E-6 -0.07223 " pathEditMode="relative" rAng="0" ptsTypes="AA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6 3.33333E-6 L -2.08333E-6 -0.07223 " pathEditMode="relative" rAng="0" ptsTypes="AA">
                                      <p:cBhvr>
                                        <p:cTn id="10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4.07407E-6 L -2.91667E-6 -0.07223 " pathEditMode="relative" rAng="0" ptsTypes="AA">
                                      <p:cBhvr>
                                        <p:cTn id="1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3.33333E-6 L -2.70833E-6 -0.07222 " pathEditMode="relative" rAng="0" ptsTypes="AA">
                                      <p:cBhvr>
                                        <p:cTn id="1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-3.7037E-6 L 2.70833E-6 -0.07222 " pathEditMode="relative" rAng="0" ptsTypes="AA">
                                      <p:cBhvr>
                                        <p:cTn id="1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-1.85185E-6 L -2.29167E-6 -0.07222 " pathEditMode="relative" rAng="0" ptsTypes="AA">
                                      <p:cBhvr>
                                        <p:cTn id="1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7.40741E-7 L -1.66667E-6 -0.07222 " pathEditMode="relative" rAng="0" ptsTypes="AA">
                                      <p:cBhvr>
                                        <p:cTn id="1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968991" y="63829"/>
            <a:ext cx="10345003" cy="916113"/>
            <a:chOff x="2224717" y="78970"/>
            <a:chExt cx="6302326" cy="1415160"/>
          </a:xfrm>
        </p:grpSpPr>
        <p:sp>
          <p:nvSpPr>
            <p:cNvPr id="5" name="Rounded Rectangle 4"/>
            <p:cNvSpPr/>
            <p:nvPr/>
          </p:nvSpPr>
          <p:spPr>
            <a:xfrm>
              <a:off x="2224717" y="78970"/>
              <a:ext cx="6302326" cy="101287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94874" y="96532"/>
              <a:ext cx="5500468" cy="1397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TC: BÐ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h·y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nèi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víi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ch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÷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cã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trong</a:t>
              </a:r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 </a:t>
              </a:r>
              <a:r>
                <a:rPr lang="en-US" sz="3600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tõ</a:t>
              </a:r>
              <a:endParaRPr lang="en-US" sz="36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47461" y="3075836"/>
            <a:ext cx="265630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Qu¶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khÕ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28" name="Picture 4" descr="Cảnh báo nguy hiểm nếu dùng pin nấu thực phẩm nhanh nhừ | An Toàn Vệ Sinh  Thực Phẩm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656" y="811109"/>
            <a:ext cx="3213938" cy="219266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12202" y="3095363"/>
            <a:ext cx="359518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b¸nh ch</a:t>
            </a:r>
            <a:r>
              <a:rPr lang="vi-VN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vi-V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ng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799" y="5972350"/>
            <a:ext cx="2929629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khu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v</a:t>
            </a:r>
            <a:r>
              <a:rPr lang="vi-VN" sz="4800" b="1" dirty="0">
                <a:solidFill>
                  <a:srgbClr val="FF0000"/>
                </a:solidFill>
                <a:latin typeface=".VnAvant" panose="020B7200000000000000" pitchFamily="34" charset="0"/>
              </a:rPr>
              <a:t>ư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ên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1032" name="Picture 8" descr="Dân Nhật Tân tiết lộ cách để hoa đào được tươi lâu trong ngày Tế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099" y="4110282"/>
            <a:ext cx="3389392" cy="196346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82651" y="6088559"/>
            <a:ext cx="2581819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hoa ®µo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820856" y="1115923"/>
            <a:ext cx="1422811" cy="132261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>
                <a:solidFill>
                  <a:srgbClr val="002060"/>
                </a:solidFill>
              </a:rPr>
              <a:t>h</a:t>
            </a:r>
          </a:p>
        </p:txBody>
      </p:sp>
      <p:sp>
        <p:nvSpPr>
          <p:cNvPr id="19" name="Oval 18"/>
          <p:cNvSpPr/>
          <p:nvPr/>
        </p:nvSpPr>
        <p:spPr>
          <a:xfrm>
            <a:off x="6345488" y="1132480"/>
            <a:ext cx="1422811" cy="132261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6504345" y="1070512"/>
            <a:ext cx="71140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4330" y="5972350"/>
            <a:ext cx="4151086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ch¨m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sãc</a:t>
            </a:r>
            <a:r>
              <a:rPr lang="en-US" sz="4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c©y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098" name="Picture 2" descr="Bạn đã biết những lợi ích này của quả khế ! - Vietble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79" y="754110"/>
            <a:ext cx="2999551" cy="2249664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Bé chăm sóc cây cảnh"/>
          <p:cNvSpPr>
            <a:spLocks noChangeAspect="1" noChangeArrowheads="1"/>
          </p:cNvSpPr>
          <p:nvPr/>
        </p:nvSpPr>
        <p:spPr bwMode="auto">
          <a:xfrm>
            <a:off x="4820856" y="469141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Trường Mầm non 1-6: Hoạt động bé chăm sóc cây x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22" y="3609405"/>
            <a:ext cx="2726573" cy="224005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Khu vườn 1000m2 đầy hoa thơm trái ngọt của cặp vợ chồng người Việt ở Đứ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Khu vườn tuyệt đẹp của gia đình bạn - Báo Người lao độ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5" y="3933255"/>
            <a:ext cx="2946820" cy="191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52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4" grpId="0" animBg="1"/>
      <p:bldP spid="16" grpId="0" animBg="1"/>
      <p:bldP spid="7" grpId="0" animBg="1"/>
      <p:bldP spid="19" grpId="0" animBg="1"/>
      <p:bldP spid="21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656588" y="1045335"/>
            <a:ext cx="6548437" cy="4956175"/>
            <a:chOff x="1176459" y="1004488"/>
            <a:chExt cx="6548262" cy="4955746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1176459" y="1004488"/>
              <a:ext cx="6548262" cy="4955746"/>
              <a:chOff x="1621463" y="950682"/>
              <a:chExt cx="5911702" cy="4473996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21463" y="950682"/>
                <a:ext cx="5911702" cy="4473996"/>
              </a:xfrm>
              <a:prstGeom prst="rect">
                <a:avLst/>
              </a:prstGeom>
              <a:ln>
                <a:noFill/>
              </a:ln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</p:pic>
          <p:sp>
            <p:nvSpPr>
              <p:cNvPr id="17" name="Flowchart: Connector 16"/>
              <p:cNvSpPr/>
              <p:nvPr/>
            </p:nvSpPr>
            <p:spPr>
              <a:xfrm>
                <a:off x="4167962" y="2870791"/>
                <a:ext cx="818707" cy="818707"/>
              </a:xfrm>
              <a:prstGeom prst="flowChartConnector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2315759" y="1424893"/>
              <a:ext cx="4731814" cy="4463561"/>
              <a:chOff x="2315759" y="1424893"/>
              <a:chExt cx="4731814" cy="4463561"/>
            </a:xfrm>
          </p:grpSpPr>
          <p:sp>
            <p:nvSpPr>
              <p:cNvPr id="7" name="TextBox 12"/>
              <p:cNvSpPr txBox="1">
                <a:spLocks noChangeArrowheads="1"/>
              </p:cNvSpPr>
              <p:nvPr/>
            </p:nvSpPr>
            <p:spPr bwMode="auto">
              <a:xfrm rot="14523248">
                <a:off x="5796366" y="2263410"/>
                <a:ext cx="640416" cy="1861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500" b="1" dirty="0">
                    <a:solidFill>
                      <a:schemeClr val="bg1"/>
                    </a:solidFill>
                  </a:rPr>
                  <a:t>k</a:t>
                </a:r>
              </a:p>
            </p:txBody>
          </p:sp>
          <p:sp>
            <p:nvSpPr>
              <p:cNvPr id="8" name="Rectangle 17"/>
              <p:cNvSpPr>
                <a:spLocks noChangeArrowheads="1"/>
              </p:cNvSpPr>
              <p:nvPr/>
            </p:nvSpPr>
            <p:spPr bwMode="auto">
              <a:xfrm rot="9316451">
                <a:off x="3511307" y="1466824"/>
                <a:ext cx="899581" cy="1569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k</a:t>
                </a:r>
              </a:p>
            </p:txBody>
          </p: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 rot="20072300">
                <a:off x="4721952" y="4247625"/>
                <a:ext cx="899581" cy="15695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k</a:t>
                </a:r>
              </a:p>
            </p:txBody>
          </p:sp>
          <p:sp>
            <p:nvSpPr>
              <p:cNvPr id="10" name="Rectangle 20"/>
              <p:cNvSpPr>
                <a:spLocks noChangeArrowheads="1"/>
              </p:cNvSpPr>
              <p:nvPr/>
            </p:nvSpPr>
            <p:spPr bwMode="auto">
              <a:xfrm rot="6241373">
                <a:off x="3086379" y="2257561"/>
                <a:ext cx="184715" cy="156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96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Rectangle 21"/>
              <p:cNvSpPr>
                <a:spLocks noChangeArrowheads="1"/>
              </p:cNvSpPr>
              <p:nvPr/>
            </p:nvSpPr>
            <p:spPr bwMode="auto">
              <a:xfrm rot="1802299">
                <a:off x="3356406" y="4026567"/>
                <a:ext cx="972408" cy="1861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115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  <p:sp>
            <p:nvSpPr>
              <p:cNvPr id="12" name="Rectangle 22"/>
              <p:cNvSpPr>
                <a:spLocks noChangeArrowheads="1"/>
              </p:cNvSpPr>
              <p:nvPr/>
            </p:nvSpPr>
            <p:spPr bwMode="auto">
              <a:xfrm rot="17460339">
                <a:off x="5524579" y="3444420"/>
                <a:ext cx="923571" cy="156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  <p:sp>
            <p:nvSpPr>
              <p:cNvPr id="13" name="Rectangle 23"/>
              <p:cNvSpPr>
                <a:spLocks noChangeArrowheads="1"/>
              </p:cNvSpPr>
              <p:nvPr/>
            </p:nvSpPr>
            <p:spPr bwMode="auto">
              <a:xfrm rot="4521227">
                <a:off x="2757741" y="3331905"/>
                <a:ext cx="899527" cy="156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k</a:t>
                </a:r>
              </a:p>
            </p:txBody>
          </p:sp>
          <p:sp>
            <p:nvSpPr>
              <p:cNvPr id="14" name="Rectangle 24"/>
              <p:cNvSpPr>
                <a:spLocks noChangeArrowheads="1"/>
              </p:cNvSpPr>
              <p:nvPr/>
            </p:nvSpPr>
            <p:spPr bwMode="auto">
              <a:xfrm rot="-9771878">
                <a:off x="4605519" y="1424893"/>
                <a:ext cx="930196" cy="1569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  <p:sp>
            <p:nvSpPr>
              <p:cNvPr id="15" name="Rectangle 19"/>
              <p:cNvSpPr>
                <a:spLocks noChangeArrowheads="1"/>
              </p:cNvSpPr>
              <p:nvPr/>
            </p:nvSpPr>
            <p:spPr bwMode="auto">
              <a:xfrm rot="6607703">
                <a:off x="2638782" y="2110456"/>
                <a:ext cx="923571" cy="15696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.VnAvant" panose="020B7200000000000000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9600" b="1" dirty="0">
                    <a:solidFill>
                      <a:schemeClr val="bg1"/>
                    </a:solidFill>
                  </a:rPr>
                  <a:t>h</a:t>
                </a:r>
              </a:p>
            </p:txBody>
          </p:sp>
        </p:grpSp>
      </p:grpSp>
      <p:sp>
        <p:nvSpPr>
          <p:cNvPr id="18" name="mui ten"/>
          <p:cNvSpPr/>
          <p:nvPr/>
        </p:nvSpPr>
        <p:spPr>
          <a:xfrm rot="16200000">
            <a:off x="5601508" y="5657850"/>
            <a:ext cx="1139825" cy="1260475"/>
          </a:xfrm>
          <a:custGeom>
            <a:avLst/>
            <a:gdLst>
              <a:gd name="connsiteX0" fmla="*/ 461935 w 1140710"/>
              <a:gd name="connsiteY0" fmla="*/ 115484 h 1260949"/>
              <a:gd name="connsiteX1" fmla="*/ 461935 w 1140710"/>
              <a:gd name="connsiteY1" fmla="*/ 1145465 h 1260949"/>
              <a:gd name="connsiteX2" fmla="*/ 230967 w 1140710"/>
              <a:gd name="connsiteY2" fmla="*/ 1260949 h 1260949"/>
              <a:gd name="connsiteX3" fmla="*/ 0 w 1140710"/>
              <a:gd name="connsiteY3" fmla="*/ 1145465 h 1260949"/>
              <a:gd name="connsiteX4" fmla="*/ 0 w 1140710"/>
              <a:gd name="connsiteY4" fmla="*/ 115484 h 1260949"/>
              <a:gd name="connsiteX5" fmla="*/ 230967 w 1140710"/>
              <a:gd name="connsiteY5" fmla="*/ 0 h 1260949"/>
              <a:gd name="connsiteX6" fmla="*/ 1140710 w 1140710"/>
              <a:gd name="connsiteY6" fmla="*/ 605557 h 1260949"/>
              <a:gd name="connsiteX7" fmla="*/ 830103 w 1140710"/>
              <a:gd name="connsiteY7" fmla="*/ 916164 h 1260949"/>
              <a:gd name="connsiteX8" fmla="*/ 830103 w 1140710"/>
              <a:gd name="connsiteY8" fmla="*/ 760860 h 1260949"/>
              <a:gd name="connsiteX9" fmla="*/ 465022 w 1140710"/>
              <a:gd name="connsiteY9" fmla="*/ 760860 h 1260949"/>
              <a:gd name="connsiteX10" fmla="*/ 465022 w 1140710"/>
              <a:gd name="connsiteY10" fmla="*/ 450253 h 1260949"/>
              <a:gd name="connsiteX11" fmla="*/ 830103 w 1140710"/>
              <a:gd name="connsiteY11" fmla="*/ 450253 h 1260949"/>
              <a:gd name="connsiteX12" fmla="*/ 830103 w 1140710"/>
              <a:gd name="connsiteY12" fmla="*/ 294949 h 1260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140710" h="1260949">
                <a:moveTo>
                  <a:pt x="461935" y="115484"/>
                </a:moveTo>
                <a:lnTo>
                  <a:pt x="461935" y="1145465"/>
                </a:lnTo>
                <a:lnTo>
                  <a:pt x="230967" y="1260949"/>
                </a:lnTo>
                <a:lnTo>
                  <a:pt x="0" y="1145465"/>
                </a:lnTo>
                <a:lnTo>
                  <a:pt x="0" y="115484"/>
                </a:lnTo>
                <a:lnTo>
                  <a:pt x="230967" y="0"/>
                </a:lnTo>
                <a:close/>
                <a:moveTo>
                  <a:pt x="1140710" y="605557"/>
                </a:moveTo>
                <a:lnTo>
                  <a:pt x="830103" y="916164"/>
                </a:lnTo>
                <a:lnTo>
                  <a:pt x="830103" y="760860"/>
                </a:lnTo>
                <a:lnTo>
                  <a:pt x="465022" y="760860"/>
                </a:lnTo>
                <a:lnTo>
                  <a:pt x="465022" y="450253"/>
                </a:lnTo>
                <a:lnTo>
                  <a:pt x="830103" y="450253"/>
                </a:lnTo>
                <a:lnTo>
                  <a:pt x="830103" y="294949"/>
                </a:lnTo>
                <a:close/>
              </a:path>
            </a:pathLst>
          </a:cu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923963" y="-12091"/>
            <a:ext cx="6038786" cy="714761"/>
            <a:chOff x="2353349" y="2095210"/>
            <a:chExt cx="6302326" cy="1104124"/>
          </a:xfrm>
        </p:grpSpPr>
        <p:sp>
          <p:nvSpPr>
            <p:cNvPr id="20" name="Rounded Rectangle 19"/>
            <p:cNvSpPr/>
            <p:nvPr/>
          </p:nvSpPr>
          <p:spPr>
            <a:xfrm>
              <a:off x="2353349" y="2186460"/>
              <a:ext cx="6302326" cy="1012874"/>
            </a:xfrm>
            <a:prstGeom prst="round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41162" y="2095210"/>
              <a:ext cx="5500468" cy="998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TC: </a:t>
              </a:r>
              <a:r>
                <a:rPr lang="vi-VN" sz="3600" dirty="0">
                  <a:solidFill>
                    <a:srgbClr val="FF0000"/>
                  </a:solidFill>
                  <a:latin typeface=".VnAvant" panose="020B7200000000000000" pitchFamily="34" charset="0"/>
                </a:rPr>
                <a:t>ChiÕc nãn k× diÖu</a:t>
              </a:r>
              <a:endParaRPr lang="en-US" sz="3600" dirty="0">
                <a:solidFill>
                  <a:srgbClr val="FF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AutoShape 2" descr="Pháo tết pháo dây đỏ trang trí tết năm mới đẹp - Hình ảnh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" name="Picture 4" descr="vietsinhvienit: cành đào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145" y="32574"/>
            <a:ext cx="3749274" cy="18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vietsinhvienit: cành đào 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751" y="-57514"/>
            <a:ext cx="3327004" cy="18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 Các Vòng Quay Của Chiếc Nón Kỳ Diệ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42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00526" y="3732578"/>
            <a:ext cx="64504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hoa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®µo</a:t>
            </a:r>
            <a:endParaRPr lang="en-US" sz="9600" dirty="0"/>
          </a:p>
        </p:txBody>
      </p:sp>
      <p:sp>
        <p:nvSpPr>
          <p:cNvPr id="12" name="Rectangle 11"/>
          <p:cNvSpPr/>
          <p:nvPr/>
        </p:nvSpPr>
        <p:spPr>
          <a:xfrm>
            <a:off x="3009845" y="5085140"/>
            <a:ext cx="110003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 flipH="1">
            <a:off x="4074527" y="5085140"/>
            <a:ext cx="1026702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9600" dirty="0"/>
          </a:p>
        </p:txBody>
      </p:sp>
      <p:sp>
        <p:nvSpPr>
          <p:cNvPr id="16" name="Rectangle 15"/>
          <p:cNvSpPr/>
          <p:nvPr/>
        </p:nvSpPr>
        <p:spPr>
          <a:xfrm>
            <a:off x="5054315" y="5085140"/>
            <a:ext cx="107188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9600" dirty="0"/>
          </a:p>
        </p:txBody>
      </p:sp>
      <p:sp>
        <p:nvSpPr>
          <p:cNvPr id="18" name="Rectangle 17"/>
          <p:cNvSpPr/>
          <p:nvPr/>
        </p:nvSpPr>
        <p:spPr>
          <a:xfrm>
            <a:off x="6298058" y="5085140"/>
            <a:ext cx="1071889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9600" dirty="0"/>
          </a:p>
        </p:txBody>
      </p:sp>
      <p:sp>
        <p:nvSpPr>
          <p:cNvPr id="19" name="Rectangle 18"/>
          <p:cNvSpPr/>
          <p:nvPr/>
        </p:nvSpPr>
        <p:spPr>
          <a:xfrm>
            <a:off x="7324494" y="5085140"/>
            <a:ext cx="988440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µ</a:t>
            </a:r>
            <a:endParaRPr lang="en-US" sz="9600" dirty="0"/>
          </a:p>
        </p:txBody>
      </p:sp>
      <p:sp>
        <p:nvSpPr>
          <p:cNvPr id="20" name="Rectangle 19"/>
          <p:cNvSpPr/>
          <p:nvPr/>
        </p:nvSpPr>
        <p:spPr>
          <a:xfrm>
            <a:off x="8273143" y="5085140"/>
            <a:ext cx="906971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9600" dirty="0"/>
          </a:p>
        </p:txBody>
      </p:sp>
      <p:sp>
        <p:nvSpPr>
          <p:cNvPr id="3" name="AutoShape 4" descr="Photoshop 5 file Hoa Đào đẹp ngày tết file PSD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C:\Users\Admin\Desktop\photoshop-hoa-dao-dep-ngay-tet-file-psd-1-334 (1)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pic>
        <p:nvPicPr>
          <p:cNvPr id="8202" name="Picture 10" descr="Hoa Đào Vector, Hình ảnh Hoa đào Trọn Bộ File PSD, AI, Corel [| Obeyme | ]  | Hoa đạo, Hoa, 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" t="6517" r="6316" b="12132"/>
          <a:stretch/>
        </p:blipFill>
        <p:spPr bwMode="auto">
          <a:xfrm>
            <a:off x="4105059" y="160337"/>
            <a:ext cx="3833230" cy="3449906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398741" y="-5856"/>
            <a:ext cx="5411072" cy="3782291"/>
          </a:xfrm>
          <a:prstGeom prst="roundRect">
            <a:avLst/>
          </a:prstGeom>
          <a:solidFill>
            <a:srgbClr val="D818A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hùm thơ hay về chủ đề tết và mùa xuâ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13" y="55638"/>
            <a:ext cx="3365180" cy="19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ùm thơ hay về chủ đề tết và mùa xuâ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25" y="55638"/>
            <a:ext cx="3188410" cy="193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"/>
          <p:cNvSpPr/>
          <p:nvPr/>
        </p:nvSpPr>
        <p:spPr>
          <a:xfrm>
            <a:off x="2853677" y="2673742"/>
            <a:ext cx="1547218" cy="2646878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dirty="0"/>
          </a:p>
        </p:txBody>
      </p:sp>
      <p:sp>
        <p:nvSpPr>
          <p:cNvPr id="7" name="n"/>
          <p:cNvSpPr/>
          <p:nvPr/>
        </p:nvSpPr>
        <p:spPr>
          <a:xfrm>
            <a:off x="4454954" y="2678639"/>
            <a:ext cx="1535624" cy="264687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a</a:t>
            </a:r>
            <a:endParaRPr lang="en-US" sz="16600" dirty="0"/>
          </a:p>
        </p:txBody>
      </p:sp>
      <p:sp>
        <p:nvSpPr>
          <p:cNvPr id="9" name="l"/>
          <p:cNvSpPr/>
          <p:nvPr/>
        </p:nvSpPr>
        <p:spPr>
          <a:xfrm rot="10800000" flipV="1">
            <a:off x="6206772" y="2690678"/>
            <a:ext cx="1525710" cy="264687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®</a:t>
            </a:r>
            <a:endParaRPr lang="en-US" sz="16600" dirty="0"/>
          </a:p>
        </p:txBody>
      </p:sp>
      <p:sp>
        <p:nvSpPr>
          <p:cNvPr id="10" name="oo"/>
          <p:cNvSpPr/>
          <p:nvPr/>
        </p:nvSpPr>
        <p:spPr>
          <a:xfrm>
            <a:off x="7756518" y="2673742"/>
            <a:ext cx="1590500" cy="2646878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µ</a:t>
            </a:r>
            <a:endParaRPr lang="en-US" sz="16600" dirty="0"/>
          </a:p>
        </p:txBody>
      </p:sp>
      <p:sp>
        <p:nvSpPr>
          <p:cNvPr id="11" name="n"/>
          <p:cNvSpPr/>
          <p:nvPr/>
        </p:nvSpPr>
        <p:spPr>
          <a:xfrm>
            <a:off x="9386660" y="2673742"/>
            <a:ext cx="1482962" cy="2646878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o</a:t>
            </a:r>
            <a:endParaRPr lang="en-US" sz="16600" dirty="0"/>
          </a:p>
        </p:txBody>
      </p:sp>
      <p:sp>
        <p:nvSpPr>
          <p:cNvPr id="13" name="chu c"/>
          <p:cNvSpPr/>
          <p:nvPr/>
        </p:nvSpPr>
        <p:spPr>
          <a:xfrm>
            <a:off x="1364321" y="2658290"/>
            <a:ext cx="1462260" cy="2646878"/>
          </a:xfrm>
          <a:prstGeom prst="rect">
            <a:avLst/>
          </a:prstGeom>
          <a:solidFill>
            <a:schemeClr val="accent4"/>
          </a:solidFill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6600" dirty="0"/>
          </a:p>
        </p:txBody>
      </p:sp>
      <p:pic>
        <p:nvPicPr>
          <p:cNvPr id="11268" name="Picture 4" descr="vietsinhvienit: cành đào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672" y="0"/>
            <a:ext cx="3588327" cy="251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etsinhvienit: cành đào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234"/>
            <a:ext cx="3960550" cy="25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6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13978" y="166255"/>
            <a:ext cx="3650604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41300" dirty="0"/>
          </a:p>
        </p:txBody>
      </p:sp>
      <p:pic>
        <p:nvPicPr>
          <p:cNvPr id="13316" name="Picture 4" descr="PSD] Hoa Đào Vector, hình ảnh hoa đào đẹp ngày tết - Đăng Thiện Blo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831" y="-290482"/>
            <a:ext cx="4259916" cy="319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SD] Hoa Đào Vector, hình ảnh hoa đào đẹp ngày tết - Đăng Thiện B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60104" y="-290482"/>
            <a:ext cx="4820871" cy="2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99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4.81481E-6 L 0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SD , Vector hoa đào , hoa mai cho ngày tết | VFO.V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E1EA"/>
              </a:clrFrom>
              <a:clrTo>
                <a:srgbClr val="DDE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73094" y="49849"/>
            <a:ext cx="4418905" cy="258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PSD , Vector hoa đào , hoa mai cho ngày tết | VFO.V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DDE1EA"/>
              </a:clrFrom>
              <a:clrTo>
                <a:srgbClr val="DDE1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49849"/>
            <a:ext cx="3837694" cy="296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6" t="23810" r="56255" b="36429"/>
          <a:stretch/>
        </p:blipFill>
        <p:spPr>
          <a:xfrm>
            <a:off x="4017416" y="482294"/>
            <a:ext cx="1191985" cy="51274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t="23810" r="34531" b="55999"/>
          <a:stretch/>
        </p:blipFill>
        <p:spPr>
          <a:xfrm>
            <a:off x="5209401" y="449637"/>
            <a:ext cx="2383971" cy="26038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92" t="43748" r="34531" b="36429"/>
          <a:stretch/>
        </p:blipFill>
        <p:spPr>
          <a:xfrm>
            <a:off x="5209401" y="3053443"/>
            <a:ext cx="2383971" cy="255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05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9206" y="842671"/>
            <a:ext cx="2709967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34400" dirty="0"/>
          </a:p>
        </p:txBody>
      </p:sp>
      <p:sp>
        <p:nvSpPr>
          <p:cNvPr id="7" name="Rectangle 6"/>
          <p:cNvSpPr/>
          <p:nvPr/>
        </p:nvSpPr>
        <p:spPr>
          <a:xfrm>
            <a:off x="4588379" y="1828801"/>
            <a:ext cx="362893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400" b="1" dirty="0">
                <a:solidFill>
                  <a:srgbClr val="00B050"/>
                </a:solidFill>
                <a:latin typeface="HP001 4 hàng" panose="020B0603050302020204" pitchFamily="34" charset="0"/>
              </a:rPr>
              <a:t>h</a:t>
            </a:r>
          </a:p>
        </p:txBody>
      </p:sp>
      <p:sp>
        <p:nvSpPr>
          <p:cNvPr id="8" name="Rectangle 7"/>
          <p:cNvSpPr/>
          <p:nvPr/>
        </p:nvSpPr>
        <p:spPr>
          <a:xfrm>
            <a:off x="7563779" y="842671"/>
            <a:ext cx="3185487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4400" b="1" dirty="0">
                <a:solidFill>
                  <a:srgbClr val="002060"/>
                </a:solidFill>
                <a:latin typeface=".VnAvantH" panose="020B7200000000000000" pitchFamily="34" charset="0"/>
              </a:rPr>
              <a:t>h</a:t>
            </a:r>
            <a:endParaRPr lang="en-US" sz="34400" dirty="0">
              <a:solidFill>
                <a:srgbClr val="002060"/>
              </a:solidFill>
              <a:latin typeface=".VnAvantH" panose="020B7200000000000000" pitchFamily="34" charset="0"/>
            </a:endParaRPr>
          </a:p>
        </p:txBody>
      </p:sp>
      <p:pic>
        <p:nvPicPr>
          <p:cNvPr id="14338" name="Picture 2" descr="Tuyết Xuân – Đàm Lan | Banmaihong's Blo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614" y="4829174"/>
            <a:ext cx="2257425" cy="202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etsinhvienit: cành đào 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1F0EE"/>
              </a:clrFrom>
              <a:clrTo>
                <a:srgbClr val="F1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-34233"/>
            <a:ext cx="2898058" cy="186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53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57471" y="3201726"/>
            <a:ext cx="519244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chïm</a:t>
            </a:r>
            <a:r>
              <a:rPr lang="en-US" sz="80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khÕ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77165" y="4576085"/>
            <a:ext cx="900842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9600" dirty="0"/>
          </a:p>
        </p:txBody>
      </p:sp>
      <p:sp>
        <p:nvSpPr>
          <p:cNvPr id="8" name="Rectangle 7"/>
          <p:cNvSpPr/>
          <p:nvPr/>
        </p:nvSpPr>
        <p:spPr>
          <a:xfrm>
            <a:off x="3309886" y="4581462"/>
            <a:ext cx="923651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9600" dirty="0"/>
          </a:p>
        </p:txBody>
      </p:sp>
      <p:sp>
        <p:nvSpPr>
          <p:cNvPr id="9" name="Rectangle 8"/>
          <p:cNvSpPr/>
          <p:nvPr/>
        </p:nvSpPr>
        <p:spPr>
          <a:xfrm>
            <a:off x="4250229" y="4581462"/>
            <a:ext cx="841650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ï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21951" y="4576085"/>
            <a:ext cx="1261976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9600" dirty="0"/>
          </a:p>
        </p:txBody>
      </p:sp>
      <p:sp>
        <p:nvSpPr>
          <p:cNvPr id="13" name="Rectangle 12"/>
          <p:cNvSpPr/>
          <p:nvPr/>
        </p:nvSpPr>
        <p:spPr>
          <a:xfrm>
            <a:off x="6581401" y="4581462"/>
            <a:ext cx="899605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9600" dirty="0"/>
          </a:p>
        </p:txBody>
      </p:sp>
      <p:sp>
        <p:nvSpPr>
          <p:cNvPr id="14" name="Rectangle 13"/>
          <p:cNvSpPr/>
          <p:nvPr/>
        </p:nvSpPr>
        <p:spPr>
          <a:xfrm>
            <a:off x="7512885" y="4581462"/>
            <a:ext cx="858014" cy="156966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9600" dirty="0"/>
          </a:p>
        </p:txBody>
      </p:sp>
      <p:sp>
        <p:nvSpPr>
          <p:cNvPr id="15" name="Rectangle 14"/>
          <p:cNvSpPr/>
          <p:nvPr/>
        </p:nvSpPr>
        <p:spPr>
          <a:xfrm>
            <a:off x="8402778" y="4576085"/>
            <a:ext cx="973343" cy="1569660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Õ</a:t>
            </a:r>
            <a:endParaRPr lang="en-US" sz="9600" dirty="0"/>
          </a:p>
        </p:txBody>
      </p:sp>
      <p:pic>
        <p:nvPicPr>
          <p:cNvPr id="19" name="Picture 4" descr="Firework Cruise | Les R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58373" y="-107838"/>
            <a:ext cx="3233627" cy="2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Firework Cruise | Les R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3" y="13010"/>
            <a:ext cx="3120504" cy="2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ắc Biên – vị khế ngọt bên hương phù 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28" y="151494"/>
            <a:ext cx="4187586" cy="2783135"/>
          </a:xfrm>
          <a:prstGeom prst="rect">
            <a:avLst/>
          </a:prstGeom>
          <a:solidFill>
            <a:srgbClr val="002060"/>
          </a:solidFill>
          <a:ln w="381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3452299" y="13010"/>
            <a:ext cx="4744644" cy="31324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5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0" descr="Download vector PSD&amp;amp; CDR: Thần Tài tết. Chúc Mừng Năm mới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257800"/>
            <a:ext cx="175563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ình ảnh Hoa Mai Tết Dương Lịch Việt Nam, Quả Mơ, Bông Hoa, Màu Vàng Vector  và PNG với nền trong suốt để tải xuống miễn phí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t="10980" b="29461"/>
          <a:stretch/>
        </p:blipFill>
        <p:spPr bwMode="auto">
          <a:xfrm>
            <a:off x="8368764" y="0"/>
            <a:ext cx="3823236" cy="266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323928" y="2324035"/>
            <a:ext cx="1191875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c</a:t>
            </a:r>
            <a:endParaRPr lang="en-US" sz="13800" dirty="0"/>
          </a:p>
        </p:txBody>
      </p:sp>
      <p:sp>
        <p:nvSpPr>
          <p:cNvPr id="18" name="Rectangle 17"/>
          <p:cNvSpPr/>
          <p:nvPr/>
        </p:nvSpPr>
        <p:spPr>
          <a:xfrm>
            <a:off x="2537893" y="2324035"/>
            <a:ext cx="1126136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dirty="0"/>
          </a:p>
        </p:txBody>
      </p:sp>
      <p:sp>
        <p:nvSpPr>
          <p:cNvPr id="19" name="Rectangle 18"/>
          <p:cNvSpPr/>
          <p:nvPr/>
        </p:nvSpPr>
        <p:spPr>
          <a:xfrm>
            <a:off x="3699049" y="2324035"/>
            <a:ext cx="1236172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ï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70241" y="2324035"/>
            <a:ext cx="1770741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3800" dirty="0"/>
          </a:p>
        </p:txBody>
      </p:sp>
      <p:sp>
        <p:nvSpPr>
          <p:cNvPr id="21" name="Rectangle 20"/>
          <p:cNvSpPr/>
          <p:nvPr/>
        </p:nvSpPr>
        <p:spPr>
          <a:xfrm>
            <a:off x="6955642" y="2324035"/>
            <a:ext cx="1198463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13800" dirty="0"/>
          </a:p>
        </p:txBody>
      </p:sp>
      <p:sp>
        <p:nvSpPr>
          <p:cNvPr id="22" name="Rectangle 21"/>
          <p:cNvSpPr/>
          <p:nvPr/>
        </p:nvSpPr>
        <p:spPr>
          <a:xfrm>
            <a:off x="8185191" y="2335604"/>
            <a:ext cx="1271741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h</a:t>
            </a:r>
            <a:endParaRPr lang="en-US" sz="13800" dirty="0"/>
          </a:p>
        </p:txBody>
      </p:sp>
      <p:sp>
        <p:nvSpPr>
          <p:cNvPr id="23" name="Rectangle 22"/>
          <p:cNvSpPr/>
          <p:nvPr/>
        </p:nvSpPr>
        <p:spPr>
          <a:xfrm>
            <a:off x="9488018" y="2324035"/>
            <a:ext cx="1238543" cy="221599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</a:rPr>
              <a:t>Õ</a:t>
            </a:r>
            <a:endParaRPr lang="en-US" sz="13800" dirty="0"/>
          </a:p>
        </p:txBody>
      </p:sp>
    </p:spTree>
    <p:extLst>
      <p:ext uri="{BB962C8B-B14F-4D97-AF65-F5344CB8AC3E}">
        <p14:creationId xmlns:p14="http://schemas.microsoft.com/office/powerpoint/2010/main" val="373076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81588" y="410081"/>
            <a:ext cx="3257623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anose="020B7200000000000000" pitchFamily="34" charset="0"/>
              </a:rPr>
              <a:t>k</a:t>
            </a:r>
            <a:endParaRPr lang="en-US" sz="41300" dirty="0"/>
          </a:p>
        </p:txBody>
      </p:sp>
      <p:sp>
        <p:nvSpPr>
          <p:cNvPr id="6" name="AutoShape 6" descr="Hoa Đào png tách nề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Photoshop cành hoa đào đỏ thắm đẹp file PS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632556" y="-144463"/>
            <a:ext cx="4559444" cy="33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Photoshop cành hoa đào đỏ thắm đẹp file PS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7937"/>
            <a:ext cx="5286209" cy="333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9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11111E-6 L -2.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11111E-6 L -2.5E-6 -0.07222 " pathEditMode="relative" rAng="0" ptsTypes="AA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1.11111E-6 L -2.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1778</TotalTime>
  <Words>181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.VnAvant</vt:lpstr>
      <vt:lpstr>.VnAvantH</vt:lpstr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172</cp:revision>
  <dcterms:created xsi:type="dcterms:W3CDTF">2021-06-04T15:21:53Z</dcterms:created>
  <dcterms:modified xsi:type="dcterms:W3CDTF">2024-03-18T01:51:17Z</dcterms:modified>
</cp:coreProperties>
</file>