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 id="2147483825" r:id="rId2"/>
  </p:sldMasterIdLst>
  <p:sldIdLst>
    <p:sldId id="282" r:id="rId3"/>
    <p:sldId id="289" r:id="rId4"/>
    <p:sldId id="506" r:id="rId5"/>
    <p:sldId id="290" r:id="rId6"/>
    <p:sldId id="263" r:id="rId7"/>
    <p:sldId id="264" r:id="rId8"/>
    <p:sldId id="299" r:id="rId9"/>
    <p:sldId id="501" r:id="rId10"/>
    <p:sldId id="268" r:id="rId11"/>
    <p:sldId id="270" r:id="rId12"/>
    <p:sldId id="502" r:id="rId13"/>
    <p:sldId id="271" r:id="rId14"/>
    <p:sldId id="503" r:id="rId15"/>
    <p:sldId id="504" r:id="rId16"/>
    <p:sldId id="283" r:id="rId17"/>
    <p:sldId id="274" r:id="rId18"/>
    <p:sldId id="275" r:id="rId19"/>
    <p:sldId id="284" r:id="rId20"/>
    <p:sldId id="505" r:id="rId21"/>
    <p:sldId id="291" r:id="rId22"/>
    <p:sldId id="279" r:id="rId23"/>
    <p:sldId id="4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798D7367-9363-43A0-82F6-E7A575DC0D4C}">
          <p14:sldIdLst>
            <p14:sldId id="282"/>
            <p14:sldId id="289"/>
            <p14:sldId id="506"/>
            <p14:sldId id="290"/>
            <p14:sldId id="263"/>
            <p14:sldId id="264"/>
            <p14:sldId id="299"/>
            <p14:sldId id="501"/>
            <p14:sldId id="268"/>
            <p14:sldId id="270"/>
            <p14:sldId id="502"/>
            <p14:sldId id="271"/>
            <p14:sldId id="503"/>
            <p14:sldId id="504"/>
            <p14:sldId id="283"/>
            <p14:sldId id="274"/>
            <p14:sldId id="275"/>
            <p14:sldId id="284"/>
            <p14:sldId id="505"/>
            <p14:sldId id="291"/>
            <p14:sldId id="279"/>
            <p14:sldId id="4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3EA"/>
    <a:srgbClr val="7DBEFF"/>
    <a:srgbClr val="F8A2E6"/>
    <a:srgbClr val="000000"/>
    <a:srgbClr val="3399FF"/>
    <a:srgbClr val="F030C7"/>
    <a:srgbClr val="F2FA86"/>
    <a:srgbClr val="67DBDB"/>
    <a:srgbClr val="ABE7F3"/>
    <a:srgbClr val="9CE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8894379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3653629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4442470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7134107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322007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5317242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993031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9419250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341664819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128968044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33060691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7090467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5FFB59-C789-4A54-BC72-D9FCCE1F562A}"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85666914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5FFB59-C789-4A54-BC72-D9FCCE1F562A}"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82112320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5FFB59-C789-4A54-BC72-D9FCCE1F562A}"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270093977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FFB59-C789-4A54-BC72-D9FCCE1F562A}"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425933601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5FFB59-C789-4A54-BC72-D9FCCE1F562A}"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420408751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85FFB59-C789-4A54-BC72-D9FCCE1F562A}"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62800790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46415147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8515721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402959645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035998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9256070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303518018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226995345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5FFB59-C789-4A54-BC72-D9FCCE1F562A}"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0C5D-02E0-494A-AAFE-7B2B07A35E21}" type="slidenum">
              <a:rPr lang="en-US" smtClean="0"/>
              <a:t>‹#›</a:t>
            </a:fld>
            <a:endParaRPr lang="en-US"/>
          </a:p>
        </p:txBody>
      </p:sp>
    </p:spTree>
    <p:extLst>
      <p:ext uri="{BB962C8B-B14F-4D97-AF65-F5344CB8AC3E}">
        <p14:creationId xmlns:p14="http://schemas.microsoft.com/office/powerpoint/2010/main" val="224578323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10818"/>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75170"/>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795639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4203621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36000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027320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1770622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95B8E-8CDC-45E7-AB76-029E66577376}"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2/29/2024</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E1F58-5C28-4625-9C0B-63C9156388AE}"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4998968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1" name="chimes.wav"/>
          </p:stSnd>
        </p:sndAc>
      </p:transition>
    </mc:Choice>
    <mc:Fallback xmlns="">
      <p:transition spd="slow">
        <p:fade/>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audio" Target="../media/audio1.wav"/><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5FFB59-C789-4A54-BC72-D9FCCE1F562A}" type="datetimeFigureOut">
              <a:rPr lang="en-US" smtClean="0"/>
              <a:t>2/29/2024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DAE0C5D-02E0-494A-AAFE-7B2B07A35E21}" type="slidenum">
              <a:rPr lang="en-US" smtClean="0"/>
              <a:t>‹#›</a:t>
            </a:fld>
            <a:endParaRPr lang="en-US"/>
          </a:p>
        </p:txBody>
      </p:sp>
    </p:spTree>
    <p:extLst>
      <p:ext uri="{BB962C8B-B14F-4D97-AF65-F5344CB8AC3E}">
        <p14:creationId xmlns:p14="http://schemas.microsoft.com/office/powerpoint/2010/main" val="14722619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4="http://schemas.microsoft.com/office/powerpoint/2010/main">
    <mc:Choice Requires="p14">
      <p:transition spd="slow" p14:dur="1400">
        <p14:ripple/>
        <p:sndAc>
          <p:stSnd>
            <p:snd r:embed="rId18" name="chimes.wav"/>
          </p:stSnd>
        </p:sndAc>
      </p:transition>
    </mc:Choice>
    <mc:Fallback xmlns="">
      <p:transition spd="slow">
        <p:fade/>
        <p:sndAc>
          <p:stSnd>
            <p:snd r:embed="rId19" name="chimes.wav"/>
          </p:stSnd>
        </p:sndAc>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5FFB59-C789-4A54-BC72-D9FCCE1F562A}" type="datetimeFigureOut">
              <a:rPr lang="en-US" smtClean="0"/>
              <a:t>2/29/2024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DAE0C5D-02E0-494A-AAFE-7B2B07A35E21}" type="slidenum">
              <a:rPr lang="en-US" smtClean="0"/>
              <a:t>‹#›</a:t>
            </a:fld>
            <a:endParaRPr lang="en-US"/>
          </a:p>
        </p:txBody>
      </p:sp>
    </p:spTree>
    <p:extLst>
      <p:ext uri="{BB962C8B-B14F-4D97-AF65-F5344CB8AC3E}">
        <p14:creationId xmlns:p14="http://schemas.microsoft.com/office/powerpoint/2010/main" val="102140784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Lst>
  <mc:AlternateContent xmlns:mc="http://schemas.openxmlformats.org/markup-compatibility/2006" xmlns:p14="http://schemas.microsoft.com/office/powerpoint/2010/main">
    <mc:Choice Requires="p14">
      <p:transition spd="slow" p14:dur="1400">
        <p14:ripple/>
        <p:sndAc>
          <p:stSnd>
            <p:snd r:embed="rId20" name="chimes.wav"/>
          </p:stSnd>
        </p:sndAc>
      </p:transition>
    </mc:Choice>
    <mc:Fallback xmlns="">
      <p:transition spd="slow">
        <p:fade/>
        <p:sndAc>
          <p:stSnd>
            <p:snd r:embed="rId21" name="chimes.wav"/>
          </p:stSnd>
        </p:sndAc>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1.wmf"/><Relationship Id="rId3" Type="http://schemas.openxmlformats.org/officeDocument/2006/relationships/slideLayout" Target="../slideLayouts/slideLayout18.xml"/><Relationship Id="rId7" Type="http://schemas.openxmlformats.org/officeDocument/2006/relationships/image" Target="../media/image26.gif"/><Relationship Id="rId12" Type="http://schemas.openxmlformats.org/officeDocument/2006/relationships/image" Target="../media/image30.gif"/><Relationship Id="rId2" Type="http://schemas.openxmlformats.org/officeDocument/2006/relationships/audio" Target="../media/media1.m4a"/><Relationship Id="rId16" Type="http://schemas.openxmlformats.org/officeDocument/2006/relationships/audio" Target="../media/audio1.wav"/><Relationship Id="rId1" Type="http://schemas.microsoft.com/office/2007/relationships/media" Target="../media/media1.m4a"/><Relationship Id="rId6" Type="http://schemas.openxmlformats.org/officeDocument/2006/relationships/image" Target="../media/image25.gif"/><Relationship Id="rId11" Type="http://schemas.openxmlformats.org/officeDocument/2006/relationships/image" Target="../media/image29.gif"/><Relationship Id="rId5" Type="http://schemas.openxmlformats.org/officeDocument/2006/relationships/image" Target="../media/image24.jpeg"/><Relationship Id="rId15" Type="http://schemas.openxmlformats.org/officeDocument/2006/relationships/image" Target="../media/image33.png"/><Relationship Id="rId10" Type="http://schemas.openxmlformats.org/officeDocument/2006/relationships/image" Target="../media/image28.gif"/><Relationship Id="rId4" Type="http://schemas.openxmlformats.org/officeDocument/2006/relationships/audio" Target="../media/audio1.wav"/><Relationship Id="rId9" Type="http://schemas.openxmlformats.org/officeDocument/2006/relationships/image" Target="../media/image27.gif"/><Relationship Id="rId14" Type="http://schemas.openxmlformats.org/officeDocument/2006/relationships/image" Target="../media/image3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Tranh ảnh dạy học\Hinh nen dep\SLGG_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62799"/>
          </a:xfrm>
          <a:prstGeom prst="rect">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pic>
      <p:sp>
        <p:nvSpPr>
          <p:cNvPr id="230405" name="WordArt 5"/>
          <p:cNvSpPr>
            <a:spLocks noChangeArrowheads="1" noChangeShapeType="1" noTextEdit="1"/>
          </p:cNvSpPr>
          <p:nvPr/>
        </p:nvSpPr>
        <p:spPr bwMode="auto">
          <a:xfrm>
            <a:off x="1905000" y="1295401"/>
            <a:ext cx="8534400" cy="1019175"/>
          </a:xfrm>
          <a:prstGeom prst="rect">
            <a:avLst/>
          </a:prstGeom>
        </p:spPr>
        <p:txBody>
          <a:bodyPr wrap="none" fromWordArt="1">
            <a:prstTxWarp prst="textPlain">
              <a:avLst>
                <a:gd name="adj" fmla="val 50000"/>
              </a:avLst>
            </a:prstTxWarp>
          </a:bodyPr>
          <a:lstStyle/>
          <a:p>
            <a:pPr algn="ctr"/>
            <a:endParaRPr lang="en-US" sz="4400" b="1" kern="10">
              <a:ln w="19050">
                <a:solidFill>
                  <a:srgbClr val="0066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3078" name="Picture 9" descr="Picturechi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990" y="4553"/>
            <a:ext cx="1524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Picturechi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4887" y="708827"/>
            <a:ext cx="2667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descr="Picture1chimca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06052" y="90278"/>
            <a:ext cx="1409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2" descr="1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15562" y="4264923"/>
            <a:ext cx="7524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0" descr="clapping_hb"/>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421651"/>
            <a:ext cx="190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14" name="WordArt 14"/>
          <p:cNvSpPr>
            <a:spLocks noChangeArrowheads="1" noChangeShapeType="1" noTextEdit="1"/>
          </p:cNvSpPr>
          <p:nvPr/>
        </p:nvSpPr>
        <p:spPr bwMode="auto">
          <a:xfrm>
            <a:off x="2514600" y="1876426"/>
            <a:ext cx="7467600" cy="5362575"/>
          </a:xfrm>
          <a:prstGeom prst="rect">
            <a:avLst/>
          </a:prstGeom>
        </p:spPr>
        <p:txBody>
          <a:bodyPr spcFirstLastPara="1" wrap="none" fromWordArt="1">
            <a:prstTxWarp prst="textArchUp">
              <a:avLst>
                <a:gd name="adj" fmla="val 11079244"/>
              </a:avLst>
            </a:prstTxWarp>
          </a:bodyPr>
          <a:lstStyle/>
          <a:p>
            <a:pPr algn="ctr"/>
            <a:endParaRPr lang="en-US" sz="2400" b="1" kern="1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endParaRPr>
          </a:p>
        </p:txBody>
      </p:sp>
      <p:sp>
        <p:nvSpPr>
          <p:cNvPr id="230415" name="Text Box 15"/>
          <p:cNvSpPr txBox="1">
            <a:spLocks noChangeArrowheads="1"/>
          </p:cNvSpPr>
          <p:nvPr/>
        </p:nvSpPr>
        <p:spPr bwMode="auto">
          <a:xfrm>
            <a:off x="885420" y="1798476"/>
            <a:ext cx="105735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BÁO CÁO BIỆN PHÁP </a:t>
            </a:r>
          </a:p>
          <a:p>
            <a:pPr algn="ctr" eaLnBrk="1" hangingPunct="1">
              <a:lnSpc>
                <a:spcPct val="10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NÂNG CAO CHẤT LƯỢNG CÔNG TÁC CHĂM SÓC- </a:t>
            </a:r>
          </a:p>
          <a:p>
            <a:pPr algn="ctr" eaLnBrk="1" hangingPunct="1">
              <a:lnSpc>
                <a:spcPct val="10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NUÔI DƯỠNG- GIÁO DỤC TRẺ</a:t>
            </a:r>
            <a:endParaRPr lang="en-US" altLang="en-US" b="1">
              <a:solidFill>
                <a:srgbClr val="FF0000"/>
              </a:solidFill>
              <a:latin typeface="Arial" panose="020B0604020202020204" pitchFamily="34" charset="0"/>
            </a:endParaRPr>
          </a:p>
          <a:p>
            <a:pPr algn="ctr" eaLnBrk="1" hangingPunct="1">
              <a:lnSpc>
                <a:spcPct val="100000"/>
              </a:lnSpc>
              <a:spcBef>
                <a:spcPct val="0"/>
              </a:spcBef>
              <a:buFontTx/>
              <a:buNone/>
            </a:pPr>
            <a:endParaRPr lang="en-US" altLang="en-US" b="1">
              <a:solidFill>
                <a:srgbClr val="FF0000"/>
              </a:solidFill>
              <a:latin typeface="Arial" panose="020B0604020202020204" pitchFamily="34" charset="0"/>
            </a:endParaRPr>
          </a:p>
        </p:txBody>
      </p:sp>
      <p:sp>
        <p:nvSpPr>
          <p:cNvPr id="15" name="Rectangle 14"/>
          <p:cNvSpPr/>
          <p:nvPr/>
        </p:nvSpPr>
        <p:spPr>
          <a:xfrm>
            <a:off x="2850523" y="4984360"/>
            <a:ext cx="6490953" cy="8258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en-US" b="1">
              <a:solidFill>
                <a:srgbClr val="C00000"/>
              </a:solidFill>
              <a:latin typeface="Times New Roman" panose="02020603050405020304" pitchFamily="18" charset="0"/>
              <a:cs typeface="Times New Roman" panose="02020603050405020304" pitchFamily="18" charset="0"/>
            </a:endParaRPr>
          </a:p>
          <a:p>
            <a:endParaRPr lang="en-US" b="1">
              <a:solidFill>
                <a:srgbClr val="C00000"/>
              </a:solidFill>
              <a:latin typeface="Times New Roman" panose="02020603050405020304" pitchFamily="18" charset="0"/>
              <a:cs typeface="Times New Roman" panose="02020603050405020304" pitchFamily="18" charset="0"/>
            </a:endParaRPr>
          </a:p>
          <a:p>
            <a:endParaRPr lang="en-US" sz="2800" b="1">
              <a:solidFill>
                <a:srgbClr val="FF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Giáo viên: Nguyễn Thị Thơm</a:t>
            </a:r>
          </a:p>
          <a:p>
            <a:endParaRPr lang="en-US" b="1">
              <a:solidFill>
                <a:srgbClr val="C00000"/>
              </a:solidFill>
              <a:latin typeface="Times New Roman" panose="02020603050405020304" pitchFamily="18" charset="0"/>
              <a:cs typeface="Times New Roman" panose="02020603050405020304" pitchFamily="18" charset="0"/>
            </a:endParaRPr>
          </a:p>
          <a:p>
            <a:endParaRPr lang="en-US" b="1">
              <a:solidFill>
                <a:srgbClr val="C00000"/>
              </a:solidFill>
              <a:latin typeface="Times New Roman" panose="02020603050405020304" pitchFamily="18" charset="0"/>
              <a:cs typeface="Times New Roman" panose="02020603050405020304" pitchFamily="18" charset="0"/>
            </a:endParaRPr>
          </a:p>
          <a:p>
            <a:r>
              <a:rPr lang="en-US" b="1">
                <a:solidFill>
                  <a:srgbClr val="C00000"/>
                </a:solidFill>
                <a:latin typeface="Times New Roman" panose="02020603050405020304" pitchFamily="18" charset="0"/>
                <a:cs typeface="Times New Roman" panose="02020603050405020304" pitchFamily="18" charset="0"/>
              </a:rPr>
              <a:t>                              </a:t>
            </a:r>
          </a:p>
        </p:txBody>
      </p:sp>
      <p:sp>
        <p:nvSpPr>
          <p:cNvPr id="16" name="Rectangle 15"/>
          <p:cNvSpPr/>
          <p:nvPr/>
        </p:nvSpPr>
        <p:spPr>
          <a:xfrm>
            <a:off x="1865758" y="3581399"/>
            <a:ext cx="9593217" cy="1200329"/>
          </a:xfrm>
          <a:prstGeom prst="rect">
            <a:avLst/>
          </a:prstGeom>
        </p:spPr>
        <p:txBody>
          <a:bodyPr wrap="square">
            <a:spAutoFit/>
          </a:bodyPr>
          <a:lstStyle/>
          <a:p>
            <a:r>
              <a:rPr lang="en-US" sz="2400" b="1" i="1">
                <a:latin typeface="Times New Roman" panose="02020603050405020304" pitchFamily="18" charset="0"/>
                <a:cs typeface="Times New Roman" panose="02020603050405020304" pitchFamily="18" charset="0"/>
              </a:rPr>
              <a:t>Tên đề tài :</a:t>
            </a:r>
          </a:p>
          <a:p>
            <a:pPr algn="ctr"/>
            <a:r>
              <a:rPr lang="pt-BR" sz="2400" b="1" i="1">
                <a:latin typeface="Times New Roman" panose="02020603050405020304" pitchFamily="18" charset="0"/>
                <a:cs typeface="Times New Roman" panose="02020603050405020304" pitchFamily="18" charset="0"/>
              </a:rPr>
              <a:t>“</a:t>
            </a:r>
            <a:r>
              <a:rPr lang="nl-NL" sz="2400" b="1" i="1">
                <a:latin typeface="Times New Roman" panose="02020603050405020304" pitchFamily="18" charset="0"/>
                <a:cs typeface="Times New Roman" panose="02020603050405020304" pitchFamily="18" charset="0"/>
              </a:rPr>
              <a:t>Một số biện pháp </a:t>
            </a:r>
            <a:r>
              <a:rPr lang="en-US" sz="2400" b="1" i="1">
                <a:latin typeface="Times New Roman" panose="02020603050405020304" pitchFamily="18" charset="0"/>
                <a:cs typeface="Times New Roman" panose="02020603050405020304" pitchFamily="18" charset="0"/>
              </a:rPr>
              <a:t>rèn tính mạnh dạn tự tin cho trẻ 3-4 tuổi thông qua các hoạt động trong trường mầm non”</a:t>
            </a:r>
            <a:r>
              <a:rPr lang="en-US" sz="2400" b="1">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7" name="Hình chữ nhật 9">
            <a:extLst>
              <a:ext uri="{FF2B5EF4-FFF2-40B4-BE49-F238E27FC236}">
                <a16:creationId xmlns:a16="http://schemas.microsoft.com/office/drawing/2014/main" id="{44A139F4-395A-4D7A-81B1-7CD6A016E99B}"/>
              </a:ext>
            </a:extLst>
          </p:cNvPr>
          <p:cNvSpPr/>
          <p:nvPr/>
        </p:nvSpPr>
        <p:spPr>
          <a:xfrm>
            <a:off x="1490661" y="429153"/>
            <a:ext cx="9363075" cy="941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algn="ctr"/>
            <a:r>
              <a:rPr lang="vi-VN" altLang="en-US" sz="2000">
                <a:solidFill>
                  <a:srgbClr val="FF0000"/>
                </a:solidFill>
                <a:latin typeface="Times New Roman" panose="02020603050405020304" pitchFamily="18" charset="0"/>
              </a:rPr>
              <a:t>PHÒNG GIÁO DỤC VÀ ĐÀO TẠO </a:t>
            </a:r>
            <a:r>
              <a:rPr lang="en-US" altLang="en-US" sz="2000">
                <a:solidFill>
                  <a:srgbClr val="FF0000"/>
                </a:solidFill>
                <a:latin typeface="Times New Roman" panose="02020603050405020304" pitchFamily="18" charset="0"/>
              </a:rPr>
              <a:t>HUYỆN AN DƯƠNG</a:t>
            </a:r>
            <a:endParaRPr lang="en-US" altLang="en-US" sz="2000">
              <a:solidFill>
                <a:srgbClr val="FF0000"/>
              </a:solidFill>
              <a:latin typeface="Calibri Light" panose="020F0302020204030204" pitchFamily="34" charset="0"/>
            </a:endParaRPr>
          </a:p>
          <a:p>
            <a:pPr algn="ctr"/>
            <a:r>
              <a:rPr lang="vi-VN" altLang="en-US" sz="2000" b="1">
                <a:solidFill>
                  <a:srgbClr val="FF0000"/>
                </a:solidFill>
                <a:latin typeface="Times New Roman" panose="02020603050405020304" pitchFamily="18" charset="0"/>
              </a:rPr>
              <a:t>TRƯỜNG </a:t>
            </a:r>
            <a:r>
              <a:rPr lang="en-US" altLang="en-US" sz="2000" b="1">
                <a:solidFill>
                  <a:srgbClr val="FF0000"/>
                </a:solidFill>
                <a:latin typeface="Times New Roman" panose="02020603050405020304" pitchFamily="18" charset="0"/>
              </a:rPr>
              <a:t>MẦM NON ĐẶNG CƯƠNG</a:t>
            </a:r>
            <a:endParaRPr lang="en-US" altLang="en-US" sz="2000">
              <a:solidFill>
                <a:srgbClr val="FFFFFF"/>
              </a:solidFill>
              <a:latin typeface="Calibri Light" panose="020F0302020204030204" pitchFamily="34" charset="0"/>
            </a:endParaRPr>
          </a:p>
        </p:txBody>
      </p:sp>
      <p:sp>
        <p:nvSpPr>
          <p:cNvPr id="18" name="Hộp Văn bản 18">
            <a:extLst>
              <a:ext uri="{FF2B5EF4-FFF2-40B4-BE49-F238E27FC236}">
                <a16:creationId xmlns:a16="http://schemas.microsoft.com/office/drawing/2014/main" id="{81D88BA9-1B2A-4264-A3BA-8907DBD1FFFA}"/>
              </a:ext>
            </a:extLst>
          </p:cNvPr>
          <p:cNvSpPr txBox="1">
            <a:spLocks noChangeArrowheads="1"/>
          </p:cNvSpPr>
          <p:nvPr/>
        </p:nvSpPr>
        <p:spPr bwMode="auto">
          <a:xfrm>
            <a:off x="4460249" y="6405260"/>
            <a:ext cx="503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4572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4572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4572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4572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eaLnBrk="1" hangingPunct="1"/>
            <a:r>
              <a:rPr lang="en-US" altLang="en-US" sz="2000" b="1" i="1">
                <a:solidFill>
                  <a:srgbClr val="FF0000"/>
                </a:solidFill>
                <a:latin typeface="Times New Roman" panose="02020603050405020304" pitchFamily="18" charset="0"/>
                <a:cs typeface="Times New Roman" panose="02020603050405020304" pitchFamily="18" charset="0"/>
              </a:rPr>
              <a:t>An Dương, tháng 3 năm 2024</a:t>
            </a:r>
            <a:endParaRPr lang="en-US" alt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007613"/>
      </p:ext>
    </p:extLst>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30415"/>
                                        </p:tgtEl>
                                        <p:attrNameLst>
                                          <p:attrName>style.visibility</p:attrName>
                                        </p:attrNameLst>
                                      </p:cBhvr>
                                      <p:to>
                                        <p:strVal val="visible"/>
                                      </p:to>
                                    </p:set>
                                    <p:animEffect transition="in" filter="wheel(1)">
                                      <p:cBhvr>
                                        <p:cTn id="7" dur="2000"/>
                                        <p:tgtEl>
                                          <p:spTgt spid="23041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55" presetClass="entr" presetSubtype="0" fill="hold" nodeType="withEffect">
                                  <p:stCondLst>
                                    <p:cond delay="0"/>
                                  </p:stCondLst>
                                  <p:childTnLst>
                                    <p:set>
                                      <p:cBhvr>
                                        <p:cTn id="13" dur="1" fill="hold">
                                          <p:stCondLst>
                                            <p:cond delay="0"/>
                                          </p:stCondLst>
                                        </p:cTn>
                                        <p:tgtEl>
                                          <p:spTgt spid="230405"/>
                                        </p:tgtEl>
                                        <p:attrNameLst>
                                          <p:attrName>style.visibility</p:attrName>
                                        </p:attrNameLst>
                                      </p:cBhvr>
                                      <p:to>
                                        <p:strVal val="visible"/>
                                      </p:to>
                                    </p:set>
                                    <p:anim calcmode="lin" valueType="num">
                                      <p:cBhvr>
                                        <p:cTn id="14" dur="3000" fill="hold"/>
                                        <p:tgtEl>
                                          <p:spTgt spid="230405"/>
                                        </p:tgtEl>
                                        <p:attrNameLst>
                                          <p:attrName>ppt_w</p:attrName>
                                        </p:attrNameLst>
                                      </p:cBhvr>
                                      <p:tavLst>
                                        <p:tav tm="0">
                                          <p:val>
                                            <p:strVal val="#ppt_w*0.70"/>
                                          </p:val>
                                        </p:tav>
                                        <p:tav tm="100000">
                                          <p:val>
                                            <p:strVal val="#ppt_w"/>
                                          </p:val>
                                        </p:tav>
                                      </p:tavLst>
                                    </p:anim>
                                    <p:anim calcmode="lin" valueType="num">
                                      <p:cBhvr>
                                        <p:cTn id="15" dur="3000" fill="hold"/>
                                        <p:tgtEl>
                                          <p:spTgt spid="230405"/>
                                        </p:tgtEl>
                                        <p:attrNameLst>
                                          <p:attrName>ppt_h</p:attrName>
                                        </p:attrNameLst>
                                      </p:cBhvr>
                                      <p:tavLst>
                                        <p:tav tm="0">
                                          <p:val>
                                            <p:strVal val="#ppt_h"/>
                                          </p:val>
                                        </p:tav>
                                        <p:tav tm="100000">
                                          <p:val>
                                            <p:strVal val="#ppt_h"/>
                                          </p:val>
                                        </p:tav>
                                      </p:tavLst>
                                    </p:anim>
                                    <p:animEffect transition="in" filter="fade">
                                      <p:cBhvr>
                                        <p:cTn id="16" dur="3000"/>
                                        <p:tgtEl>
                                          <p:spTgt spid="230405"/>
                                        </p:tgtEl>
                                      </p:cBhvr>
                                    </p:animEffect>
                                  </p:childTnLst>
                                </p:cTn>
                              </p:par>
                              <p:par>
                                <p:cTn id="17" presetID="55" presetClass="entr" presetSubtype="0" fill="hold" nodeType="withEffect">
                                  <p:stCondLst>
                                    <p:cond delay="0"/>
                                  </p:stCondLst>
                                  <p:childTnLst>
                                    <p:set>
                                      <p:cBhvr>
                                        <p:cTn id="18" dur="1" fill="hold">
                                          <p:stCondLst>
                                            <p:cond delay="0"/>
                                          </p:stCondLst>
                                        </p:cTn>
                                        <p:tgtEl>
                                          <p:spTgt spid="230414"/>
                                        </p:tgtEl>
                                        <p:attrNameLst>
                                          <p:attrName>style.visibility</p:attrName>
                                        </p:attrNameLst>
                                      </p:cBhvr>
                                      <p:to>
                                        <p:strVal val="visible"/>
                                      </p:to>
                                    </p:set>
                                    <p:anim calcmode="lin" valueType="num">
                                      <p:cBhvr>
                                        <p:cTn id="19" dur="1000" fill="hold"/>
                                        <p:tgtEl>
                                          <p:spTgt spid="230414"/>
                                        </p:tgtEl>
                                        <p:attrNameLst>
                                          <p:attrName>ppt_w</p:attrName>
                                        </p:attrNameLst>
                                      </p:cBhvr>
                                      <p:tavLst>
                                        <p:tav tm="0">
                                          <p:val>
                                            <p:strVal val="#ppt_w*0.70"/>
                                          </p:val>
                                        </p:tav>
                                        <p:tav tm="100000">
                                          <p:val>
                                            <p:strVal val="#ppt_w"/>
                                          </p:val>
                                        </p:tav>
                                      </p:tavLst>
                                    </p:anim>
                                    <p:anim calcmode="lin" valueType="num">
                                      <p:cBhvr>
                                        <p:cTn id="20" dur="1000" fill="hold"/>
                                        <p:tgtEl>
                                          <p:spTgt spid="230414"/>
                                        </p:tgtEl>
                                        <p:attrNameLst>
                                          <p:attrName>ppt_h</p:attrName>
                                        </p:attrNameLst>
                                      </p:cBhvr>
                                      <p:tavLst>
                                        <p:tav tm="0">
                                          <p:val>
                                            <p:strVal val="#ppt_h"/>
                                          </p:val>
                                        </p:tav>
                                        <p:tav tm="100000">
                                          <p:val>
                                            <p:strVal val="#ppt_h"/>
                                          </p:val>
                                        </p:tav>
                                      </p:tavLst>
                                    </p:anim>
                                    <p:animEffect transition="in" filter="fade">
                                      <p:cBhvr>
                                        <p:cTn id="21" dur="1000"/>
                                        <p:tgtEl>
                                          <p:spTgt spid="230414"/>
                                        </p:tgtEl>
                                      </p:cBhvr>
                                    </p:animEffect>
                                  </p:childTnLst>
                                </p:cTn>
                              </p:par>
                              <p:par>
                                <p:cTn id="22" presetID="23" presetClass="entr" presetSubtype="16" fill="hold" nodeType="withEffect">
                                  <p:stCondLst>
                                    <p:cond delay="0"/>
                                  </p:stCondLst>
                                  <p:childTnLst>
                                    <p:set>
                                      <p:cBhvr>
                                        <p:cTn id="23" dur="1" fill="hold">
                                          <p:stCondLst>
                                            <p:cond delay="0"/>
                                          </p:stCondLst>
                                        </p:cTn>
                                        <p:tgtEl>
                                          <p:spTgt spid="63498"/>
                                        </p:tgtEl>
                                        <p:attrNameLst>
                                          <p:attrName>style.visibility</p:attrName>
                                        </p:attrNameLst>
                                      </p:cBhvr>
                                      <p:to>
                                        <p:strVal val="visible"/>
                                      </p:to>
                                    </p:set>
                                    <p:anim calcmode="lin" valueType="num">
                                      <p:cBhvr>
                                        <p:cTn id="24" dur="500" fill="hold"/>
                                        <p:tgtEl>
                                          <p:spTgt spid="63498"/>
                                        </p:tgtEl>
                                        <p:attrNameLst>
                                          <p:attrName>ppt_w</p:attrName>
                                        </p:attrNameLst>
                                      </p:cBhvr>
                                      <p:tavLst>
                                        <p:tav tm="0">
                                          <p:val>
                                            <p:fltVal val="0"/>
                                          </p:val>
                                        </p:tav>
                                        <p:tav tm="100000">
                                          <p:val>
                                            <p:strVal val="#ppt_w"/>
                                          </p:val>
                                        </p:tav>
                                      </p:tavLst>
                                    </p:anim>
                                    <p:anim calcmode="lin" valueType="num">
                                      <p:cBhvr>
                                        <p:cTn id="25" dur="500" fill="hold"/>
                                        <p:tgtEl>
                                          <p:spTgt spid="63498"/>
                                        </p:tgtEl>
                                        <p:attrNameLst>
                                          <p:attrName>ppt_h</p:attrName>
                                        </p:attrNameLst>
                                      </p:cBhvr>
                                      <p:tavLst>
                                        <p:tav tm="0">
                                          <p:val>
                                            <p:fltVal val="0"/>
                                          </p:val>
                                        </p:tav>
                                        <p:tav tm="100000">
                                          <p:val>
                                            <p:strVal val="#ppt_h"/>
                                          </p:val>
                                        </p:tav>
                                      </p:tavLst>
                                    </p:anim>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5"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4" name="Horizontal Scroll 3"/>
          <p:cNvSpPr/>
          <p:nvPr/>
        </p:nvSpPr>
        <p:spPr>
          <a:xfrm>
            <a:off x="345583" y="157049"/>
            <a:ext cx="11500834" cy="1120462"/>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pPr>
            <a:r>
              <a:rPr lang="vi-VN" sz="2400" b="1" i="1">
                <a:solidFill>
                  <a:srgbClr val="1E23EA"/>
                </a:solidFill>
                <a:latin typeface="Times New Roman" panose="02020603050405020304" pitchFamily="18" charset="0"/>
                <a:cs typeface="Times New Roman" panose="02020603050405020304" pitchFamily="18" charset="0"/>
              </a:rPr>
              <a:t>Biện pháp 2: Khen ngợi, động viên trẻ kịp thời khi trẻ làm được việc tốt. Thường xuyên nhận xét, nêu gương bé ngoan cuối ngày, cuối tuần..</a:t>
            </a:r>
          </a:p>
        </p:txBody>
      </p:sp>
      <p:sp>
        <p:nvSpPr>
          <p:cNvPr id="5" name="Rectangle 4"/>
          <p:cNvSpPr/>
          <p:nvPr/>
        </p:nvSpPr>
        <p:spPr>
          <a:xfrm>
            <a:off x="345582" y="1476748"/>
            <a:ext cx="11500833" cy="892552"/>
          </a:xfrm>
          <a:prstGeom prst="rect">
            <a:avLst/>
          </a:prstGeom>
          <a:blipFill dpi="0" rotWithShape="1">
            <a:blip r:embed="rId3">
              <a:alphaModFix amt="0"/>
            </a:blip>
            <a:srcRect/>
            <a:stretch>
              <a:fillRect/>
            </a:stretch>
          </a:blipFill>
        </p:spPr>
        <p:style>
          <a:lnRef idx="2">
            <a:schemeClr val="dk1"/>
          </a:lnRef>
          <a:fillRef idx="1">
            <a:schemeClr val="lt1"/>
          </a:fillRef>
          <a:effectRef idx="0">
            <a:schemeClr val="dk1"/>
          </a:effectRef>
          <a:fontRef idx="minor">
            <a:schemeClr val="dk1"/>
          </a:fontRef>
        </p:style>
        <p:txBody>
          <a:bodyPr wrap="square">
            <a:spAutoFit/>
          </a:bodyPr>
          <a:lstStyle/>
          <a:p>
            <a:pPr indent="457200" algn="just"/>
            <a:r>
              <a:rPr lang="en-US" sz="2600">
                <a:solidFill>
                  <a:schemeClr val="tx1"/>
                </a:solidFill>
                <a:latin typeface="Times New Roman" panose="02020603050405020304" pitchFamily="18" charset="0"/>
                <a:ea typeface="Calibri" panose="020F0502020204030204" pitchFamily="34" charset="0"/>
                <a:cs typeface="Times New Roman" panose="02020603050405020304" pitchFamily="18" charset="0"/>
              </a:rPr>
              <a:t>Bên cạnh việc tổ chức tốt các hoạt động thì những lời khen ngợi, động viên của cô sẽ là một biện pháp tốt để khuyến khích sự tự tin ở trẻ. </a:t>
            </a:r>
          </a:p>
        </p:txBody>
      </p:sp>
      <p:pic>
        <p:nvPicPr>
          <p:cNvPr id="8" name="Picture 7">
            <a:extLst>
              <a:ext uri="{FF2B5EF4-FFF2-40B4-BE49-F238E27FC236}">
                <a16:creationId xmlns:a16="http://schemas.microsoft.com/office/drawing/2014/main" id="{E8763084-C368-4884-B610-DDFB231CA7DE}"/>
              </a:ext>
            </a:extLst>
          </p:cNvPr>
          <p:cNvPicPr>
            <a:picLocks noChangeAspect="1"/>
          </p:cNvPicPr>
          <p:nvPr/>
        </p:nvPicPr>
        <p:blipFill rotWithShape="1">
          <a:blip r:embed="rId4"/>
          <a:srcRect t="37453" r="7080" b="37436"/>
          <a:stretch/>
        </p:blipFill>
        <p:spPr>
          <a:xfrm>
            <a:off x="469299" y="2893679"/>
            <a:ext cx="5239292" cy="3591525"/>
          </a:xfrm>
          <a:prstGeom prst="rect">
            <a:avLst/>
          </a:prstGeom>
        </p:spPr>
      </p:pic>
      <p:pic>
        <p:nvPicPr>
          <p:cNvPr id="10" name="Picture 9">
            <a:extLst>
              <a:ext uri="{FF2B5EF4-FFF2-40B4-BE49-F238E27FC236}">
                <a16:creationId xmlns:a16="http://schemas.microsoft.com/office/drawing/2014/main" id="{17E527F3-010B-461D-BCD9-C2BE60F4685A}"/>
              </a:ext>
            </a:extLst>
          </p:cNvPr>
          <p:cNvPicPr>
            <a:picLocks noChangeAspect="1"/>
          </p:cNvPicPr>
          <p:nvPr/>
        </p:nvPicPr>
        <p:blipFill rotWithShape="1">
          <a:blip r:embed="rId5"/>
          <a:srcRect l="15577" t="14768" r="24192" b="10154"/>
          <a:stretch/>
        </p:blipFill>
        <p:spPr>
          <a:xfrm>
            <a:off x="6250743" y="2870049"/>
            <a:ext cx="5471958" cy="3638786"/>
          </a:xfrm>
          <a:prstGeom prst="rect">
            <a:avLst/>
          </a:prstGeom>
        </p:spPr>
      </p:pic>
    </p:spTree>
    <p:extLst>
      <p:ext uri="{BB962C8B-B14F-4D97-AF65-F5344CB8AC3E}">
        <p14:creationId xmlns:p14="http://schemas.microsoft.com/office/powerpoint/2010/main" val="350595212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1250"/>
                                        <p:tgtEl>
                                          <p:spTgt spid="5"/>
                                        </p:tgtEl>
                                      </p:cBhvr>
                                    </p:animEffect>
                                  </p:childTnLst>
                                </p:cTn>
                              </p:par>
                            </p:childTnLst>
                          </p:cTn>
                        </p:par>
                        <p:par>
                          <p:cTn id="15" fill="hold">
                            <p:stCondLst>
                              <p:cond delay="1250"/>
                            </p:stCondLst>
                            <p:childTnLst>
                              <p:par>
                                <p:cTn id="16" presetID="6"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15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4" name="Horizontal Scroll 3"/>
          <p:cNvSpPr/>
          <p:nvPr/>
        </p:nvSpPr>
        <p:spPr>
          <a:xfrm>
            <a:off x="345583" y="157049"/>
            <a:ext cx="11500834" cy="1120462"/>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pPr>
            <a:r>
              <a:rPr lang="vi-VN" sz="2400" b="1" i="1">
                <a:solidFill>
                  <a:srgbClr val="1E23EA"/>
                </a:solidFill>
                <a:latin typeface="Times New Roman" panose="02020603050405020304" pitchFamily="18" charset="0"/>
                <a:cs typeface="Times New Roman" panose="02020603050405020304" pitchFamily="18" charset="0"/>
              </a:rPr>
              <a:t>Biện pháp 2: Khen ngợi, động viên trẻ kịp thời khi trẻ làm được việc tốt. Thường xuyên nhận xét, nêu gương bé ngoan cuối ngày, cuối tuần..</a:t>
            </a:r>
          </a:p>
        </p:txBody>
      </p:sp>
      <p:sp>
        <p:nvSpPr>
          <p:cNvPr id="5" name="Rectangle 4"/>
          <p:cNvSpPr/>
          <p:nvPr/>
        </p:nvSpPr>
        <p:spPr>
          <a:xfrm>
            <a:off x="345582" y="1476748"/>
            <a:ext cx="11500833" cy="892552"/>
          </a:xfrm>
          <a:prstGeom prst="rect">
            <a:avLst/>
          </a:prstGeom>
          <a:blipFill dpi="0" rotWithShape="1">
            <a:blip r:embed="rId3">
              <a:alphaModFix amt="0"/>
            </a:blip>
            <a:srcRect/>
            <a:stretch>
              <a:fillRect/>
            </a:stretch>
          </a:blipFill>
        </p:spPr>
        <p:style>
          <a:lnRef idx="2">
            <a:schemeClr val="dk1"/>
          </a:lnRef>
          <a:fillRef idx="1">
            <a:schemeClr val="lt1"/>
          </a:fillRef>
          <a:effectRef idx="0">
            <a:schemeClr val="dk1"/>
          </a:effectRef>
          <a:fontRef idx="minor">
            <a:schemeClr val="dk1"/>
          </a:fontRef>
        </p:style>
        <p:txBody>
          <a:bodyPr wrap="square">
            <a:spAutoFit/>
          </a:bodyPr>
          <a:lstStyle/>
          <a:p>
            <a:pPr indent="457200" algn="just"/>
            <a:r>
              <a:rPr lang="en-US" sz="2600">
                <a:solidFill>
                  <a:schemeClr val="tx1"/>
                </a:solidFill>
                <a:latin typeface="Times New Roman" panose="02020603050405020304" pitchFamily="18" charset="0"/>
                <a:ea typeface="Calibri" panose="020F0502020204030204" pitchFamily="34" charset="0"/>
                <a:cs typeface="Times New Roman" panose="02020603050405020304" pitchFamily="18" charset="0"/>
              </a:rPr>
              <a:t>V</a:t>
            </a:r>
            <a:r>
              <a:rPr lang="vi-VN" sz="2600">
                <a:solidFill>
                  <a:schemeClr val="tx1"/>
                </a:solidFill>
                <a:latin typeface="Times New Roman" panose="02020603050405020304" pitchFamily="18" charset="0"/>
                <a:ea typeface="Calibri" panose="020F0502020204030204" pitchFamily="34" charset="0"/>
                <a:cs typeface="Times New Roman" panose="02020603050405020304" pitchFamily="18" charset="0"/>
              </a:rPr>
              <a:t>iệc nhận xét, nêu gương, khen thưởng bé ngoan cuối ngày, cuối tuần cũng rất quan trọng. </a:t>
            </a:r>
            <a:endParaRPr lang="en-US" sz="26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85F8186-D479-42E8-8FA7-B68275EF3FE6}"/>
              </a:ext>
            </a:extLst>
          </p:cNvPr>
          <p:cNvPicPr>
            <a:picLocks noChangeAspect="1"/>
          </p:cNvPicPr>
          <p:nvPr/>
        </p:nvPicPr>
        <p:blipFill>
          <a:blip r:embed="rId4"/>
          <a:stretch>
            <a:fillRect/>
          </a:stretch>
        </p:blipFill>
        <p:spPr>
          <a:xfrm>
            <a:off x="206751" y="2695467"/>
            <a:ext cx="5471959" cy="3813368"/>
          </a:xfrm>
          <a:prstGeom prst="rect">
            <a:avLst/>
          </a:prstGeom>
        </p:spPr>
      </p:pic>
      <p:pic>
        <p:nvPicPr>
          <p:cNvPr id="7" name="Picture 6">
            <a:extLst>
              <a:ext uri="{FF2B5EF4-FFF2-40B4-BE49-F238E27FC236}">
                <a16:creationId xmlns:a16="http://schemas.microsoft.com/office/drawing/2014/main" id="{E4C8F8C0-9E8D-4AD5-8DC9-CFDE286BE2DA}"/>
              </a:ext>
            </a:extLst>
          </p:cNvPr>
          <p:cNvPicPr>
            <a:picLocks noChangeAspect="1"/>
          </p:cNvPicPr>
          <p:nvPr/>
        </p:nvPicPr>
        <p:blipFill>
          <a:blip r:embed="rId5"/>
          <a:stretch>
            <a:fillRect/>
          </a:stretch>
        </p:blipFill>
        <p:spPr>
          <a:xfrm>
            <a:off x="5852160" y="2705621"/>
            <a:ext cx="5994255" cy="3803214"/>
          </a:xfrm>
          <a:prstGeom prst="rect">
            <a:avLst/>
          </a:prstGeom>
        </p:spPr>
      </p:pic>
    </p:spTree>
    <p:extLst>
      <p:ext uri="{BB962C8B-B14F-4D97-AF65-F5344CB8AC3E}">
        <p14:creationId xmlns:p14="http://schemas.microsoft.com/office/powerpoint/2010/main" val="34721974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4" name="Horizontal Scroll 3"/>
          <p:cNvSpPr/>
          <p:nvPr/>
        </p:nvSpPr>
        <p:spPr>
          <a:xfrm>
            <a:off x="154546" y="0"/>
            <a:ext cx="11845195" cy="1075682"/>
          </a:xfrm>
          <a:prstGeom prst="horizontalScroll">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pPr>
            <a:r>
              <a:rPr lang="vi-VN" sz="2400" b="1" i="1">
                <a:solidFill>
                  <a:srgbClr val="1E23EA"/>
                </a:solidFill>
                <a:latin typeface="Times New Roman" panose="02020603050405020304" pitchFamily="18" charset="0"/>
                <a:cs typeface="Times New Roman" panose="02020603050405020304" pitchFamily="18" charset="0"/>
              </a:rPr>
              <a:t>Biện pháp 3: Thường xuyên giao nhiệm vụ vừa sức với trẻ để trẻ có cơ hội thành công. Dạy trẻ biết chấp nhận sự thất bại.</a:t>
            </a:r>
          </a:p>
        </p:txBody>
      </p:sp>
      <p:sp>
        <p:nvSpPr>
          <p:cNvPr id="2" name="Rectangle: Rounded Corners 1">
            <a:extLst>
              <a:ext uri="{FF2B5EF4-FFF2-40B4-BE49-F238E27FC236}">
                <a16:creationId xmlns:a16="http://schemas.microsoft.com/office/drawing/2014/main" id="{27D6F3EB-C3AF-46EA-9E92-94E5510F3833}"/>
              </a:ext>
            </a:extLst>
          </p:cNvPr>
          <p:cNvSpPr/>
          <p:nvPr/>
        </p:nvSpPr>
        <p:spPr>
          <a:xfrm>
            <a:off x="321113" y="1180454"/>
            <a:ext cx="11549774" cy="6624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Calibri" panose="020F0502020204030204" pitchFamily="34" charset="0"/>
                <a:cs typeface="Times New Roman" panose="02020603050405020304" pitchFamily="18" charset="0"/>
              </a:rPr>
              <a:t>Trong </a:t>
            </a:r>
            <a:r>
              <a:rPr lang="vi-VN" sz="2400">
                <a:latin typeface="Times New Roman" panose="02020603050405020304" pitchFamily="18" charset="0"/>
                <a:ea typeface="Calibri" panose="020F0502020204030204" pitchFamily="34" charset="0"/>
                <a:cs typeface="Times New Roman" panose="02020603050405020304" pitchFamily="18" charset="0"/>
              </a:rPr>
              <a:t>giờ học đặt các câu hỏi phù hợp với khả năng của từng trẻ để trẻ có thể trả lời được.</a:t>
            </a:r>
            <a:endParaRPr lang="en-US" sz="2400"/>
          </a:p>
        </p:txBody>
      </p:sp>
      <p:pic>
        <p:nvPicPr>
          <p:cNvPr id="9" name="Picture 8">
            <a:extLst>
              <a:ext uri="{FF2B5EF4-FFF2-40B4-BE49-F238E27FC236}">
                <a16:creationId xmlns:a16="http://schemas.microsoft.com/office/drawing/2014/main" id="{73F0B651-89FE-46C9-9EAC-B56377B728E6}"/>
              </a:ext>
            </a:extLst>
          </p:cNvPr>
          <p:cNvPicPr>
            <a:picLocks noChangeAspect="1"/>
          </p:cNvPicPr>
          <p:nvPr/>
        </p:nvPicPr>
        <p:blipFill>
          <a:blip r:embed="rId4"/>
          <a:stretch>
            <a:fillRect/>
          </a:stretch>
        </p:blipFill>
        <p:spPr>
          <a:xfrm>
            <a:off x="6157839" y="2560319"/>
            <a:ext cx="5713048" cy="3685736"/>
          </a:xfrm>
          <a:prstGeom prst="rect">
            <a:avLst/>
          </a:prstGeom>
        </p:spPr>
      </p:pic>
      <p:pic>
        <p:nvPicPr>
          <p:cNvPr id="11" name="Picture 10">
            <a:extLst>
              <a:ext uri="{FF2B5EF4-FFF2-40B4-BE49-F238E27FC236}">
                <a16:creationId xmlns:a16="http://schemas.microsoft.com/office/drawing/2014/main" id="{DE5F6170-109C-4BFC-A476-DB9CB164CFF1}"/>
              </a:ext>
            </a:extLst>
          </p:cNvPr>
          <p:cNvPicPr>
            <a:picLocks noChangeAspect="1"/>
          </p:cNvPicPr>
          <p:nvPr/>
        </p:nvPicPr>
        <p:blipFill>
          <a:blip r:embed="rId5"/>
          <a:stretch>
            <a:fillRect/>
          </a:stretch>
        </p:blipFill>
        <p:spPr>
          <a:xfrm>
            <a:off x="154546" y="2560319"/>
            <a:ext cx="5713048" cy="3685736"/>
          </a:xfrm>
          <a:prstGeom prst="rect">
            <a:avLst/>
          </a:prstGeom>
        </p:spPr>
      </p:pic>
    </p:spTree>
    <p:extLst>
      <p:ext uri="{BB962C8B-B14F-4D97-AF65-F5344CB8AC3E}">
        <p14:creationId xmlns:p14="http://schemas.microsoft.com/office/powerpoint/2010/main" val="10813557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4" name="Horizontal Scroll 3"/>
          <p:cNvSpPr/>
          <p:nvPr/>
        </p:nvSpPr>
        <p:spPr>
          <a:xfrm>
            <a:off x="154546" y="0"/>
            <a:ext cx="11845195" cy="1075682"/>
          </a:xfrm>
          <a:prstGeom prst="horizontalScroll">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pPr>
            <a:r>
              <a:rPr lang="vi-VN" sz="2400" b="1" i="1">
                <a:solidFill>
                  <a:srgbClr val="1E23EA"/>
                </a:solidFill>
                <a:latin typeface="Times New Roman" panose="02020603050405020304" pitchFamily="18" charset="0"/>
                <a:cs typeface="Times New Roman" panose="02020603050405020304" pitchFamily="18" charset="0"/>
              </a:rPr>
              <a:t>Biện pháp 3: Thường xuyên giao nhiệm vụ vừa sức với trẻ để trẻ có cơ hội thành công. Dạy trẻ biết chấp nhận sự thất bại.</a:t>
            </a:r>
          </a:p>
        </p:txBody>
      </p:sp>
      <p:sp>
        <p:nvSpPr>
          <p:cNvPr id="6" name="Rectangle: Rounded Corners 5">
            <a:extLst>
              <a:ext uri="{FF2B5EF4-FFF2-40B4-BE49-F238E27FC236}">
                <a16:creationId xmlns:a16="http://schemas.microsoft.com/office/drawing/2014/main" id="{6A3E6C2F-DDEA-4119-9DB8-318FA0A14F58}"/>
              </a:ext>
            </a:extLst>
          </p:cNvPr>
          <p:cNvSpPr/>
          <p:nvPr/>
        </p:nvSpPr>
        <p:spPr>
          <a:xfrm>
            <a:off x="422031" y="1236725"/>
            <a:ext cx="11577709" cy="8874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ea typeface="Calibri" panose="020F0502020204030204" pitchFamily="34" charset="0"/>
                <a:cs typeface="Times New Roman" panose="02020603050405020304" pitchFamily="18" charset="0"/>
              </a:rPr>
              <a:t>T</a:t>
            </a:r>
            <a:r>
              <a:rPr lang="vi-VN" sz="2400">
                <a:latin typeface="Times New Roman" panose="02020603050405020304" pitchFamily="18" charset="0"/>
                <a:ea typeface="Calibri" panose="020F0502020204030204" pitchFamily="34" charset="0"/>
                <a:cs typeface="Times New Roman" panose="02020603050405020304" pitchFamily="18" charset="0"/>
              </a:rPr>
              <a:t>rong các hoạt động khác tôi cũng luôn giao nhiệm vụ vừa sức đối với trẻ để để trẻ có được sự thành công.</a:t>
            </a:r>
            <a:endParaRPr lang="en-US" sz="2400"/>
          </a:p>
        </p:txBody>
      </p:sp>
      <p:pic>
        <p:nvPicPr>
          <p:cNvPr id="5" name="Picture 4">
            <a:extLst>
              <a:ext uri="{FF2B5EF4-FFF2-40B4-BE49-F238E27FC236}">
                <a16:creationId xmlns:a16="http://schemas.microsoft.com/office/drawing/2014/main" id="{204D10AE-B37A-40E0-BC5D-013448128747}"/>
              </a:ext>
            </a:extLst>
          </p:cNvPr>
          <p:cNvPicPr>
            <a:picLocks noChangeAspect="1"/>
          </p:cNvPicPr>
          <p:nvPr/>
        </p:nvPicPr>
        <p:blipFill rotWithShape="1">
          <a:blip r:embed="rId4"/>
          <a:srcRect r="18376"/>
          <a:stretch/>
        </p:blipFill>
        <p:spPr>
          <a:xfrm>
            <a:off x="192260" y="2532185"/>
            <a:ext cx="5486400" cy="3974122"/>
          </a:xfrm>
          <a:prstGeom prst="rect">
            <a:avLst/>
          </a:prstGeom>
        </p:spPr>
      </p:pic>
      <p:pic>
        <p:nvPicPr>
          <p:cNvPr id="8" name="Picture 7">
            <a:extLst>
              <a:ext uri="{FF2B5EF4-FFF2-40B4-BE49-F238E27FC236}">
                <a16:creationId xmlns:a16="http://schemas.microsoft.com/office/drawing/2014/main" id="{4F9F9691-FC57-429F-929E-710479245EF5}"/>
              </a:ext>
            </a:extLst>
          </p:cNvPr>
          <p:cNvPicPr>
            <a:picLocks noChangeAspect="1"/>
          </p:cNvPicPr>
          <p:nvPr/>
        </p:nvPicPr>
        <p:blipFill rotWithShape="1">
          <a:blip r:embed="rId5"/>
          <a:srcRect l="7730"/>
          <a:stretch/>
        </p:blipFill>
        <p:spPr>
          <a:xfrm>
            <a:off x="6074894" y="2532185"/>
            <a:ext cx="5924846" cy="3974122"/>
          </a:xfrm>
          <a:prstGeom prst="rect">
            <a:avLst/>
          </a:prstGeom>
        </p:spPr>
      </p:pic>
    </p:spTree>
    <p:extLst>
      <p:ext uri="{BB962C8B-B14F-4D97-AF65-F5344CB8AC3E}">
        <p14:creationId xmlns:p14="http://schemas.microsoft.com/office/powerpoint/2010/main" val="20312716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3E6C2F-DDEA-4119-9DB8-318FA0A14F58}"/>
              </a:ext>
            </a:extLst>
          </p:cNvPr>
          <p:cNvSpPr/>
          <p:nvPr/>
        </p:nvSpPr>
        <p:spPr>
          <a:xfrm>
            <a:off x="243841" y="392663"/>
            <a:ext cx="11704318" cy="10756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Times New Roman" panose="02020603050405020304" pitchFamily="18" charset="0"/>
                <a:ea typeface="Calibri" panose="020F0502020204030204" pitchFamily="34" charset="0"/>
                <a:cs typeface="Times New Roman" panose="02020603050405020304" pitchFamily="18" charset="0"/>
              </a:rPr>
              <a:t>Ngoài ra, tôi dạy trẻ biết chấp nhận sự thất bại thông qua các tình huống trong ngày. Kết thúc tình huống thường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vi-VN" sz="2400">
                <a:latin typeface="Times New Roman" panose="02020603050405020304" pitchFamily="18" charset="0"/>
                <a:ea typeface="Calibri" panose="020F0502020204030204" pitchFamily="34" charset="0"/>
                <a:cs typeface="Times New Roman" panose="02020603050405020304" pitchFamily="18" charset="0"/>
              </a:rPr>
              <a:t>tôi tạo niềm tin cho trẻ để trẻ có động lực cố gắng trong các hoạt động sau. </a:t>
            </a:r>
          </a:p>
        </p:txBody>
      </p:sp>
      <p:pic>
        <p:nvPicPr>
          <p:cNvPr id="3" name="Picture 2">
            <a:extLst>
              <a:ext uri="{FF2B5EF4-FFF2-40B4-BE49-F238E27FC236}">
                <a16:creationId xmlns:a16="http://schemas.microsoft.com/office/drawing/2014/main" id="{D159D795-8E0C-456E-B007-8834E0C3E15C}"/>
              </a:ext>
            </a:extLst>
          </p:cNvPr>
          <p:cNvPicPr>
            <a:picLocks noChangeAspect="1"/>
          </p:cNvPicPr>
          <p:nvPr/>
        </p:nvPicPr>
        <p:blipFill>
          <a:blip r:embed="rId4"/>
          <a:stretch>
            <a:fillRect/>
          </a:stretch>
        </p:blipFill>
        <p:spPr>
          <a:xfrm>
            <a:off x="2385154" y="1951892"/>
            <a:ext cx="7785787" cy="4378570"/>
          </a:xfrm>
          <a:prstGeom prst="round2DiagRect">
            <a:avLst>
              <a:gd name="adj1" fmla="val 16667"/>
              <a:gd name="adj2" fmla="val 0"/>
            </a:avLst>
          </a:prstGeom>
          <a:ln w="38100" cap="sq">
            <a:solidFill>
              <a:srgbClr val="886348"/>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3218290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5000"/>
            <a:lum/>
          </a:blip>
          <a:srcRect/>
          <a:stretch>
            <a:fillRect t="-17000" b="-17000"/>
          </a:stretch>
        </a:blipFill>
        <a:effectLst/>
      </p:bgPr>
    </p:bg>
    <p:spTree>
      <p:nvGrpSpPr>
        <p:cNvPr id="1" name=""/>
        <p:cNvGrpSpPr/>
        <p:nvPr/>
      </p:nvGrpSpPr>
      <p:grpSpPr>
        <a:xfrm>
          <a:off x="0" y="0"/>
          <a:ext cx="0" cy="0"/>
          <a:chOff x="0" y="0"/>
          <a:chExt cx="0" cy="0"/>
        </a:xfrm>
      </p:grpSpPr>
      <p:sp>
        <p:nvSpPr>
          <p:cNvPr id="4" name="Horizontal Scroll 3"/>
          <p:cNvSpPr/>
          <p:nvPr/>
        </p:nvSpPr>
        <p:spPr>
          <a:xfrm>
            <a:off x="484150" y="0"/>
            <a:ext cx="11332713" cy="1031270"/>
          </a:xfrm>
          <a:prstGeom prst="horizontalScroll">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2400" b="1" i="1">
                <a:solidFill>
                  <a:srgbClr val="1E23EA"/>
                </a:solidFill>
                <a:latin typeface="Times New Roman" panose="02020603050405020304" pitchFamily="18" charset="0"/>
                <a:cs typeface="Times New Roman" panose="02020603050405020304" pitchFamily="18" charset="0"/>
              </a:rPr>
              <a:t>Biện pháp 4: Tích cực tổ chức những trò chơi tập thể, các hoạt động trải nghiệm nhằm rèn luyện sự mạnh dạn, tự tin cho trẻ.</a:t>
            </a:r>
          </a:p>
        </p:txBody>
      </p:sp>
      <p:sp>
        <p:nvSpPr>
          <p:cNvPr id="2" name="Rectangle 1">
            <a:extLst>
              <a:ext uri="{FF2B5EF4-FFF2-40B4-BE49-F238E27FC236}">
                <a16:creationId xmlns:a16="http://schemas.microsoft.com/office/drawing/2014/main" id="{9DC5B567-783F-40B9-AF74-7CD22F0F0287}"/>
              </a:ext>
            </a:extLst>
          </p:cNvPr>
          <p:cNvSpPr/>
          <p:nvPr/>
        </p:nvSpPr>
        <p:spPr>
          <a:xfrm>
            <a:off x="225083" y="1031270"/>
            <a:ext cx="4628271" cy="5443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9B45A2E-2682-415F-940E-1E8E412690EC}"/>
              </a:ext>
            </a:extLst>
          </p:cNvPr>
          <p:cNvSpPr/>
          <p:nvPr/>
        </p:nvSpPr>
        <p:spPr>
          <a:xfrm>
            <a:off x="1191064" y="1303426"/>
            <a:ext cx="3101273" cy="638607"/>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just"/>
            <a:r>
              <a:rPr lang="en-US" sz="2400">
                <a:latin typeface="Times New Roman" panose="02020603050405020304" pitchFamily="18" charset="0"/>
                <a:ea typeface="Calibri" panose="020F0502020204030204" pitchFamily="34" charset="0"/>
                <a:cs typeface="Times New Roman" panose="02020603050405020304" pitchFamily="18" charset="0"/>
              </a:rPr>
              <a:t>Trò chơi: Mình là MC </a:t>
            </a:r>
            <a:endParaRPr lang="vi-VN"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E15D529-E42E-4BA7-8913-0D47BC11C103}"/>
              </a:ext>
            </a:extLst>
          </p:cNvPr>
          <p:cNvSpPr/>
          <p:nvPr/>
        </p:nvSpPr>
        <p:spPr>
          <a:xfrm>
            <a:off x="6883792" y="1256278"/>
            <a:ext cx="4117144" cy="638607"/>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just"/>
            <a:r>
              <a:rPr lang="en-US" sz="2400">
                <a:latin typeface="Times New Roman" panose="02020603050405020304" pitchFamily="18" charset="0"/>
                <a:ea typeface="Calibri" panose="020F0502020204030204" pitchFamily="34" charset="0"/>
                <a:cs typeface="Times New Roman" panose="02020603050405020304" pitchFamily="18" charset="0"/>
              </a:rPr>
              <a:t>Trò chơi: Những nghệ sĩ tài ba</a:t>
            </a:r>
            <a:endParaRPr lang="vi-VN"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F6AD7714-D7BE-4B42-A0E7-FB1C903EA0DF}"/>
              </a:ext>
            </a:extLst>
          </p:cNvPr>
          <p:cNvPicPr>
            <a:picLocks noChangeAspect="1"/>
          </p:cNvPicPr>
          <p:nvPr/>
        </p:nvPicPr>
        <p:blipFill rotWithShape="1">
          <a:blip r:embed="rId4"/>
          <a:srcRect r="15810"/>
          <a:stretch/>
        </p:blipFill>
        <p:spPr>
          <a:xfrm>
            <a:off x="413812" y="2408685"/>
            <a:ext cx="5058520" cy="3874837"/>
          </a:xfrm>
          <a:prstGeom prst="rect">
            <a:avLst/>
          </a:prstGeom>
        </p:spPr>
      </p:pic>
      <p:pic>
        <p:nvPicPr>
          <p:cNvPr id="11" name="Picture 10">
            <a:extLst>
              <a:ext uri="{FF2B5EF4-FFF2-40B4-BE49-F238E27FC236}">
                <a16:creationId xmlns:a16="http://schemas.microsoft.com/office/drawing/2014/main" id="{ADAD1424-CEF9-45F4-BF63-5D24861F4A51}"/>
              </a:ext>
            </a:extLst>
          </p:cNvPr>
          <p:cNvPicPr>
            <a:picLocks noChangeAspect="1"/>
          </p:cNvPicPr>
          <p:nvPr/>
        </p:nvPicPr>
        <p:blipFill rotWithShape="1">
          <a:blip r:embed="rId5"/>
          <a:srcRect l="9923" r="16000"/>
          <a:stretch/>
        </p:blipFill>
        <p:spPr>
          <a:xfrm>
            <a:off x="6213558" y="2380956"/>
            <a:ext cx="5457611" cy="3874837"/>
          </a:xfrm>
          <a:prstGeom prst="rect">
            <a:avLst/>
          </a:prstGeom>
        </p:spPr>
      </p:pic>
    </p:spTree>
    <p:extLst>
      <p:ext uri="{BB962C8B-B14F-4D97-AF65-F5344CB8AC3E}">
        <p14:creationId xmlns:p14="http://schemas.microsoft.com/office/powerpoint/2010/main" val="254404956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anim calcmode="lin" valueType="num">
                                      <p:cBhvr>
                                        <p:cTn id="13" dur="1250" fill="hold"/>
                                        <p:tgtEl>
                                          <p:spTgt spid="7"/>
                                        </p:tgtEl>
                                        <p:attrNameLst>
                                          <p:attrName>ppt_x</p:attrName>
                                        </p:attrNameLst>
                                      </p:cBhvr>
                                      <p:tavLst>
                                        <p:tav tm="0">
                                          <p:val>
                                            <p:strVal val="#ppt_x"/>
                                          </p:val>
                                        </p:tav>
                                        <p:tav tm="100000">
                                          <p:val>
                                            <p:strVal val="#ppt_x"/>
                                          </p:val>
                                        </p:tav>
                                      </p:tavLst>
                                    </p:anim>
                                    <p:anim calcmode="lin" valueType="num">
                                      <p:cBhvr>
                                        <p:cTn id="14" dur="1250" fill="hold"/>
                                        <p:tgtEl>
                                          <p:spTgt spid="7"/>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2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2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4" name="Horizontal Scroll 3"/>
          <p:cNvSpPr/>
          <p:nvPr/>
        </p:nvSpPr>
        <p:spPr>
          <a:xfrm>
            <a:off x="511098" y="0"/>
            <a:ext cx="11380820" cy="947257"/>
          </a:xfrm>
          <a:prstGeom prst="horizontalScroll">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2400" b="1" i="1">
                <a:solidFill>
                  <a:schemeClr val="tx1"/>
                </a:solidFill>
                <a:latin typeface="Times New Roman" panose="02020603050405020304" pitchFamily="18" charset="0"/>
                <a:cs typeface="Times New Roman" panose="02020603050405020304" pitchFamily="18" charset="0"/>
              </a:rPr>
              <a:t>Biện pháp 5: Phối kết hợp với phụ huynh cùng rèn cho trẻ sự mạnh dạn, tự tin.</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0081" y="1085745"/>
            <a:ext cx="11591837" cy="907749"/>
          </a:xfrm>
          <a:prstGeom prst="rect">
            <a:avLst/>
          </a:prstGeom>
          <a:noFill/>
          <a:ln w="28575"/>
        </p:spPr>
        <p:style>
          <a:lnRef idx="2">
            <a:schemeClr val="dk1"/>
          </a:lnRef>
          <a:fillRef idx="1">
            <a:schemeClr val="lt1"/>
          </a:fillRef>
          <a:effectRef idx="0">
            <a:schemeClr val="dk1"/>
          </a:effectRef>
          <a:fontRef idx="minor">
            <a:schemeClr val="dk1"/>
          </a:fontRef>
        </p:style>
        <p:txBody>
          <a:bodyPr wrap="square">
            <a:spAutoFit/>
          </a:bodyPr>
          <a:lstStyle/>
          <a:p>
            <a:pPr indent="356235" algn="just" fontAlgn="base">
              <a:lnSpc>
                <a:spcPct val="115000"/>
              </a:lnSpc>
              <a:spcBef>
                <a:spcPts val="300"/>
              </a:spcBef>
              <a:spcAft>
                <a:spcPts val="300"/>
              </a:spcAft>
            </a:pPr>
            <a:r>
              <a:rPr lang="vi-VN" sz="2400" spc="20">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 tôi, mọi biện pháp sẽ thành công hơn khi có sự ủng hộ của các bậc phụ huynh. Vì vậy, tôi luôn phối kết hợp với phụ huynh trong việc chăm sóc giáo dục trẻ.</a:t>
            </a:r>
          </a:p>
        </p:txBody>
      </p:sp>
      <p:pic>
        <p:nvPicPr>
          <p:cNvPr id="3" name="Picture 2">
            <a:extLst>
              <a:ext uri="{FF2B5EF4-FFF2-40B4-BE49-F238E27FC236}">
                <a16:creationId xmlns:a16="http://schemas.microsoft.com/office/drawing/2014/main" id="{9F282D77-0400-4D0E-99A2-C798FE223FB4}"/>
              </a:ext>
            </a:extLst>
          </p:cNvPr>
          <p:cNvPicPr>
            <a:picLocks noChangeAspect="1"/>
          </p:cNvPicPr>
          <p:nvPr/>
        </p:nvPicPr>
        <p:blipFill>
          <a:blip r:embed="rId4"/>
          <a:stretch>
            <a:fillRect/>
          </a:stretch>
        </p:blipFill>
        <p:spPr>
          <a:xfrm>
            <a:off x="300081" y="2335237"/>
            <a:ext cx="5458593" cy="4023360"/>
          </a:xfrm>
          <a:prstGeom prst="rect">
            <a:avLst/>
          </a:prstGeom>
        </p:spPr>
      </p:pic>
      <p:pic>
        <p:nvPicPr>
          <p:cNvPr id="7" name="Picture 6">
            <a:extLst>
              <a:ext uri="{FF2B5EF4-FFF2-40B4-BE49-F238E27FC236}">
                <a16:creationId xmlns:a16="http://schemas.microsoft.com/office/drawing/2014/main" id="{4F0D78DE-D049-46F9-9B88-FF3934F9AB84}"/>
              </a:ext>
            </a:extLst>
          </p:cNvPr>
          <p:cNvPicPr>
            <a:picLocks noChangeAspect="1"/>
          </p:cNvPicPr>
          <p:nvPr/>
        </p:nvPicPr>
        <p:blipFill>
          <a:blip r:embed="rId5"/>
          <a:stretch>
            <a:fillRect/>
          </a:stretch>
        </p:blipFill>
        <p:spPr>
          <a:xfrm>
            <a:off x="6095999" y="2335236"/>
            <a:ext cx="5795919" cy="4023359"/>
          </a:xfrm>
          <a:prstGeom prst="rect">
            <a:avLst/>
          </a:prstGeom>
        </p:spPr>
      </p:pic>
    </p:spTree>
    <p:extLst>
      <p:ext uri="{BB962C8B-B14F-4D97-AF65-F5344CB8AC3E}">
        <p14:creationId xmlns:p14="http://schemas.microsoft.com/office/powerpoint/2010/main" val="409330307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250"/>
                                        <p:tgtEl>
                                          <p:spTgt spid="5"/>
                                        </p:tgtEl>
                                      </p:cBhvr>
                                    </p:animEffect>
                                  </p:childTnLst>
                                </p:cTn>
                              </p:par>
                            </p:childTnLst>
                          </p:cTn>
                        </p:par>
                        <p:par>
                          <p:cTn id="13" fill="hold">
                            <p:stCondLst>
                              <p:cond delay="125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125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86803" y="1800331"/>
            <a:ext cx="10843197" cy="3246530"/>
          </a:xfrm>
          <a:prstGeom prst="rect">
            <a:avLst/>
          </a:prstGeom>
          <a:noFill/>
        </p:spPr>
        <p:style>
          <a:lnRef idx="2">
            <a:schemeClr val="dk1"/>
          </a:lnRef>
          <a:fillRef idx="1">
            <a:schemeClr val="lt1"/>
          </a:fillRef>
          <a:effectRef idx="0">
            <a:schemeClr val="dk1"/>
          </a:effectRef>
          <a:fontRef idx="minor">
            <a:schemeClr val="dk1"/>
          </a:fontRef>
        </p:style>
        <p:txBody>
          <a:bodyPr wrap="square">
            <a:spAutoFit/>
          </a:bodyPr>
          <a:lstStyle/>
          <a:p>
            <a:pPr marL="57150" marR="0" indent="171450" algn="just">
              <a:lnSpc>
                <a:spcPct val="150000"/>
              </a:lnSpc>
              <a:spcBef>
                <a:spcPts val="0"/>
              </a:spcBef>
            </a:pPr>
            <a:r>
              <a:rPr lang="vi-VN"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Biện pháp tương đối đơn giản, dễ thực hiện, không tốn kém về chi phí.</a:t>
            </a:r>
          </a:p>
          <a:p>
            <a:pPr marL="57150" marR="0" indent="171450" algn="just">
              <a:lnSpc>
                <a:spcPct val="150000"/>
              </a:lnSpc>
              <a:spcBef>
                <a:spcPts val="0"/>
              </a:spcBef>
            </a:pPr>
            <a:r>
              <a:rPr lang="vi-VN"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Phù hợp với đặc điểm tâm sinh lí của trẻ mẫu giáo nói chung và thực trạng của trẻ lớp tôi nói riêng.</a:t>
            </a:r>
          </a:p>
          <a:p>
            <a:pPr marL="57150" marR="0" indent="171450" algn="just">
              <a:lnSpc>
                <a:spcPct val="150000"/>
              </a:lnSpc>
              <a:spcBef>
                <a:spcPts val="0"/>
              </a:spcBef>
            </a:pPr>
            <a:r>
              <a:rPr lang="vi-VN"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Phù hợp với điều kiện của trường lớp và tận dụng được sự ủng hộ của phụ huynh.</a:t>
            </a:r>
          </a:p>
        </p:txBody>
      </p:sp>
      <p:sp>
        <p:nvSpPr>
          <p:cNvPr id="6" name="Oval 5"/>
          <p:cNvSpPr/>
          <p:nvPr/>
        </p:nvSpPr>
        <p:spPr>
          <a:xfrm flipH="1">
            <a:off x="2511217" y="397625"/>
            <a:ext cx="6236998" cy="830674"/>
          </a:xfrm>
          <a:prstGeom prst="ellipse">
            <a:avLst/>
          </a:prstGeom>
          <a:solidFill>
            <a:srgbClr val="FFFF0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2800" b="1">
                <a:solidFill>
                  <a:srgbClr val="FF0000"/>
                </a:solidFill>
                <a:latin typeface="Times New Roman" panose="02020603050405020304" pitchFamily="18" charset="0"/>
                <a:cs typeface="Times New Roman" panose="02020603050405020304" pitchFamily="18" charset="0"/>
              </a:rPr>
              <a:t>b. ĐÁNH GIÁ BIỆN PHÁP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69794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60633" y="1712221"/>
            <a:ext cx="3872952" cy="4963824"/>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14000"/>
              </a:lnSpc>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trẻ: </a:t>
            </a:r>
          </a:p>
          <a:p>
            <a:pPr algn="just">
              <a:lnSpc>
                <a:spcPct val="114000"/>
              </a:lnSpc>
            </a:pP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 dạn tự tin,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hứng thú, tích cực tham gia các hoạt động cùng cô và bạn. Trẻ được là chính mình, được vô tư thể hiện cảm xúc, suy nghĩ, tính cách của bản thân.</a:t>
            </a:r>
          </a:p>
        </p:txBody>
      </p:sp>
      <p:sp>
        <p:nvSpPr>
          <p:cNvPr id="10" name="Rounded Rectangle 9"/>
          <p:cNvSpPr/>
          <p:nvPr/>
        </p:nvSpPr>
        <p:spPr>
          <a:xfrm>
            <a:off x="4437463" y="1841924"/>
            <a:ext cx="3384668" cy="4834121"/>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indent="457200" algn="just">
              <a:lnSpc>
                <a:spcPct val="114000"/>
              </a:lnSpc>
            </a:pP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giáo viên: </a:t>
            </a:r>
            <a:r>
              <a:rPr lang="en-US" sz="2400">
                <a:solidFill>
                  <a:schemeClr val="tx1"/>
                </a:solidFill>
                <a:latin typeface="Times New Roman" panose="02020603050405020304" pitchFamily="18" charset="0"/>
                <a:cs typeface="Times New Roman" panose="02020603050405020304" pitchFamily="18" charset="0"/>
              </a:rPr>
              <a:t>C</a:t>
            </a:r>
            <a:r>
              <a:rPr lang="vi-VN" sz="2400">
                <a:solidFill>
                  <a:schemeClr val="tx1"/>
                </a:solidFill>
                <a:latin typeface="Times New Roman" panose="02020603050405020304" pitchFamily="18" charset="0"/>
                <a:cs typeface="Times New Roman" panose="02020603050405020304" pitchFamily="18" charset="0"/>
              </a:rPr>
              <a:t>ảm thấy vui vẻ, có động lực, hứng thú hơn với công việc hằng ngày</a:t>
            </a:r>
            <a:r>
              <a:rPr lang="en-US"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Cô cảm nhận được tình yêu thương, gần gũi chia sẻ của trẻ như một gia đình.</a:t>
            </a:r>
          </a:p>
          <a:p>
            <a:pPr indent="457200" algn="just">
              <a:lnSpc>
                <a:spcPct val="114000"/>
              </a:lnSpc>
            </a:pPr>
            <a:endParaRPr lang="en-US" sz="2800" spc="-2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0"/>
          <p:cNvSpPr/>
          <p:nvPr/>
        </p:nvSpPr>
        <p:spPr>
          <a:xfrm>
            <a:off x="8226009" y="1841923"/>
            <a:ext cx="3486894" cy="4868808"/>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indent="457200">
              <a:lnSpc>
                <a:spcPct val="114000"/>
              </a:lnSpc>
            </a:pPr>
            <a:r>
              <a:rPr lang="pt-B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Đối với PH:</a:t>
            </a:r>
          </a:p>
          <a:p>
            <a:pPr indent="457200" algn="just">
              <a:lnSpc>
                <a:spcPct val="114000"/>
              </a:lnSpc>
            </a:pPr>
            <a:r>
              <a:rPr lang="en-US" sz="2400">
                <a:solidFill>
                  <a:schemeClr val="tx1"/>
                </a:solidFill>
                <a:latin typeface="Times New Roman" panose="02020603050405020304" pitchFamily="18" charset="0"/>
                <a:cs typeface="Times New Roman" panose="02020603050405020304" pitchFamily="18" charset="0"/>
              </a:rPr>
              <a:t>Đã nhận thức được tầm quan trọng của việc rèn tính mạnh dạn tự tin và  có sự quan tâm phối kết hợp cùng với giáo viên tại lớp. Phấn khởi, yên tâm gửi con đến trường lớp.</a:t>
            </a:r>
            <a:endParaRPr lang="en-US" sz="2400" spc="-2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p:cNvSpPr/>
          <p:nvPr/>
        </p:nvSpPr>
        <p:spPr>
          <a:xfrm flipH="1">
            <a:off x="2365373" y="181955"/>
            <a:ext cx="6382171" cy="889961"/>
          </a:xfrm>
          <a:prstGeom prst="ellipse">
            <a:avLst/>
          </a:prstGeom>
          <a:solidFill>
            <a:srgbClr val="7DBE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2800" b="1">
                <a:solidFill>
                  <a:srgbClr val="FF0000"/>
                </a:solidFill>
                <a:latin typeface="Times New Roman" panose="02020603050405020304" pitchFamily="18" charset="0"/>
                <a:cs typeface="Times New Roman" panose="02020603050405020304" pitchFamily="18" charset="0"/>
              </a:rPr>
              <a:t>c. KẾT QUẢ ĐẠT ĐƯỢC</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a:cxnSpLocks/>
          </p:cNvCxnSpPr>
          <p:nvPr/>
        </p:nvCxnSpPr>
        <p:spPr>
          <a:xfrm flipH="1">
            <a:off x="2372762" y="1027600"/>
            <a:ext cx="1660823" cy="6919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a:cxnSpLocks/>
          </p:cNvCxnSpPr>
          <p:nvPr/>
        </p:nvCxnSpPr>
        <p:spPr>
          <a:xfrm>
            <a:off x="6006207" y="1071916"/>
            <a:ext cx="33797" cy="7700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a:cxnSpLocks/>
            <a:stCxn id="7" idx="3"/>
          </p:cNvCxnSpPr>
          <p:nvPr/>
        </p:nvCxnSpPr>
        <p:spPr>
          <a:xfrm>
            <a:off x="7812897" y="941584"/>
            <a:ext cx="2013730" cy="9003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09161323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500"/>
                                        <p:tgtEl>
                                          <p:spTgt spid="12"/>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500"/>
                                        <p:tgtEl>
                                          <p:spTgt spid="13"/>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93000"/>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193184" y="6009633"/>
            <a:ext cx="11269014" cy="410882"/>
          </a:xfrm>
          <a:prstGeom prst="rect">
            <a:avLst/>
          </a:prstGeom>
        </p:spPr>
        <p:txBody>
          <a:bodyPr wrap="square">
            <a:spAutoFit/>
          </a:bodyPr>
          <a:lstStyle/>
          <a:p>
            <a:pPr algn="just">
              <a:lnSpc>
                <a:spcPct val="115000"/>
              </a:lnSpc>
            </a:pPr>
            <a:r>
              <a:rPr lang="en-US">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2"/>
          <p:cNvSpPr>
            <a:spLocks noChangeArrowheads="1"/>
          </p:cNvSpPr>
          <p:nvPr/>
        </p:nvSpPr>
        <p:spPr bwMode="auto">
          <a:xfrm>
            <a:off x="250638" y="1340738"/>
            <a:ext cx="11609668" cy="523220"/>
          </a:xfrm>
          <a:prstGeom prst="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8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 năng áp dụng: </a:t>
            </a:r>
            <a:r>
              <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Biệp pháp có thể được áp dụng rộng rãi  tại các nhóm lớp. </a:t>
            </a:r>
          </a:p>
        </p:txBody>
      </p:sp>
      <p:sp>
        <p:nvSpPr>
          <p:cNvPr id="9" name="Rectangle 2"/>
          <p:cNvSpPr>
            <a:spLocks noChangeArrowheads="1"/>
          </p:cNvSpPr>
          <p:nvPr/>
        </p:nvSpPr>
        <p:spPr bwMode="auto">
          <a:xfrm>
            <a:off x="250638" y="3270493"/>
            <a:ext cx="11609668" cy="2246769"/>
          </a:xfrm>
          <a:prstGeom prst="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altLang="en-US" sz="2800" b="1">
                <a:solidFill>
                  <a:schemeClr val="tx1"/>
                </a:solidFill>
                <a:latin typeface="Times New Roman" panose="02020603050405020304" pitchFamily="18" charset="0"/>
                <a:cs typeface="Times New Roman" panose="02020603050405020304" pitchFamily="18" charset="0"/>
              </a:rPr>
              <a:t>Bài học kinh nghiệm:</a:t>
            </a:r>
            <a:r>
              <a:rPr lang="en-US" altLang="en-US" sz="2800">
                <a:solidFill>
                  <a:schemeClr val="tx1"/>
                </a:solidFill>
                <a:latin typeface="Times New Roman" panose="02020603050405020304" pitchFamily="18" charset="0"/>
                <a:cs typeface="Times New Roman" panose="02020603050405020304" pitchFamily="18" charset="0"/>
              </a:rPr>
              <a:t> </a:t>
            </a:r>
          </a:p>
          <a:p>
            <a:pPr algn="just"/>
            <a:r>
              <a:rPr lang="vi-VN" altLang="en-US" sz="2800">
                <a:solidFill>
                  <a:schemeClr val="tx1"/>
                </a:solidFill>
                <a:latin typeface="Times New Roman" panose="02020603050405020304" pitchFamily="18" charset="0"/>
                <a:cs typeface="Times New Roman" panose="02020603050405020304" pitchFamily="18" charset="0"/>
              </a:rPr>
              <a:t>Tạo môi trường hoạt động phong phú, </a:t>
            </a:r>
            <a:r>
              <a:rPr lang="en-US" altLang="en-US" sz="2800">
                <a:solidFill>
                  <a:schemeClr val="tx1"/>
                </a:solidFill>
                <a:latin typeface="Times New Roman" panose="02020603050405020304" pitchFamily="18" charset="0"/>
                <a:cs typeface="Times New Roman" panose="02020603050405020304" pitchFamily="18" charset="0"/>
              </a:rPr>
              <a:t>tạo nhiều cơ hội để trẻ được thể hiện bản thân</a:t>
            </a:r>
          </a:p>
          <a:p>
            <a:pPr algn="just"/>
            <a:r>
              <a:rPr lang="en-US" altLang="en-US" sz="2800">
                <a:solidFill>
                  <a:schemeClr val="tx1"/>
                </a:solidFill>
                <a:latin typeface="Times New Roman" panose="02020603050405020304" pitchFamily="18" charset="0"/>
                <a:cs typeface="Times New Roman" panose="02020603050405020304" pitchFamily="18" charset="0"/>
              </a:rPr>
              <a:t> </a:t>
            </a:r>
            <a:r>
              <a:rPr lang="vi-VN" altLang="en-US" sz="2800">
                <a:solidFill>
                  <a:schemeClr val="tx1"/>
                </a:solidFill>
                <a:latin typeface="Times New Roman" panose="02020603050405020304" pitchFamily="18" charset="0"/>
                <a:cs typeface="Times New Roman" panose="02020603050405020304" pitchFamily="18" charset="0"/>
              </a:rPr>
              <a:t>Thường xuyên trao đổi, phối kết hợp với phụ huynh học sinh về tình hình của trẻ, phải có sự phối hợp thống nhất về phương pháp giáo dục ở lớp và gia đình.</a:t>
            </a:r>
          </a:p>
        </p:txBody>
      </p:sp>
      <p:sp>
        <p:nvSpPr>
          <p:cNvPr id="11" name="Oval 10"/>
          <p:cNvSpPr/>
          <p:nvPr/>
        </p:nvSpPr>
        <p:spPr>
          <a:xfrm>
            <a:off x="2368229" y="174240"/>
            <a:ext cx="7455541" cy="672592"/>
          </a:xfrm>
          <a:prstGeom prst="ellipse">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III. KẾT LUẬN VÀ KHUYẾN NGHỊ</a:t>
            </a:r>
          </a:p>
        </p:txBody>
      </p:sp>
    </p:spTree>
    <p:extLst>
      <p:ext uri="{BB962C8B-B14F-4D97-AF65-F5344CB8AC3E}">
        <p14:creationId xmlns:p14="http://schemas.microsoft.com/office/powerpoint/2010/main" val="251335095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style.rotation</p:attrName>
                                        </p:attrNameLst>
                                      </p:cBhvr>
                                      <p:tavLst>
                                        <p:tav tm="0">
                                          <p:val>
                                            <p:fltVal val="360"/>
                                          </p:val>
                                        </p:tav>
                                        <p:tav tm="100000">
                                          <p:val>
                                            <p:fltVal val="0"/>
                                          </p:val>
                                        </p:tav>
                                      </p:tavLst>
                                    </p:anim>
                                    <p:animEffect transition="in" filter="fade">
                                      <p:cBhvr>
                                        <p:cTn id="10" dur="12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3031" y="76017"/>
            <a:ext cx="11578107" cy="6901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2426" y="1571260"/>
            <a:ext cx="10831133" cy="5078313"/>
          </a:xfrm>
          <a:prstGeom prst="rect">
            <a:avLst/>
          </a:prstGeom>
        </p:spPr>
        <p:txBody>
          <a:bodyPr wrap="square">
            <a:spAutoFit/>
          </a:bodyPr>
          <a:lstStyle/>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vi-VN" sz="2400">
              <a:latin typeface="Times New Roman" panose="02020603050405020304" pitchFamily="18" charset="0"/>
              <a:cs typeface="Times New Roman" panose="02020603050405020304" pitchFamily="18" charset="0"/>
            </a:endParaRPr>
          </a:p>
        </p:txBody>
      </p:sp>
      <p:sp>
        <p:nvSpPr>
          <p:cNvPr id="9" name="Oval 8"/>
          <p:cNvSpPr/>
          <p:nvPr/>
        </p:nvSpPr>
        <p:spPr>
          <a:xfrm flipH="1">
            <a:off x="2711876" y="118045"/>
            <a:ext cx="5883106" cy="801787"/>
          </a:xfrm>
          <a:prstGeom prst="ellipse">
            <a:avLst/>
          </a:prstGeom>
          <a:solidFill>
            <a:srgbClr val="00B0F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defRPr/>
            </a:pPr>
            <a:r>
              <a:rPr lang="vi-VN" sz="2800" b="1" dirty="0">
                <a:solidFill>
                  <a:srgbClr val="FF0000"/>
                </a:solidFill>
                <a:latin typeface="Times New Roman" panose="02020603050405020304" pitchFamily="18" charset="0"/>
                <a:cs typeface="Times New Roman" panose="02020603050405020304" pitchFamily="18" charset="0"/>
              </a:rPr>
              <a:t>1</a:t>
            </a:r>
            <a:r>
              <a:rPr lang="en-US" sz="2800" b="1">
                <a:solidFill>
                  <a:srgbClr val="FF0000"/>
                </a:solidFill>
                <a:latin typeface="Times New Roman" panose="02020603050405020304" pitchFamily="18" charset="0"/>
                <a:cs typeface="Times New Roman" panose="02020603050405020304" pitchFamily="18" charset="0"/>
              </a:rPr>
              <a:t>.</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LÝ DO CHỌN ĐỀ TÀI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534474" y="1563277"/>
            <a:ext cx="10715220" cy="1798699"/>
          </a:xfrm>
          <a:prstGeom prst="roundRect">
            <a:avLst>
              <a:gd name="adj" fmla="val 18217"/>
            </a:avLst>
          </a:prstGeom>
          <a:pattFill prst="pct50">
            <a:fgClr>
              <a:schemeClr val="accent4">
                <a:lumMod val="40000"/>
                <a:lumOff val="60000"/>
              </a:schemeClr>
            </a:fgClr>
            <a:bgClr>
              <a:schemeClr val="bg1"/>
            </a:bgClr>
          </a:patt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solidFill>
                  <a:schemeClr val="tx1"/>
                </a:solidFill>
                <a:latin typeface="Times New Roman" panose="02020603050405020304" pitchFamily="18" charset="0"/>
                <a:cs typeface="Times New Roman" panose="02020603050405020304" pitchFamily="18" charset="0"/>
              </a:rPr>
              <a:t>Tự tin rất quan trọng đối với </a:t>
            </a:r>
            <a:r>
              <a:rPr lang="en-US" sz="2400">
                <a:solidFill>
                  <a:schemeClr val="tx1"/>
                </a:solidFill>
                <a:latin typeface="Times New Roman" panose="02020603050405020304" pitchFamily="18" charset="0"/>
                <a:cs typeface="Times New Roman" panose="02020603050405020304" pitchFamily="18" charset="0"/>
              </a:rPr>
              <a:t>mỗi</a:t>
            </a:r>
            <a:r>
              <a:rPr lang="vi-VN" sz="2400">
                <a:solidFill>
                  <a:schemeClr val="tx1"/>
                </a:solidFill>
                <a:latin typeface="Times New Roman" panose="02020603050405020304" pitchFamily="18" charset="0"/>
                <a:cs typeface="Times New Roman" panose="02020603050405020304" pitchFamily="18" charset="0"/>
              </a:rPr>
              <a:t> người. Tự tin giúp cho con người thực hiện tốt những mong muốn, dự định, mục tiêu đề ra. Với trẻ mầm non, tự tin sẽ giúp trẻ hồ hởi, tích cực, chủ động trong các hoạt động cũng như trong giao tiếp với bạn bè và mọi người xung quanh.</a:t>
            </a:r>
          </a:p>
        </p:txBody>
      </p:sp>
      <p:sp>
        <p:nvSpPr>
          <p:cNvPr id="11" name="Rounded Rectangle 10"/>
          <p:cNvSpPr/>
          <p:nvPr/>
        </p:nvSpPr>
        <p:spPr>
          <a:xfrm>
            <a:off x="510862" y="4174340"/>
            <a:ext cx="10715220" cy="1662869"/>
          </a:xfrm>
          <a:prstGeom prst="roundRect">
            <a:avLst>
              <a:gd name="adj" fmla="val 18889"/>
            </a:avLst>
          </a:prstGeom>
          <a:pattFill prst="pct50">
            <a:fgClr>
              <a:schemeClr val="accent4">
                <a:lumMod val="40000"/>
                <a:lumOff val="60000"/>
              </a:schemeClr>
            </a:fgClr>
            <a:bgClr>
              <a:schemeClr val="bg1"/>
            </a:bgClr>
          </a:patt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2400">
                <a:solidFill>
                  <a:schemeClr val="tx1"/>
                </a:solidFill>
                <a:latin typeface="Times New Roman" panose="02020603050405020304" pitchFamily="18" charset="0"/>
                <a:cs typeface="Times New Roman" panose="02020603050405020304" pitchFamily="18" charset="0"/>
              </a:rPr>
              <a:t>Nhận thức được tầm quan trọng của sự tự tin đối với con người nói chung và trẻ mầm non nói riêng, bản thân tôi trong năm học 202</a:t>
            </a:r>
            <a:r>
              <a:rPr lang="en-US" sz="2400">
                <a:solidFill>
                  <a:schemeClr val="tx1"/>
                </a:solidFill>
                <a:latin typeface="Times New Roman" panose="02020603050405020304" pitchFamily="18" charset="0"/>
                <a:cs typeface="Times New Roman" panose="02020603050405020304" pitchFamily="18" charset="0"/>
              </a:rPr>
              <a:t>3</a:t>
            </a:r>
            <a:r>
              <a:rPr lang="vi-VN" sz="2400">
                <a:solidFill>
                  <a:schemeClr val="tx1"/>
                </a:solidFill>
                <a:latin typeface="Times New Roman" panose="02020603050405020304" pitchFamily="18" charset="0"/>
                <a:cs typeface="Times New Roman" panose="02020603050405020304" pitchFamily="18" charset="0"/>
              </a:rPr>
              <a:t>– 202</a:t>
            </a:r>
            <a:r>
              <a:rPr lang="en-US" sz="2400">
                <a:solidFill>
                  <a:schemeClr val="tx1"/>
                </a:solidFill>
                <a:latin typeface="Times New Roman" panose="02020603050405020304" pitchFamily="18" charset="0"/>
                <a:cs typeface="Times New Roman" panose="02020603050405020304" pitchFamily="18" charset="0"/>
              </a:rPr>
              <a:t>4</a:t>
            </a:r>
            <a:r>
              <a:rPr lang="vi-VN" sz="2400">
                <a:solidFill>
                  <a:schemeClr val="tx1"/>
                </a:solidFill>
                <a:latin typeface="Times New Roman" panose="02020603050405020304" pitchFamily="18" charset="0"/>
                <a:cs typeface="Times New Roman" panose="02020603050405020304" pitchFamily="18" charset="0"/>
              </a:rPr>
              <a:t> được phân công phụ trách lớp </a:t>
            </a:r>
            <a:r>
              <a:rPr lang="en-US" sz="2400">
                <a:solidFill>
                  <a:schemeClr val="tx1"/>
                </a:solidFill>
                <a:latin typeface="Times New Roman" panose="02020603050405020304" pitchFamily="18" charset="0"/>
                <a:cs typeface="Times New Roman" panose="02020603050405020304" pitchFamily="18" charset="0"/>
              </a:rPr>
              <a:t>3C2</a:t>
            </a:r>
            <a:r>
              <a:rPr lang="vi-VN" sz="2400">
                <a:solidFill>
                  <a:schemeClr val="tx1"/>
                </a:solidFill>
                <a:latin typeface="Times New Roman" panose="02020603050405020304" pitchFamily="18" charset="0"/>
                <a:cs typeface="Times New Roman" panose="02020603050405020304" pitchFamily="18" charset="0"/>
              </a:rPr>
              <a:t>. Vì vậy, tôi đã lựa chọn đề tài: </a:t>
            </a:r>
            <a:r>
              <a:rPr lang="vi-VN" sz="2400" b="1" i="1">
                <a:latin typeface="Times New Roman" panose="02020603050405020304" pitchFamily="18" charset="0"/>
                <a:cs typeface="Times New Roman" panose="02020603050405020304" pitchFamily="18" charset="0"/>
              </a:rPr>
              <a:t>“Một số biện pháp rèn tính mạnh dạn tự tin cho trẻ 3-4 tuổi thông qua các hoạt động trong trường mầm non” </a:t>
            </a:r>
            <a:endParaRPr lang="vi-VN"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48898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93000"/>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193184" y="6009633"/>
            <a:ext cx="11269014" cy="410882"/>
          </a:xfrm>
          <a:prstGeom prst="rect">
            <a:avLst/>
          </a:prstGeom>
        </p:spPr>
        <p:txBody>
          <a:bodyPr wrap="square">
            <a:spAutoFit/>
          </a:bodyPr>
          <a:lstStyle/>
          <a:p>
            <a:pPr algn="just">
              <a:lnSpc>
                <a:spcPct val="115000"/>
              </a:lnSpc>
            </a:pPr>
            <a:r>
              <a:rPr lang="en-US">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bwMode="auto">
          <a:xfrm>
            <a:off x="298076" y="2067951"/>
            <a:ext cx="11595848" cy="3165230"/>
          </a:xfrm>
          <a:prstGeom prst="rect">
            <a:avLst/>
          </a:prstGeom>
          <a:pattFill prst="pct60">
            <a:fgClr>
              <a:schemeClr val="accent4">
                <a:lumMod val="20000"/>
                <a:lumOff val="80000"/>
              </a:schemeClr>
            </a:fgClr>
            <a:bgClr>
              <a:schemeClr val="bg1"/>
            </a:bgClr>
          </a:pattFill>
        </p:spPr>
        <p:style>
          <a:lnRef idx="2">
            <a:schemeClr val="dk1"/>
          </a:lnRef>
          <a:fillRef idx="1">
            <a:schemeClr val="lt1"/>
          </a:fillRef>
          <a:effectRef idx="0">
            <a:schemeClr val="dk1"/>
          </a:effectRef>
          <a:fontRef idx="minor">
            <a:schemeClr val="dk1"/>
          </a:fontRef>
        </p:style>
        <p:txBody>
          <a:bodyPr anchor="ctr"/>
          <a:lstStyle/>
          <a:p>
            <a:r>
              <a:rPr lang="en-US" sz="2800" b="1">
                <a:ln w="0"/>
                <a:solidFill>
                  <a:srgbClr val="1E23E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 xuất, khuyến nghị:</a:t>
            </a:r>
          </a:p>
          <a:p>
            <a:r>
              <a:rPr lang="vi-VN" sz="2800">
                <a:solidFill>
                  <a:schemeClr val="tx1"/>
                </a:solidFill>
                <a:latin typeface="Times New Roman" panose="02020603050405020304" pitchFamily="18" charset="0"/>
                <a:cs typeface="Times New Roman" panose="02020603050405020304" pitchFamily="18" charset="0"/>
              </a:rPr>
              <a:t>- Giáo viên cần quan tâm đến đặc điểm tâm sinh lý của trẻ 3-4 tuổi để từ đó đưa ra các hình thức phương pháp giáo dục phù hợp</a:t>
            </a:r>
          </a:p>
          <a:p>
            <a:r>
              <a:rPr lang="vi-VN" sz="2800">
                <a:solidFill>
                  <a:schemeClr val="tx1"/>
                </a:solidFill>
                <a:latin typeface="Times New Roman" panose="02020603050405020304" pitchFamily="18" charset="0"/>
                <a:cs typeface="Times New Roman" panose="02020603050405020304" pitchFamily="18" charset="0"/>
              </a:rPr>
              <a:t>- Ban chất lượng chuyên môn tổ chức thêm các buổi sinh hoạt chuyên môn về nội dung rèn trẻ mạnh dạn tự tin cho trẻ mẫu giáo 3</a:t>
            </a:r>
            <a:r>
              <a:rPr lang="en-US" sz="2800">
                <a:solidFill>
                  <a:schemeClr val="tx1"/>
                </a:solidFill>
                <a:latin typeface="Times New Roman" panose="02020603050405020304" pitchFamily="18" charset="0"/>
                <a:cs typeface="Times New Roman" panose="02020603050405020304" pitchFamily="18" charset="0"/>
              </a:rPr>
              <a:t>-4</a:t>
            </a:r>
            <a:r>
              <a:rPr lang="vi-VN" sz="2800">
                <a:solidFill>
                  <a:schemeClr val="tx1"/>
                </a:solidFill>
                <a:latin typeface="Times New Roman" panose="02020603050405020304" pitchFamily="18" charset="0"/>
                <a:cs typeface="Times New Roman" panose="02020603050405020304" pitchFamily="18" charset="0"/>
              </a:rPr>
              <a:t> tuổi để giáo viên có điều kiện trau dồi kinh nghiệm cho bản thân.</a:t>
            </a:r>
          </a:p>
        </p:txBody>
      </p:sp>
      <p:sp>
        <p:nvSpPr>
          <p:cNvPr id="11" name="Oval 10"/>
          <p:cNvSpPr/>
          <p:nvPr/>
        </p:nvSpPr>
        <p:spPr>
          <a:xfrm>
            <a:off x="3521200" y="437485"/>
            <a:ext cx="4217081" cy="1187334"/>
          </a:xfrm>
          <a:prstGeom prst="ellipse">
            <a:avLst/>
          </a:prstGeom>
          <a:solidFill>
            <a:srgbClr val="FFFF0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1E23EA"/>
                </a:solidFill>
                <a:latin typeface="Times New Roman" panose="02020603050405020304" pitchFamily="18" charset="0"/>
                <a:cs typeface="Times New Roman" panose="02020603050405020304" pitchFamily="18" charset="0"/>
              </a:rPr>
              <a:t>III. </a:t>
            </a:r>
            <a:r>
              <a:rPr lang="en-US" sz="2400" b="1">
                <a:solidFill>
                  <a:srgbClr val="1E23EA"/>
                </a:solidFill>
                <a:latin typeface="Times New Roman" panose="02020603050405020304" pitchFamily="18" charset="0"/>
                <a:cs typeface="Times New Roman" panose="02020603050405020304" pitchFamily="18" charset="0"/>
              </a:rPr>
              <a:t>KẾT LUẬN&amp;</a:t>
            </a:r>
          </a:p>
          <a:p>
            <a:pPr algn="ctr">
              <a:defRPr/>
            </a:pPr>
            <a:r>
              <a:rPr lang="en-US" sz="2400" b="1">
                <a:solidFill>
                  <a:srgbClr val="1E23EA"/>
                </a:solidFill>
                <a:latin typeface="Times New Roman" panose="02020603050405020304" pitchFamily="18" charset="0"/>
                <a:cs typeface="Times New Roman" panose="02020603050405020304" pitchFamily="18" charset="0"/>
              </a:rPr>
              <a:t>KHUYẾN </a:t>
            </a:r>
            <a:r>
              <a:rPr lang="en-US" sz="2400" b="1" dirty="0">
                <a:solidFill>
                  <a:srgbClr val="1E23EA"/>
                </a:solidFill>
                <a:latin typeface="Times New Roman" panose="02020603050405020304" pitchFamily="18" charset="0"/>
                <a:cs typeface="Times New Roman" panose="02020603050405020304" pitchFamily="18" charset="0"/>
              </a:rPr>
              <a:t>NGHỊ</a:t>
            </a:r>
          </a:p>
        </p:txBody>
      </p:sp>
    </p:spTree>
    <p:extLst>
      <p:ext uri="{BB962C8B-B14F-4D97-AF65-F5344CB8AC3E}">
        <p14:creationId xmlns:p14="http://schemas.microsoft.com/office/powerpoint/2010/main" val="412099963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ppt_x"/>
                                          </p:val>
                                        </p:tav>
                                        <p:tav tm="100000">
                                          <p:val>
                                            <p:strVal val="#ppt_x"/>
                                          </p:val>
                                        </p:tav>
                                      </p:tavLst>
                                    </p:anim>
                                    <p:anim calcmode="lin" valueType="num">
                                      <p:cBhvr additive="base">
                                        <p:cTn id="8"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1" name="Picture 3" descr="Hinh nen 56"/>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94129" y="509"/>
            <a:ext cx="12097871" cy="6858000"/>
          </a:xfrm>
          <a:noFill/>
        </p:spPr>
      </p:pic>
      <p:pic>
        <p:nvPicPr>
          <p:cNvPr id="242692" name="Picture 7" descr="su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67826" y="152401"/>
            <a:ext cx="14001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11" descr="167"/>
          <p:cNvPicPr>
            <a:picLocks noChangeAspect="1" noChangeArrowheads="1" noCrop="1"/>
          </p:cNvPicPr>
          <p:nvPr/>
        </p:nvPicPr>
        <p:blipFill>
          <a:blip r:embed="rId7">
            <a:lum bright="42000"/>
            <a:extLst>
              <a:ext uri="{28A0092B-C50C-407E-A947-70E740481C1C}">
                <a14:useLocalDpi xmlns:a14="http://schemas.microsoft.com/office/drawing/2010/main" val="0"/>
              </a:ext>
            </a:extLst>
          </a:blip>
          <a:srcRect/>
          <a:stretch>
            <a:fillRect/>
          </a:stretch>
        </p:blipFill>
        <p:spPr bwMode="auto">
          <a:xfrm>
            <a:off x="6400800" y="304801"/>
            <a:ext cx="1371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6" descr="Dove-02-june">
            <a:hlinkClick r:id="rId8"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401941">
            <a:off x="2963864" y="195263"/>
            <a:ext cx="118268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16" descr="P1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35052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Picture 8" descr="FF1E1E57665942E3A74FF221CEBC426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763000" y="11430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7" name="Picture 16" descr="P1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29718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8" name="Picture 26" descr="j031805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265541">
            <a:off x="5943601" y="5638800"/>
            <a:ext cx="847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9" name="Picture 11" descr="FC393A0D6B0F44E2BDCF0A912FDC3DC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525000" y="2743200"/>
            <a:ext cx="95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0" name="Picture 26" descr="j031805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265541">
            <a:off x="4800601" y="5562600"/>
            <a:ext cx="847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1" name="Picture 26" descr="j031805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265541">
            <a:off x="9601201" y="5334000"/>
            <a:ext cx="847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2" name="Picture 26" descr="j031805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265541">
            <a:off x="8305801" y="5486400"/>
            <a:ext cx="847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3" name="Picture 26" descr="j031805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265541">
            <a:off x="7010401" y="5486400"/>
            <a:ext cx="8477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a:off x="-4991099" y="2959158"/>
            <a:ext cx="6515100" cy="3216275"/>
            <a:chOff x="600" y="1627"/>
            <a:chExt cx="4104" cy="2026"/>
          </a:xfrm>
        </p:grpSpPr>
        <p:pic>
          <p:nvPicPr>
            <p:cNvPr id="15380" name="Picture 4" descr="ELF1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0" y="1627"/>
              <a:ext cx="3984" cy="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06" name="Rectangle 18"/>
            <p:cNvSpPr>
              <a:spLocks noChangeArrowheads="1"/>
            </p:cNvSpPr>
            <p:nvPr/>
          </p:nvSpPr>
          <p:spPr bwMode="auto">
            <a:xfrm>
              <a:off x="1920" y="1728"/>
              <a:ext cx="2544" cy="442"/>
            </a:xfrm>
            <a:prstGeom prst="rect">
              <a:avLst/>
            </a:prstGeom>
            <a:noFill/>
            <a:ln w="9525">
              <a:noFill/>
              <a:miter lim="800000"/>
              <a:headEnd/>
              <a:tailEnd/>
            </a:ln>
            <a:effectLst/>
          </p:spPr>
          <p:txBody>
            <a:bodyPr>
              <a:spAutoFit/>
            </a:bodyPr>
            <a:lstStyle/>
            <a:p>
              <a:pPr algn="ctr">
                <a:defRPr/>
              </a:pPr>
              <a:endParaRPr lang="en-US" sz="4000" b="1" dirty="0">
                <a:solidFill>
                  <a:srgbClr val="FF0000"/>
                </a:solidFill>
                <a:effectLst>
                  <a:outerShdw blurRad="38100" dist="38100" dir="2700000" algn="tl">
                    <a:srgbClr val="000000"/>
                  </a:outerShdw>
                </a:effectLst>
                <a:latin typeface="Arial" charset="0"/>
              </a:endParaRPr>
            </a:p>
          </p:txBody>
        </p:sp>
        <p:sp>
          <p:nvSpPr>
            <p:cNvPr id="242707" name="Rectangle 19"/>
            <p:cNvSpPr>
              <a:spLocks noChangeArrowheads="1"/>
            </p:cNvSpPr>
            <p:nvPr/>
          </p:nvSpPr>
          <p:spPr bwMode="auto">
            <a:xfrm>
              <a:off x="1680" y="2448"/>
              <a:ext cx="3024" cy="404"/>
            </a:xfrm>
            <a:prstGeom prst="rect">
              <a:avLst/>
            </a:prstGeom>
            <a:noFill/>
            <a:ln w="9525">
              <a:noFill/>
              <a:miter lim="800000"/>
              <a:headEnd/>
              <a:tailEnd/>
            </a:ln>
            <a:effectLst/>
          </p:spPr>
          <p:txBody>
            <a:bodyPr>
              <a:spAutoFit/>
            </a:bodyPr>
            <a:lstStyle/>
            <a:p>
              <a:pPr algn="ctr">
                <a:defRPr/>
              </a:pPr>
              <a:endParaRPr lang="en-US" sz="3600" b="1" dirty="0">
                <a:solidFill>
                  <a:srgbClr val="FF00FF"/>
                </a:solidFill>
                <a:effectLst>
                  <a:outerShdw blurRad="38100" dist="38100" dir="2700000" algn="tl">
                    <a:srgbClr val="000000"/>
                  </a:outerShdw>
                </a:effectLst>
                <a:latin typeface="Arial" charset="0"/>
              </a:endParaRPr>
            </a:p>
          </p:txBody>
        </p:sp>
      </p:grpSp>
      <p:pic>
        <p:nvPicPr>
          <p:cNvPr id="15377" name="Picture 20" descr="Hoa hong"/>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24001" y="4572000"/>
            <a:ext cx="217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258051" y="2617759"/>
            <a:ext cx="4019550" cy="1924050"/>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4400" b="1">
                <a:latin typeface="Times New Roman" panose="02020603050405020304" pitchFamily="18" charset="0"/>
                <a:cs typeface="Times New Roman" panose="02020603050405020304" pitchFamily="18" charset="0"/>
              </a:rPr>
              <a:t>Xin trân trọng </a:t>
            </a:r>
          </a:p>
          <a:p>
            <a:pPr algn="ctr">
              <a:defRPr/>
            </a:pPr>
            <a:r>
              <a:rPr lang="en-US" sz="4400" b="1">
                <a:latin typeface="Times New Roman" panose="02020603050405020304" pitchFamily="18" charset="0"/>
                <a:cs typeface="Times New Roman" panose="02020603050405020304" pitchFamily="18" charset="0"/>
              </a:rPr>
              <a:t>cảm ơn!</a:t>
            </a:r>
            <a:endParaRPr lang="en-US" sz="4400" b="1"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4129" y="100208"/>
            <a:ext cx="409185" cy="409185"/>
          </a:xfrm>
          <a:prstGeom prst="rect">
            <a:avLst/>
          </a:prstGeom>
        </p:spPr>
      </p:pic>
    </p:spTree>
    <p:extLst>
      <p:ext uri="{BB962C8B-B14F-4D97-AF65-F5344CB8AC3E}">
        <p14:creationId xmlns:p14="http://schemas.microsoft.com/office/powerpoint/2010/main" val="1212631874"/>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42691"/>
                                        </p:tgtEl>
                                        <p:attrNameLst>
                                          <p:attrName>style.visibility</p:attrName>
                                        </p:attrNameLst>
                                      </p:cBhvr>
                                      <p:to>
                                        <p:strVal val="visible"/>
                                      </p:to>
                                    </p:set>
                                    <p:animEffect transition="in" filter="box(in)">
                                      <p:cBhvr>
                                        <p:cTn id="7" dur="500"/>
                                        <p:tgtEl>
                                          <p:spTgt spid="242691"/>
                                        </p:tgtEl>
                                      </p:cBhvr>
                                    </p:animEffect>
                                  </p:childTnLst>
                                </p:cTn>
                              </p:par>
                              <p:par>
                                <p:cTn id="8" presetID="5" presetClass="entr" presetSubtype="10" fill="hold" nodeType="withEffect">
                                  <p:stCondLst>
                                    <p:cond delay="0"/>
                                  </p:stCondLst>
                                  <p:childTnLst>
                                    <p:set>
                                      <p:cBhvr>
                                        <p:cTn id="9" dur="1" fill="hold">
                                          <p:stCondLst>
                                            <p:cond delay="0"/>
                                          </p:stCondLst>
                                        </p:cTn>
                                        <p:tgtEl>
                                          <p:spTgt spid="242692"/>
                                        </p:tgtEl>
                                        <p:attrNameLst>
                                          <p:attrName>style.visibility</p:attrName>
                                        </p:attrNameLst>
                                      </p:cBhvr>
                                      <p:to>
                                        <p:strVal val="visible"/>
                                      </p:to>
                                    </p:set>
                                    <p:animEffect transition="in" filter="checkerboard(across)">
                                      <p:cBhvr>
                                        <p:cTn id="10" dur="500"/>
                                        <p:tgtEl>
                                          <p:spTgt spid="242692"/>
                                        </p:tgtEl>
                                      </p:cBhvr>
                                    </p:animEffect>
                                  </p:childTnLst>
                                </p:cTn>
                              </p:par>
                              <p:par>
                                <p:cTn id="11" presetID="4" presetClass="entr" presetSubtype="16" fill="hold" nodeType="withEffect">
                                  <p:stCondLst>
                                    <p:cond delay="0"/>
                                  </p:stCondLst>
                                  <p:childTnLst>
                                    <p:set>
                                      <p:cBhvr>
                                        <p:cTn id="12" dur="1" fill="hold">
                                          <p:stCondLst>
                                            <p:cond delay="0"/>
                                          </p:stCondLst>
                                        </p:cTn>
                                        <p:tgtEl>
                                          <p:spTgt spid="242693"/>
                                        </p:tgtEl>
                                        <p:attrNameLst>
                                          <p:attrName>style.visibility</p:attrName>
                                        </p:attrNameLst>
                                      </p:cBhvr>
                                      <p:to>
                                        <p:strVal val="visible"/>
                                      </p:to>
                                    </p:set>
                                    <p:animEffect transition="in" filter="box(in)">
                                      <p:cBhvr>
                                        <p:cTn id="13" dur="500"/>
                                        <p:tgtEl>
                                          <p:spTgt spid="242693"/>
                                        </p:tgtEl>
                                      </p:cBhvr>
                                    </p:animEffect>
                                  </p:childTnLst>
                                </p:cTn>
                              </p:par>
                              <p:par>
                                <p:cTn id="14" presetID="8" presetClass="entr" presetSubtype="16" fill="hold" nodeType="withEffect">
                                  <p:stCondLst>
                                    <p:cond delay="0"/>
                                  </p:stCondLst>
                                  <p:childTnLst>
                                    <p:set>
                                      <p:cBhvr>
                                        <p:cTn id="15" dur="1" fill="hold">
                                          <p:stCondLst>
                                            <p:cond delay="0"/>
                                          </p:stCondLst>
                                        </p:cTn>
                                        <p:tgtEl>
                                          <p:spTgt spid="242694"/>
                                        </p:tgtEl>
                                        <p:attrNameLst>
                                          <p:attrName>style.visibility</p:attrName>
                                        </p:attrNameLst>
                                      </p:cBhvr>
                                      <p:to>
                                        <p:strVal val="visible"/>
                                      </p:to>
                                    </p:set>
                                    <p:animEffect transition="in" filter="diamond(in)">
                                      <p:cBhvr>
                                        <p:cTn id="16" dur="500"/>
                                        <p:tgtEl>
                                          <p:spTgt spid="242694"/>
                                        </p:tgtEl>
                                      </p:cBhvr>
                                    </p:animEffect>
                                  </p:childTnLst>
                                </p:cTn>
                              </p:par>
                              <p:par>
                                <p:cTn id="17" presetID="22" presetClass="entr" presetSubtype="4" fill="hold" nodeType="withEffect">
                                  <p:stCondLst>
                                    <p:cond delay="0"/>
                                  </p:stCondLst>
                                  <p:childTnLst>
                                    <p:set>
                                      <p:cBhvr>
                                        <p:cTn id="18" dur="1" fill="hold">
                                          <p:stCondLst>
                                            <p:cond delay="0"/>
                                          </p:stCondLst>
                                        </p:cTn>
                                        <p:tgtEl>
                                          <p:spTgt spid="242697"/>
                                        </p:tgtEl>
                                        <p:attrNameLst>
                                          <p:attrName>style.visibility</p:attrName>
                                        </p:attrNameLst>
                                      </p:cBhvr>
                                      <p:to>
                                        <p:strVal val="visible"/>
                                      </p:to>
                                    </p:set>
                                    <p:animEffect transition="in" filter="wipe(down)">
                                      <p:cBhvr>
                                        <p:cTn id="19" dur="500"/>
                                        <p:tgtEl>
                                          <p:spTgt spid="242697"/>
                                        </p:tgtEl>
                                      </p:cBhvr>
                                    </p:animEffect>
                                  </p:childTnLst>
                                </p:cTn>
                              </p:par>
                            </p:childTnLst>
                          </p:cTn>
                        </p:par>
                        <p:par>
                          <p:cTn id="20" fill="hold" nodeType="afterGroup">
                            <p:stCondLst>
                              <p:cond delay="500"/>
                            </p:stCondLst>
                            <p:childTnLst>
                              <p:par>
                                <p:cTn id="21" presetID="22" presetClass="entr" presetSubtype="4" fill="hold" nodeType="afterEffect">
                                  <p:stCondLst>
                                    <p:cond delay="0"/>
                                  </p:stCondLst>
                                  <p:childTnLst>
                                    <p:set>
                                      <p:cBhvr>
                                        <p:cTn id="22" dur="1" fill="hold">
                                          <p:stCondLst>
                                            <p:cond delay="0"/>
                                          </p:stCondLst>
                                        </p:cTn>
                                        <p:tgtEl>
                                          <p:spTgt spid="242695"/>
                                        </p:tgtEl>
                                        <p:attrNameLst>
                                          <p:attrName>style.visibility</p:attrName>
                                        </p:attrNameLst>
                                      </p:cBhvr>
                                      <p:to>
                                        <p:strVal val="visible"/>
                                      </p:to>
                                    </p:set>
                                    <p:animEffect transition="in" filter="wipe(down)">
                                      <p:cBhvr>
                                        <p:cTn id="23" dur="500"/>
                                        <p:tgtEl>
                                          <p:spTgt spid="242695"/>
                                        </p:tgtEl>
                                      </p:cBhvr>
                                    </p:animEffect>
                                  </p:childTnLst>
                                </p:cTn>
                              </p:par>
                              <p:par>
                                <p:cTn id="24" presetID="63" presetClass="path" presetSubtype="0" accel="50000" decel="50000" fill="hold" nodeType="withEffect">
                                  <p:stCondLst>
                                    <p:cond delay="0"/>
                                  </p:stCondLst>
                                  <p:childTnLst>
                                    <p:animMotion origin="layout" path="M -0.07916 -0.06782 L 0.8375 -0.06551 " pathEditMode="relative" rAng="0" ptsTypes="AA">
                                      <p:cBhvr>
                                        <p:cTn id="25" dur="3000" fill="hold"/>
                                        <p:tgtEl>
                                          <p:spTgt spid="2"/>
                                        </p:tgtEl>
                                        <p:attrNameLst>
                                          <p:attrName>ppt_x</p:attrName>
                                          <p:attrName>ppt_y</p:attrName>
                                        </p:attrNameLst>
                                      </p:cBhvr>
                                      <p:rCtr x="45833" y="116"/>
                                    </p:animMotion>
                                  </p:childTnLst>
                                </p:cTn>
                              </p:par>
                              <p:par>
                                <p:cTn id="26" presetID="1" presetClass="mediacall" presetSubtype="0" fill="hold" nodeType="withEffect">
                                  <p:stCondLst>
                                    <p:cond delay="0"/>
                                  </p:stCondLst>
                                  <p:childTnLst>
                                    <p:cmd type="call" cmd="playFrom(0.0)">
                                      <p:cBhvr>
                                        <p:cTn id="27" dur="28740" fill="hold"/>
                                        <p:tgtEl>
                                          <p:spTgt spid="4"/>
                                        </p:tgtEl>
                                      </p:cBhvr>
                                    </p:cmd>
                                  </p:childTnLst>
                                </p:cTn>
                              </p:par>
                              <p:par>
                                <p:cTn id="28" presetID="2" presetClass="entr" presetSubtype="4" fill="hold" nodeType="withEffect">
                                  <p:stCondLst>
                                    <p:cond delay="0"/>
                                  </p:stCondLst>
                                  <p:childTnLst>
                                    <p:set>
                                      <p:cBhvr>
                                        <p:cTn id="29" dur="1" fill="hold">
                                          <p:stCondLst>
                                            <p:cond delay="0"/>
                                          </p:stCondLst>
                                        </p:cTn>
                                        <p:tgtEl>
                                          <p:spTgt spid="242696"/>
                                        </p:tgtEl>
                                        <p:attrNameLst>
                                          <p:attrName>style.visibility</p:attrName>
                                        </p:attrNameLst>
                                      </p:cBhvr>
                                      <p:to>
                                        <p:strVal val="visible"/>
                                      </p:to>
                                    </p:set>
                                    <p:anim calcmode="lin" valueType="num">
                                      <p:cBhvr additive="base">
                                        <p:cTn id="30" dur="500" fill="hold"/>
                                        <p:tgtEl>
                                          <p:spTgt spid="242696"/>
                                        </p:tgtEl>
                                        <p:attrNameLst>
                                          <p:attrName>ppt_x</p:attrName>
                                        </p:attrNameLst>
                                      </p:cBhvr>
                                      <p:tavLst>
                                        <p:tav tm="0">
                                          <p:val>
                                            <p:strVal val="#ppt_x"/>
                                          </p:val>
                                        </p:tav>
                                        <p:tav tm="100000">
                                          <p:val>
                                            <p:strVal val="#ppt_x"/>
                                          </p:val>
                                        </p:tav>
                                      </p:tavLst>
                                    </p:anim>
                                    <p:anim calcmode="lin" valueType="num">
                                      <p:cBhvr additive="base">
                                        <p:cTn id="31" dur="500" fill="hold"/>
                                        <p:tgtEl>
                                          <p:spTgt spid="242696"/>
                                        </p:tgtEl>
                                        <p:attrNameLst>
                                          <p:attrName>ppt_y</p:attrName>
                                        </p:attrNameLst>
                                      </p:cBhvr>
                                      <p:tavLst>
                                        <p:tav tm="0">
                                          <p:val>
                                            <p:strVal val="1+#ppt_h/2"/>
                                          </p:val>
                                        </p:tav>
                                        <p:tav tm="100000">
                                          <p:val>
                                            <p:strVal val="#ppt_y"/>
                                          </p:val>
                                        </p:tav>
                                      </p:tavLst>
                                    </p:anim>
                                  </p:childTnLst>
                                </p:cTn>
                              </p:par>
                              <p:par>
                                <p:cTn id="32" presetID="18" presetClass="entr" presetSubtype="12" fill="hold" nodeType="withEffect">
                                  <p:stCondLst>
                                    <p:cond delay="0"/>
                                  </p:stCondLst>
                                  <p:childTnLst>
                                    <p:set>
                                      <p:cBhvr>
                                        <p:cTn id="33" dur="1" fill="hold">
                                          <p:stCondLst>
                                            <p:cond delay="0"/>
                                          </p:stCondLst>
                                        </p:cTn>
                                        <p:tgtEl>
                                          <p:spTgt spid="242699"/>
                                        </p:tgtEl>
                                        <p:attrNameLst>
                                          <p:attrName>style.visibility</p:attrName>
                                        </p:attrNameLst>
                                      </p:cBhvr>
                                      <p:to>
                                        <p:strVal val="visible"/>
                                      </p:to>
                                    </p:set>
                                    <p:animEffect transition="in" filter="strips(downLeft)">
                                      <p:cBhvr>
                                        <p:cTn id="34" dur="500"/>
                                        <p:tgtEl>
                                          <p:spTgt spid="242699"/>
                                        </p:tgtEl>
                                      </p:cBhvr>
                                    </p:animEffect>
                                  </p:childTnLst>
                                </p:cTn>
                              </p:par>
                              <p:par>
                                <p:cTn id="35" presetID="2" presetClass="entr" presetSubtype="4" fill="hold" nodeType="withEffect">
                                  <p:stCondLst>
                                    <p:cond delay="0"/>
                                  </p:stCondLst>
                                  <p:childTnLst>
                                    <p:set>
                                      <p:cBhvr>
                                        <p:cTn id="36" dur="1" fill="hold">
                                          <p:stCondLst>
                                            <p:cond delay="0"/>
                                          </p:stCondLst>
                                        </p:cTn>
                                        <p:tgtEl>
                                          <p:spTgt spid="242698"/>
                                        </p:tgtEl>
                                        <p:attrNameLst>
                                          <p:attrName>style.visibility</p:attrName>
                                        </p:attrNameLst>
                                      </p:cBhvr>
                                      <p:to>
                                        <p:strVal val="visible"/>
                                      </p:to>
                                    </p:set>
                                    <p:anim calcmode="lin" valueType="num">
                                      <p:cBhvr additive="base">
                                        <p:cTn id="37" dur="500" fill="hold"/>
                                        <p:tgtEl>
                                          <p:spTgt spid="242698"/>
                                        </p:tgtEl>
                                        <p:attrNameLst>
                                          <p:attrName>ppt_x</p:attrName>
                                        </p:attrNameLst>
                                      </p:cBhvr>
                                      <p:tavLst>
                                        <p:tav tm="0">
                                          <p:val>
                                            <p:strVal val="#ppt_x"/>
                                          </p:val>
                                        </p:tav>
                                        <p:tav tm="100000">
                                          <p:val>
                                            <p:strVal val="#ppt_x"/>
                                          </p:val>
                                        </p:tav>
                                      </p:tavLst>
                                    </p:anim>
                                    <p:anim calcmode="lin" valueType="num">
                                      <p:cBhvr additive="base">
                                        <p:cTn id="38" dur="500" fill="hold"/>
                                        <p:tgtEl>
                                          <p:spTgt spid="24269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2700"/>
                                        </p:tgtEl>
                                        <p:attrNameLst>
                                          <p:attrName>style.visibility</p:attrName>
                                        </p:attrNameLst>
                                      </p:cBhvr>
                                      <p:to>
                                        <p:strVal val="visible"/>
                                      </p:to>
                                    </p:set>
                                    <p:anim calcmode="lin" valueType="num">
                                      <p:cBhvr additive="base">
                                        <p:cTn id="41" dur="500" fill="hold"/>
                                        <p:tgtEl>
                                          <p:spTgt spid="242700"/>
                                        </p:tgtEl>
                                        <p:attrNameLst>
                                          <p:attrName>ppt_x</p:attrName>
                                        </p:attrNameLst>
                                      </p:cBhvr>
                                      <p:tavLst>
                                        <p:tav tm="0">
                                          <p:val>
                                            <p:strVal val="#ppt_x"/>
                                          </p:val>
                                        </p:tav>
                                        <p:tav tm="100000">
                                          <p:val>
                                            <p:strVal val="#ppt_x"/>
                                          </p:val>
                                        </p:tav>
                                      </p:tavLst>
                                    </p:anim>
                                    <p:anim calcmode="lin" valueType="num">
                                      <p:cBhvr additive="base">
                                        <p:cTn id="42" dur="500" fill="hold"/>
                                        <p:tgtEl>
                                          <p:spTgt spid="24270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2701"/>
                                        </p:tgtEl>
                                        <p:attrNameLst>
                                          <p:attrName>style.visibility</p:attrName>
                                        </p:attrNameLst>
                                      </p:cBhvr>
                                      <p:to>
                                        <p:strVal val="visible"/>
                                      </p:to>
                                    </p:set>
                                    <p:anim calcmode="lin" valueType="num">
                                      <p:cBhvr additive="base">
                                        <p:cTn id="45" dur="500" fill="hold"/>
                                        <p:tgtEl>
                                          <p:spTgt spid="242701"/>
                                        </p:tgtEl>
                                        <p:attrNameLst>
                                          <p:attrName>ppt_x</p:attrName>
                                        </p:attrNameLst>
                                      </p:cBhvr>
                                      <p:tavLst>
                                        <p:tav tm="0">
                                          <p:val>
                                            <p:strVal val="#ppt_x"/>
                                          </p:val>
                                        </p:tav>
                                        <p:tav tm="100000">
                                          <p:val>
                                            <p:strVal val="#ppt_x"/>
                                          </p:val>
                                        </p:tav>
                                      </p:tavLst>
                                    </p:anim>
                                    <p:anim calcmode="lin" valueType="num">
                                      <p:cBhvr additive="base">
                                        <p:cTn id="46" dur="500" fill="hold"/>
                                        <p:tgtEl>
                                          <p:spTgt spid="24270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2702"/>
                                        </p:tgtEl>
                                        <p:attrNameLst>
                                          <p:attrName>style.visibility</p:attrName>
                                        </p:attrNameLst>
                                      </p:cBhvr>
                                      <p:to>
                                        <p:strVal val="visible"/>
                                      </p:to>
                                    </p:set>
                                    <p:anim calcmode="lin" valueType="num">
                                      <p:cBhvr additive="base">
                                        <p:cTn id="49" dur="500" fill="hold"/>
                                        <p:tgtEl>
                                          <p:spTgt spid="242702"/>
                                        </p:tgtEl>
                                        <p:attrNameLst>
                                          <p:attrName>ppt_x</p:attrName>
                                        </p:attrNameLst>
                                      </p:cBhvr>
                                      <p:tavLst>
                                        <p:tav tm="0">
                                          <p:val>
                                            <p:strVal val="#ppt_x"/>
                                          </p:val>
                                        </p:tav>
                                        <p:tav tm="100000">
                                          <p:val>
                                            <p:strVal val="#ppt_x"/>
                                          </p:val>
                                        </p:tav>
                                      </p:tavLst>
                                    </p:anim>
                                    <p:anim calcmode="lin" valueType="num">
                                      <p:cBhvr additive="base">
                                        <p:cTn id="50" dur="500" fill="hold"/>
                                        <p:tgtEl>
                                          <p:spTgt spid="24270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42703"/>
                                        </p:tgtEl>
                                        <p:attrNameLst>
                                          <p:attrName>style.visibility</p:attrName>
                                        </p:attrNameLst>
                                      </p:cBhvr>
                                      <p:to>
                                        <p:strVal val="visible"/>
                                      </p:to>
                                    </p:set>
                                    <p:anim calcmode="lin" valueType="num">
                                      <p:cBhvr additive="base">
                                        <p:cTn id="53" dur="500" fill="hold"/>
                                        <p:tgtEl>
                                          <p:spTgt spid="242703"/>
                                        </p:tgtEl>
                                        <p:attrNameLst>
                                          <p:attrName>ppt_x</p:attrName>
                                        </p:attrNameLst>
                                      </p:cBhvr>
                                      <p:tavLst>
                                        <p:tav tm="0">
                                          <p:val>
                                            <p:strVal val="#ppt_x"/>
                                          </p:val>
                                        </p:tav>
                                        <p:tav tm="100000">
                                          <p:val>
                                            <p:strVal val="#ppt_x"/>
                                          </p:val>
                                        </p:tav>
                                      </p:tavLst>
                                    </p:anim>
                                    <p:anim calcmode="lin" valueType="num">
                                      <p:cBhvr additive="base">
                                        <p:cTn id="54" dur="500" fill="hold"/>
                                        <p:tgtEl>
                                          <p:spTgt spid="2427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3939">
                <p:cTn id="55"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46000">
              <a:schemeClr val="accent2">
                <a:lumMod val="20000"/>
                <a:lumOff val="80000"/>
              </a:schemeClr>
            </a:gs>
            <a:gs pos="76000">
              <a:schemeClr val="accent3">
                <a:lumMod val="0"/>
                <a:lumOff val="100000"/>
              </a:schemeClr>
            </a:gs>
            <a:gs pos="25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AAB44F8-9D38-42A4-A4C5-11F29ADC8346}"/>
              </a:ext>
            </a:extLst>
          </p:cNvPr>
          <p:cNvSpPr txBox="1">
            <a:spLocks/>
          </p:cNvSpPr>
          <p:nvPr/>
        </p:nvSpPr>
        <p:spPr>
          <a:xfrm>
            <a:off x="-39688" y="290513"/>
            <a:ext cx="12192001" cy="776287"/>
          </a:xfrm>
          <a:prstGeom prst="rect">
            <a:avLst/>
          </a:prstGeom>
        </p:spPr>
        <p:txBody>
          <a:bodyPr/>
          <a:lstStyle>
            <a:lvl1pPr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algn="ctr" eaLnBrk="1" hangingPunct="1">
              <a:lnSpc>
                <a:spcPct val="85000"/>
              </a:lnSpc>
            </a:pPr>
            <a:r>
              <a:rPr lang="en-US" altLang="en-US" sz="3600" b="1">
                <a:solidFill>
                  <a:srgbClr val="002060"/>
                </a:solidFill>
                <a:latin typeface="Arial" panose="020B0604020202020204" pitchFamily="34" charset="0"/>
                <a:cs typeface="Arial" panose="020B0604020202020204" pitchFamily="34" charset="0"/>
              </a:rPr>
              <a:t>NỘI DUNG CHÍNH</a:t>
            </a:r>
          </a:p>
        </p:txBody>
      </p:sp>
      <p:sp>
        <p:nvSpPr>
          <p:cNvPr id="219139" name="TextBox 128">
            <a:extLst>
              <a:ext uri="{FF2B5EF4-FFF2-40B4-BE49-F238E27FC236}">
                <a16:creationId xmlns:a16="http://schemas.microsoft.com/office/drawing/2014/main" id="{BCAFE972-BCE6-46C5-B530-96CA142CA94A}"/>
              </a:ext>
            </a:extLst>
          </p:cNvPr>
          <p:cNvSpPr txBox="1">
            <a:spLocks noChangeArrowheads="1"/>
          </p:cNvSpPr>
          <p:nvPr/>
        </p:nvSpPr>
        <p:spPr bwMode="auto">
          <a:xfrm>
            <a:off x="7231063" y="4643438"/>
            <a:ext cx="4021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eaLnBrk="1" hangingPunct="1"/>
            <a:r>
              <a:rPr lang="vi-VN" altLang="en-US" sz="2000" b="1">
                <a:solidFill>
                  <a:srgbClr val="0000FF"/>
                </a:solidFill>
                <a:latin typeface="Arial" panose="020B0604020202020204" pitchFamily="34" charset="0"/>
                <a:cs typeface="Arial" panose="020B0604020202020204" pitchFamily="34" charset="0"/>
              </a:rPr>
              <a:t>KẾT QUẢ SAU KHI ÁP DỤNG BIỆN PHÁP.</a:t>
            </a:r>
            <a:endParaRPr lang="ko-KR" altLang="en-US" sz="2000" b="1">
              <a:solidFill>
                <a:srgbClr val="0000FF"/>
              </a:solidFill>
              <a:latin typeface="Arial" panose="020B0604020202020204" pitchFamily="34" charset="0"/>
              <a:ea typeface="Malgun Gothic" panose="020B0503020000020004" pitchFamily="34" charset="-127"/>
              <a:cs typeface="Arial" panose="020B0604020202020204" pitchFamily="34" charset="0"/>
            </a:endParaRPr>
          </a:p>
        </p:txBody>
      </p:sp>
      <p:sp>
        <p:nvSpPr>
          <p:cNvPr id="219140" name="TextBox 131">
            <a:extLst>
              <a:ext uri="{FF2B5EF4-FFF2-40B4-BE49-F238E27FC236}">
                <a16:creationId xmlns:a16="http://schemas.microsoft.com/office/drawing/2014/main" id="{AD2FA8E1-A5A5-4AE8-939D-1D1E17AA9D6C}"/>
              </a:ext>
            </a:extLst>
          </p:cNvPr>
          <p:cNvSpPr txBox="1">
            <a:spLocks noChangeArrowheads="1"/>
          </p:cNvSpPr>
          <p:nvPr/>
        </p:nvSpPr>
        <p:spPr bwMode="auto">
          <a:xfrm>
            <a:off x="7272338" y="1806575"/>
            <a:ext cx="4591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en-US" altLang="en-US" sz="2000" b="1">
                <a:latin typeface="Arial" panose="020B0604020202020204" pitchFamily="34" charset="0"/>
                <a:cs typeface="Arial" panose="020B0604020202020204" pitchFamily="34" charset="0"/>
              </a:rPr>
              <a:t>THỰC TRẠNG </a:t>
            </a:r>
            <a:endParaRPr lang="en-US" altLang="en-US" sz="2000">
              <a:latin typeface="Arial" panose="020B0604020202020204" pitchFamily="34" charset="0"/>
              <a:cs typeface="Arial" panose="020B0604020202020204" pitchFamily="34" charset="0"/>
            </a:endParaRPr>
          </a:p>
        </p:txBody>
      </p:sp>
      <p:sp>
        <p:nvSpPr>
          <p:cNvPr id="219141" name="TextBox 133">
            <a:extLst>
              <a:ext uri="{FF2B5EF4-FFF2-40B4-BE49-F238E27FC236}">
                <a16:creationId xmlns:a16="http://schemas.microsoft.com/office/drawing/2014/main" id="{A2C2A8AC-DBFE-4B93-BB3B-4643DE9D8DE7}"/>
              </a:ext>
            </a:extLst>
          </p:cNvPr>
          <p:cNvSpPr txBox="1">
            <a:spLocks noChangeArrowheads="1"/>
          </p:cNvSpPr>
          <p:nvPr/>
        </p:nvSpPr>
        <p:spPr bwMode="auto">
          <a:xfrm>
            <a:off x="7251700" y="2889250"/>
            <a:ext cx="4560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000" b="1">
                <a:solidFill>
                  <a:srgbClr val="0000FF"/>
                </a:solidFill>
                <a:latin typeface="Arial" panose="020B0604020202020204" pitchFamily="34" charset="0"/>
                <a:cs typeface="Arial" panose="020B0604020202020204" pitchFamily="34" charset="0"/>
              </a:rPr>
              <a:t>CƠ SỞ LÝ LUẬN VÀ CƠ THỰC TIỄN CỦA BIỆN PHÁP.</a:t>
            </a:r>
            <a:endParaRPr lang="en-US" altLang="en-US" sz="2000">
              <a:solidFill>
                <a:srgbClr val="0000FF"/>
              </a:solidFill>
              <a:latin typeface="Arial" panose="020B0604020202020204" pitchFamily="34" charset="0"/>
              <a:cs typeface="Arial" panose="020B0604020202020204" pitchFamily="34" charset="0"/>
            </a:endParaRPr>
          </a:p>
        </p:txBody>
      </p:sp>
      <p:grpSp>
        <p:nvGrpSpPr>
          <p:cNvPr id="219142" name="Group 135">
            <a:extLst>
              <a:ext uri="{FF2B5EF4-FFF2-40B4-BE49-F238E27FC236}">
                <a16:creationId xmlns:a16="http://schemas.microsoft.com/office/drawing/2014/main" id="{1ED6ECBC-3071-4FE9-9D3E-96D818476BCA}"/>
              </a:ext>
            </a:extLst>
          </p:cNvPr>
          <p:cNvGrpSpPr>
            <a:grpSpLocks/>
          </p:cNvGrpSpPr>
          <p:nvPr/>
        </p:nvGrpSpPr>
        <p:grpSpPr bwMode="auto">
          <a:xfrm>
            <a:off x="7251700" y="3740150"/>
            <a:ext cx="4849813" cy="469900"/>
            <a:chOff x="2941237" y="4414858"/>
            <a:chExt cx="3079963" cy="469896"/>
          </a:xfrm>
        </p:grpSpPr>
        <p:sp>
          <p:nvSpPr>
            <p:cNvPr id="219176" name="TextBox 136">
              <a:extLst>
                <a:ext uri="{FF2B5EF4-FFF2-40B4-BE49-F238E27FC236}">
                  <a16:creationId xmlns:a16="http://schemas.microsoft.com/office/drawing/2014/main" id="{AF9EF409-A5D9-4068-9AAF-8082CDCF4D12}"/>
                </a:ext>
              </a:extLst>
            </p:cNvPr>
            <p:cNvSpPr txBox="1">
              <a:spLocks noChangeArrowheads="1"/>
            </p:cNvSpPr>
            <p:nvPr/>
          </p:nvSpPr>
          <p:spPr bwMode="auto">
            <a:xfrm>
              <a:off x="3017859" y="4414858"/>
              <a:ext cx="3003341" cy="3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algn="just" eaLnBrk="1" hangingPunct="1"/>
              <a:endParaRPr lang="vi-VN" altLang="ko-KR" sz="1400" b="1">
                <a:solidFill>
                  <a:srgbClr val="0D0D0D"/>
                </a:solidFill>
                <a:latin typeface="Arial" panose="020B0604020202020204" pitchFamily="34" charset="0"/>
                <a:ea typeface="SimSun" panose="02010600030101010101" pitchFamily="2" charset="-122"/>
              </a:endParaRPr>
            </a:p>
          </p:txBody>
        </p:sp>
        <p:sp>
          <p:nvSpPr>
            <p:cNvPr id="219177" name="TextBox 137">
              <a:extLst>
                <a:ext uri="{FF2B5EF4-FFF2-40B4-BE49-F238E27FC236}">
                  <a16:creationId xmlns:a16="http://schemas.microsoft.com/office/drawing/2014/main" id="{3C7D417A-B9C6-43CB-B7AA-D4FE06AAB3FD}"/>
                </a:ext>
              </a:extLst>
            </p:cNvPr>
            <p:cNvSpPr txBox="1">
              <a:spLocks noChangeArrowheads="1"/>
            </p:cNvSpPr>
            <p:nvPr/>
          </p:nvSpPr>
          <p:spPr bwMode="auto">
            <a:xfrm>
              <a:off x="2941237" y="4484537"/>
              <a:ext cx="2553872" cy="40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eaLnBrk="1" hangingPunct="1"/>
              <a:r>
                <a:rPr lang="en-US" altLang="ko-KR" sz="2000" b="1">
                  <a:solidFill>
                    <a:srgbClr val="7030A0"/>
                  </a:solidFill>
                  <a:latin typeface="Arial" panose="020B0604020202020204" pitchFamily="34" charset="0"/>
                  <a:ea typeface="Malgun Gothic" panose="020B0503020000020004" pitchFamily="34" charset="-127"/>
                </a:rPr>
                <a:t>ÁP DỤNG BIỆN PHÁP</a:t>
              </a:r>
              <a:endParaRPr lang="ko-KR" altLang="en-US" sz="2000" b="1">
                <a:solidFill>
                  <a:srgbClr val="7030A0"/>
                </a:solidFill>
                <a:latin typeface="Arial" panose="020B0604020202020204" pitchFamily="34" charset="0"/>
                <a:ea typeface="Malgun Gothic" panose="020B0503020000020004" pitchFamily="34" charset="-127"/>
              </a:endParaRPr>
            </a:p>
          </p:txBody>
        </p:sp>
      </p:grpSp>
      <p:grpSp>
        <p:nvGrpSpPr>
          <p:cNvPr id="3" name="Group 2">
            <a:extLst>
              <a:ext uri="{FF2B5EF4-FFF2-40B4-BE49-F238E27FC236}">
                <a16:creationId xmlns:a16="http://schemas.microsoft.com/office/drawing/2014/main" id="{AB41C586-B776-4902-B13A-57B4FC205A61}"/>
              </a:ext>
            </a:extLst>
          </p:cNvPr>
          <p:cNvGrpSpPr/>
          <p:nvPr/>
        </p:nvGrpSpPr>
        <p:grpSpPr>
          <a:xfrm>
            <a:off x="575934" y="2791068"/>
            <a:ext cx="5051890" cy="2126764"/>
            <a:chOff x="575934" y="2791068"/>
            <a:chExt cx="5051890" cy="2126764"/>
          </a:xfrm>
        </p:grpSpPr>
        <p:grpSp>
          <p:nvGrpSpPr>
            <p:cNvPr id="6" name="Group 13">
              <a:extLst>
                <a:ext uri="{FF2B5EF4-FFF2-40B4-BE49-F238E27FC236}">
                  <a16:creationId xmlns:a16="http://schemas.microsoft.com/office/drawing/2014/main" id="{55014163-8035-49DA-A8CD-1AAB950520A2}"/>
                </a:ext>
              </a:extLst>
            </p:cNvPr>
            <p:cNvGrpSpPr/>
            <p:nvPr/>
          </p:nvGrpSpPr>
          <p:grpSpPr>
            <a:xfrm rot="10800000" flipH="1">
              <a:off x="575934" y="2791068"/>
              <a:ext cx="2127533" cy="2126764"/>
              <a:chOff x="6876256" y="3063517"/>
              <a:chExt cx="1944216" cy="1944216"/>
            </a:xfrm>
            <a:scene3d>
              <a:camera prst="perspectiveLeft">
                <a:rot lat="0" lon="3900000" rev="0"/>
              </a:camera>
              <a:lightRig rig="threePt" dir="t"/>
            </a:scene3d>
          </p:grpSpPr>
          <p:sp>
            <p:nvSpPr>
              <p:cNvPr id="15" name="Oval 14">
                <a:extLst>
                  <a:ext uri="{FF2B5EF4-FFF2-40B4-BE49-F238E27FC236}">
                    <a16:creationId xmlns:a16="http://schemas.microsoft.com/office/drawing/2014/main" id="{EC57B335-ECEF-4383-9C74-FE16566E25CB}"/>
                  </a:ext>
                </a:extLst>
              </p:cNvPr>
              <p:cNvSpPr/>
              <p:nvPr/>
            </p:nvSpPr>
            <p:spPr>
              <a:xfrm>
                <a:off x="6876256" y="3063517"/>
                <a:ext cx="1944216" cy="1944216"/>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sp>
            <p:nvSpPr>
              <p:cNvPr id="16" name="Oval 15">
                <a:extLst>
                  <a:ext uri="{FF2B5EF4-FFF2-40B4-BE49-F238E27FC236}">
                    <a16:creationId xmlns:a16="http://schemas.microsoft.com/office/drawing/2014/main" id="{F3822839-4942-430F-9787-1FD9021C4C37}"/>
                  </a:ext>
                </a:extLst>
              </p:cNvPr>
              <p:cNvSpPr/>
              <p:nvPr/>
            </p:nvSpPr>
            <p:spPr>
              <a:xfrm>
                <a:off x="7165759" y="3353020"/>
                <a:ext cx="1365211" cy="1365211"/>
              </a:xfrm>
              <a:prstGeom prst="ellipse">
                <a:avLst/>
              </a:prstGeom>
              <a:solidFill>
                <a:schemeClr val="bg1"/>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sp>
            <p:nvSpPr>
              <p:cNvPr id="17" name="Oval 16">
                <a:extLst>
                  <a:ext uri="{FF2B5EF4-FFF2-40B4-BE49-F238E27FC236}">
                    <a16:creationId xmlns:a16="http://schemas.microsoft.com/office/drawing/2014/main" id="{3A07C386-8DCE-4458-B57B-5460361DE7E1}"/>
                  </a:ext>
                </a:extLst>
              </p:cNvPr>
              <p:cNvSpPr/>
              <p:nvPr/>
            </p:nvSpPr>
            <p:spPr>
              <a:xfrm>
                <a:off x="7487073" y="3674334"/>
                <a:ext cx="722583" cy="722583"/>
              </a:xfrm>
              <a:prstGeom prst="ellipse">
                <a:avLst/>
              </a:prstGeom>
              <a:solidFill>
                <a:schemeClr val="accent4"/>
              </a:solidFill>
              <a:ln w="165100">
                <a:solidFill>
                  <a:schemeClr val="tx1">
                    <a:lumMod val="85000"/>
                    <a:lumOff val="15000"/>
                  </a:schemeClr>
                </a:solidFill>
              </a:ln>
              <a:sp3d extrusionH="171450" contourW="12700">
                <a:extrusionClr>
                  <a:schemeClr val="bg1"/>
                </a:extrusionClr>
                <a:contourClr>
                  <a:schemeClr val="tx1">
                    <a:lumMod val="50000"/>
                    <a:lumOff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grpSp>
          <p:nvGrpSpPr>
            <p:cNvPr id="219154" name="Group 161">
              <a:extLst>
                <a:ext uri="{FF2B5EF4-FFF2-40B4-BE49-F238E27FC236}">
                  <a16:creationId xmlns:a16="http://schemas.microsoft.com/office/drawing/2014/main" id="{C2F3B033-1AE8-47EC-AF78-816B42DBD5D3}"/>
                </a:ext>
              </a:extLst>
            </p:cNvPr>
            <p:cNvGrpSpPr>
              <a:grpSpLocks/>
            </p:cNvGrpSpPr>
            <p:nvPr/>
          </p:nvGrpSpPr>
          <p:grpSpPr bwMode="auto">
            <a:xfrm>
              <a:off x="1601650" y="3164923"/>
              <a:ext cx="4026174" cy="1346200"/>
              <a:chOff x="903886" y="3331350"/>
              <a:chExt cx="3297058" cy="1304009"/>
            </a:xfrm>
          </p:grpSpPr>
          <p:sp>
            <p:nvSpPr>
              <p:cNvPr id="30" name="Rectangle 34">
                <a:extLst>
                  <a:ext uri="{FF2B5EF4-FFF2-40B4-BE49-F238E27FC236}">
                    <a16:creationId xmlns:a16="http://schemas.microsoft.com/office/drawing/2014/main" id="{8D0A8C25-C028-42DA-98FF-9AD5103026FB}"/>
                  </a:ext>
                </a:extLst>
              </p:cNvPr>
              <p:cNvSpPr/>
              <p:nvPr/>
            </p:nvSpPr>
            <p:spPr>
              <a:xfrm>
                <a:off x="903886" y="3967977"/>
                <a:ext cx="703987" cy="35369"/>
              </a:xfrm>
              <a:custGeom>
                <a:avLst/>
                <a:gdLst/>
                <a:ahLst/>
                <a:cxnLst/>
                <a:rect l="l" t="t" r="r" b="b"/>
                <a:pathLst>
                  <a:path w="704227" h="36000">
                    <a:moveTo>
                      <a:pt x="0" y="0"/>
                    </a:moveTo>
                    <a:lnTo>
                      <a:pt x="704227" y="0"/>
                    </a:lnTo>
                    <a:lnTo>
                      <a:pt x="704227" y="36000"/>
                    </a:lnTo>
                    <a:lnTo>
                      <a:pt x="0" y="360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nvGrpSpPr>
              <p:cNvPr id="219168" name="Group 163">
                <a:extLst>
                  <a:ext uri="{FF2B5EF4-FFF2-40B4-BE49-F238E27FC236}">
                    <a16:creationId xmlns:a16="http://schemas.microsoft.com/office/drawing/2014/main" id="{B21020FE-54CF-4551-9719-8ED8928FB123}"/>
                  </a:ext>
                </a:extLst>
              </p:cNvPr>
              <p:cNvGrpSpPr>
                <a:grpSpLocks/>
              </p:cNvGrpSpPr>
              <p:nvPr/>
            </p:nvGrpSpPr>
            <p:grpSpPr bwMode="auto">
              <a:xfrm>
                <a:off x="1475656" y="3331350"/>
                <a:ext cx="2725288" cy="1304009"/>
                <a:chOff x="1475656" y="3331350"/>
                <a:chExt cx="2725288" cy="1304009"/>
              </a:xfrm>
            </p:grpSpPr>
            <p:sp>
              <p:nvSpPr>
                <p:cNvPr id="32" name="Parallelogram 31">
                  <a:extLst>
                    <a:ext uri="{FF2B5EF4-FFF2-40B4-BE49-F238E27FC236}">
                      <a16:creationId xmlns:a16="http://schemas.microsoft.com/office/drawing/2014/main" id="{AAC62DEA-B84F-4E84-A027-2057CBF07AE3}"/>
                    </a:ext>
                  </a:extLst>
                </p:cNvPr>
                <p:cNvSpPr/>
                <p:nvPr/>
              </p:nvSpPr>
              <p:spPr>
                <a:xfrm rot="10680000" flipH="1">
                  <a:off x="2794506" y="4038713"/>
                  <a:ext cx="1200468" cy="596646"/>
                </a:xfrm>
                <a:prstGeom prst="parallelogram">
                  <a:avLst>
                    <a:gd name="adj" fmla="val 6226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sp>
              <p:nvSpPr>
                <p:cNvPr id="33" name="Parallelogram 32">
                  <a:extLst>
                    <a:ext uri="{FF2B5EF4-FFF2-40B4-BE49-F238E27FC236}">
                      <a16:creationId xmlns:a16="http://schemas.microsoft.com/office/drawing/2014/main" id="{115E696E-0B95-4046-B99A-C806F922DF80}"/>
                    </a:ext>
                  </a:extLst>
                </p:cNvPr>
                <p:cNvSpPr/>
                <p:nvPr/>
              </p:nvSpPr>
              <p:spPr>
                <a:xfrm rot="10920000">
                  <a:off x="2794506" y="3331350"/>
                  <a:ext cx="1200468" cy="596646"/>
                </a:xfrm>
                <a:prstGeom prst="parallelogram">
                  <a:avLst>
                    <a:gd name="adj" fmla="val 622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nvGrpSpPr>
                <p:cNvPr id="219171" name="Group 166">
                  <a:extLst>
                    <a:ext uri="{FF2B5EF4-FFF2-40B4-BE49-F238E27FC236}">
                      <a16:creationId xmlns:a16="http://schemas.microsoft.com/office/drawing/2014/main" id="{ABC7EB01-8DB6-40A1-8D26-FF27BED97866}"/>
                    </a:ext>
                  </a:extLst>
                </p:cNvPr>
                <p:cNvGrpSpPr>
                  <a:grpSpLocks/>
                </p:cNvGrpSpPr>
                <p:nvPr/>
              </p:nvGrpSpPr>
              <p:grpSpPr bwMode="auto">
                <a:xfrm>
                  <a:off x="1475656" y="3862961"/>
                  <a:ext cx="2152334" cy="246090"/>
                  <a:chOff x="1688158" y="3440846"/>
                  <a:chExt cx="1659706" cy="379529"/>
                </a:xfrm>
              </p:grpSpPr>
              <p:sp>
                <p:nvSpPr>
                  <p:cNvPr id="36" name="Trapezoid 33">
                    <a:extLst>
                      <a:ext uri="{FF2B5EF4-FFF2-40B4-BE49-F238E27FC236}">
                        <a16:creationId xmlns:a16="http://schemas.microsoft.com/office/drawing/2014/main" id="{BD7E7913-C3C6-42C6-B94A-6504D38AD669}"/>
                      </a:ext>
                    </a:extLst>
                  </p:cNvPr>
                  <p:cNvSpPr/>
                  <p:nvPr/>
                </p:nvSpPr>
                <p:spPr>
                  <a:xfrm rot="5400000" flipH="1">
                    <a:off x="2653523" y="3091372"/>
                    <a:ext cx="308304" cy="1079789"/>
                  </a:xfrm>
                  <a:custGeom>
                    <a:avLst/>
                    <a:gdLst/>
                    <a:ahLst/>
                    <a:cxnLst/>
                    <a:rect l="l" t="t" r="r" b="b"/>
                    <a:pathLst>
                      <a:path w="308621" h="1080120">
                        <a:moveTo>
                          <a:pt x="308621" y="1080120"/>
                        </a:moveTo>
                        <a:lnTo>
                          <a:pt x="232649" y="0"/>
                        </a:lnTo>
                        <a:lnTo>
                          <a:pt x="75972" y="0"/>
                        </a:lnTo>
                        <a:lnTo>
                          <a:pt x="0" y="108012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sp>
                <p:nvSpPr>
                  <p:cNvPr id="37" name="Chord 36">
                    <a:extLst>
                      <a:ext uri="{FF2B5EF4-FFF2-40B4-BE49-F238E27FC236}">
                        <a16:creationId xmlns:a16="http://schemas.microsoft.com/office/drawing/2014/main" id="{4366B999-CE07-44C1-AAD7-C8743E6897D8}"/>
                      </a:ext>
                    </a:extLst>
                  </p:cNvPr>
                  <p:cNvSpPr/>
                  <p:nvPr/>
                </p:nvSpPr>
                <p:spPr>
                  <a:xfrm>
                    <a:off x="1688179" y="3455769"/>
                    <a:ext cx="155272" cy="350992"/>
                  </a:xfrm>
                  <a:prstGeom prst="chord">
                    <a:avLst>
                      <a:gd name="adj1" fmla="val 5391179"/>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sp>
                <p:nvSpPr>
                  <p:cNvPr id="38" name="Trapezoid 37">
                    <a:extLst>
                      <a:ext uri="{FF2B5EF4-FFF2-40B4-BE49-F238E27FC236}">
                        <a16:creationId xmlns:a16="http://schemas.microsoft.com/office/drawing/2014/main" id="{C8A85E15-017B-4248-9578-45C8BDA97979}"/>
                      </a:ext>
                    </a:extLst>
                  </p:cNvPr>
                  <p:cNvSpPr/>
                  <p:nvPr/>
                </p:nvSpPr>
                <p:spPr>
                  <a:xfrm rot="5400000" flipH="1">
                    <a:off x="1826183" y="3379393"/>
                    <a:ext cx="379451" cy="503744"/>
                  </a:xfrm>
                  <a:custGeom>
                    <a:avLst/>
                    <a:gdLst/>
                    <a:ahLst/>
                    <a:cxnLst/>
                    <a:rect l="l" t="t" r="r" b="b"/>
                    <a:pathLst>
                      <a:path w="379529" h="504056">
                        <a:moveTo>
                          <a:pt x="379529" y="504056"/>
                        </a:moveTo>
                        <a:lnTo>
                          <a:pt x="344075" y="0"/>
                        </a:lnTo>
                        <a:lnTo>
                          <a:pt x="35454" y="0"/>
                        </a:lnTo>
                        <a:lnTo>
                          <a:pt x="0" y="50405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sp>
              <p:nvSpPr>
                <p:cNvPr id="35" name="Parallelogram 34">
                  <a:extLst>
                    <a:ext uri="{FF2B5EF4-FFF2-40B4-BE49-F238E27FC236}">
                      <a16:creationId xmlns:a16="http://schemas.microsoft.com/office/drawing/2014/main" id="{9E6E6478-971F-4B77-B034-92A278D9E2F1}"/>
                    </a:ext>
                  </a:extLst>
                </p:cNvPr>
                <p:cNvSpPr/>
                <p:nvPr/>
              </p:nvSpPr>
              <p:spPr>
                <a:xfrm rot="10800000" flipH="1">
                  <a:off x="2788358" y="3978742"/>
                  <a:ext cx="1412586" cy="269105"/>
                </a:xfrm>
                <a:prstGeom prst="parallelogram">
                  <a:avLst>
                    <a:gd name="adj" fmla="val 2058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grpSp>
      </p:grpSp>
      <p:grpSp>
        <p:nvGrpSpPr>
          <p:cNvPr id="5" name="Group 4">
            <a:extLst>
              <a:ext uri="{FF2B5EF4-FFF2-40B4-BE49-F238E27FC236}">
                <a16:creationId xmlns:a16="http://schemas.microsoft.com/office/drawing/2014/main" id="{6BC8AD8B-3C97-4B73-A471-55616B38E5E5}"/>
              </a:ext>
            </a:extLst>
          </p:cNvPr>
          <p:cNvGrpSpPr/>
          <p:nvPr/>
        </p:nvGrpSpPr>
        <p:grpSpPr>
          <a:xfrm>
            <a:off x="5453063" y="1835150"/>
            <a:ext cx="1798637" cy="2019300"/>
            <a:chOff x="5453063" y="1835150"/>
            <a:chExt cx="1798637" cy="2019300"/>
          </a:xfrm>
        </p:grpSpPr>
        <p:sp>
          <p:nvSpPr>
            <p:cNvPr id="23" name="Rectangle 22">
              <a:extLst>
                <a:ext uri="{FF2B5EF4-FFF2-40B4-BE49-F238E27FC236}">
                  <a16:creationId xmlns:a16="http://schemas.microsoft.com/office/drawing/2014/main" id="{6FB82F74-1F63-4B35-A0A6-D575D0DD9A6E}"/>
                </a:ext>
              </a:extLst>
            </p:cNvPr>
            <p:cNvSpPr/>
            <p:nvPr/>
          </p:nvSpPr>
          <p:spPr>
            <a:xfrm>
              <a:off x="6656388" y="1835150"/>
              <a:ext cx="595312" cy="593725"/>
            </a:xfrm>
            <a:prstGeom prst="rect">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r>
                <a:rPr lang="en-US" altLang="ko-KR" sz="2701" b="1" dirty="0">
                  <a:solidFill>
                    <a:prstClr val="white"/>
                  </a:solidFill>
                </a:rPr>
                <a:t>2</a:t>
              </a:r>
              <a:endParaRPr lang="ko-KR" altLang="en-US" sz="2701" b="1" dirty="0">
                <a:solidFill>
                  <a:prstClr val="white"/>
                </a:solidFill>
              </a:endParaRPr>
            </a:p>
          </p:txBody>
        </p:sp>
        <p:sp>
          <p:nvSpPr>
            <p:cNvPr id="39" name="Freeform 47">
              <a:extLst>
                <a:ext uri="{FF2B5EF4-FFF2-40B4-BE49-F238E27FC236}">
                  <a16:creationId xmlns:a16="http://schemas.microsoft.com/office/drawing/2014/main" id="{02A07EC9-F120-4CE6-AA06-BE454F082D50}"/>
                </a:ext>
              </a:extLst>
            </p:cNvPr>
            <p:cNvSpPr/>
            <p:nvPr/>
          </p:nvSpPr>
          <p:spPr>
            <a:xfrm>
              <a:off x="5453063" y="1835150"/>
              <a:ext cx="1204912" cy="2019300"/>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grpSp>
        <p:nvGrpSpPr>
          <p:cNvPr id="7" name="Group 6">
            <a:extLst>
              <a:ext uri="{FF2B5EF4-FFF2-40B4-BE49-F238E27FC236}">
                <a16:creationId xmlns:a16="http://schemas.microsoft.com/office/drawing/2014/main" id="{A9483263-E89C-4342-ABF8-F6BB35E2FD5E}"/>
              </a:ext>
            </a:extLst>
          </p:cNvPr>
          <p:cNvGrpSpPr/>
          <p:nvPr/>
        </p:nvGrpSpPr>
        <p:grpSpPr>
          <a:xfrm>
            <a:off x="5453063" y="2757488"/>
            <a:ext cx="1798637" cy="1171575"/>
            <a:chOff x="5453063" y="2757488"/>
            <a:chExt cx="1798637" cy="1171575"/>
          </a:xfrm>
        </p:grpSpPr>
        <p:sp>
          <p:nvSpPr>
            <p:cNvPr id="20" name="Rectangle 19">
              <a:extLst>
                <a:ext uri="{FF2B5EF4-FFF2-40B4-BE49-F238E27FC236}">
                  <a16:creationId xmlns:a16="http://schemas.microsoft.com/office/drawing/2014/main" id="{324EAC54-3C81-4501-B113-CE35BDC9CE14}"/>
                </a:ext>
              </a:extLst>
            </p:cNvPr>
            <p:cNvSpPr/>
            <p:nvPr/>
          </p:nvSpPr>
          <p:spPr>
            <a:xfrm>
              <a:off x="6656388" y="2757488"/>
              <a:ext cx="595312" cy="593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r>
                <a:rPr lang="en-US" altLang="ko-KR" sz="2701" b="1" dirty="0">
                  <a:solidFill>
                    <a:prstClr val="white"/>
                  </a:solidFill>
                </a:rPr>
                <a:t>3</a:t>
              </a:r>
              <a:endParaRPr lang="ko-KR" altLang="en-US" sz="2701" b="1" dirty="0">
                <a:solidFill>
                  <a:prstClr val="white"/>
                </a:solidFill>
              </a:endParaRPr>
            </a:p>
          </p:txBody>
        </p:sp>
        <p:sp>
          <p:nvSpPr>
            <p:cNvPr id="40" name="Freeform 48">
              <a:extLst>
                <a:ext uri="{FF2B5EF4-FFF2-40B4-BE49-F238E27FC236}">
                  <a16:creationId xmlns:a16="http://schemas.microsoft.com/office/drawing/2014/main" id="{C2742D44-F937-4266-AB8D-66ECF52D6418}"/>
                </a:ext>
              </a:extLst>
            </p:cNvPr>
            <p:cNvSpPr/>
            <p:nvPr/>
          </p:nvSpPr>
          <p:spPr>
            <a:xfrm>
              <a:off x="5453063" y="2757488"/>
              <a:ext cx="1204912" cy="1171575"/>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2755 h 1134698"/>
                <a:gd name="connsiteX1" fmla="*/ 1182019 w 1182972"/>
                <a:gd name="connsiteY1" fmla="*/ 0 h 1134698"/>
                <a:gd name="connsiteX2" fmla="*/ 1182972 w 1182972"/>
                <a:gd name="connsiteY2" fmla="*/ 578973 h 1134698"/>
                <a:gd name="connsiteX3" fmla="*/ 1522 w 1182972"/>
                <a:gd name="connsiteY3" fmla="*/ 1134698 h 1134698"/>
                <a:gd name="connsiteX4" fmla="*/ 32 w 1182972"/>
                <a:gd name="connsiteY4" fmla="*/ 1082755 h 113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4698">
                  <a:moveTo>
                    <a:pt x="32" y="1082755"/>
                  </a:moveTo>
                  <a:lnTo>
                    <a:pt x="1182019" y="0"/>
                  </a:lnTo>
                  <a:cubicBezTo>
                    <a:pt x="1182337" y="191213"/>
                    <a:pt x="1182654" y="387760"/>
                    <a:pt x="1182972" y="578973"/>
                  </a:cubicBezTo>
                  <a:lnTo>
                    <a:pt x="1522" y="1134698"/>
                  </a:lnTo>
                  <a:cubicBezTo>
                    <a:pt x="1840" y="1116569"/>
                    <a:pt x="-286" y="1100884"/>
                    <a:pt x="32" y="10827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grpSp>
        <p:nvGrpSpPr>
          <p:cNvPr id="8" name="Group 7">
            <a:extLst>
              <a:ext uri="{FF2B5EF4-FFF2-40B4-BE49-F238E27FC236}">
                <a16:creationId xmlns:a16="http://schemas.microsoft.com/office/drawing/2014/main" id="{C0225D76-498C-478E-B104-89D15EAC4377}"/>
              </a:ext>
            </a:extLst>
          </p:cNvPr>
          <p:cNvGrpSpPr/>
          <p:nvPr/>
        </p:nvGrpSpPr>
        <p:grpSpPr>
          <a:xfrm>
            <a:off x="5453063" y="3679825"/>
            <a:ext cx="1798637" cy="593725"/>
            <a:chOff x="5453063" y="3679825"/>
            <a:chExt cx="1798637" cy="593725"/>
          </a:xfrm>
        </p:grpSpPr>
        <p:sp>
          <p:nvSpPr>
            <p:cNvPr id="19" name="Rectangle 18">
              <a:extLst>
                <a:ext uri="{FF2B5EF4-FFF2-40B4-BE49-F238E27FC236}">
                  <a16:creationId xmlns:a16="http://schemas.microsoft.com/office/drawing/2014/main" id="{BBF79303-8B92-4133-AFAD-8C1E454F9A75}"/>
                </a:ext>
              </a:extLst>
            </p:cNvPr>
            <p:cNvSpPr/>
            <p:nvPr/>
          </p:nvSpPr>
          <p:spPr>
            <a:xfrm>
              <a:off x="6656388" y="3679825"/>
              <a:ext cx="595312" cy="59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r>
                <a:rPr lang="en-US" altLang="ko-KR" sz="2701" b="1" dirty="0">
                  <a:solidFill>
                    <a:prstClr val="white"/>
                  </a:solidFill>
                </a:rPr>
                <a:t>4</a:t>
              </a:r>
              <a:endParaRPr lang="ko-KR" altLang="en-US" sz="2701" b="1" dirty="0">
                <a:solidFill>
                  <a:prstClr val="white"/>
                </a:solidFill>
              </a:endParaRPr>
            </a:p>
          </p:txBody>
        </p:sp>
        <p:sp>
          <p:nvSpPr>
            <p:cNvPr id="41" name="Freeform 49">
              <a:extLst>
                <a:ext uri="{FF2B5EF4-FFF2-40B4-BE49-F238E27FC236}">
                  <a16:creationId xmlns:a16="http://schemas.microsoft.com/office/drawing/2014/main" id="{161D54CC-502D-4344-905A-D6C740E7E4E1}"/>
                </a:ext>
              </a:extLst>
            </p:cNvPr>
            <p:cNvSpPr/>
            <p:nvPr/>
          </p:nvSpPr>
          <p:spPr>
            <a:xfrm>
              <a:off x="5453063" y="3679825"/>
              <a:ext cx="1204912" cy="593725"/>
            </a:xfrm>
            <a:custGeom>
              <a:avLst/>
              <a:gdLst>
                <a:gd name="connsiteX0" fmla="*/ 0 w 1182941"/>
                <a:gd name="connsiteY0" fmla="*/ 339925 h 571075"/>
                <a:gd name="connsiteX1" fmla="*/ 1182941 w 1182941"/>
                <a:gd name="connsiteY1" fmla="*/ 571075 h 571075"/>
                <a:gd name="connsiteX2" fmla="*/ 1182941 w 1182941"/>
                <a:gd name="connsiteY2" fmla="*/ 0 h 571075"/>
                <a:gd name="connsiteX3" fmla="*/ 0 w 1182941"/>
                <a:gd name="connsiteY3" fmla="*/ 339925 h 571075"/>
                <a:gd name="connsiteX0" fmla="*/ 0 w 1182941"/>
                <a:gd name="connsiteY0" fmla="*/ 259242 h 571075"/>
                <a:gd name="connsiteX1" fmla="*/ 1182941 w 1182941"/>
                <a:gd name="connsiteY1" fmla="*/ 571075 h 571075"/>
                <a:gd name="connsiteX2" fmla="*/ 1182941 w 1182941"/>
                <a:gd name="connsiteY2" fmla="*/ 0 h 571075"/>
                <a:gd name="connsiteX3" fmla="*/ 0 w 1182941"/>
                <a:gd name="connsiteY3" fmla="*/ 259242 h 571075"/>
                <a:gd name="connsiteX0" fmla="*/ 576 w 1183517"/>
                <a:gd name="connsiteY0" fmla="*/ 259242 h 571075"/>
                <a:gd name="connsiteX1" fmla="*/ 9283 w 1183517"/>
                <a:gd name="connsiteY1" fmla="*/ 305851 h 571075"/>
                <a:gd name="connsiteX2" fmla="*/ 1183517 w 1183517"/>
                <a:gd name="connsiteY2" fmla="*/ 571075 h 571075"/>
                <a:gd name="connsiteX3" fmla="*/ 1183517 w 1183517"/>
                <a:gd name="connsiteY3" fmla="*/ 0 h 571075"/>
                <a:gd name="connsiteX4" fmla="*/ 576 w 1183517"/>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59242 h 571075"/>
                <a:gd name="connsiteX1" fmla="*/ 8707 w 1182941"/>
                <a:gd name="connsiteY1" fmla="*/ 305851 h 571075"/>
                <a:gd name="connsiteX2" fmla="*/ 1182941 w 1182941"/>
                <a:gd name="connsiteY2" fmla="*/ 571075 h 571075"/>
                <a:gd name="connsiteX3" fmla="*/ 1182941 w 1182941"/>
                <a:gd name="connsiteY3" fmla="*/ 0 h 571075"/>
                <a:gd name="connsiteX4" fmla="*/ 0 w 1182941"/>
                <a:gd name="connsiteY4" fmla="*/ 259242 h 571075"/>
                <a:gd name="connsiteX0" fmla="*/ 1610 w 1184551"/>
                <a:gd name="connsiteY0" fmla="*/ 259242 h 571075"/>
                <a:gd name="connsiteX1" fmla="*/ 2982 w 1184551"/>
                <a:gd name="connsiteY1" fmla="*/ 303406 h 571075"/>
                <a:gd name="connsiteX2" fmla="*/ 1184551 w 1184551"/>
                <a:gd name="connsiteY2" fmla="*/ 571075 h 571075"/>
                <a:gd name="connsiteX3" fmla="*/ 1184551 w 1184551"/>
                <a:gd name="connsiteY3" fmla="*/ 0 h 571075"/>
                <a:gd name="connsiteX4" fmla="*/ 1610 w 1184551"/>
                <a:gd name="connsiteY4" fmla="*/ 259242 h 571075"/>
                <a:gd name="connsiteX0" fmla="*/ 0 w 1182941"/>
                <a:gd name="connsiteY0" fmla="*/ 259242 h 571075"/>
                <a:gd name="connsiteX1" fmla="*/ 1372 w 1182941"/>
                <a:gd name="connsiteY1" fmla="*/ 303406 h 571075"/>
                <a:gd name="connsiteX2" fmla="*/ 1182941 w 1182941"/>
                <a:gd name="connsiteY2" fmla="*/ 571075 h 571075"/>
                <a:gd name="connsiteX3" fmla="*/ 1182941 w 1182941"/>
                <a:gd name="connsiteY3" fmla="*/ 0 h 571075"/>
                <a:gd name="connsiteX4" fmla="*/ 0 w 1182941"/>
                <a:gd name="connsiteY4" fmla="*/ 259242 h 571075"/>
                <a:gd name="connsiteX0" fmla="*/ 0 w 1182941"/>
                <a:gd name="connsiteY0" fmla="*/ 266577 h 578410"/>
                <a:gd name="connsiteX1" fmla="*/ 1372 w 1182941"/>
                <a:gd name="connsiteY1" fmla="*/ 310741 h 578410"/>
                <a:gd name="connsiteX2" fmla="*/ 1182941 w 1182941"/>
                <a:gd name="connsiteY2" fmla="*/ 578410 h 578410"/>
                <a:gd name="connsiteX3" fmla="*/ 1180496 w 1182941"/>
                <a:gd name="connsiteY3" fmla="*/ 0 h 578410"/>
                <a:gd name="connsiteX4" fmla="*/ 0 w 1182941"/>
                <a:gd name="connsiteY4" fmla="*/ 266577 h 578410"/>
                <a:gd name="connsiteX0" fmla="*/ 0 w 1182941"/>
                <a:gd name="connsiteY0" fmla="*/ 266577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6577 h 575743"/>
                <a:gd name="connsiteX0" fmla="*/ 0 w 1182941"/>
                <a:gd name="connsiteY0" fmla="*/ 261965 h 575743"/>
                <a:gd name="connsiteX1" fmla="*/ 1372 w 1182941"/>
                <a:gd name="connsiteY1" fmla="*/ 310741 h 575743"/>
                <a:gd name="connsiteX2" fmla="*/ 1182941 w 1182941"/>
                <a:gd name="connsiteY2" fmla="*/ 575743 h 575743"/>
                <a:gd name="connsiteX3" fmla="*/ 1180496 w 1182941"/>
                <a:gd name="connsiteY3" fmla="*/ 0 h 575743"/>
                <a:gd name="connsiteX4" fmla="*/ 0 w 1182941"/>
                <a:gd name="connsiteY4" fmla="*/ 261965 h 575743"/>
                <a:gd name="connsiteX0" fmla="*/ 0 w 1182941"/>
                <a:gd name="connsiteY0" fmla="*/ 261965 h 575743"/>
                <a:gd name="connsiteX1" fmla="*/ 1372 w 1182941"/>
                <a:gd name="connsiteY1" fmla="*/ 317659 h 575743"/>
                <a:gd name="connsiteX2" fmla="*/ 1182941 w 1182941"/>
                <a:gd name="connsiteY2" fmla="*/ 575743 h 575743"/>
                <a:gd name="connsiteX3" fmla="*/ 1180496 w 1182941"/>
                <a:gd name="connsiteY3" fmla="*/ 0 h 575743"/>
                <a:gd name="connsiteX4" fmla="*/ 0 w 1182941"/>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966 w 1181569"/>
                <a:gd name="connsiteY0" fmla="*/ 261965 h 575743"/>
                <a:gd name="connsiteX1" fmla="*/ 0 w 1181569"/>
                <a:gd name="connsiteY1" fmla="*/ 317659 h 575743"/>
                <a:gd name="connsiteX2" fmla="*/ 1181569 w 1181569"/>
                <a:gd name="connsiteY2" fmla="*/ 575743 h 575743"/>
                <a:gd name="connsiteX3" fmla="*/ 1179124 w 1181569"/>
                <a:gd name="connsiteY3" fmla="*/ 0 h 575743"/>
                <a:gd name="connsiteX4" fmla="*/ 966 w 1181569"/>
                <a:gd name="connsiteY4" fmla="*/ 261965 h 575743"/>
                <a:gd name="connsiteX0" fmla="*/ 1982 w 1182585"/>
                <a:gd name="connsiteY0" fmla="*/ 261965 h 575743"/>
                <a:gd name="connsiteX1" fmla="*/ 1016 w 1182585"/>
                <a:gd name="connsiteY1" fmla="*/ 317659 h 575743"/>
                <a:gd name="connsiteX2" fmla="*/ 1182585 w 1182585"/>
                <a:gd name="connsiteY2" fmla="*/ 575743 h 575743"/>
                <a:gd name="connsiteX3" fmla="*/ 1180140 w 1182585"/>
                <a:gd name="connsiteY3" fmla="*/ 0 h 575743"/>
                <a:gd name="connsiteX4" fmla="*/ 1982 w 1182585"/>
                <a:gd name="connsiteY4" fmla="*/ 261965 h 575743"/>
                <a:gd name="connsiteX0" fmla="*/ 2423 w 1183026"/>
                <a:gd name="connsiteY0" fmla="*/ 261965 h 575743"/>
                <a:gd name="connsiteX1" fmla="*/ 1457 w 1183026"/>
                <a:gd name="connsiteY1" fmla="*/ 317659 h 575743"/>
                <a:gd name="connsiteX2" fmla="*/ 1183026 w 1183026"/>
                <a:gd name="connsiteY2" fmla="*/ 575743 h 575743"/>
                <a:gd name="connsiteX3" fmla="*/ 1180581 w 1183026"/>
                <a:gd name="connsiteY3" fmla="*/ 0 h 575743"/>
                <a:gd name="connsiteX4" fmla="*/ 2423 w 1183026"/>
                <a:gd name="connsiteY4" fmla="*/ 261965 h 575743"/>
                <a:gd name="connsiteX0" fmla="*/ 1940 w 1182543"/>
                <a:gd name="connsiteY0" fmla="*/ 261965 h 575743"/>
                <a:gd name="connsiteX1" fmla="*/ 3312 w 1182543"/>
                <a:gd name="connsiteY1" fmla="*/ 317659 h 575743"/>
                <a:gd name="connsiteX2" fmla="*/ 1182543 w 1182543"/>
                <a:gd name="connsiteY2" fmla="*/ 575743 h 575743"/>
                <a:gd name="connsiteX3" fmla="*/ 1180098 w 1182543"/>
                <a:gd name="connsiteY3" fmla="*/ 0 h 575743"/>
                <a:gd name="connsiteX4" fmla="*/ 1940 w 1182543"/>
                <a:gd name="connsiteY4" fmla="*/ 261965 h 575743"/>
                <a:gd name="connsiteX0" fmla="*/ 2423 w 1183026"/>
                <a:gd name="connsiteY0" fmla="*/ 261965 h 575743"/>
                <a:gd name="connsiteX1" fmla="*/ 1457 w 1183026"/>
                <a:gd name="connsiteY1" fmla="*/ 315354 h 575743"/>
                <a:gd name="connsiteX2" fmla="*/ 1183026 w 1183026"/>
                <a:gd name="connsiteY2" fmla="*/ 575743 h 575743"/>
                <a:gd name="connsiteX3" fmla="*/ 1180581 w 1183026"/>
                <a:gd name="connsiteY3" fmla="*/ 0 h 575743"/>
                <a:gd name="connsiteX4" fmla="*/ 2423 w 1183026"/>
                <a:gd name="connsiteY4" fmla="*/ 261965 h 57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26" h="575743">
                  <a:moveTo>
                    <a:pt x="2423" y="261965"/>
                  </a:moveTo>
                  <a:cubicBezTo>
                    <a:pt x="-3106" y="295430"/>
                    <a:pt x="2736" y="276999"/>
                    <a:pt x="1457" y="315354"/>
                  </a:cubicBezTo>
                  <a:lnTo>
                    <a:pt x="1183026" y="575743"/>
                  </a:lnTo>
                  <a:lnTo>
                    <a:pt x="1180581" y="0"/>
                  </a:lnTo>
                  <a:lnTo>
                    <a:pt x="2423" y="2619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grpSp>
        <p:nvGrpSpPr>
          <p:cNvPr id="4" name="Group 3">
            <a:extLst>
              <a:ext uri="{FF2B5EF4-FFF2-40B4-BE49-F238E27FC236}">
                <a16:creationId xmlns:a16="http://schemas.microsoft.com/office/drawing/2014/main" id="{91603B4C-31F2-448C-83C5-52C7ED800A2B}"/>
              </a:ext>
            </a:extLst>
          </p:cNvPr>
          <p:cNvGrpSpPr/>
          <p:nvPr/>
        </p:nvGrpSpPr>
        <p:grpSpPr>
          <a:xfrm>
            <a:off x="5503863" y="808038"/>
            <a:ext cx="1727200" cy="2827337"/>
            <a:chOff x="5503863" y="808038"/>
            <a:chExt cx="1727200" cy="2827337"/>
          </a:xfrm>
        </p:grpSpPr>
        <p:sp>
          <p:nvSpPr>
            <p:cNvPr id="42" name="Freeform 47">
              <a:extLst>
                <a:ext uri="{FF2B5EF4-FFF2-40B4-BE49-F238E27FC236}">
                  <a16:creationId xmlns:a16="http://schemas.microsoft.com/office/drawing/2014/main" id="{70113036-1C12-4336-8AE3-9CF97D811AB2}"/>
                </a:ext>
              </a:extLst>
            </p:cNvPr>
            <p:cNvSpPr/>
            <p:nvPr/>
          </p:nvSpPr>
          <p:spPr>
            <a:xfrm>
              <a:off x="5503863" y="808038"/>
              <a:ext cx="1131887" cy="2827337"/>
            </a:xfrm>
            <a:custGeom>
              <a:avLst/>
              <a:gdLst>
                <a:gd name="connsiteX0" fmla="*/ 0 w 1177747"/>
                <a:gd name="connsiteY0" fmla="*/ 1945843 h 1945843"/>
                <a:gd name="connsiteX1" fmla="*/ 1177747 w 1177747"/>
                <a:gd name="connsiteY1" fmla="*/ 0 h 1945843"/>
                <a:gd name="connsiteX2" fmla="*/ 1177747 w 1177747"/>
                <a:gd name="connsiteY2" fmla="*/ 563270 h 1945843"/>
                <a:gd name="connsiteX3" fmla="*/ 0 w 1177747"/>
                <a:gd name="connsiteY3" fmla="*/ 1945843 h 1945843"/>
                <a:gd name="connsiteX0" fmla="*/ 0 w 1177747"/>
                <a:gd name="connsiteY0" fmla="*/ 1945843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45843 h 2001427"/>
                <a:gd name="connsiteX0" fmla="*/ 0 w 1177747"/>
                <a:gd name="connsiteY0" fmla="*/ 1905052 h 2001427"/>
                <a:gd name="connsiteX1" fmla="*/ 1177747 w 1177747"/>
                <a:gd name="connsiteY1" fmla="*/ 0 h 2001427"/>
                <a:gd name="connsiteX2" fmla="*/ 1177747 w 1177747"/>
                <a:gd name="connsiteY2" fmla="*/ 563270 h 2001427"/>
                <a:gd name="connsiteX3" fmla="*/ 4432 w 1177747"/>
                <a:gd name="connsiteY3" fmla="*/ 2001427 h 2001427"/>
                <a:gd name="connsiteX4" fmla="*/ 0 w 1177747"/>
                <a:gd name="connsiteY4" fmla="*/ 1905052 h 2001427"/>
                <a:gd name="connsiteX0" fmla="*/ 0 w 1177747"/>
                <a:gd name="connsiteY0" fmla="*/ 1905052 h 1967434"/>
                <a:gd name="connsiteX1" fmla="*/ 1177747 w 1177747"/>
                <a:gd name="connsiteY1" fmla="*/ 0 h 1967434"/>
                <a:gd name="connsiteX2" fmla="*/ 1177747 w 1177747"/>
                <a:gd name="connsiteY2" fmla="*/ 563270 h 1967434"/>
                <a:gd name="connsiteX3" fmla="*/ 4432 w 1177747"/>
                <a:gd name="connsiteY3" fmla="*/ 1967434 h 1967434"/>
                <a:gd name="connsiteX4" fmla="*/ 0 w 1177747"/>
                <a:gd name="connsiteY4" fmla="*/ 1905052 h 1967434"/>
                <a:gd name="connsiteX0" fmla="*/ 0 w 1181147"/>
                <a:gd name="connsiteY0" fmla="*/ 1905052 h 1967434"/>
                <a:gd name="connsiteX1" fmla="*/ 1177747 w 1181147"/>
                <a:gd name="connsiteY1" fmla="*/ 0 h 1967434"/>
                <a:gd name="connsiteX2" fmla="*/ 1181147 w 1181147"/>
                <a:gd name="connsiteY2" fmla="*/ 580267 h 1967434"/>
                <a:gd name="connsiteX3" fmla="*/ 4432 w 1181147"/>
                <a:gd name="connsiteY3" fmla="*/ 1967434 h 1967434"/>
                <a:gd name="connsiteX4" fmla="*/ 0 w 1181147"/>
                <a:gd name="connsiteY4" fmla="*/ 1905052 h 1967434"/>
                <a:gd name="connsiteX0" fmla="*/ 0 w 1181147"/>
                <a:gd name="connsiteY0" fmla="*/ 1891455 h 1953837"/>
                <a:gd name="connsiteX1" fmla="*/ 1174347 w 1181147"/>
                <a:gd name="connsiteY1" fmla="*/ 0 h 1953837"/>
                <a:gd name="connsiteX2" fmla="*/ 1181147 w 1181147"/>
                <a:gd name="connsiteY2" fmla="*/ 566670 h 1953837"/>
                <a:gd name="connsiteX3" fmla="*/ 4432 w 1181147"/>
                <a:gd name="connsiteY3" fmla="*/ 1953837 h 1953837"/>
                <a:gd name="connsiteX4" fmla="*/ 0 w 1181147"/>
                <a:gd name="connsiteY4" fmla="*/ 1891455 h 1953837"/>
                <a:gd name="connsiteX0" fmla="*/ 0 w 1184694"/>
                <a:gd name="connsiteY0" fmla="*/ 1891455 h 1953837"/>
                <a:gd name="connsiteX1" fmla="*/ 1184544 w 1184694"/>
                <a:gd name="connsiteY1" fmla="*/ 0 h 1953837"/>
                <a:gd name="connsiteX2" fmla="*/ 1181147 w 1184694"/>
                <a:gd name="connsiteY2" fmla="*/ 566670 h 1953837"/>
                <a:gd name="connsiteX3" fmla="*/ 4432 w 1184694"/>
                <a:gd name="connsiteY3" fmla="*/ 1953837 h 1953837"/>
                <a:gd name="connsiteX4" fmla="*/ 0 w 1184694"/>
                <a:gd name="connsiteY4" fmla="*/ 1891455 h 1953837"/>
                <a:gd name="connsiteX0" fmla="*/ 0 w 1184694"/>
                <a:gd name="connsiteY0" fmla="*/ 1891455 h 1953837"/>
                <a:gd name="connsiteX1" fmla="*/ 1184544 w 1184694"/>
                <a:gd name="connsiteY1" fmla="*/ 0 h 1953837"/>
                <a:gd name="connsiteX2" fmla="*/ 1181147 w 1184694"/>
                <a:gd name="connsiteY2" fmla="*/ 573468 h 1953837"/>
                <a:gd name="connsiteX3" fmla="*/ 4432 w 1184694"/>
                <a:gd name="connsiteY3" fmla="*/ 1953837 h 1953837"/>
                <a:gd name="connsiteX4" fmla="*/ 0 w 1184694"/>
                <a:gd name="connsiteY4" fmla="*/ 1891455 h 1953837"/>
                <a:gd name="connsiteX0" fmla="*/ 457 w 1180262"/>
                <a:gd name="connsiteY0" fmla="*/ 1903679 h 1953837"/>
                <a:gd name="connsiteX1" fmla="*/ 1180112 w 1180262"/>
                <a:gd name="connsiteY1" fmla="*/ 0 h 1953837"/>
                <a:gd name="connsiteX2" fmla="*/ 1176715 w 1180262"/>
                <a:gd name="connsiteY2" fmla="*/ 573468 h 1953837"/>
                <a:gd name="connsiteX3" fmla="*/ 0 w 1180262"/>
                <a:gd name="connsiteY3" fmla="*/ 1953837 h 1953837"/>
                <a:gd name="connsiteX4" fmla="*/ 457 w 1180262"/>
                <a:gd name="connsiteY4" fmla="*/ 1903679 h 1953837"/>
                <a:gd name="connsiteX0" fmla="*/ 457 w 1183065"/>
                <a:gd name="connsiteY0" fmla="*/ 1903679 h 1953837"/>
                <a:gd name="connsiteX1" fmla="*/ 1180112 w 1183065"/>
                <a:gd name="connsiteY1" fmla="*/ 0 h 1953837"/>
                <a:gd name="connsiteX2" fmla="*/ 1183065 w 1183065"/>
                <a:gd name="connsiteY2" fmla="*/ 567118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69785 h 1953837"/>
                <a:gd name="connsiteX3" fmla="*/ 0 w 1183065"/>
                <a:gd name="connsiteY3" fmla="*/ 1953837 h 1953837"/>
                <a:gd name="connsiteX4" fmla="*/ 457 w 1183065"/>
                <a:gd name="connsiteY4" fmla="*/ 1903679 h 1953837"/>
                <a:gd name="connsiteX0" fmla="*/ 457 w 1183065"/>
                <a:gd name="connsiteY0" fmla="*/ 1903679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3679 h 1953837"/>
                <a:gd name="connsiteX0" fmla="*/ 457 w 1183065"/>
                <a:gd name="connsiteY0" fmla="*/ 1901373 h 1953837"/>
                <a:gd name="connsiteX1" fmla="*/ 1180112 w 1183065"/>
                <a:gd name="connsiteY1" fmla="*/ 0 h 1953837"/>
                <a:gd name="connsiteX2" fmla="*/ 1183065 w 1183065"/>
                <a:gd name="connsiteY2" fmla="*/ 572452 h 1953837"/>
                <a:gd name="connsiteX3" fmla="*/ 0 w 1183065"/>
                <a:gd name="connsiteY3" fmla="*/ 1953837 h 1953837"/>
                <a:gd name="connsiteX4" fmla="*/ 457 w 1183065"/>
                <a:gd name="connsiteY4" fmla="*/ 1901373 h 1953837"/>
                <a:gd name="connsiteX0" fmla="*/ 457 w 1183065"/>
                <a:gd name="connsiteY0" fmla="*/ 1901373 h 1956143"/>
                <a:gd name="connsiteX1" fmla="*/ 1180112 w 1183065"/>
                <a:gd name="connsiteY1" fmla="*/ 0 h 1956143"/>
                <a:gd name="connsiteX2" fmla="*/ 1183065 w 1183065"/>
                <a:gd name="connsiteY2" fmla="*/ 572452 h 1956143"/>
                <a:gd name="connsiteX3" fmla="*/ 0 w 1183065"/>
                <a:gd name="connsiteY3" fmla="*/ 1956143 h 1956143"/>
                <a:gd name="connsiteX4" fmla="*/ 457 w 1183065"/>
                <a:gd name="connsiteY4" fmla="*/ 1901373 h 195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065" h="1956143">
                  <a:moveTo>
                    <a:pt x="457" y="1901373"/>
                  </a:moveTo>
                  <a:lnTo>
                    <a:pt x="1180112" y="0"/>
                  </a:lnTo>
                  <a:cubicBezTo>
                    <a:pt x="1181245" y="193422"/>
                    <a:pt x="1181932" y="379030"/>
                    <a:pt x="1183065" y="572452"/>
                  </a:cubicBezTo>
                  <a:lnTo>
                    <a:pt x="0" y="1956143"/>
                  </a:lnTo>
                  <a:cubicBezTo>
                    <a:pt x="152" y="1939424"/>
                    <a:pt x="305" y="1918092"/>
                    <a:pt x="457" y="1901373"/>
                  </a:cubicBezTo>
                  <a:close/>
                </a:path>
              </a:pathLst>
            </a:cu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sp>
          <p:nvSpPr>
            <p:cNvPr id="45" name="Rectangle 44">
              <a:extLst>
                <a:ext uri="{FF2B5EF4-FFF2-40B4-BE49-F238E27FC236}">
                  <a16:creationId xmlns:a16="http://schemas.microsoft.com/office/drawing/2014/main" id="{B58092EE-5A15-4DAF-885E-D528E4A77D8A}"/>
                </a:ext>
              </a:extLst>
            </p:cNvPr>
            <p:cNvSpPr/>
            <p:nvPr/>
          </p:nvSpPr>
          <p:spPr>
            <a:xfrm>
              <a:off x="6635750" y="1066800"/>
              <a:ext cx="595313" cy="593725"/>
            </a:xfrm>
            <a:prstGeom prst="rect">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r>
                <a:rPr lang="en-US" altLang="ko-KR" sz="2701" b="1" dirty="0">
                  <a:solidFill>
                    <a:prstClr val="white"/>
                  </a:solidFill>
                </a:rPr>
                <a:t>1</a:t>
              </a:r>
              <a:endParaRPr lang="ko-KR" altLang="en-US" sz="2701" b="1" dirty="0">
                <a:solidFill>
                  <a:prstClr val="white"/>
                </a:solidFill>
              </a:endParaRPr>
            </a:p>
          </p:txBody>
        </p:sp>
      </p:grpSp>
      <p:sp>
        <p:nvSpPr>
          <p:cNvPr id="219162" name="TextBox 131">
            <a:extLst>
              <a:ext uri="{FF2B5EF4-FFF2-40B4-BE49-F238E27FC236}">
                <a16:creationId xmlns:a16="http://schemas.microsoft.com/office/drawing/2014/main" id="{D170B0D3-DF15-498D-A33F-14713C701A10}"/>
              </a:ext>
            </a:extLst>
          </p:cNvPr>
          <p:cNvSpPr txBox="1">
            <a:spLocks noChangeArrowheads="1"/>
          </p:cNvSpPr>
          <p:nvPr/>
        </p:nvSpPr>
        <p:spPr bwMode="auto">
          <a:xfrm>
            <a:off x="7281863" y="1150938"/>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defTabSz="912813">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eaLnBrk="1" hangingPunct="1"/>
            <a:r>
              <a:rPr lang="en-US" altLang="ko-KR" sz="2000" b="1">
                <a:solidFill>
                  <a:srgbClr val="FF0000"/>
                </a:solidFill>
                <a:latin typeface="Arial" panose="020B0604020202020204" pitchFamily="34" charset="0"/>
                <a:ea typeface="SimSun" panose="02010600030101010101" pitchFamily="2" charset="-122"/>
              </a:rPr>
              <a:t>ĐẶT VẤN ĐỀ</a:t>
            </a:r>
            <a:endParaRPr lang="ko-KR" altLang="en-US" sz="2000" b="1">
              <a:solidFill>
                <a:srgbClr val="FF0000"/>
              </a:solidFill>
              <a:latin typeface="Arial" panose="020B0604020202020204" pitchFamily="34" charset="0"/>
              <a:ea typeface="Malgun Gothic" panose="020B0503020000020004" pitchFamily="34" charset="-127"/>
            </a:endParaRPr>
          </a:p>
        </p:txBody>
      </p:sp>
      <p:grpSp>
        <p:nvGrpSpPr>
          <p:cNvPr id="12" name="Group 11">
            <a:extLst>
              <a:ext uri="{FF2B5EF4-FFF2-40B4-BE49-F238E27FC236}">
                <a16:creationId xmlns:a16="http://schemas.microsoft.com/office/drawing/2014/main" id="{2CDC3C58-1619-443E-83BC-19F3301E0B33}"/>
              </a:ext>
            </a:extLst>
          </p:cNvPr>
          <p:cNvGrpSpPr/>
          <p:nvPr/>
        </p:nvGrpSpPr>
        <p:grpSpPr>
          <a:xfrm>
            <a:off x="5477011" y="3897622"/>
            <a:ext cx="1795327" cy="1455135"/>
            <a:chOff x="5477011" y="3897622"/>
            <a:chExt cx="1795327" cy="1455135"/>
          </a:xfrm>
        </p:grpSpPr>
        <p:sp>
          <p:nvSpPr>
            <p:cNvPr id="18" name="Rectangle 17">
              <a:extLst>
                <a:ext uri="{FF2B5EF4-FFF2-40B4-BE49-F238E27FC236}">
                  <a16:creationId xmlns:a16="http://schemas.microsoft.com/office/drawing/2014/main" id="{8E8E61F8-1A3C-4D1B-81F0-5D37F6A5A633}"/>
                </a:ext>
              </a:extLst>
            </p:cNvPr>
            <p:cNvSpPr/>
            <p:nvPr/>
          </p:nvSpPr>
          <p:spPr>
            <a:xfrm>
              <a:off x="6677026" y="4567437"/>
              <a:ext cx="595312" cy="7007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r>
                <a:rPr lang="en-US" altLang="ko-KR" sz="2701" b="1" dirty="0">
                  <a:solidFill>
                    <a:prstClr val="white"/>
                  </a:solidFill>
                </a:rPr>
                <a:t>5</a:t>
              </a:r>
              <a:endParaRPr lang="ko-KR" altLang="en-US" sz="2701" b="1" dirty="0">
                <a:solidFill>
                  <a:prstClr val="white"/>
                </a:solidFill>
              </a:endParaRPr>
            </a:p>
          </p:txBody>
        </p:sp>
        <p:sp>
          <p:nvSpPr>
            <p:cNvPr id="47" name="Freeform 51">
              <a:extLst>
                <a:ext uri="{FF2B5EF4-FFF2-40B4-BE49-F238E27FC236}">
                  <a16:creationId xmlns:a16="http://schemas.microsoft.com/office/drawing/2014/main" id="{E4B9887A-B7B7-41F2-90A6-011ECFAD7748}"/>
                </a:ext>
              </a:extLst>
            </p:cNvPr>
            <p:cNvSpPr/>
            <p:nvPr/>
          </p:nvSpPr>
          <p:spPr>
            <a:xfrm flipV="1">
              <a:off x="5477011" y="3897622"/>
              <a:ext cx="1354137" cy="1455135"/>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5422 h 1137365"/>
                <a:gd name="connsiteX1" fmla="*/ 1182019 w 1182972"/>
                <a:gd name="connsiteY1" fmla="*/ 0 h 1137365"/>
                <a:gd name="connsiteX2" fmla="*/ 1182972 w 1182972"/>
                <a:gd name="connsiteY2" fmla="*/ 576306 h 1137365"/>
                <a:gd name="connsiteX3" fmla="*/ 1522 w 1182972"/>
                <a:gd name="connsiteY3" fmla="*/ 1137365 h 1137365"/>
                <a:gd name="connsiteX4" fmla="*/ 32 w 1182972"/>
                <a:gd name="connsiteY4" fmla="*/ 1085422 h 113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7365">
                  <a:moveTo>
                    <a:pt x="32" y="1085422"/>
                  </a:moveTo>
                  <a:lnTo>
                    <a:pt x="1182019" y="0"/>
                  </a:lnTo>
                  <a:cubicBezTo>
                    <a:pt x="1182337" y="191213"/>
                    <a:pt x="1182654" y="385093"/>
                    <a:pt x="1182972" y="576306"/>
                  </a:cubicBezTo>
                  <a:lnTo>
                    <a:pt x="1522" y="1137365"/>
                  </a:lnTo>
                  <a:cubicBezTo>
                    <a:pt x="1840" y="1119236"/>
                    <a:pt x="-286" y="1103551"/>
                    <a:pt x="32" y="1085422"/>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grpSp>
      <p:grpSp>
        <p:nvGrpSpPr>
          <p:cNvPr id="13" name="Group 12">
            <a:extLst>
              <a:ext uri="{FF2B5EF4-FFF2-40B4-BE49-F238E27FC236}">
                <a16:creationId xmlns:a16="http://schemas.microsoft.com/office/drawing/2014/main" id="{63C3D9F5-AAB9-4306-A535-15FD64D1BFE5}"/>
              </a:ext>
            </a:extLst>
          </p:cNvPr>
          <p:cNvGrpSpPr/>
          <p:nvPr/>
        </p:nvGrpSpPr>
        <p:grpSpPr>
          <a:xfrm>
            <a:off x="5457825" y="4111625"/>
            <a:ext cx="1792288" cy="2455862"/>
            <a:chOff x="5457825" y="4111625"/>
            <a:chExt cx="1792288" cy="2455862"/>
          </a:xfrm>
        </p:grpSpPr>
        <p:sp>
          <p:nvSpPr>
            <p:cNvPr id="48" name="Freeform 51">
              <a:extLst>
                <a:ext uri="{FF2B5EF4-FFF2-40B4-BE49-F238E27FC236}">
                  <a16:creationId xmlns:a16="http://schemas.microsoft.com/office/drawing/2014/main" id="{4F8897D4-695B-4FC1-95EA-2FBC0BE1B790}"/>
                </a:ext>
              </a:extLst>
            </p:cNvPr>
            <p:cNvSpPr/>
            <p:nvPr/>
          </p:nvSpPr>
          <p:spPr>
            <a:xfrm flipV="1">
              <a:off x="5457825" y="4111625"/>
              <a:ext cx="1196975" cy="2455862"/>
            </a:xfrm>
            <a:custGeom>
              <a:avLst/>
              <a:gdLst>
                <a:gd name="connsiteX0" fmla="*/ 3399 w 1186340"/>
                <a:gd name="connsiteY0" fmla="*/ 1104759 h 1159147"/>
                <a:gd name="connsiteX1" fmla="*/ 1182941 w 1186340"/>
                <a:gd name="connsiteY1" fmla="*/ 0 h 1159147"/>
                <a:gd name="connsiteX2" fmla="*/ 1186340 w 1186340"/>
                <a:gd name="connsiteY2" fmla="*/ 554079 h 1159147"/>
                <a:gd name="connsiteX3" fmla="*/ 0 w 1186340"/>
                <a:gd name="connsiteY3" fmla="*/ 1159147 h 1159147"/>
                <a:gd name="connsiteX4" fmla="*/ 3399 w 1186340"/>
                <a:gd name="connsiteY4" fmla="*/ 1104759 h 1159147"/>
                <a:gd name="connsiteX0" fmla="*/ 3399 w 1187831"/>
                <a:gd name="connsiteY0" fmla="*/ 1104759 h 1159147"/>
                <a:gd name="connsiteX1" fmla="*/ 1187831 w 1187831"/>
                <a:gd name="connsiteY1" fmla="*/ 0 h 1159147"/>
                <a:gd name="connsiteX2" fmla="*/ 1186340 w 1187831"/>
                <a:gd name="connsiteY2" fmla="*/ 554079 h 1159147"/>
                <a:gd name="connsiteX3" fmla="*/ 0 w 1187831"/>
                <a:gd name="connsiteY3" fmla="*/ 1159147 h 1159147"/>
                <a:gd name="connsiteX4" fmla="*/ 3399 w 1187831"/>
                <a:gd name="connsiteY4" fmla="*/ 1104759 h 1159147"/>
                <a:gd name="connsiteX0" fmla="*/ 3399 w 1187831"/>
                <a:gd name="connsiteY0" fmla="*/ 1104759 h 1159147"/>
                <a:gd name="connsiteX1" fmla="*/ 1187831 w 1187831"/>
                <a:gd name="connsiteY1" fmla="*/ 0 h 1159147"/>
                <a:gd name="connsiteX2" fmla="*/ 1183895 w 1187831"/>
                <a:gd name="connsiteY2" fmla="*/ 566304 h 1159147"/>
                <a:gd name="connsiteX3" fmla="*/ 0 w 1187831"/>
                <a:gd name="connsiteY3" fmla="*/ 1159147 h 1159147"/>
                <a:gd name="connsiteX4" fmla="*/ 3399 w 1187831"/>
                <a:gd name="connsiteY4" fmla="*/ 1104759 h 1159147"/>
                <a:gd name="connsiteX0" fmla="*/ 13179 w 1187831"/>
                <a:gd name="connsiteY0" fmla="*/ 1080310 h 1159147"/>
                <a:gd name="connsiteX1" fmla="*/ 1187831 w 1187831"/>
                <a:gd name="connsiteY1" fmla="*/ 0 h 1159147"/>
                <a:gd name="connsiteX2" fmla="*/ 1183895 w 1187831"/>
                <a:gd name="connsiteY2" fmla="*/ 566304 h 1159147"/>
                <a:gd name="connsiteX3" fmla="*/ 0 w 1187831"/>
                <a:gd name="connsiteY3" fmla="*/ 1159147 h 1159147"/>
                <a:gd name="connsiteX4" fmla="*/ 13179 w 1187831"/>
                <a:gd name="connsiteY4" fmla="*/ 1080310 h 1159147"/>
                <a:gd name="connsiteX0" fmla="*/ 955 w 1175607"/>
                <a:gd name="connsiteY0" fmla="*/ 1080310 h 1134698"/>
                <a:gd name="connsiteX1" fmla="*/ 1175607 w 1175607"/>
                <a:gd name="connsiteY1" fmla="*/ 0 h 1134698"/>
                <a:gd name="connsiteX2" fmla="*/ 1171671 w 1175607"/>
                <a:gd name="connsiteY2" fmla="*/ 566304 h 1134698"/>
                <a:gd name="connsiteX3" fmla="*/ 0 w 1175607"/>
                <a:gd name="connsiteY3" fmla="*/ 1134698 h 1134698"/>
                <a:gd name="connsiteX4" fmla="*/ 955 w 1175607"/>
                <a:gd name="connsiteY4" fmla="*/ 1080310 h 1134698"/>
                <a:gd name="connsiteX0" fmla="*/ 10 w 1181997"/>
                <a:gd name="connsiteY0" fmla="*/ 1082755 h 1134698"/>
                <a:gd name="connsiteX1" fmla="*/ 1181997 w 1181997"/>
                <a:gd name="connsiteY1" fmla="*/ 0 h 1134698"/>
                <a:gd name="connsiteX2" fmla="*/ 1178061 w 1181997"/>
                <a:gd name="connsiteY2" fmla="*/ 566304 h 1134698"/>
                <a:gd name="connsiteX3" fmla="*/ 6390 w 1181997"/>
                <a:gd name="connsiteY3" fmla="*/ 1134698 h 1134698"/>
                <a:gd name="connsiteX4" fmla="*/ 10 w 1181997"/>
                <a:gd name="connsiteY4" fmla="*/ 1082755 h 1134698"/>
                <a:gd name="connsiteX0" fmla="*/ 32 w 1182019"/>
                <a:gd name="connsiteY0" fmla="*/ 1082755 h 1134698"/>
                <a:gd name="connsiteX1" fmla="*/ 1182019 w 1182019"/>
                <a:gd name="connsiteY1" fmla="*/ 0 h 1134698"/>
                <a:gd name="connsiteX2" fmla="*/ 1178083 w 1182019"/>
                <a:gd name="connsiteY2" fmla="*/ 566304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3193 w 1182019"/>
                <a:gd name="connsiteY2" fmla="*/ 573639 h 1134698"/>
                <a:gd name="connsiteX3" fmla="*/ 1522 w 1182019"/>
                <a:gd name="connsiteY3" fmla="*/ 1134698 h 1134698"/>
                <a:gd name="connsiteX4" fmla="*/ 32 w 1182019"/>
                <a:gd name="connsiteY4" fmla="*/ 1082755 h 1134698"/>
                <a:gd name="connsiteX0" fmla="*/ 32 w 1182019"/>
                <a:gd name="connsiteY0" fmla="*/ 1082755 h 1134698"/>
                <a:gd name="connsiteX1" fmla="*/ 1182019 w 1182019"/>
                <a:gd name="connsiteY1" fmla="*/ 0 h 1134698"/>
                <a:gd name="connsiteX2" fmla="*/ 1175638 w 1182019"/>
                <a:gd name="connsiteY2" fmla="*/ 573639 h 1134698"/>
                <a:gd name="connsiteX3" fmla="*/ 1522 w 1182019"/>
                <a:gd name="connsiteY3" fmla="*/ 1134698 h 1134698"/>
                <a:gd name="connsiteX4" fmla="*/ 32 w 1182019"/>
                <a:gd name="connsiteY4" fmla="*/ 1082755 h 1134698"/>
                <a:gd name="connsiteX0" fmla="*/ 32 w 1182972"/>
                <a:gd name="connsiteY0" fmla="*/ 1082755 h 1134698"/>
                <a:gd name="connsiteX1" fmla="*/ 1182019 w 1182972"/>
                <a:gd name="connsiteY1" fmla="*/ 0 h 1134698"/>
                <a:gd name="connsiteX2" fmla="*/ 1182972 w 1182972"/>
                <a:gd name="connsiteY2" fmla="*/ 573639 h 1134698"/>
                <a:gd name="connsiteX3" fmla="*/ 1522 w 1182972"/>
                <a:gd name="connsiteY3" fmla="*/ 1134698 h 1134698"/>
                <a:gd name="connsiteX4" fmla="*/ 32 w 1182972"/>
                <a:gd name="connsiteY4" fmla="*/ 1082755 h 1134698"/>
                <a:gd name="connsiteX0" fmla="*/ 32 w 1182972"/>
                <a:gd name="connsiteY0" fmla="*/ 1085422 h 1137365"/>
                <a:gd name="connsiteX1" fmla="*/ 1182019 w 1182972"/>
                <a:gd name="connsiteY1" fmla="*/ 0 h 1137365"/>
                <a:gd name="connsiteX2" fmla="*/ 1182972 w 1182972"/>
                <a:gd name="connsiteY2" fmla="*/ 576306 h 1137365"/>
                <a:gd name="connsiteX3" fmla="*/ 1522 w 1182972"/>
                <a:gd name="connsiteY3" fmla="*/ 1137365 h 1137365"/>
                <a:gd name="connsiteX4" fmla="*/ 32 w 1182972"/>
                <a:gd name="connsiteY4" fmla="*/ 1085422 h 113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2" h="1137365">
                  <a:moveTo>
                    <a:pt x="32" y="1085422"/>
                  </a:moveTo>
                  <a:lnTo>
                    <a:pt x="1182019" y="0"/>
                  </a:lnTo>
                  <a:cubicBezTo>
                    <a:pt x="1182337" y="191213"/>
                    <a:pt x="1182654" y="385093"/>
                    <a:pt x="1182972" y="576306"/>
                  </a:cubicBezTo>
                  <a:lnTo>
                    <a:pt x="1522" y="1137365"/>
                  </a:lnTo>
                  <a:cubicBezTo>
                    <a:pt x="1840" y="1119236"/>
                    <a:pt x="-286" y="1103551"/>
                    <a:pt x="32" y="1085422"/>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endParaRPr lang="ko-KR" altLang="en-US" sz="2701">
                <a:solidFill>
                  <a:prstClr val="white"/>
                </a:solidFill>
              </a:endParaRPr>
            </a:p>
          </p:txBody>
        </p:sp>
        <p:sp>
          <p:nvSpPr>
            <p:cNvPr id="49" name="Rectangle 48">
              <a:extLst>
                <a:ext uri="{FF2B5EF4-FFF2-40B4-BE49-F238E27FC236}">
                  <a16:creationId xmlns:a16="http://schemas.microsoft.com/office/drawing/2014/main" id="{5D47BA9C-4B27-4272-A52C-EA02201EE46E}"/>
                </a:ext>
              </a:extLst>
            </p:cNvPr>
            <p:cNvSpPr/>
            <p:nvPr/>
          </p:nvSpPr>
          <p:spPr>
            <a:xfrm>
              <a:off x="6654800" y="5370513"/>
              <a:ext cx="595313" cy="8667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eaLnBrk="1" fontAlgn="auto" hangingPunct="1">
                <a:spcBef>
                  <a:spcPts val="0"/>
                </a:spcBef>
                <a:spcAft>
                  <a:spcPts val="0"/>
                </a:spcAft>
                <a:defRPr/>
              </a:pPr>
              <a:r>
                <a:rPr lang="en-US" altLang="ko-KR" sz="2701" b="1" dirty="0">
                  <a:solidFill>
                    <a:prstClr val="white"/>
                  </a:solidFill>
                </a:rPr>
                <a:t>6</a:t>
              </a:r>
              <a:endParaRPr lang="ko-KR" altLang="en-US" sz="2701" b="1" dirty="0">
                <a:solidFill>
                  <a:prstClr val="white"/>
                </a:solidFill>
              </a:endParaRPr>
            </a:p>
          </p:txBody>
        </p:sp>
      </p:grpSp>
      <p:sp>
        <p:nvSpPr>
          <p:cNvPr id="219166" name="Rectangle 6">
            <a:extLst>
              <a:ext uri="{FF2B5EF4-FFF2-40B4-BE49-F238E27FC236}">
                <a16:creationId xmlns:a16="http://schemas.microsoft.com/office/drawing/2014/main" id="{C1E0DE8C-1F28-4B87-9A9B-AAA79C16ACEA}"/>
              </a:ext>
            </a:extLst>
          </p:cNvPr>
          <p:cNvSpPr>
            <a:spLocks noChangeArrowheads="1"/>
          </p:cNvSpPr>
          <p:nvPr/>
        </p:nvSpPr>
        <p:spPr bwMode="auto">
          <a:xfrm>
            <a:off x="7281863" y="5619750"/>
            <a:ext cx="347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b="1">
                <a:latin typeface="Arial" panose="020B0604020202020204" pitchFamily="34" charset="0"/>
                <a:cs typeface="Arial" panose="020B0604020202020204" pitchFamily="34" charset="0"/>
              </a:rPr>
              <a:t>KẾT LUẬN VÀ KHUYẾN NGHỊ</a:t>
            </a:r>
            <a:r>
              <a:rPr lang="vi-VN" altLang="en-US" b="1"/>
              <a:t>.</a:t>
            </a:r>
            <a:endParaRPr lang="en-US"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219162"/>
                                        </p:tgtEl>
                                        <p:attrNameLst>
                                          <p:attrName>style.visibility</p:attrName>
                                        </p:attrNameLst>
                                      </p:cBhvr>
                                      <p:to>
                                        <p:strVal val="visible"/>
                                      </p:to>
                                    </p:set>
                                    <p:animEffect transition="in" filter="barn(inVertical)">
                                      <p:cBhvr>
                                        <p:cTn id="21" dur="1000"/>
                                        <p:tgtEl>
                                          <p:spTgt spid="21916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ppt_x"/>
                                          </p:val>
                                        </p:tav>
                                        <p:tav tm="100000">
                                          <p:val>
                                            <p:strVal val="#ppt_x"/>
                                          </p:val>
                                        </p:tav>
                                      </p:tavLst>
                                    </p:anim>
                                    <p:anim calcmode="lin" valueType="num">
                                      <p:cBhvr additive="base">
                                        <p:cTn id="27"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9140"/>
                                        </p:tgtEl>
                                        <p:attrNameLst>
                                          <p:attrName>style.visibility</p:attrName>
                                        </p:attrNameLst>
                                      </p:cBhvr>
                                      <p:to>
                                        <p:strVal val="visible"/>
                                      </p:to>
                                    </p:set>
                                    <p:animEffect transition="in" filter="barn(inVertical)">
                                      <p:cBhvr>
                                        <p:cTn id="32" dur="1000"/>
                                        <p:tgtEl>
                                          <p:spTgt spid="21914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ppt_x"/>
                                          </p:val>
                                        </p:tav>
                                        <p:tav tm="100000">
                                          <p:val>
                                            <p:strVal val="#ppt_x"/>
                                          </p:val>
                                        </p:tav>
                                      </p:tavLst>
                                    </p:anim>
                                    <p:anim calcmode="lin" valueType="num">
                                      <p:cBhvr additive="base">
                                        <p:cTn id="38" dur="1000" fill="hold"/>
                                        <p:tgtEl>
                                          <p:spTgt spid="7"/>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16" presetClass="entr" presetSubtype="21" fill="hold" grpId="0" nodeType="afterEffect">
                                  <p:stCondLst>
                                    <p:cond delay="0"/>
                                  </p:stCondLst>
                                  <p:childTnLst>
                                    <p:set>
                                      <p:cBhvr>
                                        <p:cTn id="41" dur="1" fill="hold">
                                          <p:stCondLst>
                                            <p:cond delay="0"/>
                                          </p:stCondLst>
                                        </p:cTn>
                                        <p:tgtEl>
                                          <p:spTgt spid="219141"/>
                                        </p:tgtEl>
                                        <p:attrNameLst>
                                          <p:attrName>style.visibility</p:attrName>
                                        </p:attrNameLst>
                                      </p:cBhvr>
                                      <p:to>
                                        <p:strVal val="visible"/>
                                      </p:to>
                                    </p:set>
                                    <p:animEffect transition="in" filter="barn(inVertical)">
                                      <p:cBhvr>
                                        <p:cTn id="42" dur="1000"/>
                                        <p:tgtEl>
                                          <p:spTgt spid="21914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1250" fill="hold"/>
                                        <p:tgtEl>
                                          <p:spTgt spid="8"/>
                                        </p:tgtEl>
                                        <p:attrNameLst>
                                          <p:attrName>ppt_x</p:attrName>
                                        </p:attrNameLst>
                                      </p:cBhvr>
                                      <p:tavLst>
                                        <p:tav tm="0">
                                          <p:val>
                                            <p:strVal val="#ppt_x"/>
                                          </p:val>
                                        </p:tav>
                                        <p:tav tm="100000">
                                          <p:val>
                                            <p:strVal val="#ppt_x"/>
                                          </p:val>
                                        </p:tav>
                                      </p:tavLst>
                                    </p:anim>
                                    <p:anim calcmode="lin" valueType="num">
                                      <p:cBhvr additive="base">
                                        <p:cTn id="48" dur="1250" fill="hold"/>
                                        <p:tgtEl>
                                          <p:spTgt spid="8"/>
                                        </p:tgtEl>
                                        <p:attrNameLst>
                                          <p:attrName>ppt_y</p:attrName>
                                        </p:attrNameLst>
                                      </p:cBhvr>
                                      <p:tavLst>
                                        <p:tav tm="0">
                                          <p:val>
                                            <p:strVal val="1+#ppt_h/2"/>
                                          </p:val>
                                        </p:tav>
                                        <p:tav tm="100000">
                                          <p:val>
                                            <p:strVal val="#ppt_y"/>
                                          </p:val>
                                        </p:tav>
                                      </p:tavLst>
                                    </p:anim>
                                  </p:childTnLst>
                                </p:cTn>
                              </p:par>
                            </p:childTnLst>
                          </p:cTn>
                        </p:par>
                        <p:par>
                          <p:cTn id="49" fill="hold">
                            <p:stCondLst>
                              <p:cond delay="1250"/>
                            </p:stCondLst>
                            <p:childTnLst>
                              <p:par>
                                <p:cTn id="50" presetID="16" presetClass="entr" presetSubtype="21" fill="hold" nodeType="afterEffect">
                                  <p:stCondLst>
                                    <p:cond delay="0"/>
                                  </p:stCondLst>
                                  <p:childTnLst>
                                    <p:set>
                                      <p:cBhvr>
                                        <p:cTn id="51" dur="1" fill="hold">
                                          <p:stCondLst>
                                            <p:cond delay="0"/>
                                          </p:stCondLst>
                                        </p:cTn>
                                        <p:tgtEl>
                                          <p:spTgt spid="219142"/>
                                        </p:tgtEl>
                                        <p:attrNameLst>
                                          <p:attrName>style.visibility</p:attrName>
                                        </p:attrNameLst>
                                      </p:cBhvr>
                                      <p:to>
                                        <p:strVal val="visible"/>
                                      </p:to>
                                    </p:set>
                                    <p:animEffect transition="in" filter="barn(inVertical)">
                                      <p:cBhvr>
                                        <p:cTn id="52" dur="1000"/>
                                        <p:tgtEl>
                                          <p:spTgt spid="21914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1000" fill="hold"/>
                                        <p:tgtEl>
                                          <p:spTgt spid="12"/>
                                        </p:tgtEl>
                                        <p:attrNameLst>
                                          <p:attrName>ppt_x</p:attrName>
                                        </p:attrNameLst>
                                      </p:cBhvr>
                                      <p:tavLst>
                                        <p:tav tm="0">
                                          <p:val>
                                            <p:strVal val="#ppt_x"/>
                                          </p:val>
                                        </p:tav>
                                        <p:tav tm="100000">
                                          <p:val>
                                            <p:strVal val="#ppt_x"/>
                                          </p:val>
                                        </p:tav>
                                      </p:tavLst>
                                    </p:anim>
                                    <p:anim calcmode="lin" valueType="num">
                                      <p:cBhvr additive="base">
                                        <p:cTn id="58" dur="1000" fill="hold"/>
                                        <p:tgtEl>
                                          <p:spTgt spid="12"/>
                                        </p:tgtEl>
                                        <p:attrNameLst>
                                          <p:attrName>ppt_y</p:attrName>
                                        </p:attrNameLst>
                                      </p:cBhvr>
                                      <p:tavLst>
                                        <p:tav tm="0">
                                          <p:val>
                                            <p:strVal val="1+#ppt_h/2"/>
                                          </p:val>
                                        </p:tav>
                                        <p:tav tm="100000">
                                          <p:val>
                                            <p:strVal val="#ppt_y"/>
                                          </p:val>
                                        </p:tav>
                                      </p:tavLst>
                                    </p:anim>
                                  </p:childTnLst>
                                </p:cTn>
                              </p:par>
                            </p:childTnLst>
                          </p:cTn>
                        </p:par>
                        <p:par>
                          <p:cTn id="59" fill="hold">
                            <p:stCondLst>
                              <p:cond delay="1000"/>
                            </p:stCondLst>
                            <p:childTnLst>
                              <p:par>
                                <p:cTn id="60" presetID="16" presetClass="entr" presetSubtype="21" fill="hold" nodeType="afterEffect">
                                  <p:stCondLst>
                                    <p:cond delay="0"/>
                                  </p:stCondLst>
                                  <p:childTnLst>
                                    <p:set>
                                      <p:cBhvr>
                                        <p:cTn id="61" dur="1" fill="hold">
                                          <p:stCondLst>
                                            <p:cond delay="0"/>
                                          </p:stCondLst>
                                        </p:cTn>
                                        <p:tgtEl>
                                          <p:spTgt spid="219139">
                                            <p:txEl>
                                              <p:pRg st="0" end="0"/>
                                            </p:txEl>
                                          </p:spTgt>
                                        </p:tgtEl>
                                        <p:attrNameLst>
                                          <p:attrName>style.visibility</p:attrName>
                                        </p:attrNameLst>
                                      </p:cBhvr>
                                      <p:to>
                                        <p:strVal val="visible"/>
                                      </p:to>
                                    </p:set>
                                    <p:animEffect transition="in" filter="barn(inVertical)">
                                      <p:cBhvr>
                                        <p:cTn id="62" dur="1000"/>
                                        <p:tgtEl>
                                          <p:spTgt spid="21913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1000" fill="hold"/>
                                        <p:tgtEl>
                                          <p:spTgt spid="13"/>
                                        </p:tgtEl>
                                        <p:attrNameLst>
                                          <p:attrName>ppt_x</p:attrName>
                                        </p:attrNameLst>
                                      </p:cBhvr>
                                      <p:tavLst>
                                        <p:tav tm="0">
                                          <p:val>
                                            <p:strVal val="#ppt_x"/>
                                          </p:val>
                                        </p:tav>
                                        <p:tav tm="100000">
                                          <p:val>
                                            <p:strVal val="#ppt_x"/>
                                          </p:val>
                                        </p:tav>
                                      </p:tavLst>
                                    </p:anim>
                                    <p:anim calcmode="lin" valueType="num">
                                      <p:cBhvr additive="base">
                                        <p:cTn id="68" dur="100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16" presetClass="entr" presetSubtype="21" fill="hold" nodeType="afterEffect">
                                  <p:stCondLst>
                                    <p:cond delay="0"/>
                                  </p:stCondLst>
                                  <p:childTnLst>
                                    <p:set>
                                      <p:cBhvr>
                                        <p:cTn id="71" dur="1" fill="hold">
                                          <p:stCondLst>
                                            <p:cond delay="0"/>
                                          </p:stCondLst>
                                        </p:cTn>
                                        <p:tgtEl>
                                          <p:spTgt spid="219166">
                                            <p:txEl>
                                              <p:pRg st="0" end="0"/>
                                            </p:txEl>
                                          </p:spTgt>
                                        </p:tgtEl>
                                        <p:attrNameLst>
                                          <p:attrName>style.visibility</p:attrName>
                                        </p:attrNameLst>
                                      </p:cBhvr>
                                      <p:to>
                                        <p:strVal val="visible"/>
                                      </p:to>
                                    </p:set>
                                    <p:animEffect transition="in" filter="barn(inVertical)">
                                      <p:cBhvr>
                                        <p:cTn id="72" dur="1000"/>
                                        <p:tgtEl>
                                          <p:spTgt spid="219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9140" grpId="0"/>
      <p:bldP spid="219141" grpId="0"/>
      <p:bldP spid="21916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3031" y="76017"/>
            <a:ext cx="11578107" cy="69015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2426" y="1571260"/>
            <a:ext cx="10831133" cy="5078313"/>
          </a:xfrm>
          <a:prstGeom prst="rect">
            <a:avLst/>
          </a:prstGeom>
        </p:spPr>
        <p:txBody>
          <a:bodyPr wrap="square">
            <a:spAutoFit/>
          </a:bodyPr>
          <a:lstStyle/>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vi-VN" sz="2400">
              <a:latin typeface="Times New Roman" panose="02020603050405020304" pitchFamily="18" charset="0"/>
              <a:cs typeface="Times New Roman" panose="02020603050405020304" pitchFamily="18" charset="0"/>
            </a:endParaRPr>
          </a:p>
        </p:txBody>
      </p:sp>
      <p:sp>
        <p:nvSpPr>
          <p:cNvPr id="12" name="Oval 11"/>
          <p:cNvSpPr/>
          <p:nvPr/>
        </p:nvSpPr>
        <p:spPr>
          <a:xfrm flipH="1">
            <a:off x="2218078" y="318675"/>
            <a:ext cx="6802024" cy="627015"/>
          </a:xfrm>
          <a:prstGeom prst="ellipse">
            <a:avLst/>
          </a:prstGeom>
          <a:solidFill>
            <a:schemeClr val="accent4">
              <a:lumMod val="20000"/>
              <a:lumOff val="80000"/>
            </a:schemeClr>
          </a:solidFill>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defRPr/>
            </a:pPr>
            <a:r>
              <a:rPr lang="en-US" sz="2600" b="1" dirty="0">
                <a:solidFill>
                  <a:srgbClr val="FF0000"/>
                </a:solidFill>
                <a:latin typeface="Times New Roman" panose="02020603050405020304" pitchFamily="18" charset="0"/>
                <a:cs typeface="Times New Roman" panose="02020603050405020304" pitchFamily="18" charset="0"/>
              </a:rPr>
              <a:t>2.</a:t>
            </a:r>
            <a:r>
              <a:rPr lang="vi-VN" sz="2600" b="1" dirty="0">
                <a:solidFill>
                  <a:srgbClr val="FF0000"/>
                </a:solidFill>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ĐỐI TƯỢNG NGHIÊN CỨU</a:t>
            </a:r>
          </a:p>
        </p:txBody>
      </p:sp>
      <p:sp>
        <p:nvSpPr>
          <p:cNvPr id="15" name="Rectangle 14"/>
          <p:cNvSpPr/>
          <p:nvPr/>
        </p:nvSpPr>
        <p:spPr>
          <a:xfrm>
            <a:off x="1341911" y="1187480"/>
            <a:ext cx="8514607" cy="584775"/>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defRPr/>
            </a:pPr>
            <a:r>
              <a:rPr lang="en-US" sz="3200" b="1" dirty="0" err="1">
                <a:latin typeface="Times New Roman" panose="02020603050405020304" pitchFamily="18" charset="0"/>
                <a:ea typeface="Times New Roman" panose="02020603050405020304" pitchFamily="18" charset="0"/>
              </a:rPr>
              <a:t>Trẻ</a:t>
            </a:r>
            <a:r>
              <a:rPr lang="en-US" sz="3200" b="1" dirty="0">
                <a:latin typeface="Times New Roman" panose="02020603050405020304" pitchFamily="18" charset="0"/>
                <a:ea typeface="Times New Roman" panose="02020603050405020304" pitchFamily="18" charset="0"/>
              </a:rPr>
              <a:t> MG 3-4 </a:t>
            </a:r>
            <a:r>
              <a:rPr lang="en-US" sz="3200" b="1" dirty="0" err="1">
                <a:latin typeface="Times New Roman" panose="02020603050405020304" pitchFamily="18" charset="0"/>
                <a:ea typeface="Times New Roman" panose="02020603050405020304" pitchFamily="18" charset="0"/>
              </a:rPr>
              <a:t>tuổi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trường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mầm</a:t>
            </a:r>
            <a:r>
              <a:rPr lang="en-US" sz="3200" b="1" dirty="0">
                <a:latin typeface="Times New Roman" panose="02020603050405020304" pitchFamily="18" charset="0"/>
                <a:ea typeface="Times New Roman" panose="02020603050405020304" pitchFamily="18" charset="0"/>
              </a:rPr>
              <a:t> non </a:t>
            </a:r>
            <a:r>
              <a:rPr lang="en-US" sz="3200" b="1" dirty="0" err="1">
                <a:latin typeface="Times New Roman" panose="02020603050405020304" pitchFamily="18" charset="0"/>
                <a:ea typeface="Times New Roman" panose="02020603050405020304" pitchFamily="18" charset="0"/>
              </a:rPr>
              <a:t>Đặng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Cương</a:t>
            </a:r>
            <a:endParaRPr lang="en-US" sz="3200" b="1" dirty="0"/>
          </a:p>
        </p:txBody>
      </p:sp>
      <p:pic>
        <p:nvPicPr>
          <p:cNvPr id="3" name="Picture 2">
            <a:extLst>
              <a:ext uri="{FF2B5EF4-FFF2-40B4-BE49-F238E27FC236}">
                <a16:creationId xmlns:a16="http://schemas.microsoft.com/office/drawing/2014/main" id="{56709110-CB96-40A1-8402-90C24DC2F218}"/>
              </a:ext>
            </a:extLst>
          </p:cNvPr>
          <p:cNvPicPr>
            <a:picLocks noChangeAspect="1"/>
          </p:cNvPicPr>
          <p:nvPr/>
        </p:nvPicPr>
        <p:blipFill rotWithShape="1">
          <a:blip r:embed="rId4"/>
          <a:srcRect t="17328" b="3039"/>
          <a:stretch/>
        </p:blipFill>
        <p:spPr>
          <a:xfrm>
            <a:off x="1793175" y="2105924"/>
            <a:ext cx="7430803" cy="4433401"/>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0016070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26"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725">
                                          <p:stCondLst>
                                            <p:cond delay="0"/>
                                          </p:stCondLst>
                                        </p:cTn>
                                        <p:tgtEl>
                                          <p:spTgt spid="3"/>
                                        </p:tgtEl>
                                      </p:cBhvr>
                                    </p:animEffect>
                                    <p:anim calcmode="lin" valueType="num">
                                      <p:cBhvr>
                                        <p:cTn id="16" dur="2278"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830"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830" tmFilter="0, 0; 0.125,0.2665; 0.25,0.4; 0.375,0.465; 0.5,0.5;  0.625,0.535; 0.75,0.6; 0.875,0.7335; 1,1">
                                          <p:stCondLst>
                                            <p:cond delay="830"/>
                                          </p:stCondLst>
                                        </p:cTn>
                                        <p:tgtEl>
                                          <p:spTgt spid="3"/>
                                        </p:tgtEl>
                                        <p:attrNameLst>
                                          <p:attrName>ppt_y</p:attrName>
                                        </p:attrNameLst>
                                      </p:cBhvr>
                                      <p:tavLst>
                                        <p:tav tm="0" fmla="#ppt_y-sin(pi*$)/9">
                                          <p:val>
                                            <p:fltVal val="0"/>
                                          </p:val>
                                        </p:tav>
                                        <p:tav tm="100000">
                                          <p:val>
                                            <p:fltVal val="1"/>
                                          </p:val>
                                        </p:tav>
                                      </p:tavLst>
                                    </p:anim>
                                    <p:anim calcmode="lin" valueType="num">
                                      <p:cBhvr>
                                        <p:cTn id="19" dur="415" tmFilter="0, 0; 0.125,0.2665; 0.25,0.4; 0.375,0.465; 0.5,0.5;  0.625,0.535; 0.75,0.6; 0.875,0.7335; 1,1">
                                          <p:stCondLst>
                                            <p:cond delay="1655"/>
                                          </p:stCondLst>
                                        </p:cTn>
                                        <p:tgtEl>
                                          <p:spTgt spid="3"/>
                                        </p:tgtEl>
                                        <p:attrNameLst>
                                          <p:attrName>ppt_y</p:attrName>
                                        </p:attrNameLst>
                                      </p:cBhvr>
                                      <p:tavLst>
                                        <p:tav tm="0" fmla="#ppt_y-sin(pi*$)/27">
                                          <p:val>
                                            <p:fltVal val="0"/>
                                          </p:val>
                                        </p:tav>
                                        <p:tav tm="100000">
                                          <p:val>
                                            <p:fltVal val="1"/>
                                          </p:val>
                                        </p:tav>
                                      </p:tavLst>
                                    </p:anim>
                                    <p:anim calcmode="lin" valueType="num">
                                      <p:cBhvr>
                                        <p:cTn id="20" dur="205" tmFilter="0, 0; 0.125,0.2665; 0.25,0.4; 0.375,0.465; 0.5,0.5;  0.625,0.535; 0.75,0.6; 0.875,0.7335; 1,1">
                                          <p:stCondLst>
                                            <p:cond delay="2070"/>
                                          </p:stCondLst>
                                        </p:cTn>
                                        <p:tgtEl>
                                          <p:spTgt spid="3"/>
                                        </p:tgtEl>
                                        <p:attrNameLst>
                                          <p:attrName>ppt_y</p:attrName>
                                        </p:attrNameLst>
                                      </p:cBhvr>
                                      <p:tavLst>
                                        <p:tav tm="0" fmla="#ppt_y-sin(pi*$)/81">
                                          <p:val>
                                            <p:fltVal val="0"/>
                                          </p:val>
                                        </p:tav>
                                        <p:tav tm="100000">
                                          <p:val>
                                            <p:fltVal val="1"/>
                                          </p:val>
                                        </p:tav>
                                      </p:tavLst>
                                    </p:anim>
                                    <p:animScale>
                                      <p:cBhvr>
                                        <p:cTn id="21" dur="33">
                                          <p:stCondLst>
                                            <p:cond delay="812"/>
                                          </p:stCondLst>
                                        </p:cTn>
                                        <p:tgtEl>
                                          <p:spTgt spid="3"/>
                                        </p:tgtEl>
                                      </p:cBhvr>
                                      <p:to x="100000" y="60000"/>
                                    </p:animScale>
                                    <p:animScale>
                                      <p:cBhvr>
                                        <p:cTn id="22" dur="207" decel="50000">
                                          <p:stCondLst>
                                            <p:cond delay="845"/>
                                          </p:stCondLst>
                                        </p:cTn>
                                        <p:tgtEl>
                                          <p:spTgt spid="3"/>
                                        </p:tgtEl>
                                      </p:cBhvr>
                                      <p:to x="100000" y="100000"/>
                                    </p:animScale>
                                    <p:animScale>
                                      <p:cBhvr>
                                        <p:cTn id="23" dur="33">
                                          <p:stCondLst>
                                            <p:cond delay="1640"/>
                                          </p:stCondLst>
                                        </p:cTn>
                                        <p:tgtEl>
                                          <p:spTgt spid="3"/>
                                        </p:tgtEl>
                                      </p:cBhvr>
                                      <p:to x="100000" y="80000"/>
                                    </p:animScale>
                                    <p:animScale>
                                      <p:cBhvr>
                                        <p:cTn id="24" dur="207" decel="50000">
                                          <p:stCondLst>
                                            <p:cond delay="1673"/>
                                          </p:stCondLst>
                                        </p:cTn>
                                        <p:tgtEl>
                                          <p:spTgt spid="3"/>
                                        </p:tgtEl>
                                      </p:cBhvr>
                                      <p:to x="100000" y="100000"/>
                                    </p:animScale>
                                    <p:animScale>
                                      <p:cBhvr>
                                        <p:cTn id="25" dur="33">
                                          <p:stCondLst>
                                            <p:cond delay="2052"/>
                                          </p:stCondLst>
                                        </p:cTn>
                                        <p:tgtEl>
                                          <p:spTgt spid="3"/>
                                        </p:tgtEl>
                                      </p:cBhvr>
                                      <p:to x="100000" y="90000"/>
                                    </p:animScale>
                                    <p:animScale>
                                      <p:cBhvr>
                                        <p:cTn id="26" dur="207" decel="50000">
                                          <p:stCondLst>
                                            <p:cond delay="2085"/>
                                          </p:stCondLst>
                                        </p:cTn>
                                        <p:tgtEl>
                                          <p:spTgt spid="3"/>
                                        </p:tgtEl>
                                      </p:cBhvr>
                                      <p:to x="100000" y="100000"/>
                                    </p:animScale>
                                    <p:animScale>
                                      <p:cBhvr>
                                        <p:cTn id="27" dur="33">
                                          <p:stCondLst>
                                            <p:cond delay="2260"/>
                                          </p:stCondLst>
                                        </p:cTn>
                                        <p:tgtEl>
                                          <p:spTgt spid="3"/>
                                        </p:tgtEl>
                                      </p:cBhvr>
                                      <p:to x="100000" y="95000"/>
                                    </p:animScale>
                                    <p:animScale>
                                      <p:cBhvr>
                                        <p:cTn id="28" dur="207" decel="50000">
                                          <p:stCondLst>
                                            <p:cond delay="2293"/>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65000"/>
          </a:blip>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92426" y="1571260"/>
            <a:ext cx="10831133" cy="5078313"/>
          </a:xfrm>
          <a:prstGeom prst="rect">
            <a:avLst/>
          </a:prstGeom>
        </p:spPr>
        <p:txBody>
          <a:bodyPr wrap="square">
            <a:spAutoFit/>
          </a:bodyPr>
          <a:lstStyle/>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en-US" sz="2400">
              <a:latin typeface="Times New Roman" panose="02020603050405020304" pitchFamily="18" charset="0"/>
              <a:cs typeface="Times New Roman" panose="02020603050405020304" pitchFamily="18" charset="0"/>
            </a:endParaRPr>
          </a:p>
          <a:p>
            <a:pPr algn="just">
              <a:lnSpc>
                <a:spcPct val="150000"/>
              </a:lnSpc>
            </a:pPr>
            <a:endParaRPr lang="vi-VN" sz="2400">
              <a:latin typeface="Times New Roman" panose="02020603050405020304" pitchFamily="18" charset="0"/>
              <a:cs typeface="Times New Roman" panose="02020603050405020304" pitchFamily="18" charset="0"/>
            </a:endParaRPr>
          </a:p>
        </p:txBody>
      </p:sp>
      <p:sp>
        <p:nvSpPr>
          <p:cNvPr id="9" name="Oval 8"/>
          <p:cNvSpPr/>
          <p:nvPr/>
        </p:nvSpPr>
        <p:spPr>
          <a:xfrm flipH="1">
            <a:off x="2165679" y="267746"/>
            <a:ext cx="7417708" cy="820373"/>
          </a:xfrm>
          <a:prstGeom prst="ellipse">
            <a:avLst/>
          </a:prstGeom>
          <a:solidFill>
            <a:srgbClr val="FFFF0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2800" b="1">
                <a:solidFill>
                  <a:srgbClr val="FF0000"/>
                </a:solidFill>
                <a:latin typeface="Times New Roman" panose="02020603050405020304" pitchFamily="18" charset="0"/>
                <a:cs typeface="Times New Roman" panose="02020603050405020304" pitchFamily="18" charset="0"/>
              </a:rPr>
              <a:t>3.</a:t>
            </a:r>
            <a:r>
              <a:rPr lang="vi-VN" sz="2800" b="1">
                <a:solidFill>
                  <a:srgbClr val="FF00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MỤC TIÊU CỦA BIỆN PHÁP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hevron 2"/>
          <p:cNvSpPr/>
          <p:nvPr/>
        </p:nvSpPr>
        <p:spPr>
          <a:xfrm>
            <a:off x="318004" y="1316125"/>
            <a:ext cx="1021221"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1</a:t>
            </a:r>
          </a:p>
        </p:txBody>
      </p:sp>
      <p:sp>
        <p:nvSpPr>
          <p:cNvPr id="4" name="Rectangle 3"/>
          <p:cNvSpPr/>
          <p:nvPr/>
        </p:nvSpPr>
        <p:spPr>
          <a:xfrm>
            <a:off x="1347500" y="1226193"/>
            <a:ext cx="10387011" cy="1014300"/>
          </a:xfrm>
          <a:prstGeom prst="rect">
            <a:avLst/>
          </a:prstGeom>
          <a:pattFill prst="pct50">
            <a:fgClr>
              <a:schemeClr val="accent4">
                <a:lumMod val="40000"/>
                <a:lumOff val="60000"/>
              </a:schemeClr>
            </a:fgClr>
            <a:bgClr>
              <a:schemeClr val="bg1"/>
            </a:bgClr>
          </a:patt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a:solidFill>
                  <a:schemeClr val="tx1"/>
                </a:solidFill>
                <a:latin typeface="Times New Roman" panose="02020603050405020304" pitchFamily="18" charset="0"/>
                <a:cs typeface="Times New Roman" panose="02020603050405020304" pitchFamily="18" charset="0"/>
              </a:rPr>
              <a:t>Giáo viên nắm chắc nội dung, phương pháp, cách tổ chức các hoạt động nhằm hình thành tính mạnh dạn tự tin cho trẻ trong trường mầm non.</a:t>
            </a:r>
            <a:endParaRPr lang="en-US" sz="2600">
              <a:solidFill>
                <a:schemeClr val="tx1"/>
              </a:solidFill>
            </a:endParaRPr>
          </a:p>
        </p:txBody>
      </p:sp>
      <p:sp>
        <p:nvSpPr>
          <p:cNvPr id="19" name="Rectangle 18"/>
          <p:cNvSpPr/>
          <p:nvPr/>
        </p:nvSpPr>
        <p:spPr>
          <a:xfrm>
            <a:off x="1355776" y="2723632"/>
            <a:ext cx="10342205" cy="1197737"/>
          </a:xfrm>
          <a:prstGeom prst="rect">
            <a:avLst/>
          </a:prstGeom>
          <a:pattFill prst="pct50">
            <a:fgClr>
              <a:schemeClr val="accent4">
                <a:lumMod val="40000"/>
                <a:lumOff val="60000"/>
              </a:schemeClr>
            </a:fgClr>
            <a:bgClr>
              <a:schemeClr val="bg1"/>
            </a:bgClr>
          </a:patt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r>
              <a:rPr lang="vi-VN" sz="2600">
                <a:solidFill>
                  <a:schemeClr val="tx1"/>
                </a:solidFill>
                <a:latin typeface="Times New Roman" panose="02020603050405020304" pitchFamily="18" charset="0"/>
                <a:cs typeface="Times New Roman" panose="02020603050405020304" pitchFamily="18" charset="0"/>
              </a:rPr>
              <a:t>Giúp trẻ mạnh dạn, tự tin, hứng thú tham gia các hoạt động cùng cô giáo và các bạn. Trẻ hồn nhiên, tự tin khi giao tiếp với mọi người xung quanh.</a:t>
            </a:r>
            <a:endParaRPr lang="en-US" sz="2600">
              <a:solidFill>
                <a:schemeClr val="tx1"/>
              </a:solidFill>
            </a:endParaRPr>
          </a:p>
        </p:txBody>
      </p:sp>
      <p:sp>
        <p:nvSpPr>
          <p:cNvPr id="20" name="Rectangle 19"/>
          <p:cNvSpPr/>
          <p:nvPr/>
        </p:nvSpPr>
        <p:spPr>
          <a:xfrm>
            <a:off x="1302695" y="4404509"/>
            <a:ext cx="10395286" cy="1270728"/>
          </a:xfrm>
          <a:prstGeom prst="rect">
            <a:avLst/>
          </a:prstGeom>
          <a:pattFill prst="pct50">
            <a:fgClr>
              <a:schemeClr val="accent4">
                <a:lumMod val="40000"/>
                <a:lumOff val="60000"/>
              </a:schemeClr>
            </a:fgClr>
            <a:bgClr>
              <a:schemeClr val="bg1"/>
            </a:bgClr>
          </a:patt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r>
              <a:rPr lang="vi-VN" sz="2600">
                <a:solidFill>
                  <a:schemeClr val="tx1"/>
                </a:solidFill>
                <a:latin typeface="Times New Roman" panose="02020603050405020304" pitchFamily="18" charset="0"/>
                <a:cs typeface="Times New Roman" panose="02020603050405020304" pitchFamily="18" charset="0"/>
              </a:rPr>
              <a:t>Giúp cha mẹ trẻ hiểu được ý nghĩa, tầm quan trọng của việc phối kết hợp giáo dục trẻ giữa gia đình và nhà trường để từ đó sẵn sàng hợp tác cùng giáo viên để giúp trẻ phát triển đạt các mong đợi phù hợp.</a:t>
            </a:r>
            <a:endParaRPr lang="en-US" sz="2600">
              <a:solidFill>
                <a:schemeClr val="tx1"/>
              </a:solidFill>
            </a:endParaRPr>
          </a:p>
        </p:txBody>
      </p:sp>
      <p:sp>
        <p:nvSpPr>
          <p:cNvPr id="22" name="Chevron 21"/>
          <p:cNvSpPr/>
          <p:nvPr/>
        </p:nvSpPr>
        <p:spPr>
          <a:xfrm>
            <a:off x="281474" y="2939262"/>
            <a:ext cx="1021221" cy="766475"/>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2</a:t>
            </a:r>
          </a:p>
        </p:txBody>
      </p:sp>
      <p:sp>
        <p:nvSpPr>
          <p:cNvPr id="23" name="Chevron 22"/>
          <p:cNvSpPr/>
          <p:nvPr/>
        </p:nvSpPr>
        <p:spPr>
          <a:xfrm>
            <a:off x="257830" y="4635074"/>
            <a:ext cx="1021221" cy="809598"/>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3</a:t>
            </a:r>
          </a:p>
        </p:txBody>
      </p:sp>
    </p:spTree>
    <p:extLst>
      <p:ext uri="{BB962C8B-B14F-4D97-AF65-F5344CB8AC3E}">
        <p14:creationId xmlns:p14="http://schemas.microsoft.com/office/powerpoint/2010/main" val="156672089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19" grpId="0" animBg="1"/>
      <p:bldP spid="20"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65000"/>
          </a:blip>
          <a:stretch>
            <a:fillRect/>
          </a:stretch>
        </a:blipFill>
        <a:effectLst/>
      </p:bgPr>
    </p:bg>
    <p:spTree>
      <p:nvGrpSpPr>
        <p:cNvPr id="1" name=""/>
        <p:cNvGrpSpPr/>
        <p:nvPr/>
      </p:nvGrpSpPr>
      <p:grpSpPr>
        <a:xfrm>
          <a:off x="0" y="0"/>
          <a:ext cx="0" cy="0"/>
          <a:chOff x="0" y="0"/>
          <a:chExt cx="0" cy="0"/>
        </a:xfrm>
      </p:grpSpPr>
      <p:sp>
        <p:nvSpPr>
          <p:cNvPr id="7" name="Pentagon 6"/>
          <p:cNvSpPr/>
          <p:nvPr/>
        </p:nvSpPr>
        <p:spPr>
          <a:xfrm>
            <a:off x="567857" y="369131"/>
            <a:ext cx="2769109" cy="855568"/>
          </a:xfrm>
          <a:prstGeom prst="homePlate">
            <a:avLst/>
          </a:prstGeom>
          <a:solidFill>
            <a:srgbClr val="F2FA8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ln w="0"/>
                <a:solidFill>
                  <a:srgbClr val="1E23E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r>
              <a:rPr lang="vi-VN" sz="2400" b="1" i="1">
                <a:ln w="0"/>
                <a:solidFill>
                  <a:srgbClr val="1E23E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i="1">
                <a:ln w="0"/>
                <a:solidFill>
                  <a:srgbClr val="1E23E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TRẠNG</a:t>
            </a:r>
          </a:p>
          <a:p>
            <a:r>
              <a:rPr lang="en-US" sz="2400" b="1" i="1">
                <a:ln w="0"/>
                <a:solidFill>
                  <a:srgbClr val="1E23E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 khăn</a:t>
            </a:r>
            <a:endParaRPr lang="vi-VN" sz="2400" b="1" i="1">
              <a:ln w="0"/>
              <a:solidFill>
                <a:srgbClr val="1E23EA"/>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Chevron 7"/>
          <p:cNvSpPr/>
          <p:nvPr/>
        </p:nvSpPr>
        <p:spPr>
          <a:xfrm>
            <a:off x="236876" y="1944303"/>
            <a:ext cx="979276" cy="793689"/>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1</a:t>
            </a:r>
          </a:p>
        </p:txBody>
      </p:sp>
      <p:sp>
        <p:nvSpPr>
          <p:cNvPr id="9" name="Chevron 8"/>
          <p:cNvSpPr/>
          <p:nvPr/>
        </p:nvSpPr>
        <p:spPr>
          <a:xfrm>
            <a:off x="236876" y="4389039"/>
            <a:ext cx="1021221"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2</a:t>
            </a:r>
          </a:p>
        </p:txBody>
      </p:sp>
      <p:sp>
        <p:nvSpPr>
          <p:cNvPr id="11" name="Content Placeholder 2"/>
          <p:cNvSpPr txBox="1">
            <a:spLocks/>
          </p:cNvSpPr>
          <p:nvPr/>
        </p:nvSpPr>
        <p:spPr>
          <a:xfrm>
            <a:off x="1258097" y="4233988"/>
            <a:ext cx="10650071" cy="1036241"/>
          </a:xfrm>
          <a:prstGeom prst="rect">
            <a:avLst/>
          </a:prstGeom>
          <a:pattFill prst="pct50">
            <a:fgClr>
              <a:schemeClr val="accent4">
                <a:lumMod val="40000"/>
                <a:lumOff val="60000"/>
              </a:schemeClr>
            </a:fgClr>
            <a:bgClr>
              <a:schemeClr val="bg1"/>
            </a:bgClr>
          </a:pattFill>
          <a:ln>
            <a:solidFill>
              <a:schemeClr val="accent4"/>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r>
              <a:rPr lang="pt-PT">
                <a:solidFill>
                  <a:schemeClr val="tx1"/>
                </a:solidFill>
                <a:latin typeface="Times New Roman" panose="02020603050405020304" pitchFamily="18" charset="0"/>
                <a:cs typeface="Times New Roman" panose="02020603050405020304" pitchFamily="18" charset="0"/>
              </a:rPr>
              <a:t>	</a:t>
            </a:r>
            <a:r>
              <a:rPr lang="vi-VN" sz="2600">
                <a:solidFill>
                  <a:schemeClr val="tx1"/>
                </a:solidFill>
                <a:latin typeface="Times New Roman" panose="02020603050405020304" pitchFamily="18" charset="0"/>
                <a:cs typeface="Times New Roman" panose="02020603050405020304" pitchFamily="18" charset="0"/>
              </a:rPr>
              <a:t>Một số phụ huynh quá quan tâm, cưng chiều, bao bọc trẻ, dẫn đến trẻ ỷ lại, không chủ động, thiếu tự tin.</a:t>
            </a:r>
            <a:r>
              <a:rPr lang="en-US" sz="2600">
                <a:solidFill>
                  <a:schemeClr val="tx1"/>
                </a:solidFill>
                <a:latin typeface="Times New Roman" panose="02020603050405020304" pitchFamily="18" charset="0"/>
                <a:cs typeface="Times New Roman" panose="02020603050405020304" pitchFamily="18" charset="0"/>
              </a:rPr>
              <a:t>       </a:t>
            </a:r>
          </a:p>
        </p:txBody>
      </p:sp>
      <p:sp>
        <p:nvSpPr>
          <p:cNvPr id="13" name="Content Placeholder 2"/>
          <p:cNvSpPr txBox="1">
            <a:spLocks/>
          </p:cNvSpPr>
          <p:nvPr/>
        </p:nvSpPr>
        <p:spPr>
          <a:xfrm>
            <a:off x="1216151" y="1732478"/>
            <a:ext cx="10650071" cy="1290032"/>
          </a:xfrm>
          <a:prstGeom prst="rect">
            <a:avLst/>
          </a:prstGeom>
          <a:pattFill prst="pct50">
            <a:fgClr>
              <a:schemeClr val="accent4">
                <a:lumMod val="40000"/>
                <a:lumOff val="60000"/>
              </a:schemeClr>
            </a:fgClr>
            <a:bgClr>
              <a:schemeClr val="bg1"/>
            </a:bgClr>
          </a:pattFill>
          <a:ln>
            <a:solidFill>
              <a:schemeClr val="accent4"/>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r>
              <a:rPr lang="pt-PT">
                <a:solidFill>
                  <a:schemeClr val="tx1"/>
                </a:solidFill>
                <a:latin typeface="Times New Roman" panose="02020603050405020304" pitchFamily="18" charset="0"/>
                <a:cs typeface="Times New Roman" panose="02020603050405020304" pitchFamily="18" charset="0"/>
              </a:rPr>
              <a:t>	</a:t>
            </a:r>
            <a:r>
              <a:rPr lang="vi-VN" sz="2600">
                <a:solidFill>
                  <a:schemeClr val="tx1"/>
                </a:solidFill>
                <a:latin typeface="Times New Roman" panose="02020603050405020304" pitchFamily="18" charset="0"/>
                <a:cs typeface="Times New Roman" panose="02020603050405020304" pitchFamily="18" charset="0"/>
              </a:rPr>
              <a:t> Một số trẻ mới đi học lần đầu nên nhút nhát, rụt rè, thiếu tự tin, ngại ngùng chưa dám thể hiện bản thân cùng cô giáo và các bạn. Một số trẻ hiếu động, chưa tập trung, tích cực tham gia vào các hoạt động</a:t>
            </a:r>
            <a:r>
              <a:rPr lang="en-US" sz="260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966453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flipH="1">
            <a:off x="3355553" y="270616"/>
            <a:ext cx="4903303" cy="972069"/>
          </a:xfrm>
          <a:prstGeom prst="ellipse">
            <a:avLst/>
          </a:prstGeom>
          <a:solidFill>
            <a:srgbClr val="F8A2E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2800" b="1">
                <a:solidFill>
                  <a:srgbClr val="1E23EA"/>
                </a:solidFill>
                <a:latin typeface="Times New Roman" panose="02020603050405020304" pitchFamily="18" charset="0"/>
                <a:cs typeface="Times New Roman" panose="02020603050405020304" pitchFamily="18" charset="0"/>
              </a:rPr>
              <a:t>2.1 CƠ SỞ LÍ LUẬN</a:t>
            </a:r>
            <a:endParaRPr lang="en-US" sz="2800" b="1" dirty="0">
              <a:solidFill>
                <a:srgbClr val="1E23EA"/>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545306" y="2956542"/>
            <a:ext cx="3140767" cy="3630842"/>
          </a:xfrm>
          <a:prstGeom prst="roundRect">
            <a:avLst/>
          </a:prstGeom>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indent="457200" algn="just">
              <a:lnSpc>
                <a:spcPts val="2880"/>
              </a:lnSpc>
            </a:pPr>
            <a:r>
              <a:rPr lang="vi-VN" sz="2800">
                <a:ln w="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Giáo dục học </a:t>
            </a:r>
            <a:r>
              <a:rPr lang="vi-VN" sz="2600">
                <a:ln w="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mầm non là bậc học đầu tiên trong hệ thống giáo dục quốc dân cũng đã xác định rõ ràng mục tiêu chăm sóc giáo dục trẻ. </a:t>
            </a:r>
          </a:p>
        </p:txBody>
      </p:sp>
      <p:sp>
        <p:nvSpPr>
          <p:cNvPr id="19" name="Rectangle 18">
            <a:extLst>
              <a:ext uri="{FF2B5EF4-FFF2-40B4-BE49-F238E27FC236}">
                <a16:creationId xmlns:a16="http://schemas.microsoft.com/office/drawing/2014/main" id="{431B3977-7D20-49A9-8376-54E241D9A895}"/>
              </a:ext>
            </a:extLst>
          </p:cNvPr>
          <p:cNvSpPr/>
          <p:nvPr/>
        </p:nvSpPr>
        <p:spPr>
          <a:xfrm>
            <a:off x="1031123" y="1406186"/>
            <a:ext cx="9806608" cy="622050"/>
          </a:xfrm>
          <a:prstGeom prst="rect">
            <a:avLst/>
          </a:prstGeom>
          <a:solidFill>
            <a:srgbClr val="FFFF9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algn="just"/>
            <a:r>
              <a:rPr lang="pt-BR" altLang="en-US" sz="2600" i="1">
                <a:solidFill>
                  <a:srgbClr val="0000FF"/>
                </a:solidFill>
                <a:latin typeface="Times New Roman" panose="02020603050405020304" pitchFamily="18" charset="0"/>
                <a:cs typeface="Times New Roman" panose="02020603050405020304" pitchFamily="18" charset="0"/>
              </a:rPr>
              <a:t>Nhiệm vụ của giáo viên mầm non trong việc hình thành sự tự tin cho trẻ</a:t>
            </a:r>
          </a:p>
        </p:txBody>
      </p:sp>
      <p:sp>
        <p:nvSpPr>
          <p:cNvPr id="5" name="Rounded Rectangle 6">
            <a:extLst>
              <a:ext uri="{FF2B5EF4-FFF2-40B4-BE49-F238E27FC236}">
                <a16:creationId xmlns:a16="http://schemas.microsoft.com/office/drawing/2014/main" id="{F310B421-1DD5-45C9-ACB7-DA86F0E2C2A7}"/>
              </a:ext>
            </a:extLst>
          </p:cNvPr>
          <p:cNvSpPr/>
          <p:nvPr/>
        </p:nvSpPr>
        <p:spPr>
          <a:xfrm>
            <a:off x="7505929" y="2956542"/>
            <a:ext cx="3140768" cy="3630842"/>
          </a:xfrm>
          <a:prstGeom prst="roundRect">
            <a:avLst/>
          </a:prstGeom>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indent="457200" algn="just">
              <a:lnSpc>
                <a:spcPts val="2880"/>
              </a:lnSpc>
            </a:pPr>
            <a:r>
              <a:rPr lang="vi-VN" sz="2600">
                <a:ln w="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Trong công tác chăm sóc giáo dục trẻ mầm non, giáo viên là người trực tiếp thực hiện, định hướng cho trẻ trong các hoạt động. </a:t>
            </a:r>
          </a:p>
        </p:txBody>
      </p:sp>
    </p:spTree>
    <p:extLst>
      <p:ext uri="{BB962C8B-B14F-4D97-AF65-F5344CB8AC3E}">
        <p14:creationId xmlns:p14="http://schemas.microsoft.com/office/powerpoint/2010/main" val="330124560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500"/>
                                        <p:tgtEl>
                                          <p:spTgt spid="19"/>
                                        </p:tgtEl>
                                      </p:cBhvr>
                                    </p:animEffect>
                                  </p:childTnLst>
                                </p:cTn>
                              </p:par>
                            </p:childTnLst>
                          </p:cTn>
                        </p:par>
                        <p:par>
                          <p:cTn id="13" fill="hold">
                            <p:stCondLst>
                              <p:cond delay="15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3500"/>
                            </p:stCondLst>
                            <p:childTnLst>
                              <p:par>
                                <p:cTn id="18" presetID="21"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745918" y="2121380"/>
            <a:ext cx="10700164" cy="3763617"/>
          </a:xfrm>
          <a:prstGeom prst="roundRect">
            <a:avLst/>
          </a:prstGeom>
          <a:solidFill>
            <a:srgbClr val="7DBEFF"/>
          </a:solidFill>
          <a:ln/>
        </p:spPr>
        <p:style>
          <a:lnRef idx="2">
            <a:schemeClr val="dk1"/>
          </a:lnRef>
          <a:fillRef idx="1">
            <a:schemeClr val="lt1"/>
          </a:fillRef>
          <a:effectRef idx="0">
            <a:schemeClr val="dk1"/>
          </a:effectRef>
          <a:fontRef idx="minor">
            <a:schemeClr val="dk1"/>
          </a:fontRef>
        </p:style>
        <p:txBody>
          <a:bodyPr rtlCol="0" anchor="ctr"/>
          <a:lstStyle/>
          <a:p>
            <a:pPr algn="just">
              <a:buFontTx/>
              <a:buNone/>
            </a:pPr>
            <a:r>
              <a:rPr lang="en-US" altLang="en-US" sz="2600">
                <a:latin typeface="Times New Roman" panose="02020603050405020304" pitchFamily="18" charset="0"/>
                <a:cs typeface="Times New Roman" panose="02020603050405020304" pitchFamily="18" charset="0"/>
              </a:rPr>
              <a:t>Việc </a:t>
            </a:r>
            <a:r>
              <a:rPr lang="vi-VN" altLang="en-US" sz="2600">
                <a:latin typeface="Times New Roman" panose="02020603050405020304" pitchFamily="18" charset="0"/>
                <a:cs typeface="Times New Roman" panose="02020603050405020304" pitchFamily="18" charset="0"/>
              </a:rPr>
              <a:t>dạy trẻ kỹ năng sống nói chung và hình thành sự tự tin cho trẻ nói riêng ở các trường mầm non đang ngày càng được trú trọng. Đối với trường tôi, ngay từ những năm đầu thực hiện chuyên đề: “ Xây dựng trường mầm non lấy trẻ làm trung tâm”, Ban giám hiệu nhà trường đã có những định hướng chỉ đạo giáo viên chú trọng rèn kỹ năng sống cho trẻ đặc biệt là giúp trẻ hình thành sự tự tin thông qua các hoạt động của trẻ ở trường mầm non. Vì chỉ khi trẻ tự tin thì trẻ mới thật sự hứng thú, chủ động, tích cực tham gia mọi hoạt động.</a:t>
            </a:r>
          </a:p>
        </p:txBody>
      </p:sp>
      <p:sp>
        <p:nvSpPr>
          <p:cNvPr id="6" name="Oval 5"/>
          <p:cNvSpPr/>
          <p:nvPr/>
        </p:nvSpPr>
        <p:spPr>
          <a:xfrm flipH="1">
            <a:off x="3379303" y="415347"/>
            <a:ext cx="5573229" cy="843610"/>
          </a:xfrm>
          <a:prstGeom prst="ellipse">
            <a:avLst/>
          </a:prstGeom>
          <a:solidFill>
            <a:srgbClr val="F8A2E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2800" b="1">
                <a:solidFill>
                  <a:srgbClr val="1E23EA"/>
                </a:solidFill>
                <a:latin typeface="Times New Roman" panose="02020603050405020304" pitchFamily="18" charset="0"/>
                <a:cs typeface="Times New Roman" panose="02020603050405020304" pitchFamily="18" charset="0"/>
              </a:rPr>
              <a:t>2.2 CƠ SỞ THỰC TIỄN</a:t>
            </a:r>
            <a:endParaRPr lang="en-US" sz="2800" b="1" dirty="0">
              <a:solidFill>
                <a:srgbClr val="1E23E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9604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5000">
              <a:schemeClr val="accent2">
                <a:lumMod val="20000"/>
                <a:lumOff val="80000"/>
              </a:schemeClr>
            </a:gs>
            <a:gs pos="62000">
              <a:srgbClr val="ABE7F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B82A784-6494-45A1-9516-0668B37F034A}"/>
              </a:ext>
            </a:extLst>
          </p:cNvPr>
          <p:cNvSpPr/>
          <p:nvPr/>
        </p:nvSpPr>
        <p:spPr>
          <a:xfrm>
            <a:off x="326072" y="1882999"/>
            <a:ext cx="1985940" cy="30920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pPr algn="ctr"/>
            <a:r>
              <a:rPr lang="en-US" altLang="en-US" sz="2800" b="1">
                <a:solidFill>
                  <a:srgbClr val="1E23EA"/>
                </a:solidFill>
                <a:latin typeface="Times New Roman" panose="02020603050405020304" pitchFamily="18" charset="0"/>
                <a:cs typeface="Times New Roman" panose="02020603050405020304" pitchFamily="18" charset="0"/>
              </a:rPr>
              <a:t>CÁC</a:t>
            </a:r>
          </a:p>
          <a:p>
            <a:pPr algn="ctr"/>
            <a:r>
              <a:rPr lang="en-US" altLang="en-US" sz="2800" b="1">
                <a:solidFill>
                  <a:srgbClr val="1E23EA"/>
                </a:solidFill>
                <a:latin typeface="Times New Roman" panose="02020603050405020304" pitchFamily="18" charset="0"/>
                <a:cs typeface="Times New Roman" panose="02020603050405020304" pitchFamily="18" charset="0"/>
              </a:rPr>
              <a:t> BIỆN </a:t>
            </a:r>
          </a:p>
          <a:p>
            <a:pPr algn="ctr"/>
            <a:r>
              <a:rPr lang="en-US" altLang="en-US" sz="2800" b="1">
                <a:solidFill>
                  <a:srgbClr val="1E23EA"/>
                </a:solidFill>
                <a:latin typeface="Times New Roman" panose="02020603050405020304" pitchFamily="18" charset="0"/>
                <a:cs typeface="Times New Roman" panose="02020603050405020304" pitchFamily="18" charset="0"/>
              </a:rPr>
              <a:t>PHÁP</a:t>
            </a:r>
          </a:p>
        </p:txBody>
      </p:sp>
      <p:sp>
        <p:nvSpPr>
          <p:cNvPr id="3" name="Rounded Rectangle 2">
            <a:extLst>
              <a:ext uri="{FF2B5EF4-FFF2-40B4-BE49-F238E27FC236}">
                <a16:creationId xmlns:a16="http://schemas.microsoft.com/office/drawing/2014/main" id="{89FB35A9-54DD-43D5-B546-830CE8DFD853}"/>
              </a:ext>
            </a:extLst>
          </p:cNvPr>
          <p:cNvSpPr/>
          <p:nvPr/>
        </p:nvSpPr>
        <p:spPr>
          <a:xfrm>
            <a:off x="4023517" y="256057"/>
            <a:ext cx="7946243" cy="7524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400" b="1" i="1">
                <a:solidFill>
                  <a:srgbClr val="0000FF"/>
                </a:solidFill>
                <a:latin typeface="Times New Roman" panose="02020603050405020304" pitchFamily="18" charset="0"/>
                <a:cs typeface="Times New Roman" panose="02020603050405020304" pitchFamily="18" charset="0"/>
              </a:rPr>
              <a:t>Biện pháp 1: Tạo cho bản thân mình một hình ảnh đẹp trong mắt trẻ </a:t>
            </a:r>
            <a:endParaRPr lang="en-US" altLang="en-US" sz="2400" i="1">
              <a:solidFill>
                <a:srgbClr val="0000FF"/>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6F98FEE7-946C-4DC5-B840-B23AE3991226}"/>
              </a:ext>
            </a:extLst>
          </p:cNvPr>
          <p:cNvSpPr/>
          <p:nvPr/>
        </p:nvSpPr>
        <p:spPr>
          <a:xfrm>
            <a:off x="4081462" y="1328440"/>
            <a:ext cx="7830355" cy="1099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400" b="1" i="1">
                <a:solidFill>
                  <a:srgbClr val="0000FF"/>
                </a:solidFill>
                <a:latin typeface="Times New Roman" panose="02020603050405020304" pitchFamily="18" charset="0"/>
                <a:cs typeface="Times New Roman" panose="02020603050405020304" pitchFamily="18" charset="0"/>
              </a:rPr>
              <a:t>Biện pháp 2: Khen ngợi, động viên trẻ kịp thời khi trẻ làm được việc tốt. Thường xuyên nhận xét, nêu gương bé ngoan cuối ngày, cuối tuần.</a:t>
            </a:r>
            <a:r>
              <a:rPr lang="vi-VN" altLang="en-US" sz="2400" b="1" i="1">
                <a:solidFill>
                  <a:srgbClr val="FFFFFF"/>
                </a:solidFill>
                <a:latin typeface="Times New Roman" panose="02020603050405020304" pitchFamily="18" charset="0"/>
                <a:cs typeface="Times New Roman" panose="02020603050405020304" pitchFamily="18" charset="0"/>
              </a:rPr>
              <a:t>.</a:t>
            </a:r>
            <a:endParaRPr lang="en-US" altLang="en-US" sz="2400" i="1">
              <a:solidFill>
                <a:srgbClr val="FFFFFF"/>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11D30A02-74FD-49B9-9493-60A39FC323F9}"/>
              </a:ext>
            </a:extLst>
          </p:cNvPr>
          <p:cNvSpPr/>
          <p:nvPr/>
        </p:nvSpPr>
        <p:spPr>
          <a:xfrm>
            <a:off x="4035572" y="2650728"/>
            <a:ext cx="7876246" cy="1162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400" b="1" i="1">
                <a:solidFill>
                  <a:srgbClr val="0000FF"/>
                </a:solidFill>
                <a:latin typeface="Times New Roman" panose="02020603050405020304" pitchFamily="18" charset="0"/>
                <a:cs typeface="Times New Roman" panose="02020603050405020304" pitchFamily="18" charset="0"/>
              </a:rPr>
              <a:t>Biện pháp 3: Thường xuyên giao nhiệm vụ vừa sức với trẻ để trẻ có cơ hội thành công. Dạy trẻ biết chấp nhận sự thất bại.</a:t>
            </a:r>
            <a:endParaRPr lang="en-US" altLang="en-US" sz="2400" i="1">
              <a:solidFill>
                <a:srgbClr val="0000FF"/>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EBDF1E6F-23AE-4428-91F7-17CBF72C29C2}"/>
              </a:ext>
            </a:extLst>
          </p:cNvPr>
          <p:cNvSpPr/>
          <p:nvPr/>
        </p:nvSpPr>
        <p:spPr>
          <a:xfrm>
            <a:off x="4081463" y="4093864"/>
            <a:ext cx="7830354" cy="11624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400" b="1" i="1">
                <a:solidFill>
                  <a:srgbClr val="0000FF"/>
                </a:solidFill>
                <a:latin typeface="Times New Roman" panose="02020603050405020304" pitchFamily="18" charset="0"/>
                <a:cs typeface="Times New Roman" panose="02020603050405020304" pitchFamily="18" charset="0"/>
              </a:rPr>
              <a:t>Biện pháp 4: Tích cực tổ chức những trò chơi tập thể, các hoạt động trải nghiệm nhằm rèn luyện sự mạnh dạn, tự tin cho trẻ.</a:t>
            </a:r>
            <a:endParaRPr lang="en-US" altLang="en-US" sz="2400" i="1">
              <a:solidFill>
                <a:srgbClr val="0000FF"/>
              </a:solidFill>
              <a:latin typeface="Times New Roman" panose="02020603050405020304" pitchFamily="18"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F409DFB6-DB8C-4EA2-8462-4F046A6BD423}"/>
              </a:ext>
            </a:extLst>
          </p:cNvPr>
          <p:cNvSpPr/>
          <p:nvPr/>
        </p:nvSpPr>
        <p:spPr>
          <a:xfrm>
            <a:off x="4067175" y="5556844"/>
            <a:ext cx="7830354" cy="881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en-US" altLang="en-US" sz="2000" b="1" i="1">
                <a:solidFill>
                  <a:srgbClr val="0000FF"/>
                </a:solidFill>
                <a:latin typeface="Arial" panose="020B0604020202020204" pitchFamily="34" charset="0"/>
                <a:cs typeface="Arial" panose="020B0604020202020204" pitchFamily="34" charset="0"/>
              </a:rPr>
              <a:t> </a:t>
            </a:r>
            <a:r>
              <a:rPr lang="en-US" altLang="en-US" sz="2400" b="1" i="1">
                <a:solidFill>
                  <a:srgbClr val="0000FF"/>
                </a:solidFill>
                <a:latin typeface="Times New Roman" panose="02020603050405020304" pitchFamily="18" charset="0"/>
                <a:cs typeface="Times New Roman" panose="02020603050405020304" pitchFamily="18" charset="0"/>
              </a:rPr>
              <a:t>Biện pháp 5: Phối kết hợp với phụ huynh cùng rèn cho trẻ sự mạnh dạn, tự tin.</a:t>
            </a:r>
            <a:endParaRPr lang="en-US" altLang="en-US" sz="2400">
              <a:solidFill>
                <a:srgbClr val="0000FF"/>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8561F24D-35C1-4CC9-862D-D91E0E056F1E}"/>
              </a:ext>
            </a:extLst>
          </p:cNvPr>
          <p:cNvCxnSpPr>
            <a:cxnSpLocks/>
            <a:stCxn id="2" idx="6"/>
            <a:endCxn id="3" idx="1"/>
          </p:cNvCxnSpPr>
          <p:nvPr/>
        </p:nvCxnSpPr>
        <p:spPr>
          <a:xfrm flipV="1">
            <a:off x="2312012" y="632295"/>
            <a:ext cx="1711505" cy="279670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348D1FD-9914-4BAA-A395-35B70E388590}"/>
              </a:ext>
            </a:extLst>
          </p:cNvPr>
          <p:cNvCxnSpPr>
            <a:cxnSpLocks/>
            <a:stCxn id="2" idx="6"/>
            <a:endCxn id="5" idx="1"/>
          </p:cNvCxnSpPr>
          <p:nvPr/>
        </p:nvCxnSpPr>
        <p:spPr>
          <a:xfrm flipV="1">
            <a:off x="2312012" y="1878383"/>
            <a:ext cx="1769450" cy="15506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9DDFE31-D42B-471E-932C-4A30BB9D2CC4}"/>
              </a:ext>
            </a:extLst>
          </p:cNvPr>
          <p:cNvCxnSpPr>
            <a:cxnSpLocks/>
            <a:stCxn id="2" idx="6"/>
          </p:cNvCxnSpPr>
          <p:nvPr/>
        </p:nvCxnSpPr>
        <p:spPr>
          <a:xfrm flipV="1">
            <a:off x="2312012" y="2691382"/>
            <a:ext cx="1769450" cy="7376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A148BA4-6B1A-4AD4-9ACC-6D5E167399F9}"/>
              </a:ext>
            </a:extLst>
          </p:cNvPr>
          <p:cNvCxnSpPr>
            <a:cxnSpLocks/>
            <a:stCxn id="2" idx="6"/>
            <a:endCxn id="8" idx="1"/>
          </p:cNvCxnSpPr>
          <p:nvPr/>
        </p:nvCxnSpPr>
        <p:spPr>
          <a:xfrm>
            <a:off x="2312012" y="3429000"/>
            <a:ext cx="1769451" cy="1246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38A6468-E2E1-4DAD-AC60-8AE23414597C}"/>
              </a:ext>
            </a:extLst>
          </p:cNvPr>
          <p:cNvCxnSpPr>
            <a:cxnSpLocks/>
            <a:stCxn id="2" idx="6"/>
            <a:endCxn id="9" idx="1"/>
          </p:cNvCxnSpPr>
          <p:nvPr/>
        </p:nvCxnSpPr>
        <p:spPr>
          <a:xfrm>
            <a:off x="2312012" y="3429000"/>
            <a:ext cx="1755163" cy="25683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10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10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10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000"/>
                                        <p:tgtEl>
                                          <p:spTgt spid="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mt="65000"/>
          </a:blip>
          <a:stretch>
            <a:fillRect/>
          </a:stretch>
        </a:blipFill>
        <a:effectLst/>
      </p:bgPr>
    </p:bg>
    <p:spTree>
      <p:nvGrpSpPr>
        <p:cNvPr id="1" name=""/>
        <p:cNvGrpSpPr/>
        <p:nvPr/>
      </p:nvGrpSpPr>
      <p:grpSpPr>
        <a:xfrm>
          <a:off x="0" y="0"/>
          <a:ext cx="0" cy="0"/>
          <a:chOff x="0" y="0"/>
          <a:chExt cx="0" cy="0"/>
        </a:xfrm>
      </p:grpSpPr>
      <p:sp>
        <p:nvSpPr>
          <p:cNvPr id="3" name="Horizontal Scroll 2"/>
          <p:cNvSpPr/>
          <p:nvPr/>
        </p:nvSpPr>
        <p:spPr>
          <a:xfrm>
            <a:off x="200694" y="654975"/>
            <a:ext cx="11577608" cy="1057179"/>
          </a:xfrm>
          <a:prstGeom prst="horizontalScroll">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pPr>
            <a:r>
              <a:rPr lang="en-US" sz="2400" b="1" i="1">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a:ln w="0"/>
                <a:solidFill>
                  <a:srgbClr val="1E23EA"/>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Biện pháp 1: Xây dựng cho bản thân một hình ảnh tốt đẹp để trẻ yêu quý, tin tưởng và noi theo.</a:t>
            </a:r>
          </a:p>
        </p:txBody>
      </p:sp>
      <p:sp>
        <p:nvSpPr>
          <p:cNvPr id="7" name="Oval 6"/>
          <p:cNvSpPr/>
          <p:nvPr/>
        </p:nvSpPr>
        <p:spPr>
          <a:xfrm flipH="1">
            <a:off x="2675315" y="97401"/>
            <a:ext cx="5813296" cy="557574"/>
          </a:xfrm>
          <a:prstGeom prst="ellipse">
            <a:avLst/>
          </a:prstGeom>
          <a:solidFill>
            <a:schemeClr val="accent4">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2800" b="1">
                <a:solidFill>
                  <a:srgbClr val="FF0000"/>
                </a:solidFill>
                <a:latin typeface="Times New Roman" panose="02020603050405020304" pitchFamily="18" charset="0"/>
                <a:cs typeface="Times New Roman" panose="02020603050405020304" pitchFamily="18" charset="0"/>
              </a:rPr>
              <a:t>a.MÔ TẢ BIỆN PHÁP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A27785-3682-4D36-B6C7-EE6B02A89DC1}"/>
              </a:ext>
            </a:extLst>
          </p:cNvPr>
          <p:cNvSpPr txBox="1">
            <a:spLocks noChangeArrowheads="1"/>
          </p:cNvSpPr>
          <p:nvPr/>
        </p:nvSpPr>
        <p:spPr bwMode="auto">
          <a:xfrm>
            <a:off x="200694" y="1717804"/>
            <a:ext cx="37918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400">
                <a:latin typeface="Times New Roman" panose="02020603050405020304" pitchFamily="18" charset="0"/>
                <a:cs typeface="Times New Roman" panose="02020603050405020304" pitchFamily="18" charset="0"/>
              </a:rPr>
              <a:t>Giáo viên nhẹ nhàng, gần gũi trẻ</a:t>
            </a:r>
          </a:p>
        </p:txBody>
      </p:sp>
      <p:sp>
        <p:nvSpPr>
          <p:cNvPr id="9" name="TextBox 8">
            <a:extLst>
              <a:ext uri="{FF2B5EF4-FFF2-40B4-BE49-F238E27FC236}">
                <a16:creationId xmlns:a16="http://schemas.microsoft.com/office/drawing/2014/main" id="{98F13590-02BD-4A8D-BB29-2FB5B2D3660C}"/>
              </a:ext>
            </a:extLst>
          </p:cNvPr>
          <p:cNvSpPr txBox="1">
            <a:spLocks noChangeArrowheads="1"/>
          </p:cNvSpPr>
          <p:nvPr/>
        </p:nvSpPr>
        <p:spPr bwMode="auto">
          <a:xfrm>
            <a:off x="4233862" y="1671638"/>
            <a:ext cx="364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400">
                <a:latin typeface="Times New Roman" panose="02020603050405020304" pitchFamily="18" charset="0"/>
                <a:cs typeface="Times New Roman" panose="02020603050405020304" pitchFamily="18" charset="0"/>
              </a:rPr>
              <a:t>Tôn trọng suy nghĩ của trẻ</a:t>
            </a:r>
          </a:p>
        </p:txBody>
      </p:sp>
      <p:sp>
        <p:nvSpPr>
          <p:cNvPr id="10" name="TextBox 9">
            <a:extLst>
              <a:ext uri="{FF2B5EF4-FFF2-40B4-BE49-F238E27FC236}">
                <a16:creationId xmlns:a16="http://schemas.microsoft.com/office/drawing/2014/main" id="{7D6A5F06-AC1D-4DAA-835E-56BCBC3504E7}"/>
              </a:ext>
            </a:extLst>
          </p:cNvPr>
          <p:cNvSpPr txBox="1">
            <a:spLocks noChangeArrowheads="1"/>
          </p:cNvSpPr>
          <p:nvPr/>
        </p:nvSpPr>
        <p:spPr bwMode="auto">
          <a:xfrm>
            <a:off x="8555038" y="1657350"/>
            <a:ext cx="32232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ontserrat" panose="02000505000000020004" pitchFamily="2" charset="0"/>
                <a:cs typeface="Montserrat" panose="02000505000000020004" pitchFamily="2" charset="0"/>
              </a:defRPr>
            </a:lvl1pPr>
            <a:lvl2pPr marL="742950" indent="-285750">
              <a:defRPr>
                <a:solidFill>
                  <a:schemeClr val="tx1"/>
                </a:solidFill>
                <a:latin typeface="Calibri" panose="020F0502020204030204" pitchFamily="34" charset="0"/>
                <a:ea typeface="Montserrat" panose="02000505000000020004" pitchFamily="2" charset="0"/>
                <a:cs typeface="Montserrat" panose="02000505000000020004" pitchFamily="2" charset="0"/>
              </a:defRPr>
            </a:lvl2pPr>
            <a:lvl3pPr marL="11430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3pPr>
            <a:lvl4pPr marL="16002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4pPr>
            <a:lvl5pPr marL="2057400" indent="-228600">
              <a:defRPr>
                <a:solidFill>
                  <a:schemeClr val="tx1"/>
                </a:solidFill>
                <a:latin typeface="Calibri" panose="020F0502020204030204" pitchFamily="34" charset="0"/>
                <a:ea typeface="Montserrat" panose="02000505000000020004" pitchFamily="2" charset="0"/>
                <a:cs typeface="Montserrat" panose="02000505000000020004" pitchFamily="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ontserrat" panose="02000505000000020004" pitchFamily="2" charset="0"/>
                <a:cs typeface="Montserrat" panose="02000505000000020004" pitchFamily="2" charset="0"/>
              </a:defRPr>
            </a:lvl9pPr>
          </a:lstStyle>
          <a:p>
            <a:r>
              <a:rPr lang="vi-VN" altLang="en-US" sz="2400">
                <a:latin typeface="Times New Roman" panose="02020603050405020304" pitchFamily="18" charset="0"/>
                <a:cs typeface="Times New Roman" panose="02020603050405020304" pitchFamily="18" charset="0"/>
              </a:rPr>
              <a:t>Chú ý lời nói, cử chỉ, hành động của mình</a:t>
            </a:r>
          </a:p>
        </p:txBody>
      </p:sp>
      <p:pic>
        <p:nvPicPr>
          <p:cNvPr id="5" name="Picture 4">
            <a:extLst>
              <a:ext uri="{FF2B5EF4-FFF2-40B4-BE49-F238E27FC236}">
                <a16:creationId xmlns:a16="http://schemas.microsoft.com/office/drawing/2014/main" id="{1320C428-04B4-487C-9DD0-B6F32B7B941F}"/>
              </a:ext>
            </a:extLst>
          </p:cNvPr>
          <p:cNvPicPr>
            <a:picLocks noChangeAspect="1"/>
          </p:cNvPicPr>
          <p:nvPr/>
        </p:nvPicPr>
        <p:blipFill rotWithShape="1">
          <a:blip r:embed="rId4"/>
          <a:srcRect l="15523" t="6824"/>
          <a:stretch/>
        </p:blipFill>
        <p:spPr>
          <a:xfrm>
            <a:off x="8216472" y="2896166"/>
            <a:ext cx="3900395" cy="3657064"/>
          </a:xfrm>
          <a:prstGeom prst="round2DiagRect">
            <a:avLst>
              <a:gd name="adj1" fmla="val 16667"/>
              <a:gd name="adj2" fmla="val 0"/>
            </a:avLst>
          </a:prstGeom>
          <a:ln w="38100" cap="sq">
            <a:solidFill>
              <a:srgbClr val="1E23EA"/>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226A1EC4-775D-4F94-BBDB-D573E379B1F7}"/>
              </a:ext>
            </a:extLst>
          </p:cNvPr>
          <p:cNvPicPr>
            <a:picLocks noChangeAspect="1"/>
          </p:cNvPicPr>
          <p:nvPr/>
        </p:nvPicPr>
        <p:blipFill rotWithShape="1">
          <a:blip r:embed="rId5"/>
          <a:srcRect l="5393" r="12517"/>
          <a:stretch/>
        </p:blipFill>
        <p:spPr>
          <a:xfrm>
            <a:off x="4233861" y="2896166"/>
            <a:ext cx="3644045" cy="3657064"/>
          </a:xfrm>
          <a:prstGeom prst="round2DiagRect">
            <a:avLst>
              <a:gd name="adj1" fmla="val 16667"/>
              <a:gd name="adj2" fmla="val 0"/>
            </a:avLst>
          </a:prstGeom>
          <a:ln w="38100" cap="sq">
            <a:solidFill>
              <a:srgbClr val="1E23EA"/>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EEC3620A-C40D-4294-B383-4CBF87ADE14F}"/>
              </a:ext>
            </a:extLst>
          </p:cNvPr>
          <p:cNvPicPr>
            <a:picLocks noChangeAspect="1"/>
          </p:cNvPicPr>
          <p:nvPr/>
        </p:nvPicPr>
        <p:blipFill rotWithShape="1">
          <a:blip r:embed="rId6"/>
          <a:srcRect r="21943"/>
          <a:stretch/>
        </p:blipFill>
        <p:spPr>
          <a:xfrm>
            <a:off x="200694" y="2896165"/>
            <a:ext cx="3644045" cy="3657063"/>
          </a:xfrm>
          <a:prstGeom prst="round2DiagRect">
            <a:avLst>
              <a:gd name="adj1" fmla="val 16667"/>
              <a:gd name="adj2" fmla="val 0"/>
            </a:avLst>
          </a:prstGeom>
          <a:ln w="38100" cap="sq">
            <a:solidFill>
              <a:srgbClr val="1E23E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01232719"/>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750" fill="hold"/>
                                        <p:tgtEl>
                                          <p:spTgt spid="14"/>
                                        </p:tgtEl>
                                        <p:attrNameLst>
                                          <p:attrName>ppt_x</p:attrName>
                                        </p:attrNameLst>
                                      </p:cBhvr>
                                      <p:tavLst>
                                        <p:tav tm="0">
                                          <p:val>
                                            <p:strVal val="#ppt_x"/>
                                          </p:val>
                                        </p:tav>
                                        <p:tav tm="100000">
                                          <p:val>
                                            <p:strVal val="#ppt_x"/>
                                          </p:val>
                                        </p:tav>
                                      </p:tavLst>
                                    </p:anim>
                                    <p:anim calcmode="lin" valueType="num">
                                      <p:cBhvr additive="base">
                                        <p:cTn id="2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1500"/>
                                        <p:tgtEl>
                                          <p:spTgt spid="10"/>
                                        </p:tgtEl>
                                      </p:cBhvr>
                                    </p:animEffect>
                                  </p:childTnLst>
                                </p:cTn>
                              </p:par>
                            </p:childTnLst>
                          </p:cTn>
                        </p:par>
                        <p:par>
                          <p:cTn id="44" fill="hold">
                            <p:stCondLst>
                              <p:cond delay="1500"/>
                            </p:stCondLst>
                            <p:childTnLst>
                              <p:par>
                                <p:cTn id="45" presetID="2" presetClass="entr" presetSubtype="4"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p:bldP spid="9" grpId="0"/>
      <p:bldP spid="10"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Integral</Template>
  <TotalTime>3304</TotalTime>
  <Words>1694</Words>
  <Application>Microsoft Office PowerPoint</Application>
  <PresentationFormat>Widescreen</PresentationFormat>
  <Paragraphs>124</Paragraphs>
  <Slides>22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Times New Roman</vt:lpstr>
      <vt:lpstr>Trebuchet MS</vt:lpstr>
      <vt:lpstr>Wingdings 3</vt:lpstr>
      <vt:lpstr>Facet</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Nam</dc:creator>
  <cp:lastModifiedBy>ADMIN</cp:lastModifiedBy>
  <cp:revision>216</cp:revision>
  <dcterms:created xsi:type="dcterms:W3CDTF">2021-12-05T02:14:47Z</dcterms:created>
  <dcterms:modified xsi:type="dcterms:W3CDTF">2024-02-29T08:48:24Z</dcterms:modified>
</cp:coreProperties>
</file>