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6" r:id="rId4"/>
    <p:sldId id="265" r:id="rId5"/>
    <p:sldId id="264" r:id="rId6"/>
    <p:sldId id="267" r:id="rId7"/>
    <p:sldId id="268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D2E"/>
    <a:srgbClr val="4472C4"/>
    <a:srgbClr val="DD8543"/>
    <a:srgbClr val="FFFFFF"/>
    <a:srgbClr val="F14B17"/>
    <a:srgbClr val="AD3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26703-33F2-4F92-BABA-BBC248278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AA832-FA71-4342-9C86-B35E75633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70E04-DEBD-42CE-B835-60CBA319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56EEC-6784-4830-83B3-E0AAE56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30AA1-0185-41D9-8ABC-90FC76EC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0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FDC0-01EE-4D93-924E-8F161F38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AA1A2C-C1A4-4859-A5DF-D9DB36682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846FE-6498-4DF2-9289-1DFBB477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5C13-B809-442E-AE23-D0D80580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594AC-3B7F-412B-A6A8-B32DE8E0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8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BDA3C-A87A-4D96-BFA8-D7EC0765D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C753-3E47-4714-9A40-81391D736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858A2-D63E-4CF5-96F6-5B58C455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EE71F-0405-4E83-A1DB-0DEB545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620CE-29CD-4FE9-AC09-1B3FC54A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86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9DB56-A3ED-46F8-B3B0-0486DEFB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62F09-514A-4CF9-8929-F23421C36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FD8AB-96EE-4D18-B1D4-55373984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6CE5E-06D5-43EE-A031-7C03D82A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54C68-3297-4A03-BF92-3941338F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97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FCEC-D9A2-4995-BF9F-C2C7959D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22FEB-0452-468B-A1F3-A5BCBE591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E95FA-AB68-4A7D-A16A-7C2E5995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86F08-9903-4B6B-8AE2-F8267C177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68CB3-F027-48AD-8660-DCC2F713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0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FD52-971F-4804-9A92-B369F27A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76636-C766-4697-B130-45A9110B5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4A754-B385-49EB-95C1-60D15256C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FF658-09A9-4E4F-95CD-9EBDFF4B3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4992A-7605-4E80-A963-FD71AE6C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F82BC-7A43-4C0D-9F50-7D8371AC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9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7F94-FF78-4E88-9C9E-E944D3CF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75E4F-45EC-4EA6-877B-4F749AFB3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8BDD6-34D1-4448-BC21-141A3C1A1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F2E9E-D3DB-4A91-A698-2DAD18A33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3A215-101D-404A-A8BE-F40DC5701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63DE8-F4E3-4E49-B86E-B570423E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956FA-FEEA-4B5F-8324-F3A67A19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321528-51EA-4F4C-93F5-377D7481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2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58817-3E67-440F-9182-33C59E46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95FE2-A65D-4324-AB69-D41A6F018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82DA9-9570-4332-841B-3BF8E903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822A1-0087-46D3-9B22-3B0A0660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9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D8661D-F889-43A7-A1B4-E8DCACB3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9C13C-88CE-43C1-BBE4-E2C06B6F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01A8B-7700-4BE0-8E6F-DAD1BCF4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2B5A-9DD2-4CCE-A702-3311EC88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AA037-7FA4-41FF-B7F3-B0F70A3F1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8AF04-9CE2-4D94-AEDD-D70147294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94B03-D7DF-47BC-85A9-043DC210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E5C89-B402-4F43-B55E-C3BC1319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40815-71FE-4C06-AEEA-0D651B55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9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C3F4-42F0-4D85-A3A7-DF00FFBF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CEEFE7-B11B-4E56-BC71-BEB5D5065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48648-F4B3-4566-A652-1FDE638B8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EBBA5-A836-4B62-A658-70FB3110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A7295-F82C-4D09-90B5-E65330A13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B922-E997-48B2-A217-C18EFD75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2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C9D3B-37E8-4783-9614-005AC44C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FE058-1672-4DBC-AFAB-9579AACCA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8B35-7C28-481A-8534-D95C8C2D1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F5730-1F14-41C9-9FA5-A4519BBDAE5E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AFB0-3885-4A18-9868-73A0E589E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D057F-E9C4-41B7-BFA3-6CB566399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6B103-C83C-437F-A5E6-41F43100C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836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6.png"/><Relationship Id="rId18" Type="http://schemas.openxmlformats.org/officeDocument/2006/relationships/image" Target="../media/image10.jpe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microsoft.com/office/2007/relationships/hdphoto" Target="../media/hdphoto1.wdp"/><Relationship Id="rId17" Type="http://schemas.openxmlformats.org/officeDocument/2006/relationships/image" Target="../media/image9.gif"/><Relationship Id="rId2" Type="http://schemas.openxmlformats.org/officeDocument/2006/relationships/audio" Target="../media/audio3.wav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5.png"/><Relationship Id="rId5" Type="http://schemas.openxmlformats.org/officeDocument/2006/relationships/audio" Target="../media/audio6.wav"/><Relationship Id="rId15" Type="http://schemas.microsoft.com/office/2007/relationships/hdphoto" Target="../media/hdphoto2.wdp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3.jpeg"/><Relationship Id="rId3" Type="http://schemas.openxmlformats.org/officeDocument/2006/relationships/audio" Target="../media/audio13.wav"/><Relationship Id="rId7" Type="http://schemas.openxmlformats.org/officeDocument/2006/relationships/audio" Target="../media/audio8.wav"/><Relationship Id="rId12" Type="http://schemas.openxmlformats.org/officeDocument/2006/relationships/image" Target="../media/image12.jpeg"/><Relationship Id="rId2" Type="http://schemas.openxmlformats.org/officeDocument/2006/relationships/audio" Target="../media/audio12.wav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1.jpeg"/><Relationship Id="rId5" Type="http://schemas.openxmlformats.org/officeDocument/2006/relationships/audio" Target="../media/audio15.wav"/><Relationship Id="rId15" Type="http://schemas.openxmlformats.org/officeDocument/2006/relationships/image" Target="../media/image9.gif"/><Relationship Id="rId10" Type="http://schemas.openxmlformats.org/officeDocument/2006/relationships/audio" Target="../media/audio10.wav"/><Relationship Id="rId4" Type="http://schemas.openxmlformats.org/officeDocument/2006/relationships/audio" Target="../media/audio14.wav"/><Relationship Id="rId9" Type="http://schemas.openxmlformats.org/officeDocument/2006/relationships/audio" Target="../media/audio9.wav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16.jpeg"/><Relationship Id="rId3" Type="http://schemas.openxmlformats.org/officeDocument/2006/relationships/audio" Target="../media/audio17.wav"/><Relationship Id="rId7" Type="http://schemas.openxmlformats.org/officeDocument/2006/relationships/audio" Target="../media/audio20.wav"/><Relationship Id="rId12" Type="http://schemas.openxmlformats.org/officeDocument/2006/relationships/image" Target="../media/image15.jpeg"/><Relationship Id="rId2" Type="http://schemas.openxmlformats.org/officeDocument/2006/relationships/audio" Target="../media/audio16.wav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4.jpeg"/><Relationship Id="rId5" Type="http://schemas.openxmlformats.org/officeDocument/2006/relationships/audio" Target="../media/audio19.wav"/><Relationship Id="rId15" Type="http://schemas.openxmlformats.org/officeDocument/2006/relationships/image" Target="../media/image9.gif"/><Relationship Id="rId10" Type="http://schemas.openxmlformats.org/officeDocument/2006/relationships/audio" Target="../media/audio10.wav"/><Relationship Id="rId4" Type="http://schemas.openxmlformats.org/officeDocument/2006/relationships/audio" Target="../media/audio18.wav"/><Relationship Id="rId9" Type="http://schemas.openxmlformats.org/officeDocument/2006/relationships/audio" Target="../media/audio9.wav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9.jpeg"/><Relationship Id="rId3" Type="http://schemas.openxmlformats.org/officeDocument/2006/relationships/audio" Target="../media/audio23.wav"/><Relationship Id="rId7" Type="http://schemas.openxmlformats.org/officeDocument/2006/relationships/audio" Target="../media/audio8.wav"/><Relationship Id="rId12" Type="http://schemas.openxmlformats.org/officeDocument/2006/relationships/image" Target="../media/image18.jpeg"/><Relationship Id="rId2" Type="http://schemas.openxmlformats.org/officeDocument/2006/relationships/audio" Target="../media/audio22.wav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7.jpeg"/><Relationship Id="rId5" Type="http://schemas.openxmlformats.org/officeDocument/2006/relationships/audio" Target="../media/audio25.wav"/><Relationship Id="rId15" Type="http://schemas.openxmlformats.org/officeDocument/2006/relationships/image" Target="../media/image9.gif"/><Relationship Id="rId10" Type="http://schemas.openxmlformats.org/officeDocument/2006/relationships/audio" Target="../media/audio10.wav"/><Relationship Id="rId4" Type="http://schemas.openxmlformats.org/officeDocument/2006/relationships/audio" Target="../media/audio24.wav"/><Relationship Id="rId9" Type="http://schemas.openxmlformats.org/officeDocument/2006/relationships/audio" Target="../media/audio9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oa trang tri goc 2 - Hình ảnh hoạt động - Lê Vân Anh - Website của Trường  Tiểu học Cao Dương">
            <a:extLst>
              <a:ext uri="{FF2B5EF4-FFF2-40B4-BE49-F238E27FC236}">
                <a16:creationId xmlns:a16="http://schemas.microsoft.com/office/drawing/2014/main" id="{9D752307-3847-43F0-8954-1FE791C1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504" y="4207739"/>
            <a:ext cx="2592883" cy="259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oa trang tri goc 2 - Hình ảnh hoạt động - Lê Vân Anh - Website của Trường  Tiểu học Cao Dương">
            <a:extLst>
              <a:ext uri="{FF2B5EF4-FFF2-40B4-BE49-F238E27FC236}">
                <a16:creationId xmlns:a16="http://schemas.microsoft.com/office/drawing/2014/main" id="{B2C78DEA-9066-4C53-B656-B23A0DC2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92192" y="39503"/>
            <a:ext cx="2299807" cy="22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IF auto voiture coche - animated GIF on GIFER">
            <a:extLst>
              <a:ext uri="{FF2B5EF4-FFF2-40B4-BE49-F238E27FC236}">
                <a16:creationId xmlns:a16="http://schemas.microsoft.com/office/drawing/2014/main" id="{A5E97170-9926-4EBC-AC32-07484C545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CEE3E2"/>
              </a:clrFrom>
              <a:clrTo>
                <a:srgbClr val="CEE3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96" y="4666306"/>
            <a:ext cx="4295718" cy="322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89CE7C-7653-40CB-9AED-F23D64F69BD9}"/>
              </a:ext>
            </a:extLst>
          </p:cNvPr>
          <p:cNvSpPr/>
          <p:nvPr/>
        </p:nvSpPr>
        <p:spPr>
          <a:xfrm>
            <a:off x="2068773" y="39503"/>
            <a:ext cx="8054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HUYỆN AN DƯƠNG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Airplane Animation by Peter Arumugam | Motion design animation, Animation,  Animation design">
            <a:extLst>
              <a:ext uri="{FF2B5EF4-FFF2-40B4-BE49-F238E27FC236}">
                <a16:creationId xmlns:a16="http://schemas.microsoft.com/office/drawing/2014/main" id="{16831F82-51F3-4277-9299-04A25F9290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05" y="-253572"/>
            <a:ext cx="3457177" cy="25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0DA5F6-DB5A-80C1-33F3-3D332DDBAD69}"/>
              </a:ext>
            </a:extLst>
          </p:cNvPr>
          <p:cNvSpPr/>
          <p:nvPr/>
        </p:nvSpPr>
        <p:spPr>
          <a:xfrm>
            <a:off x="-218364" y="2048001"/>
            <a:ext cx="1241036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LĨNH VỰC P</a:t>
            </a:r>
            <a:r>
              <a:rPr lang="vi-VN" alt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HÁT TRIỂN </a:t>
            </a:r>
            <a:r>
              <a:rPr lang="en-US" altLang="en-US" sz="3600" b="1" dirty="0">
                <a:solidFill>
                  <a:srgbClr val="0070C0"/>
                </a:solidFill>
                <a:latin typeface=".VnTimeH" panose="020B7200000000000000" pitchFamily="34" charset="0"/>
              </a:rPr>
              <a:t>TCKNXH</a:t>
            </a:r>
            <a:endParaRPr lang="vi-VN" altLang="en-US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i="1" dirty="0">
                <a:solidFill>
                  <a:srgbClr val="0070C0"/>
                </a:solidFill>
                <a:latin typeface="Calibri" panose="020F0502020204030204" pitchFamily="34" charset="0"/>
              </a:rPr>
              <a:t>Đề tài</a:t>
            </a:r>
            <a:r>
              <a:rPr lang="vi-VN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: Dạy trẻ kỹ năng an toàn khi ngồi trên xe máy</a:t>
            </a:r>
            <a:endParaRPr lang="en-US" altLang="en-US" sz="4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i="1" dirty="0">
                <a:solidFill>
                  <a:srgbClr val="0070C0"/>
                </a:solidFill>
                <a:latin typeface="Calibri" panose="020F0502020204030204" pitchFamily="34" charset="0"/>
              </a:rPr>
              <a:t>Chủ đề</a:t>
            </a:r>
            <a:r>
              <a:rPr lang="vi-VN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: Giao thông</a:t>
            </a:r>
            <a:endParaRPr lang="en-US" altLang="en-US" sz="4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Đối tượng: Trẻ 5-6 tuổi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i="1" dirty="0">
                <a:solidFill>
                  <a:srgbClr val="0070C0"/>
                </a:solidFill>
                <a:latin typeface="Calibri" panose="020F0502020204030204" pitchFamily="34" charset="0"/>
              </a:rPr>
              <a:t>Giáo viên</a:t>
            </a:r>
            <a:r>
              <a:rPr lang="vi-VN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Gấm</a:t>
            </a:r>
            <a:endParaRPr lang="vi-VN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72E50B-847C-4D37-9F42-65FFA6A71D51}"/>
              </a:ext>
            </a:extLst>
          </p:cNvPr>
          <p:cNvSpPr txBox="1"/>
          <p:nvPr/>
        </p:nvSpPr>
        <p:spPr>
          <a:xfrm>
            <a:off x="5097458" y="1686066"/>
            <a:ext cx="230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TRÒ CHƠI</a:t>
            </a:r>
            <a:endParaRPr lang="vi-VN" sz="4000" b="1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90BD0-5B51-49B0-B3FA-7CD704F83822}"/>
              </a:ext>
            </a:extLst>
          </p:cNvPr>
          <p:cNvSpPr/>
          <p:nvPr/>
        </p:nvSpPr>
        <p:spPr>
          <a:xfrm>
            <a:off x="4424153" y="2437439"/>
            <a:ext cx="3688246" cy="2492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74133"/>
              </a:avLst>
            </a:prstTxWarp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RUNG CHUÔNG VÀNG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4BB8BA2-E3B7-40A8-8FCD-47EF8A0019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255026 w 12192000"/>
              <a:gd name="connsiteY0" fmla="*/ 753718 h 6858000"/>
              <a:gd name="connsiteX1" fmla="*/ 3392556 w 12192000"/>
              <a:gd name="connsiteY1" fmla="*/ 3429001 h 6858000"/>
              <a:gd name="connsiteX2" fmla="*/ 6255026 w 12192000"/>
              <a:gd name="connsiteY2" fmla="*/ 6104283 h 6858000"/>
              <a:gd name="connsiteX3" fmla="*/ 9117496 w 12192000"/>
              <a:gd name="connsiteY3" fmla="*/ 342900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255026" y="753718"/>
                </a:moveTo>
                <a:lnTo>
                  <a:pt x="3392556" y="3429001"/>
                </a:lnTo>
                <a:lnTo>
                  <a:pt x="6255026" y="6104283"/>
                </a:lnTo>
                <a:lnTo>
                  <a:pt x="9117496" y="342900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5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D2ADCF-B144-45C1-8076-49D59B1ADE5F}"/>
              </a:ext>
            </a:extLst>
          </p:cNvPr>
          <p:cNvGrpSpPr/>
          <p:nvPr/>
        </p:nvGrpSpPr>
        <p:grpSpPr>
          <a:xfrm>
            <a:off x="6983896" y="1008820"/>
            <a:ext cx="2888974" cy="4888400"/>
            <a:chOff x="6983896" y="1008820"/>
            <a:chExt cx="2888974" cy="488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37BBC8-C98C-4DB3-95F6-88E28A2CD16C}"/>
                </a:ext>
              </a:extLst>
            </p:cNvPr>
            <p:cNvGrpSpPr/>
            <p:nvPr/>
          </p:nvGrpSpPr>
          <p:grpSpPr>
            <a:xfrm>
              <a:off x="6983896" y="1056861"/>
              <a:ext cx="2570922" cy="4840359"/>
              <a:chOff x="6983896" y="1056861"/>
              <a:chExt cx="2570922" cy="484035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28DD60B-E6D7-41F9-84C2-13FBBAA077CA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466C974-4E5A-4C0A-91BB-70B877894B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9451B7-39C5-4537-9CF1-82271C421484}"/>
                </a:ext>
              </a:extLst>
            </p:cNvPr>
            <p:cNvGrpSpPr/>
            <p:nvPr/>
          </p:nvGrpSpPr>
          <p:grpSpPr>
            <a:xfrm>
              <a:off x="7301948" y="1008820"/>
              <a:ext cx="2570922" cy="4840359"/>
              <a:chOff x="6983896" y="1056861"/>
              <a:chExt cx="2570922" cy="484035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4DA8E56-CB00-4F98-A9D7-D7F69C105F71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9F35883-A38E-4C44-9875-6A7495FF83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14498E-3F28-4B46-A4E2-50533A733816}"/>
              </a:ext>
            </a:extLst>
          </p:cNvPr>
          <p:cNvGrpSpPr/>
          <p:nvPr/>
        </p:nvGrpSpPr>
        <p:grpSpPr>
          <a:xfrm flipH="1">
            <a:off x="2716695" y="960779"/>
            <a:ext cx="2888974" cy="4888400"/>
            <a:chOff x="6983896" y="1008820"/>
            <a:chExt cx="2888974" cy="48884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E84E68-1B81-4459-8698-400F9B4765B6}"/>
                </a:ext>
              </a:extLst>
            </p:cNvPr>
            <p:cNvGrpSpPr/>
            <p:nvPr/>
          </p:nvGrpSpPr>
          <p:grpSpPr>
            <a:xfrm>
              <a:off x="6983896" y="1056861"/>
              <a:ext cx="2570922" cy="4840359"/>
              <a:chOff x="6983896" y="1056861"/>
              <a:chExt cx="2570922" cy="4840359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988D1E1-1A02-482E-B852-36EEB021C7F6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FB5A1AB-C6C9-4E83-BA64-6D468A1E69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F4F5A3-8A9B-44FD-B68D-654E3221CD2E}"/>
                </a:ext>
              </a:extLst>
            </p:cNvPr>
            <p:cNvGrpSpPr/>
            <p:nvPr/>
          </p:nvGrpSpPr>
          <p:grpSpPr>
            <a:xfrm>
              <a:off x="7301948" y="1008820"/>
              <a:ext cx="2570922" cy="4840359"/>
              <a:chOff x="6983896" y="1056861"/>
              <a:chExt cx="2570922" cy="4840359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81A533E-DB5E-44D3-B78D-460AE8DAA0DF}"/>
                  </a:ext>
                </a:extLst>
              </p:cNvPr>
              <p:cNvCxnSpPr/>
              <p:nvPr/>
            </p:nvCxnSpPr>
            <p:spPr>
              <a:xfrm>
                <a:off x="6983896" y="1056861"/>
                <a:ext cx="2570922" cy="237213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650C076-9E5E-44E6-AC09-08834D9BC4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3896" y="3429001"/>
                <a:ext cx="2570922" cy="246821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Diamond 21">
            <a:extLst>
              <a:ext uri="{FF2B5EF4-FFF2-40B4-BE49-F238E27FC236}">
                <a16:creationId xmlns:a16="http://schemas.microsoft.com/office/drawing/2014/main" id="{343187DB-31CA-4ED5-8DD3-D51C9D3D453C}"/>
              </a:ext>
            </a:extLst>
          </p:cNvPr>
          <p:cNvSpPr/>
          <p:nvPr/>
        </p:nvSpPr>
        <p:spPr>
          <a:xfrm>
            <a:off x="2835964" y="2276057"/>
            <a:ext cx="397565" cy="381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5166842B-08DB-4A90-9540-6CBDB7A48306}"/>
              </a:ext>
            </a:extLst>
          </p:cNvPr>
          <p:cNvSpPr/>
          <p:nvPr/>
        </p:nvSpPr>
        <p:spPr>
          <a:xfrm>
            <a:off x="8004312" y="1222512"/>
            <a:ext cx="397565" cy="381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0F2E8B54-5C14-4FE1-AF9E-83E0119578C9}"/>
              </a:ext>
            </a:extLst>
          </p:cNvPr>
          <p:cNvSpPr/>
          <p:nvPr/>
        </p:nvSpPr>
        <p:spPr>
          <a:xfrm>
            <a:off x="9077740" y="4132192"/>
            <a:ext cx="397565" cy="381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3C23CC2E-33B9-4E2C-9617-2F67F324A2C3}"/>
              </a:ext>
            </a:extLst>
          </p:cNvPr>
          <p:cNvSpPr/>
          <p:nvPr/>
        </p:nvSpPr>
        <p:spPr>
          <a:xfrm>
            <a:off x="6056243" y="1080501"/>
            <a:ext cx="397565" cy="381000"/>
          </a:xfrm>
          <a:prstGeom prst="diamond">
            <a:avLst/>
          </a:prstGeom>
          <a:solidFill>
            <a:srgbClr val="F14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6D45C9-5128-46BE-9132-CEDC8E0A252C}"/>
              </a:ext>
            </a:extLst>
          </p:cNvPr>
          <p:cNvSpPr/>
          <p:nvPr/>
        </p:nvSpPr>
        <p:spPr>
          <a:xfrm>
            <a:off x="4235729" y="1222512"/>
            <a:ext cx="362775" cy="3627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191396-BEE3-4F25-AFE1-2788FFE1F9A3}"/>
              </a:ext>
            </a:extLst>
          </p:cNvPr>
          <p:cNvSpPr/>
          <p:nvPr/>
        </p:nvSpPr>
        <p:spPr>
          <a:xfrm>
            <a:off x="7588529" y="960779"/>
            <a:ext cx="203749" cy="205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49B742B-63D3-4F90-8333-7172CF7ACA9B}"/>
              </a:ext>
            </a:extLst>
          </p:cNvPr>
          <p:cNvSpPr/>
          <p:nvPr/>
        </p:nvSpPr>
        <p:spPr>
          <a:xfrm>
            <a:off x="3900281" y="4843666"/>
            <a:ext cx="203749" cy="205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EF3989-A970-4992-A612-303E3007DF33}"/>
              </a:ext>
            </a:extLst>
          </p:cNvPr>
          <p:cNvSpPr/>
          <p:nvPr/>
        </p:nvSpPr>
        <p:spPr>
          <a:xfrm>
            <a:off x="8759688" y="4511534"/>
            <a:ext cx="362775" cy="3627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" name="Picture 2" descr="Clochettes De Noël GIF | PSD Éléments graphiques Téléchargement Gratuit -  Pikbest">
            <a:extLst>
              <a:ext uri="{FF2B5EF4-FFF2-40B4-BE49-F238E27FC236}">
                <a16:creationId xmlns:a16="http://schemas.microsoft.com/office/drawing/2014/main" id="{1CFE38B3-E056-4F65-A27A-F55590AD2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85" y="2076935"/>
            <a:ext cx="2651535" cy="26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lochettes De Noël GIF | PSD Éléments graphiques Téléchargement Gratuit -  Pikbest">
            <a:extLst>
              <a:ext uri="{FF2B5EF4-FFF2-40B4-BE49-F238E27FC236}">
                <a16:creationId xmlns:a16="http://schemas.microsoft.com/office/drawing/2014/main" id="{5221823E-7372-44E5-BF7C-AA9CE209F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75" y="2000676"/>
            <a:ext cx="2651535" cy="26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iamond 31">
            <a:extLst>
              <a:ext uri="{FF2B5EF4-FFF2-40B4-BE49-F238E27FC236}">
                <a16:creationId xmlns:a16="http://schemas.microsoft.com/office/drawing/2014/main" id="{A68D59E2-C282-4E41-9522-377FD342961C}"/>
              </a:ext>
            </a:extLst>
          </p:cNvPr>
          <p:cNvSpPr/>
          <p:nvPr/>
        </p:nvSpPr>
        <p:spPr>
          <a:xfrm>
            <a:off x="8481391" y="3212202"/>
            <a:ext cx="397565" cy="381000"/>
          </a:xfrm>
          <a:prstGeom prst="diamond">
            <a:avLst/>
          </a:prstGeom>
          <a:solidFill>
            <a:srgbClr val="F14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252CFA8C-DB89-43D7-B387-6C5FA48050AC}"/>
              </a:ext>
            </a:extLst>
          </p:cNvPr>
          <p:cNvSpPr/>
          <p:nvPr/>
        </p:nvSpPr>
        <p:spPr>
          <a:xfrm>
            <a:off x="3657048" y="3265828"/>
            <a:ext cx="397565" cy="381000"/>
          </a:xfrm>
          <a:prstGeom prst="diamond">
            <a:avLst/>
          </a:prstGeom>
          <a:solidFill>
            <a:srgbClr val="F14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A65722D-E44F-4D58-BFC8-01A9A648DB87}"/>
              </a:ext>
            </a:extLst>
          </p:cNvPr>
          <p:cNvSpPr/>
          <p:nvPr/>
        </p:nvSpPr>
        <p:spPr>
          <a:xfrm>
            <a:off x="6096000" y="5486138"/>
            <a:ext cx="397565" cy="381000"/>
          </a:xfrm>
          <a:prstGeom prst="diamond">
            <a:avLst/>
          </a:prstGeom>
          <a:solidFill>
            <a:srgbClr val="F14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D18002-C60F-48D8-8C7F-AE40986A2A1E}"/>
              </a:ext>
            </a:extLst>
          </p:cNvPr>
          <p:cNvGrpSpPr/>
          <p:nvPr/>
        </p:nvGrpSpPr>
        <p:grpSpPr>
          <a:xfrm rot="1888977">
            <a:off x="-3128901" y="4858226"/>
            <a:ext cx="9365318" cy="3319542"/>
            <a:chOff x="-1101012" y="4499237"/>
            <a:chExt cx="9365318" cy="3319542"/>
          </a:xfrm>
          <a:solidFill>
            <a:srgbClr val="DD8543"/>
          </a:solidFill>
        </p:grpSpPr>
        <p:sp>
          <p:nvSpPr>
            <p:cNvPr id="4" name="Double Wave 3">
              <a:extLst>
                <a:ext uri="{FF2B5EF4-FFF2-40B4-BE49-F238E27FC236}">
                  <a16:creationId xmlns:a16="http://schemas.microsoft.com/office/drawing/2014/main" id="{13120317-3A18-44B3-80D8-A450E8E5D121}"/>
                </a:ext>
              </a:extLst>
            </p:cNvPr>
            <p:cNvSpPr/>
            <p:nvPr/>
          </p:nvSpPr>
          <p:spPr>
            <a:xfrm>
              <a:off x="-1101012" y="4511534"/>
              <a:ext cx="4681170" cy="3307245"/>
            </a:xfrm>
            <a:prstGeom prst="doubleWave">
              <a:avLst/>
            </a:prstGeom>
            <a:solidFill>
              <a:srgbClr val="DD8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Double Wave 35">
              <a:extLst>
                <a:ext uri="{FF2B5EF4-FFF2-40B4-BE49-F238E27FC236}">
                  <a16:creationId xmlns:a16="http://schemas.microsoft.com/office/drawing/2014/main" id="{B6ADCCA0-5F92-4741-9AD0-4382DC6C60F7}"/>
                </a:ext>
              </a:extLst>
            </p:cNvPr>
            <p:cNvSpPr/>
            <p:nvPr/>
          </p:nvSpPr>
          <p:spPr>
            <a:xfrm>
              <a:off x="3583136" y="4499237"/>
              <a:ext cx="4681170" cy="33072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0E0E19-0EDC-4A11-9B78-5C928D96FA25}"/>
              </a:ext>
            </a:extLst>
          </p:cNvPr>
          <p:cNvGrpSpPr/>
          <p:nvPr/>
        </p:nvGrpSpPr>
        <p:grpSpPr>
          <a:xfrm rot="8206425">
            <a:off x="6160911" y="5032750"/>
            <a:ext cx="9365318" cy="3319542"/>
            <a:chOff x="-1101012" y="4499237"/>
            <a:chExt cx="9365318" cy="3319542"/>
          </a:xfrm>
          <a:solidFill>
            <a:srgbClr val="DD8543"/>
          </a:solidFill>
        </p:grpSpPr>
        <p:sp>
          <p:nvSpPr>
            <p:cNvPr id="39" name="Double Wave 38">
              <a:extLst>
                <a:ext uri="{FF2B5EF4-FFF2-40B4-BE49-F238E27FC236}">
                  <a16:creationId xmlns:a16="http://schemas.microsoft.com/office/drawing/2014/main" id="{CDAC2604-E506-4A6F-9D16-9A6D71DF622D}"/>
                </a:ext>
              </a:extLst>
            </p:cNvPr>
            <p:cNvSpPr/>
            <p:nvPr/>
          </p:nvSpPr>
          <p:spPr>
            <a:xfrm>
              <a:off x="-1101012" y="4511534"/>
              <a:ext cx="4681170" cy="33072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Double Wave 39">
              <a:extLst>
                <a:ext uri="{FF2B5EF4-FFF2-40B4-BE49-F238E27FC236}">
                  <a16:creationId xmlns:a16="http://schemas.microsoft.com/office/drawing/2014/main" id="{38D45C41-EEFB-4F83-85EE-3145D293CAD7}"/>
                </a:ext>
              </a:extLst>
            </p:cNvPr>
            <p:cNvSpPr/>
            <p:nvPr/>
          </p:nvSpPr>
          <p:spPr>
            <a:xfrm>
              <a:off x="3583136" y="4499237"/>
              <a:ext cx="4681170" cy="3307245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309E605-18E2-438F-9F19-7DE6074D4DB1}"/>
              </a:ext>
            </a:extLst>
          </p:cNvPr>
          <p:cNvSpPr txBox="1"/>
          <p:nvPr/>
        </p:nvSpPr>
        <p:spPr>
          <a:xfrm>
            <a:off x="2055209" y="5851990"/>
            <a:ext cx="8495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alpha val="12000"/>
                  </a:schemeClr>
                </a:solidFill>
                <a:latin typeface=".VnClarendonH" panose="020B7200000000000000" pitchFamily="34" charset="0"/>
              </a:rPr>
              <a:t>RUNG CHU¤</a:t>
            </a:r>
            <a:r>
              <a:rPr lang="en-US" sz="4800" dirty="0">
                <a:solidFill>
                  <a:schemeClr val="bg1">
                    <a:alpha val="8000"/>
                  </a:schemeClr>
                </a:solidFill>
                <a:latin typeface=".VnClarendonH" panose="020B7200000000000000" pitchFamily="34" charset="0"/>
              </a:rPr>
              <a:t>NG</a:t>
            </a:r>
            <a:r>
              <a:rPr lang="en-US" sz="4800" dirty="0">
                <a:solidFill>
                  <a:schemeClr val="bg1">
                    <a:alpha val="12000"/>
                  </a:schemeClr>
                </a:solidFill>
                <a:latin typeface=".VnClarendonH" panose="020B7200000000000000" pitchFamily="34" charset="0"/>
              </a:rPr>
              <a:t> VµNG</a:t>
            </a:r>
            <a:endParaRPr lang="vi-VN" sz="4800" dirty="0">
              <a:solidFill>
                <a:schemeClr val="bg1">
                  <a:alpha val="12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D8A7A2-D653-43C0-A9C6-B089CF28E7F1}"/>
              </a:ext>
            </a:extLst>
          </p:cNvPr>
          <p:cNvSpPr txBox="1"/>
          <p:nvPr/>
        </p:nvSpPr>
        <p:spPr>
          <a:xfrm>
            <a:off x="2002889" y="160593"/>
            <a:ext cx="8495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alpha val="12000"/>
                  </a:schemeClr>
                </a:solidFill>
                <a:latin typeface=".VnClarendonH" panose="020B7200000000000000" pitchFamily="34" charset="0"/>
              </a:rPr>
              <a:t>RUNG CHU¤NG VµNG</a:t>
            </a:r>
            <a:endParaRPr lang="vi-VN" sz="4800" dirty="0">
              <a:solidFill>
                <a:schemeClr val="bg1">
                  <a:alpha val="12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UONG R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1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rUNG CHUONG VANG D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2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8" presetID="2" presetClass="exit" presetSubtype="2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2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2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8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" presetID="2" presetClass="entr" presetSubtype="2" fill="hold" grpId="2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grpId="2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8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UONG R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5" grpId="2"/>
          <p:bldP spid="6" grpId="0"/>
          <p:bldP spid="6" grpId="1"/>
          <p:bldP spid="6" grpId="2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UONG R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rUNG CHUONG VANG D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2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8" presetID="2" presetClass="exit" presetSubtype="2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2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2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8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" presetID="2" presetClass="entr" presetSubtype="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8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UONG RU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5" grpId="2"/>
          <p:bldP spid="6" grpId="0"/>
          <p:bldP spid="6" grpId="1"/>
          <p:bldP spid="6" grpId="2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u vai">
            <a:extLst>
              <a:ext uri="{FF2B5EF4-FFF2-40B4-BE49-F238E27FC236}">
                <a16:creationId xmlns:a16="http://schemas.microsoft.com/office/drawing/2014/main" id="{34332AA8-9340-E93E-E7F2-54F95CC18F40}"/>
              </a:ext>
            </a:extLst>
          </p:cNvPr>
          <p:cNvSpPr/>
          <p:nvPr/>
        </p:nvSpPr>
        <p:spPr>
          <a:xfrm>
            <a:off x="178409" y="2138272"/>
            <a:ext cx="1925836" cy="7648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1. Mũ vải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mu len">
            <a:extLst>
              <a:ext uri="{FF2B5EF4-FFF2-40B4-BE49-F238E27FC236}">
                <a16:creationId xmlns:a16="http://schemas.microsoft.com/office/drawing/2014/main" id="{3E68EBC8-301C-C2F6-DA6C-733466CE79D5}"/>
              </a:ext>
            </a:extLst>
          </p:cNvPr>
          <p:cNvSpPr/>
          <p:nvPr/>
        </p:nvSpPr>
        <p:spPr>
          <a:xfrm>
            <a:off x="6070817" y="3372704"/>
            <a:ext cx="2005533" cy="7648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2. Mũ len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CDDAC53F-B6BD-39C4-1F41-A61855D451A3}"/>
              </a:ext>
            </a:extLst>
          </p:cNvPr>
          <p:cNvSpPr/>
          <p:nvPr/>
        </p:nvSpPr>
        <p:spPr>
          <a:xfrm>
            <a:off x="239384" y="5090729"/>
            <a:ext cx="1971406" cy="9920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3. Mũ bảo hiểm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len" descr="Đan cap Mũ Clip nghệ thuật - mũ len png tải về - Miễn phí trong suốt đỏ png  Tải về.">
            <a:extLst>
              <a:ext uri="{FF2B5EF4-FFF2-40B4-BE49-F238E27FC236}">
                <a16:creationId xmlns:a16="http://schemas.microsoft.com/office/drawing/2014/main" id="{FA7AD597-1EE2-8877-646D-EF7FCFD6A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00" b="96375" l="10000" r="90000">
                        <a14:foregroundMark x1="64667" y1="4500" x2="75000" y2="4500"/>
                        <a14:foregroundMark x1="71333" y1="93500" x2="80111" y2="9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72" y="2653953"/>
            <a:ext cx="2477628" cy="220233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ao hiem" descr="Mũ bảo hiểm - Mũ bảo hiểm nửa đầu ROYCE XH07 KID | CÔNG TY TNHH SX TM MAFA  VN">
            <a:extLst>
              <a:ext uri="{FF2B5EF4-FFF2-40B4-BE49-F238E27FC236}">
                <a16:creationId xmlns:a16="http://schemas.microsoft.com/office/drawing/2014/main" id="{6424B56C-FE20-0D1C-A961-8A30E8833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34" y="4139883"/>
            <a:ext cx="2389972" cy="238997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u" descr="Mũ Màu Vàng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78D8634B-059D-73E6-EE67-CE495B102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556" b="85833" l="3056" r="96667">
                        <a14:foregroundMark x1="8889" y1="58056" x2="8889" y2="58056"/>
                        <a14:foregroundMark x1="3056" y1="56944" x2="3056" y2="56944"/>
                        <a14:foregroundMark x1="44444" y1="16111" x2="65278" y2="16944"/>
                        <a14:foregroundMark x1="90833" y1="38611" x2="87222" y2="70278"/>
                        <a14:foregroundMark x1="90833" y1="81389" x2="96667" y2="82222"/>
                        <a14:foregroundMark x1="93333" y1="85833" x2="93333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98" r="-104" b="10419"/>
          <a:stretch/>
        </p:blipFill>
        <p:spPr bwMode="auto">
          <a:xfrm>
            <a:off x="2210790" y="1584282"/>
            <a:ext cx="2352961" cy="184240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orizontal Scroll 1">
            <a:extLst>
              <a:ext uri="{FF2B5EF4-FFF2-40B4-BE49-F238E27FC236}">
                <a16:creationId xmlns:a16="http://schemas.microsoft.com/office/drawing/2014/main" id="{37518F84-AAFB-6288-D8E8-5E513B39654F}"/>
              </a:ext>
            </a:extLst>
          </p:cNvPr>
          <p:cNvSpPr/>
          <p:nvPr/>
        </p:nvSpPr>
        <p:spPr>
          <a:xfrm>
            <a:off x="1512816" y="-114822"/>
            <a:ext cx="8809758" cy="1649408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C©u1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Khi ngồi trên xe máy tham gia giao thông chúng ta phải đội loại mũ nào?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id="{DFDFAE99-E4F1-CDD8-5379-79446C586D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11" y="1611165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11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id="{2FBB4EAD-BD18-BF1E-91C2-B8D281869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132" y="3037004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hững hình ảnh vỗ tay đẹp cho Powerpoint">
            <a:extLst>
              <a:ext uri="{FF2B5EF4-FFF2-40B4-BE49-F238E27FC236}">
                <a16:creationId xmlns:a16="http://schemas.microsoft.com/office/drawing/2014/main" id="{A1583556-0ECB-693C-9C19-AA7E0968B1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867" y="4323885"/>
            <a:ext cx="1845900" cy="18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7DFC20-402B-2E49-08F3-07B843E193A9}"/>
              </a:ext>
            </a:extLst>
          </p:cNvPr>
          <p:cNvGrpSpPr/>
          <p:nvPr/>
        </p:nvGrpSpPr>
        <p:grpSpPr>
          <a:xfrm>
            <a:off x="10715669" y="-4775"/>
            <a:ext cx="1476331" cy="2040583"/>
            <a:chOff x="939346" y="978171"/>
            <a:chExt cx="1895294" cy="2619673"/>
          </a:xfrm>
        </p:grpSpPr>
        <p:pic>
          <p:nvPicPr>
            <p:cNvPr id="3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5BC038D7-8C76-BBF5-1DE2-5D83D4070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03B40D95-7ABC-BC29-FD2E-8CF5E970F38E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54118A8-FDBD-8771-22D8-432566E4DA51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9D797D3-4D43-EEAA-AB10-991B0DC90CA9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3FC50F4-8307-B537-2CB3-CFD3D38EC048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54741716-37B5-D6C1-A1D6-FCE9D5DCAB66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67138379-D3C1-C6F1-B85A-49A6E0D08C2F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6B90A01-362D-7203-EDC9-E8C893E82E4C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5A6C8696-F258-1CEC-DEB4-0E98ACED880D}"/>
              </a:ext>
            </a:extLst>
          </p:cNvPr>
          <p:cNvSpPr/>
          <p:nvPr/>
        </p:nvSpPr>
        <p:spPr>
          <a:xfrm>
            <a:off x="10920145" y="2057174"/>
            <a:ext cx="1072546" cy="408299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6090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1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oại 0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hoại 0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A3C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1">
            <a:extLst>
              <a:ext uri="{FF2B5EF4-FFF2-40B4-BE49-F238E27FC236}">
                <a16:creationId xmlns:a16="http://schemas.microsoft.com/office/drawing/2014/main" id="{8A4AAF37-3B89-AF04-8A7A-747506F857F5}"/>
              </a:ext>
            </a:extLst>
          </p:cNvPr>
          <p:cNvSpPr/>
          <p:nvPr/>
        </p:nvSpPr>
        <p:spPr>
          <a:xfrm>
            <a:off x="855164" y="-29238"/>
            <a:ext cx="9301968" cy="1478881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2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Khi tham gia giao thông bằng xe máy trên đường, được phép?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014A7F91-3441-5A2B-17B7-D84DE9027C37}"/>
              </a:ext>
            </a:extLst>
          </p:cNvPr>
          <p:cNvSpPr/>
          <p:nvPr/>
        </p:nvSpPr>
        <p:spPr>
          <a:xfrm>
            <a:off x="315457" y="1740389"/>
            <a:ext cx="2488929" cy="11491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1. Chở hàng cồng kềnh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91121E7-75C4-A368-063E-36CAB9B85811}"/>
              </a:ext>
            </a:extLst>
          </p:cNvPr>
          <p:cNvSpPr/>
          <p:nvPr/>
        </p:nvSpPr>
        <p:spPr>
          <a:xfrm>
            <a:off x="3856382" y="3523186"/>
            <a:ext cx="3608943" cy="9208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. Không đội mũ bảo hiểm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951BE9BA-C9E1-CE67-58EF-26EBBAFEB141}"/>
              </a:ext>
            </a:extLst>
          </p:cNvPr>
          <p:cNvSpPr/>
          <p:nvPr/>
        </p:nvSpPr>
        <p:spPr>
          <a:xfrm>
            <a:off x="264833" y="4663593"/>
            <a:ext cx="3608943" cy="196443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3.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Đi đúng phần đường, chở  đúng số người, đội mũ bảo hiểm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k doi m" descr="Trong trường hợp nào không bắt buộc phải đội mũ bảo hiểm khi tham gia giao  thông?">
            <a:extLst>
              <a:ext uri="{FF2B5EF4-FFF2-40B4-BE49-F238E27FC236}">
                <a16:creationId xmlns:a16="http://schemas.microsoft.com/office/drawing/2014/main" id="{A092B401-94CC-130B-E46F-916B32EB7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9" r="9189" b="15478"/>
          <a:stretch/>
        </p:blipFill>
        <p:spPr bwMode="auto">
          <a:xfrm>
            <a:off x="7649265" y="2875229"/>
            <a:ext cx="2627292" cy="221679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 doi" descr="Xem hơn 100 ảnh về hình vẽ đội nón bảo hiểm - NEC">
            <a:extLst>
              <a:ext uri="{FF2B5EF4-FFF2-40B4-BE49-F238E27FC236}">
                <a16:creationId xmlns:a16="http://schemas.microsoft.com/office/drawing/2014/main" id="{8CB72DA1-D121-A257-6516-9C7DCA92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80" y="4713703"/>
            <a:ext cx="2778355" cy="208376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g kenh" descr="Xe máy chở hàng cồng kềnh thì bị phạt bao nhiêu?">
            <a:extLst>
              <a:ext uri="{FF2B5EF4-FFF2-40B4-BE49-F238E27FC236}">
                <a16:creationId xmlns:a16="http://schemas.microsoft.com/office/drawing/2014/main" id="{FB1033AD-7D42-027B-747D-8F1E25B9E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r="4858" b="17179"/>
          <a:stretch/>
        </p:blipFill>
        <p:spPr bwMode="auto">
          <a:xfrm>
            <a:off x="3012520" y="1423929"/>
            <a:ext cx="2648333" cy="196444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id="{82CA01DA-3253-A958-F6A2-49C1F1028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74" y="1584460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11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id="{695D6002-873E-E9A8-1130-6BF3059C2A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132" y="3037004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Những hình ảnh vỗ tay đẹp cho Powerpoint">
            <a:extLst>
              <a:ext uri="{FF2B5EF4-FFF2-40B4-BE49-F238E27FC236}">
                <a16:creationId xmlns:a16="http://schemas.microsoft.com/office/drawing/2014/main" id="{40922DAD-A2E6-6A95-B62A-234B091762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11" y="5225033"/>
            <a:ext cx="1845900" cy="18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DDBBCB-0E26-A2A5-A6B3-71FAFE499F8C}"/>
              </a:ext>
            </a:extLst>
          </p:cNvPr>
          <p:cNvGrpSpPr/>
          <p:nvPr/>
        </p:nvGrpSpPr>
        <p:grpSpPr>
          <a:xfrm>
            <a:off x="10715669" y="-4775"/>
            <a:ext cx="1476331" cy="2040583"/>
            <a:chOff x="939346" y="978171"/>
            <a:chExt cx="1895294" cy="2619673"/>
          </a:xfrm>
        </p:grpSpPr>
        <p:pic>
          <p:nvPicPr>
            <p:cNvPr id="3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E7295032-E32E-99AD-662E-D5AE898E5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64855D4E-7474-B6F0-4A96-64BCEF1B5EA9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AA6AE6D-93F4-8D11-3CE3-1D346C25C9EB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CE5DD779-7452-E4A8-3AD6-A0B8D1AFB02A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5F109D3F-447C-AA96-E9ED-C22223BB8907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670F5A75-0605-9EB6-8E0B-27E1CC66479F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839169EA-8402-F274-6039-9A41A0535BC2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2642FD0B-1853-24C7-3039-B2DBBAB01FF0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404D7E4C-4ADA-DCF7-64A7-D357C1E763E4}"/>
              </a:ext>
            </a:extLst>
          </p:cNvPr>
          <p:cNvSpPr/>
          <p:nvPr/>
        </p:nvSpPr>
        <p:spPr>
          <a:xfrm>
            <a:off x="10920145" y="2057174"/>
            <a:ext cx="1072546" cy="408299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4550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2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oại 0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hoại 0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3C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5" grpId="0" animBg="1"/>
      <p:bldP spid="13" grpId="0" animBg="1"/>
      <p:bldP spid="14" grpId="0" animBg="1"/>
      <p:bldP spid="15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1">
            <a:extLst>
              <a:ext uri="{FF2B5EF4-FFF2-40B4-BE49-F238E27FC236}">
                <a16:creationId xmlns:a16="http://schemas.microsoft.com/office/drawing/2014/main" id="{7A44908E-53B4-BFE8-A8F0-238F8A2DC93F}"/>
              </a:ext>
            </a:extLst>
          </p:cNvPr>
          <p:cNvSpPr/>
          <p:nvPr/>
        </p:nvSpPr>
        <p:spPr>
          <a:xfrm>
            <a:off x="120808" y="-94470"/>
            <a:ext cx="10571194" cy="141677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3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:</a:t>
            </a:r>
            <a:r>
              <a:rPr lang="vi-VN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Em được người lớn đèo bằng xe máy đi trên đường, em phải ngồi thế nào cho an toàn </a:t>
            </a:r>
            <a:r>
              <a:rPr lang="vi-VN" sz="3600" b="1" dirty="0">
                <a:solidFill>
                  <a:srgbClr val="333333"/>
                </a:solidFill>
                <a:latin typeface="+mj-lt"/>
              </a:rPr>
              <a:t>?</a:t>
            </a:r>
            <a:endParaRPr lang="vi-VN" sz="32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04405A46-4E35-CB6E-B9BB-ADB821FC424E}"/>
              </a:ext>
            </a:extLst>
          </p:cNvPr>
          <p:cNvSpPr/>
          <p:nvPr/>
        </p:nvSpPr>
        <p:spPr>
          <a:xfrm>
            <a:off x="532163" y="1471153"/>
            <a:ext cx="3178447" cy="15131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1. Đội mũ bảo hiểm và ngồi trước người lớn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1A94914-09F4-DD58-7A09-DB114E5C1CE0}"/>
              </a:ext>
            </a:extLst>
          </p:cNvPr>
          <p:cNvSpPr/>
          <p:nvPr/>
        </p:nvSpPr>
        <p:spPr>
          <a:xfrm>
            <a:off x="2805403" y="3318190"/>
            <a:ext cx="4789378" cy="15565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. Đội mũ bảo hiểm, ngồi sau người lớn và bám chắc vào người lớn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13BCE230-3526-CE47-5429-C40D0E239C81}"/>
              </a:ext>
            </a:extLst>
          </p:cNvPr>
          <p:cNvSpPr/>
          <p:nvPr/>
        </p:nvSpPr>
        <p:spPr>
          <a:xfrm>
            <a:off x="196209" y="5019921"/>
            <a:ext cx="3845153" cy="15131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3.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Đội mũ bảo hiểm ngồi sau người lớn không cần bám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truoc" descr="Vị trí nguy hiểm khi cho trẻ con ngồi xe máy | 2banh.vn">
            <a:extLst>
              <a:ext uri="{FF2B5EF4-FFF2-40B4-BE49-F238E27FC236}">
                <a16:creationId xmlns:a16="http://schemas.microsoft.com/office/drawing/2014/main" id="{3E547D25-48FA-BF80-CCC9-C206C499A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5806" r="13095" b="9964"/>
          <a:stretch/>
        </p:blipFill>
        <p:spPr bwMode="auto">
          <a:xfrm>
            <a:off x="3829308" y="1351722"/>
            <a:ext cx="2429532" cy="190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au" descr="Các nguyên tắc vàng để lái xe máy an toàn | 2banh.vn">
            <a:extLst>
              <a:ext uri="{FF2B5EF4-FFF2-40B4-BE49-F238E27FC236}">
                <a16:creationId xmlns:a16="http://schemas.microsoft.com/office/drawing/2014/main" id="{9D8400AB-3501-8D1E-9288-45069E3AA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6" t="15406" r="2151" b="5267"/>
          <a:stretch/>
        </p:blipFill>
        <p:spPr bwMode="auto">
          <a:xfrm>
            <a:off x="7699743" y="2984253"/>
            <a:ext cx="2520380" cy="2052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 bam" descr="Đưa đón học sinh đi học bằng xe máy-xeduadonhocsinh.com">
            <a:extLst>
              <a:ext uri="{FF2B5EF4-FFF2-40B4-BE49-F238E27FC236}">
                <a16:creationId xmlns:a16="http://schemas.microsoft.com/office/drawing/2014/main" id="{44EE0206-A310-673A-C853-B1631A2E9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4232" r="23235"/>
          <a:stretch/>
        </p:blipFill>
        <p:spPr bwMode="auto">
          <a:xfrm>
            <a:off x="4222482" y="4974606"/>
            <a:ext cx="2367846" cy="1804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id="{82A3ACC5-90A6-B756-EEA4-35AE4DD30B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87" y="1409869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hững hình ảnh vỗ tay đẹp cho Powerpoint">
            <a:extLst>
              <a:ext uri="{FF2B5EF4-FFF2-40B4-BE49-F238E27FC236}">
                <a16:creationId xmlns:a16="http://schemas.microsoft.com/office/drawing/2014/main" id="{E39E3329-0F07-940B-76F3-2FF2D1DE76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100" y="2867930"/>
            <a:ext cx="1845900" cy="18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id="{4F424206-E0CC-F5D9-A694-B35A20B38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97" y="5120066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65640E-81D1-36A0-25A3-F0513B692067}"/>
              </a:ext>
            </a:extLst>
          </p:cNvPr>
          <p:cNvGrpSpPr/>
          <p:nvPr/>
        </p:nvGrpSpPr>
        <p:grpSpPr>
          <a:xfrm>
            <a:off x="10715669" y="-4775"/>
            <a:ext cx="1476331" cy="2040583"/>
            <a:chOff x="939346" y="978171"/>
            <a:chExt cx="1895294" cy="2619673"/>
          </a:xfrm>
        </p:grpSpPr>
        <p:pic>
          <p:nvPicPr>
            <p:cNvPr id="3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6DD1AC20-02F2-1086-535B-C95C6C95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70A97432-8910-D4D6-2ED2-3AC4EE49EB3A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0196A79-7A24-8C45-55C0-1B988FF22CEE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8A9063C6-79C0-B17C-795A-F81F1F2E047B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C3E59C2C-8560-3B26-E74C-3A2042580692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0FD3F5F-8E70-59C8-52AB-9E16E8C1795E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A712277D-41C5-A28A-BDBD-7A0BF1100476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B1A1B299-F756-04D2-A618-7E372A564510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8E2B7C93-52AB-5730-3BD3-7E6F537FED8D}"/>
              </a:ext>
            </a:extLst>
          </p:cNvPr>
          <p:cNvSpPr/>
          <p:nvPr/>
        </p:nvSpPr>
        <p:spPr>
          <a:xfrm>
            <a:off x="10920145" y="2057174"/>
            <a:ext cx="1072546" cy="408299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50589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oại 0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2C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hoại 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1">
            <a:extLst>
              <a:ext uri="{FF2B5EF4-FFF2-40B4-BE49-F238E27FC236}">
                <a16:creationId xmlns:a16="http://schemas.microsoft.com/office/drawing/2014/main" id="{9F22D828-AA79-E677-D279-04382C49EE84}"/>
              </a:ext>
            </a:extLst>
          </p:cNvPr>
          <p:cNvSpPr/>
          <p:nvPr/>
        </p:nvSpPr>
        <p:spPr>
          <a:xfrm>
            <a:off x="227481" y="-71768"/>
            <a:ext cx="9435134" cy="147732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4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:</a:t>
            </a:r>
            <a:r>
              <a:rPr lang="vi-VN" sz="3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Khi đi qua ngã ba, ngã tư có tín hiệu đèn đỏ chúng ta phải làm gì </a:t>
            </a:r>
            <a:r>
              <a:rPr lang="vi-VN" sz="3600" b="1" dirty="0">
                <a:solidFill>
                  <a:srgbClr val="333333"/>
                </a:solidFill>
                <a:latin typeface="+mj-lt"/>
              </a:rPr>
              <a:t>?</a:t>
            </a:r>
            <a:endParaRPr lang="vi-VN" sz="32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B7B39DDA-7FCE-6FCB-AA85-12C5C79B6571}"/>
              </a:ext>
            </a:extLst>
          </p:cNvPr>
          <p:cNvSpPr/>
          <p:nvPr/>
        </p:nvSpPr>
        <p:spPr>
          <a:xfrm>
            <a:off x="213314" y="1723181"/>
            <a:ext cx="3118752" cy="1032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1. Phóng nhanh, vượt đèn đỏ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B1F89FA3-1A57-C56B-AF81-08AEDFE271C4}"/>
              </a:ext>
            </a:extLst>
          </p:cNvPr>
          <p:cNvSpPr/>
          <p:nvPr/>
        </p:nvSpPr>
        <p:spPr>
          <a:xfrm>
            <a:off x="4051495" y="3429000"/>
            <a:ext cx="3263217" cy="110329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. Rẽ khi không được phép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70FE651A-4BBB-3CA0-C5ED-35B434BC58F7}"/>
              </a:ext>
            </a:extLst>
          </p:cNvPr>
          <p:cNvSpPr/>
          <p:nvPr/>
        </p:nvSpPr>
        <p:spPr>
          <a:xfrm>
            <a:off x="227481" y="5252830"/>
            <a:ext cx="3010286" cy="1032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3.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Dừng lại trước vạch sơn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hong" descr="Phóng nhanh, vượt ẩu, ...sẽ bị xử lý như thế nào?">
            <a:extLst>
              <a:ext uri="{FF2B5EF4-FFF2-40B4-BE49-F238E27FC236}">
                <a16:creationId xmlns:a16="http://schemas.microsoft.com/office/drawing/2014/main" id="{CF7CE260-9DB0-C948-04A5-4DDC6460C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75" y="1422619"/>
            <a:ext cx="3010286" cy="194903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" descr="Lỗi vượt đèn đỏ rẽ phải phạt bao nhiêu tiền? Khi nào được rẽ?">
            <a:extLst>
              <a:ext uri="{FF2B5EF4-FFF2-40B4-BE49-F238E27FC236}">
                <a16:creationId xmlns:a16="http://schemas.microsoft.com/office/drawing/2014/main" id="{1281BA8E-E6D4-CB47-AB81-3D20A290B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3" t="31804" b="10232"/>
          <a:stretch/>
        </p:blipFill>
        <p:spPr bwMode="auto">
          <a:xfrm>
            <a:off x="7488450" y="2982194"/>
            <a:ext cx="2702615" cy="199691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dung lai" descr="Vehicle Traffic Traffic Signal Vector Illustration 库存矢量图（免版税）1568876170 |  Shutterstock">
            <a:extLst>
              <a:ext uri="{FF2B5EF4-FFF2-40B4-BE49-F238E27FC236}">
                <a16:creationId xmlns:a16="http://schemas.microsoft.com/office/drawing/2014/main" id="{20BBC050-0CFE-3F43-79FA-A534C30BC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"/>
          <a:stretch/>
        </p:blipFill>
        <p:spPr bwMode="auto">
          <a:xfrm>
            <a:off x="3378644" y="4819441"/>
            <a:ext cx="3144117" cy="187457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id="{447FE3AD-BDFD-8070-C95E-E4C1D94A1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66" y="1456898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11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id="{3889D7F4-623D-EC6E-425E-11812B18D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132" y="3037004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hững hình ảnh vỗ tay đẹp cho Powerpoint">
            <a:extLst>
              <a:ext uri="{FF2B5EF4-FFF2-40B4-BE49-F238E27FC236}">
                <a16:creationId xmlns:a16="http://schemas.microsoft.com/office/drawing/2014/main" id="{0B0D6E2E-9073-A7E4-E257-6551E270C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9" y="4979104"/>
            <a:ext cx="1845900" cy="18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BB0657F-5084-0D4D-7B7A-CDDAE8066C1C}"/>
              </a:ext>
            </a:extLst>
          </p:cNvPr>
          <p:cNvGrpSpPr/>
          <p:nvPr/>
        </p:nvGrpSpPr>
        <p:grpSpPr>
          <a:xfrm>
            <a:off x="10715669" y="-4775"/>
            <a:ext cx="1476331" cy="2040583"/>
            <a:chOff x="939346" y="978171"/>
            <a:chExt cx="1895294" cy="2619673"/>
          </a:xfrm>
        </p:grpSpPr>
        <p:pic>
          <p:nvPicPr>
            <p:cNvPr id="3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id="{69192E1E-0B65-7567-0EF2-3E727FDB6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BD74892B-434D-766F-BCD6-D4252F338A49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71FFF0D-2B97-0DB8-7A41-8C43F8806D8A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13E8B757-886F-C4FD-E52A-F5D307197346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26AD1531-F3D1-7F9F-7E1D-862131212A2A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DB42B1E-29BF-8A17-918A-272AC1BF48D5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CAB186E1-8D9C-86C0-329D-8B8A656F8C4C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05A8567-833E-4B0E-70DA-194FE7444CD3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A6BA0B2A-B935-0845-8426-A3BC76F2D3AD}"/>
              </a:ext>
            </a:extLst>
          </p:cNvPr>
          <p:cNvSpPr/>
          <p:nvPr/>
        </p:nvSpPr>
        <p:spPr>
          <a:xfrm>
            <a:off x="10920145" y="2057174"/>
            <a:ext cx="1072546" cy="408299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0957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4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oại 0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hoại 0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3C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175393-76B5-C6E0-79AF-5C2E3F1BA283}"/>
              </a:ext>
            </a:extLst>
          </p:cNvPr>
          <p:cNvSpPr/>
          <p:nvPr/>
        </p:nvSpPr>
        <p:spPr>
          <a:xfrm>
            <a:off x="3425372" y="2497801"/>
            <a:ext cx="8563428" cy="212365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Xin chµo vµ hÑn gÆp </a:t>
            </a:r>
          </a:p>
          <a:p>
            <a:pPr algn="ctr">
              <a:defRPr/>
            </a:pPr>
            <a:r>
              <a:rPr lang="vi-VN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l¹i c¸c con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304</Words>
  <Application>Microsoft Office PowerPoint</Application>
  <PresentationFormat>Widescreen</PresentationFormat>
  <Paragraphs>57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.VnArabia</vt:lpstr>
      <vt:lpstr>.VnAristote</vt:lpstr>
      <vt:lpstr>.VnAvant</vt:lpstr>
      <vt:lpstr>.VnClarendonH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25</cp:revision>
  <dcterms:created xsi:type="dcterms:W3CDTF">2023-04-07T08:08:48Z</dcterms:created>
  <dcterms:modified xsi:type="dcterms:W3CDTF">2024-03-12T15:12:46Z</dcterms:modified>
</cp:coreProperties>
</file>