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3" r:id="rId3"/>
    <p:sldId id="257" r:id="rId4"/>
    <p:sldId id="261" r:id="rId5"/>
    <p:sldId id="308" r:id="rId6"/>
    <p:sldId id="309" r:id="rId7"/>
    <p:sldId id="310" r:id="rId8"/>
    <p:sldId id="311" r:id="rId9"/>
    <p:sldId id="313" r:id="rId10"/>
    <p:sldId id="315" r:id="rId11"/>
    <p:sldId id="316" r:id="rId12"/>
    <p:sldId id="317" r:id="rId13"/>
    <p:sldId id="318" r:id="rId14"/>
    <p:sldId id="319" r:id="rId15"/>
    <p:sldId id="320" r:id="rId16"/>
    <p:sldId id="294" r:id="rId17"/>
    <p:sldId id="321" r:id="rId18"/>
    <p:sldId id="271" r:id="rId19"/>
    <p:sldId id="322" r:id="rId20"/>
    <p:sldId id="323" r:id="rId21"/>
    <p:sldId id="267" r:id="rId22"/>
    <p:sldId id="301" r:id="rId23"/>
    <p:sldId id="288" r:id="rId24"/>
    <p:sldId id="297" r:id="rId25"/>
    <p:sldId id="302" r:id="rId26"/>
    <p:sldId id="303" r:id="rId27"/>
    <p:sldId id="305" r:id="rId28"/>
    <p:sldId id="306" r:id="rId29"/>
    <p:sldId id="281" r:id="rId30"/>
    <p:sldId id="324" r:id="rId31"/>
    <p:sldId id="2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68" autoAdjust="0"/>
    <p:restoredTop sz="94660"/>
  </p:normalViewPr>
  <p:slideViewPr>
    <p:cSldViewPr snapToGrid="0">
      <p:cViewPr varScale="1">
        <p:scale>
          <a:sx n="74" d="100"/>
          <a:sy n="74" d="100"/>
        </p:scale>
        <p:origin x="33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324D38-FF51-493E-A8B1-1F4014D4409C}" type="datetimeFigureOut">
              <a:rPr lang="en-US" smtClean="0"/>
              <a:t>23/2/2024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2618834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24D38-FF51-493E-A8B1-1F4014D4409C}" type="datetimeFigureOut">
              <a:rPr lang="en-US" smtClean="0"/>
              <a:t>23/2/2024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42278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24D38-FF51-493E-A8B1-1F4014D4409C}" type="datetimeFigureOut">
              <a:rPr lang="en-US" smtClean="0"/>
              <a:t>23/2/2024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2887628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76D0BB78-1601-4880-9474-A9A209DB2050}" type="datetimeFigureOut">
              <a:rPr lang="vi-VN" smtClean="0"/>
              <a:t>23/02/2024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238055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6D0BB78-1601-4880-9474-A9A209DB2050}" type="datetimeFigureOut">
              <a:rPr lang="vi-VN" smtClean="0"/>
              <a:t>23/02/2024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3397612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D0BB78-1601-4880-9474-A9A209DB2050}" type="datetimeFigureOut">
              <a:rPr lang="vi-VN" smtClean="0"/>
              <a:t>23/02/2024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3856136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76D0BB78-1601-4880-9474-A9A209DB2050}" type="datetimeFigureOut">
              <a:rPr lang="vi-VN" smtClean="0"/>
              <a:t>23/02/2024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4015043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76D0BB78-1601-4880-9474-A9A209DB2050}" type="datetimeFigureOut">
              <a:rPr lang="vi-VN" smtClean="0"/>
              <a:t>23/02/2024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376965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76D0BB78-1601-4880-9474-A9A209DB2050}" type="datetimeFigureOut">
              <a:rPr lang="vi-VN" smtClean="0"/>
              <a:t>23/02/2024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2636887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D0BB78-1601-4880-9474-A9A209DB2050}" type="datetimeFigureOut">
              <a:rPr lang="vi-VN" smtClean="0"/>
              <a:t>23/02/2024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1615830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D0BB78-1601-4880-9474-A9A209DB2050}" type="datetimeFigureOut">
              <a:rPr lang="vi-VN" smtClean="0"/>
              <a:t>23/02/2024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667618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324D38-FF51-493E-A8B1-1F4014D4409C}" type="datetimeFigureOut">
              <a:rPr lang="en-US" smtClean="0"/>
              <a:t>23/2/2024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3000203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D0BB78-1601-4880-9474-A9A209DB2050}" type="datetimeFigureOut">
              <a:rPr lang="vi-VN" smtClean="0"/>
              <a:t>23/02/2024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2414083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6D0BB78-1601-4880-9474-A9A209DB2050}" type="datetimeFigureOut">
              <a:rPr lang="vi-VN" smtClean="0"/>
              <a:t>23/02/2024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2939313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6D0BB78-1601-4880-9474-A9A209DB2050}" type="datetimeFigureOut">
              <a:rPr lang="vi-VN" smtClean="0"/>
              <a:t>23/02/2024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EDD1181-0703-4DC7-B7FB-49C7B87AA764}" type="slidenum">
              <a:rPr lang="vi-VN" smtClean="0"/>
              <a:t>‹#›</a:t>
            </a:fld>
            <a:endParaRPr lang="vi-VN"/>
          </a:p>
        </p:txBody>
      </p:sp>
    </p:spTree>
    <p:extLst>
      <p:ext uri="{BB962C8B-B14F-4D97-AF65-F5344CB8AC3E}">
        <p14:creationId xmlns:p14="http://schemas.microsoft.com/office/powerpoint/2010/main" val="350133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324D38-FF51-493E-A8B1-1F4014D4409C}" type="datetimeFigureOut">
              <a:rPr lang="en-US" smtClean="0"/>
              <a:t>23/2/2024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1501159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324D38-FF51-493E-A8B1-1F4014D4409C}" type="datetimeFigureOut">
              <a:rPr lang="en-US" smtClean="0"/>
              <a:t>23/2/2024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859592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324D38-FF51-493E-A8B1-1F4014D4409C}" type="datetimeFigureOut">
              <a:rPr lang="en-US" smtClean="0"/>
              <a:t>23/2/2024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22324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324D38-FF51-493E-A8B1-1F4014D4409C}" type="datetimeFigureOut">
              <a:rPr lang="en-US" smtClean="0"/>
              <a:t>23/2/2024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221513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24D38-FF51-493E-A8B1-1F4014D4409C}" type="datetimeFigureOut">
              <a:rPr lang="en-US" smtClean="0"/>
              <a:t>23/2/2024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369867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324D38-FF51-493E-A8B1-1F4014D4409C}" type="datetimeFigureOut">
              <a:rPr lang="en-US" smtClean="0"/>
              <a:t>23/2/2024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189810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324D38-FF51-493E-A8B1-1F4014D4409C}" type="datetimeFigureOut">
              <a:rPr lang="en-US" smtClean="0"/>
              <a:t>23/2/2024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D517E-7261-45C8-B7A1-107EE82A20CE}" type="slidenum">
              <a:rPr lang="en-US" smtClean="0"/>
              <a:t>‹#›</a:t>
            </a:fld>
            <a:endParaRPr lang="en-US"/>
          </a:p>
        </p:txBody>
      </p:sp>
    </p:spTree>
    <p:extLst>
      <p:ext uri="{BB962C8B-B14F-4D97-AF65-F5344CB8AC3E}">
        <p14:creationId xmlns:p14="http://schemas.microsoft.com/office/powerpoint/2010/main" val="330864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24D38-FF51-493E-A8B1-1F4014D4409C}" type="datetimeFigureOut">
              <a:rPr lang="en-US" smtClean="0"/>
              <a:t>23/2/2024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D517E-7261-45C8-B7A1-107EE82A20CE}" type="slidenum">
              <a:rPr lang="en-US" smtClean="0"/>
              <a:t>‹#›</a:t>
            </a:fld>
            <a:endParaRPr lang="en-US"/>
          </a:p>
        </p:txBody>
      </p:sp>
    </p:spTree>
    <p:extLst>
      <p:ext uri="{BB962C8B-B14F-4D97-AF65-F5344CB8AC3E}">
        <p14:creationId xmlns:p14="http://schemas.microsoft.com/office/powerpoint/2010/main" val="2649792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0BB78-1601-4880-9474-A9A209DB2050}" type="datetimeFigureOut">
              <a:rPr lang="vi-VN" smtClean="0"/>
              <a:t>23/02/2024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D1181-0703-4DC7-B7FB-49C7B87AA764}" type="slidenum">
              <a:rPr lang="vi-VN" smtClean="0"/>
              <a:t>‹#›</a:t>
            </a:fld>
            <a:endParaRPr lang="vi-VN"/>
          </a:p>
        </p:txBody>
      </p:sp>
    </p:spTree>
    <p:extLst>
      <p:ext uri="{BB962C8B-B14F-4D97-AF65-F5344CB8AC3E}">
        <p14:creationId xmlns:p14="http://schemas.microsoft.com/office/powerpoint/2010/main" val="4216869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1999" cy="5613845"/>
          </a:xfrm>
          <a:prstGeom prst="rect">
            <a:avLst/>
          </a:prstGeom>
        </p:spPr>
        <p:txBody>
          <a:bodyPr wrap="square">
            <a:spAutoFit/>
          </a:bodyPr>
          <a:lstStyle/>
          <a:p>
            <a:pPr algn="ctr">
              <a:lnSpc>
                <a:spcPct val="115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HỘI THI GIÁO VIÊN DẠY GIỎI</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GIÁO DỤC MẦM NON CẤP HUYỆN, NĂM HỌC 2023 - 2024</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spcAft>
                <a:spcPts val="0"/>
              </a:spcAft>
            </a:pP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BIỆN PHÁP NÂNG CAO CHẤT LƯỢNG CÔNG TÁC</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CHĂM SÓC - NUÔI DƯỠNG - GIÁO DỤC TRẺ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15000"/>
              </a:lnSpc>
              <a:spcAft>
                <a:spcPts val="0"/>
              </a:spcAft>
            </a:pP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5-6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thói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quen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rau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xanh</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bữa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mầm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non</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spcAft>
                <a:spcPts val="0"/>
              </a:spcAft>
            </a:pP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Hoa</a:t>
            </a:r>
          </a:p>
          <a:p>
            <a:pPr algn="ctr">
              <a:lnSpc>
                <a:spcPct val="115000"/>
              </a:lnSpc>
              <a:spcAft>
                <a:spcPts val="0"/>
              </a:spcAft>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Mầm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non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Đặng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Cương</a:t>
            </a:r>
            <a:endParaRPr lang="en-US" sz="2400" b="1" i="1" dirty="0">
              <a:latin typeface=".VnTime" panose="020B7200000000000000" pitchFamily="34" charset="0"/>
              <a:ea typeface="Times New Roman" panose="02020603050405020304" pitchFamily="18" charset="0"/>
              <a:cs typeface="Times New Roman" panose="02020603050405020304" pitchFamily="18" charset="0"/>
            </a:endParaRPr>
          </a:p>
          <a:p>
            <a:pPr algn="ctr">
              <a:lnSpc>
                <a:spcPct val="115000"/>
              </a:lnSpc>
              <a:spcAft>
                <a:spcPts val="0"/>
              </a:spcAft>
            </a:pPr>
            <a:endParaRPr lang="en-US" sz="2400" b="1" i="1" dirty="0">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4403188" y="858130"/>
            <a:ext cx="327777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4839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125089"/>
            <a:ext cx="11868150" cy="1598386"/>
          </a:xfrm>
          <a:prstGeom prst="rect">
            <a:avLst/>
          </a:prstGeom>
        </p:spPr>
        <p:txBody>
          <a:bodyPr wrap="square">
            <a:spAutoFit/>
          </a:bodyPr>
          <a:lstStyle/>
          <a:p>
            <a:pPr indent="457200" algn="just">
              <a:lnSpc>
                <a:spcPct val="120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rPr>
              <a:t>Giờ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khỏe</a:t>
            </a:r>
            <a:r>
              <a:rPr lang="en-US" sz="2800" dirty="0">
                <a:latin typeface="Times New Roman" panose="02020603050405020304" pitchFamily="18" charset="0"/>
                <a:ea typeface="Times New Roman" panose="02020603050405020304" pitchFamily="18" charset="0"/>
              </a:rPr>
              <a: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hỏi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rPr>
              <a:t> vitamin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4219" y="2107181"/>
            <a:ext cx="5700712" cy="4625730"/>
          </a:xfrm>
          <a:prstGeom prst="rect">
            <a:avLst/>
          </a:prstGeom>
        </p:spPr>
      </p:pic>
    </p:spTree>
    <p:extLst>
      <p:ext uri="{BB962C8B-B14F-4D97-AF65-F5344CB8AC3E}">
        <p14:creationId xmlns:p14="http://schemas.microsoft.com/office/powerpoint/2010/main" val="3594265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534" y="54591"/>
            <a:ext cx="5951305" cy="1815882"/>
          </a:xfrm>
          <a:prstGeom prst="rect">
            <a:avLst/>
          </a:prstGeom>
        </p:spPr>
        <p:txBody>
          <a:bodyPr wrap="square">
            <a:spAutoFit/>
          </a:bodyPr>
          <a:lstStyle/>
          <a:p>
            <a:pPr indent="457200"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tiệc</a:t>
            </a:r>
            <a:r>
              <a:rPr lang="en-US" sz="2800" dirty="0">
                <a:solidFill>
                  <a:srgbClr val="000000"/>
                </a:solidFill>
                <a:latin typeface="Times New Roman" panose="02020603050405020304" pitchFamily="18" charset="0"/>
                <a:ea typeface="Times New Roman" panose="02020603050405020304" pitchFamily="18" charset="0"/>
              </a:rPr>
              <a:t> buffet  ….). </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223819" y="4388033"/>
            <a:ext cx="5781265" cy="1815882"/>
          </a:xfrm>
          <a:prstGeom prst="rect">
            <a:avLst/>
          </a:prstGeom>
        </p:spPr>
        <p:txBody>
          <a:bodyPr wrap="square">
            <a:spAutoFit/>
          </a:bodyPr>
          <a:lstStyle/>
          <a:p>
            <a:pPr indent="457200"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món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món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B84A9E0F-4D97-538D-13F8-3EB3680E0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9155" y="54591"/>
            <a:ext cx="5430592" cy="4072944"/>
          </a:xfrm>
          <a:prstGeom prst="rect">
            <a:avLst/>
          </a:prstGeom>
        </p:spPr>
      </p:pic>
      <p:pic>
        <p:nvPicPr>
          <p:cNvPr id="9" name="Picture 8">
            <a:extLst>
              <a:ext uri="{FF2B5EF4-FFF2-40B4-BE49-F238E27FC236}">
                <a16:creationId xmlns:a16="http://schemas.microsoft.com/office/drawing/2014/main" id="{148A55DE-2D3C-BB19-C277-415390167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74" y="2091063"/>
            <a:ext cx="5781265" cy="4335949"/>
          </a:xfrm>
          <a:prstGeom prst="rect">
            <a:avLst/>
          </a:prstGeom>
        </p:spPr>
      </p:pic>
    </p:spTree>
    <p:extLst>
      <p:ext uri="{BB962C8B-B14F-4D97-AF65-F5344CB8AC3E}">
        <p14:creationId xmlns:p14="http://schemas.microsoft.com/office/powerpoint/2010/main" val="15894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arn(inVertical)">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745" y="2489983"/>
            <a:ext cx="3575714" cy="39882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95" y="2489983"/>
            <a:ext cx="3425587" cy="39882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0665" y="2489983"/>
            <a:ext cx="3320098" cy="3988295"/>
          </a:xfrm>
          <a:prstGeom prst="rect">
            <a:avLst/>
          </a:prstGeom>
        </p:spPr>
      </p:pic>
      <p:sp>
        <p:nvSpPr>
          <p:cNvPr id="5" name="Rectangle 4"/>
          <p:cNvSpPr/>
          <p:nvPr/>
        </p:nvSpPr>
        <p:spPr>
          <a:xfrm>
            <a:off x="0" y="362190"/>
            <a:ext cx="12192000" cy="1384995"/>
          </a:xfrm>
          <a:prstGeom prst="rect">
            <a:avLst/>
          </a:prstGeom>
        </p:spPr>
        <p:txBody>
          <a:bodyPr wrap="square">
            <a:spAutoFit/>
          </a:bodyPr>
          <a:lstStyle/>
          <a:p>
            <a:pPr indent="457200"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mẫu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hay </a:t>
            </a:r>
            <a:r>
              <a:rPr lang="en-US" sz="2800" dirty="0" err="1">
                <a:solidFill>
                  <a:srgbClr val="000000"/>
                </a:solidFill>
                <a:latin typeface="Times New Roman" panose="02020603050405020304" pitchFamily="18" charset="0"/>
                <a:ea typeface="Times New Roman" panose="02020603050405020304" pitchFamily="18" charset="0"/>
              </a:rPr>
              <a:t>bông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ngon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mắt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9819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537" y="502029"/>
            <a:ext cx="11732456" cy="954107"/>
          </a:xfrm>
          <a:prstGeom prst="rect">
            <a:avLst/>
          </a:prstGeom>
        </p:spPr>
        <p:txBody>
          <a:bodyPr wrap="square">
            <a:spAutoFit/>
          </a:bodyPr>
          <a:lstStyle/>
          <a:p>
            <a:pPr indent="457200" algn="just">
              <a:spcAft>
                <a:spcPts val="0"/>
              </a:spcAft>
            </a:pPr>
            <a:r>
              <a:rPr lang="vi-VN" sz="2800" dirty="0">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ý </a:t>
            </a:r>
            <a:r>
              <a:rPr lang="en-US" sz="2800" dirty="0" err="1">
                <a:solidFill>
                  <a:srgbClr val="000000"/>
                </a:solidFill>
                <a:latin typeface="Times New Roman" panose="02020603050405020304" pitchFamily="18" charset="0"/>
                <a:ea typeface="Times New Roman" panose="02020603050405020304" pitchFamily="18" charset="0"/>
              </a:rPr>
              <a:t>tưởng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vườn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4765" y="2332682"/>
            <a:ext cx="5432876" cy="407465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39" y="2332682"/>
            <a:ext cx="5435189" cy="4074657"/>
          </a:xfrm>
          <a:prstGeom prst="rect">
            <a:avLst/>
          </a:prstGeom>
        </p:spPr>
      </p:pic>
    </p:spTree>
    <p:extLst>
      <p:ext uri="{BB962C8B-B14F-4D97-AF65-F5344CB8AC3E}">
        <p14:creationId xmlns:p14="http://schemas.microsoft.com/office/powerpoint/2010/main" val="1072793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0026" y="14288"/>
            <a:ext cx="5527513" cy="1815882"/>
          </a:xfrm>
          <a:prstGeom prst="rect">
            <a:avLst/>
          </a:prstGeom>
        </p:spPr>
        <p:txBody>
          <a:bodyPr wrap="square">
            <a:spAutoFit/>
          </a:bodyPr>
          <a:lstStyle/>
          <a:p>
            <a:pPr indent="457200"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EA879E03-D9AE-35F1-FC92-AF9E0A1BCF50}"/>
              </a:ext>
            </a:extLst>
          </p:cNvPr>
          <p:cNvPicPr>
            <a:picLocks noChangeAspect="1"/>
          </p:cNvPicPr>
          <p:nvPr/>
        </p:nvPicPr>
        <p:blipFill>
          <a:blip r:embed="rId2"/>
          <a:stretch>
            <a:fillRect/>
          </a:stretch>
        </p:blipFill>
        <p:spPr>
          <a:xfrm>
            <a:off x="6449889" y="142876"/>
            <a:ext cx="5527513" cy="4772024"/>
          </a:xfrm>
          <a:prstGeom prst="rect">
            <a:avLst/>
          </a:prstGeom>
        </p:spPr>
      </p:pic>
      <p:pic>
        <p:nvPicPr>
          <p:cNvPr id="6" name="Picture 5">
            <a:extLst>
              <a:ext uri="{FF2B5EF4-FFF2-40B4-BE49-F238E27FC236}">
                <a16:creationId xmlns:a16="http://schemas.microsoft.com/office/drawing/2014/main" id="{A45FDDB1-4C51-799E-D071-587B0142B1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26" y="1948932"/>
            <a:ext cx="5282086" cy="4643605"/>
          </a:xfrm>
          <a:prstGeom prst="rect">
            <a:avLst/>
          </a:prstGeom>
        </p:spPr>
      </p:pic>
      <p:sp>
        <p:nvSpPr>
          <p:cNvPr id="4" name="Rectangle 3">
            <a:extLst>
              <a:ext uri="{FF2B5EF4-FFF2-40B4-BE49-F238E27FC236}">
                <a16:creationId xmlns:a16="http://schemas.microsoft.com/office/drawing/2014/main" id="{7223EB23-7FD1-21C6-54AF-512B73783E89}"/>
              </a:ext>
            </a:extLst>
          </p:cNvPr>
          <p:cNvSpPr/>
          <p:nvPr/>
        </p:nvSpPr>
        <p:spPr>
          <a:xfrm>
            <a:off x="6449888" y="5102007"/>
            <a:ext cx="5527513" cy="1384995"/>
          </a:xfrm>
          <a:prstGeom prst="rect">
            <a:avLst/>
          </a:prstGeom>
        </p:spPr>
        <p:txBody>
          <a:bodyPr wrap="square">
            <a:spAutoFit/>
          </a:bodyPr>
          <a:lstStyle/>
          <a:p>
            <a:pPr indent="457200"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góc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ép</a:t>
            </a:r>
            <a:r>
              <a:rPr lang="en-US" sz="2800" dirty="0">
                <a:solidFill>
                  <a:srgbClr val="000000"/>
                </a:solidFill>
                <a:latin typeface="Times New Roman" panose="02020603050405020304" pitchFamily="18" charset="0"/>
                <a:ea typeface="Times New Roman" panose="02020603050405020304" pitchFamily="18" charset="0"/>
              </a:rPr>
              <a:t>, salad </a:t>
            </a:r>
            <a:r>
              <a:rPr lang="en-US" sz="2800" dirty="0" err="1">
                <a:solidFill>
                  <a:srgbClr val="000000"/>
                </a:solidFill>
                <a:latin typeface="Times New Roman" panose="02020603050405020304" pitchFamily="18" charset="0"/>
                <a:ea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08880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0772"/>
            <a:ext cx="11990439" cy="954107"/>
          </a:xfrm>
          <a:prstGeom prst="rect">
            <a:avLst/>
          </a:prstGeom>
        </p:spPr>
        <p:txBody>
          <a:bodyPr wrap="square">
            <a:spAutoFit/>
          </a:bodyPr>
          <a:lstStyle/>
          <a:p>
            <a:pPr indent="457200"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trộn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dầm</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05374" y="1474840"/>
            <a:ext cx="5358007" cy="4042998"/>
          </a:xfrm>
          <a:prstGeom prst="rect">
            <a:avLst/>
          </a:prstGeom>
        </p:spPr>
      </p:pic>
      <p:pic>
        <p:nvPicPr>
          <p:cNvPr id="5" name="Picture 4"/>
          <p:cNvPicPr>
            <a:picLocks noChangeAspect="1"/>
          </p:cNvPicPr>
          <p:nvPr/>
        </p:nvPicPr>
        <p:blipFill>
          <a:blip r:embed="rId3"/>
          <a:stretch>
            <a:fillRect/>
          </a:stretch>
        </p:blipFill>
        <p:spPr>
          <a:xfrm>
            <a:off x="5810865" y="1474840"/>
            <a:ext cx="6179573" cy="4042997"/>
          </a:xfrm>
          <a:prstGeom prst="rect">
            <a:avLst/>
          </a:prstGeom>
        </p:spPr>
      </p:pic>
    </p:spTree>
    <p:extLst>
      <p:ext uri="{BB962C8B-B14F-4D97-AF65-F5344CB8AC3E}">
        <p14:creationId xmlns:p14="http://schemas.microsoft.com/office/powerpoint/2010/main" val="51900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0304" y="1507916"/>
            <a:ext cx="5625309" cy="4438383"/>
          </a:xfrm>
          <a:prstGeom prst="rect">
            <a:avLst/>
          </a:prstGeom>
        </p:spPr>
      </p:pic>
      <p:pic>
        <p:nvPicPr>
          <p:cNvPr id="7" name="Picture 6"/>
          <p:cNvPicPr>
            <a:picLocks noChangeAspect="1"/>
          </p:cNvPicPr>
          <p:nvPr/>
        </p:nvPicPr>
        <p:blipFill>
          <a:blip r:embed="rId3"/>
          <a:stretch>
            <a:fillRect/>
          </a:stretch>
        </p:blipFill>
        <p:spPr>
          <a:xfrm>
            <a:off x="6096000" y="1507916"/>
            <a:ext cx="5737121" cy="4438383"/>
          </a:xfrm>
          <a:prstGeom prst="rect">
            <a:avLst/>
          </a:prstGeom>
        </p:spPr>
      </p:pic>
      <p:sp>
        <p:nvSpPr>
          <p:cNvPr id="8" name="Rectangle 7"/>
          <p:cNvSpPr/>
          <p:nvPr/>
        </p:nvSpPr>
        <p:spPr>
          <a:xfrm>
            <a:off x="200304" y="288224"/>
            <a:ext cx="11701643" cy="954107"/>
          </a:xfrm>
          <a:prstGeom prst="rect">
            <a:avLst/>
          </a:prstGeom>
        </p:spPr>
        <p:txBody>
          <a:bodyPr wrap="square">
            <a:spAutoFit/>
          </a:bodyPr>
          <a:lstStyle/>
          <a:p>
            <a:pPr indent="457200"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ngót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gọt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trộn</a:t>
            </a:r>
            <a:r>
              <a:rPr lang="en-US" sz="2800" dirty="0">
                <a:solidFill>
                  <a:srgbClr val="000000"/>
                </a:solidFill>
                <a:latin typeface="Times New Roman" panose="02020603050405020304" pitchFamily="18" charset="0"/>
                <a:ea typeface="Times New Roman" panose="02020603050405020304" pitchFamily="18" charset="0"/>
              </a:rPr>
              <a:t> salad ….</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0056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301891"/>
            <a:ext cx="5973097" cy="1384995"/>
          </a:xfrm>
          <a:prstGeom prst="rect">
            <a:avLst/>
          </a:prstGeom>
        </p:spPr>
        <p:txBody>
          <a:bodyPr wrap="square">
            <a:spAutoFit/>
          </a:bodyPr>
          <a:lstStyle/>
          <a:p>
            <a:pPr indent="457200"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Trong </a:t>
            </a:r>
            <a:r>
              <a:rPr lang="en-US" sz="2800" dirty="0" err="1">
                <a:solidFill>
                  <a:srgbClr val="000000"/>
                </a:solidFill>
                <a:latin typeface="Times New Roman" panose="02020603050405020304" pitchFamily="18" charset="0"/>
                <a:ea typeface="Times New Roman" panose="02020603050405020304" pitchFamily="18" charset="0"/>
              </a:rPr>
              <a:t>giờ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ngoài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trời,trẻ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Vườn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6271936" y="4457701"/>
            <a:ext cx="5730830" cy="2246769"/>
          </a:xfrm>
          <a:prstGeom prst="rect">
            <a:avLst/>
          </a:prstGeom>
        </p:spPr>
        <p:txBody>
          <a:bodyPr wrap="square">
            <a:spAutoFit/>
          </a:bodyPr>
          <a:lstStyle/>
          <a:p>
            <a:pPr indent="457200"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bếp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cấp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CDC266D3-A34D-5455-BBA5-E9327061D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66" y="2043113"/>
            <a:ext cx="5730830" cy="4400550"/>
          </a:xfrm>
          <a:prstGeom prst="rect">
            <a:avLst/>
          </a:prstGeom>
        </p:spPr>
      </p:pic>
      <p:pic>
        <p:nvPicPr>
          <p:cNvPr id="9" name="Picture 8">
            <a:extLst>
              <a:ext uri="{FF2B5EF4-FFF2-40B4-BE49-F238E27FC236}">
                <a16:creationId xmlns:a16="http://schemas.microsoft.com/office/drawing/2014/main" id="{51CED47E-1F62-4DB5-2B6F-D7CCE28D25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314" y="122107"/>
            <a:ext cx="5571240" cy="4178430"/>
          </a:xfrm>
          <a:prstGeom prst="rect">
            <a:avLst/>
          </a:prstGeom>
        </p:spPr>
      </p:pic>
    </p:spTree>
    <p:extLst>
      <p:ext uri="{BB962C8B-B14F-4D97-AF65-F5344CB8AC3E}">
        <p14:creationId xmlns:p14="http://schemas.microsoft.com/office/powerpoint/2010/main" val="1744722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75550" y="2623636"/>
            <a:ext cx="4420450" cy="4119490"/>
          </a:xfrm>
          <a:prstGeom prst="rect">
            <a:avLst/>
          </a:prstGeom>
        </p:spPr>
      </p:pic>
      <p:sp>
        <p:nvSpPr>
          <p:cNvPr id="3" name="Rectangle 2"/>
          <p:cNvSpPr/>
          <p:nvPr/>
        </p:nvSpPr>
        <p:spPr>
          <a:xfrm>
            <a:off x="823063" y="199432"/>
            <a:ext cx="11182123" cy="954107"/>
          </a:xfrm>
          <a:prstGeom prst="rect">
            <a:avLst/>
          </a:prstGeom>
        </p:spPr>
        <p:txBody>
          <a:bodyPr wrap="square">
            <a:spAutoFit/>
          </a:bodyPr>
          <a:lstStyle/>
          <a:p>
            <a:pPr indent="457200" algn="ctr">
              <a:spcAft>
                <a:spcPts val="0"/>
              </a:spcAft>
            </a:pPr>
            <a:r>
              <a:rPr lang="en-US" sz="2800" b="1" dirty="0">
                <a:solidFill>
                  <a:srgbClr val="FF0000"/>
                </a:solidFill>
                <a:latin typeface="Times New Roman" panose="02020603050405020304" pitchFamily="18" charset="0"/>
                <a:cs typeface="Times New Roman" panose="02020603050405020304" pitchFamily="18" charset="0"/>
              </a:rPr>
              <a:t>3.</a:t>
            </a:r>
            <a:r>
              <a:rPr lang="vi-VN" sz="2800" b="1" dirty="0">
                <a:solidFill>
                  <a:srgbClr val="FF0000"/>
                </a:solidFill>
                <a:latin typeface="Times New Roman" panose="02020603050405020304" pitchFamily="18" charset="0"/>
                <a:cs typeface="Times New Roman" panose="02020603050405020304" pitchFamily="18" charset="0"/>
              </a:rPr>
              <a:t>2. Biện pháp 2: </a:t>
            </a:r>
            <a:r>
              <a:rPr lang="en-US" sz="2800" b="1" dirty="0" err="1">
                <a:solidFill>
                  <a:srgbClr val="FF0000"/>
                </a:solidFill>
                <a:latin typeface="Times New Roman" panose="02020603050405020304" pitchFamily="18" charset="0"/>
                <a:ea typeface="Times New Roman" panose="02020603050405020304" pitchFamily="18" charset="0"/>
              </a:rPr>
              <a:t>Giúp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trẻ</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hứng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thú</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thói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quen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thích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rau</a:t>
            </a:r>
            <a:r>
              <a:rPr lang="en-US" sz="2800" b="1" dirty="0">
                <a:solidFill>
                  <a:srgbClr val="FF0000"/>
                </a:solidFill>
                <a:latin typeface="Times New Roman" panose="02020603050405020304" pitchFamily="18" charset="0"/>
                <a:ea typeface="Times New Roman" panose="02020603050405020304" pitchFamily="18" charset="0"/>
              </a:rPr>
              <a:t> </a:t>
            </a:r>
          </a:p>
          <a:p>
            <a:pPr indent="457200" algn="ctr">
              <a:spcAft>
                <a:spcPts val="0"/>
              </a:spcAft>
            </a:pPr>
            <a:r>
              <a:rPr lang="en-US" sz="2800" b="1" dirty="0" err="1">
                <a:solidFill>
                  <a:srgbClr val="FF0000"/>
                </a:solidFill>
                <a:latin typeface="Times New Roman" panose="02020603050405020304" pitchFamily="18" charset="0"/>
                <a:ea typeface="Times New Roman" panose="02020603050405020304" pitchFamily="18" charset="0"/>
              </a:rPr>
              <a:t>trong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bữa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ngày</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4" name="Rectangle 3"/>
          <p:cNvSpPr/>
          <p:nvPr/>
        </p:nvSpPr>
        <p:spPr>
          <a:xfrm>
            <a:off x="260555" y="1153539"/>
            <a:ext cx="11744631" cy="1081322"/>
          </a:xfrm>
          <a:prstGeom prst="rect">
            <a:avLst/>
          </a:prstGeom>
        </p:spPr>
        <p:txBody>
          <a:bodyPr wrap="square">
            <a:spAutoFit/>
          </a:bodyPr>
          <a:lstStyle/>
          <a:p>
            <a:pPr algn="just">
              <a:lnSpc>
                <a:spcPct val="12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85680E28-CA6B-B9E3-A498-BCE1F23B532E}"/>
              </a:ext>
            </a:extLst>
          </p:cNvPr>
          <p:cNvPicPr>
            <a:picLocks noChangeAspect="1"/>
          </p:cNvPicPr>
          <p:nvPr/>
        </p:nvPicPr>
        <p:blipFill>
          <a:blip r:embed="rId3"/>
          <a:stretch>
            <a:fillRect/>
          </a:stretch>
        </p:blipFill>
        <p:spPr>
          <a:xfrm>
            <a:off x="6713942" y="2665915"/>
            <a:ext cx="4420450" cy="4034932"/>
          </a:xfrm>
          <a:prstGeom prst="rect">
            <a:avLst/>
          </a:prstGeom>
        </p:spPr>
      </p:pic>
    </p:spTree>
    <p:extLst>
      <p:ext uri="{BB962C8B-B14F-4D97-AF65-F5344CB8AC3E}">
        <p14:creationId xmlns:p14="http://schemas.microsoft.com/office/powerpoint/2010/main" val="41704944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555" y="1333567"/>
            <a:ext cx="5889522" cy="3674980"/>
          </a:xfrm>
          <a:prstGeom prst="rect">
            <a:avLst/>
          </a:prstGeom>
        </p:spPr>
        <p:txBody>
          <a:bodyPr wrap="square">
            <a:spAutoFit/>
          </a:bodyPr>
          <a:lstStyle/>
          <a:p>
            <a:pPr algn="just">
              <a:lnSpc>
                <a:spcPct val="120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hôm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khẩu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a:solidFill>
                  <a:srgbClr val="000000"/>
                </a:solidFill>
                <a:latin typeface="Times New Roman" panose="02020603050405020304" pitchFamily="18" charset="0"/>
                <a:ea typeface="Times New Roman" panose="02020603050405020304" pitchFamily="18" charset="0"/>
              </a:rPr>
              <a:t>. được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gắp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ngon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suất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p>
        </p:txBody>
      </p:sp>
      <p:pic>
        <p:nvPicPr>
          <p:cNvPr id="6" name="Picture 5">
            <a:extLst>
              <a:ext uri="{FF2B5EF4-FFF2-40B4-BE49-F238E27FC236}">
                <a16:creationId xmlns:a16="http://schemas.microsoft.com/office/drawing/2014/main" id="{EBB71D27-92F3-E72C-3DAB-E1D963D78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204" y="1333567"/>
            <a:ext cx="5595241" cy="4192046"/>
          </a:xfrm>
          <a:prstGeom prst="rect">
            <a:avLst/>
          </a:prstGeom>
        </p:spPr>
      </p:pic>
    </p:spTree>
    <p:extLst>
      <p:ext uri="{BB962C8B-B14F-4D97-AF65-F5344CB8AC3E}">
        <p14:creationId xmlns:p14="http://schemas.microsoft.com/office/powerpoint/2010/main" val="68187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35765" y="192932"/>
            <a:ext cx="6096000" cy="954107"/>
          </a:xfrm>
          <a:prstGeom prst="rect">
            <a:avLst/>
          </a:prstGeom>
        </p:spPr>
        <p:txBody>
          <a:bodyPr>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vấn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Lý</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chọn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109480" y="1051377"/>
            <a:ext cx="11973040" cy="1815882"/>
          </a:xfrm>
          <a:prstGeom prst="rect">
            <a:avLst/>
          </a:prstGeom>
        </p:spPr>
        <p:txBody>
          <a:bodyPr wrap="square">
            <a:spAutoFit/>
          </a:bodyPr>
          <a:lstStyle/>
          <a:p>
            <a:pPr indent="457200" algn="just">
              <a:spcAft>
                <a:spcPts val="0"/>
              </a:spcAft>
            </a:pPr>
            <a:r>
              <a:rPr lang="nb-NO" sz="2800" dirty="0">
                <a:latin typeface="Times New Roman" panose="02020603050405020304" pitchFamily="18" charset="0"/>
                <a:cs typeface="Times New Roman" panose="02020603050405020304" pitchFamily="18" charset="0"/>
              </a:rPr>
              <a:t>R</a:t>
            </a:r>
            <a:r>
              <a:rPr lang="en-US" sz="2800" dirty="0">
                <a:latin typeface="Times New Roman" panose="02020603050405020304" pitchFamily="18" charset="0"/>
                <a:cs typeface="Times New Roman" panose="02020603050405020304" pitchFamily="18" charset="0"/>
              </a:rPr>
              <a:t>au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vitamin,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cholesterol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0" y="3055296"/>
            <a:ext cx="12082520" cy="3108543"/>
          </a:xfrm>
          <a:prstGeom prst="rect">
            <a:avLst/>
          </a:prstGeom>
        </p:spPr>
        <p:txBody>
          <a:bodyPr wrap="square">
            <a:spAutoFit/>
          </a:bodyPr>
          <a:lstStyle/>
          <a:p>
            <a:pPr lvl="0" indent="45720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nb-NO"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iệc lựa chọn phối hợp, tăng cường rau xanh vào trong bữa ăn của trẻ rất cần thiết. Chúng ta kiên trì tập cho trẻ có thói quen ăn rau ngay từ khi còn nhỏ để đảm bảo cân đối dưỡng chất. Giúp trẻ có một cơ thể khỏe mạnh, phát triển cân đối, hài hòa</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457200" algn="just"/>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tầm</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số</a:t>
            </a:r>
            <a:r>
              <a:rPr lang="vi-VN" sz="28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5-6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thói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non</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991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1068" y="693174"/>
            <a:ext cx="6727090" cy="5262979"/>
          </a:xfrm>
          <a:prstGeom prst="rect">
            <a:avLst/>
          </a:prstGeom>
        </p:spPr>
        <p:txBody>
          <a:bodyPr wrap="square">
            <a:spAutoFit/>
          </a:bodyPr>
          <a:lstStyle/>
          <a:p>
            <a:pPr indent="457200" algn="just">
              <a:lnSpc>
                <a:spcPct val="120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457200" algn="just">
              <a:lnSpc>
                <a:spcPct val="120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tặng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sticker, 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457200" algn="just">
              <a:lnSpc>
                <a:spcPct val="120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khuyến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a:p>
            <a:pPr indent="457200" algn="just">
              <a:lnSpc>
                <a:spcPct val="120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2D05D19-9B80-BC3B-E0C4-A4BF26578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283" y="878911"/>
            <a:ext cx="4819649" cy="4136001"/>
          </a:xfrm>
          <a:prstGeom prst="rect">
            <a:avLst/>
          </a:prstGeom>
        </p:spPr>
      </p:pic>
    </p:spTree>
    <p:extLst>
      <p:ext uri="{BB962C8B-B14F-4D97-AF65-F5344CB8AC3E}">
        <p14:creationId xmlns:p14="http://schemas.microsoft.com/office/powerpoint/2010/main" val="319545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79" y="203619"/>
            <a:ext cx="6087684" cy="2246769"/>
          </a:xfrm>
          <a:prstGeom prst="rect">
            <a:avLst/>
          </a:prstGeom>
        </p:spPr>
        <p:txBody>
          <a:bodyPr wrap="square">
            <a:spAutoFit/>
          </a:bodyPr>
          <a:lstStyle/>
          <a:p>
            <a:pPr algn="just"/>
            <a:r>
              <a:rPr lang="en-US" sz="20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cháu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rPr>
              <a:t>nhỏ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quen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rồi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335" y="2689558"/>
            <a:ext cx="5417286" cy="3906008"/>
          </a:xfrm>
          <a:prstGeom prst="rect">
            <a:avLst/>
          </a:prstGeom>
        </p:spPr>
      </p:pic>
      <p:pic>
        <p:nvPicPr>
          <p:cNvPr id="6" name="Picture 5">
            <a:extLst>
              <a:ext uri="{FF2B5EF4-FFF2-40B4-BE49-F238E27FC236}">
                <a16:creationId xmlns:a16="http://schemas.microsoft.com/office/drawing/2014/main" id="{CF6F5E0B-D78B-B908-46A6-9FDA5CA7A3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358" y="2746710"/>
            <a:ext cx="5210228" cy="3907671"/>
          </a:xfrm>
          <a:prstGeom prst="rect">
            <a:avLst/>
          </a:prstGeom>
        </p:spPr>
      </p:pic>
      <p:sp>
        <p:nvSpPr>
          <p:cNvPr id="7" name="Rectangle 6">
            <a:extLst>
              <a:ext uri="{FF2B5EF4-FFF2-40B4-BE49-F238E27FC236}">
                <a16:creationId xmlns:a16="http://schemas.microsoft.com/office/drawing/2014/main" id="{9695F179-C594-28BF-E007-CCC44BC9A5CD}"/>
              </a:ext>
            </a:extLst>
          </p:cNvPr>
          <p:cNvSpPr/>
          <p:nvPr/>
        </p:nvSpPr>
        <p:spPr>
          <a:xfrm>
            <a:off x="6431416" y="-227269"/>
            <a:ext cx="5633205" cy="2677656"/>
          </a:xfrm>
          <a:prstGeom prst="rect">
            <a:avLst/>
          </a:prstGeom>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Ngoài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món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thêm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vừng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a:t>
            </a:r>
            <a:r>
              <a:rPr lang="en-US" sz="2800" dirty="0">
                <a:solidFill>
                  <a:srgbClr val="000000"/>
                </a:solidFill>
                <a:latin typeface="Times New Roman" panose="02020603050405020304" pitchFamily="18" charset="0"/>
                <a:ea typeface="Times New Roman" panose="02020603050405020304" pitchFamily="18" charset="0"/>
              </a:rPr>
              <a:t>, mayonnaise…</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trẻ</a:t>
            </a:r>
            <a:endParaRPr lang="en-US" sz="2800" dirty="0"/>
          </a:p>
        </p:txBody>
      </p:sp>
    </p:spTree>
    <p:extLst>
      <p:ext uri="{BB962C8B-B14F-4D97-AF65-F5344CB8AC3E}">
        <p14:creationId xmlns:p14="http://schemas.microsoft.com/office/powerpoint/2010/main" val="407466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9524" y="290269"/>
            <a:ext cx="4894796" cy="3108543"/>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Cho trẻ thi đua cùng các bạn xem đội nào ăn vui vẻ, hết suất, đặc biệt là đội nào ăn hết rau, đội đó sẽ giành chiến thắng, được nêu gương.</a:t>
            </a:r>
            <a:endParaRPr lang="en-US" sz="2800" dirty="0">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C10F75D-23CD-63ED-473C-5402746FF415}"/>
              </a:ext>
            </a:extLst>
          </p:cNvPr>
          <p:cNvSpPr/>
          <p:nvPr/>
        </p:nvSpPr>
        <p:spPr>
          <a:xfrm>
            <a:off x="6487681" y="4116412"/>
            <a:ext cx="5028044" cy="2616101"/>
          </a:xfrm>
          <a:prstGeom prst="rect">
            <a:avLst/>
          </a:prstGeom>
        </p:spPr>
        <p:txBody>
          <a:bodyPr wrap="square">
            <a:spAutoFit/>
          </a:bodyPr>
          <a:lstStyle/>
          <a:p>
            <a:pPr algn="just"/>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Buffet,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món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salat,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món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a:p>
            <a:pPr algn="just"/>
            <a:endParaRPr lang="vi-VN"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6E063D1-1AB0-96B9-6B2C-2BF490FBF282}"/>
              </a:ext>
            </a:extLst>
          </p:cNvPr>
          <p:cNvPicPr>
            <a:picLocks noChangeAspect="1"/>
          </p:cNvPicPr>
          <p:nvPr/>
        </p:nvPicPr>
        <p:blipFill>
          <a:blip r:embed="rId2"/>
          <a:stretch>
            <a:fillRect/>
          </a:stretch>
        </p:blipFill>
        <p:spPr>
          <a:xfrm>
            <a:off x="6487681" y="290269"/>
            <a:ext cx="4894797" cy="3671098"/>
          </a:xfrm>
          <a:prstGeom prst="rect">
            <a:avLst/>
          </a:prstGeom>
        </p:spPr>
      </p:pic>
      <p:pic>
        <p:nvPicPr>
          <p:cNvPr id="6" name="Picture 5">
            <a:extLst>
              <a:ext uri="{FF2B5EF4-FFF2-40B4-BE49-F238E27FC236}">
                <a16:creationId xmlns:a16="http://schemas.microsoft.com/office/drawing/2014/main" id="{A698A0B1-C4CF-51BD-3654-B94B33E31921}"/>
              </a:ext>
            </a:extLst>
          </p:cNvPr>
          <p:cNvPicPr>
            <a:picLocks noChangeAspect="1"/>
          </p:cNvPicPr>
          <p:nvPr/>
        </p:nvPicPr>
        <p:blipFill>
          <a:blip r:embed="rId3"/>
          <a:stretch>
            <a:fillRect/>
          </a:stretch>
        </p:blipFill>
        <p:spPr>
          <a:xfrm>
            <a:off x="923822" y="2740346"/>
            <a:ext cx="4965605" cy="3827385"/>
          </a:xfrm>
          <a:prstGeom prst="rect">
            <a:avLst/>
          </a:prstGeom>
        </p:spPr>
      </p:pic>
    </p:spTree>
    <p:extLst>
      <p:ext uri="{BB962C8B-B14F-4D97-AF65-F5344CB8AC3E}">
        <p14:creationId xmlns:p14="http://schemas.microsoft.com/office/powerpoint/2010/main" val="3616466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183" y="126861"/>
            <a:ext cx="11709778" cy="1815882"/>
          </a:xfrm>
          <a:prstGeom prst="rect">
            <a:avLst/>
          </a:prstGeom>
        </p:spPr>
        <p:txBody>
          <a:bodyPr wrap="square">
            <a:spAutoFit/>
          </a:bodyPr>
          <a:lstStyle/>
          <a:p>
            <a:pPr indent="457200" algn="just">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món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59D6C63-81C4-D72F-60A5-679F5C921F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3563" y="2120821"/>
            <a:ext cx="5321018" cy="4737179"/>
          </a:xfrm>
          <a:prstGeom prst="rect">
            <a:avLst/>
          </a:prstGeom>
        </p:spPr>
      </p:pic>
    </p:spTree>
    <p:extLst>
      <p:ext uri="{BB962C8B-B14F-4D97-AF65-F5344CB8AC3E}">
        <p14:creationId xmlns:p14="http://schemas.microsoft.com/office/powerpoint/2010/main" val="2633298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35" y="4077611"/>
            <a:ext cx="5058697" cy="2514918"/>
          </a:xfrm>
          <a:prstGeom prst="rect">
            <a:avLst/>
          </a:prstGeom>
        </p:spPr>
      </p:pic>
      <p:sp>
        <p:nvSpPr>
          <p:cNvPr id="4" name="Rectangle 3"/>
          <p:cNvSpPr/>
          <p:nvPr/>
        </p:nvSpPr>
        <p:spPr>
          <a:xfrm>
            <a:off x="830356" y="287570"/>
            <a:ext cx="6667210" cy="523220"/>
          </a:xfrm>
          <a:prstGeom prst="rect">
            <a:avLst/>
          </a:prstGeom>
        </p:spPr>
        <p:txBody>
          <a:bodyPr wrap="non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3.3</a:t>
            </a:r>
            <a:r>
              <a:rPr lang="vi-VN" sz="2800" b="1" dirty="0">
                <a:solidFill>
                  <a:srgbClr val="FF0000"/>
                </a:solidFill>
                <a:latin typeface="Times New Roman" panose="02020603050405020304" pitchFamily="18" charset="0"/>
                <a:cs typeface="Times New Roman" panose="02020603050405020304" pitchFamily="18" charset="0"/>
              </a:rPr>
              <a:t>.  Biện pháp </a:t>
            </a:r>
            <a:r>
              <a:rPr lang="en-US" sz="2800" b="1" dirty="0">
                <a:solidFill>
                  <a:srgbClr val="FF0000"/>
                </a:solidFill>
                <a:latin typeface="Times New Roman" panose="02020603050405020304" pitchFamily="18" charset="0"/>
                <a:cs typeface="Times New Roman" panose="02020603050405020304" pitchFamily="18" charset="0"/>
              </a:rPr>
              <a:t>3</a:t>
            </a:r>
            <a:r>
              <a:rPr lang="vi-VN" sz="2800" b="1" dirty="0">
                <a:solidFill>
                  <a:srgbClr val="FF0000"/>
                </a:solidFill>
                <a:latin typeface="Times New Roman" panose="02020603050405020304" pitchFamily="18" charset="0"/>
                <a:cs typeface="Times New Roman" panose="02020603050405020304" pitchFamily="18" charset="0"/>
              </a:rPr>
              <a:t>: Phối hợp với phụ huynh</a:t>
            </a:r>
            <a:endParaRPr lang="en-US" sz="2800" dirty="0">
              <a:solidFill>
                <a:srgbClr val="FF0000"/>
              </a:solidFill>
            </a:endParaRPr>
          </a:p>
        </p:txBody>
      </p:sp>
      <p:sp>
        <p:nvSpPr>
          <p:cNvPr id="5" name="Rectangle 4"/>
          <p:cNvSpPr/>
          <p:nvPr/>
        </p:nvSpPr>
        <p:spPr>
          <a:xfrm>
            <a:off x="0" y="853992"/>
            <a:ext cx="5191432" cy="3108543"/>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hông báo tới phụ huynh về sự thay đổi thực đơn, tăng cường rau xanh vào trong bữa ăn hàng ngày của trẻ; về tình hình sức khỏe của trẻ, một số trẻ thừa cân, béo phì hay suy dinh dưỡng để phụ huynh nắm được</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5973097" y="4395421"/>
            <a:ext cx="5501148" cy="181588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Giới thiệu với phụ huynh khu vực tuyên truyền thực đơn của nhà trường, gửi thực đơn để phụ huynh tham khảo. </a:t>
            </a:r>
            <a:endParaRPr lang="en-US" sz="2800" dirty="0"/>
          </a:p>
        </p:txBody>
      </p:sp>
      <p:pic>
        <p:nvPicPr>
          <p:cNvPr id="2" name="Picture 1">
            <a:extLst>
              <a:ext uri="{FF2B5EF4-FFF2-40B4-BE49-F238E27FC236}">
                <a16:creationId xmlns:a16="http://schemas.microsoft.com/office/drawing/2014/main" id="{2066FF3C-B897-F4D7-7A8F-C4FDA0B50809}"/>
              </a:ext>
            </a:extLst>
          </p:cNvPr>
          <p:cNvPicPr>
            <a:picLocks noChangeAspect="1"/>
          </p:cNvPicPr>
          <p:nvPr/>
        </p:nvPicPr>
        <p:blipFill>
          <a:blip r:embed="rId3"/>
          <a:stretch>
            <a:fillRect/>
          </a:stretch>
        </p:blipFill>
        <p:spPr>
          <a:xfrm>
            <a:off x="6096000" y="1028700"/>
            <a:ext cx="5191432" cy="3242767"/>
          </a:xfrm>
          <a:prstGeom prst="rect">
            <a:avLst/>
          </a:prstGeom>
        </p:spPr>
      </p:pic>
    </p:spTree>
    <p:extLst>
      <p:ext uri="{BB962C8B-B14F-4D97-AF65-F5344CB8AC3E}">
        <p14:creationId xmlns:p14="http://schemas.microsoft.com/office/powerpoint/2010/main" val="1887152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36343" y="3742766"/>
            <a:ext cx="4780069" cy="3032040"/>
          </a:xfrm>
          <a:prstGeom prst="rect">
            <a:avLst/>
          </a:prstGeom>
        </p:spPr>
      </p:pic>
      <p:sp>
        <p:nvSpPr>
          <p:cNvPr id="7" name="Rectangle 6"/>
          <p:cNvSpPr/>
          <p:nvPr/>
        </p:nvSpPr>
        <p:spPr>
          <a:xfrm>
            <a:off x="120314" y="470048"/>
            <a:ext cx="6096000" cy="2632516"/>
          </a:xfrm>
          <a:prstGeom prst="rect">
            <a:avLst/>
          </a:prstGeom>
        </p:spPr>
        <p:txBody>
          <a:bodyPr wrap="square">
            <a:spAutoFit/>
          </a:bodyPr>
          <a:lstStyle/>
          <a:p>
            <a:pPr indent="457200" algn="just">
              <a:lnSpc>
                <a:spcPct val="120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rPr>
              <a:t>Trao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huynh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8" name="Rectangle 7"/>
          <p:cNvSpPr/>
          <p:nvPr/>
        </p:nvSpPr>
        <p:spPr>
          <a:xfrm>
            <a:off x="120314" y="3256539"/>
            <a:ext cx="6096000" cy="3157916"/>
          </a:xfrm>
          <a:prstGeom prst="rect">
            <a:avLst/>
          </a:prstGeom>
        </p:spPr>
        <p:txBody>
          <a:bodyPr wrap="square">
            <a:spAutoFit/>
          </a:bodyPr>
          <a:lstStyle/>
          <a:p>
            <a:pPr algn="just">
              <a:lnSpc>
                <a:spcPct val="12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Vận động phụ huynh tham gia một số buổi Hội thảo do nhà trường tổ chức về chế độ dinh dưỡng cho trẻ, cách xây dựng thực đơn tại nhà, cách phối hợp thực phẩm, chế biến các món ăn cho trẻ tại nhà…</a:t>
            </a:r>
            <a:endParaRPr lang="en-US" sz="2800" dirty="0"/>
          </a:p>
        </p:txBody>
      </p:sp>
      <p:pic>
        <p:nvPicPr>
          <p:cNvPr id="9" name="Picture 8">
            <a:extLst>
              <a:ext uri="{FF2B5EF4-FFF2-40B4-BE49-F238E27FC236}">
                <a16:creationId xmlns:a16="http://schemas.microsoft.com/office/drawing/2014/main" id="{454B06EE-A5EA-17AC-B728-C65214C192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6343" y="470048"/>
            <a:ext cx="4780069" cy="3032040"/>
          </a:xfrm>
          <a:prstGeom prst="rect">
            <a:avLst/>
          </a:prstGeom>
        </p:spPr>
      </p:pic>
    </p:spTree>
    <p:extLst>
      <p:ext uri="{BB962C8B-B14F-4D97-AF65-F5344CB8AC3E}">
        <p14:creationId xmlns:p14="http://schemas.microsoft.com/office/powerpoint/2010/main" val="46660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04884" y="3429000"/>
            <a:ext cx="4685864" cy="3429000"/>
          </a:xfrm>
          <a:prstGeom prst="rect">
            <a:avLst/>
          </a:prstGeom>
        </p:spPr>
      </p:pic>
      <p:pic>
        <p:nvPicPr>
          <p:cNvPr id="8" name="Picture 7"/>
          <p:cNvPicPr>
            <a:picLocks noChangeAspect="1"/>
          </p:cNvPicPr>
          <p:nvPr/>
        </p:nvPicPr>
        <p:blipFill>
          <a:blip r:embed="rId3"/>
          <a:stretch>
            <a:fillRect/>
          </a:stretch>
        </p:blipFill>
        <p:spPr>
          <a:xfrm>
            <a:off x="6614106" y="3429000"/>
            <a:ext cx="4573010" cy="3429000"/>
          </a:xfrm>
          <a:prstGeom prst="rect">
            <a:avLst/>
          </a:prstGeom>
        </p:spPr>
      </p:pic>
      <p:sp>
        <p:nvSpPr>
          <p:cNvPr id="3" name="Rectangle 2"/>
          <p:cNvSpPr/>
          <p:nvPr/>
        </p:nvSpPr>
        <p:spPr>
          <a:xfrm>
            <a:off x="329379" y="1726238"/>
            <a:ext cx="11533241" cy="1384995"/>
          </a:xfrm>
          <a:prstGeom prst="rect">
            <a:avLst/>
          </a:prstGeom>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phù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huynh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chụp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quay video </a:t>
            </a:r>
            <a:r>
              <a:rPr lang="en-US" sz="2800" dirty="0" err="1">
                <a:solidFill>
                  <a:srgbClr val="000000"/>
                </a:solidFill>
                <a:latin typeface="Times New Roman" panose="02020603050405020304" pitchFamily="18" charset="0"/>
                <a:ea typeface="Times New Roman" panose="02020603050405020304" pitchFamily="18" charset="0"/>
              </a:rPr>
              <a:t>gửi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sp>
        <p:nvSpPr>
          <p:cNvPr id="2" name="Rectangle 1">
            <a:extLst>
              <a:ext uri="{FF2B5EF4-FFF2-40B4-BE49-F238E27FC236}">
                <a16:creationId xmlns:a16="http://schemas.microsoft.com/office/drawing/2014/main" id="{CC4D8A44-BD03-0FCA-8217-997560F499A7}"/>
              </a:ext>
            </a:extLst>
          </p:cNvPr>
          <p:cNvSpPr/>
          <p:nvPr/>
        </p:nvSpPr>
        <p:spPr>
          <a:xfrm>
            <a:off x="329379" y="182359"/>
            <a:ext cx="11533240" cy="1384995"/>
          </a:xfrm>
          <a:prstGeom prst="rect">
            <a:avLst/>
          </a:prstGeom>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link,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GD&amp;ĐT,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32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8490" y="1076632"/>
            <a:ext cx="5469599" cy="3881131"/>
          </a:xfrm>
          <a:prstGeom prst="rect">
            <a:avLst/>
          </a:prstGeom>
          <a:solidFill>
            <a:srgbClr val="FFFFCC"/>
          </a:solidFill>
          <a:ln w="3175"/>
        </p:spPr>
        <p:style>
          <a:lnRef idx="2">
            <a:schemeClr val="dk1"/>
          </a:lnRef>
          <a:fillRef idx="1">
            <a:schemeClr val="lt1"/>
          </a:fillRef>
          <a:effectRef idx="0">
            <a:schemeClr val="dk1"/>
          </a:effectRef>
          <a:fontRef idx="minor">
            <a:schemeClr val="dk1"/>
          </a:fontRef>
        </p:style>
        <p:txBody>
          <a:bodyPr rtlCol="0" anchor="t"/>
          <a:lstStyle/>
          <a:p>
            <a:pPr algn="ctr"/>
            <a:r>
              <a:rPr lang="en-US" sz="2800" b="1" dirty="0">
                <a:latin typeface="Times New Roman" panose="02020603050405020304" pitchFamily="18" charset="0"/>
                <a:cs typeface="Times New Roman" panose="02020603050405020304" pitchFamily="18" charset="0"/>
              </a:rPr>
              <a:t>Ư</a:t>
            </a:r>
            <a:r>
              <a:rPr lang="vi-VN" sz="2800" b="1" dirty="0">
                <a:latin typeface="Times New Roman" panose="02020603050405020304" pitchFamily="18" charset="0"/>
                <a:cs typeface="Times New Roman" panose="02020603050405020304" pitchFamily="18" charset="0"/>
              </a:rPr>
              <a:t>u điểm của biện pháp</a:t>
            </a:r>
            <a:endParaRPr lang="en-US" sz="2800" b="1" dirty="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p>
            <a:pPr marL="342900" indent="-342900">
              <a:buFontTx/>
              <a:buChar char="-"/>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Tx/>
              <a:buChar char="-"/>
            </a:pP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tỏa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mầm</a:t>
            </a:r>
            <a:r>
              <a:rPr lang="en-US" sz="2800" dirty="0">
                <a:solidFill>
                  <a:srgbClr val="000000"/>
                </a:solidFill>
                <a:latin typeface="Times New Roman" panose="02020603050405020304" pitchFamily="18" charset="0"/>
                <a:ea typeface="Times New Roman" panose="02020603050405020304" pitchFamily="18" charset="0"/>
              </a:rPr>
              <a:t> non.</a:t>
            </a:r>
            <a:endParaRPr lang="en-US" sz="2800" dirty="0">
              <a:latin typeface="Times New Roman" panose="02020603050405020304" pitchFamily="18" charset="0"/>
              <a:ea typeface="Times New Roman" panose="02020603050405020304" pitchFamily="18" charset="0"/>
            </a:endParaRPr>
          </a:p>
          <a:p>
            <a:pPr marL="342900" indent="-342900">
              <a:buFontTx/>
              <a:buChar char="-"/>
            </a:pPr>
            <a:endParaRPr lang="en-US" sz="2400" dirty="0">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6023316" y="1092735"/>
            <a:ext cx="5895969" cy="3865028"/>
          </a:xfrm>
          <a:prstGeom prst="rect">
            <a:avLst/>
          </a:prstGeom>
          <a:solidFill>
            <a:srgbClr val="FFFFCC"/>
          </a:solidFill>
          <a:ln w="3175"/>
        </p:spPr>
        <p:style>
          <a:lnRef idx="2">
            <a:schemeClr val="dk1"/>
          </a:lnRef>
          <a:fillRef idx="1">
            <a:schemeClr val="lt1"/>
          </a:fillRef>
          <a:effectRef idx="0">
            <a:schemeClr val="dk1"/>
          </a:effectRef>
          <a:fontRef idx="minor">
            <a:schemeClr val="dk1"/>
          </a:fontRef>
        </p:style>
        <p:txBody>
          <a:bodyPr rtlCol="0" anchor="t"/>
          <a:lstStyle/>
          <a:p>
            <a:pPr indent="450215" algn="ctr">
              <a:spcAft>
                <a:spcPts val="0"/>
              </a:spcAft>
            </a:pPr>
            <a:r>
              <a:rPr lang="en-US" sz="2800" b="1" dirty="0" err="1">
                <a:solidFill>
                  <a:srgbClr val="000000"/>
                </a:solidFill>
                <a:latin typeface="Times New Roman" panose="02020603050405020304" pitchFamily="18" charset="0"/>
                <a:ea typeface="Times New Roman" panose="02020603050405020304" pitchFamily="18" charset="0"/>
              </a:rPr>
              <a:t>Hạn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pháp</a:t>
            </a:r>
            <a:endParaRPr lang="en-US" sz="2800" b="1" dirty="0">
              <a:solidFill>
                <a:srgbClr val="000000"/>
              </a:solidFill>
              <a:latin typeface="Times New Roman" panose="02020603050405020304" pitchFamily="18" charset="0"/>
              <a:ea typeface="Times New Roman" panose="02020603050405020304" pitchFamily="18" charset="0"/>
            </a:endParaRPr>
          </a:p>
          <a:p>
            <a:pPr marL="342900" indent="-342900" algn="just">
              <a:buFontTx/>
              <a:buChar char="-"/>
            </a:pP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Tx/>
              <a:buChar char="-"/>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indent="450215" algn="just">
              <a:spcAft>
                <a:spcPts val="0"/>
              </a:spcAft>
            </a:pPr>
            <a:endParaRPr lang="en-US" sz="2000" dirty="0">
              <a:latin typeface="Times New Roman" panose="02020603050405020304" pitchFamily="18" charset="0"/>
              <a:ea typeface="Times New Roman" panose="02020603050405020304" pitchFamily="18" charset="0"/>
            </a:endParaRPr>
          </a:p>
        </p:txBody>
      </p:sp>
      <p:sp>
        <p:nvSpPr>
          <p:cNvPr id="4" name="Rectangle 3"/>
          <p:cNvSpPr/>
          <p:nvPr/>
        </p:nvSpPr>
        <p:spPr>
          <a:xfrm>
            <a:off x="266494" y="210062"/>
            <a:ext cx="5293437" cy="523220"/>
          </a:xfrm>
          <a:prstGeom prst="rect">
            <a:avLst/>
          </a:prstGeom>
        </p:spPr>
        <p:txBody>
          <a:bodyPr wrap="non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Ưu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tồn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038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49074" y="598793"/>
            <a:ext cx="2237452" cy="5803715"/>
          </a:xfrm>
          <a:prstGeom prst="ellips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lvl="0" algn="ctr"/>
            <a:r>
              <a:rPr lang="vi-VN" sz="2800" b="1" dirty="0">
                <a:solidFill>
                  <a:prstClr val="black"/>
                </a:solidFill>
                <a:latin typeface="Times New Roman" panose="02020603050405020304" pitchFamily="18" charset="0"/>
                <a:cs typeface="Times New Roman" panose="02020603050405020304" pitchFamily="18" charset="0"/>
              </a:rPr>
              <a:t>Đánh giá kết quả đạt được sau khi áp dụng biện pháp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V="1">
            <a:off x="2365789" y="1020939"/>
            <a:ext cx="1606844" cy="1121664"/>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3972633" y="426485"/>
            <a:ext cx="7970293" cy="1716118"/>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indent="450215" algn="just">
              <a:lnSpc>
                <a:spcPct val="115000"/>
              </a:lnSpc>
              <a:spcAft>
                <a:spcPts val="0"/>
              </a:spcAft>
            </a:pP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rẻ</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biết ă</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khỏe</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V="1">
            <a:off x="2514389" y="3286048"/>
            <a:ext cx="1430381" cy="28590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0" name="Rectangle 9"/>
          <p:cNvSpPr/>
          <p:nvPr/>
        </p:nvSpPr>
        <p:spPr>
          <a:xfrm>
            <a:off x="3972633" y="2672007"/>
            <a:ext cx="7956646" cy="1513986"/>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indent="450215" algn="just">
              <a:spcAft>
                <a:spcPts val="0"/>
              </a:spcAft>
            </a:pPr>
            <a:r>
              <a:rPr lang="en-US" sz="2600" dirty="0" err="1">
                <a:solidFill>
                  <a:srgbClr val="000000"/>
                </a:solidFill>
                <a:latin typeface="Times New Roman" panose="02020603050405020304" pitchFamily="18" charset="0"/>
                <a:ea typeface="Times New Roman" panose="02020603050405020304" pitchFamily="18" charset="0"/>
              </a:rPr>
              <a:t>Trẻ</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được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trải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nghiệm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hoạt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động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phong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phú</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đặc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biệt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là</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giờ</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ăn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sự</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đua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trẻ</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hào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hứng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không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uể</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oải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như</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trước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sức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khỏe</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trẻ</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được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cải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thiện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đáng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kể</a:t>
            </a:r>
            <a:r>
              <a:rPr lang="en-US" sz="2600" dirty="0">
                <a:solidFill>
                  <a:srgbClr val="000000"/>
                </a:solidFill>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p:txBody>
      </p:sp>
      <p:cxnSp>
        <p:nvCxnSpPr>
          <p:cNvPr id="17" name="Straight Arrow Connector 16"/>
          <p:cNvCxnSpPr>
            <a:endCxn id="22" idx="1"/>
          </p:cNvCxnSpPr>
          <p:nvPr/>
        </p:nvCxnSpPr>
        <p:spPr>
          <a:xfrm>
            <a:off x="2365790" y="4735819"/>
            <a:ext cx="1620490" cy="84784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3986280" y="4735819"/>
            <a:ext cx="7956646" cy="1695696"/>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indent="450215" algn="just">
              <a:spcAft>
                <a:spcPts val="0"/>
              </a:spcAft>
            </a:pPr>
            <a:r>
              <a:rPr lang="en-US" sz="2600" dirty="0" err="1">
                <a:solidFill>
                  <a:srgbClr val="000000"/>
                </a:solidFill>
                <a:latin typeface="Times New Roman" panose="02020603050405020304" pitchFamily="18" charset="0"/>
                <a:ea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phụ</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huynh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đã</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hiểu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về</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dụng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tầm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quan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trọng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rau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xanh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đối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cơ</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thể</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trẻ</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sự</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phối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hợp</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và</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yên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tâm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khi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gửi</a:t>
            </a:r>
            <a:r>
              <a:rPr lang="en-US" sz="2600" dirty="0">
                <a:solidFill>
                  <a:srgbClr val="000000"/>
                </a:solidFill>
                <a:latin typeface="Times New Roman" panose="02020603050405020304" pitchFamily="18" charset="0"/>
                <a:ea typeface="Times New Roman" panose="02020603050405020304" pitchFamily="18" charset="0"/>
              </a:rPr>
              <a:t> con </a:t>
            </a:r>
            <a:r>
              <a:rPr lang="en-US" sz="2600" dirty="0" err="1">
                <a:solidFill>
                  <a:srgbClr val="000000"/>
                </a:solidFill>
                <a:latin typeface="Times New Roman" panose="02020603050405020304" pitchFamily="18" charset="0"/>
                <a:ea typeface="Times New Roman" panose="02020603050405020304" pitchFamily="18" charset="0"/>
              </a:rPr>
              <a:t>tại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trường</a:t>
            </a:r>
            <a:r>
              <a:rPr lang="en-US" sz="2600" dirty="0">
                <a:solidFill>
                  <a:srgbClr val="000000"/>
                </a:solidFill>
                <a:latin typeface="Times New Roman" panose="02020603050405020304" pitchFamily="18" charset="0"/>
                <a:ea typeface="Times New Roman" panose="02020603050405020304" pitchFamily="18" charset="0"/>
              </a:rPr>
              <a:t>. </a:t>
            </a:r>
            <a:endParaRPr lang="en-US" sz="2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3135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Ribbon 7"/>
          <p:cNvSpPr/>
          <p:nvPr/>
        </p:nvSpPr>
        <p:spPr>
          <a:xfrm>
            <a:off x="3426911" y="76200"/>
            <a:ext cx="8337884" cy="1143000"/>
          </a:xfrm>
          <a:prstGeom prst="ribbon">
            <a:avLst/>
          </a:prstGeom>
          <a:solidFill>
            <a:srgbClr val="FFC000"/>
          </a:solidFill>
          <a:ln>
            <a:solidFill>
              <a:srgbClr val="FFC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&amp; </a:t>
            </a:r>
            <a:r>
              <a:rPr lang="en-US" sz="2800" b="1" dirty="0" err="1">
                <a:solidFill>
                  <a:srgbClr val="FF0000"/>
                </a:solidFill>
                <a:latin typeface="Times New Roman" panose="02020603050405020304" pitchFamily="18" charset="0"/>
                <a:cs typeface="Times New Roman" panose="02020603050405020304" pitchFamily="18" charset="0"/>
              </a:rPr>
              <a:t>Khuyến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nghị</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1" name="Cloud 10"/>
          <p:cNvSpPr/>
          <p:nvPr/>
        </p:nvSpPr>
        <p:spPr>
          <a:xfrm>
            <a:off x="5577967" y="1755348"/>
            <a:ext cx="3359304" cy="977185"/>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lnSpc>
                <a:spcPct val="120000"/>
              </a:lnSpc>
            </a:pPr>
            <a:r>
              <a:rPr lang="en-US" sz="2600" b="1" dirty="0" err="1">
                <a:solidFill>
                  <a:prstClr val="black"/>
                </a:solidFill>
                <a:latin typeface="Times New Roman" panose="02020603050405020304" pitchFamily="18" charset="0"/>
                <a:cs typeface="Times New Roman" panose="02020603050405020304" pitchFamily="18" charset="0"/>
              </a:rPr>
              <a:t>Bài</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học</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kinh</a:t>
            </a:r>
            <a:r>
              <a:rPr lang="en-US" sz="2600" b="1" dirty="0">
                <a:solidFill>
                  <a:prstClr val="black"/>
                </a:solidFill>
                <a:latin typeface="Times New Roman" panose="02020603050405020304" pitchFamily="18" charset="0"/>
                <a:cs typeface="Times New Roman" panose="02020603050405020304" pitchFamily="18" charset="0"/>
              </a:rPr>
              <a:t> </a:t>
            </a:r>
            <a:r>
              <a:rPr lang="en-US" sz="2600" b="1" dirty="0" err="1">
                <a:solidFill>
                  <a:prstClr val="black"/>
                </a:solidFill>
                <a:latin typeface="Times New Roman" panose="02020603050405020304" pitchFamily="18" charset="0"/>
                <a:cs typeface="Times New Roman" panose="02020603050405020304" pitchFamily="18" charset="0"/>
              </a:rPr>
              <a:t>nghiệm</a:t>
            </a:r>
            <a:endParaRPr lang="en-US" sz="2600" b="1" dirty="0">
              <a:solidFill>
                <a:prstClr val="black"/>
              </a:solidFill>
              <a:latin typeface="Times New Roman" panose="02020603050405020304" pitchFamily="18" charset="0"/>
              <a:cs typeface="Times New Roman" panose="02020603050405020304" pitchFamily="18" charset="0"/>
            </a:endParaRPr>
          </a:p>
        </p:txBody>
      </p:sp>
      <p:sp>
        <p:nvSpPr>
          <p:cNvPr id="12" name="Cloud 11"/>
          <p:cNvSpPr/>
          <p:nvPr/>
        </p:nvSpPr>
        <p:spPr>
          <a:xfrm>
            <a:off x="8937272" y="1402252"/>
            <a:ext cx="3254728" cy="1269263"/>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lnSpc>
                <a:spcPct val="120000"/>
              </a:lnSpc>
              <a:spcAft>
                <a:spcPts val="0"/>
              </a:spcAft>
            </a:pPr>
            <a:r>
              <a:rPr lang="en-US" sz="2600" b="1" dirty="0" err="1">
                <a:solidFill>
                  <a:srgbClr val="000000"/>
                </a:solidFill>
                <a:latin typeface="Times New Roman" panose="02020603050405020304" pitchFamily="18" charset="0"/>
                <a:ea typeface="Times New Roman" panose="02020603050405020304" pitchFamily="18" charset="0"/>
              </a:rPr>
              <a:t>Đề</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xuất</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kiến</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nghị</a:t>
            </a:r>
            <a:endParaRPr lang="en-US" sz="2600" dirty="0">
              <a:latin typeface="Times New Roman" panose="02020603050405020304" pitchFamily="18" charset="0"/>
              <a:ea typeface="Times New Roman" panose="02020603050405020304" pitchFamily="18" charset="0"/>
            </a:endParaRPr>
          </a:p>
        </p:txBody>
      </p:sp>
      <p:sp>
        <p:nvSpPr>
          <p:cNvPr id="13" name="Cloud 12"/>
          <p:cNvSpPr/>
          <p:nvPr/>
        </p:nvSpPr>
        <p:spPr>
          <a:xfrm>
            <a:off x="102987" y="1087071"/>
            <a:ext cx="5185001" cy="1899627"/>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Đánh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năng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triển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rộng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pháp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hướng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triển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tiếp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theo</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0" y="3228975"/>
            <a:ext cx="4200525" cy="3416320"/>
          </a:xfrm>
          <a:prstGeom prst="rect">
            <a:avLst/>
          </a:prstGeom>
          <a:solidFill>
            <a:schemeClr val="accent2">
              <a:lumMod val="20000"/>
              <a:lumOff val="80000"/>
            </a:schemeClr>
          </a:solidFill>
        </p:spPr>
        <p:txBody>
          <a:bodyPr wrap="square" rtlCol="0">
            <a:spAutoFit/>
          </a:bodyPr>
          <a:lstStyle/>
          <a:p>
            <a:pPr algn="just"/>
            <a:r>
              <a:rPr lang="en-US" sz="2400" dirty="0">
                <a:latin typeface="Times New Roman" panose="02020603050405020304" pitchFamily="18" charset="0"/>
                <a:ea typeface="Times New Roman" panose="02020603050405020304" pitchFamily="18" charset="0"/>
                <a:cs typeface="Times New Roman" panose="02020603050405020304" pitchFamily="18" charset="0"/>
              </a:rPr>
              <a:t>- Khi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mầm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non. </a:t>
            </a:r>
          </a:p>
          <a:p>
            <a:pPr algn="just"/>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mầm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491505" y="3231572"/>
            <a:ext cx="3895258" cy="3329694"/>
          </a:xfrm>
          <a:prstGeom prst="rect">
            <a:avLst/>
          </a:prstGeom>
          <a:solidFill>
            <a:schemeClr val="accent2">
              <a:lumMod val="20000"/>
              <a:lumOff val="80000"/>
            </a:schemeClr>
          </a:solidFill>
        </p:spPr>
        <p:txBody>
          <a:bodyPr wrap="square" rtlCol="0">
            <a:spAutoFit/>
          </a:bodyPr>
          <a:lstStyle/>
          <a:p>
            <a:pPr algn="just">
              <a:lnSpc>
                <a:spcPct val="107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rau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món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rau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huynh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rau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9" name="TextBox 18"/>
          <p:cNvSpPr txBox="1"/>
          <p:nvPr/>
        </p:nvSpPr>
        <p:spPr>
          <a:xfrm>
            <a:off x="8498501" y="3268681"/>
            <a:ext cx="3693499" cy="3046988"/>
          </a:xfrm>
          <a:prstGeom prst="rect">
            <a:avLst/>
          </a:prstGeom>
          <a:solidFill>
            <a:schemeClr val="accent2">
              <a:lumMod val="20000"/>
              <a:lumOff val="80000"/>
            </a:schemeClr>
          </a:solidFill>
        </p:spPr>
        <p:txBody>
          <a:bodyPr wrap="square" rtlCol="0">
            <a:spAutoFit/>
          </a:bodyPr>
          <a:lstStyle/>
          <a:p>
            <a:pPr indent="457200"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tưởng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món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món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dưỡng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bữa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a:t>
            </a:r>
          </a:p>
          <a:p>
            <a:pPr indent="457200" algn="just">
              <a:spcAft>
                <a:spcPts val="0"/>
              </a:spcAft>
            </a:pPr>
            <a:endParaRPr lang="en-US" sz="2400" dirty="0">
              <a:latin typeface="Times New Roman" panose="02020603050405020304" pitchFamily="18" charset="0"/>
              <a:ea typeface="Times New Roman" panose="02020603050405020304" pitchFamily="18" charset="0"/>
            </a:endParaRPr>
          </a:p>
        </p:txBody>
      </p:sp>
      <p:sp>
        <p:nvSpPr>
          <p:cNvPr id="2" name="Lightning Bolt 1">
            <a:extLst>
              <a:ext uri="{FF2B5EF4-FFF2-40B4-BE49-F238E27FC236}">
                <a16:creationId xmlns:a16="http://schemas.microsoft.com/office/drawing/2014/main" id="{FF558E39-EBF9-44D0-A4A4-C68F6BB1305F}"/>
              </a:ext>
            </a:extLst>
          </p:cNvPr>
          <p:cNvSpPr/>
          <p:nvPr/>
        </p:nvSpPr>
        <p:spPr>
          <a:xfrm rot="1307794" flipH="1">
            <a:off x="4806055" y="1022521"/>
            <a:ext cx="322251" cy="922144"/>
          </a:xfrm>
          <a:prstGeom prst="lightningBolt">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Lightning Bolt 22">
            <a:extLst>
              <a:ext uri="{FF2B5EF4-FFF2-40B4-BE49-F238E27FC236}">
                <a16:creationId xmlns:a16="http://schemas.microsoft.com/office/drawing/2014/main" id="{5EA8AE62-7613-443E-B5D4-FE8FC474430C}"/>
              </a:ext>
            </a:extLst>
          </p:cNvPr>
          <p:cNvSpPr/>
          <p:nvPr/>
        </p:nvSpPr>
        <p:spPr>
          <a:xfrm rot="20245053">
            <a:off x="9046569" y="1167057"/>
            <a:ext cx="294705" cy="507057"/>
          </a:xfrm>
          <a:prstGeom prst="lightningBolt">
            <a:avLst/>
          </a:prstGeom>
          <a:solidFill>
            <a:schemeClr val="accent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Lightning Bolt 23">
            <a:extLst>
              <a:ext uri="{FF2B5EF4-FFF2-40B4-BE49-F238E27FC236}">
                <a16:creationId xmlns:a16="http://schemas.microsoft.com/office/drawing/2014/main" id="{7A23FDBB-B136-4E42-8EE1-FAA552896CC4}"/>
              </a:ext>
            </a:extLst>
          </p:cNvPr>
          <p:cNvSpPr/>
          <p:nvPr/>
        </p:nvSpPr>
        <p:spPr>
          <a:xfrm rot="21228577" flipH="1">
            <a:off x="7052612" y="1206439"/>
            <a:ext cx="356299" cy="522121"/>
          </a:xfrm>
          <a:prstGeom prst="lightningBol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21793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8687" y="252551"/>
            <a:ext cx="10582481" cy="4201150"/>
          </a:xfrm>
          <a:prstGeom prst="rect">
            <a:avLst/>
          </a:prstGeom>
        </p:spPr>
        <p:txBody>
          <a:bodyPr wrap="square">
            <a:spAutoFit/>
          </a:bodyPr>
          <a:lstStyle/>
          <a:p>
            <a:pPr indent="457200" algn="just">
              <a:lnSpc>
                <a:spcPct val="150000"/>
              </a:lnSpc>
              <a:spcBef>
                <a:spcPts val="300"/>
              </a:spcBef>
              <a:spcAft>
                <a:spcPts val="300"/>
              </a:spcAft>
              <a:tabLst>
                <a:tab pos="450215" algn="l"/>
              </a:tabLst>
            </a:pPr>
            <a:r>
              <a:rPr lang="en-US" sz="2800" b="1" dirty="0">
                <a:solidFill>
                  <a:srgbClr val="FF0000"/>
                </a:solidFill>
                <a:latin typeface="Times New Roman"/>
                <a:ea typeface="Times New Roman"/>
                <a:cs typeface="Times New Roman"/>
              </a:rPr>
              <a:t>2. </a:t>
            </a:r>
            <a:r>
              <a:rPr lang="en-US" sz="2800" b="1" dirty="0" err="1">
                <a:solidFill>
                  <a:srgbClr val="FF0000"/>
                </a:solidFill>
                <a:latin typeface="Times New Roman"/>
                <a:ea typeface="Times New Roman"/>
                <a:cs typeface="Times New Roman"/>
              </a:rPr>
              <a:t>Đối</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tượng</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nghiên</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cứu</a:t>
            </a:r>
            <a:r>
              <a:rPr lang="en-US" sz="2800" b="1" dirty="0">
                <a:solidFill>
                  <a:srgbClr val="FF0000"/>
                </a:solidFill>
                <a:latin typeface="Times New Roman"/>
                <a:ea typeface="Times New Roman"/>
                <a:cs typeface="Times New Roman"/>
              </a:rPr>
              <a:t>:</a:t>
            </a:r>
          </a:p>
          <a:p>
            <a:pPr indent="457200" algn="just">
              <a:lnSpc>
                <a:spcPct val="150000"/>
              </a:lnSpc>
              <a:spcBef>
                <a:spcPts val="300"/>
              </a:spcBef>
              <a:spcAft>
                <a:spcPts val="300"/>
              </a:spcAft>
              <a:tabLst>
                <a:tab pos="450215" algn="l"/>
              </a:tabLst>
            </a:pPr>
            <a:r>
              <a:rPr lang="en-US" sz="2800" dirty="0">
                <a:latin typeface="Times New Roman"/>
                <a:ea typeface="Times New Roman"/>
                <a:cs typeface="Times New Roman"/>
              </a:rPr>
              <a:t>- </a:t>
            </a:r>
            <a:r>
              <a:rPr lang="en-US" sz="2800" dirty="0" err="1">
                <a:latin typeface="Times New Roman"/>
                <a:ea typeface="Times New Roman"/>
                <a:cs typeface="Times New Roman"/>
              </a:rPr>
              <a:t>Trẻ</a:t>
            </a:r>
            <a:r>
              <a:rPr lang="en-US" sz="2800" dirty="0">
                <a:latin typeface="Times New Roman"/>
                <a:ea typeface="Times New Roman"/>
                <a:cs typeface="Times New Roman"/>
              </a:rPr>
              <a:t> </a:t>
            </a:r>
            <a:r>
              <a:rPr lang="en-US" sz="2800" dirty="0" err="1">
                <a:latin typeface="Times New Roman"/>
                <a:ea typeface="Times New Roman"/>
                <a:cs typeface="Times New Roman"/>
              </a:rPr>
              <a:t>mẫu</a:t>
            </a:r>
            <a:r>
              <a:rPr lang="en-US" sz="2800" dirty="0">
                <a:latin typeface="Times New Roman"/>
                <a:ea typeface="Times New Roman"/>
                <a:cs typeface="Times New Roman"/>
              </a:rPr>
              <a:t> </a:t>
            </a:r>
            <a:r>
              <a:rPr lang="en-US" sz="2800" dirty="0" err="1">
                <a:latin typeface="Times New Roman"/>
                <a:ea typeface="Times New Roman"/>
                <a:cs typeface="Times New Roman"/>
              </a:rPr>
              <a:t>giáo</a:t>
            </a:r>
            <a:r>
              <a:rPr lang="en-US" sz="2800" dirty="0">
                <a:latin typeface="Times New Roman"/>
                <a:ea typeface="Times New Roman"/>
                <a:cs typeface="Times New Roman"/>
              </a:rPr>
              <a:t> 5-6 </a:t>
            </a:r>
            <a:r>
              <a:rPr lang="en-US" sz="2800" dirty="0" err="1">
                <a:latin typeface="Times New Roman"/>
                <a:ea typeface="Times New Roman"/>
                <a:cs typeface="Times New Roman"/>
              </a:rPr>
              <a:t>tuổi</a:t>
            </a:r>
            <a:r>
              <a:rPr lang="en-US" sz="2800" dirty="0">
                <a:latin typeface="Times New Roman"/>
                <a:ea typeface="Times New Roman"/>
                <a:cs typeface="Times New Roman"/>
              </a:rPr>
              <a:t> </a:t>
            </a:r>
            <a:r>
              <a:rPr lang="en-US" sz="2800" dirty="0" err="1">
                <a:latin typeface="Times New Roman"/>
                <a:ea typeface="Times New Roman"/>
                <a:cs typeface="Times New Roman"/>
              </a:rPr>
              <a:t>trường</a:t>
            </a:r>
            <a:r>
              <a:rPr lang="en-US" sz="2800" dirty="0">
                <a:latin typeface="Times New Roman"/>
                <a:ea typeface="Times New Roman"/>
                <a:cs typeface="Times New Roman"/>
              </a:rPr>
              <a:t> </a:t>
            </a:r>
            <a:r>
              <a:rPr lang="en-US" sz="2800" dirty="0" err="1">
                <a:latin typeface="Times New Roman"/>
                <a:ea typeface="Times New Roman"/>
                <a:cs typeface="Times New Roman"/>
              </a:rPr>
              <a:t>Mầm</a:t>
            </a:r>
            <a:r>
              <a:rPr lang="en-US" sz="2800" dirty="0">
                <a:latin typeface="Times New Roman"/>
                <a:ea typeface="Times New Roman"/>
                <a:cs typeface="Times New Roman"/>
              </a:rPr>
              <a:t> non </a:t>
            </a:r>
            <a:r>
              <a:rPr lang="en-US" sz="2800" dirty="0" err="1">
                <a:latin typeface="Times New Roman"/>
                <a:ea typeface="Times New Roman"/>
                <a:cs typeface="Times New Roman"/>
              </a:rPr>
              <a:t>Đặng</a:t>
            </a:r>
            <a:r>
              <a:rPr lang="en-US" sz="2800" dirty="0">
                <a:latin typeface="Times New Roman"/>
                <a:ea typeface="Times New Roman"/>
                <a:cs typeface="Times New Roman"/>
              </a:rPr>
              <a:t> </a:t>
            </a:r>
            <a:r>
              <a:rPr lang="en-US" sz="2800" dirty="0" err="1">
                <a:latin typeface="Times New Roman"/>
                <a:ea typeface="Times New Roman"/>
                <a:cs typeface="Times New Roman"/>
              </a:rPr>
              <a:t>Cương</a:t>
            </a:r>
            <a:endParaRPr lang="en-US" sz="2800" dirty="0">
              <a:latin typeface=".VnTime"/>
              <a:ea typeface="Times New Roman"/>
              <a:cs typeface="Times New Roman"/>
            </a:endParaRPr>
          </a:p>
          <a:p>
            <a:pPr indent="457200" algn="just">
              <a:lnSpc>
                <a:spcPct val="150000"/>
              </a:lnSpc>
              <a:spcBef>
                <a:spcPts val="300"/>
              </a:spcBef>
              <a:spcAft>
                <a:spcPts val="300"/>
              </a:spcAft>
              <a:tabLst>
                <a:tab pos="450215" algn="l"/>
              </a:tabLst>
            </a:pPr>
            <a:r>
              <a:rPr lang="en-US" sz="2800" b="1" dirty="0">
                <a:solidFill>
                  <a:srgbClr val="FF0000"/>
                </a:solidFill>
                <a:latin typeface="Times New Roman"/>
                <a:ea typeface="Times New Roman"/>
                <a:cs typeface="Times New Roman"/>
              </a:rPr>
              <a:t>3. </a:t>
            </a:r>
            <a:r>
              <a:rPr lang="en-US" sz="2800" b="1" dirty="0" err="1">
                <a:solidFill>
                  <a:srgbClr val="FF0000"/>
                </a:solidFill>
                <a:latin typeface="Times New Roman"/>
                <a:ea typeface="Times New Roman"/>
                <a:cs typeface="Times New Roman"/>
              </a:rPr>
              <a:t>Mục</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đích</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nghiên</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cứu</a:t>
            </a:r>
            <a:r>
              <a:rPr lang="en-US" sz="2800" b="1" dirty="0">
                <a:solidFill>
                  <a:srgbClr val="FF0000"/>
                </a:solidFill>
                <a:latin typeface="Times New Roman"/>
                <a:ea typeface="Times New Roman"/>
                <a:cs typeface="Times New Roman"/>
              </a:rPr>
              <a:t>:</a:t>
            </a:r>
            <a:endParaRPr lang="en-US" sz="2800" dirty="0">
              <a:solidFill>
                <a:srgbClr val="FF0000"/>
              </a:solidFill>
              <a:latin typeface=".VnTime"/>
              <a:ea typeface="Times New Roman"/>
              <a:cs typeface="Times New Roman"/>
            </a:endParaRPr>
          </a:p>
          <a:p>
            <a:pPr lvl="0">
              <a:lnSpc>
                <a:spcPct val="150000"/>
              </a:lnSpc>
            </a:pPr>
            <a:r>
              <a:rPr lang="en-US" sz="2800" dirty="0">
                <a:solidFill>
                  <a:prstClr val="black"/>
                </a:solidFill>
                <a:latin typeface="Times New Roman" panose="02020603050405020304" pitchFamily="18" charset="0"/>
                <a:cs typeface="Times New Roman" panose="02020603050405020304" pitchFamily="18" charset="0"/>
              </a:rPr>
              <a:t>    - </a:t>
            </a:r>
            <a:r>
              <a:rPr lang="vi-VN" sz="2800" dirty="0">
                <a:solidFill>
                  <a:prstClr val="black"/>
                </a:solidFill>
                <a:latin typeface="Times New Roman" panose="02020603050405020304" pitchFamily="18" charset="0"/>
                <a:cs typeface="Times New Roman" panose="02020603050405020304" pitchFamily="18" charset="0"/>
              </a:rPr>
              <a:t>Giúp trẻ hiểu hơn về tác dụng của rau xanh đối với cơ thể.</a:t>
            </a:r>
            <a:endParaRPr lang="en-US" sz="2800" dirty="0">
              <a:solidFill>
                <a:prstClr val="black"/>
              </a:solidFill>
              <a:latin typeface="Times New Roman" panose="02020603050405020304" pitchFamily="18" charset="0"/>
              <a:cs typeface="Times New Roman" panose="02020603050405020304" pitchFamily="18" charset="0"/>
            </a:endParaRPr>
          </a:p>
          <a:p>
            <a:pPr lvl="0">
              <a:lnSpc>
                <a:spcPct val="150000"/>
              </a:lnSpc>
            </a:pPr>
            <a:r>
              <a:rPr lang="en-US" sz="2800" dirty="0">
                <a:latin typeface="Times New Roman" panose="02020603050405020304" pitchFamily="18" charset="0"/>
                <a:cs typeface="Times New Roman" panose="02020603050405020304" pitchFamily="18" charset="0"/>
              </a:rPr>
              <a:t>    - T</a:t>
            </a:r>
            <a:r>
              <a:rPr lang="vi-VN" sz="2800" dirty="0">
                <a:latin typeface="Times New Roman" panose="02020603050405020304" pitchFamily="18" charset="0"/>
                <a:cs typeface="Times New Roman" panose="02020603050405020304" pitchFamily="18" charset="0"/>
              </a:rPr>
              <a:t>rẻ có thói quen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vi-VN" sz="2800" dirty="0">
                <a:latin typeface="Times New Roman" panose="02020603050405020304" pitchFamily="18" charset="0"/>
                <a:cs typeface="Times New Roman" panose="02020603050405020304" pitchFamily="18" charset="0"/>
              </a:rPr>
              <a:t> ăn rau xanh trong bữa ăn hàng ngày.</a:t>
            </a:r>
            <a:endParaRPr lang="vi-VN" sz="2800" dirty="0">
              <a:solidFill>
                <a:prstClr val="black"/>
              </a:solidFill>
              <a:latin typeface="Times New Roman" panose="02020603050405020304" pitchFamily="18" charset="0"/>
              <a:cs typeface="Times New Roman" panose="02020603050405020304" pitchFamily="18" charset="0"/>
            </a:endParaRPr>
          </a:p>
          <a:p>
            <a:pPr indent="457200" algn="just">
              <a:lnSpc>
                <a:spcPct val="150000"/>
              </a:lnSpc>
              <a:spcBef>
                <a:spcPts val="300"/>
              </a:spcBef>
              <a:spcAft>
                <a:spcPts val="300"/>
              </a:spcAft>
              <a:tabLst>
                <a:tab pos="450215" algn="l"/>
              </a:tabLst>
            </a:pPr>
            <a:endParaRPr lang="en-US" sz="2800" dirty="0">
              <a:latin typeface=".VnTime"/>
              <a:ea typeface="Times New Roman"/>
              <a:cs typeface="Times New Roman"/>
            </a:endParaRPr>
          </a:p>
        </p:txBody>
      </p:sp>
    </p:spTree>
    <p:extLst>
      <p:ext uri="{BB962C8B-B14F-4D97-AF65-F5344CB8AC3E}">
        <p14:creationId xmlns:p14="http://schemas.microsoft.com/office/powerpoint/2010/main" val="3681881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03635" y="2967335"/>
            <a:ext cx="18473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507" y="2208680"/>
            <a:ext cx="4841501" cy="4743450"/>
          </a:xfrm>
          <a:prstGeom prst="rect">
            <a:avLst/>
          </a:prstGeom>
        </p:spPr>
      </p:pic>
      <p:sp>
        <p:nvSpPr>
          <p:cNvPr id="10" name="TextBox 9"/>
          <p:cNvSpPr txBox="1"/>
          <p:nvPr/>
        </p:nvSpPr>
        <p:spPr>
          <a:xfrm>
            <a:off x="2305681" y="1699561"/>
            <a:ext cx="7765367" cy="769441"/>
          </a:xfrm>
          <a:prstGeom prst="rect">
            <a:avLst/>
          </a:prstGeom>
          <a:noFill/>
        </p:spPr>
        <p:txBody>
          <a:bodyPr wrap="square" rtlCol="0">
            <a:prstTxWarp prst="textDouble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XIN TRÂN TRỌNG CẢM ƠN</a:t>
            </a:r>
          </a:p>
        </p:txBody>
      </p:sp>
    </p:spTree>
    <p:extLst>
      <p:ext uri="{BB962C8B-B14F-4D97-AF65-F5344CB8AC3E}">
        <p14:creationId xmlns:p14="http://schemas.microsoft.com/office/powerpoint/2010/main" val="321541475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8947" y="263535"/>
            <a:ext cx="5562600" cy="523220"/>
          </a:xfrm>
          <a:prstGeom prst="rect">
            <a:avLst/>
          </a:prstGeom>
          <a:noFill/>
        </p:spPr>
        <p:txBody>
          <a:bodyPr wrap="square" rtlCol="0">
            <a:spAutoFit/>
          </a:bodyPr>
          <a:lstStyle/>
          <a:p>
            <a:r>
              <a:rPr lang="en-US" sz="2800" b="1" dirty="0">
                <a:solidFill>
                  <a:srgbClr val="FF0000"/>
                </a:solidFill>
                <a:latin typeface="Times New Roman"/>
                <a:ea typeface="Times New Roman"/>
              </a:rPr>
              <a:t>1. </a:t>
            </a:r>
            <a:r>
              <a:rPr lang="en-US" sz="2800" b="1" dirty="0" err="1">
                <a:solidFill>
                  <a:srgbClr val="FF0000"/>
                </a:solidFill>
                <a:latin typeface="Times New Roman"/>
                <a:ea typeface="Times New Roman"/>
              </a:rPr>
              <a:t>Thực</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trạng</a:t>
            </a:r>
            <a:endParaRPr lang="en-US" sz="2800" dirty="0">
              <a:solidFill>
                <a:srgbClr val="FF0000"/>
              </a:solidFill>
            </a:endParaRPr>
          </a:p>
        </p:txBody>
      </p:sp>
      <p:sp>
        <p:nvSpPr>
          <p:cNvPr id="9" name="TextBox 8"/>
          <p:cNvSpPr txBox="1"/>
          <p:nvPr/>
        </p:nvSpPr>
        <p:spPr>
          <a:xfrm>
            <a:off x="4124316" y="1010913"/>
            <a:ext cx="7811652" cy="2246769"/>
          </a:xfrm>
          <a:prstGeom prst="rect">
            <a:avLst/>
          </a:prstGeom>
          <a:solidFill>
            <a:srgbClr val="92D050"/>
          </a:solidFill>
        </p:spPr>
        <p:txBody>
          <a:bodyPr wrap="square" rtlCol="0">
            <a:spAutoFit/>
          </a:bodyPr>
          <a:lstStyle/>
          <a:p>
            <a:pPr lvl="0" algn="just">
              <a:spcAft>
                <a:spcPts val="0"/>
              </a:spcAft>
              <a:buFont typeface=".VnTime" panose="020B7200000000000000" pitchFamily="34" charset="0"/>
              <a:buChar char="-"/>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 tác nuôi dưỡng được Ban Giám hiệu đặc biệt quan tâm; có đầu tư về thiết bị, CSVC, đảm bảo các điều kiện chăm sóc trẻ. Thực đơn của trẻ phong phú đã được tăng cường thêm rau xanh như món luộc, rau xào… trong bữa ăn của trẻ.</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4090861" y="4365343"/>
            <a:ext cx="7811652" cy="1384995"/>
          </a:xfrm>
          <a:prstGeom prst="rect">
            <a:avLst/>
          </a:prstGeom>
          <a:solidFill>
            <a:srgbClr val="92D050"/>
          </a:solidFill>
        </p:spPr>
        <p:txBody>
          <a:bodyPr wrap="square" rtlCol="0">
            <a:spAutoFit/>
          </a:bodyPr>
          <a:lstStyle/>
          <a:p>
            <a:pPr lvl="0">
              <a:spcAft>
                <a:spcPts val="0"/>
              </a:spcAft>
              <a:buFont typeface=".VnTime" panose="020B7200000000000000" pitchFamily="34" charset="0"/>
              <a:buChar char="-"/>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nhẹn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lvl="0" algn="just">
              <a:spcAft>
                <a:spcPts val="0"/>
              </a:spcAf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3060192" y="1241746"/>
            <a:ext cx="1055197" cy="21232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a:cxnSpLocks/>
          </p:cNvCxnSpPr>
          <p:nvPr/>
        </p:nvCxnSpPr>
        <p:spPr>
          <a:xfrm>
            <a:off x="3051265" y="3364992"/>
            <a:ext cx="1030669" cy="14645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508947" y="3106886"/>
            <a:ext cx="2508863" cy="523220"/>
          </a:xfrm>
          <a:prstGeom prst="rect">
            <a:avLst/>
          </a:prstGeom>
          <a:solidFill>
            <a:srgbClr val="FFC000"/>
          </a:solidFill>
        </p:spPr>
        <p:txBody>
          <a:bodyPr wrap="square" rtlCol="0">
            <a:spAutoFit/>
          </a:bodyPr>
          <a:lstStyle/>
          <a:p>
            <a:pPr algn="ctr"/>
            <a:r>
              <a:rPr lang="en-US" sz="2800" b="1" dirty="0" err="1">
                <a:latin typeface="Times New Roman"/>
                <a:ea typeface="Times New Roman"/>
              </a:rPr>
              <a:t>Thuận</a:t>
            </a:r>
            <a:r>
              <a:rPr lang="en-US" sz="2800" b="1" dirty="0">
                <a:latin typeface="Times New Roman"/>
                <a:ea typeface="Times New Roman"/>
              </a:rPr>
              <a:t> </a:t>
            </a:r>
            <a:r>
              <a:rPr lang="en-US" sz="2800" b="1" dirty="0" err="1">
                <a:latin typeface="Times New Roman"/>
                <a:ea typeface="Times New Roman"/>
              </a:rPr>
              <a:t>lợi</a:t>
            </a:r>
            <a:r>
              <a:rPr lang="en-US" sz="2800" b="1" dirty="0">
                <a:latin typeface="Times New Roman"/>
                <a:ea typeface="Times New Roman"/>
              </a:rPr>
              <a:t>:</a:t>
            </a:r>
          </a:p>
        </p:txBody>
      </p:sp>
    </p:spTree>
    <p:extLst>
      <p:ext uri="{BB962C8B-B14F-4D97-AF65-F5344CB8AC3E}">
        <p14:creationId xmlns:p14="http://schemas.microsoft.com/office/powerpoint/2010/main" val="14546252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24316" y="1349262"/>
            <a:ext cx="7811652" cy="954107"/>
          </a:xfrm>
          <a:prstGeom prst="rect">
            <a:avLst/>
          </a:prstGeom>
          <a:solidFill>
            <a:srgbClr val="92D050"/>
          </a:solidFill>
        </p:spPr>
        <p:txBody>
          <a:bodyPr wrap="square" rtlCol="0">
            <a:spAutoFit/>
          </a:bodyPr>
          <a:lstStyle/>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45% .</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p:cNvSpPr txBox="1"/>
          <p:nvPr/>
        </p:nvSpPr>
        <p:spPr>
          <a:xfrm>
            <a:off x="4214468" y="3652631"/>
            <a:ext cx="7820579" cy="1169551"/>
          </a:xfrm>
          <a:prstGeom prst="rect">
            <a:avLst/>
          </a:prstGeom>
          <a:solidFill>
            <a:srgbClr val="92D050"/>
          </a:solidFill>
        </p:spPr>
        <p:txBody>
          <a:bodyPr wrap="square" rtlCol="0">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endParaRPr lang="en-US" sz="1400" dirty="0">
              <a:effectLst/>
              <a:latin typeface="Times New Roman"/>
              <a:ea typeface="Times New Roman"/>
            </a:endParaRPr>
          </a:p>
        </p:txBody>
      </p:sp>
      <p:cxnSp>
        <p:nvCxnSpPr>
          <p:cNvPr id="15" name="Straight Arrow Connector 14"/>
          <p:cNvCxnSpPr>
            <a:cxnSpLocks/>
          </p:cNvCxnSpPr>
          <p:nvPr/>
        </p:nvCxnSpPr>
        <p:spPr>
          <a:xfrm flipV="1">
            <a:off x="3051265" y="1627869"/>
            <a:ext cx="1055197" cy="14659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cxnSpLocks/>
            <a:endCxn id="12" idx="1"/>
          </p:cNvCxnSpPr>
          <p:nvPr/>
        </p:nvCxnSpPr>
        <p:spPr>
          <a:xfrm>
            <a:off x="2988405" y="3096658"/>
            <a:ext cx="1226063" cy="114074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561328" y="2819091"/>
            <a:ext cx="2472083" cy="523220"/>
          </a:xfrm>
          <a:prstGeom prst="rect">
            <a:avLst/>
          </a:prstGeom>
          <a:solidFill>
            <a:srgbClr val="FFC000"/>
          </a:solidFill>
        </p:spPr>
        <p:txBody>
          <a:bodyPr wrap="square" rtlCol="0">
            <a:spAutoFit/>
          </a:bodyPr>
          <a:lstStyle/>
          <a:p>
            <a:pPr algn="ctr"/>
            <a:r>
              <a:rPr lang="en-US" sz="2800" b="1" dirty="0" err="1">
                <a:latin typeface="Times New Roman"/>
                <a:ea typeface="Times New Roman"/>
              </a:rPr>
              <a:t>Khó</a:t>
            </a:r>
            <a:r>
              <a:rPr lang="en-US" sz="2800" b="1" dirty="0">
                <a:latin typeface="Times New Roman"/>
                <a:ea typeface="Times New Roman"/>
              </a:rPr>
              <a:t> </a:t>
            </a:r>
            <a:r>
              <a:rPr lang="en-US" sz="2800" b="1" dirty="0" err="1">
                <a:latin typeface="Times New Roman"/>
                <a:ea typeface="Times New Roman"/>
              </a:rPr>
              <a:t>khăn</a:t>
            </a:r>
            <a:endParaRPr lang="en-US" sz="2800" dirty="0"/>
          </a:p>
        </p:txBody>
      </p:sp>
      <p:sp>
        <p:nvSpPr>
          <p:cNvPr id="2" name="TextBox 1">
            <a:extLst>
              <a:ext uri="{FF2B5EF4-FFF2-40B4-BE49-F238E27FC236}">
                <a16:creationId xmlns:a16="http://schemas.microsoft.com/office/drawing/2014/main" id="{C19DDFF1-5301-B6AE-EEAD-F18497ABA1FF}"/>
              </a:ext>
            </a:extLst>
          </p:cNvPr>
          <p:cNvSpPr txBox="1"/>
          <p:nvPr/>
        </p:nvSpPr>
        <p:spPr>
          <a:xfrm>
            <a:off x="508947" y="263535"/>
            <a:ext cx="5562600" cy="523220"/>
          </a:xfrm>
          <a:prstGeom prst="rect">
            <a:avLst/>
          </a:prstGeom>
          <a:noFill/>
        </p:spPr>
        <p:txBody>
          <a:bodyPr wrap="square" rtlCol="0">
            <a:spAutoFit/>
          </a:bodyPr>
          <a:lstStyle/>
          <a:p>
            <a:r>
              <a:rPr lang="en-US" sz="2800" b="1" dirty="0">
                <a:solidFill>
                  <a:srgbClr val="FF0000"/>
                </a:solidFill>
                <a:latin typeface="Times New Roman"/>
                <a:ea typeface="Times New Roman"/>
              </a:rPr>
              <a:t>1. </a:t>
            </a:r>
            <a:r>
              <a:rPr lang="en-US" sz="2800" b="1" dirty="0" err="1">
                <a:solidFill>
                  <a:srgbClr val="FF0000"/>
                </a:solidFill>
                <a:latin typeface="Times New Roman"/>
                <a:ea typeface="Times New Roman"/>
              </a:rPr>
              <a:t>Thực</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trạng</a:t>
            </a:r>
            <a:endParaRPr lang="en-US" sz="2800" dirty="0">
              <a:solidFill>
                <a:srgbClr val="FF0000"/>
              </a:solidFill>
            </a:endParaRPr>
          </a:p>
        </p:txBody>
      </p:sp>
    </p:spTree>
    <p:extLst>
      <p:ext uri="{BB962C8B-B14F-4D97-AF65-F5344CB8AC3E}">
        <p14:creationId xmlns:p14="http://schemas.microsoft.com/office/powerpoint/2010/main" val="19774743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366" y="1215372"/>
            <a:ext cx="11616744" cy="5217839"/>
          </a:xfrm>
          <a:prstGeom prst="rect">
            <a:avLst/>
          </a:prstGeom>
        </p:spPr>
        <p:txBody>
          <a:bodyPr wrap="square">
            <a:spAutoFit/>
          </a:bodyPr>
          <a:lstStyle/>
          <a:p>
            <a:pPr lvl="0" algn="just">
              <a:lnSpc>
                <a:spcPct val="120000"/>
              </a:lnSpc>
            </a:pPr>
            <a:r>
              <a:rPr lang="en-US" sz="2800" b="1" dirty="0">
                <a:solidFill>
                  <a:srgbClr val="000000"/>
                </a:solidFill>
                <a:latin typeface="Times New Roman" panose="02020603050405020304" pitchFamily="18" charset="0"/>
                <a:ea typeface="Times New Roman" panose="02020603050405020304" pitchFamily="18" charset="0"/>
              </a:rPr>
              <a:t>2. 1. </a:t>
            </a:r>
            <a:r>
              <a:rPr lang="en-US" sz="2800" b="1" dirty="0" err="1">
                <a:solidFill>
                  <a:srgbClr val="000000"/>
                </a:solidFill>
                <a:latin typeface="Times New Roman" panose="02020603050405020304" pitchFamily="18" charset="0"/>
                <a:ea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sở</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luận</a:t>
            </a:r>
            <a:endParaRPr lang="en-US" sz="2800" dirty="0">
              <a:solidFill>
                <a:prstClr val="black"/>
              </a:solidFill>
              <a:latin typeface="Times New Roman" panose="02020603050405020304" pitchFamily="18" charset="0"/>
              <a:ea typeface="Times New Roman" panose="02020603050405020304" pitchFamily="18" charset="0"/>
            </a:endParaRPr>
          </a:p>
          <a:p>
            <a:pPr lvl="0" indent="457200" algn="just">
              <a:lnSpc>
                <a:spcPct val="120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300 gam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khuyến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chiếm</a:t>
            </a:r>
            <a:r>
              <a:rPr lang="en-US" sz="2800" dirty="0">
                <a:solidFill>
                  <a:srgbClr val="000000"/>
                </a:solidFill>
                <a:latin typeface="Times New Roman" panose="02020603050405020304" pitchFamily="18" charset="0"/>
                <a:ea typeface="Times New Roman" panose="02020603050405020304" pitchFamily="18" charset="0"/>
              </a:rPr>
              <a:t> 50%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tùy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lvl="0" indent="457200" algn="just">
              <a:lnSpc>
                <a:spcPct val="120000"/>
              </a:lnSpc>
            </a:pP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thịt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thừa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thịt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cấp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khỏe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đủ</a:t>
            </a:r>
            <a:r>
              <a:rPr lang="en-US" sz="2800" dirty="0">
                <a:solidFill>
                  <a:srgbClr val="000000"/>
                </a:solidFill>
                <a:latin typeface="Times New Roman" panose="02020603050405020304" pitchFamily="18" charset="0"/>
                <a:ea typeface="Times New Roman" panose="02020603050405020304" pitchFamily="18" charset="0"/>
              </a:rPr>
              <a:t> vitamin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rPr>
              <a:t> vitamin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nhiễm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khuẩn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4" name="Rectangle 3"/>
          <p:cNvSpPr/>
          <p:nvPr/>
        </p:nvSpPr>
        <p:spPr>
          <a:xfrm>
            <a:off x="272455" y="478810"/>
            <a:ext cx="7592143" cy="523220"/>
          </a:xfrm>
          <a:prstGeom prst="rect">
            <a:avLst/>
          </a:prstGeom>
        </p:spPr>
        <p:txBody>
          <a:bodyPr wrap="none">
            <a:spAutoFit/>
          </a:bodyPr>
          <a:lstStyle/>
          <a:p>
            <a:pPr algn="just">
              <a:spcAft>
                <a:spcPts val="0"/>
              </a:spcAft>
            </a:pPr>
            <a:r>
              <a:rPr lang="en-US" sz="2800" b="1" dirty="0">
                <a:solidFill>
                  <a:srgbClr val="FF0000"/>
                </a:solidFill>
                <a:latin typeface="Times New Roman" panose="02020603050405020304" pitchFamily="18" charset="0"/>
                <a:ea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rPr>
              <a:t>Cơ</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sở</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lý</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luận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rPr>
              <a:t>c</a:t>
            </a:r>
            <a:r>
              <a:rPr lang="en-US" sz="2800" b="1" dirty="0">
                <a:solidFill>
                  <a:srgbClr val="FF0000"/>
                </a:solidFill>
                <a:latin typeface="Times New Roman" panose="02020603050405020304" pitchFamily="18" charset="0"/>
                <a:ea typeface="Times New Roman" panose="02020603050405020304" pitchFamily="18" charset="0"/>
              </a:rPr>
              <a:t>ơ </a:t>
            </a:r>
            <a:r>
              <a:rPr lang="en-US" sz="2800" b="1" dirty="0" err="1">
                <a:solidFill>
                  <a:srgbClr val="FF0000"/>
                </a:solidFill>
                <a:latin typeface="Times New Roman" panose="02020603050405020304" pitchFamily="18" charset="0"/>
                <a:ea typeface="Times New Roman" panose="02020603050405020304" pitchFamily="18" charset="0"/>
              </a:rPr>
              <a:t>sở</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tiễn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pháp</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773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366" y="1215372"/>
            <a:ext cx="11616744" cy="5176802"/>
          </a:xfrm>
          <a:prstGeom prst="rect">
            <a:avLst/>
          </a:prstGeom>
        </p:spPr>
        <p:txBody>
          <a:bodyPr wrap="square">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2.2</a:t>
            </a:r>
            <a:r>
              <a:rPr lang="vi-VN" sz="2800" b="1" dirty="0">
                <a:solidFill>
                  <a:prstClr val="black"/>
                </a:solidFill>
                <a:latin typeface="Times New Roman" panose="02020603050405020304" pitchFamily="18" charset="0"/>
                <a:cs typeface="Times New Roman" panose="02020603050405020304" pitchFamily="18" charset="0"/>
              </a:rPr>
              <a:t>.</a:t>
            </a: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Cơ sở thực tiễn</a:t>
            </a:r>
            <a:endParaRPr lang="en-US" sz="2800" b="1" dirty="0">
              <a:solidFill>
                <a:prstClr val="black"/>
              </a:solidFill>
              <a:latin typeface="Times New Roman" panose="02020603050405020304" pitchFamily="18" charset="0"/>
              <a:cs typeface="Times New Roman" panose="02020603050405020304" pitchFamily="18" charset="0"/>
            </a:endParaRPr>
          </a:p>
          <a:p>
            <a:pPr lvl="0" algn="just">
              <a:lnSpc>
                <a:spcPct val="120000"/>
              </a:lnSpc>
            </a:pPr>
            <a:r>
              <a:rPr lang="en-US" sz="2800" dirty="0">
                <a:solidFill>
                  <a:srgbClr val="000000"/>
                </a:solidFill>
                <a:latin typeface="Times New Roman" panose="02020603050405020304" pitchFamily="18" charset="0"/>
                <a:ea typeface="Calibri" panose="020F0502020204030204" pitchFamily="34" charset="0"/>
              </a:rPr>
              <a:t>	</a:t>
            </a:r>
            <a:r>
              <a:rPr lang="en-US" sz="2000"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Rau </a:t>
            </a:r>
            <a:r>
              <a:rPr lang="en-US" sz="2800" dirty="0" err="1">
                <a:solidFill>
                  <a:srgbClr val="000000"/>
                </a:solidFill>
                <a:latin typeface="Times New Roman" panose="02020603050405020304" pitchFamily="18" charset="0"/>
                <a:ea typeface="Calibri" panose="020F0502020204030204" pitchFamily="34" charset="0"/>
              </a:rPr>
              <a:t>xanh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phẩm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giàu</a:t>
            </a:r>
            <a:r>
              <a:rPr lang="en-US" sz="2800" dirty="0">
                <a:solidFill>
                  <a:srgbClr val="000000"/>
                </a:solidFill>
                <a:latin typeface="Times New Roman" panose="02020603050405020304" pitchFamily="18" charset="0"/>
                <a:ea typeface="Calibri" panose="020F0502020204030204" pitchFamily="34" charset="0"/>
              </a:rPr>
              <a:t> vitamin </a:t>
            </a:r>
            <a:r>
              <a:rPr lang="en-US" sz="2800" dirty="0" err="1">
                <a:solidFill>
                  <a:srgbClr val="000000"/>
                </a:solidFill>
                <a:latin typeface="Times New Roman" panose="02020603050405020304" pitchFamily="18" charset="0"/>
                <a:ea typeface="Calibri" panose="020F0502020204030204" pitchFamily="34" charset="0"/>
              </a:rPr>
              <a:t>thiết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yếu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hiện</a:t>
            </a:r>
            <a:r>
              <a:rPr lang="en-US" sz="2800" dirty="0">
                <a:solidFill>
                  <a:srgbClr val="000000"/>
                </a:solidFill>
                <a:latin typeface="Times New Roman" panose="02020603050405020304" pitchFamily="18" charset="0"/>
                <a:ea typeface="Calibri" panose="020F0502020204030204" pitchFamily="34" charset="0"/>
              </a:rPr>
              <a:t> nay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nhiều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trẻ</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rau</a:t>
            </a:r>
            <a:r>
              <a:rPr lang="en-US" sz="2800" dirty="0">
                <a:solidFill>
                  <a:srgbClr val="000000"/>
                </a:solidFill>
                <a:latin typeface="Times New Roman" panose="02020603050405020304" pitchFamily="18" charset="0"/>
                <a:ea typeface="Calibri" panose="020F0502020204030204" pitchFamily="34" charset="0"/>
              </a:rPr>
              <a:t> do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ngoài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theo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sở</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trẻ</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rau</a:t>
            </a:r>
            <a:r>
              <a:rPr lang="en-US" sz="2800" dirty="0">
                <a:solidFill>
                  <a:srgbClr val="000000"/>
                </a:solidFill>
                <a:latin typeface="Times New Roman" panose="02020603050405020304" pitchFamily="18" charset="0"/>
                <a:ea typeface="Calibri" panose="020F0502020204030204" pitchFamily="34" charset="0"/>
              </a:rPr>
              <a:t>, cha </a:t>
            </a:r>
            <a:r>
              <a:rPr lang="en-US" sz="2800" dirty="0" err="1">
                <a:solidFill>
                  <a:srgbClr val="000000"/>
                </a:solidFill>
                <a:latin typeface="Times New Roman" panose="02020603050405020304" pitchFamily="18" charset="0"/>
                <a:ea typeface="Calibri" panose="020F0502020204030204" pitchFamily="34" charset="0"/>
              </a:rPr>
              <a:t>mẹ</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chưa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ép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trẻ</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a:t>
            </a:r>
          </a:p>
          <a:p>
            <a:pPr lvl="0" algn="just">
              <a:lnSpc>
                <a:spcPct val="120000"/>
              </a:lnSpc>
            </a:pP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Giáo</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viên</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chưa</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đổi</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mới</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hình</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thức</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có</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các</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biện</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pháp</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tác</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động</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khi</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tổ</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chức</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giờ</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ăn</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và</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tạo</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hứng</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thú</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cho</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trẻ</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Phụ</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huynh</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còn</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chiều</a:t>
            </a:r>
            <a:r>
              <a:rPr lang="en-US" sz="2800" dirty="0">
                <a:solidFill>
                  <a:prstClr val="black"/>
                </a:solidFill>
                <a:latin typeface="Times New Roman" panose="02020603050405020304" pitchFamily="18" charset="0"/>
                <a:ea typeface="Palatino Linotype" panose="02040502050505030304" pitchFamily="18" charset="0"/>
              </a:rPr>
              <a:t> con, </a:t>
            </a:r>
            <a:r>
              <a:rPr lang="en-US" sz="2800" dirty="0" err="1">
                <a:solidFill>
                  <a:prstClr val="black"/>
                </a:solidFill>
                <a:latin typeface="Times New Roman" panose="02020603050405020304" pitchFamily="18" charset="0"/>
                <a:ea typeface="Palatino Linotype" panose="02040502050505030304" pitchFamily="18" charset="0"/>
              </a:rPr>
              <a:t>chưa</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quan</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tâm</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tăng</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cường</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rau</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xanh</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trong</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bữa</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ăn</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cho</a:t>
            </a:r>
            <a:r>
              <a:rPr lang="en-US" sz="2800" dirty="0">
                <a:solidFill>
                  <a:prstClr val="black"/>
                </a:solidFill>
                <a:latin typeface="Times New Roman" panose="02020603050405020304" pitchFamily="18" charset="0"/>
                <a:ea typeface="Palatino Linotype" panose="02040502050505030304" pitchFamily="18" charset="0"/>
              </a:rPr>
              <a:t> con, </a:t>
            </a:r>
            <a:r>
              <a:rPr lang="en-US" sz="2800" dirty="0" err="1">
                <a:solidFill>
                  <a:prstClr val="black"/>
                </a:solidFill>
                <a:latin typeface="Times New Roman" panose="02020603050405020304" pitchFamily="18" charset="0"/>
                <a:ea typeface="Palatino Linotype" panose="02040502050505030304" pitchFamily="18" charset="0"/>
              </a:rPr>
              <a:t>không</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có</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thời</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gian</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kiên</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nhẫn</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chăm</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sóc</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tập</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cho</a:t>
            </a:r>
            <a:r>
              <a:rPr lang="en-US" sz="2800" dirty="0">
                <a:solidFill>
                  <a:prstClr val="black"/>
                </a:solidFill>
                <a:latin typeface="Times New Roman" panose="02020603050405020304" pitchFamily="18" charset="0"/>
                <a:ea typeface="Palatino Linotype" panose="02040502050505030304" pitchFamily="18" charset="0"/>
              </a:rPr>
              <a:t> con </a:t>
            </a:r>
            <a:r>
              <a:rPr lang="en-US" sz="2800" dirty="0" err="1">
                <a:solidFill>
                  <a:prstClr val="black"/>
                </a:solidFill>
                <a:latin typeface="Times New Roman" panose="02020603050405020304" pitchFamily="18" charset="0"/>
                <a:ea typeface="Palatino Linotype" panose="02040502050505030304" pitchFamily="18" charset="0"/>
              </a:rPr>
              <a:t>ăn</a:t>
            </a:r>
            <a:r>
              <a:rPr lang="en-US" sz="2800" dirty="0">
                <a:solidFill>
                  <a:prstClr val="black"/>
                </a:solidFill>
                <a:latin typeface="Times New Roman" panose="02020603050405020304" pitchFamily="18" charset="0"/>
                <a:ea typeface="Palatino Linotype" panose="02040502050505030304" pitchFamily="18" charset="0"/>
              </a:rPr>
              <a:t> </a:t>
            </a:r>
            <a:r>
              <a:rPr lang="en-US" sz="2800" dirty="0" err="1">
                <a:solidFill>
                  <a:prstClr val="black"/>
                </a:solidFill>
                <a:latin typeface="Times New Roman" panose="02020603050405020304" pitchFamily="18" charset="0"/>
                <a:ea typeface="Palatino Linotype" panose="02040502050505030304" pitchFamily="18" charset="0"/>
              </a:rPr>
              <a:t>rau</a:t>
            </a:r>
            <a:r>
              <a:rPr lang="en-US" sz="2800" dirty="0">
                <a:solidFill>
                  <a:prstClr val="black"/>
                </a:solidFill>
                <a:latin typeface="Times New Roman" panose="02020603050405020304" pitchFamily="18" charset="0"/>
                <a:ea typeface="Palatino Linotype" panose="0204050205050503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4" name="Rectangle 3"/>
          <p:cNvSpPr/>
          <p:nvPr/>
        </p:nvSpPr>
        <p:spPr>
          <a:xfrm>
            <a:off x="272455" y="478810"/>
            <a:ext cx="7592143" cy="523220"/>
          </a:xfrm>
          <a:prstGeom prst="rect">
            <a:avLst/>
          </a:prstGeom>
        </p:spPr>
        <p:txBody>
          <a:bodyPr wrap="none">
            <a:spAutoFit/>
          </a:bodyPr>
          <a:lstStyle/>
          <a:p>
            <a:pPr algn="just">
              <a:spcAft>
                <a:spcPts val="0"/>
              </a:spcAft>
            </a:pPr>
            <a:r>
              <a:rPr lang="en-US" sz="2800" b="1" dirty="0">
                <a:solidFill>
                  <a:srgbClr val="FF0000"/>
                </a:solidFill>
                <a:latin typeface="Times New Roman" panose="02020603050405020304" pitchFamily="18" charset="0"/>
                <a:ea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rPr>
              <a:t>Cơ</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sở</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lý</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luận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rPr>
              <a:t>c</a:t>
            </a:r>
            <a:r>
              <a:rPr lang="en-US" sz="2800" b="1" dirty="0">
                <a:solidFill>
                  <a:srgbClr val="FF0000"/>
                </a:solidFill>
                <a:latin typeface="Times New Roman" panose="02020603050405020304" pitchFamily="18" charset="0"/>
                <a:ea typeface="Times New Roman" panose="02020603050405020304" pitchFamily="18" charset="0"/>
              </a:rPr>
              <a:t>ơ </a:t>
            </a:r>
            <a:r>
              <a:rPr lang="en-US" sz="2800" b="1" dirty="0" err="1">
                <a:solidFill>
                  <a:srgbClr val="FF0000"/>
                </a:solidFill>
                <a:latin typeface="Times New Roman" panose="02020603050405020304" pitchFamily="18" charset="0"/>
                <a:ea typeface="Times New Roman" panose="02020603050405020304" pitchFamily="18" charset="0"/>
              </a:rPr>
              <a:t>sở</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tiễn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pháp</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40091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853506" y="627222"/>
            <a:ext cx="6225423" cy="814874"/>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anose="02020603050405020304" pitchFamily="18" charset="0"/>
                <a:ea typeface="Times New Roman" panose="02020603050405020304" pitchFamily="18" charset="0"/>
              </a:rPr>
              <a:t>Giáo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4" name="Oval 3"/>
          <p:cNvSpPr/>
          <p:nvPr/>
        </p:nvSpPr>
        <p:spPr>
          <a:xfrm>
            <a:off x="1784480" y="1805474"/>
            <a:ext cx="3352800" cy="32385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092390" y="2109632"/>
            <a:ext cx="2736980" cy="2643673"/>
          </a:xfrm>
          <a:prstGeom prst="ellipse">
            <a:avLst/>
          </a:prstGeom>
          <a:gradFill>
            <a:gsLst>
              <a:gs pos="0">
                <a:srgbClr val="FEFEFE"/>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BIỆN PHÁP</a:t>
            </a:r>
          </a:p>
        </p:txBody>
      </p:sp>
      <p:sp>
        <p:nvSpPr>
          <p:cNvPr id="7" name="Arc 6"/>
          <p:cNvSpPr/>
          <p:nvPr/>
        </p:nvSpPr>
        <p:spPr>
          <a:xfrm rot="272356">
            <a:off x="1850534" y="1557323"/>
            <a:ext cx="3505200" cy="3733800"/>
          </a:xfrm>
          <a:prstGeom prst="arc">
            <a:avLst>
              <a:gd name="adj1" fmla="val 16478348"/>
              <a:gd name="adj2" fmla="val 4232925"/>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3841880" y="1424474"/>
            <a:ext cx="304800" cy="304800"/>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7"/>
          </p:cNvCxnSpPr>
          <p:nvPr/>
        </p:nvCxnSpPr>
        <p:spPr>
          <a:xfrm flipV="1">
            <a:off x="4102048" y="967279"/>
            <a:ext cx="501837" cy="501837"/>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603880" y="967274"/>
            <a:ext cx="894108"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497988" y="762000"/>
            <a:ext cx="598012" cy="586274"/>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568394" y="826537"/>
            <a:ext cx="457200" cy="457200"/>
          </a:xfrm>
          <a:prstGeom prst="ellipse">
            <a:avLst/>
          </a:prstGeom>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a:t>
            </a:r>
          </a:p>
        </p:txBody>
      </p:sp>
      <p:sp>
        <p:nvSpPr>
          <p:cNvPr id="19" name="Oval 18"/>
          <p:cNvSpPr/>
          <p:nvPr/>
        </p:nvSpPr>
        <p:spPr>
          <a:xfrm>
            <a:off x="4073220" y="5021034"/>
            <a:ext cx="304800" cy="304800"/>
          </a:xfrm>
          <a:prstGeom prst="ellipse">
            <a:avLst/>
          </a:prstGeom>
          <a:solidFill>
            <a:schemeClr val="accent3">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7010400" y="2427214"/>
            <a:ext cx="4950542" cy="1410690"/>
          </a:xfrm>
          <a:prstGeom prst="roundRect">
            <a:avLst>
              <a:gd name="adj" fmla="val 50000"/>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quen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23" name="Oval 22"/>
          <p:cNvSpPr/>
          <p:nvPr/>
        </p:nvSpPr>
        <p:spPr>
          <a:xfrm>
            <a:off x="5158307" y="3269112"/>
            <a:ext cx="304800" cy="304800"/>
          </a:xfrm>
          <a:prstGeom prst="ellipse">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5327775" y="2960472"/>
            <a:ext cx="281617" cy="281617"/>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09391" y="2935751"/>
            <a:ext cx="894108"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78020" y="5233319"/>
            <a:ext cx="894108"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839190" y="4772655"/>
            <a:ext cx="6352809" cy="814874"/>
          </a:xfrm>
          <a:prstGeom prst="roundRect">
            <a:avLst>
              <a:gd name="adj" fmla="val 50000"/>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Phối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hợp với phụ huynh</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3" name="Oval 32"/>
          <p:cNvSpPr/>
          <p:nvPr/>
        </p:nvSpPr>
        <p:spPr>
          <a:xfrm>
            <a:off x="6415832" y="2579542"/>
            <a:ext cx="598012" cy="586274"/>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486238" y="2644079"/>
            <a:ext cx="457200" cy="457200"/>
          </a:xfrm>
          <a:prstGeom prst="ellipse">
            <a:avLst/>
          </a:prstGeom>
          <a:solidFill>
            <a:schemeClr val="accent3">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a:t>
            </a:r>
          </a:p>
        </p:txBody>
      </p:sp>
      <p:sp>
        <p:nvSpPr>
          <p:cNvPr id="42" name="Oval 41"/>
          <p:cNvSpPr/>
          <p:nvPr/>
        </p:nvSpPr>
        <p:spPr>
          <a:xfrm>
            <a:off x="5251652" y="4940182"/>
            <a:ext cx="598012" cy="586274"/>
          </a:xfrm>
          <a:prstGeom prst="ellipse">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27774" y="5004719"/>
            <a:ext cx="457200" cy="457200"/>
          </a:xfrm>
          <a:prstGeom prst="ellipse">
            <a:avLst/>
          </a:prstGeom>
          <a:solidFill>
            <a:schemeClr val="bg2">
              <a:lumMod val="9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a:t>
            </a:r>
          </a:p>
        </p:txBody>
      </p:sp>
    </p:spTree>
    <p:extLst>
      <p:ext uri="{BB962C8B-B14F-4D97-AF65-F5344CB8AC3E}">
        <p14:creationId xmlns:p14="http://schemas.microsoft.com/office/powerpoint/2010/main" val="39114780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inVertical)">
                                      <p:cBhvr>
                                        <p:cTn id="29" dur="500"/>
                                        <p:tgtEl>
                                          <p:spTgt spid="4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500"/>
                                        <p:tgtEl>
                                          <p:spTgt spid="4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down)">
                                      <p:cBhvr>
                                        <p:cTn id="51" dur="500"/>
                                        <p:tgtEl>
                                          <p:spTgt spid="4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6" grpId="0" animBg="1"/>
      <p:bldP spid="19" grpId="0" animBg="1"/>
      <p:bldP spid="22" grpId="0" animBg="1"/>
      <p:bldP spid="23" grpId="0" animBg="1"/>
      <p:bldP spid="30" grpId="0" animBg="1"/>
      <p:bldP spid="33"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313" y="295914"/>
            <a:ext cx="11924049" cy="1434367"/>
          </a:xfrm>
          <a:prstGeom prst="rect">
            <a:avLst/>
          </a:prstGeom>
        </p:spPr>
        <p:txBody>
          <a:bodyPr wrap="square">
            <a:spAutoFit/>
          </a:bodyPr>
          <a:lstStyle/>
          <a:p>
            <a:pPr indent="450215" algn="just">
              <a:spcAft>
                <a:spcPts val="0"/>
              </a:spcAft>
            </a:pPr>
            <a:r>
              <a:rPr lang="en-US" sz="2800" dirty="0">
                <a:latin typeface="Times New Roman" panose="02020603050405020304" pitchFamily="18" charset="0"/>
                <a:cs typeface="Times New Roman" panose="02020603050405020304" pitchFamily="18" charset="0"/>
              </a:rPr>
              <a:t>3.</a:t>
            </a:r>
            <a:r>
              <a:rPr lang="vi-VN" sz="2800" b="1" dirty="0">
                <a:latin typeface="Times New Roman" panose="02020603050405020304" pitchFamily="18" charset="0"/>
                <a:cs typeface="Times New Roman" panose="02020603050405020304" pitchFamily="18" charset="0"/>
              </a:rPr>
              <a:t>1. </a:t>
            </a:r>
            <a:r>
              <a:rPr lang="vi-VN" sz="2800" b="1" dirty="0">
                <a:latin typeface="+mj-lt"/>
              </a:rPr>
              <a:t>Biện pháp 1: </a:t>
            </a:r>
            <a:r>
              <a:rPr lang="en-US" sz="2800" b="1" dirty="0" err="1">
                <a:solidFill>
                  <a:srgbClr val="000000"/>
                </a:solidFill>
                <a:latin typeface="Times New Roman" panose="02020603050405020304" pitchFamily="18" charset="0"/>
                <a:ea typeface="Times New Roman" panose="02020603050405020304" pitchFamily="18" charset="0"/>
              </a:rPr>
              <a:t>Giáo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dục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trẻ</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dụng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rau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xanh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thông</a:t>
            </a:r>
            <a:r>
              <a:rPr lang="en-US" sz="2800" b="1" dirty="0">
                <a:solidFill>
                  <a:srgbClr val="000000"/>
                </a:solidFill>
                <a:latin typeface="Times New Roman" panose="02020603050405020304" pitchFamily="18" charset="0"/>
                <a:ea typeface="Times New Roman" panose="02020603050405020304" pitchFamily="18" charset="0"/>
              </a:rPr>
              <a:t> qua </a:t>
            </a:r>
            <a:r>
              <a:rPr lang="en-US" sz="2800" b="1" dirty="0" err="1">
                <a:solidFill>
                  <a:srgbClr val="000000"/>
                </a:solidFill>
                <a:latin typeface="Times New Roman" panose="02020603050405020304" pitchFamily="18" charset="0"/>
                <a:ea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hàng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ngày</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20000"/>
              </a:lnSpc>
            </a:pPr>
            <a:r>
              <a:rPr lang="vi-VN" sz="2800" dirty="0">
                <a:latin typeface="+mj-lt"/>
              </a:rPr>
              <a:t> </a:t>
            </a:r>
            <a:r>
              <a:rPr lang="en-US" sz="2800" dirty="0">
                <a:latin typeface="+mj-lt"/>
              </a:rPr>
              <a:t>	</a:t>
            </a:r>
          </a:p>
        </p:txBody>
      </p:sp>
      <p:pic>
        <p:nvPicPr>
          <p:cNvPr id="3" name="Picture 2">
            <a:extLst>
              <a:ext uri="{FF2B5EF4-FFF2-40B4-BE49-F238E27FC236}">
                <a16:creationId xmlns:a16="http://schemas.microsoft.com/office/drawing/2014/main" id="{CA8314EA-DE47-3848-B673-34FB7DFB7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4693" y="1745605"/>
            <a:ext cx="5177307" cy="4211391"/>
          </a:xfrm>
          <a:prstGeom prst="rect">
            <a:avLst/>
          </a:prstGeom>
        </p:spPr>
      </p:pic>
      <p:sp>
        <p:nvSpPr>
          <p:cNvPr id="6" name="Rectangle 5">
            <a:extLst>
              <a:ext uri="{FF2B5EF4-FFF2-40B4-BE49-F238E27FC236}">
                <a16:creationId xmlns:a16="http://schemas.microsoft.com/office/drawing/2014/main" id="{C6EC6A8E-04CC-911D-B152-1F08CADDF1BF}"/>
              </a:ext>
            </a:extLst>
          </p:cNvPr>
          <p:cNvSpPr/>
          <p:nvPr/>
        </p:nvSpPr>
        <p:spPr>
          <a:xfrm>
            <a:off x="120314" y="3071812"/>
            <a:ext cx="6653463" cy="3108543"/>
          </a:xfrm>
          <a:prstGeom prst="rect">
            <a:avLst/>
          </a:prstGeom>
        </p:spPr>
        <p:txBody>
          <a:bodyPr wrap="square">
            <a:spAutoFit/>
          </a:bodyPr>
          <a:lstStyle/>
          <a:p>
            <a:pPr indent="450215" algn="just">
              <a:spcAft>
                <a:spcPts val="0"/>
              </a:spcAft>
            </a:pPr>
            <a:r>
              <a:rPr lang="en-US" sz="2800" dirty="0">
                <a:latin typeface="Times New Roman" panose="02020603050405020304" pitchFamily="18" charset="0"/>
                <a:cs typeface="Times New Roman" panose="02020603050405020304" pitchFamily="18" charset="0"/>
              </a:rPr>
              <a:t>VD: Trong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r</a:t>
            </a:r>
            <a:r>
              <a:rPr lang="vi-VN" sz="2800" dirty="0">
                <a:latin typeface="+mj-lt"/>
              </a:rPr>
              <a:t>ò chuyện với trẻ về các món trong bữa ăn hàng ngày</a:t>
            </a:r>
            <a:r>
              <a:rPr lang="en-US" sz="2800" dirty="0">
                <a:latin typeface="Times New Roman" panose="02020603050405020304" pitchFamily="18" charset="0"/>
                <a:cs typeface="Times New Roman" panose="02020603050405020304" pitchFamily="18" charset="0"/>
              </a:rPr>
              <a:t>;</a:t>
            </a:r>
            <a:r>
              <a:rPr lang="vi-VN" sz="2800" dirty="0">
                <a:latin typeface="+mj-lt"/>
              </a:rPr>
              <a:t> hỏi về món rau mà trẻ thích</a:t>
            </a:r>
            <a:r>
              <a:rPr lang="en-US" sz="2800" dirty="0">
                <a:latin typeface="Times New Roman" panose="02020603050405020304" pitchFamily="18" charset="0"/>
                <a:cs typeface="Times New Roman" panose="02020603050405020304" pitchFamily="18" charset="0"/>
              </a:rPr>
              <a:t>;</a:t>
            </a:r>
            <a:r>
              <a:rPr lang="en-US" sz="2800" dirty="0">
                <a:latin typeface="+mj-lt"/>
              </a:rPr>
              <a:t> </a:t>
            </a:r>
            <a:r>
              <a:rPr lang="vi-VN" sz="2800" dirty="0">
                <a:latin typeface="+mj-lt"/>
              </a:rPr>
              <a:t>tác dụng của việc ăn rau xanh đối với cơ thể </a:t>
            </a:r>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t>
            </a:r>
            <a:r>
              <a:rPr lang="vi-VN" sz="2800" dirty="0">
                <a:latin typeface="+mj-lt"/>
              </a:rPr>
              <a:t>... </a:t>
            </a:r>
            <a:r>
              <a:rPr lang="en-US" sz="2800" dirty="0">
                <a:latin typeface="+mj-lt"/>
              </a:rPr>
              <a:t>	</a:t>
            </a:r>
            <a:r>
              <a:rPr lang="vi-VN" sz="2800" dirty="0">
                <a:latin typeface="+mj-lt"/>
              </a:rPr>
              <a:t>Từ đó nắm bắt được nhu cầu, sở thích của từng cá nhân để có sự tác động cho phù hợp.</a:t>
            </a:r>
            <a:endParaRPr lang="en-US" sz="2800" dirty="0">
              <a:latin typeface="+mj-lt"/>
            </a:endParaRPr>
          </a:p>
        </p:txBody>
      </p:sp>
      <p:sp>
        <p:nvSpPr>
          <p:cNvPr id="7" name="Rectangle 6">
            <a:extLst>
              <a:ext uri="{FF2B5EF4-FFF2-40B4-BE49-F238E27FC236}">
                <a16:creationId xmlns:a16="http://schemas.microsoft.com/office/drawing/2014/main" id="{1D0B4D99-E034-C379-A7FF-4DDA426E461D}"/>
              </a:ext>
            </a:extLst>
          </p:cNvPr>
          <p:cNvSpPr/>
          <p:nvPr/>
        </p:nvSpPr>
        <p:spPr>
          <a:xfrm>
            <a:off x="-178327" y="1675059"/>
            <a:ext cx="7072562" cy="1384995"/>
          </a:xfrm>
          <a:prstGeom prst="rect">
            <a:avLst/>
          </a:prstGeom>
        </p:spPr>
        <p:txBody>
          <a:bodyPr wrap="square">
            <a:spAutoFit/>
          </a:bodyPr>
          <a:lstStyle/>
          <a:p>
            <a:pPr indent="450215" algn="just">
              <a:spcAft>
                <a:spcPts val="0"/>
              </a:spcAft>
            </a:pPr>
            <a:r>
              <a:rPr lang="en-US" sz="2800" dirty="0">
                <a:latin typeface="+mj-lt"/>
              </a:rPr>
              <a:t>	</a:t>
            </a:r>
            <a:r>
              <a:rPr lang="vi-VN" sz="2800" dirty="0">
                <a:latin typeface="+mj-lt"/>
              </a:rPr>
              <a:t>Để giáo dục trẻ về tác dụng của rau 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endParaRPr lang="en-US" sz="2800" dirty="0">
              <a:latin typeface="+mj-lt"/>
            </a:endParaRPr>
          </a:p>
        </p:txBody>
      </p:sp>
    </p:spTree>
    <p:extLst>
      <p:ext uri="{BB962C8B-B14F-4D97-AF65-F5344CB8AC3E}">
        <p14:creationId xmlns:p14="http://schemas.microsoft.com/office/powerpoint/2010/main" val="8749475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2521</TotalTime>
  <Words>2421</Words>
  <Application>Microsoft Office PowerPoint</Application>
  <PresentationFormat>Widescreen</PresentationFormat>
  <Paragraphs>106</Paragraphs>
  <Slides>30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.VnTime</vt: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193</cp:revision>
  <dcterms:created xsi:type="dcterms:W3CDTF">2021-12-08T06:12:10Z</dcterms:created>
  <dcterms:modified xsi:type="dcterms:W3CDTF">2024-02-22T17:43:44Z</dcterms:modified>
</cp:coreProperties>
</file>