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0"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2" d="100"/>
          <a:sy n="72" d="100"/>
        </p:scale>
        <p:origin x="65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3D3B834-99DF-4215-8302-EB3478FC954A}" type="datetimeFigureOut">
              <a:rPr lang="en-US" smtClean="0"/>
              <a:t>5/28/2024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674DE-AE2D-42DD-9719-78EBF79AFEC0}" type="slidenum">
              <a:rPr lang="en-US" smtClean="0"/>
              <a:t>‹#›</a:t>
            </a:fld>
            <a:endParaRPr lang="en-US"/>
          </a:p>
        </p:txBody>
      </p:sp>
    </p:spTree>
    <p:extLst>
      <p:ext uri="{BB962C8B-B14F-4D97-AF65-F5344CB8AC3E}">
        <p14:creationId xmlns:p14="http://schemas.microsoft.com/office/powerpoint/2010/main" val="780915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D3B834-99DF-4215-8302-EB3478FC954A}" type="datetimeFigureOut">
              <a:rPr lang="en-US" smtClean="0"/>
              <a:t>5/28/2024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674DE-AE2D-42DD-9719-78EBF79AFEC0}" type="slidenum">
              <a:rPr lang="en-US" smtClean="0"/>
              <a:t>‹#›</a:t>
            </a:fld>
            <a:endParaRPr lang="en-US"/>
          </a:p>
        </p:txBody>
      </p:sp>
    </p:spTree>
    <p:extLst>
      <p:ext uri="{BB962C8B-B14F-4D97-AF65-F5344CB8AC3E}">
        <p14:creationId xmlns:p14="http://schemas.microsoft.com/office/powerpoint/2010/main" val="1640971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D3B834-99DF-4215-8302-EB3478FC954A}" type="datetimeFigureOut">
              <a:rPr lang="en-US" smtClean="0"/>
              <a:t>5/28/2024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674DE-AE2D-42DD-9719-78EBF79AFEC0}" type="slidenum">
              <a:rPr lang="en-US" smtClean="0"/>
              <a:t>‹#›</a:t>
            </a:fld>
            <a:endParaRPr lang="en-US"/>
          </a:p>
        </p:txBody>
      </p:sp>
    </p:spTree>
    <p:extLst>
      <p:ext uri="{BB962C8B-B14F-4D97-AF65-F5344CB8AC3E}">
        <p14:creationId xmlns:p14="http://schemas.microsoft.com/office/powerpoint/2010/main" val="2868843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D3B834-99DF-4215-8302-EB3478FC954A}" type="datetimeFigureOut">
              <a:rPr lang="en-US" smtClean="0"/>
              <a:t>5/28/2024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674DE-AE2D-42DD-9719-78EBF79AFEC0}" type="slidenum">
              <a:rPr lang="en-US" smtClean="0"/>
              <a:t>‹#›</a:t>
            </a:fld>
            <a:endParaRPr lang="en-US"/>
          </a:p>
        </p:txBody>
      </p:sp>
    </p:spTree>
    <p:extLst>
      <p:ext uri="{BB962C8B-B14F-4D97-AF65-F5344CB8AC3E}">
        <p14:creationId xmlns:p14="http://schemas.microsoft.com/office/powerpoint/2010/main" val="3206916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D3B834-99DF-4215-8302-EB3478FC954A}" type="datetimeFigureOut">
              <a:rPr lang="en-US" smtClean="0"/>
              <a:t>5/28/2024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674DE-AE2D-42DD-9719-78EBF79AFEC0}" type="slidenum">
              <a:rPr lang="en-US" smtClean="0"/>
              <a:t>‹#›</a:t>
            </a:fld>
            <a:endParaRPr lang="en-US"/>
          </a:p>
        </p:txBody>
      </p:sp>
    </p:spTree>
    <p:extLst>
      <p:ext uri="{BB962C8B-B14F-4D97-AF65-F5344CB8AC3E}">
        <p14:creationId xmlns:p14="http://schemas.microsoft.com/office/powerpoint/2010/main" val="273095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D3B834-99DF-4215-8302-EB3478FC954A}" type="datetimeFigureOut">
              <a:rPr lang="en-US" smtClean="0"/>
              <a:t>5/28/2024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674DE-AE2D-42DD-9719-78EBF79AFEC0}" type="slidenum">
              <a:rPr lang="en-US" smtClean="0"/>
              <a:t>‹#›</a:t>
            </a:fld>
            <a:endParaRPr lang="en-US"/>
          </a:p>
        </p:txBody>
      </p:sp>
    </p:spTree>
    <p:extLst>
      <p:ext uri="{BB962C8B-B14F-4D97-AF65-F5344CB8AC3E}">
        <p14:creationId xmlns:p14="http://schemas.microsoft.com/office/powerpoint/2010/main" val="157887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D3B834-99DF-4215-8302-EB3478FC954A}" type="datetimeFigureOut">
              <a:rPr lang="en-US" smtClean="0"/>
              <a:t>5/28/2024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4674DE-AE2D-42DD-9719-78EBF79AFEC0}" type="slidenum">
              <a:rPr lang="en-US" smtClean="0"/>
              <a:t>‹#›</a:t>
            </a:fld>
            <a:endParaRPr lang="en-US"/>
          </a:p>
        </p:txBody>
      </p:sp>
    </p:spTree>
    <p:extLst>
      <p:ext uri="{BB962C8B-B14F-4D97-AF65-F5344CB8AC3E}">
        <p14:creationId xmlns:p14="http://schemas.microsoft.com/office/powerpoint/2010/main" val="200008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3D3B834-99DF-4215-8302-EB3478FC954A}" type="datetimeFigureOut">
              <a:rPr lang="en-US" smtClean="0"/>
              <a:t>5/28/2024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4674DE-AE2D-42DD-9719-78EBF79AFEC0}" type="slidenum">
              <a:rPr lang="en-US" smtClean="0"/>
              <a:t>‹#›</a:t>
            </a:fld>
            <a:endParaRPr lang="en-US"/>
          </a:p>
        </p:txBody>
      </p:sp>
    </p:spTree>
    <p:extLst>
      <p:ext uri="{BB962C8B-B14F-4D97-AF65-F5344CB8AC3E}">
        <p14:creationId xmlns:p14="http://schemas.microsoft.com/office/powerpoint/2010/main" val="939607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D3B834-99DF-4215-8302-EB3478FC954A}" type="datetimeFigureOut">
              <a:rPr lang="en-US" smtClean="0"/>
              <a:t>5/28/2024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4674DE-AE2D-42DD-9719-78EBF79AFEC0}" type="slidenum">
              <a:rPr lang="en-US" smtClean="0"/>
              <a:t>‹#›</a:t>
            </a:fld>
            <a:endParaRPr lang="en-US"/>
          </a:p>
        </p:txBody>
      </p:sp>
    </p:spTree>
    <p:extLst>
      <p:ext uri="{BB962C8B-B14F-4D97-AF65-F5344CB8AC3E}">
        <p14:creationId xmlns:p14="http://schemas.microsoft.com/office/powerpoint/2010/main" val="2116955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D3B834-99DF-4215-8302-EB3478FC954A}" type="datetimeFigureOut">
              <a:rPr lang="en-US" smtClean="0"/>
              <a:t>5/28/2024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674DE-AE2D-42DD-9719-78EBF79AFEC0}" type="slidenum">
              <a:rPr lang="en-US" smtClean="0"/>
              <a:t>‹#›</a:t>
            </a:fld>
            <a:endParaRPr lang="en-US"/>
          </a:p>
        </p:txBody>
      </p:sp>
    </p:spTree>
    <p:extLst>
      <p:ext uri="{BB962C8B-B14F-4D97-AF65-F5344CB8AC3E}">
        <p14:creationId xmlns:p14="http://schemas.microsoft.com/office/powerpoint/2010/main" val="3271690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D3B834-99DF-4215-8302-EB3478FC954A}" type="datetimeFigureOut">
              <a:rPr lang="en-US" smtClean="0"/>
              <a:t>5/28/2024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674DE-AE2D-42DD-9719-78EBF79AFEC0}" type="slidenum">
              <a:rPr lang="en-US" smtClean="0"/>
              <a:t>‹#›</a:t>
            </a:fld>
            <a:endParaRPr lang="en-US"/>
          </a:p>
        </p:txBody>
      </p:sp>
    </p:spTree>
    <p:extLst>
      <p:ext uri="{BB962C8B-B14F-4D97-AF65-F5344CB8AC3E}">
        <p14:creationId xmlns:p14="http://schemas.microsoft.com/office/powerpoint/2010/main" val="2390288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D3B834-99DF-4215-8302-EB3478FC954A}" type="datetimeFigureOut">
              <a:rPr lang="en-US" smtClean="0"/>
              <a:t>5/28/2024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4674DE-AE2D-42DD-9719-78EBF79AFEC0}" type="slidenum">
              <a:rPr lang="en-US" smtClean="0"/>
              <a:t>‹#›</a:t>
            </a:fld>
            <a:endParaRPr lang="en-US"/>
          </a:p>
        </p:txBody>
      </p:sp>
    </p:spTree>
    <p:extLst>
      <p:ext uri="{BB962C8B-B14F-4D97-AF65-F5344CB8AC3E}">
        <p14:creationId xmlns:p14="http://schemas.microsoft.com/office/powerpoint/2010/main" val="4202612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7000" b="-7000"/>
          </a:stretch>
        </a:blipFill>
        <a:effectLst/>
      </p:bgPr>
    </p:bg>
    <p:spTree>
      <p:nvGrpSpPr>
        <p:cNvPr id="1" name=""/>
        <p:cNvGrpSpPr/>
        <p:nvPr/>
      </p:nvGrpSpPr>
      <p:grpSpPr>
        <a:xfrm>
          <a:off x="0" y="0"/>
          <a:ext cx="0" cy="0"/>
          <a:chOff x="0" y="0"/>
          <a:chExt cx="0" cy="0"/>
        </a:xfrm>
      </p:grpSpPr>
      <p:sp>
        <p:nvSpPr>
          <p:cNvPr id="4" name="TextBox 3"/>
          <p:cNvSpPr txBox="1"/>
          <p:nvPr/>
        </p:nvSpPr>
        <p:spPr>
          <a:xfrm>
            <a:off x="4176280" y="548654"/>
            <a:ext cx="5744440" cy="954107"/>
          </a:xfrm>
          <a:prstGeom prst="rect">
            <a:avLst/>
          </a:prstGeom>
          <a:noFill/>
        </p:spPr>
        <p:txBody>
          <a:bodyPr wrap="square" rtlCol="0">
            <a:spAutoFit/>
          </a:bodyPr>
          <a:lstStyle/>
          <a:p>
            <a:pPr algn="ctr"/>
            <a:r>
              <a:rPr lang="en-US" sz="2800" dirty="0">
                <a:solidFill>
                  <a:srgbClr val="002060"/>
                </a:solidFill>
                <a:latin typeface="Times New Roman" panose="02020603050405020304" pitchFamily="18" charset="0"/>
                <a:cs typeface="Times New Roman" panose="02020603050405020304" pitchFamily="18" charset="0"/>
              </a:rPr>
              <a:t>UBND HUYỆN VĨNH BẢO</a:t>
            </a:r>
          </a:p>
          <a:p>
            <a:pPr algn="ctr"/>
            <a:r>
              <a:rPr lang="en-US" sz="2800" b="1" dirty="0">
                <a:solidFill>
                  <a:srgbClr val="002060"/>
                </a:solidFill>
                <a:latin typeface="Times New Roman" panose="02020603050405020304" pitchFamily="18" charset="0"/>
                <a:cs typeface="Times New Roman" panose="02020603050405020304" pitchFamily="18" charset="0"/>
              </a:rPr>
              <a:t>TRƯỜNG MẦM NON HÒA BÌNH</a:t>
            </a:r>
            <a:endParaRPr lang="en-US" sz="2800" dirty="0">
              <a:solidFill>
                <a:srgbClr val="00206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704850" y="2027959"/>
            <a:ext cx="10742468" cy="2123658"/>
          </a:xfrm>
          <a:prstGeom prst="rect">
            <a:avLst/>
          </a:prstGeom>
          <a:noFill/>
        </p:spPr>
        <p:txBody>
          <a:bodyPr wrap="square" rtlCol="0">
            <a:spAutoFit/>
          </a:bodyPr>
          <a:lstStyle/>
          <a:p>
            <a:pPr algn="ctr"/>
            <a:r>
              <a:rPr lang="en-US" sz="6600" b="1" dirty="0">
                <a:solidFill>
                  <a:srgbClr val="FF0000"/>
                </a:solidFill>
                <a:latin typeface="Times New Roman" panose="02020603050405020304" pitchFamily="18" charset="0"/>
                <a:cs typeface="Times New Roman" panose="02020603050405020304" pitchFamily="18" charset="0"/>
              </a:rPr>
              <a:t>BÁO CÁO</a:t>
            </a:r>
            <a:endParaRPr lang="en-US" sz="6600" dirty="0">
              <a:solidFill>
                <a:srgbClr val="FF0000"/>
              </a:solidFill>
              <a:latin typeface="Times New Roman" panose="02020603050405020304" pitchFamily="18" charset="0"/>
              <a:cs typeface="Times New Roman" panose="02020603050405020304" pitchFamily="18" charset="0"/>
            </a:endParaRPr>
          </a:p>
          <a:p>
            <a:pPr algn="ctr"/>
            <a:r>
              <a:rPr lang="en-US" sz="6600" b="1" dirty="0" err="1">
                <a:solidFill>
                  <a:srgbClr val="FF0000"/>
                </a:solidFill>
                <a:latin typeface="Times New Roman" panose="02020603050405020304" pitchFamily="18" charset="0"/>
                <a:cs typeface="Times New Roman" panose="02020603050405020304" pitchFamily="18" charset="0"/>
              </a:rPr>
              <a:t>Tổng</a:t>
            </a:r>
            <a:r>
              <a:rPr lang="en-US" sz="6600" b="1" dirty="0">
                <a:solidFill>
                  <a:srgbClr val="FF0000"/>
                </a:solidFill>
                <a:latin typeface="Times New Roman" panose="02020603050405020304" pitchFamily="18" charset="0"/>
                <a:cs typeface="Times New Roman" panose="02020603050405020304" pitchFamily="18" charset="0"/>
              </a:rPr>
              <a:t> </a:t>
            </a:r>
            <a:r>
              <a:rPr lang="en-US" sz="6600" b="1" dirty="0" err="1">
                <a:solidFill>
                  <a:srgbClr val="FF0000"/>
                </a:solidFill>
                <a:latin typeface="Times New Roman" panose="02020603050405020304" pitchFamily="18" charset="0"/>
                <a:cs typeface="Times New Roman" panose="02020603050405020304" pitchFamily="18" charset="0"/>
              </a:rPr>
              <a:t>kết</a:t>
            </a:r>
            <a:r>
              <a:rPr lang="en-US" sz="6600" b="1" dirty="0">
                <a:solidFill>
                  <a:srgbClr val="FF0000"/>
                </a:solidFill>
                <a:latin typeface="Times New Roman" panose="02020603050405020304" pitchFamily="18" charset="0"/>
                <a:cs typeface="Times New Roman" panose="02020603050405020304" pitchFamily="18" charset="0"/>
              </a:rPr>
              <a:t> </a:t>
            </a:r>
            <a:r>
              <a:rPr lang="en-US" sz="6600" b="1" dirty="0" err="1">
                <a:solidFill>
                  <a:srgbClr val="FF0000"/>
                </a:solidFill>
                <a:latin typeface="Times New Roman" panose="02020603050405020304" pitchFamily="18" charset="0"/>
                <a:cs typeface="Times New Roman" panose="02020603050405020304" pitchFamily="18" charset="0"/>
              </a:rPr>
              <a:t>năm</a:t>
            </a:r>
            <a:r>
              <a:rPr lang="en-US" sz="6600" b="1" dirty="0">
                <a:solidFill>
                  <a:srgbClr val="FF0000"/>
                </a:solidFill>
                <a:latin typeface="Times New Roman" panose="02020603050405020304" pitchFamily="18" charset="0"/>
                <a:cs typeface="Times New Roman" panose="02020603050405020304" pitchFamily="18" charset="0"/>
              </a:rPr>
              <a:t> </a:t>
            </a:r>
            <a:r>
              <a:rPr lang="en-US" sz="6600" b="1" dirty="0" err="1">
                <a:solidFill>
                  <a:srgbClr val="FF0000"/>
                </a:solidFill>
                <a:latin typeface="Times New Roman" panose="02020603050405020304" pitchFamily="18" charset="0"/>
                <a:cs typeface="Times New Roman" panose="02020603050405020304" pitchFamily="18" charset="0"/>
              </a:rPr>
              <a:t>học</a:t>
            </a:r>
            <a:r>
              <a:rPr lang="en-US" sz="6600" b="1" dirty="0">
                <a:solidFill>
                  <a:srgbClr val="FF0000"/>
                </a:solidFill>
                <a:latin typeface="Times New Roman" panose="02020603050405020304" pitchFamily="18" charset="0"/>
                <a:cs typeface="Times New Roman" panose="02020603050405020304" pitchFamily="18" charset="0"/>
              </a:rPr>
              <a:t> 2023-2024</a:t>
            </a:r>
            <a:endParaRPr lang="en-US" sz="6600" dirty="0">
              <a:solidFill>
                <a:srgbClr val="FF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3937287" y="5049613"/>
            <a:ext cx="7233805" cy="584775"/>
          </a:xfrm>
          <a:prstGeom prst="rect">
            <a:avLst/>
          </a:prstGeom>
          <a:noFill/>
        </p:spPr>
        <p:txBody>
          <a:bodyPr wrap="square" rtlCol="0">
            <a:spAutoFit/>
          </a:bodyPr>
          <a:lstStyle/>
          <a:p>
            <a:r>
              <a:rPr lang="en-US" sz="3200" b="1" i="1" dirty="0" err="1">
                <a:solidFill>
                  <a:srgbClr val="002060"/>
                </a:solidFill>
                <a:latin typeface="Times New Roman" panose="02020603050405020304" pitchFamily="18" charset="0"/>
                <a:cs typeface="Times New Roman" panose="02020603050405020304" pitchFamily="18" charset="0"/>
              </a:rPr>
              <a:t>Hòa</a:t>
            </a:r>
            <a:r>
              <a:rPr lang="en-US" sz="3200" b="1" i="1" dirty="0">
                <a:solidFill>
                  <a:srgbClr val="002060"/>
                </a:solidFill>
                <a:latin typeface="Times New Roman" panose="020206030504050203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cs typeface="Times New Roman" panose="02020603050405020304" pitchFamily="18" charset="0"/>
              </a:rPr>
              <a:t>Bình</a:t>
            </a:r>
            <a:r>
              <a:rPr lang="en-US" sz="3200" b="1" i="1" dirty="0">
                <a:solidFill>
                  <a:srgbClr val="002060"/>
                </a:solidFill>
                <a:latin typeface="Times New Roman" panose="020206030504050203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cs typeface="Times New Roman" panose="02020603050405020304" pitchFamily="18" charset="0"/>
              </a:rPr>
              <a:t>ngày</a:t>
            </a:r>
            <a:r>
              <a:rPr lang="en-US" sz="3200" b="1" i="1" dirty="0">
                <a:solidFill>
                  <a:srgbClr val="002060"/>
                </a:solidFill>
                <a:latin typeface="Times New Roman" panose="02020603050405020304" pitchFamily="18" charset="0"/>
                <a:cs typeface="Times New Roman" panose="02020603050405020304" pitchFamily="18" charset="0"/>
              </a:rPr>
              <a:t> 31 </a:t>
            </a:r>
            <a:r>
              <a:rPr lang="en-US" sz="3200" b="1" i="1" dirty="0" err="1">
                <a:solidFill>
                  <a:srgbClr val="002060"/>
                </a:solidFill>
                <a:latin typeface="Times New Roman" panose="02020603050405020304" pitchFamily="18" charset="0"/>
                <a:cs typeface="Times New Roman" panose="02020603050405020304" pitchFamily="18" charset="0"/>
              </a:rPr>
              <a:t>tháng</a:t>
            </a:r>
            <a:r>
              <a:rPr lang="en-US" sz="3200" b="1" i="1" dirty="0">
                <a:solidFill>
                  <a:srgbClr val="002060"/>
                </a:solidFill>
                <a:latin typeface="Times New Roman" panose="02020603050405020304" pitchFamily="18" charset="0"/>
                <a:cs typeface="Times New Roman" panose="02020603050405020304" pitchFamily="18" charset="0"/>
              </a:rPr>
              <a:t> 5 </a:t>
            </a:r>
            <a:r>
              <a:rPr lang="en-US" sz="3200" b="1" i="1" dirty="0" err="1">
                <a:solidFill>
                  <a:srgbClr val="002060"/>
                </a:solidFill>
                <a:latin typeface="Times New Roman" panose="02020603050405020304" pitchFamily="18" charset="0"/>
                <a:cs typeface="Times New Roman" panose="02020603050405020304" pitchFamily="18" charset="0"/>
              </a:rPr>
              <a:t>năm</a:t>
            </a:r>
            <a:r>
              <a:rPr lang="en-US" sz="3200" b="1" i="1" dirty="0">
                <a:solidFill>
                  <a:srgbClr val="002060"/>
                </a:solidFill>
                <a:latin typeface="Times New Roman" panose="02020603050405020304" pitchFamily="18" charset="0"/>
                <a:cs typeface="Times New Roman" panose="02020603050405020304" pitchFamily="18" charset="0"/>
              </a:rPr>
              <a:t> 2024</a:t>
            </a:r>
            <a:endParaRPr lang="en-US" sz="3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5241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830716"/>
            <a:ext cx="12039600" cy="5143716"/>
          </a:xfrm>
          <a:prstGeom prst="rect">
            <a:avLst/>
          </a:prstGeom>
        </p:spPr>
        <p:txBody>
          <a:bodyPr wrap="square">
            <a:spAutoFit/>
          </a:bodyPr>
          <a:lstStyle/>
          <a:p>
            <a:pPr algn="just">
              <a:lnSpc>
                <a:spcPct val="115000"/>
              </a:lnSpc>
              <a:spcAft>
                <a:spcPts val="0"/>
              </a:spcAft>
            </a:pPr>
            <a:r>
              <a:rPr lang="pt-BR" sz="3200" b="1" dirty="0">
                <a:latin typeface="Times New Roman" panose="02020603050405020304" pitchFamily="18" charset="0"/>
                <a:ea typeface="Times New Roman" panose="02020603050405020304" pitchFamily="18" charset="0"/>
              </a:rPr>
              <a:t>Kết quả</a:t>
            </a:r>
            <a:r>
              <a:rPr lang="pt-BR" sz="3200" dirty="0">
                <a:latin typeface="Times New Roman" panose="02020603050405020304" pitchFamily="18" charset="0"/>
                <a:ea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pt-BR" sz="3200" dirty="0">
                <a:latin typeface="Times New Roman" panose="02020603050405020304" pitchFamily="18" charset="0"/>
                <a:ea typeface="Times New Roman" panose="02020603050405020304" pitchFamily="18" charset="0"/>
              </a:rPr>
              <a:t>	Trẻ khỏe mạnh, đảm bảo an toàn tuyệt đối về thể chất và tinh thần.</a:t>
            </a:r>
            <a:endParaRPr lang="en-US" sz="32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pt-BR" sz="3200" dirty="0">
                <a:latin typeface="Times New Roman" panose="02020603050405020304" pitchFamily="18" charset="0"/>
                <a:ea typeface="Times New Roman" panose="02020603050405020304" pitchFamily="18" charset="0"/>
              </a:rPr>
              <a:t>Trẻ vui vẻ, hào hứng, phấn khởi khi đến trường, yêu quý gắn bó với trường lớp, với cô giáo và các bạn; hứng thú chủ động, tích cực, mạnh dạn, tự tin tham gia vào các hoạt động học tập, vui chơi sinh hoạt, phát triển hài hòa về thể chất, tình cảm, trí tuệ, thẩm mỹ, hình thành những yếu tố đầu tiên của nhân cách. phát triển ở trẻ những kỹ năng sống cần thiết phù hợp với lứa tuổi, khơi dậy và phát triển tối đa những khả năng đặt nền tảng vững chắc cho việc học tập ở các cấp học tiếp theo. </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6725483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5169"/>
            <a:ext cx="11963400" cy="5155066"/>
          </a:xfrm>
          <a:prstGeom prst="rect">
            <a:avLst/>
          </a:prstGeom>
        </p:spPr>
        <p:txBody>
          <a:bodyPr wrap="square">
            <a:spAutoFit/>
          </a:bodyPr>
          <a:lstStyle/>
          <a:p>
            <a:pPr algn="just">
              <a:lnSpc>
                <a:spcPct val="115000"/>
              </a:lnSpc>
              <a:spcAft>
                <a:spcPts val="0"/>
              </a:spcAft>
            </a:pPr>
            <a:r>
              <a:rPr lang="it-IT" sz="2400" i="1" spc="-10" dirty="0">
                <a:latin typeface="Times New Roman" panose="02020603050405020304" pitchFamily="18" charset="0"/>
                <a:ea typeface="Times New Roman" panose="02020603050405020304" pitchFamily="18" charset="0"/>
              </a:rPr>
              <a:t>	4.4. Công tác</a:t>
            </a:r>
            <a:r>
              <a:rPr lang="it-IT" sz="2400" i="1" dirty="0">
                <a:latin typeface="Times New Roman" panose="02020603050405020304" pitchFamily="18" charset="0"/>
                <a:ea typeface="Times New Roman" panose="02020603050405020304" pitchFamily="18" charset="0"/>
              </a:rPr>
              <a:t> </a:t>
            </a:r>
            <a:r>
              <a:rPr lang="it-IT" sz="2400" i="1" spc="-10" dirty="0">
                <a:latin typeface="Times New Roman" panose="02020603050405020304" pitchFamily="18" charset="0"/>
                <a:ea typeface="Times New Roman" panose="02020603050405020304" pitchFamily="18" charset="0"/>
              </a:rPr>
              <a:t>Kiểm định chất lượng giáo dục và xây dựng trường mầm non đạt chuẩn Quốc gia. </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spc="-10" dirty="0">
                <a:latin typeface="Times New Roman" panose="02020603050405020304" pitchFamily="18" charset="0"/>
                <a:ea typeface="Times New Roman" panose="02020603050405020304" pitchFamily="18" charset="0"/>
              </a:rPr>
              <a:t>	- Công tác kiểm định chất lượng, trường chuẩn quốc gia nhà trường luôn </a:t>
            </a:r>
            <a:r>
              <a:rPr lang="vi-VN" sz="2400" spc="-10" dirty="0">
                <a:latin typeface="Times New Roman" panose="02020603050405020304" pitchFamily="18" charset="0"/>
                <a:ea typeface="Times New Roman" panose="02020603050405020304" pitchFamily="18" charset="0"/>
              </a:rPr>
              <a:t>được duy trì</a:t>
            </a:r>
            <a:r>
              <a:rPr lang="en-US" sz="2400" spc="-10" dirty="0">
                <a:latin typeface="Times New Roman" panose="02020603050405020304" pitchFamily="18" charset="0"/>
                <a:ea typeface="Times New Roman" panose="02020603050405020304" pitchFamily="18" charset="0"/>
              </a:rPr>
              <a:t>, </a:t>
            </a:r>
            <a:r>
              <a:rPr lang="en-US" sz="2400" spc="-10" dirty="0" err="1">
                <a:latin typeface="Times New Roman" panose="02020603050405020304" pitchFamily="18" charset="0"/>
                <a:ea typeface="Times New Roman" panose="02020603050405020304" pitchFamily="18" charset="0"/>
              </a:rPr>
              <a:t>ổn</a:t>
            </a:r>
            <a:r>
              <a:rPr lang="en-US" sz="2400" spc="-10" dirty="0">
                <a:latin typeface="Times New Roman" panose="02020603050405020304" pitchFamily="18" charset="0"/>
                <a:ea typeface="Times New Roman" panose="02020603050405020304" pitchFamily="18" charset="0"/>
              </a:rPr>
              <a:t> </a:t>
            </a:r>
            <a:r>
              <a:rPr lang="en-US" sz="2400" spc="-10" dirty="0" err="1">
                <a:latin typeface="Times New Roman" panose="02020603050405020304" pitchFamily="18" charset="0"/>
                <a:ea typeface="Times New Roman" panose="02020603050405020304" pitchFamily="18" charset="0"/>
              </a:rPr>
              <a:t>định</a:t>
            </a:r>
            <a:r>
              <a:rPr lang="it-IT" sz="2400" spc="-10" dirty="0">
                <a:latin typeface="Times New Roman" panose="02020603050405020304" pitchFamily="18" charset="0"/>
                <a:ea typeface="Times New Roman" panose="02020603050405020304" pitchFamily="18" charset="0"/>
              </a:rPr>
              <a:t>, trong năm học trường đã tự đánh giá làm công tác kiểm định chất lượng, xây dựng kế hoạch cải tiến chất lượng và phân công các thành viên trong các nhóm rà soát sắp xếp bổ sung thêm các minh chứng vào các chuẩn để hoàn thiện hồ sơ kiểm định chất lượng và trường chuẩn quốc gia đảm bảo theo đúng quy định. </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spc="-10" dirty="0">
                <a:latin typeface="Times New Roman" panose="02020603050405020304" pitchFamily="18" charset="0"/>
                <a:ea typeface="Times New Roman" panose="02020603050405020304" pitchFamily="18" charset="0"/>
              </a:rPr>
              <a:t>	- Nhà trường luôn rà soát cơ sở vật chất trang thiết bị theo TT 13/2020/TT-BGDĐT của Bộ Giáo dục và Đào tạo về ban hành quy định tiêu chuẩn CSVC các trường mầm non, tiểu học, THCS. Trong năm học nhà trường đã mua sắm các trang thiết bị cho 4 phòng chức năng như: phòng thể chất, phòng thư viện, phòng nghệ thuật, phòng tiếng Anh đầy đủ các trang thiết bị đã đi vào hoạt động từ tháng 10/2023. </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77856658"/>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296363"/>
            <a:ext cx="11677650" cy="4011098"/>
          </a:xfrm>
          <a:prstGeom prst="rect">
            <a:avLst/>
          </a:prstGeom>
        </p:spPr>
        <p:txBody>
          <a:bodyPr wrap="square">
            <a:spAutoFit/>
          </a:bodyPr>
          <a:lstStyle/>
          <a:p>
            <a:pPr algn="just">
              <a:lnSpc>
                <a:spcPct val="115000"/>
              </a:lnSpc>
              <a:spcAft>
                <a:spcPts val="0"/>
              </a:spcAft>
            </a:pPr>
            <a:r>
              <a:rPr lang="en-US" sz="3200" i="1" dirty="0">
                <a:latin typeface="Times New Roman" panose="02020603050405020304" pitchFamily="18" charset="0"/>
                <a:ea typeface="Times New Roman" panose="02020603050405020304" pitchFamily="18" charset="0"/>
              </a:rPr>
              <a:t>4.5. </a:t>
            </a:r>
            <a:r>
              <a:rPr lang="en-US" sz="3200" i="1" dirty="0" err="1">
                <a:latin typeface="Times New Roman" panose="02020603050405020304" pitchFamily="18" charset="0"/>
                <a:ea typeface="Times New Roman" panose="02020603050405020304" pitchFamily="18" charset="0"/>
              </a:rPr>
              <a:t>Công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tác</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thanh</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kiểm</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tra</a:t>
            </a:r>
            <a:endParaRPr lang="en-US" sz="32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Trong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năm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học</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nhà</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trường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tiến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hành</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kiểm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tra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nội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bộ</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theo</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kế</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hoạch</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đã</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xây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dựng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tổng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số</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giáo</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viên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nhân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viên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được</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kiểm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tra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là</a:t>
            </a:r>
            <a:r>
              <a:rPr lang="en-US" sz="3200" dirty="0">
                <a:latin typeface="Times New Roman" panose="02020603050405020304" pitchFamily="18" charset="0"/>
                <a:ea typeface="Times New Roman" panose="02020603050405020304" pitchFamily="18" charset="0"/>
              </a:rPr>
              <a:t> 35/35= 100%. </a:t>
            </a:r>
            <a:r>
              <a:rPr lang="en-US" sz="3200" dirty="0" err="1">
                <a:latin typeface="Times New Roman" panose="02020603050405020304" pitchFamily="18" charset="0"/>
                <a:ea typeface="Times New Roman" panose="02020603050405020304" pitchFamily="18" charset="0"/>
              </a:rPr>
              <a:t>Kết</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quả</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xếp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loại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tốt</a:t>
            </a:r>
            <a:r>
              <a:rPr lang="en-US" sz="3200" dirty="0">
                <a:latin typeface="Times New Roman" panose="02020603050405020304" pitchFamily="18" charset="0"/>
                <a:ea typeface="Times New Roman" panose="02020603050405020304" pitchFamily="18" charset="0"/>
              </a:rPr>
              <a:t>: 26/35 = 74%, </a:t>
            </a:r>
            <a:r>
              <a:rPr lang="en-US" sz="3200" dirty="0" err="1">
                <a:latin typeface="Times New Roman" panose="02020603050405020304" pitchFamily="18" charset="0"/>
                <a:ea typeface="Times New Roman" panose="02020603050405020304" pitchFamily="18" charset="0"/>
              </a:rPr>
              <a:t>xếp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loại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khá</a:t>
            </a:r>
            <a:r>
              <a:rPr lang="en-US" sz="3200" dirty="0">
                <a:latin typeface="Times New Roman" panose="02020603050405020304" pitchFamily="18" charset="0"/>
                <a:ea typeface="Times New Roman" panose="02020603050405020304" pitchFamily="18" charset="0"/>
              </a:rPr>
              <a:t>: 8/35= 23%, </a:t>
            </a:r>
            <a:r>
              <a:rPr lang="it-IT" sz="3200" dirty="0">
                <a:latin typeface="Times New Roman" panose="02020603050405020304" pitchFamily="18" charset="0"/>
                <a:ea typeface="Times New Roman" panose="02020603050405020304" pitchFamily="18" charset="0"/>
              </a:rPr>
              <a:t>đạt yêu cầu: 1/35= 3%. Kiểm tra chuyên đề  “Xây dựng trường mầm non lấy trẻ làm trung tâm” 27/27 đ/c = 100% giáo viên, kết quả 27/27 đ/c = 100% xếp loại tốt.</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579924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900" y="647672"/>
            <a:ext cx="11506200" cy="5373074"/>
          </a:xfrm>
          <a:prstGeom prst="rect">
            <a:avLst/>
          </a:prstGeom>
        </p:spPr>
        <p:txBody>
          <a:bodyPr wrap="square">
            <a:spAutoFit/>
          </a:bodyPr>
          <a:lstStyle/>
          <a:p>
            <a:pPr algn="just">
              <a:lnSpc>
                <a:spcPct val="115000"/>
              </a:lnSpc>
              <a:spcAft>
                <a:spcPts val="0"/>
              </a:spcAft>
            </a:pPr>
            <a:r>
              <a:rPr lang="it-IT" sz="2000" b="1" spc="-20" dirty="0">
                <a:latin typeface="Times New Roman" panose="02020603050405020304" pitchFamily="18" charset="0"/>
                <a:ea typeface="Times New Roman" panose="02020603050405020304" pitchFamily="18" charset="0"/>
              </a:rPr>
              <a:t>	5. Xây dựng và nâng cao chất lượng đội ngũ.</a:t>
            </a:r>
            <a:r>
              <a:rPr lang="en-US" sz="2000" i="1" dirty="0">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i="1" dirty="0">
                <a:latin typeface="Times New Roman" panose="02020603050405020304" pitchFamily="18" charset="0"/>
                <a:ea typeface="Times New Roman" panose="02020603050405020304" pitchFamily="18" charset="0"/>
              </a:rPr>
              <a:t>	5.1. Số lượng: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Tổng số cán bộ giáo viên, nhân viên 45, (trong đó: BGH: 3; giáo viên: 31; nhân viên: 9; bảo vệ: 1, kế toán 1)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i="1" dirty="0">
                <a:latin typeface="Times New Roman" panose="02020603050405020304" pitchFamily="18" charset="0"/>
                <a:ea typeface="Times New Roman" panose="02020603050405020304" pitchFamily="18" charset="0"/>
              </a:rPr>
              <a:t>	5.2.Trình độ chuyên môn</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Trình độ cán bộ giáo viên nhân viên đạt chuẩn và trên chuẩn 43/44= 97.5% (Không tính bảo vệ), 1/44=2.5% dưới chuẩn (1 đ/c giáo viên), trong đó trên chuẩn 34/44= 77%. Về đội ngũ giáo viên trình độ chuyên môn đạt 96.8% có trình độ chuyên môn từ chuẩn trở lên (Trong đó trên chuẩn 28/31= 90.3%, GV có trình độ chuẩn là 2/31= 6.4%, dưới chuẩn 1/31=3.3%)</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i="1" dirty="0">
                <a:latin typeface="Times New Roman" panose="02020603050405020304" pitchFamily="18" charset="0"/>
                <a:ea typeface="Times New Roman" panose="02020603050405020304" pitchFamily="18" charset="0"/>
              </a:rPr>
              <a:t>	5.3. Về chế độ chính sách đối với cán bộ giáo viên: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Chế độ tiền lương của giáo viên ngày được cải thiện, lương của giáo viên được xếp theo thang bảng lương của nhà nước. Cán bộ giáo viên được biên chế 100% và được xếp vào hạng viên chức. Trong năm học có 6 đồng chí cán bộ giáo viên được nâng lương trước thời hạn, và 6 đồng chí giáo viên nâng lương thường xuyên. Nhân viên được thành phố hỗ trợ 1.86, ngoài ra còn được hỗ trợ từ nguồn cha mẹ đóng góp để đảm bảo mức lương theo mức lương tối thiểu vùng và được đóng bảo hiểm xã hội theo quy định.  </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9108225"/>
      </p:ext>
    </p:extLst>
  </p:cSld>
  <p:clrMapOvr>
    <a:masterClrMapping/>
  </p:clrMapOvr>
  <p:transition spd="med">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2174"/>
            <a:ext cx="11925300" cy="5416868"/>
          </a:xfrm>
          <a:prstGeom prst="rect">
            <a:avLst/>
          </a:prstGeom>
        </p:spPr>
        <p:txBody>
          <a:bodyPr wrap="square">
            <a:spAutoFit/>
          </a:bodyPr>
          <a:lstStyle/>
          <a:p>
            <a:pPr indent="270510" algn="just">
              <a:spcBef>
                <a:spcPts val="600"/>
              </a:spcBef>
              <a:spcAft>
                <a:spcPts val="600"/>
              </a:spcAft>
            </a:pPr>
            <a:r>
              <a:rPr lang="en-US" b="1" dirty="0">
                <a:solidFill>
                  <a:srgbClr val="000000"/>
                </a:solidFill>
                <a:latin typeface="Times New Roman" panose="02020603050405020304" pitchFamily="18" charset="0"/>
                <a:ea typeface="Calibri" panose="020F0502020204030204" pitchFamily="34" charset="0"/>
              </a:rPr>
              <a:t>6. </a:t>
            </a:r>
            <a:r>
              <a:rPr lang="en-US" b="1" dirty="0" err="1">
                <a:solidFill>
                  <a:srgbClr val="000000"/>
                </a:solidFill>
                <a:latin typeface="Times New Roman" panose="02020603050405020304" pitchFamily="18" charset="0"/>
                <a:ea typeface="Calibri" panose="020F0502020204030204" pitchFamily="34" charset="0"/>
              </a:rPr>
              <a:t>Tăng</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cường</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ứng</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dụng</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công</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nghệ</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thông</a:t>
            </a:r>
            <a:r>
              <a:rPr lang="en-US" b="1" dirty="0">
                <a:solidFill>
                  <a:srgbClr val="000000"/>
                </a:solidFill>
                <a:latin typeface="Times New Roman" panose="02020603050405020304" pitchFamily="18" charset="0"/>
                <a:ea typeface="Calibri" panose="020F0502020204030204" pitchFamily="34" charset="0"/>
              </a:rPr>
              <a:t> tin, </a:t>
            </a:r>
            <a:r>
              <a:rPr lang="en-US" b="1" dirty="0" err="1">
                <a:solidFill>
                  <a:srgbClr val="000000"/>
                </a:solidFill>
                <a:latin typeface="Times New Roman" panose="02020603050405020304" pitchFamily="18" charset="0"/>
                <a:ea typeface="Calibri" panose="020F0502020204030204" pitchFamily="34" charset="0"/>
              </a:rPr>
              <a:t>chuyển</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đổi</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số</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trong</a:t>
            </a:r>
            <a:r>
              <a:rPr lang="en-US" b="1" dirty="0">
                <a:solidFill>
                  <a:srgbClr val="000000"/>
                </a:solidFill>
                <a:latin typeface="Times New Roman" panose="02020603050405020304" pitchFamily="18" charset="0"/>
                <a:ea typeface="Calibri" panose="020F0502020204030204" pitchFamily="34" charset="0"/>
              </a:rPr>
              <a:t> GDMN.</a:t>
            </a:r>
            <a:endParaRPr lang="en-US" sz="1600" dirty="0">
              <a:effectLst/>
              <a:latin typeface="Times New Roman" panose="02020603050405020304" pitchFamily="18" charset="0"/>
              <a:ea typeface="Times New Roman" panose="02020603050405020304" pitchFamily="18" charset="0"/>
            </a:endParaRPr>
          </a:p>
          <a:p>
            <a:pPr indent="514350" algn="just">
              <a:spcBef>
                <a:spcPts val="600"/>
              </a:spcBef>
              <a:spcAft>
                <a:spcPts val="600"/>
              </a:spcAft>
            </a:pP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Nhà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trường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đã</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triển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khai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kịp</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thời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chữ</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ký</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số</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đến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cán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bộ</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giáo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viên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trong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nhà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trường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tính</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đến</a:t>
            </a:r>
            <a:r>
              <a:rPr lang="en-US" dirty="0">
                <a:solidFill>
                  <a:srgbClr val="000000"/>
                </a:solidFill>
                <a:latin typeface="Times New Roman" panose="02020603050405020304" pitchFamily="18" charset="0"/>
                <a:ea typeface="Times New Roman" panose="02020603050405020304" pitchFamily="18" charset="0"/>
              </a:rPr>
              <a:t> nay 100% CBGVNV </a:t>
            </a:r>
            <a:r>
              <a:rPr lang="en-US" dirty="0" err="1">
                <a:solidFill>
                  <a:srgbClr val="000000"/>
                </a:solidFill>
                <a:latin typeface="Times New Roman" panose="02020603050405020304" pitchFamily="18" charset="0"/>
                <a:ea typeface="Times New Roman" panose="02020603050405020304" pitchFamily="18" charset="0"/>
              </a:rPr>
              <a:t>đã</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cung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cấp</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đầy</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đủ</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chữ</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ký</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số</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sử</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dụng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một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cách</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hiệu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quả</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vào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trong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công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tác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quản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lý</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công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tác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chăm</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sóc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giáo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dục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trẻ</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trên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phần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mềm</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Edoc</a:t>
            </a:r>
            <a:r>
              <a:rPr lang="en-US" dirty="0">
                <a:solidFill>
                  <a:srgbClr val="000000"/>
                </a:solidFill>
                <a:latin typeface="Times New Roman" panose="02020603050405020304" pitchFamily="18"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a:p>
            <a:pPr indent="514350" algn="just">
              <a:spcBef>
                <a:spcPts val="600"/>
              </a:spcBef>
              <a:spcAft>
                <a:spcPts val="600"/>
              </a:spcAft>
            </a:pP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Công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tác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không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sử</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dụng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tiền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mặt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nhà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trường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toàn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bộ</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tiền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ăn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các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khoản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hàng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tháng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từ</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phụ</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huynh</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đóng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góp</a:t>
            </a:r>
            <a:r>
              <a:rPr lang="en-US" dirty="0">
                <a:solidFill>
                  <a:srgbClr val="000000"/>
                </a:solidFill>
                <a:latin typeface="Times New Roman" panose="02020603050405020304" pitchFamily="18" charset="0"/>
                <a:ea typeface="Times New Roman" panose="02020603050405020304" pitchFamily="18" charset="0"/>
              </a:rPr>
              <a:t> qua </a:t>
            </a:r>
            <a:r>
              <a:rPr lang="en-US" dirty="0" err="1">
                <a:solidFill>
                  <a:srgbClr val="000000"/>
                </a:solidFill>
                <a:latin typeface="Times New Roman" panose="02020603050405020304" pitchFamily="18" charset="0"/>
                <a:ea typeface="Times New Roman" panose="02020603050405020304" pitchFamily="18" charset="0"/>
              </a:rPr>
              <a:t>phần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mềm</a:t>
            </a:r>
            <a:r>
              <a:rPr lang="en-US" dirty="0">
                <a:solidFill>
                  <a:srgbClr val="000000"/>
                </a:solidFill>
                <a:latin typeface="Times New Roman" panose="02020603050405020304" pitchFamily="18" charset="0"/>
                <a:ea typeface="Times New Roman" panose="02020603050405020304" pitchFamily="18" charset="0"/>
              </a:rPr>
              <a:t> Yoyo </a:t>
            </a:r>
            <a:r>
              <a:rPr lang="en-US" dirty="0" err="1">
                <a:solidFill>
                  <a:srgbClr val="000000"/>
                </a:solidFill>
                <a:latin typeface="Times New Roman" panose="02020603050405020304" pitchFamily="18" charset="0"/>
                <a:ea typeface="Times New Roman" panose="02020603050405020304" pitchFamily="18" charset="0"/>
              </a:rPr>
              <a:t>schoool</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đến</a:t>
            </a:r>
            <a:r>
              <a:rPr lang="en-US" dirty="0">
                <a:solidFill>
                  <a:srgbClr val="000000"/>
                </a:solidFill>
                <a:latin typeface="Times New Roman" panose="02020603050405020304" pitchFamily="18" charset="0"/>
                <a:ea typeface="Times New Roman" panose="02020603050405020304" pitchFamily="18" charset="0"/>
              </a:rPr>
              <a:t> nay </a:t>
            </a:r>
            <a:r>
              <a:rPr lang="en-US" dirty="0" err="1">
                <a:solidFill>
                  <a:srgbClr val="000000"/>
                </a:solidFill>
                <a:latin typeface="Times New Roman" panose="02020603050405020304" pitchFamily="18" charset="0"/>
                <a:ea typeface="Times New Roman" panose="02020603050405020304" pitchFamily="18" charset="0"/>
              </a:rPr>
              <a:t>đạt</a:t>
            </a:r>
            <a:r>
              <a:rPr lang="en-US" dirty="0">
                <a:solidFill>
                  <a:srgbClr val="000000"/>
                </a:solidFill>
                <a:latin typeface="Times New Roman" panose="02020603050405020304" pitchFamily="18" charset="0"/>
                <a:ea typeface="Times New Roman" panose="02020603050405020304" pitchFamily="18" charset="0"/>
              </a:rPr>
              <a:t> </a:t>
            </a:r>
            <a:r>
              <a:rPr lang="en-US" dirty="0">
                <a:latin typeface="Times New Roman" panose="02020603050405020304" pitchFamily="18" charset="0"/>
                <a:ea typeface="Times New Roman" panose="02020603050405020304" pitchFamily="18" charset="0"/>
              </a:rPr>
              <a:t>100%, </a:t>
            </a:r>
            <a:r>
              <a:rPr lang="en-US" dirty="0" err="1">
                <a:latin typeface="Times New Roman" panose="02020603050405020304" pitchFamily="18" charset="0"/>
                <a:ea typeface="Times New Roman" panose="02020603050405020304" pitchFamily="18" charset="0"/>
              </a:rPr>
              <a:t>phần</a:t>
            </a:r>
            <a:r>
              <a:rPr lang="en-US" dirty="0">
                <a:latin typeface="Times New Roman" panose="02020603050405020304" pitchFamily="18" charset="0"/>
                <a:ea typeface="Times New Roman" panose="02020603050405020304" pitchFamily="18" charset="0"/>
              </a:rPr>
              <a:t> chi </a:t>
            </a:r>
            <a:r>
              <a:rPr lang="en-US" dirty="0" err="1">
                <a:latin typeface="Times New Roman" panose="02020603050405020304" pitchFamily="18" charset="0"/>
                <a:ea typeface="Times New Roman" panose="02020603050405020304" pitchFamily="18" charset="0"/>
              </a:rPr>
              <a:t>các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khoản</a:t>
            </a:r>
            <a:r>
              <a:rPr lang="en-US" dirty="0">
                <a:latin typeface="Times New Roman" panose="02020603050405020304" pitchFamily="18" charset="0"/>
                <a:ea typeface="Times New Roman" panose="02020603050405020304" pitchFamily="18" charset="0"/>
              </a:rPr>
              <a:t> qua </a:t>
            </a:r>
            <a:r>
              <a:rPr lang="en-US" dirty="0" err="1">
                <a:latin typeface="Times New Roman" panose="02020603050405020304" pitchFamily="18" charset="0"/>
                <a:ea typeface="Times New Roman" panose="02020603050405020304" pitchFamily="18" charset="0"/>
              </a:rPr>
              <a:t>ngân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hàng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từ</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việc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mua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sắm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thực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phẩm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cũng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như</a:t>
            </a:r>
            <a:r>
              <a:rPr lang="en-US" dirty="0">
                <a:latin typeface="Times New Roman" panose="02020603050405020304" pitchFamily="18" charset="0"/>
                <a:ea typeface="Times New Roman" panose="02020603050405020304" pitchFamily="18" charset="0"/>
              </a:rPr>
              <a:t> chi </a:t>
            </a:r>
            <a:r>
              <a:rPr lang="en-US" dirty="0" err="1">
                <a:latin typeface="Times New Roman" panose="02020603050405020304" pitchFamily="18" charset="0"/>
                <a:ea typeface="Times New Roman" panose="02020603050405020304" pitchFamily="18" charset="0"/>
              </a:rPr>
              <a:t>trả</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tiền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làm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ngoài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giờ</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của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cán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bộ</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giáo</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viên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nhân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viên</a:t>
            </a:r>
            <a:r>
              <a:rPr lang="en-US" dirty="0">
                <a:solidFill>
                  <a:srgbClr val="FF0000"/>
                </a:solidFill>
                <a:latin typeface="Times New Roman" panose="02020603050405020304" pitchFamily="18" charset="0"/>
                <a:ea typeface="Times New Roman" panose="02020603050405020304" pitchFamily="18" charset="0"/>
              </a:rPr>
              <a:t>.</a:t>
            </a:r>
            <a:r>
              <a:rPr lang="en-US" dirty="0">
                <a:solidFill>
                  <a:srgbClr val="000000"/>
                </a:solidFill>
                <a:latin typeface="Times New Roman" panose="02020603050405020304" pitchFamily="18"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indent="270510" algn="just">
              <a:spcBef>
                <a:spcPts val="600"/>
              </a:spcBef>
              <a:spcAft>
                <a:spcPts val="600"/>
              </a:spcAft>
            </a:pPr>
            <a:r>
              <a:rPr lang="en-US" dirty="0">
                <a:solidFill>
                  <a:srgbClr val="000000"/>
                </a:solidFill>
                <a:latin typeface="Times New Roman" panose="02020603050405020304" pitchFamily="18" charset="0"/>
                <a:ea typeface="Times New Roman" panose="02020603050405020304" pitchFamily="18" charset="0"/>
              </a:rPr>
              <a:t>      - </a:t>
            </a:r>
            <a:r>
              <a:rPr lang="en-US" dirty="0" err="1">
                <a:solidFill>
                  <a:srgbClr val="000000"/>
                </a:solidFill>
                <a:latin typeface="Times New Roman" panose="02020603050405020304" pitchFamily="18" charset="0"/>
                <a:ea typeface="Times New Roman" panose="02020603050405020304" pitchFamily="18" charset="0"/>
              </a:rPr>
              <a:t>Chuẩn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hóa</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cơ</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sở</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dữ</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liệu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ngành</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dữ</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liệu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phổ</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cập</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giáo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dục-xóa</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mù</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chữ</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Bổ</a:t>
            </a:r>
            <a:r>
              <a:rPr lang="en-US" dirty="0">
                <a:solidFill>
                  <a:srgbClr val="000000"/>
                </a:solidFill>
                <a:latin typeface="Times New Roman" panose="02020603050405020304" pitchFamily="18" charset="0"/>
                <a:ea typeface="Times New Roman" panose="02020603050405020304" pitchFamily="18" charset="0"/>
              </a:rPr>
              <a:t> sung, </a:t>
            </a:r>
            <a:r>
              <a:rPr lang="en-US" dirty="0" err="1">
                <a:solidFill>
                  <a:srgbClr val="000000"/>
                </a:solidFill>
                <a:latin typeface="Times New Roman" panose="02020603050405020304" pitchFamily="18" charset="0"/>
                <a:ea typeface="Times New Roman" panose="02020603050405020304" pitchFamily="18" charset="0"/>
              </a:rPr>
              <a:t>khai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thác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sử</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dụng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hiệu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quả</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kho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học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liệu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giáo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dục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dùng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chung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xây</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dựng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kho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học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liệu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trường</a:t>
            </a:r>
            <a:r>
              <a:rPr lang="en-US" dirty="0">
                <a:solidFill>
                  <a:srgbClr val="000000"/>
                </a:solidFill>
                <a:latin typeface="Times New Roman" panose="02020603050405020304" pitchFamily="18" charset="0"/>
                <a:ea typeface="Times New Roman" panose="02020603050405020304" pitchFamily="18" charset="0"/>
              </a:rPr>
              <a:t>, GDMN </a:t>
            </a:r>
            <a:r>
              <a:rPr lang="en-US" dirty="0" err="1">
                <a:solidFill>
                  <a:srgbClr val="000000"/>
                </a:solidFill>
                <a:latin typeface="Times New Roman" panose="02020603050405020304" pitchFamily="18" charset="0"/>
                <a:ea typeface="Times New Roman" panose="02020603050405020304" pitchFamily="18" charset="0"/>
              </a:rPr>
              <a:t>huyện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thành</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phố</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cụ</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thể</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trong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năm</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học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nhà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trường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thiết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kế</a:t>
            </a:r>
            <a:r>
              <a:rPr lang="en-US" dirty="0">
                <a:solidFill>
                  <a:srgbClr val="000000"/>
                </a:solidFill>
                <a:latin typeface="Times New Roman" panose="02020603050405020304" pitchFamily="18" charset="0"/>
                <a:ea typeface="Times New Roman" panose="02020603050405020304" pitchFamily="18" charset="0"/>
              </a:rPr>
              <a:t> 10 </a:t>
            </a:r>
            <a:r>
              <a:rPr lang="en-US" dirty="0" err="1">
                <a:solidFill>
                  <a:srgbClr val="000000"/>
                </a:solidFill>
                <a:latin typeface="Times New Roman" panose="02020603050405020304" pitchFamily="18" charset="0"/>
                <a:ea typeface="Times New Roman" panose="02020603050405020304" pitchFamily="18" charset="0"/>
              </a:rPr>
              <a:t>trò</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tham</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gia</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kho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liệu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huyện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trường</a:t>
            </a:r>
            <a:r>
              <a:rPr lang="en-US" dirty="0">
                <a:solidFill>
                  <a:srgbClr val="000000"/>
                </a:solidFill>
                <a:latin typeface="Times New Roman" panose="02020603050405020304" pitchFamily="18" charset="0"/>
                <a:ea typeface="Times New Roman" panose="02020603050405020304" pitchFamily="18" charset="0"/>
              </a:rPr>
              <a:t> 16 </a:t>
            </a:r>
            <a:r>
              <a:rPr lang="en-US" dirty="0" err="1">
                <a:solidFill>
                  <a:srgbClr val="000000"/>
                </a:solidFill>
                <a:latin typeface="Times New Roman" panose="02020603050405020304" pitchFamily="18" charset="0"/>
                <a:ea typeface="Times New Roman" panose="02020603050405020304" pitchFamily="18" charset="0"/>
              </a:rPr>
              <a:t>trò</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chơi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về</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hướng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dẫn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trẻ</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thực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hiện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tốt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luật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lệ</a:t>
            </a:r>
            <a:r>
              <a:rPr lang="en-US" dirty="0">
                <a:solidFill>
                  <a:srgbClr val="000000"/>
                </a:solidFill>
                <a:latin typeface="Times New Roman" panose="02020603050405020304" pitchFamily="18" charset="0"/>
                <a:ea typeface="Times New Roman" panose="02020603050405020304" pitchFamily="18" charset="0"/>
              </a:rPr>
              <a:t> ATGT</a:t>
            </a:r>
            <a:r>
              <a:rPr lang="en-US" dirty="0">
                <a:solidFill>
                  <a:srgbClr val="000000"/>
                </a:solidFill>
                <a:latin typeface="Times New Roman" panose="02020603050405020304" pitchFamily="18" charset="0"/>
                <a:ea typeface="Calibri" panose="020F0502020204030204" pitchFamily="34" charset="0"/>
              </a:rPr>
              <a: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Sử</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dụng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có</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hiệu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quả</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các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phần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mềm</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phục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vụ</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quản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lý</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tài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chính</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quản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lý</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cán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bộ</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Edoc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chăm</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sóc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giáo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dục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trẻ</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trang</a:t>
            </a:r>
            <a:r>
              <a:rPr lang="en-US" dirty="0">
                <a:solidFill>
                  <a:srgbClr val="000000"/>
                </a:solidFill>
                <a:latin typeface="Times New Roman" panose="02020603050405020304" pitchFamily="18" charset="0"/>
                <a:ea typeface="Times New Roman" panose="02020603050405020304" pitchFamily="18" charset="0"/>
              </a:rPr>
              <a:t> tin </a:t>
            </a:r>
            <a:r>
              <a:rPr lang="en-US" dirty="0" err="1">
                <a:solidFill>
                  <a:srgbClr val="000000"/>
                </a:solidFill>
                <a:latin typeface="Times New Roman" panose="02020603050405020304" pitchFamily="18" charset="0"/>
                <a:ea typeface="Times New Roman" panose="02020603050405020304" pitchFamily="18" charset="0"/>
              </a:rPr>
              <a:t>điện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tử</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Hpnet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zalo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facebook</a:t>
            </a:r>
            <a:r>
              <a:rPr lang="en-US" dirty="0">
                <a:solidFill>
                  <a:srgbClr val="000000"/>
                </a:solidFill>
                <a:latin typeface="Times New Roman" panose="02020603050405020304" pitchFamily="18"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a:p>
            <a:pPr algn="just" fontAlgn="base" hangingPunct="0">
              <a:spcBef>
                <a:spcPts val="600"/>
              </a:spcBef>
              <a:spcAft>
                <a:spcPts val="600"/>
              </a:spcAft>
              <a:tabLst>
                <a:tab pos="342900" algn="l"/>
              </a:tabLst>
            </a:pPr>
            <a:r>
              <a:rPr lang="en-US" dirty="0">
                <a:solidFill>
                  <a:srgbClr val="000000"/>
                </a:solidFill>
                <a:latin typeface="Times New Roman" panose="02020603050405020304" pitchFamily="18" charset="0"/>
                <a:ea typeface="Calibri" panose="020F0502020204030204" pitchFamily="34" charset="0"/>
              </a:rPr>
              <a:t>	</a:t>
            </a:r>
            <a:r>
              <a:rPr lang="pt-BR" b="1" i="1"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Đã</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đầu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tư</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các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trang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thiết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bị</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điện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tử</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cho</a:t>
            </a:r>
            <a:r>
              <a:rPr lang="en-US" dirty="0">
                <a:solidFill>
                  <a:srgbClr val="000000"/>
                </a:solidFill>
                <a:latin typeface="Times New Roman" panose="02020603050405020304" pitchFamily="18" charset="0"/>
                <a:ea typeface="Times New Roman" panose="02020603050405020304" pitchFamily="18" charset="0"/>
              </a:rPr>
              <a:t> 100% </a:t>
            </a:r>
            <a:r>
              <a:rPr lang="en-US" dirty="0" err="1">
                <a:solidFill>
                  <a:srgbClr val="000000"/>
                </a:solidFill>
                <a:latin typeface="Times New Roman" panose="02020603050405020304" pitchFamily="18" charset="0"/>
                <a:ea typeface="Times New Roman" panose="02020603050405020304" pitchFamily="18" charset="0"/>
              </a:rPr>
              <a:t>các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lớp</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tạo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điều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kiện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hỗ</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trợ</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giáo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viên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trong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việc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tham</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gia</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các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khoá</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tập</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huấn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bồi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dưỡng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trên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nền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tảng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số</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thiết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kế</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giáo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án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điện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tử</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số</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hoá</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tài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liệu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học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liệu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và</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các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nội</a:t>
            </a:r>
            <a:r>
              <a:rPr lang="en-US" dirty="0">
                <a:solidFill>
                  <a:srgbClr val="000000"/>
                </a:solidFill>
                <a:latin typeface="Times New Roman" panose="02020603050405020304" pitchFamily="18" charset="0"/>
                <a:ea typeface="Times New Roman" panose="02020603050405020304" pitchFamily="18" charset="0"/>
              </a:rPr>
              <a:t> dung </a:t>
            </a:r>
            <a:r>
              <a:rPr lang="en-US" dirty="0" err="1">
                <a:solidFill>
                  <a:srgbClr val="000000"/>
                </a:solidFill>
                <a:latin typeface="Times New Roman" panose="02020603050405020304" pitchFamily="18" charset="0"/>
                <a:ea typeface="Times New Roman" panose="02020603050405020304" pitchFamily="18" charset="0"/>
              </a:rPr>
              <a:t>giáo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dục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hướng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dẫn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hỗ</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trợ</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cán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bộ</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quản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lý</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giáo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viên</a:t>
            </a:r>
            <a:r>
              <a:rPr lang="en-US" dirty="0">
                <a:solidFill>
                  <a:srgbClr val="000000"/>
                </a:solidFill>
                <a:latin typeface="Times New Roman" panose="02020603050405020304" pitchFamily="18" charset="0"/>
                <a:ea typeface="Times New Roman" panose="02020603050405020304" pitchFamily="18" charset="0"/>
              </a:rPr>
              <a:t>, cha </a:t>
            </a:r>
            <a:r>
              <a:rPr lang="en-US" dirty="0" err="1">
                <a:solidFill>
                  <a:srgbClr val="000000"/>
                </a:solidFill>
                <a:latin typeface="Times New Roman" panose="02020603050405020304" pitchFamily="18" charset="0"/>
                <a:ea typeface="Times New Roman" panose="02020603050405020304" pitchFamily="18" charset="0"/>
              </a:rPr>
              <a:t>mẹ</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trong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việc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nuôi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dưỡng</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chăm</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sóc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giáo</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dục</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trẻ</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em</a:t>
            </a:r>
            <a:r>
              <a:rPr lang="en-US" dirty="0">
                <a:solidFill>
                  <a:srgbClr val="000000"/>
                </a:solidFill>
                <a:latin typeface="Times New Roman" panose="02020603050405020304" pitchFamily="18" charset="0"/>
                <a:ea typeface="Times New Roman" panose="02020603050405020304" pitchFamily="18" charset="0"/>
              </a:rPr>
              <a:t>.</a:t>
            </a:r>
            <a:r>
              <a:rPr lang="en-US" b="1" i="1" dirty="0">
                <a:solidFill>
                  <a:srgbClr val="000000"/>
                </a:solidFill>
                <a:latin typeface="Times New Roman" panose="02020603050405020304" pitchFamily="18" charset="0"/>
                <a:ea typeface="Times New Roman" panose="02020603050405020304" pitchFamily="18" charset="0"/>
              </a:rPr>
              <a:t> </a:t>
            </a:r>
            <a:r>
              <a:rPr lang="it-IT" dirty="0">
                <a:latin typeface="Times New Roman" panose="02020603050405020304" pitchFamily="18" charset="0"/>
                <a:ea typeface="Times New Roman" panose="02020603050405020304" pitchFamily="18" charset="0"/>
              </a:rPr>
              <a:t>Kết quả 100% CBQL, giáo viên nhà trường đã sử dụng thành tạo máy tính và ứng dụng tương đối hiệu quả thông qua công tác quản lý, tổ chức các hoạt động dạy và học của nhà trường.</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01054345"/>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50" y="666140"/>
            <a:ext cx="11125200" cy="6276334"/>
          </a:xfrm>
          <a:prstGeom prst="rect">
            <a:avLst/>
          </a:prstGeom>
        </p:spPr>
        <p:txBody>
          <a:bodyPr wrap="square">
            <a:spAutoFit/>
          </a:bodyPr>
          <a:lstStyle/>
          <a:p>
            <a:pPr algn="just">
              <a:lnSpc>
                <a:spcPct val="115000"/>
              </a:lnSpc>
              <a:spcAft>
                <a:spcPts val="0"/>
              </a:spcAft>
            </a:pPr>
            <a:r>
              <a:rPr lang="it-IT" sz="3200" b="1" spc="-20" dirty="0">
                <a:latin typeface="Times New Roman" panose="02020603050405020304" pitchFamily="18" charset="0"/>
                <a:ea typeface="Times New Roman" panose="02020603050405020304" pitchFamily="18" charset="0"/>
              </a:rPr>
              <a:t>7. </a:t>
            </a:r>
            <a:r>
              <a:rPr lang="it-IT" sz="3200" b="1" dirty="0">
                <a:latin typeface="Times New Roman" panose="02020603050405020304" pitchFamily="18" charset="0"/>
                <a:ea typeface="Times New Roman" panose="02020603050405020304" pitchFamily="18" charset="0"/>
              </a:rPr>
              <a:t>Cơ sở vật chất, thiết bị kinh phí cho GDMN</a:t>
            </a:r>
            <a:endParaRPr lang="en-US" sz="32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3200" i="1" spc="-40" dirty="0">
                <a:latin typeface="Times New Roman" panose="02020603050405020304" pitchFamily="18" charset="0"/>
                <a:ea typeface="Times New Roman" panose="02020603050405020304" pitchFamily="18" charset="0"/>
              </a:rPr>
              <a:t>7.1. Về qui hoạch, diện tích: </a:t>
            </a:r>
            <a:endParaRPr lang="en-US" sz="32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3200" dirty="0">
                <a:latin typeface="Times New Roman" panose="02020603050405020304" pitchFamily="18" charset="0"/>
                <a:ea typeface="Times New Roman" panose="02020603050405020304" pitchFamily="18" charset="0"/>
              </a:rPr>
              <a:t>	- Trong những năm qua được sự quan tâm của các cấp lãnh đạo trường đã mở rộng thêm 2542m2 tiếp nhận 6 phòng học từ Chương trình nông thôn mới kiểu mẫu từ cuối tháng 8/2023 đến nay nhà trường đã dồn khu 2 về khu 1 nhà trường hiện còn 1 khu. Trong năm học nhà trường tận dụng các phòng học cũ </a:t>
            </a:r>
            <a:r>
              <a:rPr kumimoji="0" lang="it-IT"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cho 4 phòng chức năng </a:t>
            </a:r>
            <a:r>
              <a:rPr lang="it-IT" sz="3200" dirty="0">
                <a:latin typeface="Times New Roman" panose="02020603050405020304" pitchFamily="18" charset="0"/>
                <a:ea typeface="Times New Roman" panose="02020603050405020304" pitchFamily="18" charset="0"/>
              </a:rPr>
              <a:t>đó là phòng Thể chất, phòng nghệ thuật, phòng thư viện, tiếng Anh </a:t>
            </a:r>
            <a:r>
              <a:rPr kumimoji="0" lang="it-IT"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và đầu tư thêm các trang thiết bị, đồ dùng đồ chơi trong các phòng này đảm bảo theo quy định </a:t>
            </a:r>
            <a:r>
              <a:rPr lang="it-IT" sz="3200" dirty="0">
                <a:latin typeface="Times New Roman" panose="02020603050405020304" pitchFamily="18" charset="0"/>
                <a:ea typeface="Times New Roman" panose="02020603050405020304" pitchFamily="18" charset="0"/>
              </a:rPr>
              <a:t>để trẻ hoạt động hàng ngày.</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46660320"/>
      </p:ext>
    </p:extLst>
  </p:cSld>
  <p:clrMapOvr>
    <a:masterClrMapping/>
  </p:clrMapOvr>
  <p:transition spd="med">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850" y="302359"/>
            <a:ext cx="11277600" cy="6555641"/>
          </a:xfrm>
          <a:prstGeom prst="rect">
            <a:avLst/>
          </a:prstGeom>
        </p:spPr>
        <p:txBody>
          <a:bodyPr wrap="square">
            <a:spAutoFit/>
          </a:bodyPr>
          <a:lstStyle/>
          <a:p>
            <a:pPr algn="just">
              <a:spcAft>
                <a:spcPts val="0"/>
              </a:spcAft>
            </a:pPr>
            <a:r>
              <a:rPr lang="it-IT" sz="2800" i="1" dirty="0">
                <a:latin typeface="Times New Roman" panose="02020603050405020304" pitchFamily="18" charset="0"/>
                <a:ea typeface="Times New Roman" panose="02020603050405020304" pitchFamily="18" charset="0"/>
              </a:rPr>
              <a:t>	</a:t>
            </a:r>
            <a:r>
              <a:rPr lang="it-IT" sz="2800" i="1" dirty="0">
                <a:solidFill>
                  <a:srgbClr val="C00000"/>
                </a:solidFill>
                <a:latin typeface="Times New Roman" panose="02020603050405020304" pitchFamily="18" charset="0"/>
                <a:ea typeface="Times New Roman" panose="02020603050405020304" pitchFamily="18" charset="0"/>
              </a:rPr>
              <a:t>7.2. Đầu tư mới và sửa chữa thiết bị.</a:t>
            </a:r>
            <a:endParaRPr lang="en-US" sz="2800" dirty="0">
              <a:solidFill>
                <a:srgbClr val="C00000"/>
              </a:solidFill>
              <a:effectLst/>
              <a:latin typeface="Times New Roman" panose="02020603050405020304" pitchFamily="18" charset="0"/>
              <a:ea typeface="Times New Roman" panose="02020603050405020304" pitchFamily="18" charset="0"/>
            </a:endParaRPr>
          </a:p>
          <a:p>
            <a:pPr>
              <a:spcAft>
                <a:spcPts val="0"/>
              </a:spcAft>
            </a:pPr>
            <a:r>
              <a:rPr lang="en-US" sz="2800" dirty="0">
                <a:solidFill>
                  <a:srgbClr val="C00000"/>
                </a:solidFill>
                <a:latin typeface="Times New Roman" panose="02020603050405020304" pitchFamily="18" charset="0"/>
                <a:ea typeface="Arial" panose="020B0604020202020204" pitchFamily="34" charset="0"/>
              </a:rPr>
              <a:t>	</a:t>
            </a:r>
            <a:r>
              <a:rPr lang="vi-VN"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Nhà</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trường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đã</a:t>
            </a:r>
            <a:r>
              <a:rPr lang="vi-VN" sz="2800" dirty="0">
                <a:solidFill>
                  <a:srgbClr val="C00000"/>
                </a:solidFill>
                <a:latin typeface="Times New Roman" panose="02020603050405020304" pitchFamily="18" charset="0"/>
                <a:ea typeface="Arial" panose="020B0604020202020204" pitchFamily="34" charset="0"/>
              </a:rPr>
              <a:t> </a:t>
            </a:r>
            <a:r>
              <a:rPr lang="en-US" sz="2800" dirty="0">
                <a:solidFill>
                  <a:srgbClr val="C00000"/>
                </a:solidFill>
                <a:latin typeface="Times New Roman" panose="02020603050405020304" pitchFamily="18" charset="0"/>
                <a:ea typeface="Arial" panose="020B0604020202020204" pitchFamily="34" charset="0"/>
              </a:rPr>
              <a:t>m</a:t>
            </a:r>
            <a:r>
              <a:rPr lang="vi-VN" sz="2800" dirty="0">
                <a:solidFill>
                  <a:srgbClr val="C00000"/>
                </a:solidFill>
                <a:latin typeface="Times New Roman" panose="02020603050405020304" pitchFamily="18" charset="0"/>
                <a:ea typeface="Arial" panose="020B0604020202020204" pitchFamily="34" charset="0"/>
              </a:rPr>
              <a:t>ua sắm các đồ dùng, trang thiết bị phục vụ cho công tác chăm sóc, nuôi dưỡng </a:t>
            </a:r>
            <a:r>
              <a:rPr lang="en-US" sz="2800" dirty="0" err="1">
                <a:solidFill>
                  <a:srgbClr val="C00000"/>
                </a:solidFill>
                <a:latin typeface="Times New Roman" panose="02020603050405020304" pitchFamily="18" charset="0"/>
                <a:ea typeface="Arial" panose="020B0604020202020204" pitchFamily="34" charset="0"/>
              </a:rPr>
              <a:t>kinh</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phí</a:t>
            </a:r>
            <a:r>
              <a:rPr lang="vi-VN" sz="2800" dirty="0">
                <a:solidFill>
                  <a:srgbClr val="C00000"/>
                </a:solidFill>
                <a:latin typeface="Times New Roman" panose="02020603050405020304" pitchFamily="18" charset="0"/>
                <a:ea typeface="Arial" panose="020B0604020202020204" pitchFamily="34" charset="0"/>
              </a:rPr>
              <a:t> </a:t>
            </a:r>
            <a:r>
              <a:rPr lang="en-US" sz="2800" dirty="0">
                <a:solidFill>
                  <a:srgbClr val="C00000"/>
                </a:solidFill>
                <a:latin typeface="Times New Roman" panose="02020603050405020304" pitchFamily="18" charset="0"/>
                <a:ea typeface="Arial" panose="020B0604020202020204" pitchFamily="34" charset="0"/>
              </a:rPr>
              <a:t>102.274</a:t>
            </a:r>
            <a:r>
              <a:rPr lang="vi-VN" sz="2800" dirty="0">
                <a:solidFill>
                  <a:srgbClr val="C00000"/>
                </a:solidFill>
                <a:latin typeface="Times New Roman" panose="02020603050405020304" pitchFamily="18" charset="0"/>
                <a:ea typeface="Arial" panose="020B0604020202020204" pitchFamily="34" charset="0"/>
              </a:rPr>
              <a:t>.000đ. Đầu tư mua sắm trang thiết bị </a:t>
            </a:r>
            <a:r>
              <a:rPr lang="en-US" sz="2800" dirty="0" err="1">
                <a:solidFill>
                  <a:srgbClr val="C00000"/>
                </a:solidFill>
                <a:latin typeface="Times New Roman" panose="02020603050405020304" pitchFamily="18" charset="0"/>
                <a:ea typeface="Arial" panose="020B0604020202020204" pitchFamily="34" charset="0"/>
              </a:rPr>
              <a:t>cho</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các</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lớp</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và</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bếp</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ăn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bạt</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cuốn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máy</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lọc</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nước</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công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nghiệp</a:t>
            </a:r>
            <a:r>
              <a:rPr lang="en-US" sz="2800" dirty="0">
                <a:solidFill>
                  <a:srgbClr val="C00000"/>
                </a:solidFill>
                <a:latin typeface="Times New Roman" panose="02020603050405020304" pitchFamily="18" charset="0"/>
                <a:ea typeface="Arial" panose="020B0604020202020204" pitchFamily="34" charset="0"/>
              </a:rPr>
              <a:t>, 01 </a:t>
            </a:r>
            <a:r>
              <a:rPr lang="en-US" sz="2800" dirty="0" err="1">
                <a:solidFill>
                  <a:srgbClr val="C00000"/>
                </a:solidFill>
                <a:latin typeface="Times New Roman" panose="02020603050405020304" pitchFamily="18" charset="0"/>
                <a:ea typeface="Arial" panose="020B0604020202020204" pitchFamily="34" charset="0"/>
              </a:rPr>
              <a:t>tivi</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tủ</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đun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nước</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xốp</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trải</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nền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bàn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kidmart</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giá</a:t>
            </a:r>
            <a:r>
              <a:rPr lang="en-US" sz="2800" dirty="0">
                <a:solidFill>
                  <a:srgbClr val="C00000"/>
                </a:solidFill>
                <a:latin typeface="Times New Roman" panose="02020603050405020304" pitchFamily="18" charset="0"/>
                <a:ea typeface="Arial" panose="020B0604020202020204" pitchFamily="34" charset="0"/>
              </a:rPr>
              <a:t> …</a:t>
            </a:r>
            <a:r>
              <a:rPr lang="vi-VN" sz="2800" dirty="0">
                <a:solidFill>
                  <a:srgbClr val="C00000"/>
                </a:solidFill>
                <a:latin typeface="Times New Roman" panose="02020603050405020304" pitchFamily="18" charset="0"/>
                <a:ea typeface="Arial" panose="020B0604020202020204" pitchFamily="34" charset="0"/>
              </a:rPr>
              <a:t>tổng kinh phí </a:t>
            </a:r>
            <a:r>
              <a:rPr lang="en-US" sz="2800" dirty="0">
                <a:solidFill>
                  <a:srgbClr val="C00000"/>
                </a:solidFill>
                <a:latin typeface="Times New Roman" panose="02020603050405020304" pitchFamily="18" charset="0"/>
                <a:ea typeface="Arial" panose="020B0604020202020204" pitchFamily="34" charset="0"/>
              </a:rPr>
              <a:t>158.862</a:t>
            </a:r>
            <a:r>
              <a:rPr lang="vi-VN" sz="2800" dirty="0">
                <a:solidFill>
                  <a:srgbClr val="C00000"/>
                </a:solidFill>
                <a:latin typeface="Times New Roman" panose="02020603050405020304" pitchFamily="18" charset="0"/>
                <a:ea typeface="Arial" panose="020B0604020202020204" pitchFamily="34" charset="0"/>
              </a:rPr>
              <a:t>.000đ. Mua bổ sung đồ dùng đồ chơi</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trang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thiết</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bị</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các</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phòng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chức</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năng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góc</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chơi</a:t>
            </a:r>
            <a:r>
              <a:rPr lang="en-US" sz="2800" dirty="0">
                <a:solidFill>
                  <a:srgbClr val="C00000"/>
                </a:solidFill>
                <a:latin typeface="Times New Roman" panose="02020603050405020304" pitchFamily="18" charset="0"/>
                <a:ea typeface="Arial" panose="020B0604020202020204" pitchFamily="34" charset="0"/>
              </a:rPr>
              <a:t> </a:t>
            </a:r>
            <a:r>
              <a:rPr lang="vi-VN" sz="2800" dirty="0">
                <a:solidFill>
                  <a:srgbClr val="C00000"/>
                </a:solidFill>
                <a:latin typeface="Times New Roman" panose="02020603050405020304" pitchFamily="18" charset="0"/>
                <a:ea typeface="Arial" panose="020B0604020202020204" pitchFamily="34" charset="0"/>
              </a:rPr>
              <a:t>ngoài trời:</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đóng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sân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khấu</a:t>
            </a:r>
            <a:r>
              <a:rPr lang="en-US" sz="2800" dirty="0">
                <a:solidFill>
                  <a:srgbClr val="C00000"/>
                </a:solidFill>
                <a:latin typeface="Times New Roman" panose="02020603050405020304" pitchFamily="18" charset="0"/>
                <a:ea typeface="Arial" panose="020B0604020202020204" pitchFamily="34" charset="0"/>
              </a:rPr>
              <a:t>,</a:t>
            </a:r>
            <a:r>
              <a:rPr lang="vi-VN"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bảng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biểu</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giá</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tranh</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loa</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míc</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gióng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gương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múa</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bàn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tròn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giá</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sách</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bắn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tôn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góc</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chợ</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quê</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bộ</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vận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động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bộ</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leo</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núi</a:t>
            </a:r>
            <a:r>
              <a:rPr lang="en-US" sz="2800" dirty="0">
                <a:solidFill>
                  <a:srgbClr val="C00000"/>
                </a:solidFill>
                <a:latin typeface="Times New Roman" panose="02020603050405020304" pitchFamily="18" charset="0"/>
                <a:ea typeface="Arial" panose="020B0604020202020204" pitchFamily="34" charset="0"/>
              </a:rPr>
              <a:t>… </a:t>
            </a:r>
            <a:r>
              <a:rPr lang="vi-VN" sz="2800" dirty="0">
                <a:solidFill>
                  <a:srgbClr val="C00000"/>
                </a:solidFill>
                <a:latin typeface="Times New Roman" panose="02020603050405020304" pitchFamily="18" charset="0"/>
                <a:ea typeface="Arial" panose="020B0604020202020204" pitchFamily="34" charset="0"/>
              </a:rPr>
              <a:t>kinh phí </a:t>
            </a:r>
            <a:r>
              <a:rPr lang="en-US" sz="2800" dirty="0">
                <a:solidFill>
                  <a:srgbClr val="C00000"/>
                </a:solidFill>
                <a:latin typeface="Times New Roman" panose="02020603050405020304" pitchFamily="18" charset="0"/>
                <a:ea typeface="Arial" panose="020B0604020202020204" pitchFamily="34" charset="0"/>
              </a:rPr>
              <a:t>138.387</a:t>
            </a:r>
            <a:r>
              <a:rPr lang="vi-VN" sz="2800" dirty="0">
                <a:solidFill>
                  <a:srgbClr val="C00000"/>
                </a:solidFill>
                <a:latin typeface="Times New Roman" panose="02020603050405020304" pitchFamily="18" charset="0"/>
                <a:ea typeface="Arial" panose="020B0604020202020204" pitchFamily="34" charset="0"/>
              </a:rPr>
              <a:t>.000đ. </a:t>
            </a:r>
            <a:r>
              <a:rPr lang="en-US" sz="2800" dirty="0" err="1">
                <a:solidFill>
                  <a:srgbClr val="C00000"/>
                </a:solidFill>
                <a:latin typeface="Times New Roman" panose="02020603050405020304" pitchFamily="18" charset="0"/>
                <a:ea typeface="Arial" panose="020B0604020202020204" pitchFamily="34" charset="0"/>
              </a:rPr>
              <a:t>Làm</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mới</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lán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xe</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kinh</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phí</a:t>
            </a:r>
            <a:r>
              <a:rPr lang="en-US" sz="2800" dirty="0">
                <a:solidFill>
                  <a:srgbClr val="C00000"/>
                </a:solidFill>
                <a:latin typeface="Times New Roman" panose="02020603050405020304" pitchFamily="18" charset="0"/>
                <a:ea typeface="Arial" panose="020B0604020202020204" pitchFamily="34" charset="0"/>
              </a:rPr>
              <a:t> 58.631.000 (</a:t>
            </a:r>
            <a:r>
              <a:rPr lang="en-US" sz="2800" dirty="0" err="1">
                <a:solidFill>
                  <a:srgbClr val="C00000"/>
                </a:solidFill>
                <a:latin typeface="Times New Roman" panose="02020603050405020304" pitchFamily="18" charset="0"/>
                <a:ea typeface="Arial" panose="020B0604020202020204" pitchFamily="34" charset="0"/>
              </a:rPr>
              <a:t>trong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đó</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xã</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cho</a:t>
            </a:r>
            <a:r>
              <a:rPr lang="en-US" sz="2800" dirty="0">
                <a:solidFill>
                  <a:srgbClr val="C00000"/>
                </a:solidFill>
                <a:latin typeface="Times New Roman" panose="02020603050405020304" pitchFamily="18" charset="0"/>
                <a:ea typeface="Arial" panose="020B0604020202020204" pitchFamily="34" charset="0"/>
              </a:rPr>
              <a:t> 30.000.000 </a:t>
            </a:r>
            <a:r>
              <a:rPr lang="en-US" sz="2800" dirty="0" err="1">
                <a:solidFill>
                  <a:srgbClr val="C00000"/>
                </a:solidFill>
                <a:latin typeface="Times New Roman" panose="02020603050405020304" pitchFamily="18" charset="0"/>
                <a:ea typeface="Arial" panose="020B0604020202020204" pitchFamily="34" charset="0"/>
              </a:rPr>
              <a:t>đồng</a:t>
            </a:r>
            <a:r>
              <a:rPr lang="en-US" sz="2800" dirty="0">
                <a:solidFill>
                  <a:srgbClr val="C00000"/>
                </a:solidFill>
                <a:latin typeface="Times New Roman" panose="02020603050405020304" pitchFamily="18" charset="0"/>
                <a:ea typeface="Arial" panose="020B0604020202020204" pitchFamily="34" charset="0"/>
              </a:rPr>
              <a:t>) </a:t>
            </a:r>
          </a:p>
          <a:p>
            <a:pPr>
              <a:spcAft>
                <a:spcPts val="0"/>
              </a:spcAft>
            </a:pPr>
            <a:r>
              <a:rPr lang="en-US" sz="2800" dirty="0">
                <a:solidFill>
                  <a:srgbClr val="C00000"/>
                </a:solidFill>
                <a:latin typeface="Times New Roman" panose="02020603050405020304" pitchFamily="18" charset="0"/>
                <a:ea typeface="Arial" panose="020B0604020202020204" pitchFamily="34" charset="0"/>
              </a:rPr>
              <a:t>	</a:t>
            </a:r>
            <a:r>
              <a:rPr lang="vi-VN" sz="2800" dirty="0">
                <a:solidFill>
                  <a:srgbClr val="C00000"/>
                </a:solidFill>
                <a:latin typeface="Times New Roman" panose="02020603050405020304" pitchFamily="18" charset="0"/>
                <a:ea typeface="Arial" panose="020B0604020202020204" pitchFamily="34" charset="0"/>
              </a:rPr>
              <a:t>- Sửa chữa: Sửa nền nhà, sửa hiên, sửa sân, sửa máy tính, </a:t>
            </a:r>
            <a:r>
              <a:rPr lang="en-US" sz="2800" dirty="0" err="1">
                <a:solidFill>
                  <a:srgbClr val="C00000"/>
                </a:solidFill>
                <a:latin typeface="Times New Roman" panose="02020603050405020304" pitchFamily="18" charset="0"/>
                <a:ea typeface="Arial" panose="020B0604020202020204" pitchFamily="34" charset="0"/>
              </a:rPr>
              <a:t>giát</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giường</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sửa</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nền</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nhà</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vệ</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sinh</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lớp</a:t>
            </a:r>
            <a:r>
              <a:rPr lang="en-US" sz="2800" dirty="0">
                <a:solidFill>
                  <a:srgbClr val="C00000"/>
                </a:solidFill>
                <a:latin typeface="Times New Roman" panose="02020603050405020304" pitchFamily="18" charset="0"/>
                <a:ea typeface="Arial" panose="020B0604020202020204" pitchFamily="34" charset="0"/>
              </a:rPr>
              <a:t> 4TB1</a:t>
            </a:r>
            <a:r>
              <a:rPr lang="vi-VN" sz="2800" dirty="0">
                <a:solidFill>
                  <a:srgbClr val="C00000"/>
                </a:solidFill>
                <a:latin typeface="Times New Roman" panose="02020603050405020304" pitchFamily="18" charset="0"/>
                <a:ea typeface="Arial" panose="020B0604020202020204" pitchFamily="34" charset="0"/>
              </a:rPr>
              <a:t>, tạo các khu vực chơi, sơn đồ chơi ngoài trời, </a:t>
            </a:r>
            <a:r>
              <a:rPr lang="en-US" sz="2800" dirty="0" err="1">
                <a:solidFill>
                  <a:srgbClr val="C00000"/>
                </a:solidFill>
                <a:latin typeface="Times New Roman" panose="02020603050405020304" pitchFamily="18" charset="0"/>
                <a:ea typeface="Arial" panose="020B0604020202020204" pitchFamily="34" charset="0"/>
              </a:rPr>
              <a:t>nhà</a:t>
            </a:r>
            <a:r>
              <a:rPr lang="en-US" sz="2800" dirty="0">
                <a:solidFill>
                  <a:srgbClr val="C00000"/>
                </a:solidFill>
                <a:latin typeface="Times New Roman" panose="02020603050405020304" pitchFamily="18" charset="0"/>
                <a:ea typeface="Arial" panose="020B0604020202020204" pitchFamily="34" charset="0"/>
              </a:rPr>
              <a:t> </a:t>
            </a:r>
            <a:r>
              <a:rPr lang="en-US" sz="2800" dirty="0" err="1">
                <a:solidFill>
                  <a:srgbClr val="C00000"/>
                </a:solidFill>
                <a:latin typeface="Times New Roman" panose="02020603050405020304" pitchFamily="18" charset="0"/>
                <a:ea typeface="Arial" panose="020B0604020202020204" pitchFamily="34" charset="0"/>
              </a:rPr>
              <a:t>bóng</a:t>
            </a:r>
            <a:r>
              <a:rPr lang="en-US" sz="2800" dirty="0">
                <a:solidFill>
                  <a:srgbClr val="C00000"/>
                </a:solidFill>
                <a:latin typeface="Times New Roman" panose="02020603050405020304" pitchFamily="18" charset="0"/>
                <a:ea typeface="Arial" panose="020B0604020202020204" pitchFamily="34" charset="0"/>
              </a:rPr>
              <a:t>, </a:t>
            </a:r>
            <a:r>
              <a:rPr lang="vi-VN" sz="2800" dirty="0">
                <a:solidFill>
                  <a:srgbClr val="C00000"/>
                </a:solidFill>
                <a:latin typeface="Times New Roman" panose="02020603050405020304" pitchFamily="18" charset="0"/>
                <a:ea typeface="Arial" panose="020B0604020202020204" pitchFamily="34" charset="0"/>
              </a:rPr>
              <a:t>bảo dưỡng điều hòa, hệ thống đường điện, nước……</a:t>
            </a:r>
            <a:r>
              <a:rPr lang="en-US" sz="2800" dirty="0" err="1">
                <a:solidFill>
                  <a:srgbClr val="C00000"/>
                </a:solidFill>
                <a:latin typeface="Times New Roman" panose="02020603050405020304" pitchFamily="18" charset="0"/>
                <a:ea typeface="Arial" panose="020B0604020202020204" pitchFamily="34" charset="0"/>
              </a:rPr>
              <a:t>với</a:t>
            </a:r>
            <a:r>
              <a:rPr lang="vi-VN" sz="2800" dirty="0">
                <a:solidFill>
                  <a:srgbClr val="C00000"/>
                </a:solidFill>
                <a:latin typeface="Times New Roman" panose="02020603050405020304" pitchFamily="18" charset="0"/>
                <a:ea typeface="Arial" panose="020B0604020202020204" pitchFamily="34" charset="0"/>
              </a:rPr>
              <a:t> kinh phí </a:t>
            </a:r>
            <a:r>
              <a:rPr lang="en-US" sz="2800" dirty="0">
                <a:solidFill>
                  <a:srgbClr val="C00000"/>
                </a:solidFill>
                <a:latin typeface="Times New Roman" panose="02020603050405020304" pitchFamily="18" charset="0"/>
                <a:ea typeface="Arial" panose="020B0604020202020204" pitchFamily="34" charset="0"/>
              </a:rPr>
              <a:t>97.972</a:t>
            </a:r>
            <a:r>
              <a:rPr lang="vi-VN" sz="2800" dirty="0">
                <a:solidFill>
                  <a:srgbClr val="C00000"/>
                </a:solidFill>
                <a:latin typeface="Times New Roman" panose="02020603050405020304" pitchFamily="18" charset="0"/>
                <a:ea typeface="Arial" panose="020B0604020202020204" pitchFamily="34" charset="0"/>
              </a:rPr>
              <a:t>.000đ. Tổng kinh phí mua sắm và sửa chữa là: </a:t>
            </a:r>
            <a:r>
              <a:rPr lang="en-US" sz="2800" dirty="0">
                <a:solidFill>
                  <a:srgbClr val="C00000"/>
                </a:solidFill>
                <a:latin typeface="Times New Roman" panose="02020603050405020304" pitchFamily="18" charset="0"/>
                <a:ea typeface="Arial" panose="020B0604020202020204" pitchFamily="34" charset="0"/>
              </a:rPr>
              <a:t>556.126</a:t>
            </a:r>
            <a:r>
              <a:rPr lang="vi-VN" sz="2800" dirty="0">
                <a:solidFill>
                  <a:srgbClr val="C00000"/>
                </a:solidFill>
                <a:latin typeface="Times New Roman" panose="02020603050405020304" pitchFamily="18" charset="0"/>
                <a:ea typeface="Arial" panose="020B0604020202020204" pitchFamily="34" charset="0"/>
              </a:rPr>
              <a:t>.000đ (Trong đó cha mẹ đóng góp: </a:t>
            </a:r>
            <a:r>
              <a:rPr lang="en-US" sz="2800" dirty="0">
                <a:solidFill>
                  <a:srgbClr val="C00000"/>
                </a:solidFill>
                <a:latin typeface="Times New Roman" panose="02020603050405020304" pitchFamily="18" charset="0"/>
                <a:ea typeface="Arial" panose="020B0604020202020204" pitchFamily="34" charset="0"/>
              </a:rPr>
              <a:t>167.737</a:t>
            </a:r>
            <a:r>
              <a:rPr lang="vi-VN" sz="2800" dirty="0">
                <a:solidFill>
                  <a:srgbClr val="C00000"/>
                </a:solidFill>
                <a:latin typeface="Times New Roman" panose="02020603050405020304" pitchFamily="18" charset="0"/>
                <a:ea typeface="Arial" panose="020B0604020202020204" pitchFamily="34" charset="0"/>
              </a:rPr>
              <a:t>.000đ; Ngân sách: </a:t>
            </a:r>
            <a:r>
              <a:rPr lang="en-US" sz="2800" dirty="0">
                <a:solidFill>
                  <a:srgbClr val="C00000"/>
                </a:solidFill>
                <a:latin typeface="Times New Roman" panose="02020603050405020304" pitchFamily="18" charset="0"/>
                <a:ea typeface="Arial" panose="020B0604020202020204" pitchFamily="34" charset="0"/>
              </a:rPr>
              <a:t>388.389</a:t>
            </a:r>
            <a:r>
              <a:rPr lang="vi-VN" sz="2800" dirty="0">
                <a:solidFill>
                  <a:srgbClr val="C00000"/>
                </a:solidFill>
                <a:latin typeface="Times New Roman" panose="02020603050405020304" pitchFamily="18" charset="0"/>
                <a:ea typeface="Arial" panose="020B0604020202020204" pitchFamily="34" charset="0"/>
              </a:rPr>
              <a:t>.000đ)</a:t>
            </a:r>
            <a:endParaRPr lang="en-US" sz="2800" dirty="0">
              <a:solidFill>
                <a:srgbClr val="C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566301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100" y="640140"/>
            <a:ext cx="11277600" cy="5016758"/>
          </a:xfrm>
          <a:prstGeom prst="rect">
            <a:avLst/>
          </a:prstGeom>
        </p:spPr>
        <p:txBody>
          <a:bodyPr wrap="square">
            <a:spAutoFit/>
          </a:bodyPr>
          <a:lstStyle/>
          <a:p>
            <a:pPr>
              <a:spcAft>
                <a:spcPts val="0"/>
              </a:spcAft>
            </a:pPr>
            <a:r>
              <a:rPr lang="vi-VN" sz="3200" b="1" spc="15" dirty="0">
                <a:latin typeface="Times New Roman" panose="02020603050405020304" pitchFamily="18" charset="0"/>
                <a:ea typeface="Arial" panose="020B0604020202020204" pitchFamily="34" charset="0"/>
              </a:rPr>
              <a:t>8. Thực hiện chế độ chính sách cho trẻ. </a:t>
            </a:r>
            <a:endParaRPr lang="en-US" sz="3200" dirty="0">
              <a:effectLst/>
              <a:latin typeface="Times New Roman" panose="02020603050405020304" pitchFamily="18" charset="0"/>
              <a:ea typeface="Times New Roman" panose="02020603050405020304" pitchFamily="18" charset="0"/>
            </a:endParaRPr>
          </a:p>
          <a:p>
            <a:pPr>
              <a:spcAft>
                <a:spcPts val="0"/>
              </a:spcAft>
            </a:pPr>
            <a:r>
              <a:rPr lang="vi-VN" sz="3200" spc="15" dirty="0">
                <a:latin typeface="Times New Roman" panose="02020603050405020304" pitchFamily="18" charset="0"/>
                <a:ea typeface="Arial" panose="020B0604020202020204" pitchFamily="34" charset="0"/>
              </a:rPr>
              <a:t>- Thực hiện nghiêm túc các chế độ cho trẻ như hỗ trợ ăn trưa, hỗ trợ kinh phí học tập, miễn giảm chi phí học tập</a:t>
            </a:r>
            <a:r>
              <a:rPr lang="en-US" sz="3200" spc="15" dirty="0">
                <a:latin typeface="Times New Roman" panose="02020603050405020304" pitchFamily="18" charset="0"/>
                <a:ea typeface="Arial" panose="020B0604020202020204" pitchFamily="34" charset="0"/>
              </a:rPr>
              <a:t>,</a:t>
            </a:r>
            <a:r>
              <a:rPr lang="vi-VN" sz="3200" spc="15" dirty="0">
                <a:latin typeface="Times New Roman" panose="02020603050405020304" pitchFamily="18" charset="0"/>
                <a:ea typeface="Arial" panose="020B0604020202020204" pitchFamily="34" charset="0"/>
              </a:rPr>
              <a:t> học phí miễn giảm 100% trẻ em theo Nghị quyết 54/2019/NQ-HĐND thành phố, còn đối với trẻ thuộc diện đối tượng được hưởng theo Nghị định số 105/NĐ-CP, Nghị định số 81/NĐ-CP, về hỗ trợ tiền ăn trưa, hỗ trợ chi phí học tập năm học: 202</a:t>
            </a:r>
            <a:r>
              <a:rPr lang="en-US" sz="3200" spc="15" dirty="0">
                <a:latin typeface="Times New Roman" panose="02020603050405020304" pitchFamily="18" charset="0"/>
                <a:ea typeface="Arial" panose="020B0604020202020204" pitchFamily="34" charset="0"/>
              </a:rPr>
              <a:t>3</a:t>
            </a:r>
            <a:r>
              <a:rPr lang="vi-VN" sz="3200" spc="15" dirty="0">
                <a:latin typeface="Times New Roman" panose="02020603050405020304" pitchFamily="18" charset="0"/>
                <a:ea typeface="Arial" panose="020B0604020202020204" pitchFamily="34" charset="0"/>
              </a:rPr>
              <a:t>-202</a:t>
            </a:r>
            <a:r>
              <a:rPr lang="en-US" sz="3200" spc="15" dirty="0">
                <a:latin typeface="Times New Roman" panose="02020603050405020304" pitchFamily="18" charset="0"/>
                <a:ea typeface="Arial" panose="020B0604020202020204" pitchFamily="34" charset="0"/>
              </a:rPr>
              <a:t>4</a:t>
            </a:r>
            <a:r>
              <a:rPr lang="vi-VN" sz="3200" spc="15" dirty="0">
                <a:latin typeface="Times New Roman" panose="02020603050405020304" pitchFamily="18" charset="0"/>
                <a:ea typeface="Arial" panose="020B0604020202020204" pitchFamily="34" charset="0"/>
              </a:rPr>
              <a:t>. Ở kỳ 1 trường đã nhận kinh phí hỗ trợ ăn trưa, học phí </a:t>
            </a:r>
            <a:r>
              <a:rPr lang="en-US" sz="3200" spc="15" dirty="0">
                <a:latin typeface="Times New Roman" panose="02020603050405020304" pitchFamily="18" charset="0"/>
                <a:ea typeface="Arial" panose="020B0604020202020204" pitchFamily="34" charset="0"/>
              </a:rPr>
              <a:t>10 </a:t>
            </a:r>
            <a:r>
              <a:rPr lang="en-US" sz="3200" spc="15" dirty="0" err="1">
                <a:latin typeface="Times New Roman" panose="02020603050405020304" pitchFamily="18" charset="0"/>
                <a:ea typeface="Arial" panose="020B0604020202020204" pitchFamily="34" charset="0"/>
              </a:rPr>
              <a:t>trẻ</a:t>
            </a:r>
            <a:r>
              <a:rPr lang="en-US" sz="3200" spc="15" dirty="0">
                <a:latin typeface="Times New Roman" panose="02020603050405020304" pitchFamily="18" charset="0"/>
                <a:ea typeface="Arial" panose="020B0604020202020204" pitchFamily="34" charset="0"/>
              </a:rPr>
              <a:t> </a:t>
            </a:r>
            <a:r>
              <a:rPr lang="vi-VN" sz="3200" spc="15" dirty="0">
                <a:latin typeface="Times New Roman" panose="02020603050405020304" pitchFamily="18" charset="0"/>
                <a:ea typeface="Arial" panose="020B0604020202020204" pitchFamily="34" charset="0"/>
              </a:rPr>
              <a:t>. Kỳ 2: kinh phí hỗ trợ ăn trưa, học phí </a:t>
            </a:r>
            <a:r>
              <a:rPr lang="en-US" sz="3200" spc="15" dirty="0">
                <a:latin typeface="Times New Roman" panose="02020603050405020304" pitchFamily="18" charset="0"/>
                <a:ea typeface="Arial" panose="020B0604020202020204" pitchFamily="34" charset="0"/>
              </a:rPr>
              <a:t>2</a:t>
            </a:r>
            <a:r>
              <a:rPr lang="vi-VN" sz="3200" spc="15" dirty="0">
                <a:latin typeface="Times New Roman" panose="02020603050405020304" pitchFamily="18" charset="0"/>
                <a:ea typeface="Arial" panose="020B0604020202020204" pitchFamily="34" charset="0"/>
              </a:rPr>
              <a:t> cháu. Sau khi nhà trường nhận được chi trả kịp thời đến từng cha mẹ trẻ.</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3882169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100" y="405500"/>
            <a:ext cx="11277600" cy="5896294"/>
          </a:xfrm>
          <a:prstGeom prst="rect">
            <a:avLst/>
          </a:prstGeom>
        </p:spPr>
        <p:txBody>
          <a:bodyPr wrap="square">
            <a:spAutoFit/>
          </a:bodyPr>
          <a:lstStyle/>
          <a:p>
            <a:pPr algn="just">
              <a:spcAft>
                <a:spcPts val="0"/>
              </a:spcAft>
            </a:pPr>
            <a:r>
              <a:rPr lang="it-IT" sz="2000" b="1" spc="-20" dirty="0">
                <a:latin typeface="Times New Roman" panose="02020603050405020304" pitchFamily="18" charset="0"/>
                <a:ea typeface="Times New Roman" panose="02020603050405020304" pitchFamily="18" charset="0"/>
              </a:rPr>
              <a:t>	9. Công tác phổ biến kiến thức nuôi dạy trẻ cho các bậc cha mẹ, cộng đồng và tuyên truyền về giáo dục mầm non. </a:t>
            </a:r>
            <a:endParaRPr lang="en-US" sz="2000" dirty="0">
              <a:effectLst/>
              <a:latin typeface="Times New Roman" panose="02020603050405020304" pitchFamily="18" charset="0"/>
              <a:ea typeface="Times New Roman" panose="02020603050405020304" pitchFamily="18" charset="0"/>
            </a:endParaRPr>
          </a:p>
          <a:p>
            <a:pPr algn="just">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Năm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học</a:t>
            </a:r>
            <a:r>
              <a:rPr lang="en-US" sz="2000" dirty="0">
                <a:latin typeface="Times New Roman" panose="02020603050405020304" pitchFamily="18" charset="0"/>
                <a:ea typeface="Times New Roman" panose="02020603050405020304" pitchFamily="18" charset="0"/>
              </a:rPr>
              <a:t> 2023-2024 CB,GV,NV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làm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tốt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công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tuyên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truyền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với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phụ</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huynh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để</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huy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số</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tuổi</a:t>
            </a:r>
            <a:r>
              <a:rPr lang="en-US" sz="2000" dirty="0">
                <a:latin typeface="Times New Roman" panose="02020603050405020304" pitchFamily="18" charset="0"/>
                <a:ea typeface="Times New Roman" panose="02020603050405020304" pitchFamily="18" charset="0"/>
              </a:rPr>
              <a:t> ra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đạt</a:t>
            </a:r>
            <a:r>
              <a:rPr lang="en-US" sz="2000" dirty="0">
                <a:latin typeface="Times New Roman" panose="02020603050405020304" pitchFamily="18" charset="0"/>
                <a:ea typeface="Times New Roman" panose="02020603050405020304" pitchFamily="18" charset="0"/>
              </a:rPr>
              <a:t> 88%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ăn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đạt</a:t>
            </a:r>
            <a:r>
              <a:rPr lang="en-US" sz="2000" dirty="0">
                <a:latin typeface="Times New Roman" panose="02020603050405020304" pitchFamily="18" charset="0"/>
                <a:ea typeface="Times New Roman" panose="02020603050405020304" pitchFamily="18" charset="0"/>
              </a:rPr>
              <a:t> 100%.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triển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khai</a:t>
            </a:r>
            <a:r>
              <a:rPr lang="en-US" sz="2000" dirty="0">
                <a:latin typeface="Times New Roman" panose="02020603050405020304" pitchFamily="18" charset="0"/>
                <a:ea typeface="Times New Roman" panose="02020603050405020304" pitchFamily="18" charset="0"/>
              </a:rPr>
              <a:t> XD </a:t>
            </a:r>
            <a:r>
              <a:rPr lang="en-US" sz="2000" dirty="0" err="1">
                <a:latin typeface="Times New Roman" panose="02020603050405020304" pitchFamily="18" charset="0"/>
                <a:ea typeface="Times New Roman" panose="02020603050405020304" pitchFamily="18" charset="0"/>
              </a:rPr>
              <a:t>góc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tuyên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truyền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với</a:t>
            </a:r>
            <a:r>
              <a:rPr lang="en-US" sz="2000" dirty="0">
                <a:latin typeface="Times New Roman" panose="02020603050405020304" pitchFamily="18" charset="0"/>
                <a:ea typeface="Times New Roman" panose="02020603050405020304" pitchFamily="18" charset="0"/>
              </a:rPr>
              <a:t> cha </a:t>
            </a:r>
            <a:r>
              <a:rPr lang="en-US" sz="2000" dirty="0" err="1">
                <a:latin typeface="Times New Roman" panose="02020603050405020304" pitchFamily="18" charset="0"/>
                <a:ea typeface="Times New Roman" panose="02020603050405020304" pitchFamily="18" charset="0"/>
              </a:rPr>
              <a:t>mẹ</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thông</a:t>
            </a:r>
            <a:r>
              <a:rPr lang="en-US" sz="2000" dirty="0">
                <a:latin typeface="Times New Roman" panose="02020603050405020304" pitchFamily="18" charset="0"/>
                <a:ea typeface="Times New Roman" panose="02020603050405020304" pitchFamily="18" charset="0"/>
              </a:rPr>
              <a:t> qua </a:t>
            </a:r>
            <a:r>
              <a:rPr lang="en-US" sz="2000" dirty="0" err="1">
                <a:latin typeface="Times New Roman" panose="02020603050405020304" pitchFamily="18" charset="0"/>
                <a:ea typeface="Times New Roman" panose="02020603050405020304" pitchFamily="18" charset="0"/>
              </a:rPr>
              <a:t>bảng</a:t>
            </a:r>
            <a:r>
              <a:rPr lang="en-US" sz="2000" dirty="0">
                <a:latin typeface="Times New Roman" panose="02020603050405020304" pitchFamily="18" charset="0"/>
                <a:ea typeface="Times New Roman" panose="02020603050405020304" pitchFamily="18" charset="0"/>
              </a:rPr>
              <a:t> tin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trang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tử</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để</a:t>
            </a:r>
            <a:r>
              <a:rPr lang="en-US" sz="2000" dirty="0">
                <a:latin typeface="Times New Roman" panose="02020603050405020304" pitchFamily="18" charset="0"/>
                <a:ea typeface="Times New Roman" panose="02020603050405020304" pitchFamily="18" charset="0"/>
              </a:rPr>
              <a:t> cha </a:t>
            </a:r>
            <a:r>
              <a:rPr lang="en-US" sz="2000" dirty="0" err="1">
                <a:latin typeface="Times New Roman" panose="02020603050405020304" pitchFamily="18" charset="0"/>
                <a:ea typeface="Times New Roman" panose="02020603050405020304" pitchFamily="18" charset="0"/>
              </a:rPr>
              <a:t>mẹ</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cùng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phối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hợp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tham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gia</a:t>
            </a:r>
            <a:r>
              <a:rPr lang="en-US" sz="2000" dirty="0">
                <a:latin typeface="Times New Roman" panose="02020603050405020304" pitchFamily="18" charset="0"/>
                <a:ea typeface="Times New Roman" panose="02020603050405020304" pitchFamily="18" charset="0"/>
              </a:rPr>
              <a:t> CS&amp;GD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it-IT" sz="2000" spc="-30" dirty="0">
                <a:solidFill>
                  <a:srgbClr val="000000"/>
                </a:solidFill>
                <a:latin typeface="Times New Roman" panose="02020603050405020304" pitchFamily="18" charset="0"/>
                <a:ea typeface="Times New Roman" panose="02020603050405020304" pitchFamily="18" charset="0"/>
              </a:rPr>
              <a:t>Tập trung làm tốt công tác tuyên truyền kiến thức, kĩ năng vệ sinh-chăm sóc-nuôi dưỡng-giáo dục trẻ theo chương trình GDMN, cho các bậc cha mẹ với nội dung phù hợp và hình thức đa dạng như: Tại góc tuyên truyền lớp; </a:t>
            </a:r>
            <a:r>
              <a:rPr lang="it-IT" sz="2000" dirty="0">
                <a:latin typeface="Times New Roman" panose="02020603050405020304" pitchFamily="18" charset="0"/>
                <a:ea typeface="Times New Roman" panose="02020603050405020304" pitchFamily="18" charset="0"/>
              </a:rPr>
              <a:t>qua giờ đón và trả trẻ</a:t>
            </a:r>
            <a:r>
              <a:rPr lang="it-IT" sz="2000" spc="-30" dirty="0">
                <a:solidFill>
                  <a:srgbClr val="000000"/>
                </a:solidFill>
                <a:latin typeface="Times New Roman" panose="02020603050405020304" pitchFamily="18" charset="0"/>
                <a:ea typeface="Times New Roman" panose="02020603050405020304" pitchFamily="18" charset="0"/>
              </a:rPr>
              <a:t>, qua hội thi, qua website, zalo, facebook. P</a:t>
            </a:r>
            <a:r>
              <a:rPr lang="it-IT" sz="2000" dirty="0">
                <a:latin typeface="Times New Roman" panose="02020603050405020304" pitchFamily="18" charset="0"/>
                <a:ea typeface="Times New Roman" panose="02020603050405020304" pitchFamily="18" charset="0"/>
              </a:rPr>
              <a:t>hối hợp với trạm y tế, tuyên truyền cho cha mẹ trẻ về kiến thức chăm sóc sức khỏe, kiến thức vệ sinh phòng, chống dịch bệnh, VSATTP, phòng chống suy dinh dưỡng.</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xuyên</a:t>
            </a:r>
            <a:r>
              <a:rPr lang="en-US" sz="2000" dirty="0">
                <a:latin typeface="Times New Roman" panose="02020603050405020304" pitchFamily="18" charset="0"/>
                <a:ea typeface="Times New Roman" panose="02020603050405020304" pitchFamily="18" charset="0"/>
              </a:rPr>
              <a:t> đ</a:t>
            </a:r>
            <a:r>
              <a:rPr lang="vi-VN" sz="2000" dirty="0">
                <a:latin typeface="Times New Roman" panose="02020603050405020304" pitchFamily="18" charset="0"/>
                <a:ea typeface="Times New Roman" panose="02020603050405020304" pitchFamily="18" charset="0"/>
              </a:rPr>
              <a:t>ăng tải trên </a:t>
            </a:r>
            <a:r>
              <a:rPr lang="en-US" sz="2000" dirty="0" err="1">
                <a:latin typeface="Times New Roman" panose="02020603050405020304" pitchFamily="18" charset="0"/>
                <a:ea typeface="Times New Roman" panose="02020603050405020304" pitchFamily="18" charset="0"/>
              </a:rPr>
              <a:t>nhóm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Zalo</a:t>
            </a:r>
            <a:r>
              <a:rPr lang="en-US" sz="2000" dirty="0">
                <a:latin typeface="Times New Roman" panose="02020603050405020304" pitchFamily="18" charset="0"/>
                <a:ea typeface="Times New Roman" panose="02020603050405020304" pitchFamily="18" charset="0"/>
              </a:rPr>
              <a:t>, </a:t>
            </a:r>
            <a:r>
              <a:rPr lang="it-IT" sz="2000" spc="-30" dirty="0">
                <a:solidFill>
                  <a:srgbClr val="000000"/>
                </a:solidFill>
                <a:latin typeface="Times New Roman" panose="02020603050405020304" pitchFamily="18" charset="0"/>
                <a:ea typeface="Times New Roman" panose="02020603050405020304" pitchFamily="18" charset="0"/>
              </a:rPr>
              <a:t>website, facebook</a:t>
            </a:r>
            <a:r>
              <a:rPr lang="it-IT"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vi-VN" sz="2000" dirty="0">
                <a:latin typeface="Times New Roman" panose="02020603050405020304" pitchFamily="18" charset="0"/>
                <a:ea typeface="Times New Roman" panose="02020603050405020304" pitchFamily="18" charset="0"/>
              </a:rPr>
              <a:t> các video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về</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vi-VN"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vi-VN" sz="2000" dirty="0">
                <a:latin typeface="Times New Roman" panose="02020603050405020304" pitchFamily="18" charset="0"/>
                <a:ea typeface="Times New Roman" panose="02020603050405020304" pitchFamily="18" charset="0"/>
              </a:rPr>
              <a:t>hình ảnh đẹp,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vi-VN" sz="2000" dirty="0">
                <a:latin typeface="Times New Roman" panose="02020603050405020304" pitchFamily="18" charset="0"/>
                <a:ea typeface="Times New Roman" panose="02020603050405020304" pitchFamily="18" charset="0"/>
              </a:rPr>
              <a:t>tin bài về </a:t>
            </a:r>
            <a:r>
              <a:rPr lang="en-US" sz="2000" i="1" dirty="0">
                <a:latin typeface="Times New Roman" panose="02020603050405020304" pitchFamily="18" charset="0"/>
                <a:ea typeface="Times New Roman" panose="02020603050405020304" pitchFamily="18" charset="0"/>
              </a:rPr>
              <a:t>“X</a:t>
            </a:r>
            <a:r>
              <a:rPr lang="vi-VN" sz="2000" i="1" dirty="0">
                <a:latin typeface="Times New Roman" panose="02020603050405020304" pitchFamily="18" charset="0"/>
                <a:ea typeface="Times New Roman" panose="02020603050405020304" pitchFamily="18" charset="0"/>
              </a:rPr>
              <a:t>ây dựng trường mầm non lấy trẻ làm trung tâm</a:t>
            </a:r>
            <a:r>
              <a:rPr lang="en-US" sz="2000" i="1"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Chương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trình</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Tôi</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yêu</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Việt</a:t>
            </a:r>
            <a:r>
              <a:rPr lang="en-US" sz="2000" i="1" dirty="0">
                <a:latin typeface="Times New Roman" panose="02020603050405020304" pitchFamily="18" charset="0"/>
                <a:ea typeface="Times New Roman" panose="02020603050405020304" pitchFamily="18" charset="0"/>
              </a:rPr>
              <a:t> Nam”,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ngày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hội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ngày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lễ</a:t>
            </a:r>
            <a:r>
              <a:rPr lang="en-US" sz="2000" i="1" dirty="0">
                <a:latin typeface="Times New Roman" panose="02020603050405020304" pitchFamily="18" charset="0"/>
                <a:ea typeface="Times New Roman" panose="02020603050405020304" pitchFamily="18" charset="0"/>
              </a:rPr>
              <a:t>, ...</a:t>
            </a:r>
            <a:r>
              <a:rPr lang="vi-VN" sz="2000" dirty="0">
                <a:latin typeface="Times New Roman" panose="02020603050405020304" pitchFamily="18" charset="0"/>
                <a:ea typeface="Times New Roman" panose="02020603050405020304" pitchFamily="18" charset="0"/>
              </a:rPr>
              <a:t>để tuyên truyền</a:t>
            </a:r>
            <a:r>
              <a:rPr lang="en-US" sz="2000" dirty="0">
                <a:latin typeface="Times New Roman" panose="02020603050405020304" pitchFamily="18" charset="0"/>
                <a:ea typeface="Times New Roman" panose="02020603050405020304" pitchFamily="18" charset="0"/>
              </a:rPr>
              <a:t>, đ</a:t>
            </a:r>
            <a:r>
              <a:rPr lang="vi-VN" sz="2000" dirty="0">
                <a:latin typeface="Times New Roman" panose="02020603050405020304" pitchFamily="18" charset="0"/>
                <a:ea typeface="Times New Roman" panose="02020603050405020304" pitchFamily="18" charset="0"/>
              </a:rPr>
              <a:t>ảm bảo trên trang thông tin điện tử 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vi-VN" sz="2000" dirty="0">
                <a:latin typeface="Times New Roman" panose="02020603050405020304" pitchFamily="18" charset="0"/>
                <a:ea typeface="Times New Roman" panose="02020603050405020304" pitchFamily="18" charset="0"/>
              </a:rPr>
              <a:t>mỗi tháng có ít nhất </a:t>
            </a:r>
            <a:r>
              <a:rPr lang="en-US" sz="2000" dirty="0">
                <a:latin typeface="Times New Roman" panose="02020603050405020304" pitchFamily="18" charset="0"/>
                <a:ea typeface="Times New Roman" panose="02020603050405020304" pitchFamily="18" charset="0"/>
              </a:rPr>
              <a:t>4-5</a:t>
            </a:r>
            <a:r>
              <a:rPr lang="vi-VN" sz="2000" dirty="0">
                <a:latin typeface="Times New Roman" panose="02020603050405020304" pitchFamily="18" charset="0"/>
                <a:ea typeface="Times New Roman" panose="02020603050405020304" pitchFamily="18" charset="0"/>
              </a:rPr>
              <a:t> tin/bài về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HĐ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it-IT" sz="2000" dirty="0">
                <a:solidFill>
                  <a:srgbClr val="000000"/>
                </a:solidFill>
                <a:latin typeface="Times New Roman" panose="02020603050405020304" pitchFamily="18" charset="0"/>
                <a:ea typeface="Times New Roman" panose="02020603050405020304" pitchFamily="18" charset="0"/>
              </a:rPr>
              <a:t>Qua hoạt động này mà nhà trường đã được các cấp chính quyền địa phương và mọi người dân nhận thức đầy đủ hơn, đã đồng tình ủng hộ và chung sức cùng nhà trường trong nhiều hoạt động, tạo đà cho nhà trường ngày càng phát triển. </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9889990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550" y="675169"/>
            <a:ext cx="11753850" cy="5579797"/>
          </a:xfrm>
          <a:prstGeom prst="rect">
            <a:avLst/>
          </a:prstGeom>
        </p:spPr>
        <p:txBody>
          <a:bodyPr wrap="square">
            <a:spAutoFit/>
          </a:bodyPr>
          <a:lstStyle/>
          <a:p>
            <a:pPr algn="just">
              <a:lnSpc>
                <a:spcPct val="115000"/>
              </a:lnSpc>
              <a:spcAft>
                <a:spcPts val="0"/>
              </a:spcAft>
            </a:pPr>
            <a:r>
              <a:rPr lang="it-IT" sz="2400" b="1" spc="-20" dirty="0">
                <a:latin typeface="Times New Roman" panose="02020603050405020304" pitchFamily="18" charset="0"/>
                <a:ea typeface="Times New Roman" panose="02020603050405020304" pitchFamily="18" charset="0"/>
              </a:rPr>
              <a:t>	10. Công tác quản lý</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dirty="0">
                <a:latin typeface="Times New Roman" panose="02020603050405020304" pitchFamily="18" charset="0"/>
                <a:ea typeface="Times New Roman" panose="02020603050405020304" pitchFamily="18" charset="0"/>
              </a:rPr>
              <a:t>	- </a:t>
            </a:r>
            <a:r>
              <a:rPr lang="vi-VN" sz="2400" dirty="0">
                <a:latin typeface="Times New Roman" panose="02020603050405020304" pitchFamily="18" charset="0"/>
                <a:ea typeface="Times New Roman" panose="02020603050405020304" pitchFamily="18" charset="0"/>
              </a:rPr>
              <a:t>Tăng cường công tác thanh, kiểm tra các </a:t>
            </a:r>
            <a:r>
              <a:rPr lang="it-IT" sz="2400" dirty="0">
                <a:latin typeface="Times New Roman" panose="02020603050405020304" pitchFamily="18" charset="0"/>
                <a:ea typeface="Times New Roman" panose="02020603050405020304" pitchFamily="18" charset="0"/>
              </a:rPr>
              <a:t>nhóm lớp </a:t>
            </a:r>
            <a:r>
              <a:rPr lang="vi-VN" sz="2400" dirty="0">
                <a:latin typeface="Times New Roman" panose="02020603050405020304" pitchFamily="18" charset="0"/>
                <a:ea typeface="Times New Roman" panose="02020603050405020304" pitchFamily="18" charset="0"/>
              </a:rPr>
              <a:t>về tổ chức </a:t>
            </a:r>
            <a:r>
              <a:rPr lang="it-IT" sz="2400" dirty="0">
                <a:latin typeface="Times New Roman" panose="02020603050405020304" pitchFamily="18" charset="0"/>
                <a:ea typeface="Times New Roman" panose="02020603050405020304" pitchFamily="18" charset="0"/>
              </a:rPr>
              <a:t>các hoạt động</a:t>
            </a:r>
            <a:r>
              <a:rPr lang="vi-VN" sz="2400" dirty="0">
                <a:latin typeface="Times New Roman" panose="02020603050405020304" pitchFamily="18" charset="0"/>
                <a:ea typeface="Times New Roman" panose="02020603050405020304" pitchFamily="18" charset="0"/>
              </a:rPr>
              <a:t> chăm sóc, nuôi dưỡng, giáo dục trẻ bằng nhiều biện pháp và hình thức</a:t>
            </a:r>
            <a:r>
              <a:rPr lang="it-IT" sz="2400" dirty="0">
                <a:latin typeface="Times New Roman" panose="02020603050405020304" pitchFamily="18" charset="0"/>
                <a:ea typeface="Times New Roman" panose="02020603050405020304" pitchFamily="18" charset="0"/>
              </a:rPr>
              <a:t> (kiểm tra định kỳ, đột xuất, báo trước…)</a:t>
            </a:r>
            <a:r>
              <a:rPr lang="vi-VN" sz="2400"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dirty="0">
                <a:latin typeface="Times New Roman" panose="02020603050405020304" pitchFamily="18" charset="0"/>
                <a:ea typeface="Times New Roman" panose="02020603050405020304" pitchFamily="18" charset="0"/>
              </a:rPr>
              <a:t>	- Đánh giá kết quả công tác thanh tra, kiểm tra, nhà trường đã xây dựng tổ chức triển khai kế hoạch thanh, kiểm tra năm học 2023-2024 cho toàn thể CBGVNV, thành lập đoàn kiểm tra theo đúng tiến độ và kế hoạch, kết quả qua kiểm tra toàn diện giáo viên nhân viên đạt loại tốt 32/35=91.4%, khá 3/35=8.6% GVNV. </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dirty="0">
                <a:latin typeface="Times New Roman" panose="02020603050405020304" pitchFamily="18" charset="0"/>
                <a:ea typeface="Times New Roman" panose="02020603050405020304" pitchFamily="18" charset="0"/>
              </a:rPr>
              <a:t>	- Thực hiện 3 công khai</a:t>
            </a:r>
            <a:r>
              <a:rPr lang="it-IT" sz="2400" b="1" dirty="0">
                <a:latin typeface="Times New Roman" panose="02020603050405020304" pitchFamily="18" charset="0"/>
                <a:ea typeface="Times New Roman" panose="02020603050405020304" pitchFamily="18" charset="0"/>
              </a:rPr>
              <a:t> </a:t>
            </a:r>
            <a:r>
              <a:rPr lang="it-IT" sz="2400" dirty="0">
                <a:latin typeface="Times New Roman" panose="02020603050405020304" pitchFamily="18" charset="0"/>
                <a:ea typeface="Times New Roman" panose="02020603050405020304" pitchFamily="18" charset="0"/>
              </a:rPr>
              <a:t>theo Thông tư số 36/2017/TT-BGDĐT ngày 28 tháng 12 năm 2017 của Bộ trưởng Bộ Giáo dục và Đào tạo: Nhà trường đã triển khai và tổ chức thực hiện như công khai về điều kiện đó là cơ sở vật chất, đội ngũ nhà giáo, công khai tài chính, về chất lượng theo đúng quy định tại bảng tin của trường, tại các nhóm lớp và tại phòng kế toán của trường. </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60514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6700" y="190500"/>
            <a:ext cx="11696700" cy="6494085"/>
          </a:xfrm>
          <a:prstGeom prst="rect">
            <a:avLst/>
          </a:prstGeom>
          <a:noFill/>
        </p:spPr>
        <p:txBody>
          <a:bodyPr wrap="square" rtlCol="0">
            <a:spAutoFit/>
          </a:bodyPr>
          <a:lstStyle/>
          <a:p>
            <a:pPr fontAlgn="base" hangingPunct="0"/>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Quyết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số</a:t>
            </a:r>
            <a:r>
              <a:rPr lang="en-US" sz="3200" dirty="0">
                <a:latin typeface="Times New Roman" panose="02020603050405020304" pitchFamily="18" charset="0"/>
                <a:cs typeface="Times New Roman" panose="02020603050405020304" pitchFamily="18" charset="0"/>
              </a:rPr>
              <a:t> 2400/QĐ-UBND </a:t>
            </a:r>
            <a:r>
              <a:rPr lang="en-US" sz="3200" dirty="0" err="1">
                <a:latin typeface="Times New Roman" panose="02020603050405020304" pitchFamily="18" charset="0"/>
                <a:cs typeface="Times New Roman" panose="02020603050405020304" pitchFamily="18" charset="0"/>
              </a:rPr>
              <a:t>ngày</a:t>
            </a:r>
            <a:r>
              <a:rPr lang="en-US" sz="3200" dirty="0">
                <a:latin typeface="Times New Roman" panose="02020603050405020304" pitchFamily="18" charset="0"/>
                <a:cs typeface="Times New Roman" panose="02020603050405020304" pitchFamily="18" charset="0"/>
              </a:rPr>
              <a:t> 10 </a:t>
            </a:r>
            <a:r>
              <a:rPr lang="en-US" sz="3200" dirty="0" err="1">
                <a:latin typeface="Times New Roman" panose="02020603050405020304" pitchFamily="18" charset="0"/>
                <a:cs typeface="Times New Roman" panose="02020603050405020304" pitchFamily="18" charset="0"/>
              </a:rPr>
              <a:t>tháng</a:t>
            </a:r>
            <a:r>
              <a:rPr lang="en-US" sz="3200" dirty="0">
                <a:latin typeface="Times New Roman" panose="02020603050405020304" pitchFamily="18" charset="0"/>
                <a:cs typeface="Times New Roman" panose="02020603050405020304" pitchFamily="18" charset="0"/>
              </a:rPr>
              <a:t> 8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2023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Ủy</a:t>
            </a:r>
            <a:r>
              <a:rPr lang="en-US" sz="3200" dirty="0">
                <a:latin typeface="Times New Roman" panose="02020603050405020304" pitchFamily="18" charset="0"/>
                <a:cs typeface="Times New Roman" panose="02020603050405020304" pitchFamily="18" charset="0"/>
              </a:rPr>
              <a:t> ban </a:t>
            </a:r>
            <a:r>
              <a:rPr lang="en-US" sz="3200" dirty="0" err="1">
                <a:latin typeface="Times New Roman" panose="02020603050405020304" pitchFamily="18" charset="0"/>
                <a:cs typeface="Times New Roman" panose="02020603050405020304" pitchFamily="18" charset="0"/>
              </a:rPr>
              <a:t>nhân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phố</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Phòng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về</a:t>
            </a:r>
            <a:r>
              <a:rPr lang="en-US" sz="3200" dirty="0">
                <a:latin typeface="Times New Roman" panose="02020603050405020304" pitchFamily="18" charset="0"/>
                <a:cs typeface="Times New Roman" panose="02020603050405020304" pitchFamily="18" charset="0"/>
              </a:rPr>
              <a:t> ban </a:t>
            </a:r>
            <a:r>
              <a:rPr lang="en-US" sz="3200" dirty="0" err="1">
                <a:latin typeface="Times New Roman" panose="02020603050405020304" pitchFamily="18" charset="0"/>
                <a:cs typeface="Times New Roman" panose="02020603050405020304" pitchFamily="18" charset="0"/>
              </a:rPr>
              <a: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khung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Kế</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hoạch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2023-2024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mầm</a:t>
            </a:r>
            <a:r>
              <a:rPr lang="en-US" sz="3200" dirty="0">
                <a:latin typeface="Times New Roman" panose="02020603050405020304" pitchFamily="18" charset="0"/>
                <a:cs typeface="Times New Roman" panose="02020603050405020304" pitchFamily="18" charset="0"/>
              </a:rPr>
              <a:t> non, </a:t>
            </a:r>
            <a:r>
              <a:rPr lang="en-US" sz="3200" dirty="0" err="1">
                <a:latin typeface="Times New Roman" panose="02020603050405020304" pitchFamily="18" charset="0"/>
                <a:cs typeface="Times New Roman" panose="02020603050405020304" pitchFamily="18" charset="0"/>
              </a:rPr>
              <a:t>giáo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phổ</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thường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xuyên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địa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phố</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Phòng</a:t>
            </a:r>
            <a:r>
              <a:rPr lang="en-US" sz="3200" dirty="0">
                <a:latin typeface="Times New Roman" panose="02020603050405020304" pitchFamily="18" charset="0"/>
                <a:cs typeface="Times New Roman" panose="02020603050405020304" pitchFamily="18" charset="0"/>
              </a:rPr>
              <a:t>;</a:t>
            </a:r>
          </a:p>
          <a:p>
            <a:pPr fontAlgn="base" hangingPunct="0"/>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2179/SGDĐT-GDMN </a:t>
            </a:r>
            <a:r>
              <a:rPr lang="en-US" sz="3200" dirty="0" err="1">
                <a:latin typeface="Times New Roman" panose="02020603050405020304" pitchFamily="18" charset="0"/>
                <a:cs typeface="Times New Roman" panose="02020603050405020304" pitchFamily="18" charset="0"/>
              </a:rPr>
              <a:t>ngày</a:t>
            </a:r>
            <a:r>
              <a:rPr lang="en-US" sz="3200" dirty="0">
                <a:latin typeface="Times New Roman" panose="02020603050405020304" pitchFamily="18" charset="0"/>
                <a:cs typeface="Times New Roman" panose="02020603050405020304" pitchFamily="18" charset="0"/>
              </a:rPr>
              <a:t> 16/8/2023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Sở</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hướng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dẫn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thực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hiện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nhiệm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vụ</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2023-2024 </a:t>
            </a:r>
            <a:r>
              <a:rPr lang="en-US" sz="3200" dirty="0" err="1">
                <a:latin typeface="Times New Roman" panose="02020603050405020304" pitchFamily="18" charset="0"/>
                <a:cs typeface="Times New Roman" panose="02020603050405020304" pitchFamily="18" charset="0"/>
              </a:rPr>
              <a:t>đối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mầm</a:t>
            </a:r>
            <a:r>
              <a:rPr lang="en-US" sz="3200" dirty="0">
                <a:latin typeface="Times New Roman" panose="02020603050405020304" pitchFamily="18" charset="0"/>
                <a:cs typeface="Times New Roman" panose="02020603050405020304" pitchFamily="18" charset="0"/>
              </a:rPr>
              <a:t> non;</a:t>
            </a:r>
          </a:p>
          <a:p>
            <a:pPr fontAlgn="base" hangingPunct="0"/>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Thực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hiện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số</a:t>
            </a:r>
            <a:r>
              <a:rPr lang="en-US" sz="3200" dirty="0">
                <a:latin typeface="Times New Roman" panose="02020603050405020304" pitchFamily="18" charset="0"/>
                <a:cs typeface="Times New Roman" panose="02020603050405020304" pitchFamily="18" charset="0"/>
              </a:rPr>
              <a:t> 613/PGDĐT-MN </a:t>
            </a:r>
            <a:r>
              <a:rPr lang="en-US" sz="3200" dirty="0" err="1">
                <a:latin typeface="Times New Roman" panose="02020603050405020304" pitchFamily="18" charset="0"/>
                <a:cs typeface="Times New Roman" panose="02020603050405020304" pitchFamily="18" charset="0"/>
              </a:rPr>
              <a:t>ngày</a:t>
            </a:r>
            <a:r>
              <a:rPr lang="en-US" sz="3200" dirty="0">
                <a:latin typeface="Times New Roman" panose="02020603050405020304" pitchFamily="18" charset="0"/>
                <a:cs typeface="Times New Roman" panose="02020603050405020304" pitchFamily="18" charset="0"/>
              </a:rPr>
              <a:t> 06/9/2023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Phòng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huyện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Vĩnh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về</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hướng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dẫn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thực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hiện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nhiệm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vụ</a:t>
            </a:r>
            <a:r>
              <a:rPr lang="en-US" sz="3200" dirty="0">
                <a:latin typeface="Times New Roman" panose="02020603050405020304" pitchFamily="18" charset="0"/>
                <a:cs typeface="Times New Roman" panose="02020603050405020304" pitchFamily="18" charset="0"/>
              </a:rPr>
              <a:t> GDMN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2023-2024;</a:t>
            </a:r>
          </a:p>
          <a:p>
            <a:pPr fontAlgn="base" hangingPunct="0"/>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Trường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mầm</a:t>
            </a:r>
            <a:r>
              <a:rPr lang="en-US" sz="3200" dirty="0">
                <a:latin typeface="Times New Roman" panose="02020603050405020304" pitchFamily="18" charset="0"/>
                <a:cs typeface="Times New Roman" panose="02020603050405020304" pitchFamily="18" charset="0"/>
              </a:rPr>
              <a:t> non </a:t>
            </a:r>
            <a:r>
              <a:rPr lang="en-US" sz="3200" dirty="0" err="1">
                <a:latin typeface="Times New Roman" panose="02020603050405020304" pitchFamily="18" charset="0"/>
                <a:cs typeface="Times New Roman" panose="02020603050405020304" pitchFamily="18" charset="0"/>
              </a:rPr>
              <a:t>Hòa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Bình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kết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quả</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triển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khai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thực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hiện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nhiệm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vụ</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2023-2024 </a:t>
            </a:r>
            <a:r>
              <a:rPr lang="en-US" sz="3200" dirty="0" err="1">
                <a:latin typeface="Times New Roman" panose="02020603050405020304" pitchFamily="18" charset="0"/>
                <a:cs typeface="Times New Roman" panose="02020603050405020304" pitchFamily="18" charset="0"/>
              </a:rPr>
              <a:t>như</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25790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450" y="15358"/>
            <a:ext cx="11620500" cy="5710025"/>
          </a:xfrm>
          <a:prstGeom prst="rect">
            <a:avLst/>
          </a:prstGeom>
        </p:spPr>
        <p:txBody>
          <a:bodyPr wrap="square">
            <a:spAutoFit/>
          </a:bodyPr>
          <a:lstStyle/>
          <a:p>
            <a:pPr algn="just">
              <a:lnSpc>
                <a:spcPct val="115000"/>
              </a:lnSpc>
              <a:spcAft>
                <a:spcPts val="0"/>
              </a:spcAft>
            </a:pPr>
            <a:r>
              <a:rPr lang="it-IT" sz="3200" b="1" dirty="0">
                <a:latin typeface="Times New Roman" panose="02020603050405020304" pitchFamily="18" charset="0"/>
                <a:ea typeface="Times New Roman" panose="02020603050405020304" pitchFamily="18" charset="0"/>
              </a:rPr>
              <a:t>	11. Các hội thi</a:t>
            </a:r>
            <a:endParaRPr lang="en-US" sz="32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3200" dirty="0">
                <a:latin typeface="Times New Roman" panose="02020603050405020304" pitchFamily="18" charset="0"/>
                <a:ea typeface="Times New Roman" panose="02020603050405020304" pitchFamily="18" charset="0"/>
              </a:rPr>
              <a:t>	Trong năm học trường phối hợp Công đoàn tổ chức thi tiết dạy tốt, hoạt động tốt 20/10 cho giáo viên nhân viên có 35/35=100% tham gia.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Kết</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quả</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loại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tốt</a:t>
            </a:r>
            <a:r>
              <a:rPr lang="en-US" sz="3200" dirty="0">
                <a:latin typeface="Times New Roman" panose="02020603050405020304" pitchFamily="18" charset="0"/>
                <a:ea typeface="Times New Roman" panose="02020603050405020304" pitchFamily="18" charset="0"/>
              </a:rPr>
              <a:t> 29/35 = 83%, </a:t>
            </a:r>
            <a:r>
              <a:rPr lang="en-US" sz="3200" dirty="0" err="1">
                <a:latin typeface="Times New Roman" panose="02020603050405020304" pitchFamily="18" charset="0"/>
                <a:ea typeface="Times New Roman" panose="02020603050405020304" pitchFamily="18" charset="0"/>
              </a:rPr>
              <a:t>loại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khá</a:t>
            </a:r>
            <a:r>
              <a:rPr lang="en-US" sz="3200" dirty="0">
                <a:latin typeface="Times New Roman" panose="02020603050405020304" pitchFamily="18" charset="0"/>
                <a:ea typeface="Times New Roman" panose="02020603050405020304" pitchFamily="18" charset="0"/>
              </a:rPr>
              <a:t> 6/35= 17% đ/c, </a:t>
            </a:r>
            <a:r>
              <a:rPr lang="en-US" sz="3200" dirty="0" err="1">
                <a:latin typeface="Times New Roman" panose="02020603050405020304" pitchFamily="18" charset="0"/>
                <a:ea typeface="Times New Roman" panose="02020603050405020304" pitchFamily="18" charset="0"/>
              </a:rPr>
              <a:t>không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có</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đồng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chí</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nào</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xếp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loại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trung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bình</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Có</a:t>
            </a:r>
            <a:r>
              <a:rPr lang="en-US" sz="3200" dirty="0">
                <a:latin typeface="Times New Roman" panose="02020603050405020304" pitchFamily="18" charset="0"/>
                <a:ea typeface="Times New Roman" panose="02020603050405020304" pitchFamily="18" charset="0"/>
              </a:rPr>
              <a:t> 8 </a:t>
            </a:r>
            <a:r>
              <a:rPr lang="en-US" sz="3200" dirty="0" err="1">
                <a:latin typeface="Times New Roman" panose="02020603050405020304" pitchFamily="18" charset="0"/>
                <a:ea typeface="Times New Roman" panose="02020603050405020304" pitchFamily="18" charset="0"/>
              </a:rPr>
              <a:t>đồng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chí</a:t>
            </a:r>
            <a:r>
              <a:rPr lang="en-US" sz="3200" dirty="0">
                <a:latin typeface="Times New Roman" panose="02020603050405020304" pitchFamily="18" charset="0"/>
                <a:ea typeface="Times New Roman" panose="02020603050405020304" pitchFamily="18" charset="0"/>
              </a:rPr>
              <a:t> GV </a:t>
            </a:r>
            <a:r>
              <a:rPr lang="en-US" sz="3200" dirty="0" err="1">
                <a:latin typeface="Times New Roman" panose="02020603050405020304" pitchFamily="18" charset="0"/>
                <a:ea typeface="Times New Roman" panose="02020603050405020304" pitchFamily="18" charset="0"/>
              </a:rPr>
              <a:t>tham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gia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dự</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thi</a:t>
            </a:r>
            <a:r>
              <a:rPr lang="en-US" sz="3200" dirty="0">
                <a:latin typeface="Times New Roman" panose="02020603050405020304" pitchFamily="18" charset="0"/>
                <a:ea typeface="Times New Roman" panose="02020603050405020304" pitchFamily="18" charset="0"/>
              </a:rPr>
              <a:t> GV </a:t>
            </a:r>
            <a:r>
              <a:rPr lang="en-US" sz="3200" dirty="0" err="1">
                <a:latin typeface="Times New Roman" panose="02020603050405020304" pitchFamily="18" charset="0"/>
                <a:ea typeface="Times New Roman" panose="02020603050405020304" pitchFamily="18" charset="0"/>
              </a:rPr>
              <a:t>giỏi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cấp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huyện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Kết</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quả</a:t>
            </a:r>
            <a:r>
              <a:rPr lang="en-US" sz="3200" dirty="0">
                <a:latin typeface="Times New Roman" panose="02020603050405020304" pitchFamily="18" charset="0"/>
                <a:ea typeface="Times New Roman" panose="02020603050405020304" pitchFamily="18" charset="0"/>
              </a:rPr>
              <a:t> 8/8 </a:t>
            </a:r>
            <a:r>
              <a:rPr lang="en-US" sz="3200" dirty="0" err="1">
                <a:latin typeface="Times New Roman" panose="02020603050405020304" pitchFamily="18" charset="0"/>
                <a:ea typeface="Times New Roman" panose="02020603050405020304" pitchFamily="18" charset="0"/>
              </a:rPr>
              <a:t>đồng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chí</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đạt</a:t>
            </a:r>
            <a:r>
              <a:rPr lang="en-US" sz="3200" dirty="0">
                <a:latin typeface="Times New Roman" panose="02020603050405020304" pitchFamily="18" charset="0"/>
                <a:ea typeface="Times New Roman" panose="02020603050405020304" pitchFamily="18" charset="0"/>
              </a:rPr>
              <a:t> GV </a:t>
            </a:r>
            <a:r>
              <a:rPr lang="en-US" sz="3200" dirty="0" err="1">
                <a:latin typeface="Times New Roman" panose="02020603050405020304" pitchFamily="18" charset="0"/>
                <a:ea typeface="Times New Roman" panose="02020603050405020304" pitchFamily="18" charset="0"/>
              </a:rPr>
              <a:t>giỏi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cấp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huyện</a:t>
            </a:r>
            <a:r>
              <a:rPr lang="en-US" sz="3200" dirty="0">
                <a:latin typeface="Times New Roman" panose="02020603050405020304" pitchFamily="18" charset="0"/>
                <a:ea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3200" dirty="0">
                <a:solidFill>
                  <a:srgbClr val="C00000"/>
                </a:solidFill>
                <a:latin typeface="Times New Roman" panose="02020603050405020304" pitchFamily="18" charset="0"/>
                <a:ea typeface="Times New Roman" panose="02020603050405020304" pitchFamily="18" charset="0"/>
              </a:rPr>
              <a:t>	</a:t>
            </a:r>
            <a:r>
              <a:rPr lang="it-IT" sz="3200" dirty="0">
                <a:latin typeface="Times New Roman" panose="02020603050405020304" pitchFamily="18" charset="0"/>
                <a:ea typeface="Times New Roman" panose="02020603050405020304" pitchFamily="18" charset="0"/>
              </a:rPr>
              <a:t>* Sáng kiến: Có 42/42=100% CBGVNV tham gia viết sáng kiến kết quả 14/42= 33.3% sáng kiến xếp loại xuất sắc, 28/42= 66.7% sáng kiến xếp loại tốt. Nộp về huyện 14/42=33.3% sáng kiến. Kết quả 14 sáng kiến đạt cấp huyện.</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1497159"/>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37540"/>
            <a:ext cx="11372850" cy="5710025"/>
          </a:xfrm>
          <a:prstGeom prst="rect">
            <a:avLst/>
          </a:prstGeom>
        </p:spPr>
        <p:txBody>
          <a:bodyPr wrap="square">
            <a:spAutoFit/>
          </a:bodyPr>
          <a:lstStyle/>
          <a:p>
            <a:pPr algn="just">
              <a:lnSpc>
                <a:spcPct val="115000"/>
              </a:lnSpc>
              <a:spcAft>
                <a:spcPts val="0"/>
              </a:spcAft>
            </a:pPr>
            <a:r>
              <a:rPr lang="it-IT" sz="3200" b="1" dirty="0">
                <a:latin typeface="Times New Roman" panose="02020603050405020304" pitchFamily="18" charset="0"/>
                <a:ea typeface="Times New Roman" panose="02020603050405020304" pitchFamily="18" charset="0"/>
              </a:rPr>
              <a:t>	11. Đánh giá xếp loại giáo viên hàng năm: </a:t>
            </a:r>
            <a:endParaRPr lang="en-US" sz="32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3200" dirty="0">
                <a:latin typeface="Times New Roman" panose="02020603050405020304" pitchFamily="18" charset="0"/>
                <a:ea typeface="Times New Roman" panose="02020603050405020304" pitchFamily="18" charset="0"/>
              </a:rPr>
              <a:t>	Đánh giá công chức năm học 2023-2024: Tổng số GV-CNV được đánh giá 41/41=100% kết quả 8/41=19.5% giáo viên, nhân viên xếp loại hoàn thành xuất sắc nhiệm vụ, 33/41= 80.5% xếp loại hoàn thành tốt nhiệm vụ.</a:t>
            </a:r>
            <a:endParaRPr lang="en-US" sz="32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3200" dirty="0">
                <a:latin typeface="Times New Roman" panose="02020603050405020304" pitchFamily="18" charset="0"/>
                <a:ea typeface="Times New Roman" panose="02020603050405020304" pitchFamily="18" charset="0"/>
              </a:rPr>
              <a:t>	Đánh giá chuẩn nghề nghiệp giáo viên Mầm non: Thực hiện theo Thông tư 26/2018/TT-BGDĐT ngày 08 tháng 10 năm 2018 của Bộ giáo dục Đào tạo về việc đánh giá chuẩn nghề nghiệp giáo viên mầm non. Kết quả: 17/31=55% xếp loại tốt, xếp loại khá 14/31=45%. </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995882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550" y="255936"/>
            <a:ext cx="11696700" cy="6602064"/>
          </a:xfrm>
          <a:prstGeom prst="rect">
            <a:avLst/>
          </a:prstGeom>
        </p:spPr>
        <p:txBody>
          <a:bodyPr wrap="square">
            <a:spAutoFit/>
          </a:bodyPr>
          <a:lstStyle/>
          <a:p>
            <a:pPr algn="just">
              <a:lnSpc>
                <a:spcPct val="115000"/>
              </a:lnSpc>
              <a:spcAft>
                <a:spcPts val="0"/>
              </a:spcAft>
            </a:pPr>
            <a:r>
              <a:rPr lang="it-IT" sz="2800" b="1" dirty="0">
                <a:latin typeface="Times New Roman" panose="02020603050405020304" pitchFamily="18" charset="0"/>
                <a:ea typeface="Times New Roman" panose="02020603050405020304" pitchFamily="18" charset="0"/>
              </a:rPr>
              <a:t>	12. Công tác xã hội hóa.</a:t>
            </a:r>
            <a:endParaRPr lang="en-US" sz="2800" dirty="0">
              <a:effectLst/>
              <a:latin typeface="Times New Roman" panose="02020603050405020304" pitchFamily="18" charset="0"/>
              <a:ea typeface="Times New Roman" panose="02020603050405020304" pitchFamily="18" charset="0"/>
            </a:endParaRPr>
          </a:p>
          <a:p>
            <a:pPr indent="457200" algn="just" fontAlgn="base">
              <a:spcAft>
                <a:spcPts val="0"/>
              </a:spcAft>
            </a:pPr>
            <a:r>
              <a:rPr lang="en-US" sz="2800" dirty="0" err="1">
                <a:latin typeface="Times New Roman" panose="02020603050405020304" pitchFamily="18" charset="0"/>
                <a:ea typeface="Times New Roman" panose="02020603050405020304" pitchFamily="18" charset="0"/>
              </a:rPr>
              <a:t>Nhà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trường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đã</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kêu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gọi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nhân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tập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thể</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ủng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hộ</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lắp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điều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hoà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trẻ</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tại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khu</a:t>
            </a:r>
            <a:r>
              <a:rPr lang="en-US" sz="2800" dirty="0">
                <a:latin typeface="Times New Roman" panose="02020603050405020304" pitchFamily="18" charset="0"/>
                <a:ea typeface="Times New Roman" panose="02020603050405020304" pitchFamily="18" charset="0"/>
              </a:rPr>
              <a:t> 6 </a:t>
            </a:r>
            <a:r>
              <a:rPr lang="en-US" sz="2800" dirty="0" err="1">
                <a:latin typeface="Times New Roman" panose="02020603050405020304" pitchFamily="18" charset="0"/>
                <a:ea typeface="Times New Roman" panose="02020603050405020304" pitchFamily="18" charset="0"/>
              </a:rPr>
              <a:t>phòng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học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mua</a:t>
            </a:r>
            <a:r>
              <a:rPr lang="en-US" sz="2800" dirty="0">
                <a:latin typeface="Times New Roman" panose="02020603050405020304" pitchFamily="18" charset="0"/>
                <a:ea typeface="Times New Roman" panose="02020603050405020304" pitchFamily="18" charset="0"/>
              </a:rPr>
              <a:t> 6 </a:t>
            </a:r>
            <a:r>
              <a:rPr lang="en-US" sz="2800" dirty="0" err="1">
                <a:latin typeface="Times New Roman" panose="02020603050405020304" pitchFamily="18" charset="0"/>
                <a:ea typeface="Times New Roman" panose="02020603050405020304" pitchFamily="18" charset="0"/>
              </a:rPr>
              <a:t>điều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hoà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mỗi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lớp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dự</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kiến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kinh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phí</a:t>
            </a:r>
            <a:r>
              <a:rPr lang="en-US" sz="2800" dirty="0">
                <a:latin typeface="Times New Roman" panose="02020603050405020304" pitchFamily="18" charset="0"/>
                <a:ea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rPr>
              <a:t>trên</a:t>
            </a:r>
            <a:r>
              <a:rPr lang="en-US" sz="2800" dirty="0">
                <a:solidFill>
                  <a:srgbClr val="FF0000"/>
                </a:solidFill>
                <a:latin typeface="Times New Roman" panose="02020603050405020304" pitchFamily="18" charset="0"/>
                <a:ea typeface="Times New Roman" panose="02020603050405020304" pitchFamily="18" charset="0"/>
              </a:rPr>
              <a:t> </a:t>
            </a:r>
            <a:r>
              <a:rPr lang="en-US" sz="2800" dirty="0" err="1">
                <a:solidFill>
                  <a:srgbClr val="FF0000"/>
                </a:solidFill>
                <a:latin typeface="Times New Roman" panose="02020603050405020304" pitchFamily="18" charset="0"/>
                <a:ea typeface="Times New Roman" panose="02020603050405020304" pitchFamily="18" charset="0"/>
              </a:rPr>
              <a:t>dưới</a:t>
            </a:r>
            <a:r>
              <a:rPr lang="en-US" sz="2800" dirty="0">
                <a:solidFill>
                  <a:srgbClr val="FF0000"/>
                </a:solidFill>
                <a:latin typeface="Times New Roman" panose="02020603050405020304" pitchFamily="18" charset="0"/>
                <a:ea typeface="Times New Roman" panose="02020603050405020304" pitchFamily="18" charset="0"/>
              </a:rPr>
              <a:t> 50.000.000đ</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hiện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tại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trường</a:t>
            </a:r>
            <a:r>
              <a:rPr lang="en-US" sz="2800" dirty="0">
                <a:latin typeface="Times New Roman" panose="02020603050405020304" pitchFamily="18" charset="0"/>
                <a:ea typeface="Times New Roman" panose="02020603050405020304" pitchFamily="18" charset="0"/>
              </a:rPr>
              <a:t> XHH </a:t>
            </a:r>
            <a:r>
              <a:rPr lang="en-US" sz="2800" dirty="0" err="1">
                <a:latin typeface="Times New Roman" panose="02020603050405020304" pitchFamily="18" charset="0"/>
                <a:ea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rPr>
              <a:t> 40.000.000đ </a:t>
            </a:r>
            <a:r>
              <a:rPr lang="en-US" sz="2800" dirty="0" err="1">
                <a:latin typeface="Times New Roman" panose="02020603050405020304" pitchFamily="18" charset="0"/>
                <a:ea typeface="Times New Roman" panose="02020603050405020304" pitchFamily="18" charset="0"/>
              </a:rPr>
              <a:t>từ</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nhân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Công</a:t>
            </a:r>
            <a:r>
              <a:rPr lang="en-US" sz="2800" dirty="0">
                <a:latin typeface="Times New Roman" panose="02020603050405020304" pitchFamily="18" charset="0"/>
                <a:ea typeface="Times New Roman" panose="02020603050405020304" pitchFamily="18" charset="0"/>
              </a:rPr>
              <a:t> ty,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lớp</a:t>
            </a:r>
            <a:r>
              <a:rPr lang="en-US" sz="2800" dirty="0">
                <a:latin typeface="Times New Roman" panose="02020603050405020304" pitchFamily="18" charset="0"/>
                <a:ea typeface="Times New Roman" panose="02020603050405020304" pitchFamily="18" charset="0"/>
              </a:rPr>
              <a:t> 5 </a:t>
            </a:r>
            <a:r>
              <a:rPr lang="en-US" sz="2800" dirty="0" err="1">
                <a:latin typeface="Times New Roman" panose="02020603050405020304" pitchFamily="18" charset="0"/>
                <a:ea typeface="Times New Roman" panose="02020603050405020304" pitchFamily="18" charset="0"/>
              </a:rPr>
              <a:t>tuổi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khi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ra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trường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cháu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trẻ</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mới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học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cuối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học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kỳ</a:t>
            </a:r>
            <a:r>
              <a:rPr lang="en-US" sz="2800" dirty="0">
                <a:latin typeface="Times New Roman" panose="02020603050405020304" pitchFamily="18" charset="0"/>
                <a:ea typeface="Times New Roman" panose="02020603050405020304" pitchFamily="18" charset="0"/>
              </a:rPr>
              <a:t> 2. </a:t>
            </a:r>
            <a:r>
              <a:rPr lang="en-US" sz="2800" dirty="0" err="1">
                <a:latin typeface="Times New Roman" panose="02020603050405020304" pitchFamily="18" charset="0"/>
                <a:ea typeface="Times New Roman" panose="02020603050405020304" pitchFamily="18" charset="0"/>
              </a:rPr>
              <a:t>Ngoài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ra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lớp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đã</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xã</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hội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hóa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làm</a:t>
            </a:r>
            <a:r>
              <a:rPr lang="en-US" sz="2800" dirty="0">
                <a:latin typeface="Times New Roman" panose="02020603050405020304" pitchFamily="18" charset="0"/>
                <a:ea typeface="Times New Roman" panose="02020603050405020304" pitchFamily="18" charset="0"/>
              </a:rPr>
              <a:t> </a:t>
            </a:r>
            <a:r>
              <a:rPr lang="vi-VN" sz="2800" dirty="0">
                <a:latin typeface="Times New Roman" panose="02020603050405020304" pitchFamily="18" charset="0"/>
                <a:ea typeface="Times New Roman" panose="02020603050405020304" pitchFamily="18" charset="0"/>
              </a:rPr>
              <a:t>mành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rèm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nắng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một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số</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đồ</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dùng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khác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như</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lớp</a:t>
            </a:r>
            <a:r>
              <a:rPr lang="en-US" sz="2800" dirty="0">
                <a:latin typeface="Times New Roman" panose="02020603050405020304" pitchFamily="18" charset="0"/>
                <a:ea typeface="Times New Roman" panose="02020603050405020304" pitchFamily="18" charset="0"/>
              </a:rPr>
              <a:t> 5T1, 5T2, 5T3,4 NT2, NT3, </a:t>
            </a:r>
            <a:r>
              <a:rPr lang="en-US" sz="2800" dirty="0" err="1">
                <a:latin typeface="Times New Roman" panose="02020603050405020304" pitchFamily="18" charset="0"/>
                <a:ea typeface="Times New Roman" panose="02020603050405020304" pitchFamily="18" charset="0"/>
              </a:rPr>
              <a:t>đặc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biệt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lớp</a:t>
            </a:r>
            <a:r>
              <a:rPr lang="en-US" sz="2800" dirty="0">
                <a:latin typeface="Times New Roman" panose="02020603050405020304" pitchFamily="18" charset="0"/>
                <a:ea typeface="Times New Roman" panose="02020603050405020304" pitchFamily="18" charset="0"/>
              </a:rPr>
              <a:t> NT1.  </a:t>
            </a:r>
            <a:endParaRPr lang="en-US" sz="2800" dirty="0">
              <a:effectLst/>
              <a:latin typeface="Times New Roman" panose="02020603050405020304" pitchFamily="18" charset="0"/>
              <a:ea typeface="Times New Roman" panose="02020603050405020304" pitchFamily="18" charset="0"/>
            </a:endParaRPr>
          </a:p>
          <a:p>
            <a:pPr algn="just" fontAlgn="base">
              <a:lnSpc>
                <a:spcPct val="115000"/>
              </a:lnSpc>
              <a:spcAft>
                <a:spcPts val="0"/>
              </a:spcAft>
            </a:pPr>
            <a:r>
              <a:rPr lang="en-US" sz="2800" b="1" dirty="0">
                <a:latin typeface="Times New Roman" panose="02020603050405020304" pitchFamily="18" charset="0"/>
                <a:ea typeface="Times New Roman" panose="02020603050405020304" pitchFamily="18" charset="0"/>
              </a:rPr>
              <a:t>	13.</a:t>
            </a:r>
            <a:r>
              <a:rPr lang="en-US" sz="2800" b="1" dirty="0">
                <a:effectLst/>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Hoạt</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động</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của</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các</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tổ</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chức</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Đảng</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đoàn</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thể</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trong</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nhà</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trường</a:t>
            </a:r>
            <a:endParaRPr lang="en-US" sz="28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800" b="1" dirty="0">
                <a:latin typeface="Times New Roman" panose="02020603050405020304" pitchFamily="18" charset="0"/>
                <a:ea typeface="Times New Roman" panose="02020603050405020304" pitchFamily="18" charset="0"/>
              </a:rPr>
              <a:t>	* </a:t>
            </a:r>
            <a:r>
              <a:rPr lang="en-US" sz="2800" b="1" dirty="0" err="1">
                <a:latin typeface="Times New Roman" panose="02020603050405020304" pitchFamily="18" charset="0"/>
                <a:ea typeface="Times New Roman" panose="02020603050405020304" pitchFamily="18" charset="0"/>
              </a:rPr>
              <a:t>Công</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tác</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xây</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dựng</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Đảng</a:t>
            </a:r>
            <a:r>
              <a:rPr lang="en-US" sz="2800" b="1" dirty="0">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800" dirty="0">
                <a:latin typeface="Times New Roman" panose="02020603050405020304" pitchFamily="18" charset="0"/>
                <a:ea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rPr>
              <a:t>Trong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năm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học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chuyển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đảng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chính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thức</a:t>
            </a:r>
            <a:r>
              <a:rPr lang="en-US" sz="2800" dirty="0">
                <a:latin typeface="Times New Roman" panose="02020603050405020304" pitchFamily="18" charset="0"/>
                <a:ea typeface="Times New Roman" panose="02020603050405020304" pitchFamily="18" charset="0"/>
              </a:rPr>
              <a:t> 1 đ/c, </a:t>
            </a:r>
            <a:r>
              <a:rPr lang="en-US" sz="2800" dirty="0" err="1">
                <a:latin typeface="Times New Roman" panose="02020603050405020304" pitchFamily="18" charset="0"/>
                <a:ea typeface="Times New Roman" panose="02020603050405020304" pitchFamily="18" charset="0"/>
              </a:rPr>
              <a:t>kết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nạp</a:t>
            </a:r>
            <a:r>
              <a:rPr lang="en-US" sz="2800" dirty="0">
                <a:latin typeface="Times New Roman" panose="02020603050405020304" pitchFamily="18" charset="0"/>
                <a:ea typeface="Times New Roman" panose="02020603050405020304" pitchFamily="18" charset="0"/>
              </a:rPr>
              <a:t> 2 đ/c, </a:t>
            </a:r>
            <a:r>
              <a:rPr lang="en-US" sz="2800" dirty="0" err="1">
                <a:latin typeface="Times New Roman" panose="02020603050405020304" pitchFamily="18" charset="0"/>
                <a:ea typeface="Times New Roman" panose="02020603050405020304" pitchFamily="18" charset="0"/>
              </a:rPr>
              <a:t>giới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thiệu</a:t>
            </a:r>
            <a:r>
              <a:rPr lang="en-US" sz="2800" dirty="0">
                <a:latin typeface="Times New Roman" panose="02020603050405020304" pitchFamily="18" charset="0"/>
                <a:ea typeface="Times New Roman" panose="02020603050405020304" pitchFamily="18" charset="0"/>
              </a:rPr>
              <a:t> 4 </a:t>
            </a:r>
            <a:r>
              <a:rPr lang="en-US" sz="2800" dirty="0" err="1">
                <a:latin typeface="Times New Roman" panose="02020603050405020304" pitchFamily="18" charset="0"/>
                <a:ea typeface="Times New Roman" panose="02020603050405020304" pitchFamily="18" charset="0"/>
              </a:rPr>
              <a:t>đoàn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viên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ưu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tú</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học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lớp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nhận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thức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về</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Đảng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Kết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quả</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đánh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giá</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phân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loại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đảng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viên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năm</a:t>
            </a:r>
            <a:r>
              <a:rPr lang="en-US" sz="2800" dirty="0">
                <a:latin typeface="Times New Roman" panose="02020603050405020304" pitchFamily="18" charset="0"/>
                <a:ea typeface="Times New Roman" panose="02020603050405020304" pitchFamily="18" charset="0"/>
              </a:rPr>
              <a:t> 2023 </a:t>
            </a:r>
            <a:r>
              <a:rPr lang="en-US" sz="2800" dirty="0" err="1">
                <a:latin typeface="Times New Roman" panose="02020603050405020304" pitchFamily="18" charset="0"/>
                <a:ea typeface="Times New Roman" panose="02020603050405020304" pitchFamily="18" charset="0"/>
              </a:rPr>
              <a:t>có</a:t>
            </a:r>
            <a:r>
              <a:rPr lang="en-US" sz="2800" dirty="0">
                <a:latin typeface="Times New Roman" panose="02020603050405020304" pitchFamily="18" charset="0"/>
                <a:ea typeface="Times New Roman" panose="02020603050405020304" pitchFamily="18" charset="0"/>
              </a:rPr>
              <a:t> 15/15 = 100%. </a:t>
            </a:r>
            <a:r>
              <a:rPr lang="en-US" sz="2800" dirty="0" err="1">
                <a:latin typeface="Times New Roman" panose="02020603050405020304" pitchFamily="18" charset="0"/>
                <a:ea typeface="Times New Roman" panose="02020603050405020304" pitchFamily="18" charset="0"/>
              </a:rPr>
              <a:t>Kết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quả</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đánh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giá</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hoàn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thành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xuất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sắc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nhiệm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vụ</a:t>
            </a:r>
            <a:r>
              <a:rPr lang="en-US" sz="2800" dirty="0">
                <a:latin typeface="Times New Roman" panose="02020603050405020304" pitchFamily="18" charset="0"/>
                <a:ea typeface="Times New Roman" panose="02020603050405020304" pitchFamily="18" charset="0"/>
              </a:rPr>
              <a:t> 3 đ/c, </a:t>
            </a:r>
            <a:r>
              <a:rPr lang="en-US" sz="2800" dirty="0" err="1">
                <a:latin typeface="Times New Roman" panose="02020603050405020304" pitchFamily="18" charset="0"/>
                <a:ea typeface="Times New Roman" panose="02020603050405020304" pitchFamily="18" charset="0"/>
              </a:rPr>
              <a:t>hoàn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thành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tốt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nhiệm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vụ</a:t>
            </a:r>
            <a:r>
              <a:rPr lang="en-US" sz="2800" dirty="0">
                <a:latin typeface="Times New Roman" panose="02020603050405020304" pitchFamily="18" charset="0"/>
                <a:ea typeface="Times New Roman" panose="02020603050405020304" pitchFamily="18" charset="0"/>
              </a:rPr>
              <a:t> 12 đ/c, </a:t>
            </a:r>
            <a:r>
              <a:rPr lang="en-US" sz="2800" dirty="0" err="1">
                <a:latin typeface="Times New Roman" panose="02020603050405020304" pitchFamily="18" charset="0"/>
                <a:ea typeface="Times New Roman" panose="02020603050405020304" pitchFamily="18" charset="0"/>
              </a:rPr>
              <a:t>không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có</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đảng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viên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nào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hoàn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thành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nhiệm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vụ</a:t>
            </a:r>
            <a:r>
              <a:rPr lang="en-US" sz="2800" dirty="0">
                <a:latin typeface="Times New Roman" panose="02020603050405020304" pitchFamily="18" charset="0"/>
                <a:ea typeface="Times New Roman" panose="02020603050405020304" pitchFamily="18" charset="0"/>
              </a:rPr>
              <a:t>. Chi </a:t>
            </a:r>
            <a:r>
              <a:rPr lang="en-US" sz="2800" dirty="0" err="1">
                <a:latin typeface="Times New Roman" panose="02020603050405020304" pitchFamily="18" charset="0"/>
                <a:ea typeface="Times New Roman" panose="02020603050405020304" pitchFamily="18" charset="0"/>
              </a:rPr>
              <a:t>bộ</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đạt</a:t>
            </a:r>
            <a:r>
              <a:rPr lang="en-US" sz="2800" dirty="0">
                <a:latin typeface="Times New Roman" panose="02020603050405020304" pitchFamily="18" charset="0"/>
                <a:ea typeface="Times New Roman" panose="02020603050405020304" pitchFamily="18" charset="0"/>
              </a:rPr>
              <a:t> chi </a:t>
            </a:r>
            <a:r>
              <a:rPr lang="en-US" sz="2800" dirty="0" err="1">
                <a:latin typeface="Times New Roman" panose="02020603050405020304" pitchFamily="18" charset="0"/>
                <a:ea typeface="Times New Roman" panose="02020603050405020304" pitchFamily="18" charset="0"/>
              </a:rPr>
              <a:t>bộ</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hoàn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thành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xuất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sắc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nhiệm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vụ</a:t>
            </a:r>
            <a:r>
              <a:rPr lang="en-US" sz="2800" dirty="0">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14936060"/>
      </p:ext>
    </p:extLst>
  </p:cSld>
  <p:clrMapOvr>
    <a:masterClrMapping/>
  </p:clrMapOvr>
  <p:transition spd="med">
    <p:pull/>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02177"/>
            <a:ext cx="11906250" cy="6080960"/>
          </a:xfrm>
          <a:prstGeom prst="rect">
            <a:avLst/>
          </a:prstGeom>
        </p:spPr>
        <p:txBody>
          <a:bodyPr wrap="square">
            <a:spAutoFit/>
          </a:bodyPr>
          <a:lstStyle/>
          <a:p>
            <a:pPr algn="just">
              <a:lnSpc>
                <a:spcPct val="115000"/>
              </a:lnSpc>
              <a:spcAft>
                <a:spcPts val="0"/>
              </a:spcAft>
            </a:pPr>
            <a:r>
              <a:rPr lang="en-US" sz="2000" b="1" dirty="0">
                <a:latin typeface="Times New Roman" panose="02020603050405020304" pitchFamily="18" charset="0"/>
                <a:ea typeface="Times New Roman" panose="02020603050405020304" pitchFamily="18" charset="0"/>
              </a:rPr>
              <a:t>	* </a:t>
            </a:r>
            <a:r>
              <a:rPr lang="en-US" sz="2000" b="1" dirty="0" err="1">
                <a:latin typeface="Times New Roman" panose="02020603050405020304" pitchFamily="18" charset="0"/>
                <a:ea typeface="Times New Roman" panose="02020603050405020304" pitchFamily="18" charset="0"/>
              </a:rPr>
              <a:t>Công</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tác</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đoàn</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thể</a:t>
            </a:r>
            <a:r>
              <a:rPr lang="en-US" sz="2000" b="1" dirty="0">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spc="-20" dirty="0">
                <a:latin typeface="Times New Roman" panose="02020603050405020304" pitchFamily="18" charset="0"/>
                <a:ea typeface="Times New Roman" panose="02020603050405020304" pitchFamily="18" charset="0"/>
              </a:rPr>
              <a:t>	- </a:t>
            </a:r>
            <a:r>
              <a:rPr lang="en-US" sz="2000" spc="-20" dirty="0" err="1">
                <a:latin typeface="Times New Roman" panose="02020603050405020304" pitchFamily="18" charset="0"/>
                <a:ea typeface="Times New Roman" panose="02020603050405020304" pitchFamily="18" charset="0"/>
              </a:rPr>
              <a:t>Công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đoàn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Phối</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hợp</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với</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nhà</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trường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thực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hiện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tốt</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các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hoạt</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động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chăm</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sóc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nuôi</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dưỡng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giáo</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dục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trẻ</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Phát</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động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đoàn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viên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công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đoàn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thực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hiện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tốt</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các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cuộc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vận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động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các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phong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trào</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thi</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đua</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của</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ngành</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của</a:t>
            </a:r>
            <a:r>
              <a:rPr lang="en-US" sz="2000" spc="-20" dirty="0">
                <a:latin typeface="Times New Roman" panose="02020603050405020304" pitchFamily="18" charset="0"/>
                <a:ea typeface="Times New Roman" panose="02020603050405020304" pitchFamily="18" charset="0"/>
              </a:rPr>
              <a:t> LĐLĐ </a:t>
            </a:r>
            <a:r>
              <a:rPr lang="en-US" sz="2000" spc="-20" dirty="0" err="1">
                <a:latin typeface="Times New Roman" panose="02020603050405020304" pitchFamily="18" charset="0"/>
                <a:ea typeface="Times New Roman" panose="02020603050405020304" pitchFamily="18" charset="0"/>
              </a:rPr>
              <a:t>huyện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phát</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động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đồng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thời</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tổ</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chức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tốt</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các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ngày</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hội</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ngày</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lễ</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như</a:t>
            </a:r>
            <a:r>
              <a:rPr lang="en-US" sz="2000" spc="-20" dirty="0">
                <a:latin typeface="Times New Roman" panose="02020603050405020304" pitchFamily="18" charset="0"/>
                <a:ea typeface="Times New Roman" panose="02020603050405020304" pitchFamily="18" charset="0"/>
              </a:rPr>
              <a:t>: 20/10; 20/11; 8/3…. </a:t>
            </a:r>
            <a:r>
              <a:rPr lang="en-US" sz="2000" spc="-20" dirty="0" err="1">
                <a:latin typeface="Times New Roman" panose="02020603050405020304" pitchFamily="18" charset="0"/>
                <a:ea typeface="Times New Roman" panose="02020603050405020304" pitchFamily="18" charset="0"/>
              </a:rPr>
              <a:t>Chăm</a:t>
            </a:r>
            <a:r>
              <a:rPr lang="en-US" sz="2000" spc="-20" dirty="0">
                <a:latin typeface="Times New Roman" panose="02020603050405020304" pitchFamily="18" charset="0"/>
                <a:ea typeface="Times New Roman" panose="02020603050405020304" pitchFamily="18" charset="0"/>
              </a:rPr>
              <a:t> lo </a:t>
            </a:r>
            <a:r>
              <a:rPr lang="en-US" sz="2000" spc="-20" dirty="0" err="1">
                <a:latin typeface="Times New Roman" panose="02020603050405020304" pitchFamily="18" charset="0"/>
                <a:ea typeface="Times New Roman" panose="02020603050405020304" pitchFamily="18" charset="0"/>
              </a:rPr>
              <a:t>đến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đời</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sống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của</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đoàn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viên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đảm</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bảo</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quyền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lợi</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và</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các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chế</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độ</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thăm</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hỏi</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chị</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em</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các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thân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nhân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của</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đoàn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viên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công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đoàn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trong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việc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hiếu</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hỷ</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ốm</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đau</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các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hoàn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cảnh</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khó</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khăn</a:t>
            </a:r>
            <a:r>
              <a:rPr lang="en-US" sz="2000" spc="-20" dirty="0">
                <a:latin typeface="Times New Roman" panose="02020603050405020304" pitchFamily="18" charset="0"/>
                <a:ea typeface="Times New Roman" panose="02020603050405020304" pitchFamily="18" charset="0"/>
              </a:rPr>
              <a:t>…</a:t>
            </a:r>
            <a:r>
              <a:rPr lang="en-US" sz="2000" spc="-20" dirty="0" err="1">
                <a:latin typeface="Times New Roman" panose="02020603050405020304" pitchFamily="18" charset="0"/>
                <a:ea typeface="Times New Roman" panose="02020603050405020304" pitchFamily="18" charset="0"/>
              </a:rPr>
              <a:t>kịp</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thời</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Vận</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động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chị</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em</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đóng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góp</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ủng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hộ</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các</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loại</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quỹ</a:t>
            </a:r>
            <a:r>
              <a:rPr lang="en-US" sz="2000" spc="-20" dirty="0">
                <a:latin typeface="Times New Roman" panose="02020603050405020304" pitchFamily="18" charset="0"/>
                <a:ea typeface="Times New Roman" panose="02020603050405020304" pitchFamily="18" charset="0"/>
              </a:rPr>
              <a:t> do LĐLĐ </a:t>
            </a:r>
            <a:r>
              <a:rPr lang="en-US" sz="2000" spc="-20" dirty="0" err="1">
                <a:latin typeface="Times New Roman" panose="02020603050405020304" pitchFamily="18" charset="0"/>
                <a:ea typeface="Times New Roman" panose="02020603050405020304" pitchFamily="18" charset="0"/>
              </a:rPr>
              <a:t>phát</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động</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tổng</a:t>
            </a:r>
            <a:r>
              <a:rPr lang="en-US" sz="2000" spc="-20" dirty="0">
                <a:solidFill>
                  <a:srgbClr val="FF0000"/>
                </a:solidFill>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kinh</a:t>
            </a:r>
            <a:r>
              <a:rPr lang="en-US" sz="2000" spc="-20" dirty="0">
                <a:latin typeface="Times New Roman" panose="02020603050405020304" pitchFamily="18" charset="0"/>
                <a:ea typeface="Times New Roman" panose="02020603050405020304" pitchFamily="18" charset="0"/>
              </a:rPr>
              <a:t> </a:t>
            </a:r>
            <a:r>
              <a:rPr lang="en-US" sz="2000" spc="-20" dirty="0" err="1">
                <a:latin typeface="Times New Roman" panose="02020603050405020304" pitchFamily="18" charset="0"/>
                <a:ea typeface="Times New Roman" panose="02020603050405020304" pitchFamily="18" charset="0"/>
              </a:rPr>
              <a:t>phí</a:t>
            </a:r>
            <a:r>
              <a:rPr lang="en-US" sz="2000" spc="-20" dirty="0">
                <a:latin typeface="Times New Roman" panose="02020603050405020304" pitchFamily="18" charset="0"/>
                <a:ea typeface="Times New Roman" panose="02020603050405020304" pitchFamily="18" charset="0"/>
              </a:rPr>
              <a:t> 8.800.000đ</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Chi </a:t>
            </a:r>
            <a:r>
              <a:rPr lang="en-US" sz="2000" dirty="0" err="1">
                <a:latin typeface="Times New Roman" panose="02020603050405020304" pitchFamily="18" charset="0"/>
                <a:ea typeface="Times New Roman" panose="02020603050405020304" pitchFamily="18" charset="0"/>
              </a:rPr>
              <a:t>đoàn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thanh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niên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lượng</a:t>
            </a:r>
            <a:r>
              <a:rPr lang="en-US" sz="2000" dirty="0">
                <a:latin typeface="Times New Roman" panose="02020603050405020304" pitchFamily="18" charset="0"/>
                <a:ea typeface="Times New Roman" panose="02020603050405020304" pitchFamily="18" charset="0"/>
              </a:rPr>
              <a:t> sung </a:t>
            </a:r>
            <a:r>
              <a:rPr lang="en-US" sz="2000" dirty="0" err="1">
                <a:latin typeface="Times New Roman" panose="02020603050405020304" pitchFamily="18" charset="0"/>
                <a:ea typeface="Times New Roman" panose="02020603050405020304" pitchFamily="18" charset="0"/>
              </a:rPr>
              <a:t>kích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chi </a:t>
            </a:r>
            <a:r>
              <a:rPr lang="en-US" sz="2000" dirty="0" err="1">
                <a:latin typeface="Times New Roman" panose="02020603050405020304" pitchFamily="18" charset="0"/>
                <a:ea typeface="Times New Roman" panose="02020603050405020304" pitchFamily="18" charset="0"/>
              </a:rPr>
              <a:t>đoàn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kết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hợp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với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tham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nhiều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địa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phương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tổ</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chức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thiết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hướng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tới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ngày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lễ</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đất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nước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thành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phố</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huyện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xuyên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thành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tốt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mọi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nhiệm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vụ</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giao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như</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vệ</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sinh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tuyến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trước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cổng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cổng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an </a:t>
            </a:r>
            <a:r>
              <a:rPr lang="en-US" sz="2000" dirty="0" err="1">
                <a:latin typeface="Times New Roman" panose="02020603050405020304" pitchFamily="18" charset="0"/>
                <a:ea typeface="Times New Roman" panose="02020603050405020304" pitchFamily="18" charset="0"/>
              </a:rPr>
              <a:t>toàn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hướng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dẫn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bậc</a:t>
            </a:r>
            <a:r>
              <a:rPr lang="en-US" sz="2000" dirty="0">
                <a:latin typeface="Times New Roman" panose="02020603050405020304" pitchFamily="18" charset="0"/>
                <a:ea typeface="Times New Roman" panose="02020603050405020304" pitchFamily="18" charset="0"/>
              </a:rPr>
              <a:t> cha </a:t>
            </a:r>
            <a:r>
              <a:rPr lang="en-US" sz="2000" dirty="0" err="1">
                <a:latin typeface="Times New Roman" panose="02020603050405020304" pitchFamily="18" charset="0"/>
                <a:ea typeface="Times New Roman" panose="02020603050405020304" pitchFamily="18" charset="0"/>
              </a:rPr>
              <a:t>mẹ</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dừng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đỗ</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đúng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định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trước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cổng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sân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giờ</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đón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giới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thiệu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chi </a:t>
            </a:r>
            <a:r>
              <a:rPr lang="en-US" sz="2000" dirty="0" err="1">
                <a:latin typeface="Times New Roman" panose="02020603050405020304" pitchFamily="18" charset="0"/>
                <a:ea typeface="Times New Roman" panose="02020603050405020304" pitchFamily="18" charset="0"/>
              </a:rPr>
              <a:t>bộ</a:t>
            </a:r>
            <a:r>
              <a:rPr lang="en-US" sz="2000" dirty="0">
                <a:latin typeface="Times New Roman" panose="02020603050405020304" pitchFamily="18" charset="0"/>
                <a:ea typeface="Times New Roman" panose="02020603050405020304" pitchFamily="18" charset="0"/>
              </a:rPr>
              <a:t> 4 </a:t>
            </a:r>
            <a:r>
              <a:rPr lang="en-US" sz="2000" dirty="0" err="1">
                <a:latin typeface="Times New Roman" panose="02020603050405020304" pitchFamily="18" charset="0"/>
                <a:ea typeface="Times New Roman" panose="02020603050405020304" pitchFamily="18" charset="0"/>
              </a:rPr>
              <a:t>đoàn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viên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ưu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tú</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học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nhận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thức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về</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đảng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Kết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năm</a:t>
            </a:r>
            <a:r>
              <a:rPr lang="en-US" sz="2000" dirty="0">
                <a:latin typeface="Times New Roman" panose="02020603050405020304" pitchFamily="18" charset="0"/>
                <a:ea typeface="Times New Roman" panose="02020603050405020304" pitchFamily="18" charset="0"/>
              </a:rPr>
              <a:t> 2023 chi </a:t>
            </a:r>
            <a:r>
              <a:rPr lang="en-US" sz="2000" dirty="0" err="1">
                <a:latin typeface="Times New Roman" panose="02020603050405020304" pitchFamily="18" charset="0"/>
                <a:ea typeface="Times New Roman" panose="02020603050405020304" pitchFamily="18" charset="0"/>
              </a:rPr>
              <a:t>đoàn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đạt</a:t>
            </a:r>
            <a:r>
              <a:rPr lang="en-US" sz="2000" dirty="0">
                <a:latin typeface="Times New Roman" panose="02020603050405020304" pitchFamily="18" charset="0"/>
                <a:ea typeface="Times New Roman" panose="02020603050405020304" pitchFamily="18" charset="0"/>
              </a:rPr>
              <a:t> chi </a:t>
            </a:r>
            <a:r>
              <a:rPr lang="en-US" sz="2000" dirty="0" err="1">
                <a:latin typeface="Times New Roman" panose="02020603050405020304" pitchFamily="18" charset="0"/>
                <a:ea typeface="Times New Roman" panose="02020603050405020304" pitchFamily="18" charset="0"/>
              </a:rPr>
              <a:t>đoàn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xuất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sắc</a:t>
            </a:r>
            <a:r>
              <a:rPr lang="en-US" sz="20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Ban </a:t>
            </a:r>
            <a:r>
              <a:rPr lang="en-US" sz="2000" dirty="0" err="1">
                <a:latin typeface="Times New Roman" panose="02020603050405020304" pitchFamily="18" charset="0"/>
                <a:ea typeface="Times New Roman" panose="02020603050405020304" pitchFamily="18" charset="0"/>
              </a:rPr>
              <a:t>đại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diện</a:t>
            </a:r>
            <a:r>
              <a:rPr lang="en-US" sz="2000" dirty="0">
                <a:latin typeface="Times New Roman" panose="02020603050405020304" pitchFamily="18" charset="0"/>
                <a:ea typeface="Times New Roman" panose="02020603050405020304" pitchFamily="18" charset="0"/>
              </a:rPr>
              <a:t> cha </a:t>
            </a:r>
            <a:r>
              <a:rPr lang="en-US" sz="2000" dirty="0" err="1">
                <a:latin typeface="Times New Roman" panose="02020603050405020304" pitchFamily="18" charset="0"/>
                <a:ea typeface="Times New Roman" panose="02020603050405020304" pitchFamily="18" charset="0"/>
              </a:rPr>
              <a:t>mẹ</a:t>
            </a:r>
            <a:r>
              <a:rPr lang="en-US" sz="2000" dirty="0">
                <a:latin typeface="Times New Roman" panose="02020603050405020304" pitchFamily="18" charset="0"/>
                <a:ea typeface="Times New Roman" panose="02020603050405020304" pitchFamily="18" charset="0"/>
              </a:rPr>
              <a:t> TE: </a:t>
            </a:r>
            <a:r>
              <a:rPr lang="en-US" sz="2000" dirty="0" err="1">
                <a:latin typeface="Times New Roman" panose="02020603050405020304" pitchFamily="18" charset="0"/>
                <a:ea typeface="Times New Roman" panose="02020603050405020304" pitchFamily="18" charset="0"/>
              </a:rPr>
              <a:t>Thường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xuyên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tâm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giúp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đỡ</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về</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mọi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mặt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như</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Vệ</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sinh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môi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ngoài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học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giám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việc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giao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nhận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phẩm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làm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giải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pháp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phối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hợp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với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để</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thành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việc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chăm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sóc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dục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thành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mọi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nhiệm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vụ</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giao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Kết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quả</a:t>
            </a:r>
            <a:r>
              <a:rPr lang="en-US" sz="2000" dirty="0">
                <a:latin typeface="Times New Roman" panose="02020603050405020304" pitchFamily="18" charset="0"/>
                <a:ea typeface="Times New Roman" panose="02020603050405020304" pitchFamily="18" charset="0"/>
              </a:rPr>
              <a:t> cha </a:t>
            </a:r>
            <a:r>
              <a:rPr lang="en-US" sz="2000" dirty="0" err="1">
                <a:latin typeface="Times New Roman" panose="02020603050405020304" pitchFamily="18" charset="0"/>
                <a:ea typeface="Times New Roman" panose="02020603050405020304" pitchFamily="18" charset="0"/>
              </a:rPr>
              <a:t>mẹ</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đóng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góp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đủ</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khoản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theo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định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ủng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hộ</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đúng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thời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gian</a:t>
            </a:r>
            <a:r>
              <a:rPr lang="en-US" sz="2000" dirty="0">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67962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0" y="215043"/>
            <a:ext cx="11468100" cy="6004529"/>
          </a:xfrm>
          <a:prstGeom prst="rect">
            <a:avLst/>
          </a:prstGeom>
        </p:spPr>
        <p:txBody>
          <a:bodyPr wrap="square">
            <a:spAutoFit/>
          </a:bodyPr>
          <a:lstStyle/>
          <a:p>
            <a:pPr algn="just">
              <a:lnSpc>
                <a:spcPct val="115000"/>
              </a:lnSpc>
              <a:spcAft>
                <a:spcPts val="0"/>
              </a:spcAft>
            </a:pPr>
            <a:r>
              <a:rPr lang="it-IT" sz="2400" b="1" dirty="0">
                <a:effectLst/>
                <a:latin typeface="Times New Roman" panose="02020603050405020304" pitchFamily="18" charset="0"/>
                <a:ea typeface="Times New Roman" panose="02020603050405020304" pitchFamily="18" charset="0"/>
              </a:rPr>
              <a:t>	II- ĐÁNH GIÁ CHUNG</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b="1" spc="-20" dirty="0">
                <a:latin typeface="Times New Roman" panose="02020603050405020304" pitchFamily="18" charset="0"/>
                <a:ea typeface="Times New Roman" panose="02020603050405020304" pitchFamily="18" charset="0"/>
              </a:rPr>
              <a:t>	1. Kết quả nổi bật:</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spc="-20" dirty="0">
                <a:latin typeface="Times New Roman" panose="02020603050405020304" pitchFamily="18" charset="0"/>
                <a:ea typeface="Times New Roman" panose="02020603050405020304" pitchFamily="18" charset="0"/>
              </a:rPr>
              <a:t>	-  Nhà trường đã Triển khai kịp thời các văn bản quy phạm pháp luật đến 100% cán bộ giáo viên, nhân viên. Quy mô </a:t>
            </a:r>
            <a:r>
              <a:rPr lang="it-IT" sz="2400" spc="-30" dirty="0">
                <a:latin typeface="Times New Roman" panose="02020603050405020304" pitchFamily="18" charset="0"/>
                <a:ea typeface="Times New Roman" panose="02020603050405020304" pitchFamily="18" charset="0"/>
              </a:rPr>
              <a:t>giáo dục ổn định, duy trì và giữ vững, </a:t>
            </a:r>
            <a:r>
              <a:rPr lang="it-IT" sz="2400" dirty="0">
                <a:latin typeface="Times New Roman" panose="02020603050405020304" pitchFamily="18" charset="0"/>
                <a:ea typeface="Times New Roman" panose="02020603050405020304" pitchFamily="18" charset="0"/>
              </a:rPr>
              <a:t>mạng lưới trường lớp được chú trọng, đầu tư cho trường chuẩn quốc gia được tăng cường</a:t>
            </a:r>
            <a:r>
              <a:rPr lang="it-IT" sz="2400" spc="-30" dirty="0">
                <a:latin typeface="Times New Roman" panose="02020603050405020304" pitchFamily="18" charset="0"/>
                <a:ea typeface="Times New Roman" panose="02020603050405020304" pitchFamily="18" charset="0"/>
              </a:rPr>
              <a:t>, tỷ lệ huy động trẻ đến trường </a:t>
            </a:r>
            <a:r>
              <a:rPr lang="it-IT" sz="2400" spc="-20" dirty="0">
                <a:latin typeface="Times New Roman" panose="02020603050405020304" pitchFamily="18" charset="0"/>
                <a:ea typeface="Times New Roman" panose="02020603050405020304" pitchFamily="18" charset="0"/>
              </a:rPr>
              <a:t>đạt tỷ lệ cao</a:t>
            </a:r>
            <a:r>
              <a:rPr lang="it-IT" sz="2400" spc="-30" dirty="0">
                <a:latin typeface="Times New Roman" panose="02020603050405020304" pitchFamily="18" charset="0"/>
                <a:ea typeface="Times New Roman" panose="02020603050405020304" pitchFamily="18" charset="0"/>
              </a:rPr>
              <a:t>, trẻ ăn bán trú đạt 100%. Chất lượng chăm sóc nuôi dưỡng giáo dục được nâng cao.</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spc="-30" dirty="0">
                <a:latin typeface="Times New Roman" panose="02020603050405020304" pitchFamily="18" charset="0"/>
                <a:ea typeface="Times New Roman" panose="02020603050405020304" pitchFamily="18" charset="0"/>
              </a:rPr>
              <a:t>	- Hoàn thành xuất sắc giải pháp sáng tạo trường đã đăng ký đầu năm đó là: “</a:t>
            </a:r>
            <a:r>
              <a:rPr lang="en-US" sz="2400" dirty="0" err="1">
                <a:latin typeface="Times New Roman" panose="02020603050405020304" pitchFamily="18" charset="0"/>
                <a:ea typeface="Times New Roman" panose="02020603050405020304" pitchFamily="18" charset="0"/>
              </a:rPr>
              <a:t>Xây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dựng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kho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dữ</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liệu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ứng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dụng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mô</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hình</a:t>
            </a:r>
            <a:r>
              <a:rPr lang="en-US" sz="2400" dirty="0">
                <a:latin typeface="Times New Roman" panose="02020603050405020304" pitchFamily="18" charset="0"/>
                <a:ea typeface="Times New Roman" panose="02020603050405020304" pitchFamily="18" charset="0"/>
              </a:rPr>
              <a:t> 5E </a:t>
            </a:r>
            <a:r>
              <a:rPr lang="en-US" sz="2400" dirty="0" err="1">
                <a:latin typeface="Times New Roman" panose="02020603050405020304" pitchFamily="18" charset="0"/>
                <a:ea typeface="Times New Roman" panose="02020603050405020304" pitchFamily="18" charset="0"/>
              </a:rPr>
              <a:t>trong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dục</a:t>
            </a:r>
            <a:r>
              <a:rPr lang="en-US" sz="2400" dirty="0">
                <a:latin typeface="Times New Roman" panose="02020603050405020304" pitchFamily="18" charset="0"/>
                <a:ea typeface="Times New Roman" panose="02020603050405020304" pitchFamily="18" charset="0"/>
              </a:rPr>
              <a:t> STEAM </a:t>
            </a:r>
            <a:r>
              <a:rPr lang="en-US" sz="2400" dirty="0" err="1">
                <a:latin typeface="Times New Roman" panose="02020603050405020304" pitchFamily="18" charset="0"/>
                <a:ea typeface="Times New Roman" panose="02020603050405020304" pitchFamily="18" charset="0"/>
              </a:rPr>
              <a:t>vào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tổ</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chức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hoạt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động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dục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trẻ</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mẫu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it-IT" sz="2400" spc="-30"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spc="-20" dirty="0">
                <a:latin typeface="Times New Roman" panose="02020603050405020304" pitchFamily="18" charset="0"/>
                <a:ea typeface="Times New Roman" panose="02020603050405020304" pitchFamily="18" charset="0"/>
              </a:rPr>
              <a:t>	- Chỉ đạo tốt chuyên đề trọng tâm đó là: “Xây dựng trường Mầm non lấy trẻ làm trung tâm”, tổng kết “Chương trình tôi yêu Việt Nam” giai đoạn 2021-2024.</a:t>
            </a:r>
            <a:r>
              <a:rPr lang="en-US" sz="2400" dirty="0">
                <a:latin typeface="Times New Roman" panose="02020603050405020304" pitchFamily="18" charset="0"/>
                <a:ea typeface="Times New Roman" panose="02020603050405020304" pitchFamily="18" charset="0"/>
              </a:rPr>
              <a:t> </a:t>
            </a:r>
            <a:r>
              <a:rPr lang="it-IT" sz="2400" spc="-20" dirty="0">
                <a:latin typeface="Times New Roman" panose="02020603050405020304" pitchFamily="18" charset="0"/>
                <a:ea typeface="Times New Roman" panose="02020603050405020304" pitchFamily="18" charset="0"/>
              </a:rPr>
              <a:t>Công tác an toàn và phòng, chống dịch bệnh cho trẻ được đảm bảo. </a:t>
            </a:r>
            <a:r>
              <a:rPr lang="it-IT" sz="2400" spc="-30" dirty="0">
                <a:latin typeface="Times New Roman" panose="02020603050405020304" pitchFamily="18" charset="0"/>
                <a:ea typeface="Times New Roman" panose="02020603050405020304" pitchFamily="18" charset="0"/>
              </a:rPr>
              <a:t>Công tác xây dựng đội ngũ tiếp tục được quan tâm, trình độ chuyên môn nâng lên, đời sống giáo viên ngày được cải thiện.</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3512776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900" y="401595"/>
            <a:ext cx="11315700" cy="6429261"/>
          </a:xfrm>
          <a:prstGeom prst="rect">
            <a:avLst/>
          </a:prstGeom>
        </p:spPr>
        <p:txBody>
          <a:bodyPr wrap="square">
            <a:spAutoFit/>
          </a:bodyPr>
          <a:lstStyle/>
          <a:p>
            <a:pPr algn="just">
              <a:lnSpc>
                <a:spcPct val="115000"/>
              </a:lnSpc>
              <a:spcAft>
                <a:spcPts val="0"/>
              </a:spcAft>
            </a:pPr>
            <a:r>
              <a:rPr lang="it-IT" sz="2400" b="1" spc="-20" dirty="0">
                <a:latin typeface="Times New Roman" panose="02020603050405020304" pitchFamily="18" charset="0"/>
                <a:ea typeface="Times New Roman" panose="02020603050405020304" pitchFamily="18" charset="0"/>
              </a:rPr>
              <a:t>	2. Những khó khăn, hạn chế.</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dirty="0">
                <a:latin typeface="Times New Roman" panose="02020603050405020304" pitchFamily="18" charset="0"/>
                <a:ea typeface="Times New Roman" panose="02020603050405020304" pitchFamily="18" charset="0"/>
              </a:rPr>
              <a:t>	2.1. Qui mô giáo dục: </a:t>
            </a:r>
            <a:r>
              <a:rPr lang="it-IT" sz="2400" spc="-30" dirty="0">
                <a:latin typeface="Times New Roman" panose="02020603050405020304" pitchFamily="18" charset="0"/>
                <a:ea typeface="Times New Roman" panose="02020603050405020304" pitchFamily="18" charset="0"/>
              </a:rPr>
              <a:t>Trường rộng, lớp đông nên việc đầu tư CSVC nhiều kinh phí còn hạn hẹp. Cơ sở vật chất 1 số hạng mục đã và đang xuống cấp nên ảnh hưởng phần nào đến công tác chăm sóc nuôi dưỡng giáo dục trẻ.</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dirty="0">
                <a:latin typeface="Times New Roman" panose="02020603050405020304" pitchFamily="18" charset="0"/>
                <a:ea typeface="Times New Roman" panose="02020603050405020304" pitchFamily="18" charset="0"/>
              </a:rPr>
              <a:t>	2.2. Công tác tổ chức thực hiện phổ cập xóa mù việc điều tra và theo dõi còn khó khăn do 1 số cháu di chuyển theo bố mẹ, người thân đi làm ăn xa dẫn đến sĩ số luôn biến động, tỷ lệ chuyên cần ở một số lớp thấp. </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dirty="0">
                <a:latin typeface="Times New Roman" panose="02020603050405020304" pitchFamily="18" charset="0"/>
                <a:ea typeface="Times New Roman" panose="02020603050405020304" pitchFamily="18" charset="0"/>
              </a:rPr>
              <a:t>	2.3. Trình độ chuyên môn của đội ngũ CBGVNV được nâng lên, nhưng nhà trường vẫn còn 1 đ/c có trình độ trung cấp chưa đạt chuẩn theo Luật giáo dục năm 2019, 1 số đ/c GV việc ứng dụng công nghệ thông tin cũng như năng lực chuyên môn còn hạn chế. Nhân viên nuôi dưỡng còn ở diện hợp đồng, lương hỗ trợ cho nhân viên nuôi dưỡng một số tháng chưa ổn định.</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dirty="0">
                <a:latin typeface="Times New Roman" panose="02020603050405020304" pitchFamily="18" charset="0"/>
                <a:ea typeface="Times New Roman" panose="02020603050405020304" pitchFamily="18" charset="0"/>
              </a:rPr>
              <a:t>	2.4. Số cháu ở một số lớp quá đông. Đội ngũ nhân viên, giáo viên còn thiếu, chính vì vậy không đảm bảo tỷ lệ giáo viên trên lớp do đó ảnh hưởng đến chất lượng CSNDGD trẻ.</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4322125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900" y="336175"/>
            <a:ext cx="11506200" cy="6324808"/>
          </a:xfrm>
          <a:prstGeom prst="rect">
            <a:avLst/>
          </a:prstGeom>
        </p:spPr>
        <p:txBody>
          <a:bodyPr wrap="square">
            <a:spAutoFit/>
          </a:bodyPr>
          <a:lstStyle/>
          <a:p>
            <a:pPr algn="just">
              <a:lnSpc>
                <a:spcPct val="115000"/>
              </a:lnSpc>
              <a:spcAft>
                <a:spcPts val="0"/>
              </a:spcAft>
            </a:pPr>
            <a:r>
              <a:rPr lang="it-IT" sz="2000" b="1" dirty="0">
                <a:latin typeface="Times New Roman" panose="02020603050405020304" pitchFamily="18" charset="0"/>
                <a:ea typeface="Times New Roman" panose="02020603050405020304" pitchFamily="18" charset="0"/>
              </a:rPr>
              <a:t>	* Nguyên nhân của khó khăn, hạn chế</a:t>
            </a:r>
            <a:r>
              <a:rPr lang="it-IT" sz="2000" dirty="0">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Nguyên nhân khách quan: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Do thời đại công nghệ 4.0 tác động nhanh nhạy đến đời sống của mọi người dân nhất là các bậc cha mẹ trẻ dẫn đến tạo áp lực tinh thần của đội ngũ CBGV-CNV trong công tác CSND, GD trẻ.</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Cơ chế chính sách còn nhiều bất cập nên chưa thu hút nhân lực vào làm việc tại các cơ sở giáo dục mầm non, đời sống nhân viên còn khó khăn mới dừng lại ở diện hợp đồng thành phố.</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Do kinh phí của nhà trường còn hạn hẹp nên việc đầu tư các đồ dùng trang thiết bị cũng như cải tạo môi trường giáo dục trong ngoài lớp còn chưa đa dạng phong phú chưa mang tính chất lâu dài và bền vững</a:t>
            </a:r>
            <a:r>
              <a:rPr lang="it-IT" sz="2000" dirty="0">
                <a:solidFill>
                  <a:srgbClr val="C00000"/>
                </a:solidFill>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CSVC được xây dựng đã lâu nên ảnh hưởng bởi tác động của thời gian và quá trình sử hàng ngày các hạng mục đã xuống cấp.</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Nguyên nhân chủ quan:</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Công tác tuyên truyền phổ biến, quán triệt, nâng cao nhận thức của các cấp, các ngành và nhân dân về phát triển giáo dục mầm non đạt kết quả chưa cao.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Một số giáo viên chưa mạnh dạn tuyên truyền các bậc cha mẹ cũng như kinh nghiệm trong công tác chưa nhiều nên chất lượng đạt kết quả còn hạn chế.</a:t>
            </a:r>
            <a:endParaRPr lang="en-US" sz="2000" dirty="0">
              <a:effectLst/>
              <a:latin typeface="Times New Roman" panose="02020603050405020304" pitchFamily="18" charset="0"/>
              <a:ea typeface="Times New Roman" panose="02020603050405020304" pitchFamily="18" charset="0"/>
            </a:endParaRPr>
          </a:p>
          <a:p>
            <a:r>
              <a:rPr lang="it-IT" sz="2000" dirty="0">
                <a:latin typeface="Times New Roman" panose="02020603050405020304" pitchFamily="18" charset="0"/>
                <a:ea typeface="Times New Roman" panose="02020603050405020304" pitchFamily="18" charset="0"/>
              </a:rPr>
              <a:t>	+ Việc nhận thức của một số bậc cha mẹ còn hạn chế về bậc học mầm non, nên việc phối hợp với giáo viên, với nhà trường trong việc chăm sóc nuôi dưỡng giáo dục trẻ hàng ngày nhất là việc triển khai các khoản đóng góp thoả thuận còn gặp 1 số khó khăn.</a:t>
            </a:r>
            <a:endParaRPr lang="en-US" sz="2000" dirty="0"/>
          </a:p>
        </p:txBody>
      </p:sp>
    </p:spTree>
    <p:extLst>
      <p:ext uri="{BB962C8B-B14F-4D97-AF65-F5344CB8AC3E}">
        <p14:creationId xmlns:p14="http://schemas.microsoft.com/office/powerpoint/2010/main" val="16523324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450" y="675169"/>
            <a:ext cx="11487150" cy="5155066"/>
          </a:xfrm>
          <a:prstGeom prst="rect">
            <a:avLst/>
          </a:prstGeom>
        </p:spPr>
        <p:txBody>
          <a:bodyPr wrap="square">
            <a:spAutoFit/>
          </a:bodyPr>
          <a:lstStyle/>
          <a:p>
            <a:pPr algn="ctr">
              <a:lnSpc>
                <a:spcPct val="115000"/>
              </a:lnSpc>
              <a:spcAft>
                <a:spcPts val="0"/>
              </a:spcAft>
            </a:pPr>
            <a:r>
              <a:rPr lang="it-IT" sz="2400" b="1" dirty="0">
                <a:latin typeface="Times New Roman" panose="02020603050405020304" pitchFamily="18" charset="0"/>
                <a:ea typeface="Times New Roman" panose="02020603050405020304" pitchFamily="18" charset="0"/>
              </a:rPr>
              <a:t>PHẦN II:</a:t>
            </a:r>
            <a:endParaRPr lang="en-US" sz="2400" dirty="0">
              <a:effectLst/>
              <a:latin typeface="Times New Roman" panose="02020603050405020304" pitchFamily="18" charset="0"/>
              <a:ea typeface="Times New Roman" panose="02020603050405020304" pitchFamily="18" charset="0"/>
            </a:endParaRPr>
          </a:p>
          <a:p>
            <a:pPr algn="ctr">
              <a:lnSpc>
                <a:spcPct val="115000"/>
              </a:lnSpc>
              <a:spcAft>
                <a:spcPts val="0"/>
              </a:spcAft>
            </a:pPr>
            <a:r>
              <a:rPr lang="it-IT" sz="2400" b="1" dirty="0">
                <a:latin typeface="Times New Roman" panose="02020603050405020304" pitchFamily="18" charset="0"/>
                <a:ea typeface="Times New Roman" panose="02020603050405020304" pitchFamily="18" charset="0"/>
              </a:rPr>
              <a:t>NHỮNG GIẢI PHÁP TRONG THỜI GIAN TỚI</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b="1" i="1" dirty="0">
                <a:latin typeface="Times New Roman" panose="02020603050405020304" pitchFamily="18" charset="0"/>
                <a:ea typeface="Times New Roman" panose="02020603050405020304" pitchFamily="18" charset="0"/>
              </a:rPr>
              <a:t>	1. Tiếp tục tập trung chỉ đạo triển khai các cuộc vận động và phong trào thi đua:</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dirty="0">
                <a:latin typeface="Times New Roman" panose="02020603050405020304" pitchFamily="18" charset="0"/>
                <a:ea typeface="Times New Roman" panose="02020603050405020304" pitchFamily="18" charset="0"/>
              </a:rPr>
              <a:t>	- Xây dựng kế hoạch, kiện toàn ban chỉ đạo về việc thực hiện các cuộc vận động, phong trào thi đua, chú trọng rèn luyện phẩm chất đạo đức, tác phong mẫu mực, lối sống lành mạnh, thực hành tiết kiệm của đội ngũ CBGVNV. Tiếp tục thực hiện tốt chuyên đề “Xây dựng trường Mầm non Lấy trẻ làm trung tâm” “Đổi mới hình thức tổ chức giáo dục cho trẻ theo hướng trải nghiệm”; Thường xuyên tự học nâng cao trình độ chuyên môn và công nghệ thông tin, thực hiện tốt công tác chuyển đổi số.</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400" dirty="0">
                <a:latin typeface="Times New Roman" panose="02020603050405020304" pitchFamily="18" charset="0"/>
                <a:ea typeface="Times New Roman" panose="02020603050405020304" pitchFamily="18" charset="0"/>
              </a:rPr>
              <a:t>	- Tập trung xây dựng môi trường giáo dục trên các nhóm lớp ”an toàn, thân thiện, tích cực và xanh- sạch - đẹp” xây dựng các mối quan hệ ứng xử thân thiện giữa các CBGVNV các cháu, các bậc cha mẹ trong nhà trường. </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47091732"/>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35466"/>
            <a:ext cx="11563350" cy="4512261"/>
          </a:xfrm>
          <a:prstGeom prst="rect">
            <a:avLst/>
          </a:prstGeom>
        </p:spPr>
        <p:txBody>
          <a:bodyPr wrap="square">
            <a:spAutoFit/>
          </a:bodyPr>
          <a:lstStyle/>
          <a:p>
            <a:pPr algn="just">
              <a:lnSpc>
                <a:spcPct val="115000"/>
              </a:lnSpc>
              <a:spcAft>
                <a:spcPts val="0"/>
              </a:spcAft>
            </a:pPr>
            <a:r>
              <a:rPr lang="it-IT" sz="2800" b="1" i="1" dirty="0">
                <a:latin typeface="Times New Roman" panose="02020603050405020304" pitchFamily="18" charset="0"/>
                <a:ea typeface="Times New Roman" panose="02020603050405020304" pitchFamily="18" charset="0"/>
              </a:rPr>
              <a:t>	2. Quy mô trường lớp, thực hiện phổ cập giáo dục mầm non cho trẻ em 5 tuổi</a:t>
            </a:r>
            <a:endParaRPr lang="en-US" sz="28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800" dirty="0">
                <a:latin typeface="Times New Roman" panose="02020603050405020304" pitchFamily="18" charset="0"/>
                <a:ea typeface="Times New Roman" panose="02020603050405020304" pitchFamily="18" charset="0"/>
              </a:rPr>
              <a:t>	- Thực hiện tốt công tác phổ cập giáo dục cho trẻ em 5 tuổi, phổ cập xóa mù, chuẩn bị các điều kiện cho phổ cập trẻ mẫu giáo. Phân công CBGVNV đi điều tra toàn bộ trẻ trong độ tuổi để làm căn cứ xây dựng kế hoạch, giao chỉ tiêu huy động trẻ cho từng lớp, thiết lập hồ sơ phổ cập, ưu tiên CSVC trang thiết bị đồ dùng đồ chơi học liệu cho trẻ 5 tuổi, bố trí 100% giáo viên dạy lớp 5 tuổi có trình độ chuẩn và trên chuẩn. Tham mưu với ban chỉ đạo xã rà soát kế hoạch phổ cập, tập trung đầu tư cơ sở vật chất.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44085948"/>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518050"/>
            <a:ext cx="11715750" cy="5727017"/>
          </a:xfrm>
          <a:prstGeom prst="rect">
            <a:avLst/>
          </a:prstGeom>
        </p:spPr>
        <p:txBody>
          <a:bodyPr wrap="square">
            <a:spAutoFit/>
          </a:bodyPr>
          <a:lstStyle/>
          <a:p>
            <a:pPr algn="just">
              <a:lnSpc>
                <a:spcPct val="115000"/>
              </a:lnSpc>
              <a:spcAft>
                <a:spcPts val="0"/>
              </a:spcAft>
            </a:pPr>
            <a:r>
              <a:rPr lang="it-IT" sz="2000" b="1" i="1" dirty="0">
                <a:latin typeface="Times New Roman" panose="02020603050405020304" pitchFamily="18" charset="0"/>
                <a:ea typeface="Times New Roman" panose="02020603050405020304" pitchFamily="18" charset="0"/>
              </a:rPr>
              <a:t>	3</a:t>
            </a:r>
            <a:r>
              <a:rPr lang="it-IT" sz="2000" b="1" i="1" dirty="0">
                <a:latin typeface=".VnTime" panose="020B7200000000000000" pitchFamily="34" charset="0"/>
                <a:ea typeface="Times New Roman" panose="02020603050405020304" pitchFamily="18" charset="0"/>
              </a:rPr>
              <a:t>. </a:t>
            </a:r>
            <a:r>
              <a:rPr lang="it-IT" sz="2000" b="1" i="1" dirty="0">
                <a:latin typeface="Times New Roman" panose="02020603050405020304" pitchFamily="18" charset="0"/>
                <a:ea typeface="Times New Roman" panose="02020603050405020304" pitchFamily="18" charset="0"/>
              </a:rPr>
              <a:t>Nâng cao chất lượng chăm sóc nuôi dưỡng, giáo dục trẻ.</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i="1" dirty="0">
                <a:latin typeface="Times New Roman" panose="02020603050405020304" pitchFamily="18" charset="0"/>
                <a:ea typeface="Times New Roman" panose="02020603050405020304" pitchFamily="18" charset="0"/>
              </a:rPr>
              <a:t>	a) </a:t>
            </a:r>
            <a:r>
              <a:rPr lang="en-US" sz="2000" i="1" dirty="0" err="1">
                <a:latin typeface="Times New Roman" panose="02020603050405020304" pitchFamily="18" charset="0"/>
                <a:ea typeface="Times New Roman" panose="02020603050405020304" pitchFamily="18" charset="0"/>
              </a:rPr>
              <a:t>Chất</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lượng</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nuôi</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dưỡng</a:t>
            </a:r>
            <a:r>
              <a:rPr lang="en-US" sz="20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Đảm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bảo</a:t>
            </a:r>
            <a:r>
              <a:rPr lang="en-US" sz="2000" dirty="0">
                <a:latin typeface="Times New Roman" panose="02020603050405020304" pitchFamily="18" charset="0"/>
                <a:ea typeface="Times New Roman" panose="02020603050405020304" pitchFamily="18" charset="0"/>
              </a:rPr>
              <a:t> an </a:t>
            </a:r>
            <a:r>
              <a:rPr lang="en-US" sz="2000" dirty="0" err="1">
                <a:latin typeface="Times New Roman" panose="02020603050405020304" pitchFamily="18" charset="0"/>
                <a:ea typeface="Times New Roman" panose="02020603050405020304" pitchFamily="18" charset="0"/>
              </a:rPr>
              <a:t>toàn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tuyệt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đối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về</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thể</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chất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tinh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thần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phòng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tránh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tai </a:t>
            </a:r>
            <a:r>
              <a:rPr lang="en-US" sz="2000" dirty="0" err="1">
                <a:latin typeface="Times New Roman" panose="02020603050405020304" pitchFamily="18" charset="0"/>
                <a:ea typeface="Times New Roman" panose="02020603050405020304" pitchFamily="18" charset="0"/>
              </a:rPr>
              <a:t>nạn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thương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tích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nhóm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tăng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kiểm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giám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nuôi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dưỡng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chăm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sóc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sức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khoẻ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tổ</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chức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một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ngày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nhóm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nghiêm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túc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ký</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hợp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đồng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mua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phẩm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giữa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người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bán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người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mua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việc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giao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nhận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phẩm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đảm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bảo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tay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giữa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cô</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tiếp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phẩm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với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kế</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toán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lãnh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Nghiêm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túc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chế</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đơn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trình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bếp</a:t>
            </a:r>
            <a:r>
              <a:rPr lang="en-US" sz="2000" dirty="0">
                <a:latin typeface="Times New Roman" panose="02020603050405020304" pitchFamily="18" charset="0"/>
                <a:ea typeface="Times New Roman" panose="02020603050405020304" pitchFamily="18" charset="0"/>
              </a:rPr>
              <a:t> 1 </a:t>
            </a:r>
            <a:r>
              <a:rPr lang="en-US" sz="2000" dirty="0" err="1">
                <a:latin typeface="Times New Roman" panose="02020603050405020304" pitchFamily="18" charset="0"/>
                <a:ea typeface="Times New Roman" panose="02020603050405020304" pitchFamily="18" charset="0"/>
              </a:rPr>
              <a:t>chiều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vệ</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sinh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sấy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đồ</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dùng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trang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thiết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bị</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bếp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theo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lịch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xây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dựng</a:t>
            </a:r>
            <a:r>
              <a:rPr lang="en-US" sz="2000" dirty="0">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Quản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lý</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chặt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chẽ</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khẩu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phần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ăn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đảm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bảo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đúng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giờ</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ăn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giờ</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ngủ</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Đảm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bảo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đủ</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hồ</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sơ</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sổ</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sách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nuôi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dưỡng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cập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nhật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đầy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đủ</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hàng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ngày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tránh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tẩy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xoá</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nghiêm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túc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đúng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trình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nguyên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tắc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tài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chính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kế</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toán</a:t>
            </a:r>
            <a:r>
              <a:rPr lang="en-US" sz="20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Đảm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bảo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tốt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vệ</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sinh</a:t>
            </a:r>
            <a:r>
              <a:rPr lang="en-US" sz="2000" dirty="0">
                <a:latin typeface="Times New Roman" panose="02020603050405020304" pitchFamily="18" charset="0"/>
                <a:ea typeface="Times New Roman" panose="02020603050405020304" pitchFamily="18" charset="0"/>
              </a:rPr>
              <a:t> an </a:t>
            </a:r>
            <a:r>
              <a:rPr lang="en-US" sz="2000" dirty="0" err="1">
                <a:latin typeface="Times New Roman" panose="02020603050405020304" pitchFamily="18" charset="0"/>
                <a:ea typeface="Times New Roman" panose="02020603050405020304" pitchFamily="18" charset="0"/>
              </a:rPr>
              <a:t>toàn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phẩm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điều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vệ</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sinh</a:t>
            </a:r>
            <a:r>
              <a:rPr lang="en-US" sz="2000" dirty="0">
                <a:latin typeface="Times New Roman" panose="02020603050405020304" pitchFamily="18" charset="0"/>
                <a:ea typeface="Times New Roman" panose="02020603050405020304" pitchFamily="18" charset="0"/>
              </a:rPr>
              <a:t> an </a:t>
            </a:r>
            <a:r>
              <a:rPr lang="en-US" sz="2000" dirty="0" err="1">
                <a:latin typeface="Times New Roman" panose="02020603050405020304" pitchFamily="18" charset="0"/>
                <a:ea typeface="Times New Roman" panose="02020603050405020304" pitchFamily="18" charset="0"/>
              </a:rPr>
              <a:t>toàn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phòng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tránh</a:t>
            </a:r>
            <a:r>
              <a:rPr lang="en-US" sz="2000" dirty="0">
                <a:latin typeface="Times New Roman" panose="02020603050405020304" pitchFamily="18" charset="0"/>
                <a:ea typeface="Times New Roman" panose="02020603050405020304" pitchFamily="18" charset="0"/>
              </a:rPr>
              <a:t> tai </a:t>
            </a:r>
            <a:r>
              <a:rPr lang="en-US" sz="2000" dirty="0" err="1">
                <a:latin typeface="Times New Roman" panose="02020603050405020304" pitchFamily="18" charset="0"/>
                <a:ea typeface="Times New Roman" panose="02020603050405020304" pitchFamily="18" charset="0"/>
              </a:rPr>
              <a:t>nạn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thương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tích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Kiên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quyết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sử</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lý</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kịp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thời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hợp</a:t>
            </a:r>
            <a:r>
              <a:rPr lang="en-US" sz="2000" dirty="0">
                <a:latin typeface="Times New Roman" panose="02020603050405020304" pitchFamily="18" charset="0"/>
                <a:ea typeface="Times New Roman" panose="02020603050405020304" pitchFamily="18" charset="0"/>
              </a:rPr>
              <a:t> vi </a:t>
            </a:r>
            <a:r>
              <a:rPr lang="en-US" sz="2000" dirty="0" err="1">
                <a:latin typeface="Times New Roman" panose="02020603050405020304" pitchFamily="18" charset="0"/>
                <a:ea typeface="Times New Roman" panose="02020603050405020304" pitchFamily="18" charset="0"/>
              </a:rPr>
              <a:t>phạm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khẩu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phần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ăn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Tiếp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tục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chỉ</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tốt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công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Cổng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an </a:t>
            </a:r>
            <a:r>
              <a:rPr lang="en-US" sz="2000" dirty="0" err="1">
                <a:latin typeface="Times New Roman" panose="02020603050405020304" pitchFamily="18" charset="0"/>
                <a:ea typeface="Times New Roman" panose="02020603050405020304" pitchFamily="18" charset="0"/>
              </a:rPr>
              <a:t>toàn</a:t>
            </a:r>
            <a:r>
              <a:rPr lang="en-US" sz="2000" dirty="0">
                <a:latin typeface="Times New Roman" panose="02020603050405020304" pitchFamily="18" charset="0"/>
                <a:ea typeface="Times New Roman" panose="02020603050405020304" pitchFamily="18" charset="0"/>
              </a:rPr>
              <a:t>, PCC </a:t>
            </a:r>
            <a:r>
              <a:rPr lang="en-US" sz="2000" dirty="0" err="1">
                <a:latin typeface="Times New Roman" panose="02020603050405020304" pitchFamily="18" charset="0"/>
                <a:ea typeface="Times New Roman" panose="02020603050405020304" pitchFamily="18" charset="0"/>
              </a:rPr>
              <a:t>nổ</a:t>
            </a:r>
            <a:r>
              <a:rPr lang="en-US" sz="20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VnTime" panose="020B7200000000000000" pitchFamily="34" charset="0"/>
                <a:ea typeface="Times New Roman" panose="02020603050405020304" pitchFamily="18" charset="0"/>
              </a:rPr>
              <a:t>	-</a:t>
            </a:r>
            <a:r>
              <a:rPr lang="en-US" sz="2000" dirty="0" err="1">
                <a:latin typeface=".VnTime" panose="020B7200000000000000" pitchFamily="34" charset="0"/>
                <a:ea typeface="Times New Roman" panose="02020603050405020304" pitchFamily="18" charset="0"/>
              </a:rPr>
              <a:t>P</a:t>
            </a:r>
            <a:r>
              <a:rPr lang="en-US" sz="2000" dirty="0" err="1">
                <a:latin typeface="Times New Roman" panose="02020603050405020304" pitchFamily="18" charset="0"/>
                <a:ea typeface="Times New Roman" panose="02020603050405020304" pitchFamily="18" charset="0"/>
              </a:rPr>
              <a:t>hối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kết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hợp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với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phòng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khám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đa</a:t>
            </a:r>
            <a:r>
              <a:rPr lang="en-US" sz="2000" dirty="0">
                <a:latin typeface="Times New Roman" panose="02020603050405020304" pitchFamily="18" charset="0"/>
                <a:ea typeface="Times New Roman" panose="02020603050405020304" pitchFamily="18" charset="0"/>
              </a:rPr>
              <a:t> khoa, </a:t>
            </a:r>
            <a:r>
              <a:rPr lang="en-US" sz="2000" dirty="0" err="1">
                <a:latin typeface="Times New Roman" panose="02020603050405020304" pitchFamily="18" charset="0"/>
                <a:ea typeface="Times New Roman" panose="02020603050405020304" pitchFamily="18" charset="0"/>
              </a:rPr>
              <a:t>khám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sức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khoẻ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định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kỳ</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nhằm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kịp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thời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tình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hình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sức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khoẻ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bệnh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tật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để</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phụ</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huynh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có</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pháp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chăm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sóc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nuôi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dưỡng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phù</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hợp</a:t>
            </a:r>
            <a:r>
              <a:rPr lang="en-US" sz="2000" dirty="0">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81288078"/>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7650" y="209550"/>
            <a:ext cx="11525250" cy="5016758"/>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PHẦN I:</a:t>
            </a: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KẾT QỦA THỰC HIỆN NHIỆM VỤ NĂM HỌC</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I.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kết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quả</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đạt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được</a:t>
            </a:r>
            <a:r>
              <a:rPr lang="en-US"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nl-NL" sz="3200" b="1" dirty="0">
                <a:latin typeface="Times New Roman" panose="02020603050405020304" pitchFamily="18" charset="0"/>
                <a:cs typeface="Times New Roman" panose="02020603050405020304" pitchFamily="18" charset="0"/>
              </a:rPr>
              <a:t>1. Công tác tham mưu:</a:t>
            </a:r>
            <a:endParaRPr lang="en-US" sz="3200" dirty="0">
              <a:latin typeface="Times New Roman" panose="02020603050405020304" pitchFamily="18" charset="0"/>
              <a:cs typeface="Times New Roman" panose="02020603050405020304" pitchFamily="18" charset="0"/>
            </a:endParaRPr>
          </a:p>
          <a:p>
            <a:r>
              <a:rPr lang="nl-NL" sz="3200" dirty="0">
                <a:latin typeface="Times New Roman" panose="02020603050405020304" pitchFamily="18" charset="0"/>
                <a:cs typeface="Times New Roman" panose="02020603050405020304" pitchFamily="18" charset="0"/>
              </a:rPr>
              <a:t>	- Năm học 2023-2024 nhà trường luôn tích cực, chủ động tham mưu với các cấp về kế hoạch phát triển giáo dục mầm non.</a:t>
            </a:r>
            <a:r>
              <a:rPr lang="vi-VN"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a:t>
            </a:r>
            <a:r>
              <a:rPr lang="nl-NL" sz="3200" dirty="0">
                <a:latin typeface="Times New Roman" panose="02020603050405020304" pitchFamily="18" charset="0"/>
                <a:cs typeface="Times New Roman" panose="02020603050405020304" pitchFamily="18" charset="0"/>
              </a:rPr>
              <a:t>ập trung đi sâu, quán triệt, triển khai kịp thời các Chỉ thị, Nghị quyết, các văn bản chỉ đạo của các cấp về công tác chăm sóc nuôi dưỡng giáo dục trẻ, chuyên đề xây dựng “Trường Mầm non Lấy trẻ làm trung tâm”, công tác tuyển sinh, công tác thanh kiểm tra, công tác PCCC, ATGT...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9088776"/>
      </p:ext>
    </p:extLst>
  </p:cSld>
  <p:clrMapOvr>
    <a:masterClrMapping/>
  </p:clrMapOvr>
  <p:transition spd="slow">
    <p:randomBar dir="ver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50" y="422800"/>
            <a:ext cx="11582400" cy="6080960"/>
          </a:xfrm>
          <a:prstGeom prst="rect">
            <a:avLst/>
          </a:prstGeom>
        </p:spPr>
        <p:txBody>
          <a:bodyPr wrap="square">
            <a:spAutoFit/>
          </a:bodyPr>
          <a:lstStyle/>
          <a:p>
            <a:pPr algn="just">
              <a:lnSpc>
                <a:spcPct val="115000"/>
              </a:lnSpc>
              <a:spcAft>
                <a:spcPts val="0"/>
              </a:spcAft>
            </a:pPr>
            <a:r>
              <a:rPr lang="en-US" sz="2000" i="1" dirty="0">
                <a:latin typeface="Times New Roman" panose="02020603050405020304" pitchFamily="18" charset="0"/>
                <a:ea typeface="Times New Roman" panose="02020603050405020304" pitchFamily="18" charset="0"/>
              </a:rPr>
              <a:t>	b) </a:t>
            </a:r>
            <a:r>
              <a:rPr lang="en-US" sz="2000" i="1" dirty="0" err="1">
                <a:latin typeface="Times New Roman" panose="02020603050405020304" pitchFamily="18" charset="0"/>
                <a:ea typeface="Times New Roman" panose="02020603050405020304" pitchFamily="18" charset="0"/>
              </a:rPr>
              <a:t>Chất</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lượng</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giáo</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dục</a:t>
            </a:r>
            <a:r>
              <a:rPr lang="en-US" sz="2000" i="1"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b="1" i="1" dirty="0">
                <a:latin typeface="Times New Roman" panose="02020603050405020304" pitchFamily="18" charset="0"/>
                <a:ea typeface="Times New Roman" panose="02020603050405020304" pitchFamily="18" charset="0"/>
              </a:rPr>
              <a:t>	- </a:t>
            </a:r>
            <a:r>
              <a:rPr lang="en-US" sz="2000" dirty="0">
                <a:latin typeface="Times New Roman" panose="02020603050405020304" pitchFamily="18" charset="0"/>
                <a:ea typeface="Times New Roman" panose="02020603050405020304" pitchFamily="18" charset="0"/>
              </a:rPr>
              <a:t>100% </a:t>
            </a:r>
            <a:r>
              <a:rPr lang="en-US" sz="2000" dirty="0" err="1">
                <a:latin typeface="Times New Roman" panose="02020603050405020304" pitchFamily="18" charset="0"/>
                <a:ea typeface="Times New Roman" panose="02020603050405020304" pitchFamily="18" charset="0"/>
              </a:rPr>
              <a:t>giáo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viên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đứng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nghiêm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túc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chế</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chuyên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môn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chế</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sinh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hoạt</a:t>
            </a:r>
            <a:r>
              <a:rPr lang="en-US" sz="2000" dirty="0">
                <a:latin typeface="Times New Roman" panose="02020603050405020304" pitchFamily="18" charset="0"/>
                <a:ea typeface="Times New Roman" panose="02020603050405020304" pitchFamily="18" charset="0"/>
              </a:rPr>
              <a:t> 1 </a:t>
            </a:r>
            <a:r>
              <a:rPr lang="en-US" sz="2000" dirty="0" err="1">
                <a:latin typeface="Times New Roman" panose="02020603050405020304" pitchFamily="18" charset="0"/>
                <a:ea typeface="Times New Roman" panose="02020603050405020304" pitchFamily="18" charset="0"/>
              </a:rPr>
              <a:t>ngày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100%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nhóm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tốt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việc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quản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lý</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mua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sắm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khai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sử</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dụng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sắp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xếp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đồ</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dùng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đồ</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mầm</a:t>
            </a:r>
            <a:r>
              <a:rPr lang="en-US" sz="2000" dirty="0">
                <a:latin typeface="Times New Roman" panose="02020603050405020304" pitchFamily="18" charset="0"/>
                <a:ea typeface="Times New Roman" panose="02020603050405020304" pitchFamily="18" charset="0"/>
              </a:rPr>
              <a:t> non.</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Tổ</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chức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tốt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ngày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hội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ngày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lễ</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hội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liên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bé</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khoẻ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bé</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ngoan</a:t>
            </a:r>
            <a:r>
              <a:rPr lang="en-US" sz="20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Tăng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công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kiểm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nội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bộ</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định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kỳ</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xuất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việc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chế</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chuyên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môn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Tiếp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tục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đầu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tư</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trang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thiết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bị</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phương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đồ</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dùng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đồ</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học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liệu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mang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tính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công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nghiệp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phục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vụ</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việc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chương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trình</a:t>
            </a:r>
            <a:r>
              <a:rPr lang="en-US" sz="2000" dirty="0">
                <a:latin typeface="Times New Roman" panose="02020603050405020304" pitchFamily="18" charset="0"/>
                <a:ea typeface="Times New Roman" panose="02020603050405020304" pitchFamily="18" charset="0"/>
              </a:rPr>
              <a:t> GDMN </a:t>
            </a:r>
            <a:r>
              <a:rPr lang="en-US" sz="2000" dirty="0" err="1">
                <a:latin typeface="Times New Roman" panose="02020603050405020304" pitchFamily="18" charset="0"/>
                <a:ea typeface="Times New Roman" panose="02020603050405020304" pitchFamily="18" charset="0"/>
              </a:rPr>
              <a:t>mới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đảm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bảo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chất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lượng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chăm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sóc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dục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- 100% </a:t>
            </a:r>
            <a:r>
              <a:rPr lang="en-US" sz="2000" dirty="0" err="1">
                <a:latin typeface="Times New Roman" panose="02020603050405020304" pitchFamily="18" charset="0"/>
                <a:ea typeface="Times New Roman" panose="02020603050405020304" pitchFamily="18" charset="0"/>
              </a:rPr>
              <a:t>số</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nhóm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mẫu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xây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dựng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môi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dục</a:t>
            </a:r>
            <a:r>
              <a:rPr lang="en-US" sz="2000" dirty="0">
                <a:latin typeface="Times New Roman" panose="02020603050405020304" pitchFamily="18" charset="0"/>
                <a:ea typeface="Times New Roman" panose="02020603050405020304" pitchFamily="18" charset="0"/>
              </a:rPr>
              <a:t> STEAM </a:t>
            </a:r>
            <a:r>
              <a:rPr lang="en-US" sz="2000" dirty="0" err="1">
                <a:latin typeface="Times New Roman" panose="02020603050405020304" pitchFamily="18" charset="0"/>
                <a:ea typeface="Times New Roman" panose="02020603050405020304" pitchFamily="18" charset="0"/>
              </a:rPr>
              <a:t>tạo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điều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cơ</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hội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chủ</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tích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tham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khám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phá</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theo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hướng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trải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nghiệm</a:t>
            </a:r>
            <a:r>
              <a:rPr lang="en-US" sz="20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Xây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dựng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nhóm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điểm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làm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nòng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cốt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để</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nâng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cao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chất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lượng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chương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trình</a:t>
            </a:r>
            <a:r>
              <a:rPr lang="en-US" sz="2000" dirty="0">
                <a:latin typeface="Times New Roman" panose="02020603050405020304" pitchFamily="18" charset="0"/>
                <a:ea typeface="Times New Roman" panose="02020603050405020304" pitchFamily="18" charset="0"/>
              </a:rPr>
              <a:t> GDMN. </a:t>
            </a:r>
            <a:r>
              <a:rPr lang="en-US" sz="2000" dirty="0" err="1">
                <a:latin typeface="Times New Roman" panose="02020603050405020304" pitchFamily="18" charset="0"/>
                <a:ea typeface="Times New Roman" panose="02020603050405020304" pitchFamily="18" charset="0"/>
              </a:rPr>
              <a:t>Tổ</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chức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tập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huấn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bồi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dưỡng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viên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Tổ</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chức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tham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học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tập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trao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đổi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rút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kinh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nghiệm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hỗ</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chuyên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môn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việc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chương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trình</a:t>
            </a:r>
            <a:r>
              <a:rPr lang="en-US" sz="2000" dirty="0">
                <a:latin typeface="Times New Roman" panose="02020603050405020304" pitchFamily="18" charset="0"/>
                <a:ea typeface="Times New Roman" panose="02020603050405020304" pitchFamily="18" charset="0"/>
              </a:rPr>
              <a:t> GDMN </a:t>
            </a:r>
            <a:r>
              <a:rPr lang="en-US" sz="2000" dirty="0" err="1">
                <a:latin typeface="Times New Roman" panose="02020603050405020304" pitchFamily="18" charset="0"/>
                <a:ea typeface="Times New Roman" panose="02020603050405020304" pitchFamily="18" charset="0"/>
              </a:rPr>
              <a:t>theo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điểm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lấy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làm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trung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tâm</a:t>
            </a:r>
            <a:r>
              <a:rPr lang="en-US" sz="20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việc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đánh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giá</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phần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mền</a:t>
            </a:r>
            <a:r>
              <a:rPr lang="en-US" sz="2000" dirty="0">
                <a:latin typeface="Times New Roman" panose="02020603050405020304" pitchFamily="18" charset="0"/>
                <a:ea typeface="Times New Roman" panose="02020603050405020304" pitchFamily="18" charset="0"/>
              </a:rPr>
              <a:t> Excel </a:t>
            </a:r>
            <a:r>
              <a:rPr lang="en-US" sz="2000" dirty="0" err="1">
                <a:latin typeface="Times New Roman" panose="02020603050405020304" pitchFamily="18" charset="0"/>
                <a:ea typeface="Times New Roman" panose="02020603050405020304" pitchFamily="18" charset="0"/>
              </a:rPr>
              <a:t>một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chính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đảm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bảo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chất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lượng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theo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dõi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sự</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triển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nhằm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có</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pháp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phối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hợp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động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kịp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thời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giữa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đình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giúp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triển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tốt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Sử</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dụng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khai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triệt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để</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phần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mềm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phục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vụ</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công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quản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lý</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cũng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như</a:t>
            </a:r>
            <a:r>
              <a:rPr lang="en-US" sz="2000" dirty="0">
                <a:latin typeface="Times New Roman" panose="02020603050405020304" pitchFamily="18" charset="0"/>
                <a:ea typeface="Times New Roman" panose="02020603050405020304" pitchFamily="18" charset="0"/>
              </a:rPr>
              <a:t> CSGD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hàng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ngày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nhất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phần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mền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Edoc</a:t>
            </a:r>
            <a:r>
              <a:rPr lang="en-US" sz="2000" dirty="0">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049071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278724"/>
          </a:xfrm>
          <a:prstGeom prst="rect">
            <a:avLst/>
          </a:prstGeom>
        </p:spPr>
        <p:txBody>
          <a:bodyPr wrap="square">
            <a:spAutoFit/>
          </a:bodyPr>
          <a:lstStyle/>
          <a:p>
            <a:pPr algn="just">
              <a:lnSpc>
                <a:spcPct val="115000"/>
              </a:lnSpc>
              <a:spcAft>
                <a:spcPts val="0"/>
              </a:spcAft>
            </a:pPr>
            <a:r>
              <a:rPr lang="en-US" sz="2400" b="1" i="1" dirty="0">
                <a:latin typeface="Times New Roman" panose="02020603050405020304" pitchFamily="18" charset="0"/>
                <a:ea typeface="Times New Roman" panose="02020603050405020304" pitchFamily="18" charset="0"/>
              </a:rPr>
              <a:t>	4. </a:t>
            </a:r>
            <a:r>
              <a:rPr lang="en-US" sz="2400" b="1" i="1" dirty="0" err="1">
                <a:latin typeface="Times New Roman" panose="02020603050405020304" pitchFamily="18" charset="0"/>
                <a:ea typeface="Times New Roman" panose="02020603050405020304" pitchFamily="18" charset="0"/>
              </a:rPr>
              <a:t>Xây</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dựng</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nâng</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cao</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chất</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lượng</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đội</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ngũ</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cán</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bộ</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giáo</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viên</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nhân</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viên</a:t>
            </a:r>
            <a:r>
              <a:rPr lang="en-US" sz="2400" b="1" i="1"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400" dirty="0">
                <a:latin typeface="Times New Roman" panose="02020603050405020304" pitchFamily="18" charset="0"/>
                <a:ea typeface="Times New Roman" panose="02020603050405020304" pitchFamily="18" charset="0"/>
              </a:rPr>
              <a:t> 	- </a:t>
            </a:r>
            <a:r>
              <a:rPr lang="en-US" sz="2400" dirty="0" err="1">
                <a:latin typeface="Times New Roman" panose="02020603050405020304" pitchFamily="18" charset="0"/>
                <a:ea typeface="Times New Roman" panose="02020603050405020304" pitchFamily="18" charset="0"/>
              </a:rPr>
              <a:t>Rà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soát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đội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ngũ</a:t>
            </a:r>
            <a:r>
              <a:rPr lang="en-US" sz="2400" dirty="0">
                <a:latin typeface="Times New Roman" panose="02020603050405020304" pitchFamily="18" charset="0"/>
                <a:ea typeface="Times New Roman" panose="02020603050405020304" pitchFamily="18" charset="0"/>
              </a:rPr>
              <a:t> GVNV </a:t>
            </a:r>
            <a:r>
              <a:rPr lang="en-US" sz="2400" dirty="0" err="1">
                <a:latin typeface="Times New Roman" panose="02020603050405020304" pitchFamily="18" charset="0"/>
                <a:ea typeface="Times New Roman" panose="02020603050405020304" pitchFamily="18" charset="0"/>
              </a:rPr>
              <a:t>về</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trình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độ</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chuyên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môn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nghiệp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vụ</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về</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tay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nghề</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để</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xây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dựng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kế</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hoạch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bồi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dưỡng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nâng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cao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trình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độ</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chuyên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môn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phù</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hợp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tổ</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chức</a:t>
            </a:r>
            <a:r>
              <a:rPr lang="en-US" sz="2400" dirty="0">
                <a:latin typeface="Times New Roman" panose="02020603050405020304" pitchFamily="18" charset="0"/>
                <a:ea typeface="Times New Roman" panose="02020603050405020304" pitchFamily="18" charset="0"/>
              </a:rPr>
              <a:t> CBGVNV </a:t>
            </a:r>
            <a:r>
              <a:rPr lang="en-US" sz="2400" dirty="0" err="1">
                <a:latin typeface="Times New Roman" panose="02020603050405020304" pitchFamily="18" charset="0"/>
                <a:ea typeface="Times New Roman" panose="02020603050405020304" pitchFamily="18" charset="0"/>
              </a:rPr>
              <a:t>tự</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học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bồi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dưỡng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nhau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về</a:t>
            </a:r>
            <a:r>
              <a:rPr lang="en-US" sz="2400" dirty="0">
                <a:latin typeface="Times New Roman" panose="02020603050405020304" pitchFamily="18" charset="0"/>
                <a:ea typeface="Times New Roman" panose="02020603050405020304" pitchFamily="18" charset="0"/>
              </a:rPr>
              <a:t> tin </a:t>
            </a:r>
            <a:r>
              <a:rPr lang="en-US" sz="2400" dirty="0" err="1">
                <a:latin typeface="Times New Roman" panose="02020603050405020304" pitchFamily="18" charset="0"/>
                <a:ea typeface="Times New Roman" panose="02020603050405020304" pitchFamily="18" charset="0"/>
              </a:rPr>
              <a:t>học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Phân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công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phù</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hợp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với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năng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lực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thực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tế</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điều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kiện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để</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trong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lớp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học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tập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lẫn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nhau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Tổ</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chức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cho</a:t>
            </a:r>
            <a:r>
              <a:rPr lang="en-US" sz="2400" dirty="0">
                <a:latin typeface="Times New Roman" panose="02020603050405020304" pitchFamily="18" charset="0"/>
                <a:ea typeface="Times New Roman" panose="02020603050405020304" pitchFamily="18" charset="0"/>
              </a:rPr>
              <a:t> GVNV </a:t>
            </a:r>
            <a:r>
              <a:rPr lang="en-US" sz="2400" dirty="0" err="1">
                <a:latin typeface="Times New Roman" panose="02020603050405020304" pitchFamily="18" charset="0"/>
                <a:ea typeface="Times New Roman" panose="02020603050405020304" pitchFamily="18" charset="0"/>
              </a:rPr>
              <a:t>tham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quan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học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tập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trường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tiên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tiến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trong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huyện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ngoài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huyện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để</a:t>
            </a:r>
            <a:r>
              <a:rPr lang="en-US" sz="2400" dirty="0">
                <a:latin typeface="Times New Roman" panose="02020603050405020304" pitchFamily="18" charset="0"/>
                <a:ea typeface="Times New Roman" panose="02020603050405020304" pitchFamily="18" charset="0"/>
              </a:rPr>
              <a:t> chia </a:t>
            </a:r>
            <a:r>
              <a:rPr lang="en-US" sz="2400" dirty="0" err="1">
                <a:latin typeface="Times New Roman" panose="02020603050405020304" pitchFamily="18" charset="0"/>
                <a:ea typeface="Times New Roman" panose="02020603050405020304" pitchFamily="18" charset="0"/>
              </a:rPr>
              <a:t>sẻ</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kinh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nghiệm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tổ</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chức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tốt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buổi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sinh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hoạt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chuyên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môn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đảm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bảo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thiết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thực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hiệu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quả</a:t>
            </a:r>
            <a:r>
              <a:rPr lang="en-US" sz="2400"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400" dirty="0">
                <a:latin typeface="Times New Roman" panose="02020603050405020304" pitchFamily="18" charset="0"/>
                <a:ea typeface="Times New Roman" panose="02020603050405020304" pitchFamily="18" charset="0"/>
              </a:rPr>
              <a:t>	- </a:t>
            </a:r>
            <a:r>
              <a:rPr lang="en-US" sz="2400" dirty="0" err="1">
                <a:latin typeface="Times New Roman" panose="02020603050405020304" pitchFamily="18" charset="0"/>
                <a:ea typeface="Times New Roman" panose="02020603050405020304" pitchFamily="18" charset="0"/>
              </a:rPr>
              <a:t>Đầu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tư</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đồ</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dùng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đồ</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chơi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công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nghiệp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để</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giảm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tải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làm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đồ</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dùng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đồ</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chơi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trong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việc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dục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trẻ</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hàng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ngày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sử</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dụng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có</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hiệu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quả</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máy</a:t>
            </a:r>
            <a:r>
              <a:rPr lang="en-US" sz="2400" dirty="0">
                <a:latin typeface="Times New Roman" panose="02020603050405020304" pitchFamily="18" charset="0"/>
                <a:ea typeface="Times New Roman" panose="02020603050405020304" pitchFamily="18" charset="0"/>
              </a:rPr>
              <a:t> vi </a:t>
            </a:r>
            <a:r>
              <a:rPr lang="en-US" sz="2400" dirty="0" err="1">
                <a:latin typeface="Times New Roman" panose="02020603050405020304" pitchFamily="18" charset="0"/>
                <a:ea typeface="Times New Roman" panose="02020603050405020304" pitchFamily="18" charset="0"/>
              </a:rPr>
              <a:t>tính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nối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mạng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để</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khai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học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liệu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quản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lý</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dạy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học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Tăng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cường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công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kiểm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thăm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lớp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Dự</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giờ</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kiểm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hồ</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sơ</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sổ</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sách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chuyên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môn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giúp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đỡ</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viên</a:t>
            </a:r>
            <a:r>
              <a:rPr lang="en-US" sz="2400"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400" dirty="0">
                <a:latin typeface="Times New Roman" panose="02020603050405020304" pitchFamily="18" charset="0"/>
                <a:ea typeface="Times New Roman" panose="02020603050405020304" pitchFamily="18" charset="0"/>
              </a:rPr>
              <a:t>	- </a:t>
            </a:r>
            <a:r>
              <a:rPr lang="en-US" sz="2400" dirty="0" err="1">
                <a:latin typeface="Times New Roman" panose="02020603050405020304" pitchFamily="18" charset="0"/>
                <a:ea typeface="Times New Roman" panose="02020603050405020304" pitchFamily="18" charset="0"/>
              </a:rPr>
              <a:t>Thực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hiện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tốt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quy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trình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đánh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chất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lượng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đội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ngũ</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theo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chuẩn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nghề</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nghiệp</a:t>
            </a:r>
            <a:r>
              <a:rPr lang="en-US" sz="2400" dirty="0">
                <a:latin typeface="Times New Roman" panose="02020603050405020304" pitchFamily="18" charset="0"/>
                <a:ea typeface="Times New Roman" panose="02020603050405020304" pitchFamily="18" charset="0"/>
              </a:rPr>
              <a:t> GVMN (</a:t>
            </a:r>
            <a:r>
              <a:rPr lang="en-US" sz="2400" dirty="0" err="1">
                <a:latin typeface="Times New Roman" panose="02020603050405020304" pitchFamily="18" charset="0"/>
                <a:ea typeface="Times New Roman" panose="02020603050405020304" pitchFamily="18" charset="0"/>
              </a:rPr>
              <a:t>theo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Thông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tư</a:t>
            </a:r>
            <a:r>
              <a:rPr lang="en-US" sz="2400" dirty="0">
                <a:latin typeface="Times New Roman" panose="02020603050405020304" pitchFamily="18" charset="0"/>
                <a:ea typeface="Times New Roman" panose="02020603050405020304" pitchFamily="18" charset="0"/>
              </a:rPr>
              <a:t> 26/2018/TT-BGD&amp;ĐT </a:t>
            </a:r>
            <a:r>
              <a:rPr lang="en-US" sz="2400" dirty="0" err="1">
                <a:latin typeface="Times New Roman" panose="02020603050405020304" pitchFamily="18" charset="0"/>
                <a:ea typeface="Times New Roman" panose="02020603050405020304" pitchFamily="18" charset="0"/>
              </a:rPr>
              <a:t>ngày</a:t>
            </a:r>
            <a:r>
              <a:rPr lang="en-US" sz="2400" dirty="0">
                <a:latin typeface="Times New Roman" panose="02020603050405020304" pitchFamily="18" charset="0"/>
                <a:ea typeface="Times New Roman" panose="02020603050405020304" pitchFamily="18" charset="0"/>
              </a:rPr>
              <a:t> 08/10/2018 </a:t>
            </a:r>
            <a:r>
              <a:rPr lang="en-US" sz="2400" dirty="0" err="1">
                <a:latin typeface="Times New Roman" panose="02020603050405020304" pitchFamily="18" charset="0"/>
                <a:ea typeface="Times New Roman" panose="02020603050405020304" pitchFamily="18" charset="0"/>
              </a:rPr>
              <a:t>của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Bộ</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trưởng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Bộ</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dục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Đào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đánh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chuẩn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hiệu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trưởng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phó</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hiệu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trưởng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trường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mầm</a:t>
            </a:r>
            <a:r>
              <a:rPr lang="en-US" sz="2400" dirty="0">
                <a:latin typeface="Times New Roman" panose="02020603050405020304" pitchFamily="18" charset="0"/>
                <a:ea typeface="Times New Roman" panose="02020603050405020304" pitchFamily="18" charset="0"/>
              </a:rPr>
              <a:t> non (Theo </a:t>
            </a:r>
            <a:r>
              <a:rPr lang="en-US" sz="2400" dirty="0" err="1">
                <a:latin typeface="Times New Roman" panose="02020603050405020304" pitchFamily="18" charset="0"/>
                <a:ea typeface="Times New Roman" panose="02020603050405020304" pitchFamily="18" charset="0"/>
              </a:rPr>
              <a:t>Thông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tư</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số</a:t>
            </a:r>
            <a:r>
              <a:rPr lang="en-US" sz="2400" dirty="0">
                <a:latin typeface="Times New Roman" panose="02020603050405020304" pitchFamily="18" charset="0"/>
                <a:ea typeface="Times New Roman" panose="02020603050405020304" pitchFamily="18" charset="0"/>
              </a:rPr>
              <a:t> 25/2018/TT-BGD&amp;ĐT </a:t>
            </a:r>
            <a:r>
              <a:rPr lang="en-US" sz="2400" dirty="0" err="1">
                <a:latin typeface="Times New Roman" panose="02020603050405020304" pitchFamily="18" charset="0"/>
                <a:ea typeface="Times New Roman" panose="02020603050405020304" pitchFamily="18" charset="0"/>
              </a:rPr>
              <a:t>ngày</a:t>
            </a:r>
            <a:r>
              <a:rPr lang="en-US" sz="2400" dirty="0">
                <a:latin typeface="Times New Roman" panose="02020603050405020304" pitchFamily="18" charset="0"/>
                <a:ea typeface="Times New Roman" panose="02020603050405020304" pitchFamily="18" charset="0"/>
              </a:rPr>
              <a:t> 08/10/2018 </a:t>
            </a:r>
            <a:r>
              <a:rPr lang="en-US" sz="2400" dirty="0" err="1">
                <a:latin typeface="Times New Roman" panose="02020603050405020304" pitchFamily="18" charset="0"/>
                <a:ea typeface="Times New Roman" panose="02020603050405020304" pitchFamily="18" charset="0"/>
              </a:rPr>
              <a:t>của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bộ</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dục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đào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tạo</a:t>
            </a:r>
            <a:r>
              <a:rPr lang="en-US" sz="2400"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400" dirty="0">
                <a:latin typeface="Times New Roman" panose="02020603050405020304" pitchFamily="18" charset="0"/>
                <a:ea typeface="Times New Roman" panose="02020603050405020304" pitchFamily="18" charset="0"/>
              </a:rPr>
              <a:t>	- </a:t>
            </a:r>
            <a:r>
              <a:rPr lang="en-US" sz="2400" dirty="0" err="1">
                <a:latin typeface="Times New Roman" panose="02020603050405020304" pitchFamily="18" charset="0"/>
                <a:ea typeface="Times New Roman" panose="02020603050405020304" pitchFamily="18" charset="0"/>
              </a:rPr>
              <a:t>Xây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dựng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cơ</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chế</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đua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khen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thưởng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để</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động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kịp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thời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có</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thành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tích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xuất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sắc</a:t>
            </a:r>
            <a:r>
              <a:rPr lang="en-US" sz="2400"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86619150"/>
      </p:ext>
    </p:extLst>
  </p:cSld>
  <p:clrMapOvr>
    <a:masterClrMapping/>
  </p:clrMapOvr>
  <p:transition spd="slow">
    <p:randomBar dir="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7650" y="313219"/>
            <a:ext cx="11753850" cy="5998822"/>
          </a:xfrm>
          <a:prstGeom prst="rect">
            <a:avLst/>
          </a:prstGeom>
        </p:spPr>
        <p:txBody>
          <a:bodyPr wrap="square">
            <a:spAutoFit/>
          </a:bodyPr>
          <a:lstStyle/>
          <a:p>
            <a:pPr algn="just">
              <a:lnSpc>
                <a:spcPct val="115000"/>
              </a:lnSpc>
              <a:spcAft>
                <a:spcPts val="0"/>
              </a:spcAft>
            </a:pPr>
            <a:r>
              <a:rPr lang="en-US" sz="2800" b="1" i="1" dirty="0">
                <a:latin typeface="Times New Roman" panose="02020603050405020304" pitchFamily="18" charset="0"/>
                <a:ea typeface="Times New Roman" panose="02020603050405020304" pitchFamily="18" charset="0"/>
              </a:rPr>
              <a:t>	5. </a:t>
            </a:r>
            <a:r>
              <a:rPr lang="en-US" sz="2800" b="1" i="1" dirty="0" err="1">
                <a:latin typeface="Times New Roman" panose="02020603050405020304" pitchFamily="18" charset="0"/>
                <a:ea typeface="Times New Roman" panose="02020603050405020304" pitchFamily="18" charset="0"/>
              </a:rPr>
              <a:t>Tăng</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cường</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xây</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dựng</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cơ</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sở</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vật</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chất</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trang</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thiết</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bị</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công</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tác</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tài</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chính</a:t>
            </a:r>
            <a:r>
              <a:rPr lang="en-US" sz="2800" b="1" i="1" dirty="0">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800" dirty="0">
                <a:latin typeface="Times New Roman" panose="02020603050405020304" pitchFamily="18" charset="0"/>
                <a:ea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rPr>
              <a:t>Sử</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dụng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bảo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quản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có</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hiệu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quả</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cơ</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sở</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vật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chất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thiết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bị</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hiện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có</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Cân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đối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kinh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phí</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đầu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tư</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mua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sắm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trang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thiết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bị</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đồ</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dùng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phục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vụ</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công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chăm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sóc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nuôi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dưỡng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giáo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dục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trẻ</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hướng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hiện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đại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Vận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động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bậc</a:t>
            </a:r>
            <a:r>
              <a:rPr lang="en-US" sz="2800" dirty="0">
                <a:latin typeface="Times New Roman" panose="02020603050405020304" pitchFamily="18" charset="0"/>
                <a:ea typeface="Times New Roman" panose="02020603050405020304" pitchFamily="18" charset="0"/>
              </a:rPr>
              <a:t> cha </a:t>
            </a:r>
            <a:r>
              <a:rPr lang="en-US" sz="2800" dirty="0" err="1">
                <a:latin typeface="Times New Roman" panose="02020603050405020304" pitchFamily="18" charset="0"/>
                <a:ea typeface="Times New Roman" panose="02020603050405020304" pitchFamily="18" charset="0"/>
              </a:rPr>
              <a:t>mẹ</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hảo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tâm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ban </a:t>
            </a:r>
            <a:r>
              <a:rPr lang="en-US" sz="2800" dirty="0" err="1">
                <a:latin typeface="Times New Roman" panose="02020603050405020304" pitchFamily="18" charset="0"/>
                <a:ea typeface="Times New Roman" panose="02020603050405020304" pitchFamily="18" charset="0"/>
              </a:rPr>
              <a:t>ngành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ủng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hộ</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đồ</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dùng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đồ</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chơi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trẻ</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đầu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tư</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trang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thiết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bị</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phục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vụ</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công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chăm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sóc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nuôi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dưỡng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giáo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dục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trẻ</a:t>
            </a:r>
            <a:r>
              <a:rPr lang="en-US" sz="2800" dirty="0">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800" dirty="0">
                <a:latin typeface="Times New Roman" panose="02020603050405020304" pitchFamily="18" charset="0"/>
                <a:ea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rPr>
              <a:t>Xây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dựng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quy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chế</a:t>
            </a:r>
            <a:r>
              <a:rPr lang="en-US" sz="2800" dirty="0">
                <a:latin typeface="Times New Roman" panose="02020603050405020304" pitchFamily="18" charset="0"/>
                <a:ea typeface="Times New Roman" panose="02020603050405020304" pitchFamily="18" charset="0"/>
              </a:rPr>
              <a:t> chi </a:t>
            </a:r>
            <a:r>
              <a:rPr lang="en-US" sz="2800" dirty="0" err="1">
                <a:latin typeface="Times New Roman" panose="02020603050405020304" pitchFamily="18" charset="0"/>
                <a:ea typeface="Times New Roman" panose="02020603050405020304" pitchFamily="18" charset="0"/>
              </a:rPr>
              <a:t>tiêu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nội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bộ</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Công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khai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bằng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văn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bản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khoản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đến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từng</a:t>
            </a:r>
            <a:r>
              <a:rPr lang="en-US" sz="2800" dirty="0">
                <a:latin typeface="Times New Roman" panose="02020603050405020304" pitchFamily="18" charset="0"/>
                <a:ea typeface="Times New Roman" panose="02020603050405020304" pitchFamily="18" charset="0"/>
              </a:rPr>
              <a:t> cha </a:t>
            </a:r>
            <a:r>
              <a:rPr lang="en-US" sz="2800" dirty="0" err="1">
                <a:latin typeface="Times New Roman" panose="02020603050405020304" pitchFamily="18" charset="0"/>
                <a:ea typeface="Times New Roman" panose="02020603050405020304" pitchFamily="18" charset="0"/>
              </a:rPr>
              <a:t>mẹ</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trẻ</a:t>
            </a:r>
            <a:r>
              <a:rPr lang="en-US" sz="2800" dirty="0">
                <a:latin typeface="Times New Roman" panose="02020603050405020304" pitchFamily="18" charset="0"/>
                <a:ea typeface="Times New Roman" panose="02020603050405020304" pitchFamily="18" charset="0"/>
              </a:rPr>
              <a:t>...</a:t>
            </a:r>
            <a:r>
              <a:rPr lang="en-US" sz="2800" dirty="0" err="1">
                <a:latin typeface="Times New Roman" panose="02020603050405020304" pitchFamily="18" charset="0"/>
                <a:ea typeface="Times New Roman" panose="02020603050405020304" pitchFamily="18" charset="0"/>
              </a:rPr>
              <a:t>Thực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hiện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tốt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quy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chế</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dân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chủ</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trong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trường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thực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hiện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tốt</a:t>
            </a:r>
            <a:r>
              <a:rPr lang="en-US" sz="2800" dirty="0">
                <a:latin typeface="Times New Roman" panose="02020603050405020304" pitchFamily="18" charset="0"/>
                <a:ea typeface="Times New Roman" panose="02020603050405020304" pitchFamily="18" charset="0"/>
              </a:rPr>
              <a:t> 3 </a:t>
            </a:r>
            <a:r>
              <a:rPr lang="en-US" sz="2800" dirty="0" err="1">
                <a:latin typeface="Times New Roman" panose="02020603050405020304" pitchFamily="18" charset="0"/>
                <a:ea typeface="Times New Roman" panose="02020603050405020304" pitchFamily="18" charset="0"/>
              </a:rPr>
              <a:t>công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khai</a:t>
            </a:r>
            <a:r>
              <a:rPr lang="en-US" sz="2800" dirty="0">
                <a:latin typeface="Times New Roman" panose="02020603050405020304" pitchFamily="18" charset="0"/>
                <a:ea typeface="Times New Roman" panose="02020603050405020304" pitchFamily="18" charset="0"/>
              </a:rPr>
              <a:t>, 4 </a:t>
            </a:r>
            <a:r>
              <a:rPr lang="en-US" sz="2800" dirty="0" err="1">
                <a:latin typeface="Times New Roman" panose="02020603050405020304" pitchFamily="18" charset="0"/>
                <a:ea typeface="Times New Roman" panose="02020603050405020304" pitchFamily="18" charset="0"/>
              </a:rPr>
              <a:t>kiểm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Thông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tư</a:t>
            </a:r>
            <a:r>
              <a:rPr lang="en-US" sz="2800" dirty="0">
                <a:latin typeface="Times New Roman" panose="02020603050405020304" pitchFamily="18" charset="0"/>
                <a:ea typeface="Times New Roman" panose="02020603050405020304" pitchFamily="18" charset="0"/>
              </a:rPr>
              <a:t> 36.</a:t>
            </a:r>
            <a:endParaRPr lang="en-US" sz="28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800" dirty="0">
                <a:latin typeface="Times New Roman" panose="02020603050405020304" pitchFamily="18" charset="0"/>
                <a:ea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rPr>
              <a:t>Tham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mưu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lãnh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đạo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địa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phương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làm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tốt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công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xã</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hội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hoá</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để</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hút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sự</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ủng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hộ</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của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cấp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ngành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nhân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tập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thể</a:t>
            </a:r>
            <a:r>
              <a:rPr lang="en-US" sz="2800" dirty="0">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91203355"/>
      </p:ext>
    </p:extLst>
  </p:cSld>
  <p:clrMapOvr>
    <a:masterClrMapping/>
  </p:clrMapOvr>
  <p:transition spd="med">
    <p:pull/>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50186"/>
            <a:ext cx="11639550" cy="2034660"/>
          </a:xfrm>
          <a:prstGeom prst="rect">
            <a:avLst/>
          </a:prstGeom>
        </p:spPr>
        <p:txBody>
          <a:bodyPr wrap="square">
            <a:spAutoFit/>
          </a:bodyPr>
          <a:lstStyle/>
          <a:p>
            <a:pPr algn="just">
              <a:lnSpc>
                <a:spcPct val="115000"/>
              </a:lnSpc>
              <a:spcAft>
                <a:spcPts val="0"/>
              </a:spcAft>
            </a:pPr>
            <a:r>
              <a:rPr lang="en-US" sz="2800" b="1" i="1" dirty="0">
                <a:latin typeface="Times New Roman" panose="02020603050405020304" pitchFamily="18" charset="0"/>
                <a:ea typeface="Times New Roman" panose="02020603050405020304" pitchFamily="18" charset="0"/>
              </a:rPr>
              <a:t>	6. </a:t>
            </a:r>
            <a:r>
              <a:rPr lang="en-US" sz="2800" b="1" i="1" dirty="0" err="1">
                <a:latin typeface="Times New Roman" panose="02020603050405020304" pitchFamily="18" charset="0"/>
                <a:ea typeface="Times New Roman" panose="02020603050405020304" pitchFamily="18" charset="0"/>
              </a:rPr>
              <a:t>Thực</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hiện</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chế</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độ</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thông</a:t>
            </a:r>
            <a:r>
              <a:rPr lang="en-US" sz="2800" b="1" i="1" dirty="0">
                <a:latin typeface="Times New Roman" panose="02020603050405020304" pitchFamily="18" charset="0"/>
                <a:ea typeface="Times New Roman" panose="02020603050405020304" pitchFamily="18" charset="0"/>
              </a:rPr>
              <a:t> tin </a:t>
            </a:r>
            <a:r>
              <a:rPr lang="en-US" sz="2800" b="1" i="1" dirty="0" err="1">
                <a:latin typeface="Times New Roman" panose="02020603050405020304" pitchFamily="18" charset="0"/>
                <a:ea typeface="Times New Roman" panose="02020603050405020304" pitchFamily="18" charset="0"/>
              </a:rPr>
              <a:t>báo</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cáo</a:t>
            </a:r>
            <a:r>
              <a:rPr lang="en-US" sz="2800" b="1" i="1" dirty="0">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800" dirty="0">
                <a:latin typeface="Times New Roman" panose="02020603050405020304" pitchFamily="18" charset="0"/>
                <a:ea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rPr>
              <a:t>Thực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hiện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nghiêm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túc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chế</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độ</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thông</a:t>
            </a:r>
            <a:r>
              <a:rPr lang="en-US" sz="2800" dirty="0">
                <a:latin typeface="Times New Roman" panose="02020603050405020304" pitchFamily="18" charset="0"/>
                <a:ea typeface="Times New Roman" panose="02020603050405020304" pitchFamily="18" charset="0"/>
              </a:rPr>
              <a:t> tin, </a:t>
            </a:r>
            <a:r>
              <a:rPr lang="en-US" sz="2800" dirty="0" err="1">
                <a:latin typeface="Times New Roman" panose="02020603050405020304" pitchFamily="18" charset="0"/>
                <a:ea typeface="Times New Roman" panose="02020603050405020304" pitchFamily="18" charset="0"/>
              </a:rPr>
              <a:t>thống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kê</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báo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đảm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bảo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đúng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thời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gian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chính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xác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số</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liệu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chất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lượng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thông</a:t>
            </a:r>
            <a:r>
              <a:rPr lang="en-US" sz="2800" dirty="0">
                <a:latin typeface="Times New Roman" panose="02020603050405020304" pitchFamily="18" charset="0"/>
                <a:ea typeface="Times New Roman" panose="02020603050405020304" pitchFamily="18" charset="0"/>
              </a:rPr>
              <a:t> tin </a:t>
            </a:r>
            <a:r>
              <a:rPr lang="en-US" sz="2800" dirty="0" err="1">
                <a:latin typeface="Times New Roman" panose="02020603050405020304" pitchFamily="18" charset="0"/>
                <a:ea typeface="Times New Roman" panose="02020603050405020304" pitchFamily="18" charset="0"/>
              </a:rPr>
              <a:t>đúng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quy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yêu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cầu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của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ngành</a:t>
            </a:r>
            <a:r>
              <a:rPr lang="en-US" sz="2800" dirty="0">
                <a:latin typeface="Times New Roman" panose="02020603050405020304" pitchFamily="18" charset="0"/>
                <a:ea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rPr>
              <a:t>  </a:t>
            </a:r>
          </a:p>
        </p:txBody>
      </p:sp>
      <p:sp>
        <p:nvSpPr>
          <p:cNvPr id="3" name="Rectangle 2"/>
          <p:cNvSpPr/>
          <p:nvPr/>
        </p:nvSpPr>
        <p:spPr>
          <a:xfrm>
            <a:off x="228600" y="2284846"/>
            <a:ext cx="11639550" cy="4016741"/>
          </a:xfrm>
          <a:prstGeom prst="rect">
            <a:avLst/>
          </a:prstGeom>
        </p:spPr>
        <p:txBody>
          <a:bodyPr wrap="square">
            <a:spAutoFit/>
          </a:bodyPr>
          <a:lstStyle/>
          <a:p>
            <a:pPr algn="ctr">
              <a:lnSpc>
                <a:spcPct val="115000"/>
              </a:lnSpc>
              <a:spcAft>
                <a:spcPts val="0"/>
              </a:spcAft>
            </a:pPr>
            <a:r>
              <a:rPr lang="en-US" sz="2800" b="1" dirty="0">
                <a:latin typeface="Times New Roman" panose="02020603050405020304" pitchFamily="18" charset="0"/>
                <a:ea typeface="Times New Roman" panose="02020603050405020304" pitchFamily="18" charset="0"/>
              </a:rPr>
              <a:t>PHẦN III:</a:t>
            </a:r>
            <a:endParaRPr lang="en-US" sz="2800" dirty="0">
              <a:effectLst/>
              <a:latin typeface="Times New Roman" panose="02020603050405020304" pitchFamily="18" charset="0"/>
              <a:ea typeface="Times New Roman" panose="02020603050405020304" pitchFamily="18" charset="0"/>
            </a:endParaRPr>
          </a:p>
          <a:p>
            <a:pPr algn="ctr">
              <a:lnSpc>
                <a:spcPct val="115000"/>
              </a:lnSpc>
              <a:spcAft>
                <a:spcPts val="0"/>
              </a:spcAft>
            </a:pPr>
            <a:r>
              <a:rPr lang="en-US" sz="2800" b="1" dirty="0">
                <a:latin typeface="Times New Roman" panose="02020603050405020304" pitchFamily="18" charset="0"/>
                <a:ea typeface="Times New Roman" panose="02020603050405020304" pitchFamily="18" charset="0"/>
              </a:rPr>
              <a:t>KIẾN NGHỊ, ĐỀ XUẤT</a:t>
            </a:r>
            <a:endParaRPr lang="en-US" sz="28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800" b="1" dirty="0">
                <a:latin typeface="Times New Roman" panose="02020603050405020304" pitchFamily="18" charset="0"/>
                <a:ea typeface="Times New Roman" panose="02020603050405020304" pitchFamily="18" charset="0"/>
              </a:rPr>
              <a:t>	1. </a:t>
            </a:r>
            <a:r>
              <a:rPr lang="en-US" sz="2800" b="1" i="1" dirty="0" err="1">
                <a:latin typeface="Times New Roman" panose="02020603050405020304" pitchFamily="18" charset="0"/>
                <a:ea typeface="Times New Roman" panose="02020603050405020304" pitchFamily="18" charset="0"/>
              </a:rPr>
              <a:t>Đối</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với</a:t>
            </a:r>
            <a:r>
              <a:rPr lang="en-US" sz="2800" b="1" i="1" dirty="0">
                <a:latin typeface="Times New Roman" panose="02020603050405020304" pitchFamily="18" charset="0"/>
                <a:ea typeface="Times New Roman" panose="02020603050405020304" pitchFamily="18" charset="0"/>
              </a:rPr>
              <a:t> UBND </a:t>
            </a:r>
            <a:r>
              <a:rPr lang="en-US" sz="2800" b="1" i="1" dirty="0" err="1">
                <a:latin typeface="Times New Roman" panose="02020603050405020304" pitchFamily="18" charset="0"/>
                <a:ea typeface="Times New Roman" panose="02020603050405020304" pitchFamily="18" charset="0"/>
              </a:rPr>
              <a:t>huyện</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Phòng</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Giáo</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dục</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Đào</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tạo</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và</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các</a:t>
            </a:r>
            <a:r>
              <a:rPr lang="en-US" sz="2800" b="1" i="1" dirty="0">
                <a:latin typeface="Times New Roman" panose="02020603050405020304" pitchFamily="18" charset="0"/>
                <a:ea typeface="Times New Roman" panose="02020603050405020304" pitchFamily="18" charset="0"/>
              </a:rPr>
              <a:t> ban </a:t>
            </a:r>
            <a:r>
              <a:rPr lang="en-US" sz="2800" b="1" i="1" dirty="0" err="1">
                <a:latin typeface="Times New Roman" panose="02020603050405020304" pitchFamily="18" charset="0"/>
                <a:ea typeface="Times New Roman" panose="02020603050405020304" pitchFamily="18" charset="0"/>
              </a:rPr>
              <a:t>ngành</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của</a:t>
            </a:r>
            <a:r>
              <a:rPr lang="en-US" sz="2800" b="1" i="1" dirty="0">
                <a:latin typeface="Times New Roman" panose="02020603050405020304" pitchFamily="18" charset="0"/>
                <a:ea typeface="Times New Roman" panose="02020603050405020304" pitchFamily="18" charset="0"/>
              </a:rPr>
              <a:t> </a:t>
            </a:r>
            <a:r>
              <a:rPr lang="en-US" sz="2800" b="1" i="1" dirty="0" err="1">
                <a:latin typeface="Times New Roman" panose="02020603050405020304" pitchFamily="18" charset="0"/>
                <a:ea typeface="Times New Roman" panose="02020603050405020304" pitchFamily="18" charset="0"/>
              </a:rPr>
              <a:t>huyện</a:t>
            </a:r>
            <a:r>
              <a:rPr lang="en-US" sz="2800" b="1" i="1" dirty="0">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800" dirty="0">
                <a:latin typeface="Times New Roman" panose="02020603050405020304" pitchFamily="18" charset="0"/>
                <a:ea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rPr>
              <a:t>Tham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mưu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với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Thành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phố</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huyện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Tổ</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chức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tuyển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viên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chức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giáo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viên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mầm</a:t>
            </a:r>
            <a:r>
              <a:rPr lang="en-US" sz="2800" dirty="0">
                <a:latin typeface="Times New Roman" panose="02020603050405020304" pitchFamily="18" charset="0"/>
                <a:ea typeface="Times New Roman" panose="02020603050405020304" pitchFamily="18" charset="0"/>
              </a:rPr>
              <a:t> non </a:t>
            </a:r>
            <a:r>
              <a:rPr lang="en-US" sz="2800" dirty="0" err="1">
                <a:latin typeface="Times New Roman" panose="02020603050405020304" pitchFamily="18" charset="0"/>
                <a:ea typeface="Times New Roman" panose="02020603050405020304" pitchFamily="18" charset="0"/>
              </a:rPr>
              <a:t>để</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bổ</a:t>
            </a:r>
            <a:r>
              <a:rPr lang="en-US" sz="2800" dirty="0">
                <a:latin typeface="Times New Roman" panose="02020603050405020304" pitchFamily="18" charset="0"/>
                <a:ea typeface="Times New Roman" panose="02020603050405020304" pitchFamily="18" charset="0"/>
              </a:rPr>
              <a:t> sung </a:t>
            </a:r>
            <a:r>
              <a:rPr lang="en-US" sz="2800" dirty="0" err="1">
                <a:latin typeface="Times New Roman" panose="02020603050405020304" pitchFamily="18" charset="0"/>
                <a:ea typeface="Times New Roman" panose="02020603050405020304" pitchFamily="18" charset="0"/>
              </a:rPr>
              <a:t>giáo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viên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đúng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điều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lệ</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trường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Mầm</a:t>
            </a:r>
            <a:r>
              <a:rPr lang="en-US" sz="2800" dirty="0">
                <a:latin typeface="Times New Roman" panose="02020603050405020304" pitchFamily="18" charset="0"/>
                <a:ea typeface="Times New Roman" panose="02020603050405020304" pitchFamily="18" charset="0"/>
              </a:rPr>
              <a:t> non.</a:t>
            </a:r>
            <a:endParaRPr lang="en-US" sz="28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800" dirty="0">
                <a:latin typeface="Times New Roman" panose="02020603050405020304" pitchFamily="18" charset="0"/>
                <a:ea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rPr>
              <a:t>Tham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mưu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cấp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nghành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để</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nhân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viên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nuôi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chế</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như</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giáo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viên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lớp</a:t>
            </a:r>
            <a:r>
              <a:rPr lang="en-US" sz="2800" dirty="0">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904691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 y="563600"/>
            <a:ext cx="11677650" cy="5512086"/>
          </a:xfrm>
          <a:prstGeom prst="rect">
            <a:avLst/>
          </a:prstGeom>
        </p:spPr>
        <p:txBody>
          <a:bodyPr wrap="square">
            <a:spAutoFit/>
          </a:bodyPr>
          <a:lstStyle/>
          <a:p>
            <a:pPr algn="just">
              <a:lnSpc>
                <a:spcPct val="115000"/>
              </a:lnSpc>
              <a:spcAft>
                <a:spcPts val="0"/>
              </a:spcAft>
            </a:pPr>
            <a:r>
              <a:rPr lang="en-US" sz="2400" b="1" i="1" dirty="0">
                <a:latin typeface="Times New Roman" panose="02020603050405020304" pitchFamily="18" charset="0"/>
                <a:ea typeface="Times New Roman" panose="02020603050405020304" pitchFamily="18" charset="0"/>
              </a:rPr>
              <a:t>	2. </a:t>
            </a:r>
            <a:r>
              <a:rPr lang="en-US" sz="2400" b="1" i="1" dirty="0" err="1">
                <a:latin typeface="Times New Roman" panose="02020603050405020304" pitchFamily="18" charset="0"/>
                <a:ea typeface="Times New Roman" panose="02020603050405020304" pitchFamily="18" charset="0"/>
              </a:rPr>
              <a:t>Đối</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với</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địa</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phương</a:t>
            </a:r>
            <a:r>
              <a:rPr lang="en-US" sz="2400" b="1" i="1"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fontAlgn="base">
              <a:spcBef>
                <a:spcPts val="600"/>
              </a:spcBef>
              <a:spcAft>
                <a:spcPts val="600"/>
              </a:spcAft>
            </a:pPr>
            <a:r>
              <a:rPr lang="en-US" sz="2400" dirty="0">
                <a:solidFill>
                  <a:srgbClr val="000000"/>
                </a:solidFill>
                <a:latin typeface="Times New Roman" panose="02020603050405020304" pitchFamily="18" charset="0"/>
                <a:ea typeface="Times New Roman" panose="02020603050405020304" pitchFamily="18" charset="0"/>
              </a:rPr>
              <a:t>	- </a:t>
            </a:r>
            <a:r>
              <a:rPr lang="en-US" sz="2400" dirty="0" err="1">
                <a:solidFill>
                  <a:srgbClr val="000000"/>
                </a:solidFill>
                <a:latin typeface="Times New Roman" panose="02020603050405020304" pitchFamily="18" charset="0"/>
                <a:ea typeface="Times New Roman" panose="02020603050405020304" pitchFamily="18" charset="0"/>
              </a:rPr>
              <a:t>Sửa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chữa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hạng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mục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công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trình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đang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xuống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cấp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như</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tường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dãy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nhà</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hướng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Tây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đã</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mọt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ngấm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nước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dãy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nhà</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Hướng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Đông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Tây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Bắc</a:t>
            </a:r>
            <a:r>
              <a:rPr lang="en-US" sz="2400" dirty="0">
                <a:solidFill>
                  <a:srgbClr val="000000"/>
                </a:solidFill>
                <a:latin typeface="Times New Roman" panose="02020603050405020304" pitchFamily="18" charset="0"/>
                <a:ea typeface="Times New Roman" panose="02020603050405020304" pitchFamily="18" charset="0"/>
              </a:rPr>
              <a:t> bong </a:t>
            </a:r>
            <a:r>
              <a:rPr lang="en-US" sz="2400" dirty="0" err="1">
                <a:solidFill>
                  <a:srgbClr val="000000"/>
                </a:solidFill>
                <a:latin typeface="Times New Roman" panose="02020603050405020304" pitchFamily="18" charset="0"/>
                <a:ea typeface="Times New Roman" panose="02020603050405020304" pitchFamily="18" charset="0"/>
              </a:rPr>
              <a:t>tróc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sơn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nhiều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lối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cầu</a:t>
            </a:r>
            <a:r>
              <a:rPr lang="en-US" sz="2400" dirty="0">
                <a:solidFill>
                  <a:srgbClr val="000000"/>
                </a:solidFill>
                <a:latin typeface="Times New Roman" panose="02020603050405020304" pitchFamily="18" charset="0"/>
                <a:ea typeface="Times New Roman" panose="02020603050405020304" pitchFamily="18" charset="0"/>
              </a:rPr>
              <a:t> thang </a:t>
            </a:r>
            <a:r>
              <a:rPr lang="en-US" sz="2400" dirty="0" err="1">
                <a:solidFill>
                  <a:srgbClr val="000000"/>
                </a:solidFill>
                <a:latin typeface="Times New Roman" panose="02020603050405020304" pitchFamily="18" charset="0"/>
                <a:ea typeface="Times New Roman" panose="02020603050405020304" pitchFamily="18" charset="0"/>
              </a:rPr>
              <a:t>dãy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nhà</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hướng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Đông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và</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hướng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Bấc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để</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đảm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bảo</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công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phòng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chống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cháy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nổ</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cũng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như</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thuận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tiện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cho</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công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tác</a:t>
            </a:r>
            <a:r>
              <a:rPr lang="en-US" sz="2400" dirty="0">
                <a:solidFill>
                  <a:srgbClr val="000000"/>
                </a:solidFill>
                <a:latin typeface="Times New Roman" panose="02020603050405020304" pitchFamily="18" charset="0"/>
                <a:ea typeface="Times New Roman" panose="02020603050405020304" pitchFamily="18" charset="0"/>
              </a:rPr>
              <a:t> CSND </a:t>
            </a:r>
            <a:r>
              <a:rPr lang="en-US" sz="2400" dirty="0" err="1">
                <a:solidFill>
                  <a:srgbClr val="000000"/>
                </a:solidFill>
                <a:latin typeface="Times New Roman" panose="02020603050405020304" pitchFamily="18" charset="0"/>
                <a:ea typeface="Times New Roman" panose="02020603050405020304" pitchFamily="18" charset="0"/>
              </a:rPr>
              <a:t>và</a:t>
            </a:r>
            <a:r>
              <a:rPr lang="en-US" sz="2400" dirty="0">
                <a:solidFill>
                  <a:srgbClr val="000000"/>
                </a:solidFill>
                <a:latin typeface="Times New Roman" panose="02020603050405020304" pitchFamily="18" charset="0"/>
                <a:ea typeface="Times New Roman" panose="02020603050405020304" pitchFamily="18" charset="0"/>
              </a:rPr>
              <a:t> GD </a:t>
            </a:r>
            <a:r>
              <a:rPr lang="en-US" sz="2400" dirty="0" err="1">
                <a:solidFill>
                  <a:srgbClr val="000000"/>
                </a:solidFill>
                <a:latin typeface="Times New Roman" panose="02020603050405020304" pitchFamily="18" charset="0"/>
                <a:ea typeface="Times New Roman" panose="02020603050405020304" pitchFamily="18" charset="0"/>
              </a:rPr>
              <a:t>trẻ</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hàng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ngày</a:t>
            </a:r>
            <a:r>
              <a:rPr lang="en-US" sz="2400" dirty="0">
                <a:solidFill>
                  <a:srgbClr val="000000"/>
                </a:solidFill>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400" b="1" i="1" dirty="0">
                <a:latin typeface="Times New Roman" panose="02020603050405020304" pitchFamily="18" charset="0"/>
                <a:ea typeface="Times New Roman" panose="02020603050405020304" pitchFamily="18" charset="0"/>
              </a:rPr>
              <a:t>	3. </a:t>
            </a:r>
            <a:r>
              <a:rPr lang="en-US" sz="2400" b="1" i="1" dirty="0" err="1">
                <a:latin typeface="Times New Roman" panose="02020603050405020304" pitchFamily="18" charset="0"/>
                <a:ea typeface="Times New Roman" panose="02020603050405020304" pitchFamily="18" charset="0"/>
              </a:rPr>
              <a:t>Đối</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với</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phụ</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huynh</a:t>
            </a:r>
            <a:r>
              <a:rPr lang="en-US" sz="2400" b="1" i="1"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400" dirty="0">
                <a:latin typeface="Times New Roman" panose="02020603050405020304" pitchFamily="18" charset="0"/>
                <a:ea typeface="Times New Roman" panose="02020603050405020304" pitchFamily="18" charset="0"/>
              </a:rPr>
              <a:t>	- </a:t>
            </a:r>
            <a:r>
              <a:rPr lang="en-US" sz="2400" dirty="0" err="1">
                <a:latin typeface="Times New Roman" panose="02020603050405020304" pitchFamily="18" charset="0"/>
                <a:ea typeface="Times New Roman" panose="02020603050405020304" pitchFamily="18" charset="0"/>
              </a:rPr>
              <a:t>Phối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kết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hợp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chặt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chẽ</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với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nhà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trường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làm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tốt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công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chăm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sóc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nuôi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dưỡng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dục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trẻ</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bằng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quan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tâm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hợp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tác</a:t>
            </a:r>
            <a:r>
              <a:rPr lang="en-US" sz="2400" dirty="0">
                <a:latin typeface="Times New Roman" panose="02020603050405020304" pitchFamily="18" charset="0"/>
                <a:ea typeface="Times New Roman" panose="02020603050405020304" pitchFamily="18" charset="0"/>
              </a:rPr>
              <a:t>, chia </a:t>
            </a:r>
            <a:r>
              <a:rPr lang="en-US" sz="2400" dirty="0" err="1">
                <a:latin typeface="Times New Roman" panose="02020603050405020304" pitchFamily="18" charset="0"/>
                <a:ea typeface="Times New Roman" panose="02020603050405020304" pitchFamily="18" charset="0"/>
              </a:rPr>
              <a:t>sẻ</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cùng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với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để</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thực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sự</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cầu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nối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giữa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đình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nhà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trường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Chấp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hành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tốt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nội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quy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quy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định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của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nhà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trường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nhất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thực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hiện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tốt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cổng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trường</a:t>
            </a:r>
            <a:r>
              <a:rPr lang="en-US" sz="2400" dirty="0">
                <a:latin typeface="Times New Roman" panose="02020603050405020304" pitchFamily="18" charset="0"/>
                <a:ea typeface="Times New Roman" panose="02020603050405020304" pitchFamily="18" charset="0"/>
              </a:rPr>
              <a:t> an </a:t>
            </a:r>
            <a:r>
              <a:rPr lang="en-US" sz="2400" dirty="0" err="1">
                <a:latin typeface="Times New Roman" panose="02020603050405020304" pitchFamily="18" charset="0"/>
                <a:ea typeface="Times New Roman" panose="02020603050405020304" pitchFamily="18" charset="0"/>
              </a:rPr>
              <a:t>toàn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dừng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đỗ</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xe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đúng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nơi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quy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định</a:t>
            </a:r>
            <a:r>
              <a:rPr lang="en-US" sz="2400" dirty="0">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400" dirty="0">
                <a:latin typeface="Times New Roman" panose="02020603050405020304" pitchFamily="18" charset="0"/>
                <a:ea typeface="Times New Roman" panose="02020603050405020304" pitchFamily="18" charset="0"/>
              </a:rPr>
              <a:t>	- </a:t>
            </a:r>
            <a:r>
              <a:rPr lang="en-US" sz="2400" dirty="0" err="1">
                <a:latin typeface="Times New Roman" panose="02020603050405020304" pitchFamily="18" charset="0"/>
                <a:ea typeface="Times New Roman" panose="02020603050405020304" pitchFamily="18" charset="0"/>
              </a:rPr>
              <a:t>Thường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xuyên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quan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tâm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giúp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đỡ</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cô</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ủng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hộ</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tinh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thần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vật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chất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trong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ngày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hội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ngày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lễ</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đồ</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dùng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nguyên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vật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liệu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vệ</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sinh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môi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trường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trong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ngoài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lớp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khi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nhà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trường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lớp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phát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động</a:t>
            </a:r>
            <a:r>
              <a:rPr lang="en-US" sz="2400"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62400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225274373"/>
              </p:ext>
            </p:extLst>
          </p:nvPr>
        </p:nvGraphicFramePr>
        <p:xfrm>
          <a:off x="654050" y="1667288"/>
          <a:ext cx="11061700" cy="4746578"/>
        </p:xfrm>
        <a:graphic>
          <a:graphicData uri="http://schemas.openxmlformats.org/drawingml/2006/table">
            <a:tbl>
              <a:tblPr firstRow="1" firstCol="1" lastRow="1" lastCol="1" bandRow="1" bandCol="1">
                <a:tableStyleId>{5C22544A-7EE6-4342-B048-85BDC9FD1C3A}</a:tableStyleId>
              </a:tblPr>
              <a:tblGrid>
                <a:gridCol w="1378689">
                  <a:extLst>
                    <a:ext uri="{9D8B030D-6E8A-4147-A177-3AD203B41FA5}">
                      <a16:colId xmlns:a16="http://schemas.microsoft.com/office/drawing/2014/main" val="11142592"/>
                    </a:ext>
                  </a:extLst>
                </a:gridCol>
                <a:gridCol w="1146687">
                  <a:extLst>
                    <a:ext uri="{9D8B030D-6E8A-4147-A177-3AD203B41FA5}">
                      <a16:colId xmlns:a16="http://schemas.microsoft.com/office/drawing/2014/main" val="3123767583"/>
                    </a:ext>
                  </a:extLst>
                </a:gridCol>
                <a:gridCol w="1054552">
                  <a:extLst>
                    <a:ext uri="{9D8B030D-6E8A-4147-A177-3AD203B41FA5}">
                      <a16:colId xmlns:a16="http://schemas.microsoft.com/office/drawing/2014/main" val="226748983"/>
                    </a:ext>
                  </a:extLst>
                </a:gridCol>
                <a:gridCol w="1054552">
                  <a:extLst>
                    <a:ext uri="{9D8B030D-6E8A-4147-A177-3AD203B41FA5}">
                      <a16:colId xmlns:a16="http://schemas.microsoft.com/office/drawing/2014/main" val="2343808396"/>
                    </a:ext>
                  </a:extLst>
                </a:gridCol>
                <a:gridCol w="1121156">
                  <a:extLst>
                    <a:ext uri="{9D8B030D-6E8A-4147-A177-3AD203B41FA5}">
                      <a16:colId xmlns:a16="http://schemas.microsoft.com/office/drawing/2014/main" val="426040450"/>
                    </a:ext>
                  </a:extLst>
                </a:gridCol>
                <a:gridCol w="1514115">
                  <a:extLst>
                    <a:ext uri="{9D8B030D-6E8A-4147-A177-3AD203B41FA5}">
                      <a16:colId xmlns:a16="http://schemas.microsoft.com/office/drawing/2014/main" val="229320046"/>
                    </a:ext>
                  </a:extLst>
                </a:gridCol>
                <a:gridCol w="1514115">
                  <a:extLst>
                    <a:ext uri="{9D8B030D-6E8A-4147-A177-3AD203B41FA5}">
                      <a16:colId xmlns:a16="http://schemas.microsoft.com/office/drawing/2014/main" val="228709937"/>
                    </a:ext>
                  </a:extLst>
                </a:gridCol>
                <a:gridCol w="1138917">
                  <a:extLst>
                    <a:ext uri="{9D8B030D-6E8A-4147-A177-3AD203B41FA5}">
                      <a16:colId xmlns:a16="http://schemas.microsoft.com/office/drawing/2014/main" val="677521348"/>
                    </a:ext>
                  </a:extLst>
                </a:gridCol>
                <a:gridCol w="1138917">
                  <a:extLst>
                    <a:ext uri="{9D8B030D-6E8A-4147-A177-3AD203B41FA5}">
                      <a16:colId xmlns:a16="http://schemas.microsoft.com/office/drawing/2014/main" val="3136729107"/>
                    </a:ext>
                  </a:extLst>
                </a:gridCol>
              </a:tblGrid>
              <a:tr h="922914">
                <a:tc rowSpan="2">
                  <a:txBody>
                    <a:bodyPr/>
                    <a:lstStyle/>
                    <a:p>
                      <a:pPr algn="just">
                        <a:lnSpc>
                          <a:spcPct val="115000"/>
                        </a:lnSpc>
                        <a:spcAft>
                          <a:spcPts val="0"/>
                        </a:spcAft>
                      </a:pPr>
                      <a:r>
                        <a:rPr lang="en-US" sz="3200" dirty="0" err="1">
                          <a:effectLst/>
                          <a:latin typeface="Times New Roman" panose="02020603050405020304" pitchFamily="18" charset="0"/>
                          <a:cs typeface="Times New Roman" panose="02020603050405020304" pitchFamily="18" charset="0"/>
                        </a:rPr>
                        <a:t>Tháng</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năm</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rowSpan="2">
                  <a:txBody>
                    <a:bodyPr/>
                    <a:lstStyle/>
                    <a:p>
                      <a:pPr algn="just">
                        <a:lnSpc>
                          <a:spcPct val="115000"/>
                        </a:lnSpc>
                        <a:spcAft>
                          <a:spcPts val="0"/>
                        </a:spcAft>
                      </a:pPr>
                      <a:r>
                        <a:rPr lang="en-US" sz="3200">
                          <a:effectLst/>
                          <a:latin typeface="Times New Roman" panose="02020603050405020304" pitchFamily="18" charset="0"/>
                          <a:cs typeface="Times New Roman" panose="02020603050405020304" pitchFamily="18" charset="0"/>
                        </a:rPr>
                        <a:t>T.S lớp nhóm</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4">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Trong đó Số lớp MG được phân đúng độ tuổi</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Số nhóm trẻ được phân đúng độ tuổi</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53555743"/>
                  </a:ext>
                </a:extLst>
              </a:tr>
              <a:tr h="922914">
                <a:tc vMerge="1">
                  <a:txBody>
                    <a:bodyPr/>
                    <a:lstStyle/>
                    <a:p>
                      <a:endParaRPr lang="en-US"/>
                    </a:p>
                  </a:txBody>
                  <a:tcPr/>
                </a:tc>
                <a:tc vMerge="1">
                  <a:txBody>
                    <a:bodyPr/>
                    <a:lstStyle/>
                    <a:p>
                      <a:endParaRPr lang="en-US"/>
                    </a:p>
                  </a:txBody>
                  <a:tcPr/>
                </a:tc>
                <a:tc>
                  <a:txBody>
                    <a:bodyPr/>
                    <a:lstStyle/>
                    <a:p>
                      <a:pPr algn="ctr">
                        <a:lnSpc>
                          <a:spcPct val="115000"/>
                        </a:lnSpc>
                        <a:spcAft>
                          <a:spcPts val="0"/>
                        </a:spcAft>
                      </a:pPr>
                      <a:r>
                        <a:rPr lang="en-US" sz="3000" dirty="0">
                          <a:effectLst/>
                          <a:latin typeface="Times New Roman" panose="02020603050405020304" pitchFamily="18" charset="0"/>
                          <a:cs typeface="Times New Roman" panose="02020603050405020304" pitchFamily="18" charset="0"/>
                        </a:rPr>
                        <a:t>5T</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000" dirty="0">
                          <a:effectLst/>
                          <a:latin typeface="Times New Roman" panose="02020603050405020304" pitchFamily="18" charset="0"/>
                          <a:cs typeface="Times New Roman" panose="02020603050405020304" pitchFamily="18" charset="0"/>
                        </a:rPr>
                        <a:t>4T</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000" dirty="0">
                          <a:effectLst/>
                          <a:latin typeface="Times New Roman" panose="02020603050405020304" pitchFamily="18" charset="0"/>
                          <a:cs typeface="Times New Roman" panose="02020603050405020304" pitchFamily="18" charset="0"/>
                        </a:rPr>
                        <a:t>3T</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3000" dirty="0" err="1">
                          <a:effectLst/>
                          <a:latin typeface="Times New Roman" panose="02020603050405020304" pitchFamily="18" charset="0"/>
                          <a:cs typeface="Times New Roman" panose="02020603050405020304" pitchFamily="18" charset="0"/>
                        </a:rPr>
                        <a:t>Lớp</a:t>
                      </a:r>
                      <a:r>
                        <a:rPr lang="en-US" sz="3000" dirty="0">
                          <a:effectLst/>
                          <a:latin typeface="Times New Roman" panose="02020603050405020304" pitchFamily="18" charset="0"/>
                          <a:cs typeface="Times New Roman" panose="02020603050405020304" pitchFamily="18" charset="0"/>
                        </a:rPr>
                        <a:t> </a:t>
                      </a:r>
                      <a:r>
                        <a:rPr lang="en-US" sz="3000" dirty="0" err="1">
                          <a:effectLst/>
                          <a:latin typeface="Times New Roman" panose="02020603050405020304" pitchFamily="18" charset="0"/>
                          <a:cs typeface="Times New Roman" panose="02020603050405020304" pitchFamily="18" charset="0"/>
                        </a:rPr>
                        <a:t>ghép</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3000" dirty="0" err="1">
                          <a:effectLst/>
                          <a:latin typeface="Times New Roman" panose="02020603050405020304" pitchFamily="18" charset="0"/>
                          <a:cs typeface="Times New Roman" panose="02020603050405020304" pitchFamily="18" charset="0"/>
                        </a:rPr>
                        <a:t>C.Thường</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3000" dirty="0">
                          <a:effectLst/>
                          <a:latin typeface="Times New Roman" panose="02020603050405020304" pitchFamily="18" charset="0"/>
                          <a:cs typeface="Times New Roman" panose="02020603050405020304" pitchFamily="18" charset="0"/>
                        </a:rPr>
                        <a:t>C. </a:t>
                      </a:r>
                      <a:r>
                        <a:rPr lang="en-US" sz="3000" dirty="0" err="1">
                          <a:effectLst/>
                          <a:latin typeface="Times New Roman" panose="02020603050405020304" pitchFamily="18" charset="0"/>
                          <a:cs typeface="Times New Roman" panose="02020603050405020304" pitchFamily="18" charset="0"/>
                        </a:rPr>
                        <a:t>Nát</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3200">
                          <a:effectLst/>
                          <a:latin typeface="Times New Roman" panose="02020603050405020304" pitchFamily="18" charset="0"/>
                          <a:cs typeface="Times New Roman" panose="02020603050405020304" pitchFamily="18" charset="0"/>
                        </a:rPr>
                        <a:t>Ghép</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72995798"/>
                  </a:ext>
                </a:extLst>
              </a:tr>
              <a:tr h="791885">
                <a:tc>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5/2023</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16</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4</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4</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4</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0</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3</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1</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0</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26027299"/>
                  </a:ext>
                </a:extLst>
              </a:tr>
              <a:tr h="791885">
                <a:tc>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5/2024</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16</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4</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4</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4</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0</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3</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1</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    0</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17874492"/>
                  </a:ext>
                </a:extLst>
              </a:tr>
              <a:tr h="922914">
                <a:tc>
                  <a:txBody>
                    <a:bodyPr/>
                    <a:lstStyle/>
                    <a:p>
                      <a:pPr algn="just">
                        <a:lnSpc>
                          <a:spcPct val="115000"/>
                        </a:lnSpc>
                        <a:spcAft>
                          <a:spcPts val="0"/>
                        </a:spcAft>
                      </a:pPr>
                      <a:r>
                        <a:rPr lang="en-US" sz="3200">
                          <a:effectLst/>
                          <a:latin typeface="Times New Roman" panose="02020603050405020304" pitchFamily="18" charset="0"/>
                          <a:cs typeface="Times New Roman" panose="02020603050405020304" pitchFamily="18" charset="0"/>
                        </a:rPr>
                        <a:t>So sánh</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3200">
                          <a:effectLst/>
                          <a:latin typeface="Times New Roman" panose="02020603050405020304" pitchFamily="18" charset="0"/>
                          <a:cs typeface="Times New Roman" panose="02020603050405020304" pitchFamily="18" charset="0"/>
                        </a:rPr>
                        <a:t>Ổn định</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200" dirty="0">
                          <a:effectLst/>
                          <a:latin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3200" dirty="0">
                          <a:effectLst/>
                          <a:latin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45202120"/>
                  </a:ext>
                </a:extLst>
              </a:tr>
            </a:tbl>
          </a:graphicData>
        </a:graphic>
      </p:graphicFrame>
      <p:sp>
        <p:nvSpPr>
          <p:cNvPr id="6" name="Rectangle 1"/>
          <p:cNvSpPr>
            <a:spLocks noChangeArrowheads="1"/>
          </p:cNvSpPr>
          <p:nvPr/>
        </p:nvSpPr>
        <p:spPr bwMode="auto">
          <a:xfrm>
            <a:off x="654050" y="438150"/>
            <a:ext cx="513715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nl-NL" altLang="en-US" sz="32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 Qui mô giáo dục: </a:t>
            </a:r>
            <a:endParaRPr kumimoji="0" lang="en-US" altLang="en-US" sz="3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nl-NL" altLang="en-US" sz="3200" b="1"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2.1. Về quy mô lớp học</a:t>
            </a:r>
            <a:endParaRPr kumimoji="0" lang="nl-NL" altLang="en-US" sz="3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66825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116748428"/>
              </p:ext>
            </p:extLst>
          </p:nvPr>
        </p:nvGraphicFramePr>
        <p:xfrm>
          <a:off x="245872" y="1339691"/>
          <a:ext cx="11251249" cy="4671060"/>
        </p:xfrm>
        <a:graphic>
          <a:graphicData uri="http://schemas.openxmlformats.org/drawingml/2006/table">
            <a:tbl>
              <a:tblPr firstRow="1" firstCol="1" lastRow="1" lastCol="1" bandRow="1" bandCol="1">
                <a:tableStyleId>{5C22544A-7EE6-4342-B048-85BDC9FD1C3A}</a:tableStyleId>
              </a:tblPr>
              <a:tblGrid>
                <a:gridCol w="2229401">
                  <a:extLst>
                    <a:ext uri="{9D8B030D-6E8A-4147-A177-3AD203B41FA5}">
                      <a16:colId xmlns:a16="http://schemas.microsoft.com/office/drawing/2014/main" val="3436600931"/>
                    </a:ext>
                  </a:extLst>
                </a:gridCol>
                <a:gridCol w="2229401">
                  <a:extLst>
                    <a:ext uri="{9D8B030D-6E8A-4147-A177-3AD203B41FA5}">
                      <a16:colId xmlns:a16="http://schemas.microsoft.com/office/drawing/2014/main" val="1059844031"/>
                    </a:ext>
                  </a:extLst>
                </a:gridCol>
                <a:gridCol w="1922858">
                  <a:extLst>
                    <a:ext uri="{9D8B030D-6E8A-4147-A177-3AD203B41FA5}">
                      <a16:colId xmlns:a16="http://schemas.microsoft.com/office/drawing/2014/main" val="1728081656"/>
                    </a:ext>
                  </a:extLst>
                </a:gridCol>
                <a:gridCol w="1877444">
                  <a:extLst>
                    <a:ext uri="{9D8B030D-6E8A-4147-A177-3AD203B41FA5}">
                      <a16:colId xmlns:a16="http://schemas.microsoft.com/office/drawing/2014/main" val="3382415808"/>
                    </a:ext>
                  </a:extLst>
                </a:gridCol>
                <a:gridCol w="1877444">
                  <a:extLst>
                    <a:ext uri="{9D8B030D-6E8A-4147-A177-3AD203B41FA5}">
                      <a16:colId xmlns:a16="http://schemas.microsoft.com/office/drawing/2014/main" val="268205641"/>
                    </a:ext>
                  </a:extLst>
                </a:gridCol>
                <a:gridCol w="1114701">
                  <a:extLst>
                    <a:ext uri="{9D8B030D-6E8A-4147-A177-3AD203B41FA5}">
                      <a16:colId xmlns:a16="http://schemas.microsoft.com/office/drawing/2014/main" val="695057780"/>
                    </a:ext>
                  </a:extLst>
                </a:gridCol>
              </a:tblGrid>
              <a:tr h="416263">
                <a:tc rowSpan="3">
                  <a:txBody>
                    <a:bodyPr/>
                    <a:lstStyle/>
                    <a:p>
                      <a:pPr algn="ct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Tháng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năm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5">
                  <a:txBody>
                    <a:bodyPr/>
                    <a:lstStyle/>
                    <a:p>
                      <a:pPr algn="ct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Tổng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trẻ</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20175927"/>
                  </a:ext>
                </a:extLst>
              </a:tr>
              <a:tr h="416263">
                <a:tc vMerge="1">
                  <a:txBody>
                    <a:bodyPr/>
                    <a:lstStyle/>
                    <a:p>
                      <a:endParaRPr lang="en-US"/>
                    </a:p>
                  </a:txBody>
                  <a:tcPr/>
                </a:tc>
                <a:tc rowSpan="2">
                  <a:txBody>
                    <a:bodyPr/>
                    <a:lstStyle/>
                    <a:p>
                      <a:pPr algn="just">
                        <a:lnSpc>
                          <a:spcPct val="115000"/>
                        </a:lnSpc>
                        <a:spcAft>
                          <a:spcPts val="0"/>
                        </a:spcAft>
                      </a:pPr>
                      <a:r>
                        <a:rPr lang="en-US" sz="2800">
                          <a:effectLst/>
                          <a:latin typeface="Times New Roman" panose="02020603050405020304" pitchFamily="18" charset="0"/>
                          <a:cs typeface="Times New Roman" panose="02020603050405020304" pitchFamily="18" charset="0"/>
                        </a:rPr>
                        <a:t>Tổng số/ điều tra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lnSpc>
                          <a:spcPct val="115000"/>
                        </a:lnSpc>
                        <a:spcAft>
                          <a:spcPts val="0"/>
                        </a:spcAft>
                      </a:pPr>
                      <a:r>
                        <a:rPr lang="en-US" sz="2800">
                          <a:effectLst/>
                          <a:latin typeface="Times New Roman" panose="02020603050405020304" pitchFamily="18" charset="0"/>
                          <a:cs typeface="Times New Roman" panose="02020603050405020304" pitchFamily="18" charset="0"/>
                        </a:rPr>
                        <a:t>Trong đó Nhà trẻ</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nSpc>
                          <a:spcPct val="115000"/>
                        </a:lnSpc>
                        <a:spcAft>
                          <a:spcPts val="0"/>
                        </a:spcAft>
                      </a:pPr>
                      <a:r>
                        <a:rPr lang="en-US" sz="2800">
                          <a:effectLst/>
                          <a:latin typeface="Times New Roman" panose="02020603050405020304" pitchFamily="18" charset="0"/>
                          <a:cs typeface="Times New Roman" panose="02020603050405020304" pitchFamily="18" charset="0"/>
                        </a:rPr>
                        <a:t>T.Đó Mẫu giáo</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3564310867"/>
                  </a:ext>
                </a:extLst>
              </a:tr>
              <a:tr h="868836">
                <a:tc vMerge="1">
                  <a:txBody>
                    <a:bodyPr/>
                    <a:lstStyle/>
                    <a:p>
                      <a:endParaRPr lang="en-US"/>
                    </a:p>
                  </a:txBody>
                  <a:tcPr/>
                </a:tc>
                <a:tc vMerge="1">
                  <a:txBody>
                    <a:bodyPr/>
                    <a:lstStyle/>
                    <a:p>
                      <a:endParaRPr lang="en-US"/>
                    </a:p>
                  </a:txBody>
                  <a:tcPr/>
                </a:tc>
                <a:tc>
                  <a:txBody>
                    <a:bodyPr/>
                    <a:lstStyle/>
                    <a:p>
                      <a:pPr algn="ctr">
                        <a:lnSpc>
                          <a:spcPct val="115000"/>
                        </a:lnSpc>
                        <a:spcAft>
                          <a:spcPts val="0"/>
                        </a:spcAft>
                      </a:pPr>
                      <a:r>
                        <a:rPr lang="en-US" sz="2800">
                          <a:effectLst/>
                          <a:latin typeface="Times New Roman" panose="02020603050405020304" pitchFamily="18" charset="0"/>
                          <a:cs typeface="Times New Roman" panose="02020603050405020304" pitchFamily="18" charset="0"/>
                        </a:rPr>
                        <a:t>Số trẻ/ĐTra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a:effectLst/>
                          <a:latin typeface="Times New Roman" panose="02020603050405020304" pitchFamily="18" charset="0"/>
                          <a:cs typeface="Times New Roman" panose="02020603050405020304" pitchFamily="18" charset="0"/>
                        </a:rPr>
                        <a:t>Tỉ lệ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US" sz="2800">
                          <a:effectLst/>
                          <a:latin typeface="Times New Roman" panose="02020603050405020304" pitchFamily="18" charset="0"/>
                          <a:cs typeface="Times New Roman" panose="02020603050405020304" pitchFamily="18" charset="0"/>
                        </a:rPr>
                        <a:t>Số trẻ/ĐTra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a:effectLst/>
                          <a:latin typeface="Times New Roman" panose="02020603050405020304" pitchFamily="18" charset="0"/>
                          <a:cs typeface="Times New Roman" panose="02020603050405020304" pitchFamily="18" charset="0"/>
                        </a:rPr>
                        <a:t>Tỉ lệ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77588498"/>
                  </a:ext>
                </a:extLst>
              </a:tr>
              <a:tr h="868836">
                <a:tc>
                  <a:txBody>
                    <a:bodyPr/>
                    <a:lstStyle/>
                    <a:p>
                      <a:pPr algn="ctr">
                        <a:lnSpc>
                          <a:spcPct val="115000"/>
                        </a:lnSpc>
                        <a:spcAft>
                          <a:spcPts val="0"/>
                        </a:spcAft>
                      </a:pPr>
                      <a:r>
                        <a:rPr lang="en-US" sz="2800" dirty="0">
                          <a:effectLst/>
                          <a:latin typeface="Times New Roman" panose="02020603050405020304" pitchFamily="18" charset="0"/>
                          <a:cs typeface="Times New Roman" panose="02020603050405020304" pitchFamily="18" charset="0"/>
                        </a:rPr>
                        <a:t>5/2023</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dirty="0">
                          <a:effectLst/>
                          <a:latin typeface="Times New Roman" panose="02020603050405020304" pitchFamily="18" charset="0"/>
                          <a:cs typeface="Times New Roman" panose="02020603050405020304" pitchFamily="18" charset="0"/>
                        </a:rPr>
                        <a:t>513/603 = 85%</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2800">
                          <a:effectLst/>
                          <a:latin typeface="Times New Roman" panose="02020603050405020304" pitchFamily="18" charset="0"/>
                          <a:cs typeface="Times New Roman" panose="02020603050405020304" pitchFamily="18" charset="0"/>
                        </a:rPr>
                        <a:t>128/243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dirty="0">
                          <a:effectLst/>
                          <a:latin typeface="Times New Roman" panose="02020603050405020304" pitchFamily="18" charset="0"/>
                          <a:cs typeface="Times New Roman" panose="02020603050405020304" pitchFamily="18" charset="0"/>
                        </a:rPr>
                        <a:t>53%</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2800">
                          <a:effectLst/>
                          <a:latin typeface="Times New Roman" panose="02020603050405020304" pitchFamily="18" charset="0"/>
                          <a:cs typeface="Times New Roman" panose="02020603050405020304" pitchFamily="18" charset="0"/>
                        </a:rPr>
                        <a:t>385/360</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dirty="0">
                          <a:effectLst/>
                          <a:latin typeface="Times New Roman" panose="02020603050405020304" pitchFamily="18" charset="0"/>
                          <a:cs typeface="Times New Roman" panose="02020603050405020304" pitchFamily="18" charset="0"/>
                        </a:rPr>
                        <a:t>107%</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00613201"/>
                  </a:ext>
                </a:extLst>
              </a:tr>
              <a:tr h="868836">
                <a:tc>
                  <a:txBody>
                    <a:bodyPr/>
                    <a:lstStyle/>
                    <a:p>
                      <a:pPr algn="ctr">
                        <a:lnSpc>
                          <a:spcPct val="115000"/>
                        </a:lnSpc>
                        <a:spcAft>
                          <a:spcPts val="0"/>
                        </a:spcAft>
                      </a:pPr>
                      <a:r>
                        <a:rPr lang="en-US" sz="2800">
                          <a:effectLst/>
                          <a:latin typeface="Times New Roman" panose="02020603050405020304" pitchFamily="18" charset="0"/>
                          <a:cs typeface="Times New Roman" panose="02020603050405020304" pitchFamily="18" charset="0"/>
                        </a:rPr>
                        <a:t>5/2024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dirty="0">
                          <a:effectLst/>
                          <a:latin typeface="Times New Roman" panose="02020603050405020304" pitchFamily="18" charset="0"/>
                          <a:cs typeface="Times New Roman" panose="02020603050405020304" pitchFamily="18" charset="0"/>
                        </a:rPr>
                        <a:t>495/563 = 88%</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2800" dirty="0">
                          <a:effectLst/>
                          <a:latin typeface="Times New Roman" panose="02020603050405020304" pitchFamily="18" charset="0"/>
                          <a:cs typeface="Times New Roman" panose="02020603050405020304" pitchFamily="18" charset="0"/>
                        </a:rPr>
                        <a:t>101/190</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dirty="0">
                          <a:effectLst/>
                          <a:latin typeface="Times New Roman" panose="02020603050405020304" pitchFamily="18" charset="0"/>
                          <a:cs typeface="Times New Roman" panose="02020603050405020304" pitchFamily="18" charset="0"/>
                        </a:rPr>
                        <a:t>53%</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800">
                          <a:effectLst/>
                          <a:latin typeface="Times New Roman" panose="02020603050405020304" pitchFamily="18" charset="0"/>
                          <a:cs typeface="Times New Roman" panose="02020603050405020304" pitchFamily="18" charset="0"/>
                        </a:rPr>
                        <a:t>394/373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dirty="0">
                          <a:effectLst/>
                          <a:latin typeface="Times New Roman" panose="02020603050405020304" pitchFamily="18" charset="0"/>
                          <a:cs typeface="Times New Roman" panose="02020603050405020304" pitchFamily="18" charset="0"/>
                        </a:rPr>
                        <a:t>105.6%</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99065485"/>
                  </a:ext>
                </a:extLst>
              </a:tr>
              <a:tr h="868836">
                <a:tc>
                  <a:txBody>
                    <a:bodyPr/>
                    <a:lstStyle/>
                    <a:p>
                      <a:pPr algn="just">
                        <a:lnSpc>
                          <a:spcPct val="115000"/>
                        </a:lnSpc>
                        <a:spcAft>
                          <a:spcPts val="0"/>
                        </a:spcAft>
                      </a:pPr>
                      <a:r>
                        <a:rPr lang="en-US" sz="2800">
                          <a:effectLst/>
                          <a:latin typeface="Times New Roman" panose="02020603050405020304" pitchFamily="18" charset="0"/>
                          <a:cs typeface="Times New Roman" panose="02020603050405020304" pitchFamily="18" charset="0"/>
                        </a:rPr>
                        <a:t>So sánh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a:effectLst/>
                          <a:latin typeface="Times New Roman" panose="02020603050405020304" pitchFamily="18" charset="0"/>
                          <a:cs typeface="Times New Roman" panose="02020603050405020304" pitchFamily="18" charset="0"/>
                        </a:rPr>
                        <a:t>Tăng 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a:effectLst/>
                          <a:latin typeface="Times New Roman" panose="02020603050405020304" pitchFamily="18" charset="0"/>
                          <a:cs typeface="Times New Roman" panose="02020603050405020304" pitchFamily="18" charset="0"/>
                        </a:rPr>
                        <a:t>ổn định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Giảm</a:t>
                      </a:r>
                      <a:r>
                        <a:rPr lang="en-US" sz="2800" dirty="0">
                          <a:effectLst/>
                          <a:latin typeface="Times New Roman" panose="02020603050405020304" pitchFamily="18" charset="0"/>
                          <a:cs typeface="Times New Roman" panose="02020603050405020304" pitchFamily="18" charset="0"/>
                        </a:rPr>
                        <a:t> 1.4%</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42664105"/>
                  </a:ext>
                </a:extLst>
              </a:tr>
            </a:tbl>
          </a:graphicData>
        </a:graphic>
      </p:graphicFrame>
      <p:sp>
        <p:nvSpPr>
          <p:cNvPr id="4" name="Rectangle 1"/>
          <p:cNvSpPr>
            <a:spLocks noChangeArrowheads="1"/>
          </p:cNvSpPr>
          <p:nvPr/>
        </p:nvSpPr>
        <p:spPr bwMode="auto">
          <a:xfrm>
            <a:off x="245872" y="131236"/>
            <a:ext cx="6572633"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200" b="1"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2.2. </a:t>
            </a:r>
            <a:r>
              <a:rPr kumimoji="0" lang="en-US" altLang="en-US" sz="3200" b="1"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3200" b="1"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200" b="1"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altLang="en-US" sz="3200" b="1"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sz="3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2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3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2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altLang="en-US" sz="3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2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altLang="en-US" sz="3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2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học</a:t>
            </a:r>
            <a:r>
              <a:rPr kumimoji="0" lang="en-US" altLang="en-US" sz="3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2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3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2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trường</a:t>
            </a:r>
            <a:r>
              <a:rPr kumimoji="0" lang="en-US" altLang="en-US" sz="3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2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Mầm</a:t>
            </a:r>
            <a:r>
              <a:rPr kumimoji="0" lang="en-US" altLang="en-US" sz="3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non. </a:t>
            </a:r>
            <a:endParaRPr kumimoji="0" lang="en-US" altLang="en-US" sz="3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5" name="TextBox 4"/>
          <p:cNvSpPr txBox="1"/>
          <p:nvPr/>
        </p:nvSpPr>
        <p:spPr>
          <a:xfrm>
            <a:off x="505271" y="6273225"/>
            <a:ext cx="10991850" cy="584775"/>
          </a:xfrm>
          <a:prstGeom prst="rect">
            <a:avLst/>
          </a:prstGeom>
          <a:noFill/>
        </p:spPr>
        <p:txBody>
          <a:bodyPr wrap="square" rtlCol="0">
            <a:spAutoFit/>
          </a:bodyPr>
          <a:lstStyle/>
          <a:p>
            <a:pPr lvl="0"/>
            <a:r>
              <a:rPr lang="en-US" altLang="en-US" sz="3200" dirty="0">
                <a:latin typeface="Times New Roman" panose="02020603050405020304" pitchFamily="18" charset="0"/>
                <a:ea typeface="Times New Roman" panose="02020603050405020304" pitchFamily="18" charset="0"/>
                <a:cs typeface="Times New Roman" panose="02020603050405020304" pitchFamily="18" charset="0"/>
              </a:rPr>
              <a:t>5 </a:t>
            </a:r>
            <a:r>
              <a:rPr lang="en-US" altLang="en-US" sz="3200" dirty="0" err="1">
                <a:latin typeface="Times New Roman" panose="02020603050405020304" pitchFamily="18" charset="0"/>
                <a:ea typeface="Times New Roman" panose="02020603050405020304" pitchFamily="18" charset="0"/>
                <a:cs typeface="Times New Roman" panose="02020603050405020304" pitchFamily="18" charset="0"/>
              </a:rPr>
              <a:t>tuổi</a:t>
            </a:r>
            <a:r>
              <a:rPr lang="en-US" altLang="en-US" sz="3200" dirty="0">
                <a:latin typeface="Times New Roman" panose="02020603050405020304" pitchFamily="18" charset="0"/>
                <a:ea typeface="Times New Roman" panose="02020603050405020304" pitchFamily="18" charset="0"/>
                <a:cs typeface="Times New Roman" panose="02020603050405020304" pitchFamily="18" charset="0"/>
              </a:rPr>
              <a:t> 139/128=108.5% </a:t>
            </a:r>
            <a:r>
              <a:rPr lang="en-US" altLang="en-US" sz="3200" dirty="0" err="1">
                <a:latin typeface="Times New Roman" panose="02020603050405020304" pitchFamily="18" charset="0"/>
                <a:ea typeface="Times New Roman" panose="02020603050405020304" pitchFamily="18" charset="0"/>
                <a:cs typeface="Times New Roman" panose="02020603050405020304" pitchFamily="18" charset="0"/>
              </a:rPr>
              <a:t>tăng</a:t>
            </a:r>
            <a:r>
              <a:rPr lang="en-US" altLang="en-US" sz="3200" dirty="0">
                <a:latin typeface="Times New Roman" panose="02020603050405020304" pitchFamily="18" charset="0"/>
                <a:ea typeface="Times New Roman" panose="02020603050405020304" pitchFamily="18" charset="0"/>
                <a:cs typeface="Times New Roman" panose="02020603050405020304" pitchFamily="18" charset="0"/>
              </a:rPr>
              <a:t> 0.5% so </a:t>
            </a:r>
            <a:r>
              <a:rPr lang="en-US" altLang="en-US" sz="3200" dirty="0" err="1">
                <a:latin typeface="Times New Roman" panose="02020603050405020304" pitchFamily="18" charset="0"/>
                <a:ea typeface="Times New Roman" panose="02020603050405020304" pitchFamily="18" charset="0"/>
                <a:cs typeface="Times New Roman" panose="02020603050405020304" pitchFamily="18" charset="0"/>
              </a:rPr>
              <a:t>cùng</a:t>
            </a:r>
            <a:r>
              <a:rPr lang="en-US" alt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ea typeface="Times New Roman" panose="02020603050405020304" pitchFamily="18" charset="0"/>
                <a:cs typeface="Times New Roman" panose="02020603050405020304" pitchFamily="18" charset="0"/>
              </a:rPr>
              <a:t>kỳ</a:t>
            </a:r>
            <a:r>
              <a:rPr lang="en-US" alt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ea typeface="Times New Roman" panose="02020603050405020304" pitchFamily="18" charset="0"/>
                <a:cs typeface="Times New Roman" panose="02020603050405020304" pitchFamily="18" charset="0"/>
              </a:rPr>
              <a:t>năm</a:t>
            </a:r>
            <a:r>
              <a:rPr lang="en-US" alt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ea typeface="Times New Roman" panose="02020603050405020304" pitchFamily="18" charset="0"/>
                <a:cs typeface="Times New Roman" panose="02020603050405020304" pitchFamily="18" charset="0"/>
              </a:rPr>
              <a:t>trước</a:t>
            </a:r>
            <a:r>
              <a:rPr lang="en-US" altLang="en-US"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66351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8072"/>
            <a:ext cx="12192000" cy="5579797"/>
          </a:xfrm>
          <a:prstGeom prst="rect">
            <a:avLst/>
          </a:prstGeom>
        </p:spPr>
        <p:txBody>
          <a:bodyPr wrap="square">
            <a:spAutoFit/>
          </a:bodyPr>
          <a:lstStyle/>
          <a:p>
            <a:pPr algn="just">
              <a:lnSpc>
                <a:spcPct val="115000"/>
              </a:lnSpc>
              <a:spcAft>
                <a:spcPts val="0"/>
              </a:spcAft>
            </a:pPr>
            <a:r>
              <a:rPr lang="en-US" sz="2400" b="1" dirty="0">
                <a:latin typeface="Times New Roman" panose="02020603050405020304" pitchFamily="18" charset="0"/>
                <a:ea typeface="Times New Roman" panose="02020603050405020304" pitchFamily="18" charset="0"/>
              </a:rPr>
              <a:t>3. </a:t>
            </a:r>
            <a:r>
              <a:rPr lang="en-US" sz="2400" b="1" dirty="0" err="1">
                <a:latin typeface="Times New Roman" panose="02020603050405020304" pitchFamily="18" charset="0"/>
                <a:ea typeface="Times New Roman" panose="02020603050405020304" pitchFamily="18" charset="0"/>
              </a:rPr>
              <a:t>Công</a:t>
            </a:r>
            <a:r>
              <a:rPr lang="en-US" sz="2400" b="1" dirty="0">
                <a:latin typeface="Times New Roman" panose="02020603050405020304" pitchFamily="18" charset="0"/>
                <a:ea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rPr>
              <a:t>tác</a:t>
            </a:r>
            <a:r>
              <a:rPr lang="en-US" sz="2400" b="1" dirty="0">
                <a:latin typeface="Times New Roman" panose="02020603050405020304" pitchFamily="18" charset="0"/>
                <a:ea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rPr>
              <a:t>phổ</a:t>
            </a:r>
            <a:r>
              <a:rPr lang="en-US" sz="2400" b="1" dirty="0">
                <a:latin typeface="Times New Roman" panose="02020603050405020304" pitchFamily="18" charset="0"/>
                <a:ea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rPr>
              <a:t>cập</a:t>
            </a:r>
            <a:r>
              <a:rPr lang="en-US" sz="2400" b="1"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400" spc="-30" dirty="0">
                <a:latin typeface="Times New Roman" panose="02020603050405020304" pitchFamily="18" charset="0"/>
                <a:ea typeface="Times New Roman" panose="02020603050405020304" pitchFamily="18" charset="0"/>
              </a:rPr>
              <a:t>	- </a:t>
            </a:r>
            <a:r>
              <a:rPr lang="en-US" sz="2400" spc="-30" dirty="0" err="1">
                <a:latin typeface="Times New Roman" panose="02020603050405020304" pitchFamily="18" charset="0"/>
                <a:ea typeface="Times New Roman" panose="02020603050405020304" pitchFamily="18" charset="0"/>
              </a:rPr>
              <a:t>Nhà</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trường</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đã</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triển</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khai</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thực</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hiện</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tốt</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công</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tác</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phổ</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cập</a:t>
            </a:r>
            <a:r>
              <a:rPr lang="en-US" sz="2400" spc="-30" dirty="0">
                <a:latin typeface="Times New Roman" panose="02020603050405020304" pitchFamily="18" charset="0"/>
                <a:ea typeface="Times New Roman" panose="02020603050405020304" pitchFamily="18" charset="0"/>
              </a:rPr>
              <a:t> GDMN </a:t>
            </a:r>
            <a:r>
              <a:rPr lang="en-US" sz="2400" spc="-30" dirty="0" err="1">
                <a:latin typeface="Times New Roman" panose="02020603050405020304" pitchFamily="18" charset="0"/>
                <a:ea typeface="Times New Roman" panose="02020603050405020304" pitchFamily="18" charset="0"/>
              </a:rPr>
              <a:t>cho</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trẻ</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em</a:t>
            </a:r>
            <a:r>
              <a:rPr lang="en-US" sz="2400" spc="-30" dirty="0">
                <a:latin typeface="Times New Roman" panose="02020603050405020304" pitchFamily="18" charset="0"/>
                <a:ea typeface="Times New Roman" panose="02020603050405020304" pitchFamily="18" charset="0"/>
              </a:rPr>
              <a:t> 5 </a:t>
            </a:r>
            <a:r>
              <a:rPr lang="en-US" sz="2400" spc="-30" dirty="0" err="1">
                <a:latin typeface="Times New Roman" panose="02020603050405020304" pitchFamily="18" charset="0"/>
                <a:ea typeface="Times New Roman" panose="02020603050405020304" pitchFamily="18" charset="0"/>
              </a:rPr>
              <a:t>tuổi</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của</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địa</a:t>
            </a:r>
            <a:r>
              <a:rPr lang="en-US" sz="2400" spc="-30" dirty="0">
                <a:latin typeface="Times New Roman" panose="02020603050405020304" pitchFamily="18" charset="0"/>
                <a:ea typeface="Times New Roman" panose="02020603050405020304" pitchFamily="18" charset="0"/>
              </a:rPr>
              <a:t> </a:t>
            </a:r>
            <a:r>
              <a:rPr lang="en-US" sz="2400" spc="-30" dirty="0" err="1">
                <a:latin typeface="Times New Roman" panose="02020603050405020304" pitchFamily="18" charset="0"/>
                <a:ea typeface="Times New Roman" panose="02020603050405020304" pitchFamily="18" charset="0"/>
              </a:rPr>
              <a:t>phương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theo</a:t>
            </a:r>
            <a:r>
              <a:rPr lang="en-US" sz="2400" dirty="0">
                <a:latin typeface="Times New Roman" panose="02020603050405020304" pitchFamily="18" charset="0"/>
                <a:ea typeface="Times New Roman" panose="02020603050405020304" pitchFamily="18" charset="0"/>
              </a:rPr>
              <a:t> </a:t>
            </a:r>
            <a:r>
              <a:rPr lang="vi-VN" sz="2400" dirty="0">
                <a:latin typeface="Times New Roman" panose="02020603050405020304" pitchFamily="18" charset="0"/>
                <a:ea typeface="Times New Roman" panose="02020603050405020304" pitchFamily="18" charset="0"/>
              </a:rPr>
              <a:t>Nghị định số 20/2014/NĐ-CP ngày 24/3/2014 của Chính phủ về Phổ cập giáo dục, xoá mù chữ, Thông tư số 07/2016/TT-BGDĐT ngày 22/3/2016 của Bộ trưởng Bộ GD&amp;ĐT Quy định về Điều kiện bảo đảm và nội dung, quy trình, thủ tục kiểm tra công nhận đạt chuẩn phổ cập giáo dục, xóa mù chữ</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Đảm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bảo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đủ</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điều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kiện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tiêu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chuẩn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duy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trì</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nâng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cao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chất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lượng</a:t>
            </a:r>
            <a:r>
              <a:rPr lang="en-US" sz="2400" dirty="0">
                <a:latin typeface="Times New Roman" panose="02020603050405020304" pitchFamily="18" charset="0"/>
                <a:ea typeface="Times New Roman" panose="02020603050405020304" pitchFamily="18" charset="0"/>
              </a:rPr>
              <a:t> PCGDMNTNT.</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400" dirty="0">
                <a:latin typeface="Times New Roman" panose="02020603050405020304" pitchFamily="18" charset="0"/>
                <a:ea typeface="Times New Roman" panose="02020603050405020304" pitchFamily="18" charset="0"/>
              </a:rPr>
              <a:t>	- </a:t>
            </a:r>
            <a:r>
              <a:rPr lang="en-US" sz="2400" dirty="0" err="1">
                <a:latin typeface="Times New Roman" panose="02020603050405020304" pitchFamily="18" charset="0"/>
                <a:ea typeface="Times New Roman" panose="02020603050405020304" pitchFamily="18" charset="0"/>
              </a:rPr>
              <a:t>Trong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năm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học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nhà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trường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tập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trung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tăng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cường</a:t>
            </a:r>
            <a:r>
              <a:rPr lang="en-US" sz="2400" dirty="0">
                <a:latin typeface="Times New Roman" panose="02020603050405020304" pitchFamily="18" charset="0"/>
                <a:ea typeface="Times New Roman" panose="02020603050405020304" pitchFamily="18" charset="0"/>
              </a:rPr>
              <a:t> CSVC, </a:t>
            </a:r>
            <a:r>
              <a:rPr lang="en-US" sz="2400" dirty="0" err="1">
                <a:latin typeface="Times New Roman" panose="02020603050405020304" pitchFamily="18" charset="0"/>
                <a:ea typeface="Times New Roman" panose="02020603050405020304" pitchFamily="18" charset="0"/>
              </a:rPr>
              <a:t>trang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thiết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bị</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đồ</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dùng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công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nghiệp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hiện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đại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khối</a:t>
            </a:r>
            <a:r>
              <a:rPr lang="en-US" sz="2400" dirty="0">
                <a:latin typeface="Times New Roman" panose="02020603050405020304" pitchFamily="18" charset="0"/>
                <a:ea typeface="Times New Roman" panose="02020603050405020304" pitchFamily="18" charset="0"/>
              </a:rPr>
              <a:t> 5 </a:t>
            </a:r>
            <a:r>
              <a:rPr lang="en-US" sz="2400" dirty="0" err="1">
                <a:latin typeface="Times New Roman" panose="02020603050405020304" pitchFamily="18" charset="0"/>
                <a:ea typeface="Times New Roman" panose="02020603050405020304" pitchFamily="18" charset="0"/>
              </a:rPr>
              <a:t>tuổi</a:t>
            </a:r>
            <a:r>
              <a:rPr lang="en-US" sz="2400" dirty="0">
                <a:latin typeface="Times New Roman" panose="02020603050405020304" pitchFamily="18" charset="0"/>
                <a:ea typeface="Times New Roman" panose="02020603050405020304" pitchFamily="18" charset="0"/>
              </a:rPr>
              <a:t>.</a:t>
            </a:r>
            <a:r>
              <a:rPr lang="en-US" sz="2400" spc="-2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Tổng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kinh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phí</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đầu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tư</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công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phổ</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cập</a:t>
            </a:r>
            <a:r>
              <a:rPr lang="en-US" sz="2400" dirty="0">
                <a:latin typeface="Times New Roman" panose="02020603050405020304" pitchFamily="18" charset="0"/>
                <a:ea typeface="Times New Roman" panose="02020603050405020304" pitchFamily="18" charset="0"/>
              </a:rPr>
              <a:t> 153.000.000đ; </a:t>
            </a:r>
            <a:r>
              <a:rPr lang="en-US" sz="2400" dirty="0" err="1">
                <a:latin typeface="Times New Roman" panose="02020603050405020304" pitchFamily="18" charset="0"/>
                <a:ea typeface="Times New Roman" panose="02020603050405020304" pitchFamily="18" charset="0"/>
              </a:rPr>
              <a:t>trong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đó</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đầu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tư</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thiết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bị</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đồ</a:t>
            </a:r>
            <a:r>
              <a:rPr lang="en-US" sz="2400" dirty="0">
                <a:latin typeface="Times New Roman" panose="02020603050405020304" pitchFamily="18" charset="0"/>
                <a:ea typeface="Times New Roman" panose="02020603050405020304" pitchFamily="18" charset="0"/>
              </a:rPr>
              <a:t> dung, </a:t>
            </a:r>
            <a:r>
              <a:rPr lang="en-US" sz="2400" dirty="0" err="1">
                <a:latin typeface="Times New Roman" panose="02020603050405020304" pitchFamily="18" charset="0"/>
                <a:ea typeface="Times New Roman" panose="02020603050405020304" pitchFamily="18" charset="0"/>
              </a:rPr>
              <a:t>làm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hồ</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sơ</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phổ</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cập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tổng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kinh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phí</a:t>
            </a:r>
            <a:r>
              <a:rPr lang="en-US" sz="2400" dirty="0">
                <a:latin typeface="Times New Roman" panose="02020603050405020304" pitchFamily="18" charset="0"/>
                <a:ea typeface="Times New Roman" panose="02020603050405020304" pitchFamily="18" charset="0"/>
              </a:rPr>
              <a:t> 153.000.000đ.</a:t>
            </a:r>
            <a:endParaRPr lang="en-US"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400" dirty="0">
                <a:latin typeface="Times New Roman" panose="02020603050405020304" pitchFamily="18" charset="0"/>
                <a:ea typeface="Times New Roman" panose="02020603050405020304" pitchFamily="18" charset="0"/>
              </a:rPr>
              <a:t>	- </a:t>
            </a:r>
            <a:r>
              <a:rPr lang="en-US" sz="2400" dirty="0" err="1">
                <a:latin typeface="Times New Roman" panose="02020603050405020304" pitchFamily="18" charset="0"/>
                <a:ea typeface="Times New Roman" panose="02020603050405020304" pitchFamily="18" charset="0"/>
              </a:rPr>
              <a:t>Phân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công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có</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năng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lực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vững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phụ</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trách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lớp</a:t>
            </a:r>
            <a:r>
              <a:rPr lang="en-US" sz="2400" dirty="0">
                <a:latin typeface="Times New Roman" panose="02020603050405020304" pitchFamily="18" charset="0"/>
                <a:ea typeface="Times New Roman" panose="02020603050405020304" pitchFamily="18" charset="0"/>
              </a:rPr>
              <a:t> 5 </a:t>
            </a:r>
            <a:r>
              <a:rPr lang="en-US" sz="2400" dirty="0" err="1">
                <a:latin typeface="Times New Roman" panose="02020603050405020304" pitchFamily="18" charset="0"/>
                <a:ea typeface="Times New Roman" panose="02020603050405020304" pitchFamily="18" charset="0"/>
              </a:rPr>
              <a:t>tuổi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số</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giáo</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viên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có</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trình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độ</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chuẩn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trên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chuẩn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đạt</a:t>
            </a:r>
            <a:r>
              <a:rPr lang="en-US" sz="2400" dirty="0">
                <a:latin typeface="Times New Roman" panose="02020603050405020304" pitchFamily="18" charset="0"/>
                <a:ea typeface="Times New Roman" panose="02020603050405020304" pitchFamily="18" charset="0"/>
              </a:rPr>
              <a:t> 100%. </a:t>
            </a:r>
            <a:r>
              <a:rPr lang="en-US" sz="2400" dirty="0" err="1">
                <a:latin typeface="Times New Roman" panose="02020603050405020304" pitchFamily="18" charset="0"/>
                <a:ea typeface="Times New Roman" panose="02020603050405020304" pitchFamily="18" charset="0"/>
              </a:rPr>
              <a:t>Đánh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giá</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chuẩn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nghề</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nghiệp</a:t>
            </a:r>
            <a:r>
              <a:rPr lang="en-US" sz="2400" dirty="0">
                <a:latin typeface="Times New Roman" panose="02020603050405020304" pitchFamily="18" charset="0"/>
                <a:ea typeface="Times New Roman" panose="02020603050405020304" pitchFamily="18" charset="0"/>
              </a:rPr>
              <a:t> GV </a:t>
            </a:r>
            <a:r>
              <a:rPr lang="en-US" sz="2400" dirty="0" err="1">
                <a:latin typeface="Times New Roman" panose="02020603050405020304" pitchFamily="18" charset="0"/>
                <a:ea typeface="Times New Roman" panose="02020603050405020304" pitchFamily="18" charset="0"/>
              </a:rPr>
              <a:t>xếp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loại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tốt</a:t>
            </a:r>
            <a:r>
              <a:rPr lang="en-US" sz="2400" dirty="0">
                <a:latin typeface="Times New Roman" panose="02020603050405020304" pitchFamily="18" charset="0"/>
                <a:ea typeface="Times New Roman" panose="02020603050405020304" pitchFamily="18" charset="0"/>
              </a:rPr>
              <a:t>  7/8 GV = 87.5%, </a:t>
            </a:r>
            <a:r>
              <a:rPr lang="en-US" sz="2400" dirty="0" err="1">
                <a:latin typeface="Times New Roman" panose="02020603050405020304" pitchFamily="18" charset="0"/>
                <a:ea typeface="Times New Roman" panose="02020603050405020304" pitchFamily="18" charset="0"/>
              </a:rPr>
              <a:t>loại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khá</a:t>
            </a:r>
            <a:r>
              <a:rPr lang="en-US" sz="2400" dirty="0">
                <a:latin typeface="Times New Roman" panose="02020603050405020304" pitchFamily="18" charset="0"/>
                <a:ea typeface="Times New Roman" panose="02020603050405020304" pitchFamily="18" charset="0"/>
              </a:rPr>
              <a:t> 1/8 GV =12.5%, GV </a:t>
            </a:r>
            <a:r>
              <a:rPr lang="en-US" sz="2400" dirty="0" err="1">
                <a:latin typeface="Times New Roman" panose="02020603050405020304" pitchFamily="18" charset="0"/>
                <a:ea typeface="Times New Roman" panose="02020603050405020304" pitchFamily="18" charset="0"/>
              </a:rPr>
              <a:t>giỏi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cấp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thành</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phố</a:t>
            </a:r>
            <a:r>
              <a:rPr lang="en-US" sz="2400" dirty="0">
                <a:latin typeface="Times New Roman" panose="02020603050405020304" pitchFamily="18" charset="0"/>
                <a:ea typeface="Times New Roman" panose="02020603050405020304" pitchFamily="18" charset="0"/>
              </a:rPr>
              <a:t> 1/8= 12.5% </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91842768"/>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788846"/>
          </a:xfrm>
          <a:prstGeom prst="rect">
            <a:avLst/>
          </a:prstGeom>
        </p:spPr>
        <p:txBody>
          <a:bodyPr wrap="square">
            <a:spAutoFit/>
          </a:bodyPr>
          <a:lstStyle/>
          <a:p>
            <a:pPr algn="just">
              <a:lnSpc>
                <a:spcPct val="115000"/>
              </a:lnSpc>
              <a:spcAft>
                <a:spcPts val="0"/>
              </a:spcAft>
            </a:pPr>
            <a:r>
              <a:rPr lang="en-US" sz="2000" b="1" dirty="0">
                <a:latin typeface="Times New Roman" panose="02020603050405020304" pitchFamily="18" charset="0"/>
                <a:ea typeface="Times New Roman" panose="02020603050405020304" pitchFamily="18" charset="0"/>
              </a:rPr>
              <a:t>4.</a:t>
            </a:r>
            <a:r>
              <a:rPr lang="en-US" sz="2000"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Chất</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lượng</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chăm</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sóc</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giáo</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dục</a:t>
            </a:r>
            <a:r>
              <a:rPr lang="en-US" sz="2000" b="1" dirty="0">
                <a:latin typeface="Times New Roman" panose="02020603050405020304" pitchFamily="18" charset="0"/>
                <a:ea typeface="Times New Roman" panose="02020603050405020304" pitchFamily="18" charset="0"/>
              </a:rPr>
              <a:t> </a:t>
            </a:r>
            <a:r>
              <a:rPr lang="en-US" sz="2000" b="1"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i="1" dirty="0">
                <a:latin typeface="Times New Roman" panose="02020603050405020304" pitchFamily="18" charset="0"/>
                <a:ea typeface="Times New Roman" panose="02020603050405020304" pitchFamily="18" charset="0"/>
              </a:rPr>
              <a:t>4.1. </a:t>
            </a:r>
            <a:r>
              <a:rPr lang="en-US" sz="2000" i="1" dirty="0" err="1">
                <a:latin typeface="Times New Roman" panose="02020603050405020304" pitchFamily="18" charset="0"/>
                <a:ea typeface="Times New Roman" panose="02020603050405020304" pitchFamily="18" charset="0"/>
              </a:rPr>
              <a:t>Công</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tác</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nuôi</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dưỡng</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chăm</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sóc</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bảo</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vệ</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sức</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khỏe</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và</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đảm</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bảo</a:t>
            </a:r>
            <a:r>
              <a:rPr lang="en-US" sz="2000" i="1" dirty="0">
                <a:latin typeface="Times New Roman" panose="02020603050405020304" pitchFamily="18" charset="0"/>
                <a:ea typeface="Times New Roman" panose="02020603050405020304" pitchFamily="18" charset="0"/>
              </a:rPr>
              <a:t> an </a:t>
            </a:r>
            <a:r>
              <a:rPr lang="en-US" sz="2000" i="1" dirty="0" err="1">
                <a:latin typeface="Times New Roman" panose="02020603050405020304" pitchFamily="18" charset="0"/>
                <a:ea typeface="Times New Roman" panose="02020603050405020304" pitchFamily="18" charset="0"/>
              </a:rPr>
              <a:t>toàn</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cho</a:t>
            </a:r>
            <a:r>
              <a:rPr lang="en-US" sz="2000" i="1" dirty="0">
                <a:latin typeface="Times New Roman" panose="02020603050405020304" pitchFamily="18" charset="0"/>
                <a:ea typeface="Times New Roman" panose="02020603050405020304" pitchFamily="18" charset="0"/>
              </a:rPr>
              <a:t> </a:t>
            </a:r>
            <a:r>
              <a:rPr lang="en-US" sz="2000" i="1" dirty="0" err="1">
                <a:latin typeface="Times New Roman" panose="02020603050405020304" pitchFamily="18" charset="0"/>
                <a:ea typeface="Times New Roman" panose="02020603050405020304" pitchFamily="18" charset="0"/>
              </a:rPr>
              <a:t>trẻ</a:t>
            </a:r>
            <a:r>
              <a:rPr lang="en-US" sz="2000" i="1" dirty="0">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Việc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đảm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bảo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phòng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chống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dịch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bệnh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công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tác</a:t>
            </a:r>
            <a:r>
              <a:rPr lang="en-US" sz="2000" dirty="0">
                <a:latin typeface="Times New Roman" panose="02020603050405020304" pitchFamily="18" charset="0"/>
                <a:ea typeface="Times New Roman" panose="02020603050405020304" pitchFamily="18" charset="0"/>
              </a:rPr>
              <a:t> y </a:t>
            </a:r>
            <a:r>
              <a:rPr lang="en-US" sz="2000" dirty="0" err="1">
                <a:latin typeface="Times New Roman" panose="02020603050405020304" pitchFamily="18" charset="0"/>
                <a:ea typeface="Times New Roman" panose="02020603050405020304" pitchFamily="18" charset="0"/>
              </a:rPr>
              <a:t>tế</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học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được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thực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một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xuyên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như</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vệ</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sinh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vệ</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sinh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đồ</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dùng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đồ</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trang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thiết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bị</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phục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vụ</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ăn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ngủ</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theo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đúng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định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có</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tranh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tuyên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truyền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bậc</a:t>
            </a:r>
            <a:r>
              <a:rPr lang="en-US" sz="2000" dirty="0">
                <a:latin typeface="Times New Roman" panose="02020603050405020304" pitchFamily="18" charset="0"/>
                <a:ea typeface="Times New Roman" panose="02020603050405020304" pitchFamily="18" charset="0"/>
              </a:rPr>
              <a:t> cha </a:t>
            </a:r>
            <a:r>
              <a:rPr lang="en-US" sz="2000" dirty="0" err="1">
                <a:latin typeface="Times New Roman" panose="02020603050405020304" pitchFamily="18" charset="0"/>
                <a:ea typeface="Times New Roman" panose="02020603050405020304" pitchFamily="18" charset="0"/>
              </a:rPr>
              <a:t>mẹ</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bảng</a:t>
            </a:r>
            <a:r>
              <a:rPr lang="en-US" sz="2000" dirty="0">
                <a:latin typeface="Times New Roman" panose="02020603050405020304" pitchFamily="18" charset="0"/>
                <a:ea typeface="Times New Roman" panose="02020603050405020304" pitchFamily="18" charset="0"/>
              </a:rPr>
              <a:t> tin, </a:t>
            </a:r>
            <a:r>
              <a:rPr lang="en-US" sz="2000" dirty="0" err="1">
                <a:latin typeface="Times New Roman" panose="02020603050405020304" pitchFamily="18" charset="0"/>
                <a:ea typeface="Times New Roman" panose="02020603050405020304" pitchFamily="18" charset="0"/>
              </a:rPr>
              <a:t>zalo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Fceboock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trong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giờ</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đón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en-US" sz="2000" dirty="0">
                <a:latin typeface="Times New Roman" panose="02020603050405020304" pitchFamily="18" charset="0"/>
                <a:ea typeface="Times New Roman" panose="02020603050405020304" pitchFamily="18" charset="0"/>
              </a:rPr>
              <a:t>	- </a:t>
            </a:r>
            <a:r>
              <a:rPr lang="en-US" sz="2000" dirty="0" err="1">
                <a:latin typeface="Times New Roman" panose="02020603050405020304" pitchFamily="18" charset="0"/>
                <a:ea typeface="Times New Roman" panose="02020603050405020304" pitchFamily="18" charset="0"/>
              </a:rPr>
              <a:t>Công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tác</a:t>
            </a:r>
            <a:r>
              <a:rPr lang="en-US" sz="2000" dirty="0">
                <a:latin typeface="Times New Roman" panose="02020603050405020304" pitchFamily="18" charset="0"/>
                <a:ea typeface="Times New Roman" panose="02020603050405020304" pitchFamily="18" charset="0"/>
              </a:rPr>
              <a:t> an </a:t>
            </a:r>
            <a:r>
              <a:rPr lang="en-US" sz="2000" dirty="0" err="1">
                <a:latin typeface="Times New Roman" panose="02020603050405020304" pitchFamily="18" charset="0"/>
                <a:ea typeface="Times New Roman" panose="02020603050405020304" pitchFamily="18" charset="0"/>
              </a:rPr>
              <a:t>toàn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triển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khai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đến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ngay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từ</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đầu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năm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học</a:t>
            </a:r>
            <a:r>
              <a:rPr lang="en-US" sz="2000" dirty="0">
                <a:latin typeface="Times New Roman" panose="02020603050405020304" pitchFamily="18" charset="0"/>
                <a:ea typeface="Times New Roman" panose="02020603050405020304" pitchFamily="18" charset="0"/>
              </a:rPr>
              <a:t> 100%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đều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đảm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bảo</a:t>
            </a:r>
            <a:r>
              <a:rPr lang="en-US" sz="2000" dirty="0">
                <a:latin typeface="Times New Roman" panose="02020603050405020304" pitchFamily="18" charset="0"/>
                <a:ea typeface="Times New Roman" panose="02020603050405020304" pitchFamily="18" charset="0"/>
              </a:rPr>
              <a:t> an </a:t>
            </a:r>
            <a:r>
              <a:rPr lang="en-US" sz="2000" dirty="0" err="1">
                <a:latin typeface="Times New Roman" panose="02020603050405020304" pitchFamily="18" charset="0"/>
                <a:ea typeface="Times New Roman" panose="02020603050405020304" pitchFamily="18" charset="0"/>
              </a:rPr>
              <a:t>toàn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tuyệt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đối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về</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thể</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chất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tinh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thần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hàng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ngày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tháng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các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lớp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đồ</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dùng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trang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thiết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bị</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hỏng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có</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nguy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cơ</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gây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mất</a:t>
            </a:r>
            <a:r>
              <a:rPr lang="en-US" sz="2000" dirty="0">
                <a:latin typeface="Times New Roman" panose="02020603050405020304" pitchFamily="18" charset="0"/>
                <a:ea typeface="Times New Roman" panose="02020603050405020304" pitchFamily="18" charset="0"/>
              </a:rPr>
              <a:t> an </a:t>
            </a:r>
            <a:r>
              <a:rPr lang="en-US" sz="2000" dirty="0" err="1">
                <a:latin typeface="Times New Roman" panose="02020603050405020304" pitchFamily="18" charset="0"/>
                <a:ea typeface="Times New Roman" panose="02020603050405020304" pitchFamily="18" charset="0"/>
              </a:rPr>
              <a:t>toàn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để</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có</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biện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pháp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sửa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kịp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thời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Công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tác</a:t>
            </a:r>
            <a:r>
              <a:rPr lang="en-US" sz="2000" dirty="0">
                <a:latin typeface="Times New Roman" panose="02020603050405020304" pitchFamily="18" charset="0"/>
                <a:ea typeface="Times New Roman" panose="02020603050405020304" pitchFamily="18" charset="0"/>
              </a:rPr>
              <a:t> ATGT, an </a:t>
            </a:r>
            <a:r>
              <a:rPr lang="en-US" sz="2000" dirty="0" err="1">
                <a:latin typeface="Times New Roman" panose="02020603050405020304" pitchFamily="18" charset="0"/>
                <a:ea typeface="Times New Roman" panose="02020603050405020304" pitchFamily="18" charset="0"/>
              </a:rPr>
              <a:t>toàn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phòng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chống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cháy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nổ</a:t>
            </a:r>
            <a:r>
              <a:rPr lang="en-US" sz="2000" dirty="0">
                <a:latin typeface="Times New Roman" panose="02020603050405020304" pitchFamily="18" charset="0"/>
                <a:ea typeface="Times New Roman" panose="02020603050405020304" pitchFamily="18" charset="0"/>
              </a:rPr>
              <a:t>, ATVSTP, </a:t>
            </a:r>
            <a:r>
              <a:rPr lang="en-US" sz="2000" dirty="0" err="1">
                <a:latin typeface="Times New Roman" panose="02020603050405020304" pitchFamily="18" charset="0"/>
                <a:ea typeface="Times New Roman" panose="02020603050405020304" pitchFamily="18" charset="0"/>
              </a:rPr>
              <a:t>nhà</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chỉ</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sát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Chính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vì</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vậy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năm</a:t>
            </a:r>
            <a:r>
              <a:rPr lang="en-US" sz="2000" dirty="0">
                <a:latin typeface="Times New Roman" panose="02020603050405020304" pitchFamily="18" charset="0"/>
                <a:ea typeface="Times New Roman" panose="02020603050405020304" pitchFamily="18" charset="0"/>
              </a:rPr>
              <a:t> qua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đã</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đảm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bảo</a:t>
            </a:r>
            <a:r>
              <a:rPr lang="en-US" sz="2000" dirty="0">
                <a:latin typeface="Times New Roman" panose="02020603050405020304" pitchFamily="18" charset="0"/>
                <a:ea typeface="Times New Roman" panose="02020603050405020304" pitchFamily="18" charset="0"/>
              </a:rPr>
              <a:t> an </a:t>
            </a:r>
            <a:r>
              <a:rPr lang="en-US" sz="2000" dirty="0" err="1">
                <a:latin typeface="Times New Roman" panose="02020603050405020304" pitchFamily="18" charset="0"/>
                <a:ea typeface="Times New Roman" panose="02020603050405020304" pitchFamily="18" charset="0"/>
              </a:rPr>
              <a:t>toàn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100% </a:t>
            </a:r>
            <a:r>
              <a:rPr lang="en-US" sz="2000" dirty="0" err="1">
                <a:latin typeface="Times New Roman" panose="02020603050405020304" pitchFamily="18" charset="0"/>
                <a:ea typeface="Times New Roman" panose="02020603050405020304" pitchFamily="18" charset="0"/>
              </a:rPr>
              <a:t>trẻ</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tại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trường</a:t>
            </a:r>
            <a:r>
              <a:rPr lang="en-US" sz="2000" dirty="0">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it-IT" sz="2000" dirty="0">
                <a:latin typeface="Times New Roman" panose="02020603050405020304" pitchFamily="18" charset="0"/>
                <a:ea typeface="Times New Roman" panose="02020603050405020304" pitchFamily="18" charset="0"/>
              </a:rPr>
              <a:t>	- Trường tổ chức cân đo làm biểu đồ tăng trưởng 1 năm 3 lần vào dịp tháng 9/2023; tháng 12/2023 và tháng 3/2024.  Khám sức khoẻ cho các cháu ngay từ đầu năm học Kết quả cân đo, khám sức khoẻ như sau:</a:t>
            </a:r>
            <a:endParaRPr lang="en-US" sz="2000" dirty="0">
              <a:effectLst/>
              <a:latin typeface="Times New Roman" panose="02020603050405020304" pitchFamily="18" charset="0"/>
              <a:ea typeface="Times New Roman" panose="02020603050405020304" pitchFamily="18" charset="0"/>
            </a:endParaRPr>
          </a:p>
          <a:p>
            <a:pPr>
              <a:lnSpc>
                <a:spcPct val="115000"/>
              </a:lnSpc>
              <a:spcAft>
                <a:spcPts val="0"/>
              </a:spcAft>
            </a:pPr>
            <a:r>
              <a:rPr lang="it-IT" sz="2000" dirty="0">
                <a:latin typeface="Times New Roman" panose="02020603050405020304" pitchFamily="18" charset="0"/>
                <a:ea typeface="Times New Roman" panose="02020603050405020304" pitchFamily="18" charset="0"/>
              </a:rPr>
              <a:t>	+ Về cân nặng : Số trẻ cân nặng ở kênh phát triển bình thường là:  477/486 đạt 98.1%. so với đầu năm tăng 2.5%, So với cùng kì năm học trước tăng 0.1%. Tỷ lệ trẻ suy dinh dưỡng: ở thể nhẹ cân: 6/486 chiếm 1.2%. So với đầu năm giảm 2.4%.  So với cùng kì năm trước giảm 0.4%. Trẻ NCT: 3/486 = 0.7% so với đầu năm giảm 0.1, so với cùng kỳ ổn định.</a:t>
            </a:r>
            <a:endParaRPr lang="en-US" sz="2000" dirty="0">
              <a:effectLst/>
              <a:latin typeface="Times New Roman" panose="02020603050405020304" pitchFamily="18" charset="0"/>
              <a:ea typeface="Times New Roman" panose="02020603050405020304" pitchFamily="18" charset="0"/>
            </a:endParaRPr>
          </a:p>
          <a:p>
            <a:pPr>
              <a:lnSpc>
                <a:spcPct val="115000"/>
              </a:lnSpc>
              <a:spcAft>
                <a:spcPts val="0"/>
              </a:spcAft>
            </a:pPr>
            <a:r>
              <a:rPr lang="it-IT" sz="2000" dirty="0">
                <a:latin typeface="Times New Roman" panose="02020603050405020304" pitchFamily="18" charset="0"/>
                <a:ea typeface="Times New Roman" panose="02020603050405020304" pitchFamily="18" charset="0"/>
              </a:rPr>
              <a:t>	+ Về chiều cao: Số trẻ ở kênh BT: 479/486 đạt 98.5%, so với đầu năm tăng 3.5% so với cùng kỳ giảm 0.3%, Tỷ lệ trẻ suy dinh dưỡng thể thấp còi: 7/486 đạt  1.5%. So với đầu năm giảm 3.5%.; so với cùng kì giảm 1%. </a:t>
            </a:r>
            <a:endParaRPr lang="en-US" sz="2000" dirty="0">
              <a:effectLst/>
              <a:latin typeface="Times New Roman" panose="02020603050405020304" pitchFamily="18" charset="0"/>
              <a:ea typeface="Times New Roman" panose="02020603050405020304" pitchFamily="18" charset="0"/>
            </a:endParaRPr>
          </a:p>
          <a:p>
            <a:pPr>
              <a:lnSpc>
                <a:spcPct val="115000"/>
              </a:lnSpc>
              <a:spcAft>
                <a:spcPts val="0"/>
              </a:spcAft>
            </a:pPr>
            <a:r>
              <a:rPr lang="it-IT" sz="2000" dirty="0">
                <a:latin typeface="Times New Roman" panose="02020603050405020304" pitchFamily="18" charset="0"/>
                <a:ea typeface="Times New Roman" panose="02020603050405020304" pitchFamily="18" charset="0"/>
              </a:rPr>
              <a:t>Kết quả 100% trẻ được khám, tỷ lệ trẻ mắc bệnh so với năm học trước giảm. Sức khỏe loại A đạt 98 % so với năm học trước tăng 0, 6%.</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263192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33586368"/>
              </p:ext>
            </p:extLst>
          </p:nvPr>
        </p:nvGraphicFramePr>
        <p:xfrm>
          <a:off x="381002" y="3662966"/>
          <a:ext cx="11410948" cy="2699734"/>
        </p:xfrm>
        <a:graphic>
          <a:graphicData uri="http://schemas.openxmlformats.org/drawingml/2006/table">
            <a:tbl>
              <a:tblPr firstRow="1" firstCol="1" bandRow="1">
                <a:tableStyleId>{5C22544A-7EE6-4342-B048-85BDC9FD1C3A}</a:tableStyleId>
              </a:tblPr>
              <a:tblGrid>
                <a:gridCol w="1867959">
                  <a:extLst>
                    <a:ext uri="{9D8B030D-6E8A-4147-A177-3AD203B41FA5}">
                      <a16:colId xmlns:a16="http://schemas.microsoft.com/office/drawing/2014/main" val="319395947"/>
                    </a:ext>
                  </a:extLst>
                </a:gridCol>
                <a:gridCol w="1908353">
                  <a:extLst>
                    <a:ext uri="{9D8B030D-6E8A-4147-A177-3AD203B41FA5}">
                      <a16:colId xmlns:a16="http://schemas.microsoft.com/office/drawing/2014/main" val="3903625206"/>
                    </a:ext>
                  </a:extLst>
                </a:gridCol>
                <a:gridCol w="1908353">
                  <a:extLst>
                    <a:ext uri="{9D8B030D-6E8A-4147-A177-3AD203B41FA5}">
                      <a16:colId xmlns:a16="http://schemas.microsoft.com/office/drawing/2014/main" val="305525399"/>
                    </a:ext>
                  </a:extLst>
                </a:gridCol>
                <a:gridCol w="1908353">
                  <a:extLst>
                    <a:ext uri="{9D8B030D-6E8A-4147-A177-3AD203B41FA5}">
                      <a16:colId xmlns:a16="http://schemas.microsoft.com/office/drawing/2014/main" val="3542735252"/>
                    </a:ext>
                  </a:extLst>
                </a:gridCol>
                <a:gridCol w="1909577">
                  <a:extLst>
                    <a:ext uri="{9D8B030D-6E8A-4147-A177-3AD203B41FA5}">
                      <a16:colId xmlns:a16="http://schemas.microsoft.com/office/drawing/2014/main" val="1175337015"/>
                    </a:ext>
                  </a:extLst>
                </a:gridCol>
                <a:gridCol w="1908353">
                  <a:extLst>
                    <a:ext uri="{9D8B030D-6E8A-4147-A177-3AD203B41FA5}">
                      <a16:colId xmlns:a16="http://schemas.microsoft.com/office/drawing/2014/main" val="34960453"/>
                    </a:ext>
                  </a:extLst>
                </a:gridCol>
              </a:tblGrid>
              <a:tr h="889778">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Tháng năm</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PTTC</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TCXH</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Ngôn ngữ</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PT NT</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PTTM</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59681604"/>
                  </a:ext>
                </a:extLst>
              </a:tr>
              <a:tr h="460089">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5/2023</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98.7%</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97.5%</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98.6%</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97.4%</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     98.5%</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12598764"/>
                  </a:ext>
                </a:extLst>
              </a:tr>
              <a:tr h="460089">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5/2024</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99.6%</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96.9%</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it-IT" sz="2400">
                          <a:effectLst/>
                          <a:latin typeface="Times New Roman" panose="02020603050405020304" pitchFamily="18" charset="0"/>
                          <a:cs typeface="Times New Roman" panose="02020603050405020304" pitchFamily="18" charset="0"/>
                        </a:rPr>
                        <a:t>98.6%</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96.9%</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it-IT" sz="2400">
                          <a:effectLst/>
                          <a:latin typeface="Times New Roman" panose="02020603050405020304" pitchFamily="18" charset="0"/>
                          <a:cs typeface="Times New Roman" panose="02020603050405020304" pitchFamily="18" charset="0"/>
                        </a:rPr>
                        <a:t>     98.2%</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87825021"/>
                  </a:ext>
                </a:extLst>
              </a:tr>
              <a:tr h="889778">
                <a:tc>
                  <a:txBody>
                    <a:bodyPr/>
                    <a:lstStyle/>
                    <a:p>
                      <a:pPr algn="just">
                        <a:lnSpc>
                          <a:spcPct val="115000"/>
                        </a:lnSpc>
                        <a:spcAft>
                          <a:spcPts val="0"/>
                        </a:spcAft>
                      </a:pPr>
                      <a:r>
                        <a:rPr lang="it-IT" sz="2400">
                          <a:effectLst/>
                          <a:latin typeface="Times New Roman" panose="02020603050405020304" pitchFamily="18" charset="0"/>
                          <a:cs typeface="Times New Roman" panose="02020603050405020304" pitchFamily="18" charset="0"/>
                        </a:rPr>
                        <a:t>So sánh</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Tăng 0.9%</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dirty="0">
                          <a:effectLst/>
                          <a:latin typeface="Times New Roman" panose="02020603050405020304" pitchFamily="18" charset="0"/>
                          <a:cs typeface="Times New Roman" panose="02020603050405020304" pitchFamily="18" charset="0"/>
                        </a:rPr>
                        <a:t>Giảm 0.6%</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Ổn định</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a:effectLst/>
                          <a:latin typeface="Times New Roman" panose="02020603050405020304" pitchFamily="18" charset="0"/>
                          <a:cs typeface="Times New Roman" panose="02020603050405020304" pitchFamily="18" charset="0"/>
                        </a:rPr>
                        <a:t>Giảm 0.5%</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400" dirty="0">
                          <a:effectLst/>
                          <a:latin typeface="Times New Roman" panose="02020603050405020304" pitchFamily="18" charset="0"/>
                          <a:cs typeface="Times New Roman" panose="02020603050405020304" pitchFamily="18" charset="0"/>
                        </a:rPr>
                        <a:t>Giảm 0.3%</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96811905"/>
                  </a:ext>
                </a:extLst>
              </a:tr>
            </a:tbl>
          </a:graphicData>
        </a:graphic>
      </p:graphicFrame>
      <p:sp>
        <p:nvSpPr>
          <p:cNvPr id="3" name="Rectangle 1"/>
          <p:cNvSpPr>
            <a:spLocks noChangeArrowheads="1"/>
          </p:cNvSpPr>
          <p:nvPr/>
        </p:nvSpPr>
        <p:spPr bwMode="auto">
          <a:xfrm>
            <a:off x="171451" y="278912"/>
            <a:ext cx="11830050"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it-IT" altLang="en-US" sz="24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4.2. Công tác giáo dục</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R="0" lvl="0" algn="just" defTabSz="914400" rtl="0" eaLnBrk="0" fontAlgn="base" latinLnBrk="0" hangingPunct="0">
              <a:lnSpc>
                <a:spcPct val="100000"/>
              </a:lnSpc>
              <a:spcBef>
                <a:spcPct val="0"/>
              </a:spcBef>
              <a:spcAft>
                <a:spcPct val="0"/>
              </a:spcAft>
              <a:buClrTx/>
              <a:buSzTx/>
              <a:tabLst/>
            </a:pPr>
            <a:r>
              <a:rPr lang="it-IT" altLang="en-US" sz="2400" dirty="0">
                <a:latin typeface="Times New Roman" panose="02020603050405020304" pitchFamily="18" charset="0"/>
                <a:ea typeface="Times New Roman" panose="02020603050405020304" pitchFamily="18" charset="0"/>
                <a:cs typeface="Times New Roman" panose="02020603050405020304" pitchFamily="18" charset="0"/>
              </a:rPr>
              <a:t>	- </a:t>
            </a:r>
            <a:r>
              <a:rPr kumimoji="0" lang="it-IT"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Nhà trường tổ chức cho 100% các lớp thực hiện đúng theo chương trình của Bộ quy định, 100% giáo viên biết sử dụng công nghệ thông tin trong việc giáo dục trẻ hàng ngày, tạo môi trường trong và ngoài lớp học đảm bảo phù hợp với trẻ theo đúng chuyên đề xây dựng trường Mầm non “Lấy trẻ làm trung tâm”, chỉ đạo các lớp mẫu giáo ứng dụng giáo dục STEAM vào tổ chức các hoạt động giáo dục trong ngày cho trẻ. Tổ chức triển khai hiệu quả “Chương trình tôi yêu Việt Nam”. Chất lượng kết quả trên trẻ về các lĩnh vực phát triển như sau:</a:t>
            </a:r>
            <a:endParaRPr kumimoji="0" lang="it-IT"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82932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520614"/>
            <a:ext cx="11449050" cy="4577407"/>
          </a:xfrm>
          <a:prstGeom prst="rect">
            <a:avLst/>
          </a:prstGeom>
        </p:spPr>
        <p:txBody>
          <a:bodyPr wrap="square">
            <a:spAutoFit/>
          </a:bodyPr>
          <a:lstStyle/>
          <a:p>
            <a:pPr algn="just">
              <a:lnSpc>
                <a:spcPct val="115000"/>
              </a:lnSpc>
              <a:spcAft>
                <a:spcPts val="0"/>
              </a:spcAft>
            </a:pPr>
            <a:r>
              <a:rPr lang="it-IT" sz="3200" i="1" dirty="0">
                <a:latin typeface="Times New Roman" panose="02020603050405020304" pitchFamily="18" charset="0"/>
                <a:ea typeface="Times New Roman" panose="02020603050405020304" pitchFamily="18" charset="0"/>
              </a:rPr>
              <a:t>	4.3.Triển khai các chuyên đề trọng tâm.</a:t>
            </a:r>
            <a:endParaRPr lang="en-US" sz="32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pt-BR" sz="3200" dirty="0">
                <a:latin typeface="Times New Roman" panose="02020603050405020304" pitchFamily="18" charset="0"/>
                <a:ea typeface="Times New Roman" panose="02020603050405020304" pitchFamily="18" charset="0"/>
              </a:rPr>
              <a:t>	Chuyên đề “Xây dựng trường MN </a:t>
            </a:r>
            <a:r>
              <a:rPr lang="pt-BR" sz="3200" i="1" dirty="0">
                <a:latin typeface="Times New Roman" panose="02020603050405020304" pitchFamily="18" charset="0"/>
                <a:ea typeface="Times New Roman" panose="02020603050405020304" pitchFamily="18" charset="0"/>
              </a:rPr>
              <a:t>lấy trẻ làm trung tâm" </a:t>
            </a:r>
            <a:r>
              <a:rPr lang="pt-BR" sz="3200" dirty="0">
                <a:latin typeface="Times New Roman" panose="02020603050405020304" pitchFamily="18" charset="0"/>
                <a:ea typeface="Times New Roman" panose="02020603050405020304" pitchFamily="18" charset="0"/>
              </a:rPr>
              <a:t>được nhà trường triển khai đến toàn thể CBGV-CNV, cha mẹ trẻ. Luôn đầu tư cơ sở vật chất, đồ dùng đồ chơi thiết bị công nghiệp, đồng bộ hiện đại, chuẩn hóa, từ đó giảm tải công sức giáo viên làm đồ dùng đồ chơi giảng dạy, tạo điều kiện hỗ trợ cho giáo viên trong quá trình chăm sóc sức khỏe và tổ chức các hoạt động giáo dục cho trẻ một cách thường xuyên, khoa học và có hiệu quả. </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7065212"/>
      </p:ext>
    </p:extLst>
  </p:cSld>
  <p:clrMapOvr>
    <a:masterClrMapping/>
  </p:clrMapOvr>
  <p:transition spd="med">
    <p:pull/>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7322</Words>
  <Application>Microsoft Office PowerPoint</Application>
  <PresentationFormat>Widescreen</PresentationFormat>
  <Paragraphs>236</Paragraphs>
  <Slides>34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.VnTime</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m</cp:lastModifiedBy>
  <cp:revision>43</cp:revision>
  <dcterms:created xsi:type="dcterms:W3CDTF">2024-05-27T07:08:15Z</dcterms:created>
  <dcterms:modified xsi:type="dcterms:W3CDTF">2024-05-28T14:23:08Z</dcterms:modified>
</cp:coreProperties>
</file>