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0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1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2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5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7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7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2FD8B-6317-4742-8324-1B1394FB7B46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9DECD-2F2D-4D28-8566-C578B891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9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2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audio19.wav"/><Relationship Id="rId9" Type="http://schemas.openxmlformats.org/officeDocument/2006/relationships/audio" Target="../media/audio13.wav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slide" Target="slide11.xm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4.jpeg"/><Relationship Id="rId5" Type="http://schemas.openxmlformats.org/officeDocument/2006/relationships/audio" Target="../media/audio4.wav"/><Relationship Id="rId10" Type="http://schemas.openxmlformats.org/officeDocument/2006/relationships/image" Target="../media/image4.gif"/><Relationship Id="rId4" Type="http://schemas.openxmlformats.org/officeDocument/2006/relationships/audio" Target="../media/audio21.wav"/><Relationship Id="rId9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4.gif"/><Relationship Id="rId4" Type="http://schemas.openxmlformats.org/officeDocument/2006/relationships/audio" Target="../media/audio22.wav"/><Relationship Id="rId9" Type="http://schemas.openxmlformats.org/officeDocument/2006/relationships/image" Target="../media/image8.jp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6.jpeg"/><Relationship Id="rId5" Type="http://schemas.openxmlformats.org/officeDocument/2006/relationships/audio" Target="../media/audio5.wav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.png"/><Relationship Id="rId3" Type="http://schemas.openxmlformats.org/officeDocument/2006/relationships/audio" Target="../media/audio8.wav"/><Relationship Id="rId7" Type="http://schemas.openxmlformats.org/officeDocument/2006/relationships/audio" Target="../media/audio7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audio" Target="../media/audio7.wav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13.wav"/><Relationship Id="rId12" Type="http://schemas.openxmlformats.org/officeDocument/2006/relationships/image" Target="../media/image1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audio11.wav"/><Relationship Id="rId9" Type="http://schemas.openxmlformats.org/officeDocument/2006/relationships/audio" Target="../media/audio7.wav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audio14.wav"/><Relationship Id="rId9" Type="http://schemas.openxmlformats.org/officeDocument/2006/relationships/audio" Target="../media/audio15.wav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audio16.wav"/><Relationship Id="rId9" Type="http://schemas.openxmlformats.org/officeDocument/2006/relationships/audio" Target="../media/audio17.wav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audio18.wav"/><Relationship Id="rId9" Type="http://schemas.openxmlformats.org/officeDocument/2006/relationships/audio" Target="../media/audio12.wav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75819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9452" y="1176011"/>
            <a:ext cx="777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BÀI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VỀ ATGT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76600" y="707464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9"/>
          <p:cNvSpPr txBox="1">
            <a:spLocks noChangeArrowheads="1"/>
          </p:cNvSpPr>
          <p:nvPr/>
        </p:nvSpPr>
        <p:spPr bwMode="auto">
          <a:xfrm>
            <a:off x="1676400" y="113543"/>
            <a:ext cx="5638800" cy="5909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LÊ THIỆN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119" y="3909183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9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048000" y="1670957"/>
            <a:ext cx="2697348" cy="2906486"/>
            <a:chOff x="3048000" y="1670957"/>
            <a:chExt cx="2697348" cy="2906486"/>
          </a:xfrm>
        </p:grpSpPr>
        <p:sp>
          <p:nvSpPr>
            <p:cNvPr id="9" name="Rounded Rectangle 8"/>
            <p:cNvSpPr/>
            <p:nvPr/>
          </p:nvSpPr>
          <p:spPr>
            <a:xfrm>
              <a:off x="3048000" y="1670957"/>
              <a:ext cx="2697348" cy="2906486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r>
                <a:rPr lang="en-US" b="1" smtClean="0"/>
                <a:t>2. Ngồi phía sau ngay ngắn</a:t>
              </a:r>
              <a:endParaRPr lang="en-US" b="1" dirty="0"/>
            </a:p>
          </p:txBody>
        </p:sp>
        <p:pic>
          <p:nvPicPr>
            <p:cNvPr id="2050" name="Picture 2" descr="C:\Users\ADMIN\Documents\rung chuông vàng\ngồi_ngay_ngắn_2CĐ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9" t="7672" r="7333" b="12509"/>
            <a:stretch/>
          </p:blipFill>
          <p:spPr bwMode="auto">
            <a:xfrm>
              <a:off x="3314700" y="1906859"/>
              <a:ext cx="2163948" cy="177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1514" y="1905000"/>
            <a:ext cx="2677886" cy="3124200"/>
            <a:chOff x="141514" y="1905000"/>
            <a:chExt cx="2677886" cy="3124200"/>
          </a:xfrm>
        </p:grpSpPr>
        <p:sp>
          <p:nvSpPr>
            <p:cNvPr id="7" name="Rounded Rectangle 6"/>
            <p:cNvSpPr/>
            <p:nvPr/>
          </p:nvSpPr>
          <p:spPr>
            <a:xfrm>
              <a:off x="141514" y="1905000"/>
              <a:ext cx="2677886" cy="3124200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r>
                <a:rPr lang="en-US" b="1" smtClean="0"/>
                <a:t>1. Ngồi bên cạnh, thắt dây an toàn</a:t>
              </a:r>
              <a:endParaRPr lang="en-US" b="1" dirty="0"/>
            </a:p>
          </p:txBody>
        </p:sp>
        <p:pic>
          <p:nvPicPr>
            <p:cNvPr id="2051" name="Picture 3" descr="C:\Users\ADMIN\Documents\rung chuông vàng\Thắt_dây_CĐ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111501"/>
              <a:ext cx="2057400" cy="182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248400" y="1524000"/>
            <a:ext cx="2637693" cy="4267200"/>
            <a:chOff x="6248400" y="1524000"/>
            <a:chExt cx="2637693" cy="4267200"/>
          </a:xfrm>
        </p:grpSpPr>
        <p:sp>
          <p:nvSpPr>
            <p:cNvPr id="10" name="Rounded Rectangle 9"/>
            <p:cNvSpPr/>
            <p:nvPr/>
          </p:nvSpPr>
          <p:spPr>
            <a:xfrm>
              <a:off x="6248400" y="1524000"/>
              <a:ext cx="2637693" cy="4267200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r>
                <a:rPr lang="en-US" b="1" smtClean="0"/>
                <a:t>3. Cả 2 đáp án trên</a:t>
              </a:r>
              <a:endParaRPr lang="en-US" b="1" dirty="0"/>
            </a:p>
          </p:txBody>
        </p:sp>
        <p:pic>
          <p:nvPicPr>
            <p:cNvPr id="14" name="Picture 3" descr="C:\Users\ADMIN\Documents\rung chuông vàng\Thắt_dây_CĐ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652372"/>
              <a:ext cx="1978030" cy="175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\Documents\rung chuông vàng\ngồi_ngay_ngắn_2CĐ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9" t="7672" r="7333" b="12509"/>
            <a:stretch/>
          </p:blipFill>
          <p:spPr bwMode="auto">
            <a:xfrm>
              <a:off x="6512147" y="3291437"/>
              <a:ext cx="2110198" cy="173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630188" y="842716"/>
            <a:ext cx="81095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Trong các hình ảnh sau hình ảnh nào là hành vi văn minh</a:t>
            </a:r>
          </a:p>
          <a:p>
            <a:pPr algn="ctr"/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khi ngồi trên xe ô tô ?</a:t>
            </a:r>
            <a:endParaRPr lang="en-US" sz="24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5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4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3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2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1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76554" y="5334000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.VnAvant" pitchFamily="34" charset="0"/>
              </a:rPr>
              <a:t>End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04800" y="5791200"/>
            <a:ext cx="1175657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Thời gian</a:t>
            </a:r>
            <a:endParaRPr lang="en-US" sz="1600"/>
          </a:p>
        </p:txBody>
      </p:sp>
      <p:pic>
        <p:nvPicPr>
          <p:cNvPr id="27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62" y="-7946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oại 00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1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6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33593 0.0111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1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2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3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4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39476" y="842716"/>
            <a:ext cx="58909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9</a:t>
            </a:r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Trong 3 đèn sau, đèn nào báo hiệu cho </a:t>
            </a:r>
          </a:p>
          <a:p>
            <a:pPr algn="ctr"/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đi bộ được phép sang đường?</a:t>
            </a:r>
            <a:endParaRPr lang="en-US" sz="24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818" y="2057400"/>
            <a:ext cx="2514600" cy="3200400"/>
            <a:chOff x="588818" y="2057400"/>
            <a:chExt cx="2514600" cy="3200400"/>
          </a:xfrm>
        </p:grpSpPr>
        <p:sp>
          <p:nvSpPr>
            <p:cNvPr id="2" name="Rounded Rectangle 1"/>
            <p:cNvSpPr/>
            <p:nvPr/>
          </p:nvSpPr>
          <p:spPr>
            <a:xfrm>
              <a:off x="588818" y="2057400"/>
              <a:ext cx="2514600" cy="3200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Đèn đỏ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 descr="C:\Users\ADMIN\Documents\rung chuông vàng\don-vi-san-xuat-tin-hieu-den-giao-thong-tai-tphcm.jpg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7" t="5031" r="61539" b="10926"/>
            <a:stretch/>
          </p:blipFill>
          <p:spPr bwMode="auto">
            <a:xfrm>
              <a:off x="1193087" y="2119745"/>
              <a:ext cx="1266825" cy="270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406870" y="2057400"/>
            <a:ext cx="2514600" cy="3200400"/>
            <a:chOff x="3406870" y="2057400"/>
            <a:chExt cx="2514600" cy="3200400"/>
          </a:xfrm>
        </p:grpSpPr>
        <p:sp>
          <p:nvSpPr>
            <p:cNvPr id="6" name="Rounded Rectangle 5"/>
            <p:cNvSpPr/>
            <p:nvPr/>
          </p:nvSpPr>
          <p:spPr>
            <a:xfrm>
              <a:off x="3406870" y="2057400"/>
              <a:ext cx="2514600" cy="3200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Đèn vàng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 descr="C:\Users\ADMIN\Documents\rung chuông vàng\don-vi-san-xuat-tin-hieu-den-giao-thong-tai-tphcm.jpg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2" t="5031" r="40065" b="10926"/>
            <a:stretch/>
          </p:blipFill>
          <p:spPr bwMode="auto">
            <a:xfrm>
              <a:off x="4075362" y="2119745"/>
              <a:ext cx="1219200" cy="270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130636" y="2085109"/>
            <a:ext cx="2514600" cy="3200400"/>
            <a:chOff x="6130636" y="2085109"/>
            <a:chExt cx="2514600" cy="3200400"/>
          </a:xfrm>
        </p:grpSpPr>
        <p:sp>
          <p:nvSpPr>
            <p:cNvPr id="7" name="Rounded Rectangle 6"/>
            <p:cNvSpPr/>
            <p:nvPr/>
          </p:nvSpPr>
          <p:spPr>
            <a:xfrm>
              <a:off x="6130636" y="2085109"/>
              <a:ext cx="2514600" cy="3200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Đèn xanh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10" descr="C:\Users\ADMIN\Documents\rung chuông vàng\don-vi-san-xuat-tin-hieu-den-giao-thong-tai-tphcm.jpg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15" t="5031" r="18269" b="10926"/>
            <a:stretch/>
          </p:blipFill>
          <p:spPr bwMode="auto">
            <a:xfrm>
              <a:off x="6730711" y="2119745"/>
              <a:ext cx="1314450" cy="270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Oval 13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.VnAvant" pitchFamily="34" charset="0"/>
              </a:rPr>
              <a:t>5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.VnAvant" pitchFamily="34" charset="0"/>
              </a:rPr>
              <a:t>4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.VnAvant" pitchFamily="34" charset="0"/>
              </a:rPr>
              <a:t>3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.VnAvant" pitchFamily="34" charset="0"/>
              </a:rPr>
              <a:t>2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.VnAvant" pitchFamily="34" charset="0"/>
              </a:rPr>
              <a:t>1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16470" y="5507182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.VnAvant" pitchFamily="34" charset="0"/>
              </a:rPr>
              <a:t>END</a:t>
            </a:r>
            <a:endParaRPr lang="en-US" sz="2800" b="1">
              <a:latin typeface=".VnAvant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88818" y="5867400"/>
            <a:ext cx="1468582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Thời gian</a:t>
            </a:r>
            <a:endParaRPr lang="en-US"/>
          </a:p>
        </p:txBody>
      </p:sp>
      <p:pic>
        <p:nvPicPr>
          <p:cNvPr id="21" name="Picture 13" descr="C:\Users\ADMIN\Documents\rung chuông vàng\hoa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62" y="-7946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n 92 (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6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1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0.30642 -0.011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1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2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3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4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7793" y="842716"/>
            <a:ext cx="53543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10</a:t>
            </a:r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Đi xe đạp như thế nào là an toàn?</a:t>
            </a:r>
            <a:endParaRPr lang="en-US" sz="24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52664" y="1627909"/>
            <a:ext cx="2813589" cy="3276600"/>
            <a:chOff x="6252664" y="1627909"/>
            <a:chExt cx="2813589" cy="3276600"/>
          </a:xfrm>
        </p:grpSpPr>
        <p:sp>
          <p:nvSpPr>
            <p:cNvPr id="10" name="Rounded Rectangle 9"/>
            <p:cNvSpPr/>
            <p:nvPr/>
          </p:nvSpPr>
          <p:spPr>
            <a:xfrm>
              <a:off x="6252664" y="1627909"/>
              <a:ext cx="2813589" cy="3276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Đi dàn hàng ngang ra đường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C:\Users\ADMIN\Documents\rung chuông vàng\xe dàn hàng ngan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42" y="1827415"/>
              <a:ext cx="2603031" cy="183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8083" y="1627909"/>
            <a:ext cx="2969680" cy="3276600"/>
            <a:chOff x="148083" y="1627909"/>
            <a:chExt cx="2969680" cy="3276600"/>
          </a:xfrm>
        </p:grpSpPr>
        <p:sp>
          <p:nvSpPr>
            <p:cNvPr id="8" name="Rounded Rectangle 7"/>
            <p:cNvSpPr/>
            <p:nvPr/>
          </p:nvSpPr>
          <p:spPr>
            <a:xfrm>
              <a:off x="148083" y="1627909"/>
              <a:ext cx="2969680" cy="3276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r>
                <a:rPr lang="en-US" sz="2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Đi lạng lách đánh võng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 descr="C:\Users\ADMIN\Documents\rung chuông vàng\lạng lách.png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0" t="13600" r="26400" b="50666"/>
            <a:stretch/>
          </p:blipFill>
          <p:spPr bwMode="auto">
            <a:xfrm>
              <a:off x="304644" y="1827415"/>
              <a:ext cx="2656558" cy="172731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294159" y="1627909"/>
            <a:ext cx="2813589" cy="3276600"/>
            <a:chOff x="3294159" y="1627909"/>
            <a:chExt cx="2813589" cy="3276600"/>
          </a:xfrm>
        </p:grpSpPr>
        <p:sp>
          <p:nvSpPr>
            <p:cNvPr id="9" name="Rounded Rectangle 8"/>
            <p:cNvSpPr/>
            <p:nvPr/>
          </p:nvSpPr>
          <p:spPr>
            <a:xfrm>
              <a:off x="3294159" y="1627909"/>
              <a:ext cx="2813589" cy="3276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endParaRPr lang="en-US" smtClean="0"/>
            </a:p>
            <a:p>
              <a:pPr algn="ctr"/>
              <a:endParaRPr lang="en-US"/>
            </a:p>
            <a:p>
              <a:pPr algn="ctr"/>
              <a:r>
                <a:rPr lang="en-US" sz="2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Đi sát lề đường bên phải.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8" name="Picture 4" descr="Top 16 bài thơ xe đạp đầy đủ nhấ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528" y="1827415"/>
              <a:ext cx="2345505" cy="183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5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.VnAvant" pitchFamily="34" charset="0"/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.VnAvant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2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.VnAvant" pitchFamily="34" charset="0"/>
              </a:rPr>
              <a:t>1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33481" y="5167745"/>
            <a:ext cx="1371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.VnAvant" pitchFamily="34" charset="0"/>
              </a:rPr>
              <a:t>End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4644" y="5257800"/>
            <a:ext cx="2209956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Thời gian</a:t>
            </a:r>
            <a:endParaRPr lang="en-US"/>
          </a:p>
        </p:txBody>
      </p:sp>
      <p:pic>
        <p:nvPicPr>
          <p:cNvPr id="21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47" y="-20690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10 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1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1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0.03495 0.00573 0.06203 0.01302 0.06203 C 0.02032 0.06203 0.02622 0.03495 0.02622 2.59259E-6 C 0.02622 -0.03496 0.03212 -0.06204 0.03941 -0.06204 C 0.0467 -0.06204 0.05261 -0.03496 0.05261 2.59259E-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1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2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3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4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267200" y="176645"/>
            <a:ext cx="1136073" cy="533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45" y="1610590"/>
            <a:ext cx="8681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Xin chào và hẹn gặp lại các bé</a:t>
            </a:r>
            <a:endParaRPr lang="en-US" sz="54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36" y="-297873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n cjaf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92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562100" y="1447800"/>
            <a:ext cx="266700" cy="1524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ại 00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4647" y="224135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95" y="-183277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40325" y="1044000"/>
            <a:ext cx="635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  Khi đi bộ, bé đi như thế nào? </a:t>
            </a:r>
            <a:endParaRPr lang="en-US" sz="32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5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4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3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3780757" y="5181600"/>
            <a:ext cx="1278567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.VnAvant" pitchFamily="34" charset="0"/>
              </a:rPr>
              <a:t>End</a:t>
            </a:r>
            <a:endParaRPr lang="en-US" sz="2800" b="1">
              <a:latin typeface=".VnAvant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446809" y="5791200"/>
            <a:ext cx="1143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Bắt đầu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85800" y="1790223"/>
            <a:ext cx="2957676" cy="3320144"/>
            <a:chOff x="962891" y="1981200"/>
            <a:chExt cx="2957676" cy="3320144"/>
          </a:xfrm>
        </p:grpSpPr>
        <p:sp>
          <p:nvSpPr>
            <p:cNvPr id="46" name="Rounded Rectangle 45"/>
            <p:cNvSpPr/>
            <p:nvPr/>
          </p:nvSpPr>
          <p:spPr>
            <a:xfrm>
              <a:off x="962891" y="1981200"/>
              <a:ext cx="2957676" cy="332014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b="1" dirty="0"/>
                <a:t>1</a:t>
              </a:r>
              <a:r>
                <a:rPr lang="vi-VN" b="1" smtClean="0"/>
                <a:t>. </a:t>
              </a:r>
              <a:r>
                <a:rPr lang="vi-VN" b="1" dirty="0"/>
                <a:t>Đi giữa lòng đường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47" name="Picture 46" descr="Tranh mầm non chủ đề giao thông - tranh mầm non của phạm hoan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371" y="2372222"/>
              <a:ext cx="2672715" cy="1831975"/>
            </a:xfrm>
            <a:prstGeom prst="rect">
              <a:avLst/>
            </a:prstGeom>
            <a:noFill/>
            <a:extLst/>
          </p:spPr>
        </p:pic>
      </p:grpSp>
      <p:grpSp>
        <p:nvGrpSpPr>
          <p:cNvPr id="30" name="Group 29"/>
          <p:cNvGrpSpPr/>
          <p:nvPr/>
        </p:nvGrpSpPr>
        <p:grpSpPr>
          <a:xfrm>
            <a:off x="5367571" y="1797150"/>
            <a:ext cx="2957676" cy="3320144"/>
            <a:chOff x="5367571" y="1797150"/>
            <a:chExt cx="2957676" cy="3320144"/>
          </a:xfrm>
        </p:grpSpPr>
        <p:sp>
          <p:nvSpPr>
            <p:cNvPr id="49" name="Rounded Rectangle 48"/>
            <p:cNvSpPr/>
            <p:nvPr/>
          </p:nvSpPr>
          <p:spPr>
            <a:xfrm>
              <a:off x="5367571" y="1797150"/>
              <a:ext cx="2957676" cy="332014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b="1" dirty="0"/>
                <a:t>2</a:t>
              </a:r>
              <a:r>
                <a:rPr lang="vi-VN" b="1" smtClean="0"/>
                <a:t>. </a:t>
              </a:r>
              <a:r>
                <a:rPr lang="vi-VN" b="1"/>
                <a:t>Đi </a:t>
              </a:r>
              <a:r>
                <a:rPr lang="en-US" b="1" smtClean="0"/>
                <a:t>trên vỉa hè , bên tay phải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50" name="Picture 49" descr="Tranh mầm non chủ đề giao thông - tranh mầm non của phạm hoan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658" y="2194391"/>
              <a:ext cx="2511502" cy="1818829"/>
            </a:xfrm>
            <a:prstGeom prst="rect">
              <a:avLst/>
            </a:prstGeom>
            <a:noFill/>
            <a:extLst/>
          </p:spPr>
        </p:pic>
      </p:grpSp>
      <p:pic>
        <p:nvPicPr>
          <p:cNvPr id="1037" name="Picture 13" descr="C:\Users\ADMIN\Documents\rung chuông vàng\hoa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66" y="261746"/>
            <a:ext cx="1566645" cy="11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bôn 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1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2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3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4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28194 -0.01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97" y="-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4647" y="224135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13" y="-228792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ADMIN\Documents\rung chuông vàng\hoa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66" y="178620"/>
            <a:ext cx="1566645" cy="11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85745" y="1219200"/>
            <a:ext cx="9302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2: Bé đội mũ bảo hiểm như thế nào là đúng cách ? </a:t>
            </a:r>
            <a:endParaRPr lang="en-US" sz="32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62600" y="1902312"/>
            <a:ext cx="3144231" cy="3484495"/>
            <a:chOff x="5410200" y="1657158"/>
            <a:chExt cx="3144231" cy="3484495"/>
          </a:xfrm>
        </p:grpSpPr>
        <p:sp>
          <p:nvSpPr>
            <p:cNvPr id="9" name="Rounded Rectangle 8"/>
            <p:cNvSpPr/>
            <p:nvPr/>
          </p:nvSpPr>
          <p:spPr>
            <a:xfrm>
              <a:off x="5410200" y="1657158"/>
              <a:ext cx="3144231" cy="34844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b="1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b="1" smtClean="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b="1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2000" b="1" smtClean="0">
                  <a:effectLst/>
                  <a:latin typeface="Times New Roman"/>
                  <a:ea typeface="Times New Roman"/>
                </a:rPr>
                <a:t>2. Đội mũ , không cài quai đeo</a:t>
              </a:r>
              <a:r>
                <a:rPr lang="en-US" sz="2000" smtClean="0">
                  <a:effectLst/>
                  <a:latin typeface="Times New Roman"/>
                  <a:ea typeface="Times New Roman"/>
                </a:rPr>
                <a:t>.</a:t>
              </a:r>
              <a:endParaRPr lang="en-US" sz="20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10" name="Picture 9" descr="C:\Users\ADMIN\Documents\rung chuông vàng\không cài khuy mũ CĐ.png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3" t="4183" r="6528" b="3042"/>
            <a:stretch/>
          </p:blipFill>
          <p:spPr bwMode="auto">
            <a:xfrm>
              <a:off x="5791200" y="1657158"/>
              <a:ext cx="2362200" cy="24957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81000" y="1720176"/>
            <a:ext cx="3258811" cy="3547513"/>
            <a:chOff x="855989" y="1594139"/>
            <a:chExt cx="3258811" cy="3547513"/>
          </a:xfrm>
        </p:grpSpPr>
        <p:sp>
          <p:nvSpPr>
            <p:cNvPr id="8" name="Rounded Rectangle 7"/>
            <p:cNvSpPr/>
            <p:nvPr/>
          </p:nvSpPr>
          <p:spPr>
            <a:xfrm>
              <a:off x="855989" y="1657157"/>
              <a:ext cx="3258811" cy="34844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2000" b="1" smtClean="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2000" b="1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2000" b="1" smtClean="0">
                  <a:latin typeface="Times New Roman"/>
                  <a:ea typeface="Times New Roman"/>
                </a:rPr>
                <a:t>1.Đội ngay ngắn và cài quai đeo.</a:t>
              </a:r>
              <a:endParaRPr lang="en-US" sz="2000" b="1" smtClean="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3074" name="Picture 2" descr="C:\Users\ADMIN\Documents\rung chuông vàng\đội_mũ-CĐ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7286" y="1594139"/>
              <a:ext cx="2961314" cy="2961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Oval 32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0" b="1" smtClean="0">
                <a:latin typeface=".VnAvant" pitchFamily="34" charset="0"/>
              </a:rPr>
              <a:t>5</a:t>
            </a:r>
            <a:endParaRPr lang="en-US" sz="7500" b="1">
              <a:latin typeface=".VnAvant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0" b="1" smtClean="0">
                <a:latin typeface=".VnAvant" pitchFamily="34" charset="0"/>
              </a:rPr>
              <a:t>4</a:t>
            </a:r>
            <a:endParaRPr lang="en-US" sz="7500" b="1">
              <a:latin typeface=".VnAvant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0" b="1">
                <a:latin typeface=".VnAvant" pitchFamily="34" charset="0"/>
              </a:rPr>
              <a:t>3</a:t>
            </a:r>
          </a:p>
        </p:txBody>
      </p:sp>
      <p:sp>
        <p:nvSpPr>
          <p:cNvPr id="38" name="Oval 37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0" b="1">
                <a:latin typeface=".VnAvant" pitchFamily="34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0" b="1" smtClean="0">
                <a:latin typeface=".VnAvant" pitchFamily="34" charset="0"/>
              </a:rPr>
              <a:t>1</a:t>
            </a:r>
            <a:endParaRPr lang="en-US" sz="7500" b="1">
              <a:latin typeface=".VnAvant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200400" y="5386808"/>
            <a:ext cx="1600200" cy="16235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.VnAvant" pitchFamily="34" charset="0"/>
              </a:rPr>
              <a:t>End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609600" y="5676900"/>
            <a:ext cx="15240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Thời gian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ội-mũ-bh 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2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3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4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23854 0.034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5" grpId="0" animBg="1"/>
      <p:bldP spid="36" grpId="0" animBg="1"/>
      <p:bldP spid="38" grpId="0" animBg="1"/>
      <p:bldP spid="3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4134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95" y="-183277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2629" y="1077846"/>
            <a:ext cx="8264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3 :  Khi lên xe máy, bé ngồi như thế nào cho đúng? </a:t>
            </a:r>
            <a:endParaRPr lang="en-US" sz="28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61841" y="1834544"/>
            <a:ext cx="3560882" cy="3431800"/>
            <a:chOff x="5361841" y="1834544"/>
            <a:chExt cx="3560882" cy="3431800"/>
          </a:xfrm>
        </p:grpSpPr>
        <p:sp>
          <p:nvSpPr>
            <p:cNvPr id="8" name="Rounded Rectangle 7"/>
            <p:cNvSpPr/>
            <p:nvPr/>
          </p:nvSpPr>
          <p:spPr>
            <a:xfrm>
              <a:off x="5521564" y="1834544"/>
              <a:ext cx="3089036" cy="34318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 smtClean="0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 smtClean="0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 smtClean="0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 smtClean="0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800" b="1" kern="1200" smtClean="0">
                  <a:solidFill>
                    <a:srgbClr val="FFFFFF"/>
                  </a:solidFill>
                  <a:effectLst/>
                  <a:ea typeface="Times New Roman"/>
                  <a:cs typeface="Times New Roman"/>
                </a:rPr>
                <a:t>2. Ngồi phía trước người lái xe tay bấm còi inh ỏi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2050" name="Picture 2" descr="C:\Users\ADMIN\Documents\rung chuông vàng\ngoi_saiCĐ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841" y="1834544"/>
              <a:ext cx="3560882" cy="3160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97513" y="1834544"/>
            <a:ext cx="2957195" cy="3319780"/>
            <a:chOff x="597513" y="1834544"/>
            <a:chExt cx="2957195" cy="3319780"/>
          </a:xfrm>
        </p:grpSpPr>
        <p:sp>
          <p:nvSpPr>
            <p:cNvPr id="7" name="Rounded Rectangle 6"/>
            <p:cNvSpPr/>
            <p:nvPr/>
          </p:nvSpPr>
          <p:spPr>
            <a:xfrm>
              <a:off x="597513" y="1834544"/>
              <a:ext cx="2957195" cy="331978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b="1">
                <a:solidFill>
                  <a:srgbClr val="FFFFFF"/>
                </a:solidFill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800" b="1" kern="1200" smtClean="0">
                <a:solidFill>
                  <a:srgbClr val="FFFFFF"/>
                </a:solidFill>
                <a:effectLst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b="1" smtClean="0">
                  <a:solidFill>
                    <a:srgbClr val="FFFFFF"/>
                  </a:solidFill>
                  <a:ea typeface="Times New Roman"/>
                  <a:cs typeface="Times New Roman"/>
                </a:rPr>
                <a:t>1.Ngồi phía sau người lái xe, vòng hai tay ôm người lái xe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2051" name="Picture 3" descr="C:\Users\ADMIN\Documents\rung chuông vàng\ngoi_dung-rCĐ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11" y="1972603"/>
              <a:ext cx="2362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val 8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5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4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1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9757" y="1601066"/>
            <a:ext cx="1439256" cy="1439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.VnAvant" pitchFamily="34" charset="0"/>
              </a:rPr>
              <a:t>End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85800" y="5520228"/>
            <a:ext cx="1390311" cy="719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Bắt đầu</a:t>
            </a:r>
            <a:endParaRPr lang="en-US"/>
          </a:p>
        </p:txBody>
      </p:sp>
      <p:pic>
        <p:nvPicPr>
          <p:cNvPr id="19" name="Picture 13" descr="C:\Users\ADMIN\Documents\rung chuông vàng\hoa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30" y="10922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i đi xe máy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6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1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2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3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4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5833 0.277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23182" y="842716"/>
            <a:ext cx="5923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4: Đá bóng ở đâu là đúng qui định?</a:t>
            </a:r>
            <a:endParaRPr lang="en-US" sz="28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1318604"/>
            <a:ext cx="2957676" cy="3647601"/>
            <a:chOff x="609600" y="1219200"/>
            <a:chExt cx="2957676" cy="3647601"/>
          </a:xfrm>
        </p:grpSpPr>
        <p:sp>
          <p:nvSpPr>
            <p:cNvPr id="12" name="Rounded Rectangle 11"/>
            <p:cNvSpPr/>
            <p:nvPr/>
          </p:nvSpPr>
          <p:spPr>
            <a:xfrm>
              <a:off x="609600" y="1546657"/>
              <a:ext cx="2957676" cy="332014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1. Đá trong sân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dirty="0"/>
            </a:p>
          </p:txBody>
        </p:sp>
        <p:pic>
          <p:nvPicPr>
            <p:cNvPr id="13" name="Picture 12" descr="C:\Users\ADMIN\Documents\rung chuông vàng\đá_bóng_đúngCĐ.png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45" y="1219200"/>
              <a:ext cx="2919095" cy="2431415"/>
            </a:xfrm>
            <a:prstGeom prst="rect">
              <a:avLst/>
            </a:prstGeom>
            <a:noFill/>
            <a:extLst/>
          </p:spPr>
        </p:pic>
      </p:grpSp>
      <p:grpSp>
        <p:nvGrpSpPr>
          <p:cNvPr id="10" name="Group 9"/>
          <p:cNvGrpSpPr/>
          <p:nvPr/>
        </p:nvGrpSpPr>
        <p:grpSpPr>
          <a:xfrm>
            <a:off x="5577114" y="1820677"/>
            <a:ext cx="3063240" cy="3320144"/>
            <a:chOff x="5105400" y="1768927"/>
            <a:chExt cx="3063240" cy="3320144"/>
          </a:xfrm>
        </p:grpSpPr>
        <p:sp>
          <p:nvSpPr>
            <p:cNvPr id="14" name="Rounded Rectangle 13"/>
            <p:cNvSpPr/>
            <p:nvPr/>
          </p:nvSpPr>
          <p:spPr>
            <a:xfrm>
              <a:off x="5105400" y="1768927"/>
              <a:ext cx="2957676" cy="332014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vi-VN" sz="2000" b="1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Đá  bóng trên đường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dirty="0"/>
            </a:p>
          </p:txBody>
        </p:sp>
        <p:pic>
          <p:nvPicPr>
            <p:cNvPr id="15" name="Picture 14" descr="C:\Users\ADMIN\Documents\rung chuông vàng\đá_dưới_lòng_đườngCĐ.png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8" b="7485"/>
            <a:stretch/>
          </p:blipFill>
          <p:spPr bwMode="auto">
            <a:xfrm>
              <a:off x="5105400" y="2042947"/>
              <a:ext cx="3063240" cy="20097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itchFamily="34" charset="0"/>
              </a:rPr>
              <a:t>5</a:t>
            </a:r>
            <a:endParaRPr lang="en-US" sz="11500" b="1"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itchFamily="34" charset="0"/>
              </a:rPr>
              <a:t>4</a:t>
            </a:r>
            <a:endParaRPr lang="en-US" sz="11500" b="1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itchFamily="34" charset="0"/>
              </a:rPr>
              <a:t>3</a:t>
            </a:r>
            <a:endParaRPr lang="en-US" sz="11500" b="1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itchFamily="34" charset="0"/>
              </a:rPr>
              <a:t>2</a:t>
            </a:r>
            <a:endParaRPr lang="en-US" sz="11500" b="1"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itchFamily="34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3425762" y="5029200"/>
            <a:ext cx="1828800" cy="1828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.VnAvant" pitchFamily="34" charset="0"/>
              </a:rPr>
              <a:t>End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57200" y="5638800"/>
            <a:ext cx="16764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Bắt đầu</a:t>
            </a:r>
            <a:endParaRPr lang="en-US"/>
          </a:p>
        </p:txBody>
      </p:sp>
      <p:pic>
        <p:nvPicPr>
          <p:cNvPr id="25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30" y="10922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-bóng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6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2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3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4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4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8604" y="842716"/>
            <a:ext cx="78325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5: Khi tham gia giao thông bé cần chú ý điều gì?</a:t>
            </a:r>
            <a:endParaRPr lang="en-US" sz="28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95202" y="1325531"/>
            <a:ext cx="3200400" cy="3505200"/>
            <a:chOff x="457200" y="1586012"/>
            <a:chExt cx="3200400" cy="3505200"/>
          </a:xfrm>
        </p:grpSpPr>
        <p:sp>
          <p:nvSpPr>
            <p:cNvPr id="8" name="Rounded Rectangle 7"/>
            <p:cNvSpPr/>
            <p:nvPr/>
          </p:nvSpPr>
          <p:spPr>
            <a:xfrm>
              <a:off x="457200" y="1586012"/>
              <a:ext cx="3200400" cy="3505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b="1" smtClean="0"/>
                <a:t>1. Đi cùng người lớn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2050" name="Picture 2" descr="C:\Users\ADMIN\Documents\rung chuông vàng\qua_đường_c_người_lớnCĐ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57400"/>
              <a:ext cx="3017049" cy="213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393026" y="1371600"/>
            <a:ext cx="3145000" cy="3505200"/>
            <a:chOff x="5427662" y="1572157"/>
            <a:chExt cx="3145000" cy="3505200"/>
          </a:xfrm>
        </p:grpSpPr>
        <p:sp>
          <p:nvSpPr>
            <p:cNvPr id="9" name="Rounded Rectangle 8"/>
            <p:cNvSpPr/>
            <p:nvPr/>
          </p:nvSpPr>
          <p:spPr>
            <a:xfrm>
              <a:off x="5427662" y="1572157"/>
              <a:ext cx="3145000" cy="3505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endParaRPr lang="en-US" b="1" dirty="0" smtClean="0"/>
            </a:p>
            <a:p>
              <a:pPr algn="ctr"/>
              <a:endParaRPr lang="en-US" b="1" dirty="0"/>
            </a:p>
            <a:p>
              <a:pPr algn="ctr"/>
              <a:r>
                <a:rPr lang="en-US" b="1" smtClean="0"/>
                <a:t>2.Tự đi một mình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2052" name="Picture 4" descr="Hướng dẫn An toàn Giao thông cho trẻ em | Tiểu học Đoàn Khuê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924" y="1932042"/>
              <a:ext cx="2784476" cy="202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Oval 13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atin typeface=".VnAvant" pitchFamily="34" charset="0"/>
              </a:rPr>
              <a:t>5</a:t>
            </a:r>
            <a:endParaRPr lang="en-US" sz="9600" b="1"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atin typeface=".VnAvant" pitchFamily="34" charset="0"/>
              </a:rPr>
              <a:t>4</a:t>
            </a:r>
            <a:endParaRPr lang="en-US" sz="9600" b="1"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atin typeface=".VnAvant" pitchFamily="34" charset="0"/>
              </a:rPr>
              <a:t>3</a:t>
            </a:r>
            <a:endParaRPr lang="en-US" sz="9600" b="1"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atin typeface=".VnAvant" pitchFamily="34" charset="0"/>
              </a:rPr>
              <a:t>2</a:t>
            </a:r>
            <a:endParaRPr lang="en-US" sz="9600" b="1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latin typeface=".VnAvant" pitchFamily="34" charset="0"/>
              </a:rPr>
              <a:t>1</a:t>
            </a:r>
            <a:endParaRPr lang="en-US" sz="9600" b="1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3745" y="4876800"/>
            <a:ext cx="1676400" cy="1676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.VnAvant" pitchFamily="34" charset="0"/>
              </a:rPr>
              <a:t>End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52400" y="5257800"/>
            <a:ext cx="17526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Thời gian</a:t>
            </a:r>
            <a:endParaRPr lang="en-US"/>
          </a:p>
        </p:txBody>
      </p:sp>
      <p:pic>
        <p:nvPicPr>
          <p:cNvPr id="23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62" y="-7946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m-gia-gt 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1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275 -0.003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4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2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3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4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82807" y="842716"/>
            <a:ext cx="7204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6: Biển nào sau đây là biển báo nguy hiểm ?</a:t>
            </a:r>
            <a:endParaRPr lang="en-US" sz="28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05737" y="1562706"/>
            <a:ext cx="2957195" cy="3319780"/>
            <a:chOff x="5805737" y="1388110"/>
            <a:chExt cx="2957195" cy="3319780"/>
          </a:xfrm>
        </p:grpSpPr>
        <p:sp>
          <p:nvSpPr>
            <p:cNvPr id="10" name="Rounded Rectangle 9"/>
            <p:cNvSpPr/>
            <p:nvPr/>
          </p:nvSpPr>
          <p:spPr>
            <a:xfrm>
              <a:off x="5805737" y="1388110"/>
              <a:ext cx="2957195" cy="331978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400" smtClean="0">
                  <a:effectLst/>
                  <a:latin typeface="Times New Roman"/>
                  <a:ea typeface="Times New Roman"/>
                </a:rPr>
                <a:t>2</a:t>
              </a:r>
              <a:r>
                <a:rPr lang="en-US" sz="2000" b="1" smtClean="0">
                  <a:effectLst/>
                  <a:latin typeface="Times New Roman"/>
                  <a:ea typeface="Times New Roman"/>
                </a:rPr>
                <a:t>. Hình </a:t>
              </a:r>
              <a:r>
                <a:rPr lang="en-US" b="1" smtClean="0">
                  <a:effectLst/>
                  <a:latin typeface="Times New Roman"/>
                  <a:ea typeface="Times New Roman"/>
                </a:rPr>
                <a:t>tam giác ,viền đỏ, nền vàng</a:t>
              </a:r>
              <a:endParaRPr lang="en-US" b="1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11" name="Picture 10" descr="C:\Users\ADMIN\Documents\rung chuông vàng\bien_bao_nguy_hiemCĐ.png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489" y="1562706"/>
              <a:ext cx="2599690" cy="2247265"/>
            </a:xfrm>
            <a:prstGeom prst="rect">
              <a:avLst/>
            </a:prstGeom>
            <a:noFill/>
            <a:extLst/>
          </p:spPr>
        </p:pic>
      </p:grpSp>
      <p:grpSp>
        <p:nvGrpSpPr>
          <p:cNvPr id="3" name="Group 2"/>
          <p:cNvGrpSpPr/>
          <p:nvPr/>
        </p:nvGrpSpPr>
        <p:grpSpPr>
          <a:xfrm>
            <a:off x="493712" y="1597342"/>
            <a:ext cx="2957195" cy="3319780"/>
            <a:chOff x="493712" y="1597342"/>
            <a:chExt cx="2957195" cy="3319780"/>
          </a:xfrm>
        </p:grpSpPr>
        <p:sp>
          <p:nvSpPr>
            <p:cNvPr id="8" name="Rounded Rectangle 7"/>
            <p:cNvSpPr/>
            <p:nvPr/>
          </p:nvSpPr>
          <p:spPr>
            <a:xfrm>
              <a:off x="493712" y="1597342"/>
              <a:ext cx="2957195" cy="331978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1200"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en-US" sz="2000" b="1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2000" b="1" smtClean="0">
                  <a:effectLst/>
                  <a:latin typeface="Times New Roman"/>
                  <a:ea typeface="Times New Roman"/>
                </a:rPr>
                <a:t>1.Hình tròn, viền đỏ, nền trắng</a:t>
              </a:r>
              <a:endParaRPr lang="en-US" sz="2000" b="1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13" name="Picture 12" descr="Biển báo Đường cấm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1" t="2942" r="17813" b="12255"/>
            <a:stretch/>
          </p:blipFill>
          <p:spPr bwMode="auto">
            <a:xfrm>
              <a:off x="990600" y="1862425"/>
              <a:ext cx="1981200" cy="19475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2" name="Oval 11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latin typeface=".VnAvant" pitchFamily="34" charset="0"/>
              </a:rPr>
              <a:t>5</a:t>
            </a:r>
            <a:endParaRPr lang="en-US" sz="7200" b="1"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.VnAvant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3995381" y="4917122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.VnAvant" pitchFamily="34" charset="0"/>
              </a:rPr>
              <a:t>End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1000" y="5943600"/>
            <a:ext cx="117387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Thời gian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62" y="-7946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-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6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3382 -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4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1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2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3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4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0" y="35448"/>
            <a:ext cx="4561762" cy="769441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prst="relaxedInset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Rung Chuông Vàng</a:t>
            </a:r>
            <a:endParaRPr lang="en-US" sz="4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2" descr="C:\Users\ADMIN\Documents\rung chuông vàng\quả chuô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3873"/>
            <a:ext cx="1402477" cy="14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2890" y="842716"/>
            <a:ext cx="8384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Khi tham gia giao thông trên các PTGT có hai bánh người </a:t>
            </a:r>
          </a:p>
          <a:p>
            <a:pPr algn="ctr"/>
            <a:r>
              <a:rPr lang="en-US" sz="24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 khiển PT cần đồ dùng gì để bảo AT cho vùng đầu?</a:t>
            </a:r>
            <a:endParaRPr lang="en-US" sz="2400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71532" y="1933811"/>
            <a:ext cx="2895600" cy="3352800"/>
            <a:chOff x="5486400" y="2057400"/>
            <a:chExt cx="2895600" cy="3352800"/>
          </a:xfrm>
        </p:grpSpPr>
        <p:sp>
          <p:nvSpPr>
            <p:cNvPr id="15" name="Rounded Rectangle 14"/>
            <p:cNvSpPr/>
            <p:nvPr/>
          </p:nvSpPr>
          <p:spPr>
            <a:xfrm>
              <a:off x="5486400" y="2057400"/>
              <a:ext cx="2895600" cy="33528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r>
                <a:rPr lang="en-US" b="1"/>
                <a:t>2</a:t>
              </a:r>
              <a:r>
                <a:rPr lang="en-US" b="1" smtClean="0"/>
                <a:t>. Đội mũ hoặcnón</a:t>
              </a:r>
              <a:endParaRPr lang="en-US" b="1" dirty="0"/>
            </a:p>
          </p:txBody>
        </p:sp>
        <p:pic>
          <p:nvPicPr>
            <p:cNvPr id="1028" name="Picture 4" descr="C:\Users\ADMIN\Documents\rung chuông vàng\mũ_lưỡi_chaiCĐ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656" y="2260329"/>
              <a:ext cx="2403088" cy="1849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33400" y="1774074"/>
            <a:ext cx="2895600" cy="3352800"/>
            <a:chOff x="990600" y="1905000"/>
            <a:chExt cx="2895600" cy="3352800"/>
          </a:xfrm>
        </p:grpSpPr>
        <p:sp>
          <p:nvSpPr>
            <p:cNvPr id="5" name="Rounded Rectangle 4"/>
            <p:cNvSpPr/>
            <p:nvPr/>
          </p:nvSpPr>
          <p:spPr>
            <a:xfrm>
              <a:off x="990600" y="1905000"/>
              <a:ext cx="2895600" cy="33528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endParaRPr lang="en-US" b="1" smtClean="0"/>
            </a:p>
            <a:p>
              <a:pPr algn="ctr"/>
              <a:endParaRPr lang="en-US" b="1"/>
            </a:p>
            <a:p>
              <a:pPr algn="ctr"/>
              <a:r>
                <a:rPr lang="en-US" b="1" smtClean="0"/>
                <a:t>1. Đội mũ bảo hiểm</a:t>
              </a:r>
              <a:endParaRPr lang="en-US" b="1" dirty="0"/>
            </a:p>
          </p:txBody>
        </p:sp>
        <p:pic>
          <p:nvPicPr>
            <p:cNvPr id="1029" name="Picture 5" descr="C:\Users\ADMIN\Documents\rung chuông vàng\mũ_bảo_hiểm-CĐ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5" t="4419" r="13004" b="4927"/>
            <a:stretch/>
          </p:blipFill>
          <p:spPr bwMode="auto">
            <a:xfrm>
              <a:off x="1405053" y="2010937"/>
              <a:ext cx="2066693" cy="2632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ysClr val="windowText" lastClr="000000"/>
                </a:solidFill>
                <a:latin typeface=".VnAvant" pitchFamily="34" charset="0"/>
              </a:rPr>
              <a:t>5</a:t>
            </a:r>
            <a:endParaRPr lang="en-US" sz="7200" b="1">
              <a:solidFill>
                <a:sysClr val="windowText" lastClr="000000"/>
              </a:solidFill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ysClr val="windowText" lastClr="00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3429000" y="4800600"/>
            <a:ext cx="14478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ysClr val="windowText" lastClr="000000"/>
                </a:solidFill>
                <a:latin typeface=".VnAvant" pitchFamily="34" charset="0"/>
              </a:rPr>
              <a:t>End</a:t>
            </a:r>
            <a:endParaRPr lang="en-US" sz="3600" b="1">
              <a:solidFill>
                <a:sysClr val="windowText" lastClr="000000"/>
              </a:solidFill>
              <a:latin typeface=".VnAvant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09600" y="5181600"/>
            <a:ext cx="1524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Thời gian</a:t>
            </a:r>
            <a:endParaRPr lang="en-US"/>
          </a:p>
        </p:txBody>
      </p:sp>
      <p:pic>
        <p:nvPicPr>
          <p:cNvPr id="27" name="Picture 13" descr="C:\Users\ADMIN\Documents\rung chuông vàng\hoa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62" y="-79463"/>
            <a:ext cx="1305670" cy="9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i tham gia gt 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gi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iang đúng rồ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-mừng_1C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1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2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3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4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497</Words>
  <Application>Microsoft Office PowerPoint</Application>
  <PresentationFormat>On-screen Show (4:3)</PresentationFormat>
  <Paragraphs>343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82</cp:revision>
  <dcterms:created xsi:type="dcterms:W3CDTF">2022-12-20T02:01:44Z</dcterms:created>
  <dcterms:modified xsi:type="dcterms:W3CDTF">2024-02-26T14:58:12Z</dcterms:modified>
</cp:coreProperties>
</file>