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43" r:id="rId2"/>
    <p:sldId id="389" r:id="rId3"/>
    <p:sldId id="391" r:id="rId4"/>
    <p:sldId id="383" r:id="rId5"/>
    <p:sldId id="370" r:id="rId6"/>
    <p:sldId id="332" r:id="rId7"/>
    <p:sldId id="381" r:id="rId8"/>
    <p:sldId id="382" r:id="rId9"/>
    <p:sldId id="393" r:id="rId10"/>
    <p:sldId id="345" r:id="rId11"/>
    <p:sldId id="371" r:id="rId12"/>
    <p:sldId id="373" r:id="rId13"/>
    <p:sldId id="374" r:id="rId14"/>
    <p:sldId id="384" r:id="rId15"/>
    <p:sldId id="377" r:id="rId16"/>
    <p:sldId id="375" r:id="rId17"/>
    <p:sldId id="376" r:id="rId18"/>
    <p:sldId id="349" r:id="rId19"/>
    <p:sldId id="352" r:id="rId20"/>
    <p:sldId id="378" r:id="rId21"/>
    <p:sldId id="388" r:id="rId22"/>
    <p:sldId id="385" r:id="rId23"/>
    <p:sldId id="386" r:id="rId24"/>
    <p:sldId id="34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ơn Long" initials="SL" lastIdx="1" clrIdx="0">
    <p:extLst>
      <p:ext uri="{19B8F6BF-5375-455C-9EA6-DF929625EA0E}">
        <p15:presenceInfo xmlns:p15="http://schemas.microsoft.com/office/powerpoint/2012/main" userId="8782e34ee7c92c5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FF66"/>
    <a:srgbClr val="000099"/>
    <a:srgbClr val="B8F9A9"/>
    <a:srgbClr val="FFFF66"/>
    <a:srgbClr val="FED0EB"/>
    <a:srgbClr val="FAEBD4"/>
    <a:srgbClr val="FF0066"/>
    <a:srgbClr val="33CC33"/>
    <a:srgbClr val="34EB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5" autoAdjust="0"/>
    <p:restoredTop sz="93878" autoAdjust="0"/>
  </p:normalViewPr>
  <p:slideViewPr>
    <p:cSldViewPr>
      <p:cViewPr varScale="1">
        <p:scale>
          <a:sx n="80" d="100"/>
          <a:sy n="80" d="100"/>
        </p:scale>
        <p:origin x="366"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13314D-BA2C-43CA-8AF5-E254B09A7F8E}" type="datetimeFigureOut">
              <a:rPr lang="en-US" smtClean="0"/>
              <a:t>8/3/2024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400C84-9C64-48C2-8D4F-745279569C55}" type="slidenum">
              <a:rPr lang="en-US" smtClean="0"/>
              <a:t>‹#›</a:t>
            </a:fld>
            <a:endParaRPr lang="en-US"/>
          </a:p>
        </p:txBody>
      </p:sp>
    </p:spTree>
    <p:extLst>
      <p:ext uri="{BB962C8B-B14F-4D97-AF65-F5344CB8AC3E}">
        <p14:creationId xmlns:p14="http://schemas.microsoft.com/office/powerpoint/2010/main" val="363845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00C84-9C64-48C2-8D4F-745279569C55}" type="slidenum">
              <a:rPr lang="en-US" smtClean="0"/>
              <a:t>1</a:t>
            </a:fld>
            <a:endParaRPr lang="en-US"/>
          </a:p>
        </p:txBody>
      </p:sp>
    </p:spTree>
    <p:extLst>
      <p:ext uri="{BB962C8B-B14F-4D97-AF65-F5344CB8AC3E}">
        <p14:creationId xmlns:p14="http://schemas.microsoft.com/office/powerpoint/2010/main" val="37425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00C84-9C64-48C2-8D4F-745279569C55}" type="slidenum">
              <a:rPr lang="en-US" smtClean="0"/>
              <a:t>6</a:t>
            </a:fld>
            <a:endParaRPr lang="en-US"/>
          </a:p>
        </p:txBody>
      </p:sp>
    </p:spTree>
    <p:extLst>
      <p:ext uri="{BB962C8B-B14F-4D97-AF65-F5344CB8AC3E}">
        <p14:creationId xmlns:p14="http://schemas.microsoft.com/office/powerpoint/2010/main" val="1904416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1E94CF-1C8D-4E94-8106-C4F0C8013633}"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92702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972413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4077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322428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1E94CF-1C8D-4E94-8106-C4F0C8013633}" type="datetimeFigureOut">
              <a:rPr lang="en-US" smtClean="0"/>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860708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1E94CF-1C8D-4E94-8106-C4F0C8013633}" type="datetimeFigureOut">
              <a:rPr lang="en-US" smtClean="0"/>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92290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1E94CF-1C8D-4E94-8106-C4F0C8013633}" type="datetimeFigureOut">
              <a:rPr lang="en-US" smtClean="0"/>
              <a:t>8/3/2024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78683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1E94CF-1C8D-4E94-8106-C4F0C8013633}" type="datetimeFigureOut">
              <a:rPr lang="en-US" smtClean="0"/>
              <a:t>8/3/2024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174454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E94CF-1C8D-4E94-8106-C4F0C8013633}" type="datetimeFigureOut">
              <a:rPr lang="en-US" smtClean="0"/>
              <a:t>8/3/2024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10287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08081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035220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E94CF-1C8D-4E94-8106-C4F0C8013633}" type="datetimeFigureOut">
              <a:rPr lang="en-US" smtClean="0"/>
              <a:t>8/3/2024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83553-D548-492F-85C7-4612B3F0E33B}" type="slidenum">
              <a:rPr lang="en-US" smtClean="0"/>
              <a:t>‹#›</a:t>
            </a:fld>
            <a:endParaRPr lang="en-US"/>
          </a:p>
        </p:txBody>
      </p:sp>
    </p:spTree>
    <p:extLst>
      <p:ext uri="{BB962C8B-B14F-4D97-AF65-F5344CB8AC3E}">
        <p14:creationId xmlns:p14="http://schemas.microsoft.com/office/powerpoint/2010/main" val="1047580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80230" y="0"/>
            <a:ext cx="8305800" cy="1066800"/>
          </a:xfrm>
        </p:spPr>
        <p:txBody>
          <a:bodyPr>
            <a:normAutofit fontScale="90000"/>
          </a:bodyPr>
          <a:lstStyle/>
          <a:p>
            <a:r>
              <a:rPr lang="vi-VN" sz="2200" b="1" dirty="0">
                <a:solidFill>
                  <a:schemeClr val="tx2">
                    <a:lumMod val="75000"/>
                  </a:schemeClr>
                </a:solidFill>
                <a:latin typeface="Arial" pitchFamily="34" charset="0"/>
                <a:cs typeface="Arial" pitchFamily="34" charset="0"/>
              </a:rPr>
              <a:t/>
            </a:r>
            <a:br>
              <a:rPr lang="vi-VN" sz="2200" b="1" dirty="0">
                <a:solidFill>
                  <a:schemeClr val="tx2">
                    <a:lumMod val="75000"/>
                  </a:schemeClr>
                </a:solidFill>
                <a:latin typeface="Arial" pitchFamily="34" charset="0"/>
                <a:cs typeface="Arial" pitchFamily="34" charset="0"/>
              </a:rPr>
            </a:br>
            <a:r>
              <a:rPr lang="vi-VN" sz="2200" b="1" dirty="0">
                <a:solidFill>
                  <a:schemeClr val="tx2">
                    <a:lumMod val="75000"/>
                  </a:schemeClr>
                </a:solidFill>
                <a:latin typeface="Arial" pitchFamily="34" charset="0"/>
                <a:cs typeface="Arial" pitchFamily="34" charset="0"/>
              </a:rPr>
              <a:t/>
            </a:r>
            <a:br>
              <a:rPr lang="vi-VN" sz="2200" b="1" dirty="0">
                <a:solidFill>
                  <a:schemeClr val="tx2">
                    <a:lumMod val="75000"/>
                  </a:schemeClr>
                </a:solidFill>
                <a:latin typeface="Arial" pitchFamily="34" charset="0"/>
                <a:cs typeface="Arial" pitchFamily="34" charset="0"/>
              </a:rPr>
            </a:br>
            <a:r>
              <a:rPr lang="en-US" sz="2200" b="1" dirty="0">
                <a:solidFill>
                  <a:srgbClr val="0033CC"/>
                </a:solidFill>
                <a:latin typeface="Times New Roman" panose="02020603050405020304" pitchFamily="18" charset="0"/>
                <a:cs typeface="Times New Roman" panose="02020603050405020304" pitchFamily="18" charset="0"/>
              </a:rPr>
              <a:t>PHÒNG GIÁO DỤC VÀ ĐÀO TẠO </a:t>
            </a:r>
            <a:r>
              <a:rPr lang="vi-VN" sz="2200" b="1" dirty="0">
                <a:solidFill>
                  <a:srgbClr val="0033CC"/>
                </a:solidFill>
                <a:latin typeface="Times New Roman" panose="02020603050405020304" pitchFamily="18" charset="0"/>
                <a:cs typeface="Times New Roman" panose="02020603050405020304" pitchFamily="18" charset="0"/>
              </a:rPr>
              <a:t>HUYỆN AN DƯƠNG</a:t>
            </a:r>
            <a:br>
              <a:rPr lang="vi-VN" sz="2200" b="1" dirty="0">
                <a:solidFill>
                  <a:srgbClr val="0033CC"/>
                </a:solidFill>
                <a:latin typeface="Times New Roman" panose="02020603050405020304" pitchFamily="18" charset="0"/>
                <a:cs typeface="Times New Roman" panose="02020603050405020304" pitchFamily="18" charset="0"/>
              </a:rPr>
            </a:br>
            <a:r>
              <a:rPr lang="vi-VN" sz="2200" b="1" dirty="0">
                <a:solidFill>
                  <a:srgbClr val="0033CC"/>
                </a:solidFill>
                <a:latin typeface="Times New Roman" panose="02020603050405020304" pitchFamily="18" charset="0"/>
                <a:cs typeface="Times New Roman" panose="02020603050405020304" pitchFamily="18" charset="0"/>
              </a:rPr>
              <a:t>TRƯỜNG MẦM NON LÊ THIỆN</a:t>
            </a:r>
            <a:br>
              <a:rPr lang="vi-VN" sz="2200" b="1" dirty="0">
                <a:solidFill>
                  <a:srgbClr val="0033CC"/>
                </a:solidFill>
                <a:latin typeface="Times New Roman" panose="02020603050405020304" pitchFamily="18" charset="0"/>
                <a:cs typeface="Times New Roman" panose="02020603050405020304" pitchFamily="18" charset="0"/>
              </a:rPr>
            </a:br>
            <a:endParaRPr lang="en-US" sz="2200" b="1" dirty="0">
              <a:solidFill>
                <a:srgbClr val="0033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94903" y="1820325"/>
            <a:ext cx="8956801" cy="2616101"/>
          </a:xfrm>
          <a:prstGeom prst="rect">
            <a:avLst/>
          </a:prstGeom>
          <a:noFill/>
        </p:spPr>
        <p:txBody>
          <a:bodyPr wrap="square" rtlCol="0">
            <a:spAutoFit/>
          </a:bodyPr>
          <a:lstStyle/>
          <a:p>
            <a:pPr algn="ctr"/>
            <a:endParaRPr lang="en-US" sz="2600" b="1" dirty="0">
              <a:solidFill>
                <a:srgbClr val="FF0000"/>
              </a:solidFill>
              <a:latin typeface="Arial" pitchFamily="34" charset="0"/>
              <a:cs typeface="Arial" pitchFamily="34" charset="0"/>
            </a:endParaRPr>
          </a:p>
          <a:p>
            <a:pPr algn="ctr"/>
            <a:r>
              <a:rPr lang="en-US" sz="2400" b="1" dirty="0">
                <a:solidFill>
                  <a:srgbClr val="FF0000"/>
                </a:solidFill>
                <a:latin typeface="Times New Roman" panose="02020603050405020304" pitchFamily="18" charset="0"/>
                <a:cs typeface="Times New Roman" panose="02020603050405020304" pitchFamily="18" charset="0"/>
              </a:rPr>
              <a:t>BÁO CÁO </a:t>
            </a:r>
          </a:p>
          <a:p>
            <a:pPr algn="ctr"/>
            <a:r>
              <a:rPr lang="vi-VN" sz="2200" b="1" dirty="0">
                <a:solidFill>
                  <a:srgbClr val="FF0000"/>
                </a:solidFill>
                <a:latin typeface="Times New Roman" panose="02020603050405020304" pitchFamily="18" charset="0"/>
                <a:cs typeface="Times New Roman" panose="02020603050405020304" pitchFamily="18" charset="0"/>
              </a:rPr>
              <a:t>MỘT SỐ BIỆN PHÁP </a:t>
            </a:r>
            <a:r>
              <a:rPr lang="en-US" sz="2200" b="1" dirty="0">
                <a:solidFill>
                  <a:srgbClr val="FF0000"/>
                </a:solidFill>
                <a:latin typeface="Times New Roman" panose="02020603050405020304" pitchFamily="18" charset="0"/>
                <a:cs typeface="Times New Roman" panose="02020603050405020304" pitchFamily="18" charset="0"/>
              </a:rPr>
              <a:t>DẠY TRẺ BIẾT TRAO GỬI YÊU THƯƠNG</a:t>
            </a:r>
          </a:p>
          <a:p>
            <a:pPr algn="ctr"/>
            <a:r>
              <a:rPr lang="en-US" sz="2200" b="1" dirty="0">
                <a:solidFill>
                  <a:srgbClr val="FF0000"/>
                </a:solidFill>
                <a:latin typeface="Times New Roman" panose="02020603050405020304" pitchFamily="18" charset="0"/>
                <a:cs typeface="Times New Roman" panose="02020603050405020304" pitchFamily="18" charset="0"/>
              </a:rPr>
              <a:t> QUA NÉT MẶT, HÀNH VI, CỬCHỈ, ĐIỆU BỘ VÀ LỜI NÓI TRONG GIAO TIẾP CHO TRẺ 4 – 5 TUỔI Ở </a:t>
            </a:r>
          </a:p>
          <a:p>
            <a:pPr algn="ctr"/>
            <a:r>
              <a:rPr lang="vi-VN" sz="2200" b="1" dirty="0">
                <a:solidFill>
                  <a:srgbClr val="FF0000"/>
                </a:solidFill>
                <a:latin typeface="Times New Roman" panose="02020603050405020304" pitchFamily="18" charset="0"/>
                <a:cs typeface="Times New Roman" panose="02020603050405020304" pitchFamily="18" charset="0"/>
              </a:rPr>
              <a:t>TRƯỜNG MẦM NON.</a:t>
            </a:r>
            <a:endParaRPr lang="en-US" sz="2200" b="1" dirty="0">
              <a:solidFill>
                <a:srgbClr val="FF0000"/>
              </a:solidFill>
              <a:latin typeface="Times New Roman" panose="02020603050405020304" pitchFamily="18" charset="0"/>
              <a:cs typeface="Times New Roman" panose="02020603050405020304" pitchFamily="18" charset="0"/>
            </a:endParaRPr>
          </a:p>
          <a:p>
            <a:pPr algn="ctr"/>
            <a:endParaRPr lang="en-US" sz="2600" b="1" dirty="0">
              <a:solidFill>
                <a:srgbClr val="FF0000"/>
              </a:solidFill>
              <a:latin typeface="Arial" pitchFamily="34" charset="0"/>
              <a:cs typeface="Arial" pitchFamily="34" charset="0"/>
            </a:endParaRPr>
          </a:p>
        </p:txBody>
      </p:sp>
      <p:sp>
        <p:nvSpPr>
          <p:cNvPr id="9" name="TextBox 8"/>
          <p:cNvSpPr txBox="1"/>
          <p:nvPr/>
        </p:nvSpPr>
        <p:spPr>
          <a:xfrm>
            <a:off x="3347671" y="4906628"/>
            <a:ext cx="5715000" cy="1200329"/>
          </a:xfrm>
          <a:prstGeom prst="rect">
            <a:avLst/>
          </a:prstGeom>
          <a:noFill/>
        </p:spPr>
        <p:txBody>
          <a:bodyPr wrap="square" rtlCol="0">
            <a:spAutoFit/>
          </a:bodyPr>
          <a:lstStyle/>
          <a:p>
            <a:pPr algn="ctr"/>
            <a:endParaRPr lang="en-US" sz="2400" dirty="0">
              <a:solidFill>
                <a:srgbClr val="0033CC"/>
              </a:solidFill>
              <a:latin typeface="Arial" pitchFamily="34" charset="0"/>
              <a:cs typeface="Arial" pitchFamily="34" charset="0"/>
            </a:endParaRPr>
          </a:p>
          <a:p>
            <a:pPr algn="ctr"/>
            <a:r>
              <a:rPr lang="en-US" sz="2400" b="1" dirty="0" err="1">
                <a:solidFill>
                  <a:srgbClr val="0033CC"/>
                </a:solidFill>
                <a:latin typeface="Times New Roman" panose="02020603050405020304" pitchFamily="18" charset="0"/>
                <a:cs typeface="Times New Roman" panose="02020603050405020304" pitchFamily="18" charset="0"/>
              </a:rPr>
              <a:t>Giáo</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viên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Phạm</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Thị</a:t>
            </a:r>
            <a:r>
              <a:rPr lang="en-US" sz="2400" b="1" dirty="0">
                <a:solidFill>
                  <a:srgbClr val="0033CC"/>
                </a:solidFill>
                <a:latin typeface="Times New Roman" panose="02020603050405020304" pitchFamily="18" charset="0"/>
                <a:cs typeface="Times New Roman" panose="02020603050405020304" pitchFamily="18" charset="0"/>
              </a:rPr>
              <a:t> Thu </a:t>
            </a:r>
            <a:r>
              <a:rPr lang="en-US" sz="2400" b="1" dirty="0" err="1">
                <a:solidFill>
                  <a:srgbClr val="0033CC"/>
                </a:solidFill>
                <a:latin typeface="Times New Roman" panose="02020603050405020304" pitchFamily="18" charset="0"/>
                <a:cs typeface="Times New Roman" panose="02020603050405020304" pitchFamily="18" charset="0"/>
              </a:rPr>
              <a:t>Huyền</a:t>
            </a:r>
            <a:endParaRPr lang="en-US" sz="2400" b="1" dirty="0">
              <a:solidFill>
                <a:srgbClr val="0033CC"/>
              </a:solidFill>
              <a:latin typeface="Times New Roman" panose="02020603050405020304" pitchFamily="18" charset="0"/>
              <a:cs typeface="Times New Roman" panose="02020603050405020304" pitchFamily="18" charset="0"/>
            </a:endParaRPr>
          </a:p>
          <a:p>
            <a:pPr algn="ctr"/>
            <a:r>
              <a:rPr lang="en-US" sz="2400" b="1" dirty="0" err="1">
                <a:solidFill>
                  <a:srgbClr val="0033CC"/>
                </a:solidFill>
                <a:latin typeface="Times New Roman" panose="02020603050405020304" pitchFamily="18" charset="0"/>
                <a:cs typeface="Times New Roman" panose="02020603050405020304" pitchFamily="18" charset="0"/>
              </a:rPr>
              <a:t>Trường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mầm</a:t>
            </a:r>
            <a:r>
              <a:rPr lang="en-US" sz="2400" b="1" dirty="0">
                <a:solidFill>
                  <a:srgbClr val="0033CC"/>
                </a:solidFill>
                <a:latin typeface="Times New Roman" panose="02020603050405020304" pitchFamily="18" charset="0"/>
                <a:cs typeface="Times New Roman" panose="02020603050405020304" pitchFamily="18" charset="0"/>
              </a:rPr>
              <a:t> non </a:t>
            </a:r>
            <a:r>
              <a:rPr lang="en-US" sz="2400" b="1" dirty="0" err="1">
                <a:solidFill>
                  <a:srgbClr val="0033CC"/>
                </a:solidFill>
                <a:latin typeface="Times New Roman" panose="02020603050405020304" pitchFamily="18" charset="0"/>
                <a:cs typeface="Times New Roman" panose="02020603050405020304" pitchFamily="18" charset="0"/>
              </a:rPr>
              <a:t>Lê</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Thiện</a:t>
            </a:r>
            <a:endParaRPr lang="en-US" sz="2400" b="1" dirty="0">
              <a:solidFill>
                <a:srgbClr val="0033CC"/>
              </a:solidFill>
              <a:latin typeface="Times New Roman" panose="02020603050405020304" pitchFamily="18" charset="0"/>
              <a:cs typeface="Times New Roman" panose="02020603050405020304" pitchFamily="18" charset="0"/>
            </a:endParaRPr>
          </a:p>
        </p:txBody>
      </p:sp>
      <p:pic>
        <p:nvPicPr>
          <p:cNvPr id="11" name="Picture 16">
            <a:extLst>
              <a:ext uri="{FF2B5EF4-FFF2-40B4-BE49-F238E27FC236}">
                <a16:creationId xmlns:a16="http://schemas.microsoft.com/office/drawing/2014/main" id="{B60E1FAA-367C-4AEC-986A-DA03EDA1996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2412335" y="125545"/>
            <a:ext cx="770960" cy="6917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a:extLst>
              <a:ext uri="{FF2B5EF4-FFF2-40B4-BE49-F238E27FC236}">
                <a16:creationId xmlns:a16="http://schemas.microsoft.com/office/drawing/2014/main" id="{83F3EF7B-5595-4733-9C4F-7AC9EDEFAAB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663553" y="930772"/>
            <a:ext cx="1101436" cy="81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1">
            <a:extLst>
              <a:ext uri="{FF2B5EF4-FFF2-40B4-BE49-F238E27FC236}">
                <a16:creationId xmlns:a16="http://schemas.microsoft.com/office/drawing/2014/main" id="{B4AE57E3-D7E9-402C-BFCF-D30430BC784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26086" y="147182"/>
            <a:ext cx="765756" cy="5657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3">
            <a:extLst>
              <a:ext uri="{FF2B5EF4-FFF2-40B4-BE49-F238E27FC236}">
                <a16:creationId xmlns:a16="http://schemas.microsoft.com/office/drawing/2014/main" id="{35B91974-7CC9-470D-8868-2D20B1118E8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1762434" y="1141144"/>
            <a:ext cx="618332" cy="55483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4953000" y="984877"/>
            <a:ext cx="2362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519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a:grpSpLocks/>
          </p:cNvGrpSpPr>
          <p:nvPr/>
        </p:nvGrpSpPr>
        <p:grpSpPr bwMode="auto">
          <a:xfrm>
            <a:off x="1752599" y="180389"/>
            <a:ext cx="8686801" cy="1018779"/>
            <a:chOff x="911" y="1955"/>
            <a:chExt cx="3989" cy="912"/>
          </a:xfrm>
        </p:grpSpPr>
        <p:sp>
          <p:nvSpPr>
            <p:cNvPr id="6" name="AutoShape 11"/>
            <p:cNvSpPr>
              <a:spLocks noChangeArrowheads="1"/>
            </p:cNvSpPr>
            <p:nvPr/>
          </p:nvSpPr>
          <p:spPr bwMode="gray">
            <a:xfrm>
              <a:off x="911" y="1955"/>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sp>
          <p:nvSpPr>
            <p:cNvPr id="7" name="Freeform 14"/>
            <p:cNvSpPr>
              <a:spLocks/>
            </p:cNvSpPr>
            <p:nvPr/>
          </p:nvSpPr>
          <p:spPr bwMode="gray">
            <a:xfrm>
              <a:off x="1008" y="2124"/>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8" name="Text Box 16"/>
            <p:cNvSpPr txBox="1">
              <a:spLocks noChangeArrowheads="1"/>
            </p:cNvSpPr>
            <p:nvPr/>
          </p:nvSpPr>
          <p:spPr bwMode="gray">
            <a:xfrm>
              <a:off x="1554" y="2146"/>
              <a:ext cx="3346"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endParaRPr lang="en-US" sz="2200" dirty="0">
                <a:solidFill>
                  <a:srgbClr val="0033CC"/>
                </a:solidFill>
                <a:latin typeface="Times New Roman" panose="02020603050405020304" pitchFamily="18" charset="0"/>
                <a:cs typeface="Times New Roman" panose="02020603050405020304" pitchFamily="18" charset="0"/>
              </a:endParaRPr>
            </a:p>
          </p:txBody>
        </p:sp>
      </p:grpSp>
      <p:sp>
        <p:nvSpPr>
          <p:cNvPr id="9" name="Text Box 23"/>
          <p:cNvSpPr txBox="1">
            <a:spLocks noChangeArrowheads="1"/>
          </p:cNvSpPr>
          <p:nvPr/>
        </p:nvSpPr>
        <p:spPr bwMode="gray">
          <a:xfrm>
            <a:off x="2974489" y="275357"/>
            <a:ext cx="74245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dirty="0" err="1">
                <a:solidFill>
                  <a:srgbClr val="0033CC"/>
                </a:solidFill>
                <a:latin typeface="Times New Roman" panose="02020603050405020304" pitchFamily="18" charset="0"/>
                <a:cs typeface="Times New Roman" panose="02020603050405020304" pitchFamily="18" charset="0"/>
              </a:rPr>
              <a:t>Giải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pháp</a:t>
            </a:r>
            <a:r>
              <a:rPr lang="en-US" sz="2400" dirty="0">
                <a:solidFill>
                  <a:srgbClr val="0033CC"/>
                </a:solidFill>
                <a:latin typeface="Times New Roman" panose="02020603050405020304" pitchFamily="18" charset="0"/>
                <a:cs typeface="Times New Roman" panose="02020603050405020304" pitchFamily="18" charset="0"/>
              </a:rPr>
              <a:t> 1: </a:t>
            </a:r>
            <a:r>
              <a:rPr lang="en-US" sz="2400" dirty="0" err="1">
                <a:solidFill>
                  <a:srgbClr val="0033CC"/>
                </a:solidFill>
                <a:latin typeface="Times New Roman" panose="02020603050405020304" pitchFamily="18" charset="0"/>
                <a:cs typeface="Times New Roman" panose="02020603050405020304" pitchFamily="18" charset="0"/>
              </a:rPr>
              <a:t>Dạy</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trẻ</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thể</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hiện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tình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yêu</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thương</a:t>
            </a:r>
            <a:r>
              <a:rPr lang="en-US" sz="2400" dirty="0">
                <a:solidFill>
                  <a:srgbClr val="0033CC"/>
                </a:solidFill>
                <a:latin typeface="Times New Roman" panose="02020603050405020304" pitchFamily="18" charset="0"/>
                <a:cs typeface="Times New Roman" panose="02020603050405020304" pitchFamily="18" charset="0"/>
              </a:rPr>
              <a:t> qua </a:t>
            </a:r>
            <a:r>
              <a:rPr lang="en-US" sz="2400" dirty="0" err="1">
                <a:solidFill>
                  <a:srgbClr val="0033CC"/>
                </a:solidFill>
                <a:latin typeface="Times New Roman" panose="02020603050405020304" pitchFamily="18" charset="0"/>
                <a:cs typeface="Times New Roman" panose="02020603050405020304" pitchFamily="18" charset="0"/>
              </a:rPr>
              <a:t>nét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măt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hành</a:t>
            </a:r>
            <a:r>
              <a:rPr lang="en-US" sz="2400" dirty="0">
                <a:solidFill>
                  <a:srgbClr val="0033CC"/>
                </a:solidFill>
                <a:latin typeface="Times New Roman" panose="02020603050405020304" pitchFamily="18" charset="0"/>
                <a:cs typeface="Times New Roman" panose="02020603050405020304" pitchFamily="18" charset="0"/>
              </a:rPr>
              <a:t> vi, </a:t>
            </a:r>
            <a:r>
              <a:rPr lang="en-US" sz="2400" dirty="0" err="1">
                <a:solidFill>
                  <a:srgbClr val="0033CC"/>
                </a:solidFill>
                <a:latin typeface="Times New Roman" panose="02020603050405020304" pitchFamily="18" charset="0"/>
                <a:cs typeface="Times New Roman" panose="02020603050405020304" pitchFamily="18" charset="0"/>
              </a:rPr>
              <a:t>cử</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chỉ</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điệu</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bộ</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10" name="AutoShape 20"/>
          <p:cNvSpPr>
            <a:spLocks noChangeArrowheads="1"/>
          </p:cNvSpPr>
          <p:nvPr/>
        </p:nvSpPr>
        <p:spPr bwMode="gray">
          <a:xfrm>
            <a:off x="1926068" y="275357"/>
            <a:ext cx="909586" cy="828841"/>
          </a:xfrm>
          <a:prstGeom prst="roundRect">
            <a:avLst>
              <a:gd name="adj" fmla="val 11921"/>
            </a:avLst>
          </a:prstGeom>
          <a:solidFill>
            <a:srgbClr val="FFC000"/>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dirty="0">
                <a:latin typeface="Times New Roman" panose="02020603050405020304" pitchFamily="18" charset="0"/>
                <a:cs typeface="Times New Roman" panose="02020603050405020304" pitchFamily="18" charset="0"/>
              </a:rPr>
              <a:t>  2.1</a:t>
            </a:r>
          </a:p>
        </p:txBody>
      </p:sp>
      <p:pic>
        <p:nvPicPr>
          <p:cNvPr id="15" name="Picture 14"/>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37816" y="2667000"/>
            <a:ext cx="4191000" cy="4018192"/>
          </a:xfrm>
          <a:prstGeom prst="rect">
            <a:avLst/>
          </a:prstGeom>
        </p:spPr>
      </p:pic>
      <p:pic>
        <p:nvPicPr>
          <p:cNvPr id="16" name="Picture 15"/>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201108" y="2667000"/>
            <a:ext cx="4191000" cy="4018192"/>
          </a:xfrm>
          <a:prstGeom prst="rect">
            <a:avLst/>
          </a:prstGeom>
        </p:spPr>
      </p:pic>
    </p:spTree>
    <p:extLst>
      <p:ext uri="{BB962C8B-B14F-4D97-AF65-F5344CB8AC3E}">
        <p14:creationId xmlns:p14="http://schemas.microsoft.com/office/powerpoint/2010/main" val="74112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par>
                                <p:cTn id="25" presetID="6"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10"/>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74680" y="-4916"/>
            <a:ext cx="4293321" cy="3357716"/>
          </a:xfrm>
          <a:prstGeom prst="rect">
            <a:avLst/>
          </a:prstGeom>
        </p:spPr>
      </p:pic>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6374680" y="3352800"/>
            <a:ext cx="4293321" cy="3505200"/>
          </a:xfrm>
          <a:prstGeom prst="rect">
            <a:avLst/>
          </a:prstGeom>
        </p:spPr>
      </p:pic>
      <p:sp>
        <p:nvSpPr>
          <p:cNvPr id="5" name="Rounded Rectangle 4"/>
          <p:cNvSpPr/>
          <p:nvPr/>
        </p:nvSpPr>
        <p:spPr>
          <a:xfrm>
            <a:off x="1981200" y="1066800"/>
            <a:ext cx="3886201" cy="4724400"/>
          </a:xfrm>
          <a:prstGeom prst="roundRect">
            <a:avLst/>
          </a:prstGeom>
          <a:solidFill>
            <a:srgbClr val="B8F9A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latin typeface="Times New Roman" panose="02020603050405020304" pitchFamily="18" charset="0"/>
                <a:cs typeface="Times New Roman" panose="02020603050405020304" pitchFamily="18" charset="0"/>
              </a:rPr>
              <a:t>Hoạt động chủ đạo của trẻ mầm non chính là hoạt động vui chơi, trẻ học thông qua chơi. Khi trẻ tham gia trò chơi là cách giúp trẻ thể hiện rõ nhất các cử chỉ, điệu bộ, hành vi của mình với bạn.</a:t>
            </a:r>
          </a:p>
          <a:p>
            <a:r>
              <a:rPr lang="it-IT" sz="2000" dirty="0">
                <a:solidFill>
                  <a:schemeClr val="tx1"/>
                </a:solidFill>
                <a:latin typeface="Times New Roman" panose="02020603050405020304" pitchFamily="18" charset="0"/>
                <a:cs typeface="Times New Roman" panose="02020603050405020304" pitchFamily="18" charset="0"/>
              </a:rPr>
              <a:t> </a:t>
            </a:r>
          </a:p>
          <a:p>
            <a:r>
              <a:rPr lang="it-IT" sz="2000" dirty="0">
                <a:solidFill>
                  <a:schemeClr val="tx1"/>
                </a:solidFill>
                <a:latin typeface="Times New Roman" panose="02020603050405020304" pitchFamily="18" charset="0"/>
                <a:cs typeface="Times New Roman" panose="02020603050405020304" pitchFamily="18" charset="0"/>
              </a:rPr>
              <a:t>Tôi đã tổ chức cho trẻ tham gia các trò chơi sau: </a:t>
            </a:r>
            <a:endParaRPr lang="en-US" sz="2000" dirty="0">
              <a:solidFill>
                <a:schemeClr val="tx1"/>
              </a:solidFill>
              <a:latin typeface="Times New Roman" panose="02020603050405020304" pitchFamily="18" charset="0"/>
              <a:cs typeface="Times New Roman" panose="02020603050405020304" pitchFamily="18" charset="0"/>
            </a:endParaRPr>
          </a:p>
          <a:p>
            <a:r>
              <a:rPr lang="it-IT" sz="2000" dirty="0">
                <a:solidFill>
                  <a:schemeClr val="tx1"/>
                </a:solidFill>
                <a:latin typeface="Times New Roman" panose="02020603050405020304" pitchFamily="18" charset="0"/>
                <a:cs typeface="Times New Roman" panose="02020603050405020304" pitchFamily="18" charset="0"/>
              </a:rPr>
              <a:t>“Hành động yêu thương” </a:t>
            </a:r>
          </a:p>
          <a:p>
            <a:r>
              <a:rPr lang="it-IT" sz="2000" dirty="0">
                <a:solidFill>
                  <a:schemeClr val="tx1"/>
                </a:solidFill>
                <a:latin typeface="Times New Roman" panose="02020603050405020304" pitchFamily="18" charset="0"/>
                <a:cs typeface="Times New Roman" panose="02020603050405020304" pitchFamily="18" charset="0"/>
              </a:rPr>
              <a:t>“Đi tìm trái tim yêu thương” </a:t>
            </a:r>
          </a:p>
          <a:p>
            <a:r>
              <a:rPr lang="it-IT" sz="2000" dirty="0">
                <a:solidFill>
                  <a:schemeClr val="tx1"/>
                </a:solidFill>
                <a:latin typeface="Times New Roman" panose="02020603050405020304" pitchFamily="18" charset="0"/>
                <a:cs typeface="Times New Roman" panose="02020603050405020304" pitchFamily="18" charset="0"/>
              </a:rPr>
              <a:t> “Trao gửi yêu thương</a:t>
            </a: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65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5943600" y="1752600"/>
            <a:ext cx="4085552" cy="4495800"/>
          </a:xfrm>
          <a:prstGeom prst="rect">
            <a:avLst/>
          </a:prstGeom>
        </p:spPr>
      </p:pic>
      <p:sp>
        <p:nvSpPr>
          <p:cNvPr id="5" name="AutoShape 18"/>
          <p:cNvSpPr>
            <a:spLocks noChangeArrowheads="1"/>
          </p:cNvSpPr>
          <p:nvPr/>
        </p:nvSpPr>
        <p:spPr bwMode="gray">
          <a:xfrm>
            <a:off x="1676400" y="152401"/>
            <a:ext cx="8720744" cy="1013275"/>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sp>
        <p:nvSpPr>
          <p:cNvPr id="6" name="AutoShape 20"/>
          <p:cNvSpPr>
            <a:spLocks noChangeArrowheads="1"/>
          </p:cNvSpPr>
          <p:nvPr/>
        </p:nvSpPr>
        <p:spPr bwMode="gray">
          <a:xfrm>
            <a:off x="1790099" y="245729"/>
            <a:ext cx="909586" cy="828841"/>
          </a:xfrm>
          <a:prstGeom prst="roundRect">
            <a:avLst>
              <a:gd name="adj" fmla="val 11921"/>
            </a:avLst>
          </a:prstGeom>
          <a:solidFill>
            <a:srgbClr val="FFC000"/>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dirty="0">
                <a:latin typeface="Times New Roman" panose="02020603050405020304" pitchFamily="18" charset="0"/>
                <a:cs typeface="Times New Roman" panose="02020603050405020304" pitchFamily="18" charset="0"/>
              </a:rPr>
              <a:t>  2.2</a:t>
            </a:r>
          </a:p>
        </p:txBody>
      </p:sp>
      <p:sp>
        <p:nvSpPr>
          <p:cNvPr id="7" name="Text Box 23"/>
          <p:cNvSpPr txBox="1">
            <a:spLocks noChangeArrowheads="1"/>
          </p:cNvSpPr>
          <p:nvPr/>
        </p:nvSpPr>
        <p:spPr bwMode="gray">
          <a:xfrm>
            <a:off x="2699686" y="289126"/>
            <a:ext cx="769745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dirty="0" err="1">
                <a:solidFill>
                  <a:srgbClr val="0033CC"/>
                </a:solidFill>
                <a:latin typeface="Times New Roman" panose="02020603050405020304" pitchFamily="18" charset="0"/>
                <a:cs typeface="Times New Roman" panose="02020603050405020304" pitchFamily="18" charset="0"/>
              </a:rPr>
              <a:t>Giải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pháp</a:t>
            </a:r>
            <a:r>
              <a:rPr lang="en-US" sz="2400" dirty="0">
                <a:solidFill>
                  <a:srgbClr val="0033CC"/>
                </a:solidFill>
                <a:latin typeface="Times New Roman" panose="02020603050405020304" pitchFamily="18" charset="0"/>
                <a:cs typeface="Times New Roman" panose="02020603050405020304" pitchFamily="18" charset="0"/>
              </a:rPr>
              <a:t> 2: </a:t>
            </a:r>
            <a:r>
              <a:rPr lang="en-US" sz="2400" dirty="0" err="1">
                <a:solidFill>
                  <a:srgbClr val="0033CC"/>
                </a:solidFill>
                <a:latin typeface="Times New Roman" panose="02020603050405020304" pitchFamily="18" charset="0"/>
                <a:cs typeface="Times New Roman" panose="02020603050405020304" pitchFamily="18" charset="0"/>
              </a:rPr>
              <a:t>Dạy</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trẻ</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biết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trao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gửi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yêu</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thương</a:t>
            </a:r>
            <a:r>
              <a:rPr lang="en-US" sz="2400" dirty="0">
                <a:solidFill>
                  <a:srgbClr val="0033CC"/>
                </a:solidFill>
                <a:latin typeface="Times New Roman" panose="02020603050405020304" pitchFamily="18" charset="0"/>
                <a:cs typeface="Times New Roman" panose="02020603050405020304" pitchFamily="18" charset="0"/>
              </a:rPr>
              <a:t> qua </a:t>
            </a:r>
            <a:r>
              <a:rPr lang="en-US" sz="2400" dirty="0" err="1">
                <a:solidFill>
                  <a:srgbClr val="0033CC"/>
                </a:solidFill>
                <a:latin typeface="Times New Roman" panose="02020603050405020304" pitchFamily="18" charset="0"/>
                <a:cs typeface="Times New Roman" panose="02020603050405020304" pitchFamily="18" charset="0"/>
              </a:rPr>
              <a:t>việc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sử</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dụng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nói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trong</a:t>
            </a:r>
            <a:r>
              <a:rPr lang="en-US" sz="2400" dirty="0">
                <a:solidFill>
                  <a:srgbClr val="0033CC"/>
                </a:solidFill>
                <a:latin typeface="Times New Roman" panose="02020603050405020304" pitchFamily="18" charset="0"/>
                <a:cs typeface="Times New Roman" panose="02020603050405020304" pitchFamily="18" charset="0"/>
              </a:rPr>
              <a:t> giao </a:t>
            </a:r>
            <a:r>
              <a:rPr lang="en-US" sz="2400" dirty="0" err="1">
                <a:solidFill>
                  <a:srgbClr val="0033CC"/>
                </a:solidFill>
                <a:latin typeface="Times New Roman" panose="02020603050405020304" pitchFamily="18" charset="0"/>
                <a:cs typeface="Times New Roman" panose="02020603050405020304" pitchFamily="18" charset="0"/>
              </a:rPr>
              <a:t>tiếp</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2050464" y="2593919"/>
            <a:ext cx="3352799" cy="2648873"/>
          </a:xfrm>
          <a:prstGeom prst="roundRect">
            <a:avLst/>
          </a:prstGeom>
          <a:solidFill>
            <a:srgbClr val="B8F9A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272125" y="2877116"/>
            <a:ext cx="2909474" cy="2246769"/>
          </a:xfrm>
          <a:prstGeom prst="rect">
            <a:avLst/>
          </a:prstGeom>
        </p:spPr>
        <p:txBody>
          <a:bodyPr wrap="square">
            <a:spAutoFit/>
          </a:bodyPr>
          <a:lstStyle/>
          <a:p>
            <a:pPr algn="just"/>
            <a:r>
              <a:rPr lang="it-IT" sz="2000" dirty="0">
                <a:latin typeface="Times New Roman" panose="02020603050405020304" pitchFamily="18" charset="0"/>
                <a:ea typeface="맑은 고딕" panose="020B0503020000020004" pitchFamily="50" charset="-127"/>
              </a:rPr>
              <a:t>Trong giờ đón trả trẻ, tôi dạy trẻ kỹ năng nói lời yêu thương trong giao tiếp như biết chào hỏi lễ phép, biết nói lời xin lỗi, cảm ơn, không nói leo khi người khác nói.</a:t>
            </a:r>
            <a:endParaRPr lang="en-US" sz="2000" dirty="0"/>
          </a:p>
        </p:txBody>
      </p:sp>
    </p:spTree>
    <p:extLst>
      <p:ext uri="{BB962C8B-B14F-4D97-AF65-F5344CB8AC3E}">
        <p14:creationId xmlns:p14="http://schemas.microsoft.com/office/powerpoint/2010/main" val="201226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6629400" y="14748"/>
            <a:ext cx="4031226" cy="3173240"/>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1536290" y="3187988"/>
            <a:ext cx="5397910" cy="3670012"/>
          </a:xfrm>
          <a:prstGeom prst="rect">
            <a:avLst/>
          </a:prstGeom>
        </p:spPr>
      </p:pic>
      <p:sp>
        <p:nvSpPr>
          <p:cNvPr id="4" name="Rounded Rectangle 3"/>
          <p:cNvSpPr/>
          <p:nvPr/>
        </p:nvSpPr>
        <p:spPr>
          <a:xfrm>
            <a:off x="1746712" y="153568"/>
            <a:ext cx="4730288" cy="2895600"/>
          </a:xfrm>
          <a:prstGeom prst="roundRect">
            <a:avLst>
              <a:gd name="adj" fmla="val 47780"/>
            </a:avLst>
          </a:prstGeom>
          <a:solidFill>
            <a:srgbClr val="B8F9A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Times New Roman" panose="02020603050405020304" pitchFamily="18" charset="0"/>
                <a:cs typeface="Times New Roman" panose="02020603050405020304" pitchFamily="18" charset="0"/>
              </a:rPr>
              <a:t>Khi tham gia chơi tại các góc hoạt động, trẻ được chơi các trò chơi đóng vai theo chủ đề điều đó giúp trẻ thể hiện các hành vi, ứng xử trong giao tiếp qua lời nói.</a:t>
            </a:r>
            <a:endParaRPr lang="en-US" dirty="0">
              <a:solidFill>
                <a:schemeClr val="tx1"/>
              </a:solidFill>
              <a:latin typeface="Times New Roman" panose="02020603050405020304" pitchFamily="18" charset="0"/>
              <a:cs typeface="Times New Roman" panose="02020603050405020304" pitchFamily="18" charset="0"/>
            </a:endParaRPr>
          </a:p>
          <a:p>
            <a:pPr algn="ctr"/>
            <a:r>
              <a:rPr lang="it-IT" dirty="0">
                <a:solidFill>
                  <a:schemeClr val="tx1"/>
                </a:solidFill>
                <a:latin typeface="Times New Roman" panose="02020603050405020304" pitchFamily="18" charset="0"/>
                <a:cs typeface="Times New Roman" panose="02020603050405020304" pitchFamily="18" charset="0"/>
              </a:rPr>
              <a:t>Ví dụ như ở góc bác sĩ tôi dạy trẻ: Bác bị làm sao đấy? Bác đau ở đâu? Tôi tiêm nhẹ thôi bác không sợ đau đâu. Tôi kê thuốc cho bác uống mau khỏi nhé</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471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6172200" y="3810000"/>
            <a:ext cx="3864181" cy="2783758"/>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1893757" y="1371601"/>
            <a:ext cx="3810000" cy="2625213"/>
          </a:xfrm>
          <a:prstGeom prst="rect">
            <a:avLst/>
          </a:prstGeom>
        </p:spPr>
      </p:pic>
      <p:pic>
        <p:nvPicPr>
          <p:cNvPr id="8" name="Picture 7"/>
          <p:cNvPicPr>
            <a:picLocks noChangeAspect="1"/>
          </p:cNvPicPr>
          <p:nvPr/>
        </p:nvPicPr>
        <p:blipFill>
          <a:blip r:embed="rId5"/>
          <a:stretch>
            <a:fillRect/>
          </a:stretch>
        </p:blipFill>
        <p:spPr>
          <a:xfrm>
            <a:off x="6049504" y="152401"/>
            <a:ext cx="3986876" cy="2730461"/>
          </a:xfrm>
          <a:prstGeom prst="rect">
            <a:avLst/>
          </a:prstGeom>
        </p:spPr>
      </p:pic>
      <p:sp>
        <p:nvSpPr>
          <p:cNvPr id="6" name="Rounded Rectangle 5"/>
          <p:cNvSpPr/>
          <p:nvPr/>
        </p:nvSpPr>
        <p:spPr>
          <a:xfrm>
            <a:off x="1905000" y="4572001"/>
            <a:ext cx="3810000" cy="1734473"/>
          </a:xfrm>
          <a:prstGeom prst="roundRect">
            <a:avLst/>
          </a:prstGeom>
          <a:solidFill>
            <a:srgbClr val="B8F9A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latin typeface="Times New Roman" panose="02020603050405020304" pitchFamily="18" charset="0"/>
                <a:cs typeface="Times New Roman" panose="02020603050405020304" pitchFamily="18" charset="0"/>
              </a:rPr>
              <a:t>Bên cạnh đó để giúp trẻ biết trao gửi yêu thương tôi đi sâu vào dạy trẻ biết được ý nghĩa của những lời nói yêu thương có thể động viên, an ủi người khác vui tươi, phấn khởi và làm được nhiều việc tốt.</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53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5410200" y="23735"/>
            <a:ext cx="5257800" cy="3748549"/>
          </a:xfrm>
          <a:prstGeom prst="rect">
            <a:avLst/>
          </a:prstGeom>
        </p:spPr>
      </p:pic>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1676400" y="3200400"/>
            <a:ext cx="4876800" cy="3505200"/>
          </a:xfrm>
          <a:prstGeom prst="rect">
            <a:avLst/>
          </a:prstGeom>
        </p:spPr>
      </p:pic>
      <p:sp>
        <p:nvSpPr>
          <p:cNvPr id="4" name="Rounded Rectangle 3"/>
          <p:cNvSpPr/>
          <p:nvPr/>
        </p:nvSpPr>
        <p:spPr>
          <a:xfrm>
            <a:off x="6781800" y="3886200"/>
            <a:ext cx="3871210" cy="2971800"/>
          </a:xfrm>
          <a:prstGeom prst="roundRect">
            <a:avLst/>
          </a:prstGeom>
          <a:solidFill>
            <a:schemeClr val="accent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rgbClr val="000099"/>
                </a:solidFill>
                <a:latin typeface="Times New Roman" panose="02020603050405020304" pitchFamily="18" charset="0"/>
                <a:cs typeface="Times New Roman" panose="02020603050405020304" pitchFamily="18" charset="0"/>
              </a:rPr>
              <a:t>Để tạo bầu không khí vui vẻ đầy yêu thương tôi đã cùng trẻ tạo cây yêu thương. Trẻ sẽ sao chép những thông điệp yêu thương, những lời nói, lời chúc và sẽ được lưu giữ trên cây yêu thương qua các giờ học, giờ chơi, các ngày lễ hội để nhắc nhở các bé thường xuyên biết thể hiện tình yêu thương.</a:t>
            </a:r>
            <a:endParaRPr lang="en-US"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34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AutoShape 18"/>
          <p:cNvSpPr>
            <a:spLocks noChangeArrowheads="1"/>
          </p:cNvSpPr>
          <p:nvPr/>
        </p:nvSpPr>
        <p:spPr bwMode="gray">
          <a:xfrm>
            <a:off x="1524000" y="0"/>
            <a:ext cx="9144000" cy="1013276"/>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sp>
        <p:nvSpPr>
          <p:cNvPr id="13" name="AutoShape 20"/>
          <p:cNvSpPr>
            <a:spLocks noChangeArrowheads="1"/>
          </p:cNvSpPr>
          <p:nvPr/>
        </p:nvSpPr>
        <p:spPr bwMode="gray">
          <a:xfrm>
            <a:off x="1844039" y="92217"/>
            <a:ext cx="909586" cy="828842"/>
          </a:xfrm>
          <a:prstGeom prst="roundRect">
            <a:avLst>
              <a:gd name="adj" fmla="val 11921"/>
            </a:avLst>
          </a:prstGeom>
          <a:solidFill>
            <a:srgbClr val="FFC000"/>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2.3</a:t>
            </a:r>
          </a:p>
        </p:txBody>
      </p:sp>
      <p:sp>
        <p:nvSpPr>
          <p:cNvPr id="14" name="Text Box 23"/>
          <p:cNvSpPr txBox="1">
            <a:spLocks noChangeArrowheads="1"/>
          </p:cNvSpPr>
          <p:nvPr/>
        </p:nvSpPr>
        <p:spPr bwMode="gray">
          <a:xfrm>
            <a:off x="2910839" y="76201"/>
            <a:ext cx="73754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dirty="0" err="1">
                <a:solidFill>
                  <a:srgbClr val="0033CC"/>
                </a:solidFill>
                <a:latin typeface="Times New Roman" panose="02020603050405020304" pitchFamily="18" charset="0"/>
                <a:cs typeface="Times New Roman" panose="02020603050405020304" pitchFamily="18" charset="0"/>
              </a:rPr>
              <a:t>Giải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pháp</a:t>
            </a:r>
            <a:r>
              <a:rPr lang="en-US" sz="2400" dirty="0">
                <a:solidFill>
                  <a:srgbClr val="0033CC"/>
                </a:solidFill>
                <a:latin typeface="Times New Roman" panose="02020603050405020304" pitchFamily="18" charset="0"/>
                <a:cs typeface="Times New Roman" panose="02020603050405020304" pitchFamily="18" charset="0"/>
              </a:rPr>
              <a:t> 3: </a:t>
            </a:r>
            <a:r>
              <a:rPr lang="en-US" sz="2400" dirty="0" err="1">
                <a:solidFill>
                  <a:srgbClr val="0033CC"/>
                </a:solidFill>
                <a:latin typeface="Times New Roman" panose="02020603050405020304" pitchFamily="18" charset="0"/>
                <a:cs typeface="Times New Roman" panose="02020603050405020304" pitchFamily="18" charset="0"/>
              </a:rPr>
              <a:t>Phối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kết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hợp</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với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phụ</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huynh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dạy</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trẻ</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biết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trao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gửi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yêu</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thương</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15" name="Picture 14" descr="D:\TÀI LIỆU LỚP 4B6-2023-2024\4.TÀI LIỆU LỚP 4B6\ẢNH VIDEO HOẠT ĐỘNG\hph\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752600"/>
            <a:ext cx="5715000" cy="4800600"/>
          </a:xfrm>
          <a:prstGeom prst="rect">
            <a:avLst/>
          </a:prstGeom>
          <a:noFill/>
          <a:ln>
            <a:noFill/>
          </a:ln>
        </p:spPr>
      </p:pic>
      <p:sp>
        <p:nvSpPr>
          <p:cNvPr id="6" name="Rounded Rectangle 5"/>
          <p:cNvSpPr/>
          <p:nvPr/>
        </p:nvSpPr>
        <p:spPr>
          <a:xfrm>
            <a:off x="1828800" y="2233863"/>
            <a:ext cx="2895600" cy="4038600"/>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solidFill>
                  <a:srgbClr val="000099"/>
                </a:solidFill>
                <a:latin typeface="Times New Roman" panose="02020603050405020304" pitchFamily="18" charset="0"/>
                <a:cs typeface="Times New Roman" panose="02020603050405020304" pitchFamily="18" charset="0"/>
              </a:rPr>
              <a:t>Tại buổi họp phụ huynh tôi đã trao đổi kinh nghiệm CSGD trẻ, giải đáp những băn khoăn thắc mắc của phụ huynh và đưa ra mục tiêu “Dạy trẻ biết yêu thương, chia sẻ” phụ huynh rất nhiệt tình ủng hộ và có nhiều đóng góp quý báu.</a:t>
            </a:r>
            <a:endParaRPr lang="en-US" sz="2000"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959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ircle(in)">
                                      <p:cBhvr>
                                        <p:cTn id="57" dur="2000"/>
                                        <p:tgtEl>
                                          <p:spTgt spid="1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6130936" y="2221707"/>
            <a:ext cx="4003664" cy="4407122"/>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981200" y="2286001"/>
            <a:ext cx="3702566" cy="4419029"/>
          </a:xfrm>
          <a:prstGeom prst="rect">
            <a:avLst/>
          </a:prstGeom>
        </p:spPr>
      </p:pic>
      <p:sp>
        <p:nvSpPr>
          <p:cNvPr id="5" name="Rounded Rectangle 4"/>
          <p:cNvSpPr/>
          <p:nvPr/>
        </p:nvSpPr>
        <p:spPr>
          <a:xfrm>
            <a:off x="2209800" y="228600"/>
            <a:ext cx="7810188" cy="1600200"/>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rgbClr val="000099"/>
                </a:solidFill>
                <a:latin typeface="Times New Roman" panose="02020603050405020304" pitchFamily="18" charset="0"/>
                <a:cs typeface="Times New Roman" panose="02020603050405020304" pitchFamily="18" charset="0"/>
              </a:rPr>
              <a:t>Tôi đã lập zalo nhóm lớp để có thể trao đổi chia sẻ kinh nghiệm, đồng thời gửi các đường link, video và các giáo án với các câu hỏi khác nhau để phụ huynh phối hợp dạy trẻ khi ở nhà</a:t>
            </a:r>
            <a:endParaRPr lang="en-US" sz="2000"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407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descr="Picture2"/>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4648200"/>
          </a:xfrm>
          <a:prstGeom prst="rect">
            <a:avLst/>
          </a:prstGeom>
          <a:noFill/>
          <a:ln>
            <a:noFill/>
          </a:ln>
        </p:spPr>
      </p:pic>
      <p:sp>
        <p:nvSpPr>
          <p:cNvPr id="5" name="Rounded Rectangle 4"/>
          <p:cNvSpPr/>
          <p:nvPr/>
        </p:nvSpPr>
        <p:spPr>
          <a:xfrm>
            <a:off x="2133600" y="4800600"/>
            <a:ext cx="8001000" cy="1905000"/>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solidFill>
                  <a:srgbClr val="000099"/>
                </a:solidFill>
                <a:latin typeface="Times New Roman" panose="02020603050405020304" pitchFamily="18" charset="0"/>
                <a:cs typeface="Times New Roman" panose="02020603050405020304" pitchFamily="18" charset="0"/>
              </a:rPr>
              <a:t>Tôi đã xây dựng bảng tuyên truyền tới phụ huynh. Tại đây có các bài thơ, bài hát, câu chuyện, nội dung dạy trẻ biết trao gửi yêu thương để phụ huynh cùng phối kết hợp dạy trẻ.</a:t>
            </a:r>
          </a:p>
          <a:p>
            <a:pPr algn="just"/>
            <a:r>
              <a:rPr lang="it-IT" sz="2000" dirty="0">
                <a:solidFill>
                  <a:srgbClr val="000099"/>
                </a:solidFill>
                <a:latin typeface="Times New Roman" panose="02020603050405020304" pitchFamily="18" charset="0"/>
                <a:cs typeface="Times New Roman" panose="02020603050405020304" pitchFamily="18" charset="0"/>
              </a:rPr>
              <a:t>Ví dụ như: Qua bài thơ câu chuyện ‘Yêu mẹ’ &amp; ‘Đôi bạn tốt’.... giáo dục trẻ biết yêu thương người thân, chia sẻ và nhường nhịn bạn, giúp đỡ khi bạn gặp khó khăn.</a:t>
            </a:r>
            <a:endParaRPr lang="en-US" sz="2000"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165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Rounded Rectangle 2"/>
          <p:cNvSpPr/>
          <p:nvPr/>
        </p:nvSpPr>
        <p:spPr>
          <a:xfrm>
            <a:off x="1752600" y="152401"/>
            <a:ext cx="6172200" cy="500245"/>
          </a:xfrm>
          <a:prstGeom prst="roundRect">
            <a:avLst/>
          </a:prstGeom>
          <a:solidFill>
            <a:srgbClr val="FFFF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Times New Roman" panose="02020603050405020304" pitchFamily="18" charset="0"/>
                <a:cs typeface="Times New Roman" panose="02020603050405020304" pitchFamily="18" charset="0"/>
              </a:rPr>
              <a:t>3.KẾT QUẢ ĐẠT ĐƯỢC SAU KHI ÁP DỤNG BIỆN PHÁP</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5" name="Rounded Rectangular Callout 4"/>
          <p:cNvSpPr/>
          <p:nvPr/>
        </p:nvSpPr>
        <p:spPr>
          <a:xfrm>
            <a:off x="1752600" y="1072737"/>
            <a:ext cx="3810000" cy="2469573"/>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r>
              <a:rPr lang="it-IT" b="1" dirty="0">
                <a:latin typeface="Times New Roman" panose="02020603050405020304" pitchFamily="18" charset="0"/>
                <a:cs typeface="Times New Roman" panose="02020603050405020304" pitchFamily="18" charset="0"/>
              </a:rPr>
              <a:t>* Đối với phụ huynh:</a:t>
            </a:r>
            <a:endParaRPr lang="en-US" b="1"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 Phụ huynh tự hào và tin tưởng vào khả năng của con em mình.</a:t>
            </a:r>
            <a:endParaRPr lang="en-US"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 Yên tâm và tin tưởng vào các biện pháp giáo dục của nhà trường, của giáo viên.</a:t>
            </a:r>
            <a:endParaRPr lang="en-US"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 PH dành nhiều thời gian gần gũi dạy trẻ được nhiều điều hay.</a:t>
            </a:r>
            <a:endParaRPr lang="en-US" dirty="0">
              <a:latin typeface="Times New Roman" panose="02020603050405020304" pitchFamily="18" charset="0"/>
              <a:cs typeface="Times New Roman" panose="02020603050405020304" pitchFamily="18" charset="0"/>
            </a:endParaRPr>
          </a:p>
        </p:txBody>
      </p:sp>
      <p:sp>
        <p:nvSpPr>
          <p:cNvPr id="6" name="Rounded Rectangular Callout 5"/>
          <p:cNvSpPr/>
          <p:nvPr/>
        </p:nvSpPr>
        <p:spPr>
          <a:xfrm>
            <a:off x="6629400" y="1062346"/>
            <a:ext cx="3886200" cy="2443345"/>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it-IT" b="1" dirty="0">
                <a:latin typeface="Times New Roman" panose="02020603050405020304" pitchFamily="18" charset="0"/>
                <a:cs typeface="Times New Roman" panose="02020603050405020304" pitchFamily="18" charset="0"/>
              </a:rPr>
              <a:t>* Đối với giáo viên:</a:t>
            </a:r>
            <a:endParaRPr lang="en-US" b="1" dirty="0">
              <a:latin typeface="Times New Roman" panose="02020603050405020304" pitchFamily="18" charset="0"/>
              <a:cs typeface="Times New Roman" panose="02020603050405020304" pitchFamily="18" charset="0"/>
            </a:endParaRPr>
          </a:p>
          <a:p>
            <a:pPr algn="just"/>
            <a:r>
              <a:rPr lang="it-IT" dirty="0">
                <a:latin typeface="Times New Roman" panose="02020603050405020304" pitchFamily="18" charset="0"/>
                <a:cs typeface="Times New Roman" panose="02020603050405020304" pitchFamily="18" charset="0"/>
              </a:rPr>
              <a:t>+ Giáo viên tự tin sáng tạo hơn, tích lũy được vốn kiến thức để dạy kỹ năng giao tiếp cho trẻ.</a:t>
            </a:r>
            <a:endParaRPr lang="en-US" dirty="0">
              <a:latin typeface="Times New Roman" panose="02020603050405020304" pitchFamily="18" charset="0"/>
              <a:cs typeface="Times New Roman" panose="02020603050405020304" pitchFamily="18" charset="0"/>
            </a:endParaRPr>
          </a:p>
          <a:p>
            <a:pPr algn="just"/>
            <a:r>
              <a:rPr lang="it-IT" dirty="0">
                <a:latin typeface="Times New Roman" panose="02020603050405020304" pitchFamily="18" charset="0"/>
                <a:cs typeface="Times New Roman" panose="02020603050405020304" pitchFamily="18" charset="0"/>
              </a:rPr>
              <a:t>+ Giáo viên tràn đầy năng lượng, nhiệt huyết với công việc và lan tỏa năng lượng ấy tới đồng nghiệp xung quanh.</a:t>
            </a:r>
            <a:endParaRPr lang="en-US" dirty="0">
              <a:latin typeface="Times New Roman" panose="02020603050405020304" pitchFamily="18" charset="0"/>
              <a:cs typeface="Times New Roman" panose="02020603050405020304" pitchFamily="18" charset="0"/>
            </a:endParaRPr>
          </a:p>
        </p:txBody>
      </p:sp>
      <p:sp>
        <p:nvSpPr>
          <p:cNvPr id="8" name="Rounded Rectangular Callout 7"/>
          <p:cNvSpPr/>
          <p:nvPr/>
        </p:nvSpPr>
        <p:spPr>
          <a:xfrm>
            <a:off x="3429000" y="3962401"/>
            <a:ext cx="4800600" cy="2504739"/>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r>
              <a:rPr lang="it-IT" b="1" dirty="0">
                <a:latin typeface="Times New Roman" panose="02020603050405020304" pitchFamily="18" charset="0"/>
                <a:cs typeface="Times New Roman" panose="02020603050405020304" pitchFamily="18" charset="0"/>
              </a:rPr>
              <a:t>* Đối với trẻ: </a:t>
            </a:r>
            <a:endParaRPr lang="en-US" b="1" dirty="0">
              <a:latin typeface="Times New Roman" panose="02020603050405020304" pitchFamily="18" charset="0"/>
              <a:cs typeface="Times New Roman" panose="02020603050405020304" pitchFamily="18" charset="0"/>
            </a:endParaRPr>
          </a:p>
          <a:p>
            <a:pPr algn="just"/>
            <a:r>
              <a:rPr lang="it-IT" dirty="0">
                <a:latin typeface="Times New Roman" panose="02020603050405020304" pitchFamily="18" charset="0"/>
                <a:cs typeface="Times New Roman" panose="02020603050405020304" pitchFamily="18" charset="0"/>
              </a:rPr>
              <a:t>+ Trẻ biết cách trao gửi yêu thương qua nét mặt, hành vi, cử chỉ, điệu bộ và lời nói trong giao tiếp của trẻ đã thay đổi theo chiều hướng tích cực.</a:t>
            </a:r>
            <a:endParaRPr lang="en-US" dirty="0">
              <a:latin typeface="Times New Roman" panose="02020603050405020304" pitchFamily="18" charset="0"/>
              <a:cs typeface="Times New Roman" panose="02020603050405020304" pitchFamily="18" charset="0"/>
            </a:endParaRPr>
          </a:p>
          <a:p>
            <a:pPr algn="just"/>
            <a:r>
              <a:rPr lang="it-IT" dirty="0">
                <a:latin typeface="Times New Roman" panose="02020603050405020304" pitchFamily="18" charset="0"/>
                <a:cs typeface="Times New Roman" panose="02020603050405020304" pitchFamily="18" charset="0"/>
              </a:rPr>
              <a:t>+ Trẻ biết kiểm soát cảm xúc và xử lý tình huống </a:t>
            </a:r>
          </a:p>
          <a:p>
            <a:pPr algn="just"/>
            <a:r>
              <a:rPr lang="it-IT" dirty="0">
                <a:latin typeface="Times New Roman" panose="02020603050405020304" pitchFamily="18" charset="0"/>
                <a:cs typeface="Times New Roman" panose="02020603050405020304" pitchFamily="18" charset="0"/>
              </a:rPr>
              <a:t>+ Đặc biệt trẻ mạnh dạn, tự tin khi thể hiện kỹ năng giao tiếp của bản thân mình hơn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046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3"/>
          <p:cNvSpPr/>
          <p:nvPr/>
        </p:nvSpPr>
        <p:spPr>
          <a:xfrm>
            <a:off x="5093073" y="155125"/>
            <a:ext cx="1936376" cy="68580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I.MỞ ĐẦU</a:t>
            </a:r>
          </a:p>
        </p:txBody>
      </p:sp>
      <p:sp>
        <p:nvSpPr>
          <p:cNvPr id="6" name="Snip Diagonal Corner Rectangle 5"/>
          <p:cNvSpPr/>
          <p:nvPr/>
        </p:nvSpPr>
        <p:spPr>
          <a:xfrm>
            <a:off x="1066801" y="2581038"/>
            <a:ext cx="1447800" cy="2600562"/>
          </a:xfrm>
          <a:prstGeom prst="snip2DiagRect">
            <a:avLst/>
          </a:prstGeom>
          <a:solidFill>
            <a:srgbClr val="B8F9A9"/>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1.LÝ DO CHỌN ĐỀ TÀI</a:t>
            </a:r>
          </a:p>
        </p:txBody>
      </p:sp>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982" y="1925519"/>
            <a:ext cx="513473" cy="391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759602" y="1524000"/>
            <a:ext cx="7470877" cy="1015663"/>
          </a:xfrm>
          <a:prstGeom prst="rect">
            <a:avLst/>
          </a:prstGeom>
          <a:solidFill>
            <a:schemeClr val="accent6">
              <a:lumMod val="40000"/>
              <a:lumOff val="60000"/>
            </a:schemeClr>
          </a:solidFill>
        </p:spPr>
        <p:txBody>
          <a:bodyPr wrap="square">
            <a:spAutoFit/>
          </a:bodyPr>
          <a:lstStyle/>
          <a:p>
            <a:pPr algn="just"/>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Chỉ</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có</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yêu</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thương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mới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mang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lại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cho</a:t>
            </a:r>
            <a:r>
              <a:rPr lang="en-US" sz="2000" dirty="0">
                <a:solidFill>
                  <a:srgbClr val="0033CC"/>
                </a:solidFill>
                <a:latin typeface="Times New Roman" panose="02020603050405020304" pitchFamily="18" charset="0"/>
                <a:cs typeface="Times New Roman" panose="02020603050405020304" pitchFamily="18" charset="0"/>
              </a:rPr>
              <a:t> con </a:t>
            </a:r>
            <a:r>
              <a:rPr lang="en-US" sz="2000" dirty="0" err="1">
                <a:solidFill>
                  <a:srgbClr val="0033CC"/>
                </a:solidFill>
                <a:latin typeface="Times New Roman" panose="02020603050405020304" pitchFamily="18" charset="0"/>
                <a:cs typeface="Times New Roman" panose="02020603050405020304" pitchFamily="18" charset="0"/>
              </a:rPr>
              <a:t>người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hạnh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phúc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Sinh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ra</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ai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ai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cũng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muốn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mình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có</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một</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tình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yêu</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trọn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vẹn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tình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yêu</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thương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chính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là</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sợi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dây</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nhân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ái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gắn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bó</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giữa</a:t>
            </a:r>
            <a:r>
              <a:rPr lang="en-US" sz="2000" dirty="0">
                <a:solidFill>
                  <a:srgbClr val="0033CC"/>
                </a:solidFill>
                <a:latin typeface="Times New Roman" panose="02020603050405020304" pitchFamily="18" charset="0"/>
                <a:cs typeface="Times New Roman" panose="02020603050405020304" pitchFamily="18" charset="0"/>
              </a:rPr>
              <a:t> con </a:t>
            </a:r>
            <a:r>
              <a:rPr lang="en-US" sz="2000" dirty="0" err="1">
                <a:solidFill>
                  <a:srgbClr val="0033CC"/>
                </a:solidFill>
                <a:latin typeface="Times New Roman" panose="02020603050405020304" pitchFamily="18" charset="0"/>
                <a:cs typeface="Times New Roman" panose="02020603050405020304" pitchFamily="18" charset="0"/>
              </a:rPr>
              <a:t>người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với</a:t>
            </a:r>
            <a:r>
              <a:rPr lang="en-US" sz="2000" dirty="0">
                <a:solidFill>
                  <a:srgbClr val="0033CC"/>
                </a:solidFill>
                <a:latin typeface="Times New Roman" panose="02020603050405020304" pitchFamily="18" charset="0"/>
                <a:cs typeface="Times New Roman" panose="02020603050405020304" pitchFamily="18" charset="0"/>
              </a:rPr>
              <a:t> con </a:t>
            </a:r>
            <a:r>
              <a:rPr lang="en-US" sz="2000" dirty="0" err="1">
                <a:solidFill>
                  <a:srgbClr val="0033CC"/>
                </a:solidFill>
                <a:latin typeface="Times New Roman" panose="02020603050405020304" pitchFamily="18" charset="0"/>
                <a:cs typeface="Times New Roman" panose="02020603050405020304" pitchFamily="18" charset="0"/>
              </a:rPr>
              <a:t>người</a:t>
            </a:r>
            <a:r>
              <a:rPr lang="en-US" sz="2000" dirty="0">
                <a:solidFill>
                  <a:srgbClr val="0033CC"/>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3723506" y="3027484"/>
            <a:ext cx="7506973" cy="1323439"/>
          </a:xfrm>
          <a:prstGeom prst="rect">
            <a:avLst/>
          </a:prstGeom>
          <a:solidFill>
            <a:schemeClr val="accent5">
              <a:lumMod val="40000"/>
              <a:lumOff val="60000"/>
            </a:schemeClr>
          </a:solid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p>
        </p:txBody>
      </p:sp>
      <p:sp>
        <p:nvSpPr>
          <p:cNvPr id="10" name="TextBox 9"/>
          <p:cNvSpPr txBox="1"/>
          <p:nvPr/>
        </p:nvSpPr>
        <p:spPr>
          <a:xfrm>
            <a:off x="3723507" y="4838745"/>
            <a:ext cx="7506973" cy="1323439"/>
          </a:xfrm>
          <a:prstGeom prst="rect">
            <a:avLst/>
          </a:prstGeom>
          <a:solidFill>
            <a:schemeClr val="accent6">
              <a:lumMod val="60000"/>
              <a:lumOff val="40000"/>
            </a:schemeClr>
          </a:solidFill>
        </p:spPr>
        <p:txBody>
          <a:bodyPr wrap="square" rtlCol="0">
            <a:spAutoFit/>
          </a:bodyPr>
          <a:lstStyle/>
          <a:p>
            <a:pPr algn="just"/>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a:t>
            </a:r>
            <a:r>
              <a:rPr lang="en-US" sz="2000" dirty="0" err="1" smtClean="0">
                <a:solidFill>
                  <a:srgbClr val="0033CC"/>
                </a:solidFill>
                <a:latin typeface="Times New Roman" panose="02020603050405020304" pitchFamily="18" charset="0"/>
                <a:cs typeface="Times New Roman" panose="02020603050405020304" pitchFamily="18" charset="0"/>
              </a:rPr>
              <a:t>hân</a:t>
            </a:r>
            <a:r>
              <a:rPr lang="en-US" sz="2000" dirty="0" smtClean="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cách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của</a:t>
            </a:r>
            <a:r>
              <a:rPr lang="en-US" sz="2000" dirty="0">
                <a:solidFill>
                  <a:srgbClr val="0033CC"/>
                </a:solidFill>
                <a:latin typeface="Times New Roman" panose="02020603050405020304" pitchFamily="18" charset="0"/>
                <a:cs typeface="Times New Roman" panose="02020603050405020304" pitchFamily="18" charset="0"/>
              </a:rPr>
              <a:t> con </a:t>
            </a:r>
            <a:r>
              <a:rPr lang="en-US" sz="2000" dirty="0" err="1">
                <a:solidFill>
                  <a:srgbClr val="0033CC"/>
                </a:solidFill>
                <a:latin typeface="Times New Roman" panose="02020603050405020304" pitchFamily="18" charset="0"/>
                <a:cs typeface="Times New Roman" panose="02020603050405020304" pitchFamily="18" charset="0"/>
              </a:rPr>
              <a:t>người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được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đánh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giá</a:t>
            </a:r>
            <a:r>
              <a:rPr lang="en-US" sz="2000" dirty="0">
                <a:solidFill>
                  <a:srgbClr val="0033CC"/>
                </a:solidFill>
                <a:latin typeface="Times New Roman" panose="02020603050405020304" pitchFamily="18" charset="0"/>
                <a:cs typeface="Times New Roman" panose="02020603050405020304" pitchFamily="18" charset="0"/>
              </a:rPr>
              <a:t> qua </a:t>
            </a:r>
            <a:r>
              <a:rPr lang="en-US" sz="2000" dirty="0" err="1">
                <a:solidFill>
                  <a:srgbClr val="0033CC"/>
                </a:solidFill>
                <a:latin typeface="Times New Roman" panose="02020603050405020304" pitchFamily="18" charset="0"/>
                <a:cs typeface="Times New Roman" panose="02020603050405020304" pitchFamily="18" charset="0"/>
              </a:rPr>
              <a:t>cách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ứng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xử</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của</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cá</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nhân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đối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với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người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xung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quanh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Vì</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vậy</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smtClean="0">
                <a:solidFill>
                  <a:srgbClr val="0033CC"/>
                </a:solidFill>
                <a:latin typeface="Times New Roman" panose="02020603050405020304" pitchFamily="18" charset="0"/>
                <a:cs typeface="Times New Roman" panose="02020603050405020304" pitchFamily="18" charset="0"/>
              </a:rPr>
              <a:t>dạy</a:t>
            </a:r>
            <a:r>
              <a:rPr lang="en-US" sz="2000" dirty="0" smtClean="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trẻ</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biết</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yêu</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thương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biết</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quan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tâm</a:t>
            </a:r>
            <a:r>
              <a:rPr lang="en-US" sz="2000" dirty="0">
                <a:solidFill>
                  <a:srgbClr val="0033CC"/>
                </a:solidFill>
                <a:latin typeface="Times New Roman" panose="02020603050405020304" pitchFamily="18" charset="0"/>
                <a:cs typeface="Times New Roman" panose="02020603050405020304" pitchFamily="18" charset="0"/>
              </a:rPr>
              <a:t> chia </a:t>
            </a:r>
            <a:r>
              <a:rPr lang="en-US" sz="2000" dirty="0" err="1">
                <a:solidFill>
                  <a:srgbClr val="0033CC"/>
                </a:solidFill>
                <a:latin typeface="Times New Roman" panose="02020603050405020304" pitchFamily="18" charset="0"/>
                <a:cs typeface="Times New Roman" panose="02020603050405020304" pitchFamily="18" charset="0"/>
              </a:rPr>
              <a:t>sẻ</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ngay</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từ</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khi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còn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nhỏ</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sẽ</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là</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nền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tảng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để</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các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bé</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trở</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thành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những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người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có</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nhân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cách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tốt</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trong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tương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lai</a:t>
            </a:r>
            <a:r>
              <a:rPr lang="en-US" sz="2000" dirty="0">
                <a:solidFill>
                  <a:srgbClr val="0033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4939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80">
                                          <p:stCondLst>
                                            <p:cond delay="0"/>
                                          </p:stCondLst>
                                        </p:cTn>
                                        <p:tgtEl>
                                          <p:spTgt spid="8"/>
                                        </p:tgtEl>
                                      </p:cBhvr>
                                    </p:animEffect>
                                    <p:anim calcmode="lin" valueType="num">
                                      <p:cBhvr>
                                        <p:cTn id="3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3" dur="26">
                                          <p:stCondLst>
                                            <p:cond delay="650"/>
                                          </p:stCondLst>
                                        </p:cTn>
                                        <p:tgtEl>
                                          <p:spTgt spid="8"/>
                                        </p:tgtEl>
                                      </p:cBhvr>
                                      <p:to x="100000" y="60000"/>
                                    </p:animScale>
                                    <p:animScale>
                                      <p:cBhvr>
                                        <p:cTn id="44" dur="166" decel="50000">
                                          <p:stCondLst>
                                            <p:cond delay="676"/>
                                          </p:stCondLst>
                                        </p:cTn>
                                        <p:tgtEl>
                                          <p:spTgt spid="8"/>
                                        </p:tgtEl>
                                      </p:cBhvr>
                                      <p:to x="100000" y="100000"/>
                                    </p:animScale>
                                    <p:animScale>
                                      <p:cBhvr>
                                        <p:cTn id="45" dur="26">
                                          <p:stCondLst>
                                            <p:cond delay="1312"/>
                                          </p:stCondLst>
                                        </p:cTn>
                                        <p:tgtEl>
                                          <p:spTgt spid="8"/>
                                        </p:tgtEl>
                                      </p:cBhvr>
                                      <p:to x="100000" y="80000"/>
                                    </p:animScale>
                                    <p:animScale>
                                      <p:cBhvr>
                                        <p:cTn id="46" dur="166" decel="50000">
                                          <p:stCondLst>
                                            <p:cond delay="1338"/>
                                          </p:stCondLst>
                                        </p:cTn>
                                        <p:tgtEl>
                                          <p:spTgt spid="8"/>
                                        </p:tgtEl>
                                      </p:cBhvr>
                                      <p:to x="100000" y="100000"/>
                                    </p:animScale>
                                    <p:animScale>
                                      <p:cBhvr>
                                        <p:cTn id="47" dur="26">
                                          <p:stCondLst>
                                            <p:cond delay="1642"/>
                                          </p:stCondLst>
                                        </p:cTn>
                                        <p:tgtEl>
                                          <p:spTgt spid="8"/>
                                        </p:tgtEl>
                                      </p:cBhvr>
                                      <p:to x="100000" y="90000"/>
                                    </p:animScale>
                                    <p:animScale>
                                      <p:cBhvr>
                                        <p:cTn id="48" dur="166" decel="50000">
                                          <p:stCondLst>
                                            <p:cond delay="1668"/>
                                          </p:stCondLst>
                                        </p:cTn>
                                        <p:tgtEl>
                                          <p:spTgt spid="8"/>
                                        </p:tgtEl>
                                      </p:cBhvr>
                                      <p:to x="100000" y="100000"/>
                                    </p:animScale>
                                    <p:animScale>
                                      <p:cBhvr>
                                        <p:cTn id="49" dur="26">
                                          <p:stCondLst>
                                            <p:cond delay="1808"/>
                                          </p:stCondLst>
                                        </p:cTn>
                                        <p:tgtEl>
                                          <p:spTgt spid="8"/>
                                        </p:tgtEl>
                                      </p:cBhvr>
                                      <p:to x="100000" y="95000"/>
                                    </p:animScale>
                                    <p:animScale>
                                      <p:cBhvr>
                                        <p:cTn id="50" dur="166" decel="50000">
                                          <p:stCondLst>
                                            <p:cond delay="1834"/>
                                          </p:stCondLst>
                                        </p:cTn>
                                        <p:tgtEl>
                                          <p:spTgt spid="8"/>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down)">
                                      <p:cBhvr>
                                        <p:cTn id="73" dur="580">
                                          <p:stCondLst>
                                            <p:cond delay="0"/>
                                          </p:stCondLst>
                                        </p:cTn>
                                        <p:tgtEl>
                                          <p:spTgt spid="10"/>
                                        </p:tgtEl>
                                      </p:cBhvr>
                                    </p:animEffect>
                                    <p:anim calcmode="lin" valueType="num">
                                      <p:cBhvr>
                                        <p:cTn id="7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9" dur="26">
                                          <p:stCondLst>
                                            <p:cond delay="650"/>
                                          </p:stCondLst>
                                        </p:cTn>
                                        <p:tgtEl>
                                          <p:spTgt spid="10"/>
                                        </p:tgtEl>
                                      </p:cBhvr>
                                      <p:to x="100000" y="60000"/>
                                    </p:animScale>
                                    <p:animScale>
                                      <p:cBhvr>
                                        <p:cTn id="80" dur="166" decel="50000">
                                          <p:stCondLst>
                                            <p:cond delay="676"/>
                                          </p:stCondLst>
                                        </p:cTn>
                                        <p:tgtEl>
                                          <p:spTgt spid="10"/>
                                        </p:tgtEl>
                                      </p:cBhvr>
                                      <p:to x="100000" y="100000"/>
                                    </p:animScale>
                                    <p:animScale>
                                      <p:cBhvr>
                                        <p:cTn id="81" dur="26">
                                          <p:stCondLst>
                                            <p:cond delay="1312"/>
                                          </p:stCondLst>
                                        </p:cTn>
                                        <p:tgtEl>
                                          <p:spTgt spid="10"/>
                                        </p:tgtEl>
                                      </p:cBhvr>
                                      <p:to x="100000" y="80000"/>
                                    </p:animScale>
                                    <p:animScale>
                                      <p:cBhvr>
                                        <p:cTn id="82" dur="166" decel="50000">
                                          <p:stCondLst>
                                            <p:cond delay="1338"/>
                                          </p:stCondLst>
                                        </p:cTn>
                                        <p:tgtEl>
                                          <p:spTgt spid="10"/>
                                        </p:tgtEl>
                                      </p:cBhvr>
                                      <p:to x="100000" y="100000"/>
                                    </p:animScale>
                                    <p:animScale>
                                      <p:cBhvr>
                                        <p:cTn id="83" dur="26">
                                          <p:stCondLst>
                                            <p:cond delay="1642"/>
                                          </p:stCondLst>
                                        </p:cTn>
                                        <p:tgtEl>
                                          <p:spTgt spid="10"/>
                                        </p:tgtEl>
                                      </p:cBhvr>
                                      <p:to x="100000" y="90000"/>
                                    </p:animScale>
                                    <p:animScale>
                                      <p:cBhvr>
                                        <p:cTn id="84" dur="166" decel="50000">
                                          <p:stCondLst>
                                            <p:cond delay="1668"/>
                                          </p:stCondLst>
                                        </p:cTn>
                                        <p:tgtEl>
                                          <p:spTgt spid="10"/>
                                        </p:tgtEl>
                                      </p:cBhvr>
                                      <p:to x="100000" y="100000"/>
                                    </p:animScale>
                                    <p:animScale>
                                      <p:cBhvr>
                                        <p:cTn id="85" dur="26">
                                          <p:stCondLst>
                                            <p:cond delay="1808"/>
                                          </p:stCondLst>
                                        </p:cTn>
                                        <p:tgtEl>
                                          <p:spTgt spid="10"/>
                                        </p:tgtEl>
                                      </p:cBhvr>
                                      <p:to x="100000" y="95000"/>
                                    </p:animScale>
                                    <p:animScale>
                                      <p:cBhvr>
                                        <p:cTn id="8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45161889"/>
              </p:ext>
            </p:extLst>
          </p:nvPr>
        </p:nvGraphicFramePr>
        <p:xfrm>
          <a:off x="2133600" y="1371601"/>
          <a:ext cx="8153400" cy="4132631"/>
        </p:xfrm>
        <a:graphic>
          <a:graphicData uri="http://schemas.openxmlformats.org/drawingml/2006/table">
            <a:tbl>
              <a:tblPr firstRow="1" firstCol="1" bandRow="1">
                <a:tableStyleId>{5C22544A-7EE6-4342-B048-85BDC9FD1C3A}</a:tableStyleId>
              </a:tblPr>
              <a:tblGrid>
                <a:gridCol w="786319">
                  <a:extLst>
                    <a:ext uri="{9D8B030D-6E8A-4147-A177-3AD203B41FA5}">
                      <a16:colId xmlns:a16="http://schemas.microsoft.com/office/drawing/2014/main" val="392262066"/>
                    </a:ext>
                  </a:extLst>
                </a:gridCol>
                <a:gridCol w="3252281">
                  <a:extLst>
                    <a:ext uri="{9D8B030D-6E8A-4147-A177-3AD203B41FA5}">
                      <a16:colId xmlns:a16="http://schemas.microsoft.com/office/drawing/2014/main" val="3062434947"/>
                    </a:ext>
                  </a:extLst>
                </a:gridCol>
                <a:gridCol w="1143000">
                  <a:extLst>
                    <a:ext uri="{9D8B030D-6E8A-4147-A177-3AD203B41FA5}">
                      <a16:colId xmlns:a16="http://schemas.microsoft.com/office/drawing/2014/main" val="1857872923"/>
                    </a:ext>
                  </a:extLst>
                </a:gridCol>
                <a:gridCol w="1159212">
                  <a:extLst>
                    <a:ext uri="{9D8B030D-6E8A-4147-A177-3AD203B41FA5}">
                      <a16:colId xmlns:a16="http://schemas.microsoft.com/office/drawing/2014/main" val="3445305107"/>
                    </a:ext>
                  </a:extLst>
                </a:gridCol>
                <a:gridCol w="906294">
                  <a:extLst>
                    <a:ext uri="{9D8B030D-6E8A-4147-A177-3AD203B41FA5}">
                      <a16:colId xmlns:a16="http://schemas.microsoft.com/office/drawing/2014/main" val="1461153829"/>
                    </a:ext>
                  </a:extLst>
                </a:gridCol>
                <a:gridCol w="906294">
                  <a:extLst>
                    <a:ext uri="{9D8B030D-6E8A-4147-A177-3AD203B41FA5}">
                      <a16:colId xmlns:a16="http://schemas.microsoft.com/office/drawing/2014/main" val="4183434361"/>
                    </a:ext>
                  </a:extLst>
                </a:gridCol>
              </a:tblGrid>
              <a:tr h="533400">
                <a:tc rowSpan="3">
                  <a:txBody>
                    <a:bodyPr/>
                    <a:lstStyle/>
                    <a:p>
                      <a:pPr algn="ctr">
                        <a:lnSpc>
                          <a:spcPct val="115000"/>
                        </a:lnSpc>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STT</a:t>
                      </a:r>
                      <a:endParaRPr lang="en-US" sz="18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tc>
                <a:tc rowSpan="3">
                  <a:txBody>
                    <a:bodyPr/>
                    <a:lstStyle/>
                    <a:p>
                      <a:pPr algn="ctr">
                        <a:lnSpc>
                          <a:spcPct val="115000"/>
                        </a:lnSpc>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TIÊU CHÍ</a:t>
                      </a:r>
                      <a:endParaRPr lang="en-US" sz="18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tc>
                <a:tc gridSpan="4">
                  <a:txBody>
                    <a:bodyPr/>
                    <a:lstStyle/>
                    <a:p>
                      <a:pPr algn="ctr">
                        <a:lnSpc>
                          <a:spcPct val="115000"/>
                        </a:lnSpc>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MỨC ĐỘ</a:t>
                      </a:r>
                      <a:endParaRPr lang="en-US" sz="18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9216352"/>
                  </a:ext>
                </a:extLst>
              </a:tr>
              <a:tr h="457200">
                <a:tc vMerge="1">
                  <a:txBody>
                    <a:bodyPr/>
                    <a:lstStyle/>
                    <a:p>
                      <a:endParaRPr lang="en-US"/>
                    </a:p>
                  </a:txBody>
                  <a:tcPr/>
                </a:tc>
                <a:tc vMerge="1">
                  <a:txBody>
                    <a:bodyPr/>
                    <a:lstStyle/>
                    <a:p>
                      <a:endParaRPr lang="en-US"/>
                    </a:p>
                  </a:txBody>
                  <a:tcPr/>
                </a:tc>
                <a:tc gridSpan="2">
                  <a:txBody>
                    <a:bodyPr/>
                    <a:lstStyle/>
                    <a:p>
                      <a:pPr algn="ctr">
                        <a:lnSpc>
                          <a:spcPct val="115000"/>
                        </a:lnSpc>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Trước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khi</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áp</a:t>
                      </a:r>
                      <a:r>
                        <a:rPr lang="en-US" sz="1800" baseline="0" dirty="0" smtClean="0">
                          <a:solidFill>
                            <a:schemeClr val="tx1"/>
                          </a:solidFill>
                          <a:effectLst/>
                          <a:latin typeface="Times New Roman" panose="02020603050405020304" pitchFamily="18"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cs typeface="Times New Roman" panose="02020603050405020304" pitchFamily="18" charset="0"/>
                        </a:rPr>
                        <a:t>dụng</a:t>
                      </a:r>
                      <a:r>
                        <a:rPr lang="en-US" sz="1800" baseline="0" dirty="0" smtClean="0">
                          <a:solidFill>
                            <a:schemeClr val="tx1"/>
                          </a:solidFill>
                          <a:effectLst/>
                          <a:latin typeface="Times New Roman" panose="02020603050405020304" pitchFamily="18"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cs typeface="Times New Roman" panose="02020603050405020304" pitchFamily="18" charset="0"/>
                        </a:rPr>
                        <a:t>biện</a:t>
                      </a:r>
                      <a:r>
                        <a:rPr lang="en-US" sz="1800" baseline="0" dirty="0" smtClean="0">
                          <a:solidFill>
                            <a:schemeClr val="tx1"/>
                          </a:solidFill>
                          <a:effectLst/>
                          <a:latin typeface="Times New Roman" panose="02020603050405020304" pitchFamily="18"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cs typeface="Times New Roman" panose="02020603050405020304" pitchFamily="18" charset="0"/>
                        </a:rPr>
                        <a:t>pháp</a:t>
                      </a:r>
                      <a:endParaRPr lang="en-US" sz="18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hMerge="1">
                  <a:txBody>
                    <a:bodyPr/>
                    <a:lstStyle/>
                    <a:p>
                      <a:endParaRPr lang="en-US"/>
                    </a:p>
                  </a:txBody>
                  <a:tcPr/>
                </a:tc>
                <a:tc gridSpan="2">
                  <a:txBody>
                    <a:bodyPr/>
                    <a:lstStyle/>
                    <a:p>
                      <a:pPr algn="just">
                        <a:lnSpc>
                          <a:spcPct val="115000"/>
                        </a:lnSpc>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Sau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khi</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áp</a:t>
                      </a:r>
                      <a:r>
                        <a:rPr lang="en-US" sz="1800" baseline="0" dirty="0" smtClean="0">
                          <a:solidFill>
                            <a:schemeClr val="tx1"/>
                          </a:solidFill>
                          <a:effectLst/>
                          <a:latin typeface="Times New Roman" panose="02020603050405020304" pitchFamily="18"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cs typeface="Times New Roman" panose="02020603050405020304" pitchFamily="18" charset="0"/>
                        </a:rPr>
                        <a:t>dụng</a:t>
                      </a:r>
                      <a:r>
                        <a:rPr lang="en-US" sz="1800" baseline="0" dirty="0" smtClean="0">
                          <a:solidFill>
                            <a:schemeClr val="tx1"/>
                          </a:solidFill>
                          <a:effectLst/>
                          <a:latin typeface="Times New Roman" panose="02020603050405020304" pitchFamily="18"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cs typeface="Times New Roman" panose="02020603050405020304" pitchFamily="18" charset="0"/>
                        </a:rPr>
                        <a:t>biện</a:t>
                      </a:r>
                      <a:r>
                        <a:rPr lang="en-US" sz="1800" baseline="0" dirty="0" smtClean="0">
                          <a:solidFill>
                            <a:schemeClr val="tx1"/>
                          </a:solidFill>
                          <a:effectLst/>
                          <a:latin typeface="Times New Roman" panose="02020603050405020304" pitchFamily="18" charset="0"/>
                          <a:cs typeface="Times New Roman" panose="02020603050405020304" pitchFamily="18" charset="0"/>
                        </a:rPr>
                        <a:t> </a:t>
                      </a:r>
                      <a:r>
                        <a:rPr lang="en-US" sz="1800" baseline="0" dirty="0" err="1" smtClean="0">
                          <a:solidFill>
                            <a:schemeClr val="tx1"/>
                          </a:solidFill>
                          <a:effectLst/>
                          <a:latin typeface="Times New Roman" panose="02020603050405020304" pitchFamily="18" charset="0"/>
                          <a:cs typeface="Times New Roman" panose="02020603050405020304" pitchFamily="18" charset="0"/>
                        </a:rPr>
                        <a:t>pháp</a:t>
                      </a:r>
                      <a:endParaRPr lang="en-US" sz="18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098588540"/>
                  </a:ext>
                </a:extLst>
              </a:tr>
              <a:tr h="728941">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Số</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trẻ</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đạt</a:t>
                      </a:r>
                      <a:endParaRPr lang="en-US" sz="180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Tỷ</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lệ</a:t>
                      </a: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Số</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trẻ</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đạt</a:t>
                      </a:r>
                      <a:endParaRPr lang="en-US" sz="180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Tỷ</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lệ</a:t>
                      </a: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2955672493"/>
                  </a:ext>
                </a:extLst>
              </a:tr>
              <a:tr h="1119677">
                <a:tc>
                  <a:txBody>
                    <a:bodyPr/>
                    <a:lstStyle/>
                    <a:p>
                      <a:pPr algn="ctr">
                        <a:lnSpc>
                          <a:spcPct val="115000"/>
                        </a:lnSpc>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1</a:t>
                      </a:r>
                      <a:endParaRPr lang="en-US" sz="18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tc>
                <a:tc>
                  <a:txBody>
                    <a:bodyPr/>
                    <a:lstStyle/>
                    <a:p>
                      <a:pPr algn="just">
                        <a:lnSpc>
                          <a:spcPct val="115000"/>
                        </a:lnSpc>
                        <a:spcAft>
                          <a:spcPts val="0"/>
                        </a:spcAft>
                      </a:pPr>
                      <a:endParaRPr lang="en-US" sz="18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b="1" dirty="0" err="1" smtClean="0">
                          <a:solidFill>
                            <a:schemeClr val="tx1"/>
                          </a:solidFill>
                          <a:effectLst/>
                          <a:latin typeface="Times New Roman" panose="02020603050405020304" pitchFamily="18" charset="0"/>
                          <a:cs typeface="Times New Roman" panose="02020603050405020304" pitchFamily="18" charset="0"/>
                        </a:rPr>
                        <a:t>Trẻ</a:t>
                      </a:r>
                      <a:r>
                        <a:rPr lang="en-US" sz="1800" b="1" dirty="0" smtClean="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biết</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thể</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hiện</a:t>
                      </a:r>
                      <a:r>
                        <a:rPr lang="en-US" sz="1800" b="1" dirty="0">
                          <a:solidFill>
                            <a:schemeClr val="tx1"/>
                          </a:solidFill>
                          <a:effectLst/>
                          <a:latin typeface="Times New Roman" panose="02020603050405020304" pitchFamily="18" charset="0"/>
                          <a:cs typeface="Times New Roman" panose="02020603050405020304" pitchFamily="18" charset="0"/>
                        </a:rPr>
                        <a:t> qua </a:t>
                      </a:r>
                      <a:r>
                        <a:rPr lang="en-US" sz="1800" b="1" dirty="0" err="1">
                          <a:solidFill>
                            <a:schemeClr val="tx1"/>
                          </a:solidFill>
                          <a:effectLst/>
                          <a:latin typeface="Times New Roman" panose="02020603050405020304" pitchFamily="18" charset="0"/>
                          <a:cs typeface="Times New Roman" panose="02020603050405020304" pitchFamily="18" charset="0"/>
                        </a:rPr>
                        <a:t>nét</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mặt</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hành</a:t>
                      </a:r>
                      <a:r>
                        <a:rPr lang="en-US" sz="1800" b="1" dirty="0">
                          <a:solidFill>
                            <a:schemeClr val="tx1"/>
                          </a:solidFill>
                          <a:effectLst/>
                          <a:latin typeface="Times New Roman" panose="02020603050405020304" pitchFamily="18" charset="0"/>
                          <a:cs typeface="Times New Roman" panose="02020603050405020304" pitchFamily="18" charset="0"/>
                        </a:rPr>
                        <a:t> vi, </a:t>
                      </a:r>
                      <a:r>
                        <a:rPr lang="en-US" sz="1800" b="1" dirty="0" err="1">
                          <a:solidFill>
                            <a:schemeClr val="tx1"/>
                          </a:solidFill>
                          <a:effectLst/>
                          <a:latin typeface="Times New Roman" panose="02020603050405020304" pitchFamily="18" charset="0"/>
                          <a:cs typeface="Times New Roman" panose="02020603050405020304" pitchFamily="18" charset="0"/>
                        </a:rPr>
                        <a:t>cử</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chỉ</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điệu</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bộ</a:t>
                      </a:r>
                      <a:endParaRPr lang="en-US" sz="1800" b="1"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algn="ctr">
                        <a:lnSpc>
                          <a:spcPct val="115000"/>
                        </a:lnSpc>
                        <a:spcAft>
                          <a:spcPts val="0"/>
                        </a:spcAft>
                      </a:pPr>
                      <a:r>
                        <a:rPr lang="pt-BR" sz="1800" b="1" dirty="0" smtClean="0">
                          <a:effectLst/>
                          <a:latin typeface="Times New Roman" panose="02020603050405020304" pitchFamily="18" charset="0"/>
                          <a:cs typeface="Times New Roman" panose="02020603050405020304" pitchFamily="18" charset="0"/>
                        </a:rPr>
                        <a:t>15</a:t>
                      </a:r>
                      <a:endParaRPr lang="en-US" sz="1800" b="1"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tc>
                <a:tc>
                  <a:txBody>
                    <a:bodyPr/>
                    <a:lstStyle/>
                    <a:p>
                      <a:pPr indent="252095" algn="ctr">
                        <a:lnSpc>
                          <a:spcPct val="120000"/>
                        </a:lnSpc>
                        <a:spcAft>
                          <a:spcPts val="0"/>
                        </a:spcAft>
                      </a:pPr>
                      <a:r>
                        <a:rPr lang="pt-BR" sz="1800" b="1">
                          <a:effectLst/>
                          <a:latin typeface="Times New Roman" panose="02020603050405020304" pitchFamily="18" charset="0"/>
                          <a:ea typeface="Calibri" panose="020F0502020204030204" pitchFamily="34" charset="0"/>
                          <a:cs typeface="Times New Roman" panose="02020603050405020304" pitchFamily="18" charset="0"/>
                        </a:rPr>
                        <a:t>46,8%</a:t>
                      </a:r>
                      <a:endParaRPr lang="en-US" sz="1800" b="1">
                        <a:effectLst/>
                        <a:latin typeface="Calibri" panose="020F0502020204030204" pitchFamily="34" charset="0"/>
                        <a:ea typeface="맑은 고딕" panose="020B0503020000020004" pitchFamily="50" charset="-127"/>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800" b="1" dirty="0">
                          <a:effectLst/>
                          <a:latin typeface="Times New Roman" panose="02020603050405020304" pitchFamily="18" charset="0"/>
                          <a:cs typeface="Times New Roman" panose="02020603050405020304" pitchFamily="18" charset="0"/>
                        </a:rPr>
                        <a:t>31</a:t>
                      </a:r>
                      <a:endParaRPr lang="en-US" sz="1800" b="1"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800" b="1">
                          <a:effectLst/>
                          <a:latin typeface="Times New Roman" panose="02020603050405020304" pitchFamily="18" charset="0"/>
                          <a:cs typeface="Times New Roman" panose="02020603050405020304" pitchFamily="18" charset="0"/>
                        </a:rPr>
                        <a:t>96.8%</a:t>
                      </a:r>
                      <a:endParaRPr lang="en-US" sz="1800" b="1">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3453469391"/>
                  </a:ext>
                </a:extLst>
              </a:tr>
              <a:tr h="1119677">
                <a:tc>
                  <a:txBody>
                    <a:bodyPr/>
                    <a:lstStyle/>
                    <a:p>
                      <a:pPr algn="ctr">
                        <a:lnSpc>
                          <a:spcPct val="115000"/>
                        </a:lnSpc>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2</a:t>
                      </a:r>
                      <a:endParaRPr lang="en-US" sz="180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tc>
                <a:tc>
                  <a:txBody>
                    <a:bodyPr/>
                    <a:lstStyle/>
                    <a:p>
                      <a:pPr algn="just">
                        <a:lnSpc>
                          <a:spcPct val="115000"/>
                        </a:lnSpc>
                        <a:spcAft>
                          <a:spcPts val="0"/>
                        </a:spcAft>
                      </a:pPr>
                      <a:endParaRPr lang="en-US" sz="18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b="1" dirty="0" err="1" smtClean="0">
                          <a:solidFill>
                            <a:schemeClr val="tx1"/>
                          </a:solidFill>
                          <a:effectLst/>
                          <a:latin typeface="Times New Roman" panose="02020603050405020304" pitchFamily="18" charset="0"/>
                          <a:cs typeface="Times New Roman" panose="02020603050405020304" pitchFamily="18" charset="0"/>
                        </a:rPr>
                        <a:t>Trẻ</a:t>
                      </a:r>
                      <a:r>
                        <a:rPr lang="en-US" sz="1800" b="1" dirty="0" smtClean="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biết</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thể</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hiện</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bằng</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việc</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sử</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dụng</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lời</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nói</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trong</a:t>
                      </a:r>
                      <a:r>
                        <a:rPr lang="en-US" sz="1800" b="1" dirty="0">
                          <a:solidFill>
                            <a:schemeClr val="tx1"/>
                          </a:solidFill>
                          <a:effectLst/>
                          <a:latin typeface="Times New Roman" panose="02020603050405020304" pitchFamily="18" charset="0"/>
                          <a:cs typeface="Times New Roman" panose="02020603050405020304" pitchFamily="18" charset="0"/>
                        </a:rPr>
                        <a:t> giao </a:t>
                      </a:r>
                      <a:r>
                        <a:rPr lang="en-US" sz="1800" b="1" dirty="0" err="1">
                          <a:solidFill>
                            <a:schemeClr val="tx1"/>
                          </a:solidFill>
                          <a:effectLst/>
                          <a:latin typeface="Times New Roman" panose="02020603050405020304" pitchFamily="18" charset="0"/>
                          <a:cs typeface="Times New Roman" panose="02020603050405020304" pitchFamily="18" charset="0"/>
                        </a:rPr>
                        <a:t>tiếp</a:t>
                      </a:r>
                      <a:endParaRPr lang="en-US" sz="1800" b="1"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algn="ctr">
                        <a:lnSpc>
                          <a:spcPct val="115000"/>
                        </a:lnSpc>
                        <a:spcAft>
                          <a:spcPts val="0"/>
                        </a:spcAft>
                      </a:pPr>
                      <a:r>
                        <a:rPr lang="pt-BR" sz="1800" b="1" dirty="0" smtClean="0">
                          <a:effectLst/>
                          <a:latin typeface="Times New Roman" panose="02020603050405020304" pitchFamily="18" charset="0"/>
                          <a:cs typeface="Times New Roman" panose="02020603050405020304" pitchFamily="18" charset="0"/>
                        </a:rPr>
                        <a:t>12</a:t>
                      </a:r>
                      <a:endParaRPr lang="en-US" sz="1800" b="1"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tc>
                <a:tc>
                  <a:txBody>
                    <a:bodyPr/>
                    <a:lstStyle/>
                    <a:p>
                      <a:pPr indent="252095" algn="ctr">
                        <a:lnSpc>
                          <a:spcPct val="120000"/>
                        </a:lnSpc>
                        <a:spcAft>
                          <a:spcPts val="0"/>
                        </a:spcAft>
                      </a:pPr>
                      <a:r>
                        <a:rPr lang="pt-BR" sz="1800" b="1" dirty="0">
                          <a:effectLst/>
                          <a:latin typeface="Times New Roman" panose="02020603050405020304" pitchFamily="18" charset="0"/>
                          <a:ea typeface="Calibri" panose="020F0502020204030204" pitchFamily="34" charset="0"/>
                          <a:cs typeface="Times New Roman" panose="02020603050405020304" pitchFamily="18" charset="0"/>
                        </a:rPr>
                        <a:t>37,5%</a:t>
                      </a:r>
                      <a:endParaRPr lang="en-US" sz="1800" b="1"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800" b="1" dirty="0">
                          <a:effectLst/>
                          <a:latin typeface="Times New Roman" panose="02020603050405020304" pitchFamily="18" charset="0"/>
                          <a:cs typeface="Times New Roman" panose="02020603050405020304" pitchFamily="18" charset="0"/>
                        </a:rPr>
                        <a:t>30</a:t>
                      </a:r>
                      <a:endParaRPr lang="en-US" sz="1800" b="1"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1800" b="1" dirty="0">
                          <a:effectLst/>
                          <a:latin typeface="Times New Roman" panose="02020603050405020304" pitchFamily="18" charset="0"/>
                          <a:cs typeface="Times New Roman" panose="02020603050405020304" pitchFamily="18" charset="0"/>
                        </a:rPr>
                        <a:t>94%</a:t>
                      </a:r>
                      <a:endParaRPr lang="en-US" sz="1800" b="1"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nchor="ctr"/>
                </a:tc>
                <a:extLst>
                  <a:ext uri="{0D108BD9-81ED-4DB2-BD59-A6C34878D82A}">
                    <a16:rowId xmlns:a16="http://schemas.microsoft.com/office/drawing/2014/main" val="1274880171"/>
                  </a:ext>
                </a:extLst>
              </a:tr>
            </a:tbl>
          </a:graphicData>
        </a:graphic>
      </p:graphicFrame>
      <p:sp>
        <p:nvSpPr>
          <p:cNvPr id="6" name="Rounded Rectangle 5"/>
          <p:cNvSpPr/>
          <p:nvPr/>
        </p:nvSpPr>
        <p:spPr>
          <a:xfrm>
            <a:off x="3200400" y="381001"/>
            <a:ext cx="6477000" cy="50024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*KẾT QUẢ ĐẠT ĐƯỢC SAU KHI THỰC HIỆN GIẢI PHÁP</a:t>
            </a:r>
          </a:p>
        </p:txBody>
      </p:sp>
    </p:spTree>
    <p:extLst>
      <p:ext uri="{BB962C8B-B14F-4D97-AF65-F5344CB8AC3E}">
        <p14:creationId xmlns:p14="http://schemas.microsoft.com/office/powerpoint/2010/main" val="264146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Rounded Rectangle 4"/>
          <p:cNvSpPr/>
          <p:nvPr/>
        </p:nvSpPr>
        <p:spPr>
          <a:xfrm>
            <a:off x="4114800" y="211971"/>
            <a:ext cx="4800600" cy="465918"/>
          </a:xfrm>
          <a:prstGeom prst="roundRect">
            <a:avLst/>
          </a:prstGeom>
          <a:solidFill>
            <a:srgbClr val="FFFF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KẾT LUẬN VÀ KHUYẾN NGHỊ</a:t>
            </a:r>
          </a:p>
        </p:txBody>
      </p:sp>
      <p:sp>
        <p:nvSpPr>
          <p:cNvPr id="10" name="Snip Diagonal Corner Rectangle 9"/>
          <p:cNvSpPr/>
          <p:nvPr/>
        </p:nvSpPr>
        <p:spPr>
          <a:xfrm>
            <a:off x="3197903" y="4343400"/>
            <a:ext cx="7280327" cy="1847850"/>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it-IT" sz="2000" dirty="0">
                <a:solidFill>
                  <a:srgbClr val="000099"/>
                </a:solidFill>
                <a:latin typeface="Times New Roman" panose="02020603050405020304" pitchFamily="18" charset="0"/>
                <a:cs typeface="Times New Roman" panose="02020603050405020304" pitchFamily="18" charset="0"/>
              </a:rPr>
              <a:t>- Tăng cường cơ sở vật chất nhằm phục vụ tốt hơn trong công tác chăm sóc giáo dục trẻ.</a:t>
            </a:r>
          </a:p>
          <a:p>
            <a:pPr algn="just"/>
            <a:r>
              <a:rPr lang="it-IT" sz="2000" dirty="0">
                <a:solidFill>
                  <a:srgbClr val="000099"/>
                </a:solidFill>
                <a:latin typeface="Times New Roman" panose="02020603050405020304" pitchFamily="18" charset="0"/>
                <a:cs typeface="Times New Roman" panose="02020603050405020304" pitchFamily="18" charset="0"/>
              </a:rPr>
              <a:t> - Tổ chức thêm về những buổi tập huấn, sinh hoạt chuyên môn, thảo luận về các biện pháp giúp trẻ trao gửi yêu thương qua cử chỉ, nét mặt, lời nói trong giao tiếp hàng ngày. </a:t>
            </a:r>
            <a:endParaRPr lang="en-US" sz="2000" dirty="0">
              <a:solidFill>
                <a:srgbClr val="000099"/>
              </a:solidFill>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3200401" y="1333500"/>
            <a:ext cx="7280327" cy="2171700"/>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it-IT" sz="2000" dirty="0">
                <a:latin typeface="Times New Roman" panose="02020603050405020304" pitchFamily="18" charset="0"/>
                <a:cs typeface="Times New Roman" panose="02020603050405020304" pitchFamily="18" charset="0"/>
              </a:rPr>
              <a:t>- </a:t>
            </a:r>
            <a:r>
              <a:rPr lang="it-IT" sz="2000" dirty="0">
                <a:solidFill>
                  <a:srgbClr val="000099"/>
                </a:solidFill>
                <a:latin typeface="Times New Roman" panose="02020603050405020304" pitchFamily="18" charset="0"/>
                <a:cs typeface="Times New Roman" panose="02020603050405020304" pitchFamily="18" charset="0"/>
              </a:rPr>
              <a:t>Được yêu thương là nhu cầu lớn nhất của đứa trẻ đồng thời trẻ biết thể hiện bộc lộ lời nói và hành động cũng giúp trẻ phát triển toàn diện hơn.</a:t>
            </a:r>
            <a:endParaRPr lang="en-US" sz="2000" dirty="0">
              <a:solidFill>
                <a:srgbClr val="000099"/>
              </a:solidFill>
              <a:latin typeface="Times New Roman" panose="02020603050405020304" pitchFamily="18" charset="0"/>
              <a:cs typeface="Times New Roman" panose="02020603050405020304" pitchFamily="18" charset="0"/>
            </a:endParaRPr>
          </a:p>
          <a:p>
            <a:pPr algn="just"/>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Biện</a:t>
            </a:r>
            <a:r>
              <a:rPr lang="en-US" sz="2000" dirty="0">
                <a:solidFill>
                  <a:srgbClr val="000099"/>
                </a:solidFill>
                <a:latin typeface="Times New Roman" panose="02020603050405020304" pitchFamily="18" charset="0"/>
                <a:cs typeface="Times New Roman" panose="02020603050405020304" pitchFamily="18" charset="0"/>
              </a:rPr>
              <a:t> </a:t>
            </a:r>
            <a:r>
              <a:rPr lang="en-US" sz="2000" dirty="0" err="1">
                <a:solidFill>
                  <a:srgbClr val="000099"/>
                </a:solidFill>
                <a:latin typeface="Times New Roman" panose="02020603050405020304" pitchFamily="18" charset="0"/>
                <a:cs typeface="Times New Roman" panose="02020603050405020304" pitchFamily="18" charset="0"/>
              </a:rPr>
              <a:t>pháp</a:t>
            </a:r>
            <a:r>
              <a:rPr lang="en-US" sz="2000" dirty="0">
                <a:solidFill>
                  <a:srgbClr val="000099"/>
                </a:solidFill>
                <a:latin typeface="Times New Roman" panose="02020603050405020304" pitchFamily="18" charset="0"/>
                <a:cs typeface="Times New Roman" panose="02020603050405020304" pitchFamily="18" charset="0"/>
              </a:rPr>
              <a:t> </a:t>
            </a:r>
            <a:r>
              <a:rPr lang="vi-VN" sz="2000" dirty="0">
                <a:solidFill>
                  <a:srgbClr val="000099"/>
                </a:solidFill>
                <a:latin typeface="Times New Roman" panose="02020603050405020304" pitchFamily="18" charset="0"/>
                <a:cs typeface="Times New Roman" panose="02020603050405020304" pitchFamily="18" charset="0"/>
              </a:rPr>
              <a:t>có thể nhân rộng tại các trường mầm non trong toàn huyện và thành phố. Tất cả vì trẻ thơ, vì những mầm non thân yêu của đất nước và vì một trường mầm non hạnh phúc - tôn trọng quyền trẻ em</a:t>
            </a:r>
            <a:r>
              <a:rPr lang="en-US" sz="2000" dirty="0">
                <a:solidFill>
                  <a:srgbClr val="000099"/>
                </a:solidFill>
                <a:latin typeface="Times New Roman" panose="02020603050405020304" pitchFamily="18" charset="0"/>
                <a:cs typeface="Times New Roman" panose="02020603050405020304" pitchFamily="18" charset="0"/>
              </a:rPr>
              <a:t>.</a:t>
            </a:r>
          </a:p>
        </p:txBody>
      </p:sp>
      <p:sp>
        <p:nvSpPr>
          <p:cNvPr id="4" name="Flowchart: Sequential Access Storage 3"/>
          <p:cNvSpPr/>
          <p:nvPr/>
        </p:nvSpPr>
        <p:spPr>
          <a:xfrm>
            <a:off x="1695177" y="914400"/>
            <a:ext cx="1482672" cy="1219200"/>
          </a:xfrm>
          <a:prstGeom prst="flowChartMagneticTap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t-IT" b="1" dirty="0">
                <a:solidFill>
                  <a:srgbClr val="FF0000"/>
                </a:solidFill>
                <a:latin typeface="Times New Roman" panose="02020603050405020304" pitchFamily="18" charset="0"/>
                <a:cs typeface="Times New Roman" panose="02020603050405020304" pitchFamily="18" charset="0"/>
              </a:rPr>
              <a:t>Kết luận</a:t>
            </a:r>
            <a:endParaRPr lang="en-US" dirty="0">
              <a:latin typeface="Times New Roman" panose="02020603050405020304" pitchFamily="18" charset="0"/>
              <a:cs typeface="Times New Roman" panose="02020603050405020304" pitchFamily="18" charset="0"/>
            </a:endParaRPr>
          </a:p>
        </p:txBody>
      </p:sp>
      <p:sp>
        <p:nvSpPr>
          <p:cNvPr id="11" name="Flowchart: Sequential Access Storage 10"/>
          <p:cNvSpPr/>
          <p:nvPr/>
        </p:nvSpPr>
        <p:spPr>
          <a:xfrm>
            <a:off x="1776439" y="3733800"/>
            <a:ext cx="1482672" cy="1219200"/>
          </a:xfrm>
          <a:prstGeom prst="flowChartMagneticTap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t-IT" sz="1600" dirty="0">
                <a:solidFill>
                  <a:srgbClr val="0033CC"/>
                </a:solidFill>
                <a:latin typeface="Times New Roman" panose="02020603050405020304" pitchFamily="18" charset="0"/>
                <a:cs typeface="Times New Roman" panose="02020603050405020304" pitchFamily="18" charset="0"/>
              </a:rPr>
              <a:t> </a:t>
            </a:r>
            <a:r>
              <a:rPr lang="it-IT" b="1" dirty="0">
                <a:solidFill>
                  <a:srgbClr val="FF0000"/>
                </a:solidFill>
                <a:latin typeface="Times New Roman" panose="02020603050405020304" pitchFamily="18" charset="0"/>
                <a:cs typeface="Times New Roman" panose="02020603050405020304" pitchFamily="18" charset="0"/>
              </a:rPr>
              <a:t>Đề xuất, khuyến nghị:</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65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8" grpId="0" animBg="1"/>
      <p:bldP spid="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278750" y="243348"/>
            <a:ext cx="4231038" cy="2971800"/>
          </a:xfrm>
          <a:prstGeom prst="rect">
            <a:avLst/>
          </a:prstGeom>
        </p:spPr>
      </p:pic>
      <p:pic>
        <p:nvPicPr>
          <p:cNvPr id="9" name="Picture 8"/>
          <p:cNvPicPr>
            <a:picLocks noChangeAspect="1"/>
          </p:cNvPicPr>
          <p:nvPr/>
        </p:nvPicPr>
        <p:blipFill>
          <a:blip r:embed="rId4"/>
          <a:stretch>
            <a:fillRect/>
          </a:stretch>
        </p:blipFill>
        <p:spPr>
          <a:xfrm>
            <a:off x="1737748" y="3437610"/>
            <a:ext cx="4343400" cy="2997200"/>
          </a:xfrm>
          <a:prstGeom prst="rect">
            <a:avLst/>
          </a:prstGeom>
        </p:spPr>
      </p:pic>
      <p:pic>
        <p:nvPicPr>
          <p:cNvPr id="12" name="Picture 11"/>
          <p:cNvPicPr>
            <a:picLocks noChangeAspect="1"/>
          </p:cNvPicPr>
          <p:nvPr/>
        </p:nvPicPr>
        <p:blipFill>
          <a:blip r:embed="rId5"/>
          <a:stretch>
            <a:fillRect/>
          </a:stretch>
        </p:blipFill>
        <p:spPr>
          <a:xfrm>
            <a:off x="6278750" y="3454400"/>
            <a:ext cx="4301426" cy="2963620"/>
          </a:xfrm>
          <a:prstGeom prst="rect">
            <a:avLst/>
          </a:prstGeom>
        </p:spPr>
      </p:pic>
      <p:pic>
        <p:nvPicPr>
          <p:cNvPr id="13" name="Picture 12"/>
          <p:cNvPicPr>
            <a:picLocks noChangeAspect="1"/>
          </p:cNvPicPr>
          <p:nvPr/>
        </p:nvPicPr>
        <p:blipFill>
          <a:blip r:embed="rId6"/>
          <a:stretch>
            <a:fillRect/>
          </a:stretch>
        </p:blipFill>
        <p:spPr>
          <a:xfrm>
            <a:off x="1737748" y="243348"/>
            <a:ext cx="4343400" cy="2971800"/>
          </a:xfrm>
          <a:prstGeom prst="rect">
            <a:avLst/>
          </a:prstGeom>
        </p:spPr>
      </p:pic>
    </p:spTree>
    <p:extLst>
      <p:ext uri="{BB962C8B-B14F-4D97-AF65-F5344CB8AC3E}">
        <p14:creationId xmlns:p14="http://schemas.microsoft.com/office/powerpoint/2010/main" val="1621491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7400" y="3451256"/>
            <a:ext cx="3962400" cy="2775041"/>
          </a:xfrm>
          <a:prstGeom prst="rect">
            <a:avLst/>
          </a:prstGeom>
        </p:spPr>
      </p:pic>
      <p:pic>
        <p:nvPicPr>
          <p:cNvPr id="3" name="Picture 2"/>
          <p:cNvPicPr>
            <a:picLocks noChangeAspect="1"/>
          </p:cNvPicPr>
          <p:nvPr/>
        </p:nvPicPr>
        <p:blipFill>
          <a:blip r:embed="rId4"/>
          <a:stretch>
            <a:fillRect/>
          </a:stretch>
        </p:blipFill>
        <p:spPr>
          <a:xfrm>
            <a:off x="6019801" y="470779"/>
            <a:ext cx="4087091" cy="2980476"/>
          </a:xfrm>
          <a:prstGeom prst="rect">
            <a:avLst/>
          </a:prstGeom>
        </p:spPr>
      </p:pic>
    </p:spTree>
    <p:extLst>
      <p:ext uri="{BB962C8B-B14F-4D97-AF65-F5344CB8AC3E}">
        <p14:creationId xmlns:p14="http://schemas.microsoft.com/office/powerpoint/2010/main" val="21611521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14600" y="3552105"/>
            <a:ext cx="7848600" cy="984885"/>
          </a:xfrm>
          <a:prstGeom prst="rect">
            <a:avLst/>
          </a:prstGeom>
        </p:spPr>
        <p:txBody>
          <a:bodyPr wrap="square">
            <a:spAutoFit/>
          </a:bodyPr>
          <a:lstStyle/>
          <a:p>
            <a:pPr algn="ctr"/>
            <a:r>
              <a:rPr lang="en-US" sz="5800" b="1" i="1" dirty="0">
                <a:solidFill>
                  <a:srgbClr val="0033CC"/>
                </a:solidFill>
                <a:latin typeface="Times New Roman" panose="02020603050405020304" pitchFamily="18" charset="0"/>
                <a:ea typeface="Times New Roman" panose="02020603050405020304" pitchFamily="18" charset="0"/>
              </a:rPr>
              <a:t>Xin </a:t>
            </a:r>
            <a:r>
              <a:rPr lang="en-US" sz="5800" b="1" i="1" dirty="0" err="1" smtClean="0">
                <a:solidFill>
                  <a:srgbClr val="0033CC"/>
                </a:solidFill>
                <a:latin typeface="Times New Roman" panose="02020603050405020304" pitchFamily="18" charset="0"/>
                <a:ea typeface="Times New Roman" panose="02020603050405020304" pitchFamily="18" charset="0"/>
              </a:rPr>
              <a:t>ch</a:t>
            </a:r>
            <a:r>
              <a:rPr lang="en-US" sz="5800" b="1" i="1" dirty="0" err="1" smtClean="0">
                <a:solidFill>
                  <a:srgbClr val="0033CC"/>
                </a:solidFill>
                <a:latin typeface="Times New Roman" panose="02020603050405020304" pitchFamily="18" charset="0"/>
                <a:ea typeface="Times New Roman" panose="02020603050405020304" pitchFamily="18" charset="0"/>
              </a:rPr>
              <a:t>ân</a:t>
            </a:r>
            <a:r>
              <a:rPr lang="en-US" sz="5800" b="1" i="1" dirty="0" smtClean="0">
                <a:solidFill>
                  <a:srgbClr val="0033CC"/>
                </a:solidFill>
                <a:latin typeface="Times New Roman" panose="02020603050405020304" pitchFamily="18" charset="0"/>
                <a:ea typeface="Times New Roman" panose="02020603050405020304" pitchFamily="18" charset="0"/>
              </a:rPr>
              <a:t> </a:t>
            </a:r>
            <a:r>
              <a:rPr lang="en-US" sz="5800" b="1" i="1" dirty="0" err="1">
                <a:solidFill>
                  <a:srgbClr val="0033CC"/>
                </a:solidFill>
                <a:latin typeface="Times New Roman" panose="02020603050405020304" pitchFamily="18" charset="0"/>
                <a:ea typeface="Times New Roman" panose="02020603050405020304" pitchFamily="18" charset="0"/>
              </a:rPr>
              <a:t>thành</a:t>
            </a:r>
            <a:r>
              <a:rPr lang="en-US" sz="5800" b="1" i="1" dirty="0">
                <a:solidFill>
                  <a:srgbClr val="0033CC"/>
                </a:solidFill>
                <a:latin typeface="Times New Roman" panose="02020603050405020304" pitchFamily="18" charset="0"/>
                <a:ea typeface="Times New Roman" panose="02020603050405020304" pitchFamily="18" charset="0"/>
              </a:rPr>
              <a:t> </a:t>
            </a:r>
            <a:r>
              <a:rPr lang="en-US" sz="5800" b="1" i="1" dirty="0" err="1">
                <a:solidFill>
                  <a:srgbClr val="0033CC"/>
                </a:solidFill>
                <a:latin typeface="Times New Roman" panose="02020603050405020304" pitchFamily="18" charset="0"/>
                <a:ea typeface="Times New Roman" panose="02020603050405020304" pitchFamily="18" charset="0"/>
              </a:rPr>
              <a:t>cảm</a:t>
            </a:r>
            <a:r>
              <a:rPr lang="en-US" sz="5800" b="1" i="1" dirty="0">
                <a:solidFill>
                  <a:srgbClr val="0033CC"/>
                </a:solidFill>
                <a:latin typeface="Times New Roman" panose="02020603050405020304" pitchFamily="18" charset="0"/>
                <a:ea typeface="Times New Roman" panose="02020603050405020304" pitchFamily="18" charset="0"/>
              </a:rPr>
              <a:t> </a:t>
            </a:r>
            <a:r>
              <a:rPr lang="en-US" sz="5800" b="1" i="1" dirty="0" err="1">
                <a:solidFill>
                  <a:srgbClr val="0033CC"/>
                </a:solidFill>
                <a:latin typeface="Times New Roman" panose="02020603050405020304" pitchFamily="18" charset="0"/>
                <a:ea typeface="Times New Roman" panose="02020603050405020304" pitchFamily="18" charset="0"/>
              </a:rPr>
              <a:t>ơn</a:t>
            </a:r>
            <a:r>
              <a:rPr lang="en-US" sz="5800" b="1" i="1" dirty="0">
                <a:solidFill>
                  <a:srgbClr val="0033CC"/>
                </a:solidFill>
                <a:latin typeface="Times New Roman" panose="02020603050405020304" pitchFamily="18" charset="0"/>
                <a:ea typeface="Times New Roman" panose="02020603050405020304" pitchFamily="18" charset="0"/>
              </a:rPr>
              <a:t>! </a:t>
            </a:r>
            <a:endParaRPr lang="en-US" sz="5800" i="1" dirty="0">
              <a:solidFill>
                <a:srgbClr val="0033CC"/>
              </a:solidFill>
            </a:endParaRPr>
          </a:p>
        </p:txBody>
      </p:sp>
      <p:sp>
        <p:nvSpPr>
          <p:cNvPr id="9" name="Rectangle 8"/>
          <p:cNvSpPr/>
          <p:nvPr/>
        </p:nvSpPr>
        <p:spPr>
          <a:xfrm>
            <a:off x="1524000" y="867734"/>
            <a:ext cx="8977746" cy="1384995"/>
          </a:xfrm>
          <a:prstGeom prst="rect">
            <a:avLst/>
          </a:prstGeom>
        </p:spPr>
        <p:txBody>
          <a:bodyPr wrap="square">
            <a:spAutoFit/>
          </a:bodyPr>
          <a:lstStyle/>
          <a:p>
            <a:pPr algn="ctr"/>
            <a:r>
              <a:rPr lang="en-US" sz="2800" b="1" i="1" dirty="0">
                <a:solidFill>
                  <a:srgbClr val="0033CC"/>
                </a:solidFill>
                <a:latin typeface="Times New Roman" panose="02020603050405020304" pitchFamily="18" charset="0"/>
                <a:ea typeface="Times New Roman" panose="02020603050405020304" pitchFamily="18" charset="0"/>
              </a:rPr>
              <a:t>“</a:t>
            </a:r>
            <a:r>
              <a:rPr lang="en-US" sz="2800" b="1" i="1" dirty="0" err="1">
                <a:solidFill>
                  <a:srgbClr val="0033CC"/>
                </a:solidFill>
                <a:latin typeface="Times New Roman" panose="02020603050405020304" pitchFamily="18" charset="0"/>
                <a:ea typeface="Times New Roman" panose="02020603050405020304" pitchFamily="18" charset="0"/>
              </a:rPr>
              <a:t>Trái</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tim</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yêu</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thương</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là</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điểm</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bắt</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đầu</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của</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mọi</a:t>
            </a:r>
            <a:r>
              <a:rPr lang="en-US" sz="2800" b="1" i="1" dirty="0">
                <a:solidFill>
                  <a:srgbClr val="0033CC"/>
                </a:solidFill>
                <a:latin typeface="Times New Roman" panose="02020603050405020304" pitchFamily="18" charset="0"/>
                <a:ea typeface="Times New Roman" panose="02020603050405020304" pitchFamily="18" charset="0"/>
              </a:rPr>
              <a:t> tri </a:t>
            </a:r>
            <a:r>
              <a:rPr lang="en-US" sz="2800" b="1" i="1" dirty="0" err="1">
                <a:solidFill>
                  <a:srgbClr val="0033CC"/>
                </a:solidFill>
                <a:latin typeface="Times New Roman" panose="02020603050405020304" pitchFamily="18" charset="0"/>
                <a:ea typeface="Times New Roman" panose="02020603050405020304" pitchFamily="18" charset="0"/>
              </a:rPr>
              <a:t>thức</a:t>
            </a:r>
            <a:r>
              <a:rPr lang="en-US" sz="2800" b="1" i="1" dirty="0">
                <a:solidFill>
                  <a:srgbClr val="0033CC"/>
                </a:solidFill>
                <a:latin typeface="Times New Roman" panose="02020603050405020304" pitchFamily="18" charset="0"/>
                <a:ea typeface="Times New Roman" panose="02020603050405020304" pitchFamily="18" charset="0"/>
              </a:rPr>
              <a:t>” </a:t>
            </a:r>
            <a:endParaRPr lang="en-US" sz="2800" i="1" dirty="0">
              <a:solidFill>
                <a:srgbClr val="0033CC"/>
              </a:solidFill>
            </a:endParaRPr>
          </a:p>
          <a:p>
            <a:pPr algn="ctr"/>
            <a:r>
              <a:rPr lang="en-US" sz="2800" b="1" i="1" dirty="0" err="1">
                <a:solidFill>
                  <a:srgbClr val="0033CC"/>
                </a:solidFill>
                <a:latin typeface="Times New Roman" panose="02020603050405020304" pitchFamily="18" charset="0"/>
                <a:ea typeface="Times New Roman" panose="02020603050405020304" pitchFamily="18" charset="0"/>
              </a:rPr>
              <a:t>Hãy</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trao</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đi</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yêu</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thương</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và</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sẻ</a:t>
            </a:r>
            <a:r>
              <a:rPr lang="en-US" sz="2800" b="1" i="1" dirty="0">
                <a:solidFill>
                  <a:srgbClr val="0033CC"/>
                </a:solidFill>
                <a:latin typeface="Times New Roman" panose="02020603050405020304" pitchFamily="18" charset="0"/>
                <a:ea typeface="Times New Roman" panose="02020603050405020304" pitchFamily="18" charset="0"/>
              </a:rPr>
              <a:t> chia, </a:t>
            </a:r>
            <a:r>
              <a:rPr lang="en-US" sz="2800" b="1" i="1" dirty="0" err="1">
                <a:solidFill>
                  <a:srgbClr val="0033CC"/>
                </a:solidFill>
                <a:latin typeface="Times New Roman" panose="02020603050405020304" pitchFamily="18" charset="0"/>
                <a:ea typeface="Times New Roman" panose="02020603050405020304" pitchFamily="18" charset="0"/>
              </a:rPr>
              <a:t>bạn</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sẽ</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nhận</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được</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niềm</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vui</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và</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hạnh</a:t>
            </a:r>
            <a:r>
              <a:rPr lang="en-US" sz="2800" b="1" i="1" dirty="0">
                <a:solidFill>
                  <a:srgbClr val="0033CC"/>
                </a:solidFill>
                <a:latin typeface="Times New Roman" panose="02020603050405020304" pitchFamily="18" charset="0"/>
                <a:ea typeface="Times New Roman" panose="02020603050405020304" pitchFamily="18" charset="0"/>
              </a:rPr>
              <a:t> </a:t>
            </a:r>
            <a:r>
              <a:rPr lang="en-US" sz="2800" b="1" i="1" dirty="0" err="1">
                <a:solidFill>
                  <a:srgbClr val="0033CC"/>
                </a:solidFill>
                <a:latin typeface="Times New Roman" panose="02020603050405020304" pitchFamily="18" charset="0"/>
                <a:ea typeface="Times New Roman" panose="02020603050405020304" pitchFamily="18" charset="0"/>
              </a:rPr>
              <a:t>phúc</a:t>
            </a:r>
            <a:r>
              <a:rPr lang="en-US" sz="2800" b="1" i="1" dirty="0">
                <a:solidFill>
                  <a:srgbClr val="0033CC"/>
                </a:solidFill>
                <a:latin typeface="Times New Roman" panose="02020603050405020304" pitchFamily="18" charset="0"/>
                <a:ea typeface="Times New Roman" panose="02020603050405020304" pitchFamily="18" charset="0"/>
              </a:rPr>
              <a:t> ! </a:t>
            </a:r>
            <a:endParaRPr lang="en-US" sz="2800" i="1" dirty="0">
              <a:solidFill>
                <a:srgbClr val="0033CC"/>
              </a:solidFill>
            </a:endParaRPr>
          </a:p>
        </p:txBody>
      </p:sp>
    </p:spTree>
    <p:extLst>
      <p:ext uri="{BB962C8B-B14F-4D97-AF65-F5344CB8AC3E}">
        <p14:creationId xmlns:p14="http://schemas.microsoft.com/office/powerpoint/2010/main" val="1572045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3522627" y="28074"/>
            <a:ext cx="4077686" cy="68580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LÝ DO CHỌN ĐỀ TÀI</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7" name="Picture 3" descr="C:\Users\ADMIN\Downloads\c0dff641a3d19e562c76212a31b715d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2952536" cy="3797004"/>
          </a:xfrm>
          <a:prstGeom prst="rect">
            <a:avLst/>
          </a:prstGeom>
          <a:noFill/>
          <a:extLst>
            <a:ext uri="{909E8E84-426E-40DD-AFC4-6F175D3DCCD1}">
              <a14:hiddenFill xmlns:a14="http://schemas.microsoft.com/office/drawing/2010/main">
                <a:solidFill>
                  <a:srgbClr val="FFFFFF"/>
                </a:solidFill>
              </a14:hiddenFill>
            </a:ext>
          </a:extLst>
        </p:spPr>
      </p:pic>
      <p:sp>
        <p:nvSpPr>
          <p:cNvPr id="13" name="Heart 12"/>
          <p:cNvSpPr/>
          <p:nvPr/>
        </p:nvSpPr>
        <p:spPr>
          <a:xfrm>
            <a:off x="4343400" y="990600"/>
            <a:ext cx="6172200" cy="5638800"/>
          </a:xfrm>
          <a:prstGeom prst="heart">
            <a:avLst/>
          </a:prstGeom>
          <a:solidFill>
            <a:srgbClr val="FED0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MỘT SỐ BIỆN PHÁP </a:t>
            </a:r>
            <a:r>
              <a:rPr lang="en-US" sz="2200" b="1" dirty="0">
                <a:solidFill>
                  <a:srgbClr val="FF0000"/>
                </a:solidFill>
                <a:latin typeface="Times New Roman" panose="02020603050405020304" pitchFamily="18" charset="0"/>
                <a:cs typeface="Times New Roman" panose="02020603050405020304" pitchFamily="18" charset="0"/>
              </a:rPr>
              <a:t>DẠY TRẺ BIẾT TRAO GỬI YÊU </a:t>
            </a:r>
            <a:r>
              <a:rPr lang="en-US" sz="2200" b="1" dirty="0" smtClean="0">
                <a:solidFill>
                  <a:srgbClr val="FF0000"/>
                </a:solidFill>
                <a:latin typeface="Times New Roman" panose="02020603050405020304" pitchFamily="18" charset="0"/>
                <a:cs typeface="Times New Roman" panose="02020603050405020304" pitchFamily="18" charset="0"/>
              </a:rPr>
              <a:t>THƯƠNG QUA </a:t>
            </a:r>
            <a:r>
              <a:rPr lang="en-US" sz="2200" b="1" dirty="0">
                <a:solidFill>
                  <a:srgbClr val="FF0000"/>
                </a:solidFill>
                <a:latin typeface="Times New Roman" panose="02020603050405020304" pitchFamily="18" charset="0"/>
                <a:cs typeface="Times New Roman" panose="02020603050405020304" pitchFamily="18" charset="0"/>
              </a:rPr>
              <a:t>NÉT MẶT, HÀNH VI, CỬCHỈ, ĐIỆU BỘ VÀ LỜI NÓI TRONG GIAO TIẾP CHO TRẺ 4 – 5 TUỔI Ở </a:t>
            </a:r>
          </a:p>
          <a:p>
            <a:pPr algn="ctr"/>
            <a:r>
              <a:rPr lang="vi-VN" sz="2200" b="1" dirty="0">
                <a:solidFill>
                  <a:srgbClr val="FF0000"/>
                </a:solidFill>
                <a:latin typeface="Times New Roman" panose="02020603050405020304" pitchFamily="18" charset="0"/>
                <a:cs typeface="Times New Roman" panose="02020603050405020304" pitchFamily="18" charset="0"/>
              </a:rPr>
              <a:t>TRƯỜNG MẦM NON.</a:t>
            </a:r>
            <a:endParaRPr lang="en-US" sz="2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420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800"/>
                                  </p:stCondLst>
                                  <p:childTnLst>
                                    <p:set>
                                      <p:cBhvr>
                                        <p:cTn id="11" dur="1" fill="hold">
                                          <p:stCondLst>
                                            <p:cond delay="0"/>
                                          </p:stCondLst>
                                        </p:cTn>
                                        <p:tgtEl>
                                          <p:spTgt spid="7"/>
                                        </p:tgtEl>
                                        <p:attrNameLst>
                                          <p:attrName>style.visibility</p:attrName>
                                        </p:attrNameLst>
                                      </p:cBhvr>
                                      <p:to>
                                        <p:strVal val="visible"/>
                                      </p:to>
                                    </p:set>
                                    <p:anim calcmode="lin" valueType="num">
                                      <p:cBhvr>
                                        <p:cTn id="12" dur="900" fill="hold"/>
                                        <p:tgtEl>
                                          <p:spTgt spid="7"/>
                                        </p:tgtEl>
                                        <p:attrNameLst>
                                          <p:attrName>ppt_w</p:attrName>
                                        </p:attrNameLst>
                                      </p:cBhvr>
                                      <p:tavLst>
                                        <p:tav tm="0">
                                          <p:val>
                                            <p:fltVal val="0"/>
                                          </p:val>
                                        </p:tav>
                                        <p:tav tm="100000">
                                          <p:val>
                                            <p:strVal val="#ppt_w"/>
                                          </p:val>
                                        </p:tav>
                                      </p:tavLst>
                                    </p:anim>
                                    <p:anim calcmode="lin" valueType="num">
                                      <p:cBhvr>
                                        <p:cTn id="13" dur="900" fill="hold"/>
                                        <p:tgtEl>
                                          <p:spTgt spid="7"/>
                                        </p:tgtEl>
                                        <p:attrNameLst>
                                          <p:attrName>ppt_h</p:attrName>
                                        </p:attrNameLst>
                                      </p:cBhvr>
                                      <p:tavLst>
                                        <p:tav tm="0">
                                          <p:val>
                                            <p:fltVal val="0"/>
                                          </p:val>
                                        </p:tav>
                                        <p:tav tm="100000">
                                          <p:val>
                                            <p:strVal val="#ppt_h"/>
                                          </p:val>
                                        </p:tav>
                                      </p:tavLst>
                                    </p:anim>
                                    <p:animEffect transition="in" filter="fade">
                                      <p:cBhvr>
                                        <p:cTn id="14" dur="9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80">
                                          <p:stCondLst>
                                            <p:cond delay="0"/>
                                          </p:stCondLst>
                                        </p:cTn>
                                        <p:tgtEl>
                                          <p:spTgt spid="13"/>
                                        </p:tgtEl>
                                      </p:cBhvr>
                                    </p:animEffect>
                                    <p:anim calcmode="lin" valueType="num">
                                      <p:cBhvr>
                                        <p:cTn id="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5" dur="26">
                                          <p:stCondLst>
                                            <p:cond delay="650"/>
                                          </p:stCondLst>
                                        </p:cTn>
                                        <p:tgtEl>
                                          <p:spTgt spid="13"/>
                                        </p:tgtEl>
                                      </p:cBhvr>
                                      <p:to x="100000" y="60000"/>
                                    </p:animScale>
                                    <p:animScale>
                                      <p:cBhvr>
                                        <p:cTn id="26" dur="166" decel="50000">
                                          <p:stCondLst>
                                            <p:cond delay="676"/>
                                          </p:stCondLst>
                                        </p:cTn>
                                        <p:tgtEl>
                                          <p:spTgt spid="13"/>
                                        </p:tgtEl>
                                      </p:cBhvr>
                                      <p:to x="100000" y="100000"/>
                                    </p:animScale>
                                    <p:animScale>
                                      <p:cBhvr>
                                        <p:cTn id="27" dur="26">
                                          <p:stCondLst>
                                            <p:cond delay="1312"/>
                                          </p:stCondLst>
                                        </p:cTn>
                                        <p:tgtEl>
                                          <p:spTgt spid="13"/>
                                        </p:tgtEl>
                                      </p:cBhvr>
                                      <p:to x="100000" y="80000"/>
                                    </p:animScale>
                                    <p:animScale>
                                      <p:cBhvr>
                                        <p:cTn id="28" dur="166" decel="50000">
                                          <p:stCondLst>
                                            <p:cond delay="1338"/>
                                          </p:stCondLst>
                                        </p:cTn>
                                        <p:tgtEl>
                                          <p:spTgt spid="13"/>
                                        </p:tgtEl>
                                      </p:cBhvr>
                                      <p:to x="100000" y="100000"/>
                                    </p:animScale>
                                    <p:animScale>
                                      <p:cBhvr>
                                        <p:cTn id="29" dur="26">
                                          <p:stCondLst>
                                            <p:cond delay="1642"/>
                                          </p:stCondLst>
                                        </p:cTn>
                                        <p:tgtEl>
                                          <p:spTgt spid="13"/>
                                        </p:tgtEl>
                                      </p:cBhvr>
                                      <p:to x="100000" y="90000"/>
                                    </p:animScale>
                                    <p:animScale>
                                      <p:cBhvr>
                                        <p:cTn id="30" dur="166" decel="50000">
                                          <p:stCondLst>
                                            <p:cond delay="1668"/>
                                          </p:stCondLst>
                                        </p:cTn>
                                        <p:tgtEl>
                                          <p:spTgt spid="13"/>
                                        </p:tgtEl>
                                      </p:cBhvr>
                                      <p:to x="100000" y="100000"/>
                                    </p:animScale>
                                    <p:animScale>
                                      <p:cBhvr>
                                        <p:cTn id="31" dur="26">
                                          <p:stCondLst>
                                            <p:cond delay="1808"/>
                                          </p:stCondLst>
                                        </p:cTn>
                                        <p:tgtEl>
                                          <p:spTgt spid="13"/>
                                        </p:tgtEl>
                                      </p:cBhvr>
                                      <p:to x="100000" y="95000"/>
                                    </p:animScale>
                                    <p:animScale>
                                      <p:cBhvr>
                                        <p:cTn id="3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5" name="Rounded Rectangle 14"/>
          <p:cNvSpPr/>
          <p:nvPr/>
        </p:nvSpPr>
        <p:spPr>
          <a:xfrm>
            <a:off x="3352800" y="152400"/>
            <a:ext cx="4469513" cy="403133"/>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2.ĐỐI TƯỢNG NGHIÊN CỨU</a:t>
            </a:r>
          </a:p>
        </p:txBody>
      </p:sp>
      <p:sp>
        <p:nvSpPr>
          <p:cNvPr id="16" name="Right Arrow 15"/>
          <p:cNvSpPr/>
          <p:nvPr/>
        </p:nvSpPr>
        <p:spPr>
          <a:xfrm>
            <a:off x="838200" y="2578341"/>
            <a:ext cx="3429001" cy="1752600"/>
          </a:xfrm>
          <a:prstGeom prst="rightArrow">
            <a:avLst/>
          </a:prstGeom>
          <a:solidFill>
            <a:srgbClr val="FED0EB"/>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b="1" dirty="0" err="1">
                <a:solidFill>
                  <a:srgbClr val="FF0000"/>
                </a:solidFill>
                <a:latin typeface="Times New Roman" panose="02020603050405020304" pitchFamily="18" charset="0"/>
                <a:cs typeface="Times New Roman" panose="02020603050405020304" pitchFamily="18" charset="0"/>
              </a:rPr>
              <a:t>Trẻ</a:t>
            </a:r>
            <a:r>
              <a:rPr lang="en-US" b="1" dirty="0">
                <a:solidFill>
                  <a:srgbClr val="FF0000"/>
                </a:solidFill>
                <a:latin typeface="Times New Roman" panose="02020603050405020304" pitchFamily="18" charset="0"/>
                <a:cs typeface="Times New Roman" panose="02020603050405020304" pitchFamily="18" charset="0"/>
              </a:rPr>
              <a:t> 4 – 5 </a:t>
            </a:r>
            <a:r>
              <a:rPr lang="en-US" b="1" dirty="0" err="1">
                <a:solidFill>
                  <a:srgbClr val="FF0000"/>
                </a:solidFill>
                <a:latin typeface="Times New Roman" panose="02020603050405020304" pitchFamily="18" charset="0"/>
                <a:cs typeface="Times New Roman" panose="02020603050405020304" pitchFamily="18" charset="0"/>
              </a:rPr>
              <a:t>tuổi</a:t>
            </a:r>
            <a:r>
              <a:rPr lang="en-US" b="1" dirty="0">
                <a:solidFill>
                  <a:srgbClr val="FF0000"/>
                </a:solidFill>
                <a:latin typeface="Times New Roman" panose="02020603050405020304" pitchFamily="18" charset="0"/>
                <a:cs typeface="Times New Roman" panose="02020603050405020304" pitchFamily="18" charset="0"/>
              </a:rPr>
              <a:t> </a:t>
            </a:r>
          </a:p>
          <a:p>
            <a:pPr algn="ctr"/>
            <a:r>
              <a:rPr lang="en-US" b="1" dirty="0" err="1">
                <a:solidFill>
                  <a:srgbClr val="FF0000"/>
                </a:solidFill>
                <a:latin typeface="Times New Roman" panose="02020603050405020304" pitchFamily="18" charset="0"/>
                <a:cs typeface="Times New Roman" panose="02020603050405020304" pitchFamily="18" charset="0"/>
              </a:rPr>
              <a:t>Lớp</a:t>
            </a:r>
            <a:r>
              <a:rPr lang="en-US" b="1" dirty="0">
                <a:solidFill>
                  <a:srgbClr val="FF0000"/>
                </a:solidFill>
                <a:latin typeface="Times New Roman" panose="02020603050405020304" pitchFamily="18" charset="0"/>
                <a:cs typeface="Times New Roman" panose="02020603050405020304" pitchFamily="18" charset="0"/>
              </a:rPr>
              <a:t>: 4B6 </a:t>
            </a:r>
            <a:r>
              <a:rPr lang="en-US" b="1" dirty="0" err="1">
                <a:solidFill>
                  <a:srgbClr val="FF0000"/>
                </a:solidFill>
                <a:latin typeface="Times New Roman" panose="02020603050405020304" pitchFamily="18" charset="0"/>
                <a:cs typeface="Times New Roman" panose="02020603050405020304" pitchFamily="18" charset="0"/>
              </a:rPr>
              <a:t>trường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mầm</a:t>
            </a:r>
            <a:r>
              <a:rPr lang="en-US" b="1" dirty="0">
                <a:solidFill>
                  <a:srgbClr val="FF0000"/>
                </a:solidFill>
                <a:latin typeface="Times New Roman" panose="02020603050405020304" pitchFamily="18" charset="0"/>
                <a:cs typeface="Times New Roman" panose="02020603050405020304" pitchFamily="18" charset="0"/>
              </a:rPr>
              <a:t> non </a:t>
            </a:r>
            <a:r>
              <a:rPr lang="en-US" b="1" dirty="0" err="1">
                <a:solidFill>
                  <a:srgbClr val="FF0000"/>
                </a:solidFill>
                <a:latin typeface="Times New Roman" panose="02020603050405020304" pitchFamily="18" charset="0"/>
                <a:cs typeface="Times New Roman" panose="02020603050405020304" pitchFamily="18" charset="0"/>
              </a:rPr>
              <a:t>Lê</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Thiện</a:t>
            </a:r>
            <a:endParaRPr lang="en-US" b="1" dirty="0">
              <a:solidFill>
                <a:srgbClr val="FF0000"/>
              </a:solidFill>
              <a:latin typeface="Times New Roman" panose="02020603050405020304" pitchFamily="18" charset="0"/>
              <a:cs typeface="Times New Roman" panose="02020603050405020304" pitchFamily="18" charset="0"/>
            </a:endParaRPr>
          </a:p>
          <a:p>
            <a:pPr algn="ctr"/>
            <a:endParaRPr lang="en-US"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19601" y="943550"/>
            <a:ext cx="7543799" cy="5609650"/>
          </a:xfrm>
          <a:prstGeom prst="rect">
            <a:avLst/>
          </a:prstGeom>
        </p:spPr>
      </p:pic>
    </p:spTree>
    <p:extLst>
      <p:ext uri="{BB962C8B-B14F-4D97-AF65-F5344CB8AC3E}">
        <p14:creationId xmlns:p14="http://schemas.microsoft.com/office/powerpoint/2010/main" val="2119215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4005519" y="130703"/>
            <a:ext cx="3254188" cy="467683"/>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3.MỤC TIÊU</a:t>
            </a:r>
          </a:p>
        </p:txBody>
      </p:sp>
      <p:grpSp>
        <p:nvGrpSpPr>
          <p:cNvPr id="13" name="Group 12">
            <a:extLst>
              <a:ext uri="{FF2B5EF4-FFF2-40B4-BE49-F238E27FC236}">
                <a16:creationId xmlns:a16="http://schemas.microsoft.com/office/drawing/2014/main" id="{EF7A18C2-EE08-45C9-AE58-A2153F2F4622}"/>
              </a:ext>
            </a:extLst>
          </p:cNvPr>
          <p:cNvGrpSpPr/>
          <p:nvPr/>
        </p:nvGrpSpPr>
        <p:grpSpPr>
          <a:xfrm>
            <a:off x="2057400" y="1369342"/>
            <a:ext cx="9096219" cy="1653771"/>
            <a:chOff x="2066954" y="1672229"/>
            <a:chExt cx="3549753" cy="2282573"/>
          </a:xfrm>
        </p:grpSpPr>
        <p:sp>
          <p:nvSpPr>
            <p:cNvPr id="14" name="Isosceles Triangle 13">
              <a:extLst>
                <a:ext uri="{FF2B5EF4-FFF2-40B4-BE49-F238E27FC236}">
                  <a16:creationId xmlns:a16="http://schemas.microsoft.com/office/drawing/2014/main" id="{5832DB0F-F6E5-4B6E-86DC-8AB4B7123335}"/>
                </a:ext>
              </a:extLst>
            </p:cNvPr>
            <p:cNvSpPr/>
            <p:nvPr/>
          </p:nvSpPr>
          <p:spPr>
            <a:xfrm rot="16200000" flipH="1">
              <a:off x="3880358" y="3070830"/>
              <a:ext cx="409436" cy="718475"/>
            </a:xfrm>
            <a:prstGeom prst="triangle">
              <a:avLst>
                <a:gd name="adj" fmla="val 33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5" name="Freeform 90">
              <a:extLst>
                <a:ext uri="{FF2B5EF4-FFF2-40B4-BE49-F238E27FC236}">
                  <a16:creationId xmlns:a16="http://schemas.microsoft.com/office/drawing/2014/main" id="{B6037704-1F47-441C-A1EB-9B79919180B7}"/>
                </a:ext>
              </a:extLst>
            </p:cNvPr>
            <p:cNvSpPr/>
            <p:nvPr/>
          </p:nvSpPr>
          <p:spPr>
            <a:xfrm flipH="1" flipV="1">
              <a:off x="2066954" y="1672229"/>
              <a:ext cx="3549753" cy="2024806"/>
            </a:xfrm>
            <a:custGeom>
              <a:avLst/>
              <a:gdLst>
                <a:gd name="connsiteX0" fmla="*/ 2789494 w 3057100"/>
                <a:gd name="connsiteY0" fmla="*/ 1351129 h 1351129"/>
                <a:gd name="connsiteX1" fmla="*/ 267605 w 3057100"/>
                <a:gd name="connsiteY1" fmla="*/ 1351129 h 1351129"/>
                <a:gd name="connsiteX2" fmla="*/ 0 w 3057100"/>
                <a:gd name="connsiteY2" fmla="*/ 1083524 h 1351129"/>
                <a:gd name="connsiteX3" fmla="*/ 0 w 3057100"/>
                <a:gd name="connsiteY3" fmla="*/ 259308 h 1351129"/>
                <a:gd name="connsiteX4" fmla="*/ 1 w 3057100"/>
                <a:gd name="connsiteY4" fmla="*/ 259308 h 1351129"/>
                <a:gd name="connsiteX5" fmla="*/ 1 w 3057100"/>
                <a:gd name="connsiteY5" fmla="*/ 0 h 1351129"/>
                <a:gd name="connsiteX6" fmla="*/ 3057100 w 3057100"/>
                <a:gd name="connsiteY6" fmla="*/ 259308 h 1351129"/>
                <a:gd name="connsiteX7" fmla="*/ 3057099 w 3057100"/>
                <a:gd name="connsiteY7" fmla="*/ 259308 h 1351129"/>
                <a:gd name="connsiteX8" fmla="*/ 3057099 w 3057100"/>
                <a:gd name="connsiteY8" fmla="*/ 1083524 h 1351129"/>
                <a:gd name="connsiteX9" fmla="*/ 2789494 w 3057100"/>
                <a:gd name="connsiteY9" fmla="*/ 1351129 h 135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7100" h="1351129">
                  <a:moveTo>
                    <a:pt x="2789494" y="1351129"/>
                  </a:moveTo>
                  <a:lnTo>
                    <a:pt x="267605" y="1351129"/>
                  </a:lnTo>
                  <a:cubicBezTo>
                    <a:pt x="119811" y="1351129"/>
                    <a:pt x="0" y="1231318"/>
                    <a:pt x="0" y="1083524"/>
                  </a:cubicBezTo>
                  <a:lnTo>
                    <a:pt x="0" y="259308"/>
                  </a:lnTo>
                  <a:lnTo>
                    <a:pt x="1" y="259308"/>
                  </a:lnTo>
                  <a:lnTo>
                    <a:pt x="1" y="0"/>
                  </a:lnTo>
                  <a:lnTo>
                    <a:pt x="3057100" y="259308"/>
                  </a:lnTo>
                  <a:lnTo>
                    <a:pt x="3057099" y="259308"/>
                  </a:lnTo>
                  <a:lnTo>
                    <a:pt x="3057099" y="1083524"/>
                  </a:lnTo>
                  <a:cubicBezTo>
                    <a:pt x="3057099" y="1231318"/>
                    <a:pt x="2937288" y="1351129"/>
                    <a:pt x="2789494" y="1351129"/>
                  </a:cubicBez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Isosceles Triangle 15">
              <a:extLst>
                <a:ext uri="{FF2B5EF4-FFF2-40B4-BE49-F238E27FC236}">
                  <a16:creationId xmlns:a16="http://schemas.microsoft.com/office/drawing/2014/main" id="{A1B92F39-3F92-487F-B478-21E67EE64B16}"/>
                </a:ext>
              </a:extLst>
            </p:cNvPr>
            <p:cNvSpPr/>
            <p:nvPr/>
          </p:nvSpPr>
          <p:spPr>
            <a:xfrm rot="5400000">
              <a:off x="4669682" y="3013105"/>
              <a:ext cx="409436" cy="1473957"/>
            </a:xfrm>
            <a:prstGeom prst="triangle">
              <a:avLst>
                <a:gd name="adj" fmla="val 30625"/>
              </a:avLst>
            </a:prstGeom>
            <a:gradFill flip="none" rotWithShape="1">
              <a:gsLst>
                <a:gs pos="2655">
                  <a:srgbClr val="FFC000"/>
                </a:gs>
                <a:gs pos="56000">
                  <a:srgbClr val="8A26EE"/>
                </a:gs>
              </a:gsLst>
              <a:lin ang="16200000" scaled="1"/>
              <a:tileRect/>
            </a:gradFill>
            <a:ln>
              <a:noFill/>
            </a:ln>
            <a:effectLst>
              <a:outerShdw blurRad="114300" dist="38100" dir="5400000" sx="96000" sy="9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ight Triangle 17">
              <a:extLst>
                <a:ext uri="{FF2B5EF4-FFF2-40B4-BE49-F238E27FC236}">
                  <a16:creationId xmlns:a16="http://schemas.microsoft.com/office/drawing/2014/main" id="{E3F7DAC5-B76D-410F-BDA7-B1A1D735A1FD}"/>
                </a:ext>
              </a:extLst>
            </p:cNvPr>
            <p:cNvSpPr/>
            <p:nvPr/>
          </p:nvSpPr>
          <p:spPr>
            <a:xfrm>
              <a:off x="2351589" y="1721614"/>
              <a:ext cx="278343" cy="154824"/>
            </a:xfrm>
            <a:prstGeom prst="rtTriangle">
              <a:avLst/>
            </a:prstGeom>
            <a:solidFill>
              <a:srgbClr val="470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1" name="Oval 20">
              <a:extLst>
                <a:ext uri="{FF2B5EF4-FFF2-40B4-BE49-F238E27FC236}">
                  <a16:creationId xmlns:a16="http://schemas.microsoft.com/office/drawing/2014/main" id="{BC393300-48A0-4537-AB20-D77B0342D23B}"/>
                </a:ext>
              </a:extLst>
            </p:cNvPr>
            <p:cNvSpPr/>
            <p:nvPr/>
          </p:nvSpPr>
          <p:spPr>
            <a:xfrm flipV="1">
              <a:off x="2560320" y="3651314"/>
              <a:ext cx="2360921" cy="45720"/>
            </a:xfrm>
            <a:prstGeom prst="ellipse">
              <a:avLst/>
            </a:prstGeom>
            <a:solidFill>
              <a:schemeClr val="bg1">
                <a:lumMod val="75000"/>
              </a:schemeClr>
            </a:solidFill>
            <a:ln>
              <a:noFill/>
            </a:ln>
            <a:effectLst>
              <a:outerShdw blurRad="2540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6" name="Rectangle 5"/>
          <p:cNvSpPr/>
          <p:nvPr/>
        </p:nvSpPr>
        <p:spPr>
          <a:xfrm>
            <a:off x="2147809" y="1624057"/>
            <a:ext cx="8915399" cy="954107"/>
          </a:xfrm>
          <a:prstGeom prst="rect">
            <a:avLst/>
          </a:prstGeom>
          <a:gradFill>
            <a:gsLst>
              <a:gs pos="0">
                <a:srgbClr val="FFFF6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r>
              <a:rPr lang="en-US" sz="2400" dirty="0">
                <a:solidFill>
                  <a:srgbClr val="002060"/>
                </a:solidFill>
                <a:latin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Trẻ</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biết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trao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gửi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niềm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yêu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thương</a:t>
            </a:r>
            <a:r>
              <a:rPr lang="en-US" sz="2800" dirty="0" smtClean="0">
                <a:solidFill>
                  <a:srgbClr val="002060"/>
                </a:solidFill>
                <a:latin typeface="Times New Roman" panose="02020603050405020304" pitchFamily="18" charset="0"/>
                <a:cs typeface="Times New Roman" panose="02020603050405020304" pitchFamily="18" charset="0"/>
              </a:rPr>
              <a:t> qua </a:t>
            </a:r>
            <a:r>
              <a:rPr lang="en-US" sz="2800" dirty="0" err="1" smtClean="0">
                <a:solidFill>
                  <a:srgbClr val="002060"/>
                </a:solidFill>
                <a:latin typeface="Times New Roman" panose="02020603050405020304" pitchFamily="18" charset="0"/>
                <a:cs typeface="Times New Roman" panose="02020603050405020304" pitchFamily="18" charset="0"/>
              </a:rPr>
              <a:t>cử</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chỉ</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nét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mặt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và</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lời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nói</a:t>
            </a:r>
            <a:endParaRPr lang="en-US" sz="2800" dirty="0">
              <a:solidFill>
                <a:srgbClr val="002060"/>
              </a:solidFill>
              <a:latin typeface="Times New Roman" panose="02020603050405020304" pitchFamily="18" charset="0"/>
              <a:cs typeface="Times New Roman" panose="02020603050405020304" pitchFamily="18" charset="0"/>
            </a:endParaRPr>
          </a:p>
        </p:txBody>
      </p:sp>
      <p:grpSp>
        <p:nvGrpSpPr>
          <p:cNvPr id="37" name="Group 36">
            <a:extLst>
              <a:ext uri="{FF2B5EF4-FFF2-40B4-BE49-F238E27FC236}">
                <a16:creationId xmlns:a16="http://schemas.microsoft.com/office/drawing/2014/main" id="{EF7A18C2-EE08-45C9-AE58-A2153F2F4622}"/>
              </a:ext>
            </a:extLst>
          </p:cNvPr>
          <p:cNvGrpSpPr/>
          <p:nvPr/>
        </p:nvGrpSpPr>
        <p:grpSpPr>
          <a:xfrm>
            <a:off x="2141195" y="4876800"/>
            <a:ext cx="9144000" cy="1711719"/>
            <a:chOff x="2101264" y="1463858"/>
            <a:chExt cx="3470399" cy="2233176"/>
          </a:xfrm>
        </p:grpSpPr>
        <p:sp>
          <p:nvSpPr>
            <p:cNvPr id="38" name="Isosceles Triangle 37">
              <a:extLst>
                <a:ext uri="{FF2B5EF4-FFF2-40B4-BE49-F238E27FC236}">
                  <a16:creationId xmlns:a16="http://schemas.microsoft.com/office/drawing/2014/main" id="{5832DB0F-F6E5-4B6E-86DC-8AB4B7123335}"/>
                </a:ext>
              </a:extLst>
            </p:cNvPr>
            <p:cNvSpPr/>
            <p:nvPr/>
          </p:nvSpPr>
          <p:spPr>
            <a:xfrm rot="16200000" flipH="1">
              <a:off x="3880358" y="3070830"/>
              <a:ext cx="409436" cy="718475"/>
            </a:xfrm>
            <a:prstGeom prst="triangle">
              <a:avLst>
                <a:gd name="adj" fmla="val 33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9" name="Freeform 90">
              <a:extLst>
                <a:ext uri="{FF2B5EF4-FFF2-40B4-BE49-F238E27FC236}">
                  <a16:creationId xmlns:a16="http://schemas.microsoft.com/office/drawing/2014/main" id="{B6037704-1F47-441C-A1EB-9B79919180B7}"/>
                </a:ext>
              </a:extLst>
            </p:cNvPr>
            <p:cNvSpPr/>
            <p:nvPr/>
          </p:nvSpPr>
          <p:spPr>
            <a:xfrm flipH="1" flipV="1">
              <a:off x="2101264" y="1463858"/>
              <a:ext cx="3470399" cy="1846430"/>
            </a:xfrm>
            <a:custGeom>
              <a:avLst/>
              <a:gdLst>
                <a:gd name="connsiteX0" fmla="*/ 2789494 w 3057100"/>
                <a:gd name="connsiteY0" fmla="*/ 1351129 h 1351129"/>
                <a:gd name="connsiteX1" fmla="*/ 267605 w 3057100"/>
                <a:gd name="connsiteY1" fmla="*/ 1351129 h 1351129"/>
                <a:gd name="connsiteX2" fmla="*/ 0 w 3057100"/>
                <a:gd name="connsiteY2" fmla="*/ 1083524 h 1351129"/>
                <a:gd name="connsiteX3" fmla="*/ 0 w 3057100"/>
                <a:gd name="connsiteY3" fmla="*/ 259308 h 1351129"/>
                <a:gd name="connsiteX4" fmla="*/ 1 w 3057100"/>
                <a:gd name="connsiteY4" fmla="*/ 259308 h 1351129"/>
                <a:gd name="connsiteX5" fmla="*/ 1 w 3057100"/>
                <a:gd name="connsiteY5" fmla="*/ 0 h 1351129"/>
                <a:gd name="connsiteX6" fmla="*/ 3057100 w 3057100"/>
                <a:gd name="connsiteY6" fmla="*/ 259308 h 1351129"/>
                <a:gd name="connsiteX7" fmla="*/ 3057099 w 3057100"/>
                <a:gd name="connsiteY7" fmla="*/ 259308 h 1351129"/>
                <a:gd name="connsiteX8" fmla="*/ 3057099 w 3057100"/>
                <a:gd name="connsiteY8" fmla="*/ 1083524 h 1351129"/>
                <a:gd name="connsiteX9" fmla="*/ 2789494 w 3057100"/>
                <a:gd name="connsiteY9" fmla="*/ 1351129 h 135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7100" h="1351129">
                  <a:moveTo>
                    <a:pt x="2789494" y="1351129"/>
                  </a:moveTo>
                  <a:lnTo>
                    <a:pt x="267605" y="1351129"/>
                  </a:lnTo>
                  <a:cubicBezTo>
                    <a:pt x="119811" y="1351129"/>
                    <a:pt x="0" y="1231318"/>
                    <a:pt x="0" y="1083524"/>
                  </a:cubicBezTo>
                  <a:lnTo>
                    <a:pt x="0" y="259308"/>
                  </a:lnTo>
                  <a:lnTo>
                    <a:pt x="1" y="259308"/>
                  </a:lnTo>
                  <a:lnTo>
                    <a:pt x="1" y="0"/>
                  </a:lnTo>
                  <a:lnTo>
                    <a:pt x="3057100" y="259308"/>
                  </a:lnTo>
                  <a:lnTo>
                    <a:pt x="3057099" y="259308"/>
                  </a:lnTo>
                  <a:lnTo>
                    <a:pt x="3057099" y="1083524"/>
                  </a:lnTo>
                  <a:cubicBezTo>
                    <a:pt x="3057099" y="1231318"/>
                    <a:pt x="2937288" y="1351129"/>
                    <a:pt x="2789494" y="1351129"/>
                  </a:cubicBezTo>
                  <a:close/>
                </a:path>
              </a:pathLst>
            </a:custGeom>
            <a:solidFill>
              <a:srgbClr val="FED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0" name="Isosceles Triangle 39">
              <a:extLst>
                <a:ext uri="{FF2B5EF4-FFF2-40B4-BE49-F238E27FC236}">
                  <a16:creationId xmlns:a16="http://schemas.microsoft.com/office/drawing/2014/main" id="{A1B92F39-3F92-487F-B478-21E67EE64B16}"/>
                </a:ext>
              </a:extLst>
            </p:cNvPr>
            <p:cNvSpPr/>
            <p:nvPr/>
          </p:nvSpPr>
          <p:spPr>
            <a:xfrm rot="5400000">
              <a:off x="4611832" y="2617737"/>
              <a:ext cx="409436" cy="1473957"/>
            </a:xfrm>
            <a:prstGeom prst="triangle">
              <a:avLst>
                <a:gd name="adj" fmla="val 30625"/>
              </a:avLst>
            </a:prstGeom>
            <a:gradFill flip="none" rotWithShape="1">
              <a:gsLst>
                <a:gs pos="2655">
                  <a:srgbClr val="FFC000"/>
                </a:gs>
                <a:gs pos="56000">
                  <a:srgbClr val="8A26EE"/>
                </a:gs>
              </a:gsLst>
              <a:lin ang="16200000" scaled="1"/>
              <a:tileRect/>
            </a:gradFill>
            <a:ln>
              <a:noFill/>
            </a:ln>
            <a:effectLst>
              <a:outerShdw blurRad="114300" dist="38100" dir="5400000" sx="96000" sy="9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1" name="Right Triangle 40">
              <a:extLst>
                <a:ext uri="{FF2B5EF4-FFF2-40B4-BE49-F238E27FC236}">
                  <a16:creationId xmlns:a16="http://schemas.microsoft.com/office/drawing/2014/main" id="{E3F7DAC5-B76D-410F-BDA7-B1A1D735A1FD}"/>
                </a:ext>
              </a:extLst>
            </p:cNvPr>
            <p:cNvSpPr/>
            <p:nvPr/>
          </p:nvSpPr>
          <p:spPr>
            <a:xfrm>
              <a:off x="2217317" y="1587335"/>
              <a:ext cx="147311" cy="99330"/>
            </a:xfrm>
            <a:prstGeom prst="rtTriangle">
              <a:avLst/>
            </a:prstGeom>
            <a:solidFill>
              <a:srgbClr val="470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2" name="TextBox 41">
              <a:extLst>
                <a:ext uri="{FF2B5EF4-FFF2-40B4-BE49-F238E27FC236}">
                  <a16:creationId xmlns:a16="http://schemas.microsoft.com/office/drawing/2014/main" id="{23EAAA3D-12FF-482D-AF3F-95195720B1B9}"/>
                </a:ext>
              </a:extLst>
            </p:cNvPr>
            <p:cNvSpPr txBox="1"/>
            <p:nvPr/>
          </p:nvSpPr>
          <p:spPr>
            <a:xfrm>
              <a:off x="2696398" y="1587335"/>
              <a:ext cx="2636024" cy="321039"/>
            </a:xfrm>
            <a:prstGeom prst="rect">
              <a:avLst/>
            </a:prstGeom>
            <a:noFill/>
          </p:spPr>
          <p:txBody>
            <a:bodyPr wrap="square" rtlCol="0">
              <a:spAutoFit/>
            </a:bodyPr>
            <a:lstStyle/>
            <a:p>
              <a:pPr algn="just">
                <a:defRPr/>
              </a:pP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3" name="Oval 42">
              <a:extLst>
                <a:ext uri="{FF2B5EF4-FFF2-40B4-BE49-F238E27FC236}">
                  <a16:creationId xmlns:a16="http://schemas.microsoft.com/office/drawing/2014/main" id="{BC393300-48A0-4537-AB20-D77B0342D23B}"/>
                </a:ext>
              </a:extLst>
            </p:cNvPr>
            <p:cNvSpPr/>
            <p:nvPr/>
          </p:nvSpPr>
          <p:spPr>
            <a:xfrm flipV="1">
              <a:off x="2560320" y="3651314"/>
              <a:ext cx="2360921" cy="45720"/>
            </a:xfrm>
            <a:prstGeom prst="ellipse">
              <a:avLst/>
            </a:prstGeom>
            <a:solidFill>
              <a:schemeClr val="bg1">
                <a:lumMod val="75000"/>
              </a:schemeClr>
            </a:solidFill>
            <a:ln>
              <a:noFill/>
            </a:ln>
            <a:effectLst>
              <a:outerShdw blurRad="2540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44" name="Rectangle 43"/>
          <p:cNvSpPr/>
          <p:nvPr/>
        </p:nvSpPr>
        <p:spPr>
          <a:xfrm>
            <a:off x="2410487" y="5208777"/>
            <a:ext cx="8700025" cy="954107"/>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2800" dirty="0" err="1" smtClean="0">
                <a:latin typeface="Times New Roman" panose="02020603050405020304" pitchFamily="18" charset="0"/>
                <a:ea typeface="맑은 고딕" panose="020B0503020000020004" pitchFamily="50" charset="-127"/>
              </a:rPr>
              <a:t>Tạo</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cơ</a:t>
            </a:r>
            <a:r>
              <a:rPr lang="en-US" sz="2800" dirty="0" smtClean="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hội</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cho</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trẻ</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được</a:t>
            </a:r>
            <a:r>
              <a:rPr lang="en-US" sz="2800" dirty="0">
                <a:latin typeface="Times New Roman" panose="02020603050405020304" pitchFamily="18" charset="0"/>
                <a:ea typeface="맑은 고딕" panose="020B0503020000020004" pitchFamily="50" charset="-127"/>
              </a:rPr>
              <a:t> giao </a:t>
            </a:r>
            <a:r>
              <a:rPr lang="en-US" sz="2800" dirty="0" err="1">
                <a:latin typeface="Times New Roman" panose="02020603050405020304" pitchFamily="18" charset="0"/>
                <a:ea typeface="맑은 고딕" panose="020B0503020000020004" pitchFamily="50" charset="-127"/>
              </a:rPr>
              <a:t>tiếp</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thực</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hành</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trải</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nghiệm</a:t>
            </a:r>
            <a:r>
              <a:rPr lang="en-US" sz="2800" dirty="0">
                <a:latin typeface="Times New Roman" panose="02020603050405020304" pitchFamily="18" charset="0"/>
                <a:ea typeface="맑은 고딕" panose="020B0503020000020004" pitchFamily="50" charset="-127"/>
              </a:rPr>
              <a:t> qua </a:t>
            </a:r>
            <a:r>
              <a:rPr lang="en-US" sz="2800" dirty="0" err="1">
                <a:latin typeface="Times New Roman" panose="02020603050405020304" pitchFamily="18" charset="0"/>
                <a:ea typeface="맑은 고딕" panose="020B0503020000020004" pitchFamily="50" charset="-127"/>
              </a:rPr>
              <a:t>nhiều</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hình</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thức</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tập</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thể</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nhóm</a:t>
            </a:r>
            <a:r>
              <a:rPr lang="en-US" sz="2800" dirty="0">
                <a:latin typeface="Times New Roman" panose="02020603050405020304" pitchFamily="18" charset="0"/>
                <a:ea typeface="맑은 고딕" panose="020B0503020000020004" pitchFamily="50" charset="-127"/>
              </a:rPr>
              <a:t>, </a:t>
            </a:r>
            <a:r>
              <a:rPr lang="en-US" sz="2800" dirty="0" err="1">
                <a:latin typeface="Times New Roman" panose="02020603050405020304" pitchFamily="18" charset="0"/>
                <a:ea typeface="맑은 고딕" panose="020B0503020000020004" pitchFamily="50" charset="-127"/>
              </a:rPr>
              <a:t>cá</a:t>
            </a:r>
            <a:r>
              <a:rPr lang="en-US" sz="2800" dirty="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nhân</a:t>
            </a:r>
            <a:endParaRPr lang="en-US" sz="2800" dirty="0"/>
          </a:p>
        </p:txBody>
      </p:sp>
      <p:grpSp>
        <p:nvGrpSpPr>
          <p:cNvPr id="19" name="Group 18">
            <a:extLst>
              <a:ext uri="{FF2B5EF4-FFF2-40B4-BE49-F238E27FC236}">
                <a16:creationId xmlns:a16="http://schemas.microsoft.com/office/drawing/2014/main" id="{EF7A18C2-EE08-45C9-AE58-A2153F2F4622}"/>
              </a:ext>
            </a:extLst>
          </p:cNvPr>
          <p:cNvGrpSpPr/>
          <p:nvPr/>
        </p:nvGrpSpPr>
        <p:grpSpPr>
          <a:xfrm>
            <a:off x="2065421" y="3165080"/>
            <a:ext cx="9144000" cy="1711719"/>
            <a:chOff x="2101264" y="1463858"/>
            <a:chExt cx="3470399" cy="2233176"/>
          </a:xfrm>
          <a:solidFill>
            <a:schemeClr val="accent4">
              <a:lumMod val="60000"/>
              <a:lumOff val="40000"/>
            </a:schemeClr>
          </a:solidFill>
        </p:grpSpPr>
        <p:sp>
          <p:nvSpPr>
            <p:cNvPr id="20" name="Isosceles Triangle 19">
              <a:extLst>
                <a:ext uri="{FF2B5EF4-FFF2-40B4-BE49-F238E27FC236}">
                  <a16:creationId xmlns:a16="http://schemas.microsoft.com/office/drawing/2014/main" id="{5832DB0F-F6E5-4B6E-86DC-8AB4B7123335}"/>
                </a:ext>
              </a:extLst>
            </p:cNvPr>
            <p:cNvSpPr/>
            <p:nvPr/>
          </p:nvSpPr>
          <p:spPr>
            <a:xfrm rot="16200000" flipH="1">
              <a:off x="3880358" y="3070830"/>
              <a:ext cx="409436" cy="718475"/>
            </a:xfrm>
            <a:prstGeom prst="triangle">
              <a:avLst>
                <a:gd name="adj" fmla="val 331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Freeform 90">
              <a:extLst>
                <a:ext uri="{FF2B5EF4-FFF2-40B4-BE49-F238E27FC236}">
                  <a16:creationId xmlns:a16="http://schemas.microsoft.com/office/drawing/2014/main" id="{B6037704-1F47-441C-A1EB-9B79919180B7}"/>
                </a:ext>
              </a:extLst>
            </p:cNvPr>
            <p:cNvSpPr/>
            <p:nvPr/>
          </p:nvSpPr>
          <p:spPr>
            <a:xfrm flipH="1" flipV="1">
              <a:off x="2101264" y="1463858"/>
              <a:ext cx="3470399" cy="1846430"/>
            </a:xfrm>
            <a:custGeom>
              <a:avLst/>
              <a:gdLst>
                <a:gd name="connsiteX0" fmla="*/ 2789494 w 3057100"/>
                <a:gd name="connsiteY0" fmla="*/ 1351129 h 1351129"/>
                <a:gd name="connsiteX1" fmla="*/ 267605 w 3057100"/>
                <a:gd name="connsiteY1" fmla="*/ 1351129 h 1351129"/>
                <a:gd name="connsiteX2" fmla="*/ 0 w 3057100"/>
                <a:gd name="connsiteY2" fmla="*/ 1083524 h 1351129"/>
                <a:gd name="connsiteX3" fmla="*/ 0 w 3057100"/>
                <a:gd name="connsiteY3" fmla="*/ 259308 h 1351129"/>
                <a:gd name="connsiteX4" fmla="*/ 1 w 3057100"/>
                <a:gd name="connsiteY4" fmla="*/ 259308 h 1351129"/>
                <a:gd name="connsiteX5" fmla="*/ 1 w 3057100"/>
                <a:gd name="connsiteY5" fmla="*/ 0 h 1351129"/>
                <a:gd name="connsiteX6" fmla="*/ 3057100 w 3057100"/>
                <a:gd name="connsiteY6" fmla="*/ 259308 h 1351129"/>
                <a:gd name="connsiteX7" fmla="*/ 3057099 w 3057100"/>
                <a:gd name="connsiteY7" fmla="*/ 259308 h 1351129"/>
                <a:gd name="connsiteX8" fmla="*/ 3057099 w 3057100"/>
                <a:gd name="connsiteY8" fmla="*/ 1083524 h 1351129"/>
                <a:gd name="connsiteX9" fmla="*/ 2789494 w 3057100"/>
                <a:gd name="connsiteY9" fmla="*/ 1351129 h 135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7100" h="1351129">
                  <a:moveTo>
                    <a:pt x="2789494" y="1351129"/>
                  </a:moveTo>
                  <a:lnTo>
                    <a:pt x="267605" y="1351129"/>
                  </a:lnTo>
                  <a:cubicBezTo>
                    <a:pt x="119811" y="1351129"/>
                    <a:pt x="0" y="1231318"/>
                    <a:pt x="0" y="1083524"/>
                  </a:cubicBezTo>
                  <a:lnTo>
                    <a:pt x="0" y="259308"/>
                  </a:lnTo>
                  <a:lnTo>
                    <a:pt x="1" y="259308"/>
                  </a:lnTo>
                  <a:lnTo>
                    <a:pt x="1" y="0"/>
                  </a:lnTo>
                  <a:lnTo>
                    <a:pt x="3057100" y="259308"/>
                  </a:lnTo>
                  <a:lnTo>
                    <a:pt x="3057099" y="259308"/>
                  </a:lnTo>
                  <a:lnTo>
                    <a:pt x="3057099" y="1083524"/>
                  </a:lnTo>
                  <a:cubicBezTo>
                    <a:pt x="3057099" y="1231318"/>
                    <a:pt x="2937288" y="1351129"/>
                    <a:pt x="2789494" y="1351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Isosceles Triangle 22">
              <a:extLst>
                <a:ext uri="{FF2B5EF4-FFF2-40B4-BE49-F238E27FC236}">
                  <a16:creationId xmlns:a16="http://schemas.microsoft.com/office/drawing/2014/main" id="{A1B92F39-3F92-487F-B478-21E67EE64B16}"/>
                </a:ext>
              </a:extLst>
            </p:cNvPr>
            <p:cNvSpPr/>
            <p:nvPr/>
          </p:nvSpPr>
          <p:spPr>
            <a:xfrm rot="5400000">
              <a:off x="4611832" y="2617737"/>
              <a:ext cx="409436" cy="1473957"/>
            </a:xfrm>
            <a:prstGeom prst="triangle">
              <a:avLst>
                <a:gd name="adj" fmla="val 30625"/>
              </a:avLst>
            </a:prstGeom>
            <a:grpFill/>
            <a:ln>
              <a:noFill/>
            </a:ln>
            <a:effectLst>
              <a:outerShdw blurRad="114300" dist="38100" dir="5400000" sx="96000" sy="9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Right Triangle 23">
              <a:extLst>
                <a:ext uri="{FF2B5EF4-FFF2-40B4-BE49-F238E27FC236}">
                  <a16:creationId xmlns:a16="http://schemas.microsoft.com/office/drawing/2014/main" id="{E3F7DAC5-B76D-410F-BDA7-B1A1D735A1FD}"/>
                </a:ext>
              </a:extLst>
            </p:cNvPr>
            <p:cNvSpPr/>
            <p:nvPr/>
          </p:nvSpPr>
          <p:spPr>
            <a:xfrm>
              <a:off x="2217317" y="1587335"/>
              <a:ext cx="147311" cy="9933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5" name="TextBox 24">
              <a:extLst>
                <a:ext uri="{FF2B5EF4-FFF2-40B4-BE49-F238E27FC236}">
                  <a16:creationId xmlns:a16="http://schemas.microsoft.com/office/drawing/2014/main" id="{23EAAA3D-12FF-482D-AF3F-95195720B1B9}"/>
                </a:ext>
              </a:extLst>
            </p:cNvPr>
            <p:cNvSpPr txBox="1"/>
            <p:nvPr/>
          </p:nvSpPr>
          <p:spPr>
            <a:xfrm>
              <a:off x="2696398" y="1587335"/>
              <a:ext cx="2636024" cy="321039"/>
            </a:xfrm>
            <a:prstGeom prst="rect">
              <a:avLst/>
            </a:prstGeom>
            <a:grpFill/>
          </p:spPr>
          <p:txBody>
            <a:bodyPr wrap="square" rtlCol="0">
              <a:spAutoFit/>
            </a:bodyPr>
            <a:lstStyle/>
            <a:p>
              <a:pPr algn="just">
                <a:defRPr/>
              </a:pP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BC393300-48A0-4537-AB20-D77B0342D23B}"/>
                </a:ext>
              </a:extLst>
            </p:cNvPr>
            <p:cNvSpPr/>
            <p:nvPr/>
          </p:nvSpPr>
          <p:spPr>
            <a:xfrm flipV="1">
              <a:off x="2560320" y="3651314"/>
              <a:ext cx="2360921" cy="45720"/>
            </a:xfrm>
            <a:prstGeom prst="ellipse">
              <a:avLst/>
            </a:prstGeom>
            <a:grpFill/>
            <a:ln>
              <a:noFill/>
            </a:ln>
            <a:effectLst>
              <a:outerShdw blurRad="2540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34" name="Rectangle 33"/>
          <p:cNvSpPr/>
          <p:nvPr/>
        </p:nvSpPr>
        <p:spPr>
          <a:xfrm>
            <a:off x="2287408" y="3319552"/>
            <a:ext cx="8700025" cy="954107"/>
          </a:xfrm>
          <a:prstGeom prst="rect">
            <a:avLst/>
          </a:prstGeom>
          <a:solidFill>
            <a:srgbClr val="CCFF66"/>
          </a:solidFill>
        </p:spPr>
        <p:txBody>
          <a:bodyPr wrap="square">
            <a:spAutoFit/>
          </a:bodyPr>
          <a:lstStyle/>
          <a:p>
            <a:r>
              <a:rPr lang="en-US" sz="2800" dirty="0" err="1" smtClean="0">
                <a:latin typeface="Times New Roman" panose="02020603050405020304" pitchFamily="18" charset="0"/>
                <a:ea typeface="맑은 고딕" panose="020B0503020000020004" pitchFamily="50" charset="-127"/>
              </a:rPr>
              <a:t>Trẻ</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mạnh</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dạn</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tự</a:t>
            </a:r>
            <a:r>
              <a:rPr lang="en-US" sz="2800" dirty="0" smtClean="0">
                <a:latin typeface="Times New Roman" panose="02020603050405020304" pitchFamily="18" charset="0"/>
                <a:ea typeface="맑은 고딕" panose="020B0503020000020004" pitchFamily="50" charset="-127"/>
              </a:rPr>
              <a:t> tin </a:t>
            </a:r>
            <a:r>
              <a:rPr lang="en-US" sz="2800" dirty="0" err="1" smtClean="0">
                <a:latin typeface="Times New Roman" panose="02020603050405020304" pitchFamily="18" charset="0"/>
                <a:ea typeface="맑은 고딕" panose="020B0503020000020004" pitchFamily="50" charset="-127"/>
              </a:rPr>
              <a:t>thể</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hiện</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cảm</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xúc</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một</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cách</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thân</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thiện</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tự</a:t>
            </a:r>
            <a:r>
              <a:rPr lang="en-US" sz="2800" dirty="0" smtClean="0">
                <a:latin typeface="Times New Roman" panose="02020603050405020304" pitchFamily="18" charset="0"/>
                <a:ea typeface="맑은 고딕" panose="020B0503020000020004" pitchFamily="50" charset="-127"/>
              </a:rPr>
              <a:t> </a:t>
            </a:r>
            <a:r>
              <a:rPr lang="en-US" sz="2800" dirty="0" err="1" smtClean="0">
                <a:latin typeface="Times New Roman" panose="02020603050405020304" pitchFamily="18" charset="0"/>
                <a:ea typeface="맑은 고딕" panose="020B0503020000020004" pitchFamily="50" charset="-127"/>
              </a:rPr>
              <a:t>nhiên</a:t>
            </a:r>
            <a:r>
              <a:rPr lang="en-US" sz="2800" dirty="0" smtClean="0">
                <a:latin typeface="Times New Roman" panose="02020603050405020304" pitchFamily="18" charset="0"/>
                <a:ea typeface="맑은 고딕" panose="020B0503020000020004" pitchFamily="50" charset="-127"/>
              </a:rPr>
              <a:t>.</a:t>
            </a:r>
            <a:endParaRPr lang="en-US" sz="2800" dirty="0"/>
          </a:p>
        </p:txBody>
      </p:sp>
      <p:pic>
        <p:nvPicPr>
          <p:cNvPr id="3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877" y="1981200"/>
            <a:ext cx="513473" cy="391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96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arn(inVertical)">
                                      <p:cBhvr>
                                        <p:cTn id="3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44"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5029200" y="228600"/>
            <a:ext cx="2209800" cy="457200"/>
          </a:xfrm>
          <a:prstGeom prst="roundRect">
            <a:avLst/>
          </a:prstGeom>
          <a:solidFill>
            <a:srgbClr val="FFFF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II.NỘI DUNG</a:t>
            </a:r>
          </a:p>
        </p:txBody>
      </p:sp>
      <p:sp>
        <p:nvSpPr>
          <p:cNvPr id="6" name="Rounded Rectangle 5"/>
          <p:cNvSpPr/>
          <p:nvPr/>
        </p:nvSpPr>
        <p:spPr>
          <a:xfrm>
            <a:off x="1943100" y="1084072"/>
            <a:ext cx="8382000" cy="1069171"/>
          </a:xfrm>
          <a:prstGeom prst="roundRect">
            <a:avLst/>
          </a:prstGeom>
          <a:solidFill>
            <a:srgbClr val="FED0EB"/>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tx1"/>
                </a:solidFill>
                <a:latin typeface="Times New Roman" panose="02020603050405020304" pitchFamily="18" charset="0"/>
                <a:cs typeface="Times New Roman" panose="02020603050405020304" pitchFamily="18" charset="0"/>
              </a:rPr>
              <a:t>Kỹ</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năng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giao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trẻ</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chưa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linh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hoạt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trẻ</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còn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nhút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nhát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không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dám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bộc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lộ</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chuyển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đổi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cảm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xúc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mình</a:t>
            </a:r>
            <a:r>
              <a:rPr lang="en-US" sz="2200" dirty="0">
                <a:solidFill>
                  <a:schemeClr val="tx1"/>
                </a:solidFill>
                <a:latin typeface="Times New Roman" panose="02020603050405020304" pitchFamily="18" charset="0"/>
                <a:cs typeface="Times New Roman" panose="02020603050405020304" pitchFamily="18" charset="0"/>
              </a:rPr>
              <a:t> qua </a:t>
            </a:r>
            <a:r>
              <a:rPr lang="en-US" sz="2200" dirty="0" err="1">
                <a:solidFill>
                  <a:schemeClr val="tx1"/>
                </a:solidFill>
                <a:latin typeface="Times New Roman" panose="02020603050405020304" pitchFamily="18" charset="0"/>
                <a:cs typeface="Times New Roman" panose="02020603050405020304" pitchFamily="18" charset="0"/>
              </a:rPr>
              <a:t>hành</a:t>
            </a:r>
            <a:r>
              <a:rPr lang="en-US" sz="2200" dirty="0">
                <a:solidFill>
                  <a:schemeClr val="tx1"/>
                </a:solidFill>
                <a:latin typeface="Times New Roman" panose="02020603050405020304" pitchFamily="18" charset="0"/>
                <a:cs typeface="Times New Roman" panose="02020603050405020304" pitchFamily="18" charset="0"/>
              </a:rPr>
              <a:t> vi </a:t>
            </a:r>
            <a:r>
              <a:rPr lang="en-US" sz="2200" dirty="0" err="1">
                <a:solidFill>
                  <a:schemeClr val="tx1"/>
                </a:solidFill>
                <a:latin typeface="Times New Roman" panose="02020603050405020304" pitchFamily="18" charset="0"/>
                <a:cs typeface="Times New Roman" panose="02020603050405020304" pitchFamily="18" charset="0"/>
              </a:rPr>
              <a:t>cử</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chỉ</a:t>
            </a:r>
            <a:r>
              <a:rPr lang="en-US" sz="2200" dirty="0">
                <a:solidFill>
                  <a:schemeClr val="tx1"/>
                </a:solidFill>
                <a:latin typeface="Times New Roman" panose="02020603050405020304" pitchFamily="18" charset="0"/>
                <a:cs typeface="Times New Roman" panose="02020603050405020304" pitchFamily="18" charset="0"/>
              </a:rPr>
              <a:t>.</a:t>
            </a:r>
          </a:p>
        </p:txBody>
      </p:sp>
      <p:sp>
        <p:nvSpPr>
          <p:cNvPr id="7" name="Rounded Rectangle 6"/>
          <p:cNvSpPr/>
          <p:nvPr/>
        </p:nvSpPr>
        <p:spPr>
          <a:xfrm>
            <a:off x="1935079" y="5002162"/>
            <a:ext cx="8382000" cy="1474839"/>
          </a:xfrm>
          <a:prstGeom prst="roundRect">
            <a:avLst/>
          </a:prstGeom>
          <a:solidFill>
            <a:srgbClr val="FED0EB"/>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tx1"/>
                </a:solidFill>
                <a:latin typeface="Times New Roman" panose="02020603050405020304" pitchFamily="18" charset="0"/>
                <a:cs typeface="Times New Roman" panose="02020603050405020304" pitchFamily="18" charset="0"/>
              </a:rPr>
              <a:t>Nhiều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học</a:t>
            </a:r>
            <a:r>
              <a:rPr lang="en-US" sz="2200" dirty="0">
                <a:solidFill>
                  <a:schemeClr val="tx1"/>
                </a:solidFill>
                <a:latin typeface="Times New Roman" panose="02020603050405020304" pitchFamily="18" charset="0"/>
                <a:cs typeface="Times New Roman" panose="02020603050405020304" pitchFamily="18" charset="0"/>
              </a:rPr>
              <a:t> PT TCKNXH </a:t>
            </a:r>
            <a:r>
              <a:rPr lang="en-US" sz="2200" dirty="0" err="1">
                <a:solidFill>
                  <a:schemeClr val="tx1"/>
                </a:solidFill>
                <a:latin typeface="Times New Roman" panose="02020603050405020304" pitchFamily="18" charset="0"/>
                <a:cs typeface="Times New Roman" panose="02020603050405020304" pitchFamily="18" charset="0"/>
              </a:rPr>
              <a:t>giáo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viên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chưa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có</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nhiều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tạo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về</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nội</a:t>
            </a:r>
            <a:r>
              <a:rPr lang="en-US" sz="2200" dirty="0">
                <a:solidFill>
                  <a:schemeClr val="tx1"/>
                </a:solidFill>
                <a:latin typeface="Times New Roman" panose="02020603050405020304" pitchFamily="18" charset="0"/>
                <a:cs typeface="Times New Roman" panose="02020603050405020304" pitchFamily="18" charset="0"/>
              </a:rPr>
              <a:t> dung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hình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thức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hoạt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động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trẻ</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chưa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sôi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nổi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chưa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thực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sự</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bộc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lộ</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cái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tôi</a:t>
            </a:r>
            <a:r>
              <a:rPr lang="en-US" sz="2200" dirty="0">
                <a:solidFill>
                  <a:schemeClr val="tx1"/>
                </a:solidFill>
                <a:latin typeface="Times New Roman" panose="02020603050405020304" pitchFamily="18" charset="0"/>
                <a:cs typeface="Times New Roman" panose="02020603050405020304" pitchFamily="18" charset="0"/>
              </a:rPr>
              <a:t> ở </a:t>
            </a:r>
            <a:r>
              <a:rPr lang="en-US" sz="2200" dirty="0" err="1">
                <a:solidFill>
                  <a:schemeClr val="tx1"/>
                </a:solidFill>
                <a:latin typeface="Times New Roman" panose="02020603050405020304" pitchFamily="18" charset="0"/>
                <a:cs typeface="Times New Roman" panose="02020603050405020304" pitchFamily="18" charset="0"/>
              </a:rPr>
              <a:t>trẻ</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trẻ</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chưa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biểu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lộ</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những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gì</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mình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nghĩ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muốn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nói</a:t>
            </a:r>
            <a:r>
              <a:rPr lang="en-US" sz="2200" dirty="0">
                <a:solidFill>
                  <a:schemeClr val="tx1"/>
                </a:solidFill>
                <a:latin typeface="Times New Roman" panose="02020603050405020304" pitchFamily="18" charset="0"/>
                <a:cs typeface="Times New Roman" panose="02020603050405020304" pitchFamily="18" charset="0"/>
              </a:rPr>
              <a:t>.</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8" name="Up-Down Arrow 7"/>
          <p:cNvSpPr/>
          <p:nvPr/>
        </p:nvSpPr>
        <p:spPr>
          <a:xfrm>
            <a:off x="5021179" y="2286000"/>
            <a:ext cx="2209800" cy="2566132"/>
          </a:xfrm>
          <a:prstGeom prst="up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1.THỰC TRẠNG</a:t>
            </a:r>
          </a:p>
        </p:txBody>
      </p:sp>
    </p:spTree>
    <p:extLst>
      <p:ext uri="{BB962C8B-B14F-4D97-AF65-F5344CB8AC3E}">
        <p14:creationId xmlns:p14="http://schemas.microsoft.com/office/powerpoint/2010/main" val="39508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7" name="Rounded Rectangle 36"/>
          <p:cNvSpPr/>
          <p:nvPr/>
        </p:nvSpPr>
        <p:spPr>
          <a:xfrm>
            <a:off x="2646218" y="228600"/>
            <a:ext cx="6705600" cy="53340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2.CƠ SỞ LÝ LUẬN VÀ CƠ SỞ THỰC TIỄN</a:t>
            </a:r>
          </a:p>
        </p:txBody>
      </p:sp>
      <p:sp>
        <p:nvSpPr>
          <p:cNvPr id="5" name="Rounded Rectangle 4"/>
          <p:cNvSpPr/>
          <p:nvPr/>
        </p:nvSpPr>
        <p:spPr>
          <a:xfrm>
            <a:off x="4463690" y="1066800"/>
            <a:ext cx="3188421" cy="40847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2.1. CƠ SỞ LÝ LUẬN</a:t>
            </a:r>
          </a:p>
        </p:txBody>
      </p:sp>
      <p:sp>
        <p:nvSpPr>
          <p:cNvPr id="2" name="Rectangle 1"/>
          <p:cNvSpPr/>
          <p:nvPr/>
        </p:nvSpPr>
        <p:spPr>
          <a:xfrm>
            <a:off x="1219200" y="1981200"/>
            <a:ext cx="10287000" cy="3603359"/>
          </a:xfrm>
          <a:prstGeom prst="rect">
            <a:avLst/>
          </a:prstGeom>
        </p:spPr>
        <p:txBody>
          <a:bodyPr wrap="square">
            <a:spAutoFit/>
          </a:bodyPr>
          <a:lstStyle/>
          <a:p>
            <a:pPr indent="252095" algn="just">
              <a:lnSpc>
                <a:spcPct val="115000"/>
              </a:lnSpc>
              <a:spcAft>
                <a:spcPts val="0"/>
              </a:spcAft>
            </a:pPr>
            <a:r>
              <a:rPr lang="it-IT" sz="2000" dirty="0">
                <a:solidFill>
                  <a:srgbClr val="FF0000"/>
                </a:solidFill>
                <a:latin typeface="Times New Roman" panose="02020603050405020304" pitchFamily="18" charset="0"/>
                <a:ea typeface="Times New Roman" panose="02020603050405020304" pitchFamily="18" charset="0"/>
              </a:rPr>
              <a:t>Giá trị yêu thương là nhìn nhận mọi người theo hướng tích cực hơn. Giá trị yêu thương còn nằm trong năm mặt giáo dục phát triển toàn diện của trẻ. Và tình yêu thương làm cho con người được hạnh phúc. Yêu thương là món quà duy nhất làm giàu người nhận nhưng không làm nghèo đi người chia sẻ nó. Tình yêu thương, sự chia sẻ đã mang đến hạnh phúc cho con người.</a:t>
            </a:r>
            <a:endParaRPr lang="en-US" sz="2000" dirty="0">
              <a:solidFill>
                <a:srgbClr val="FF0000"/>
              </a:solidFill>
              <a:latin typeface="Times New Roman" panose="02020603050405020304" pitchFamily="18" charset="0"/>
              <a:ea typeface="Times New Roman" panose="02020603050405020304" pitchFamily="18" charset="0"/>
            </a:endParaRPr>
          </a:p>
          <a:p>
            <a:pPr indent="252095" algn="just">
              <a:lnSpc>
                <a:spcPct val="115000"/>
              </a:lnSpc>
              <a:spcAft>
                <a:spcPts val="0"/>
              </a:spcAft>
            </a:pPr>
            <a:r>
              <a:rPr lang="it-IT" sz="2000" dirty="0">
                <a:solidFill>
                  <a:srgbClr val="FF0000"/>
                </a:solidFill>
                <a:latin typeface="Times New Roman" panose="02020603050405020304" pitchFamily="18" charset="0"/>
                <a:ea typeface="Times New Roman" panose="02020603050405020304" pitchFamily="18" charset="0"/>
              </a:rPr>
              <a:t>Có lẽ phần lớn cha mẹ sẽ đồng ý rằng yêu thương con cái không uổng công, không phải chỉ vì được con cái yêu thương lại mà điều quan trọng hơn nữa là vì tình yêu thương này ảnh hưởng tích cực đối với chúng. Một nhà nhân chủng học nổi tiếng gốc Anh, còn nói: “Về hóa sinh, sinh lý và tâm lý, đứa trẻ được yêu thương rất khác với đứa trẻ không được yêu thương. Được yêu thương là nhu cầu lớn nhất của đứa trẻ đồng thời trẻ biết thể hiện bộc lộ lời nói và hành động cũng giúp trẻ phát triển toàn diện hơn.</a:t>
            </a:r>
            <a:endParaRPr lang="en-US" sz="20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974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828800" y="304800"/>
            <a:ext cx="3429000" cy="45720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2.2 CƠ SỞ THỰC TIỄN</a:t>
            </a:r>
          </a:p>
        </p:txBody>
      </p:sp>
      <p:sp>
        <p:nvSpPr>
          <p:cNvPr id="6" name="Snip Same Side Corner Rectangle 5"/>
          <p:cNvSpPr/>
          <p:nvPr/>
        </p:nvSpPr>
        <p:spPr>
          <a:xfrm>
            <a:off x="1836821" y="1981200"/>
            <a:ext cx="3581400" cy="4267200"/>
          </a:xfrm>
          <a:prstGeom prst="snip2Same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spcBef>
                <a:spcPts val="600"/>
              </a:spcBef>
              <a:spcAft>
                <a:spcPts val="600"/>
              </a:spcAft>
            </a:pPr>
            <a:r>
              <a:rPr lang="it-IT" sz="2200" dirty="0">
                <a:latin typeface="Times New Roman" panose="02020603050405020304" pitchFamily="18" charset="0"/>
                <a:cs typeface="Times New Roman" panose="02020603050405020304" pitchFamily="18" charset="0"/>
              </a:rPr>
              <a:t> </a:t>
            </a:r>
            <a:r>
              <a:rPr lang="pt-BR" dirty="0">
                <a:latin typeface="Times New Roman" panose="02020603050405020304" pitchFamily="18" charset="0"/>
                <a:cs typeface="Times New Roman" panose="02020603050405020304" pitchFamily="18" charset="0"/>
              </a:rPr>
              <a:t>- Ban giám hiệu sát sao về chuyên môn, quan tâm về tinh thần, động viên, khích lệ giáo viên trong công tác.</a:t>
            </a:r>
            <a:endParaRPr lang="en-US" dirty="0">
              <a:latin typeface="Times New Roman" panose="02020603050405020304" pitchFamily="18" charset="0"/>
              <a:cs typeface="Times New Roman" panose="02020603050405020304" pitchFamily="18" charset="0"/>
            </a:endParaRPr>
          </a:p>
          <a:p>
            <a:pPr algn="just">
              <a:spcBef>
                <a:spcPts val="600"/>
              </a:spcBef>
              <a:spcAft>
                <a:spcPts val="600"/>
              </a:spcAft>
            </a:pPr>
            <a:r>
              <a:rPr lang="pt-BR" dirty="0">
                <a:latin typeface="Times New Roman" panose="02020603050405020304" pitchFamily="18" charset="0"/>
                <a:cs typeface="Times New Roman" panose="02020603050405020304" pitchFamily="18" charset="0"/>
              </a:rPr>
              <a:t> - Trẻ rất nhanh nhẹn khỏe mạnh, biết yêu thương quan tâm mọi người.</a:t>
            </a:r>
            <a:endParaRPr lang="en-US" dirty="0">
              <a:latin typeface="Times New Roman" panose="02020603050405020304" pitchFamily="18" charset="0"/>
              <a:cs typeface="Times New Roman" panose="02020603050405020304" pitchFamily="18" charset="0"/>
            </a:endParaRPr>
          </a:p>
        </p:txBody>
      </p:sp>
      <p:sp>
        <p:nvSpPr>
          <p:cNvPr id="7" name="Snip Same Side Corner Rectangle 6"/>
          <p:cNvSpPr/>
          <p:nvPr/>
        </p:nvSpPr>
        <p:spPr>
          <a:xfrm>
            <a:off x="6248400" y="152401"/>
            <a:ext cx="4267200" cy="4584031"/>
          </a:xfrm>
          <a:prstGeom prst="snip2Same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spcBef>
                <a:spcPts val="600"/>
              </a:spcBef>
              <a:spcAft>
                <a:spcPts val="600"/>
              </a:spcAft>
            </a:pPr>
            <a:r>
              <a:rPr lang="pt-BR"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Trên thực tế việc dạy trẻ kỹ năng sống như biết thể hiện tình yêu thương thực sự chưa được chú trọng phần lớn chỉ tích hợp nội dung này trong tiết học </a:t>
            </a:r>
            <a:endParaRPr lang="pt-BR" dirty="0">
              <a:latin typeface="Times New Roman" panose="02020603050405020304" pitchFamily="18" charset="0"/>
              <a:cs typeface="Times New Roman" panose="02020603050405020304" pitchFamily="18" charset="0"/>
            </a:endParaRPr>
          </a:p>
          <a:p>
            <a:pPr algn="just">
              <a:spcBef>
                <a:spcPts val="600"/>
              </a:spcBef>
              <a:spcAft>
                <a:spcPts val="600"/>
              </a:spcAft>
            </a:pPr>
            <a:r>
              <a:rPr lang="pt-BR" dirty="0">
                <a:latin typeface="Times New Roman" panose="02020603050405020304" pitchFamily="18" charset="0"/>
                <a:cs typeface="Times New Roman" panose="02020603050405020304" pitchFamily="18" charset="0"/>
              </a:rPr>
              <a:t>- Do điều kiện kinh tế bố mẹ làm tăng ca về muộn thời gian trẻ ở với ở với ông bà và được nuôn chiều. </a:t>
            </a:r>
          </a:p>
          <a:p>
            <a:pPr algn="just">
              <a:spcBef>
                <a:spcPts val="600"/>
              </a:spcBef>
              <a:spcAft>
                <a:spcPts val="600"/>
              </a:spcAft>
            </a:pPr>
            <a:r>
              <a:rPr lang="pt-BR" dirty="0">
                <a:latin typeface="Times New Roman" panose="02020603050405020304" pitchFamily="18" charset="0"/>
                <a:cs typeface="Times New Roman" panose="02020603050405020304" pitchFamily="18" charset="0"/>
              </a:rPr>
              <a:t>- Do tác động của xã hội làm cho trẻ bị ảnh hưởng một số thói quen xấu.</a:t>
            </a:r>
            <a:endParaRPr lang="en-US" dirty="0">
              <a:latin typeface="Times New Roman" panose="02020603050405020304" pitchFamily="18" charset="0"/>
              <a:cs typeface="Times New Roman" panose="02020603050405020304" pitchFamily="18" charset="0"/>
            </a:endParaRPr>
          </a:p>
          <a:p>
            <a:pPr algn="just">
              <a:spcBef>
                <a:spcPts val="600"/>
              </a:spcBef>
              <a:spcAft>
                <a:spcPts val="600"/>
              </a:spcAft>
            </a:pPr>
            <a:r>
              <a:rPr lang="pt-BR" dirty="0">
                <a:latin typeface="Times New Roman" panose="02020603050405020304" pitchFamily="18" charset="0"/>
                <a:cs typeface="Times New Roman" panose="02020603050405020304" pitchFamily="18" charset="0"/>
              </a:rPr>
              <a:t>- Lối sống nông thôn nên kỹ năng còn hạn chế, trẻ nhút nhát không giao tiếp</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79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p:cNvGrpSpPr>
            <a:grpSpLocks/>
          </p:cNvGrpSpPr>
          <p:nvPr/>
        </p:nvGrpSpPr>
        <p:grpSpPr bwMode="auto">
          <a:xfrm>
            <a:off x="2817624" y="2057401"/>
            <a:ext cx="7850376" cy="1018779"/>
            <a:chOff x="911" y="1955"/>
            <a:chExt cx="3989" cy="912"/>
          </a:xfrm>
        </p:grpSpPr>
        <p:sp>
          <p:nvSpPr>
            <p:cNvPr id="12" name="AutoShape 11"/>
            <p:cNvSpPr>
              <a:spLocks noChangeArrowheads="1"/>
            </p:cNvSpPr>
            <p:nvPr/>
          </p:nvSpPr>
          <p:spPr bwMode="gray">
            <a:xfrm>
              <a:off x="911" y="1955"/>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sp>
          <p:nvSpPr>
            <p:cNvPr id="16" name="Freeform 14"/>
            <p:cNvSpPr>
              <a:spLocks/>
            </p:cNvSpPr>
            <p:nvPr/>
          </p:nvSpPr>
          <p:spPr bwMode="gray">
            <a:xfrm>
              <a:off x="1008" y="2124"/>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4" name="Text Box 16"/>
            <p:cNvSpPr txBox="1">
              <a:spLocks noChangeArrowheads="1"/>
            </p:cNvSpPr>
            <p:nvPr/>
          </p:nvSpPr>
          <p:spPr bwMode="gray">
            <a:xfrm>
              <a:off x="1554" y="2146"/>
              <a:ext cx="3346"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endParaRPr lang="en-US" sz="2200" dirty="0">
                <a:solidFill>
                  <a:srgbClr val="0033CC"/>
                </a:solidFill>
                <a:latin typeface="Times New Roman" panose="02020603050405020304" pitchFamily="18" charset="0"/>
                <a:cs typeface="Times New Roman" panose="02020603050405020304" pitchFamily="18" charset="0"/>
              </a:endParaRPr>
            </a:p>
          </p:txBody>
        </p:sp>
      </p:grpSp>
      <p:grpSp>
        <p:nvGrpSpPr>
          <p:cNvPr id="18" name="Group 17"/>
          <p:cNvGrpSpPr>
            <a:grpSpLocks/>
          </p:cNvGrpSpPr>
          <p:nvPr/>
        </p:nvGrpSpPr>
        <p:grpSpPr bwMode="auto">
          <a:xfrm>
            <a:off x="2844272" y="2178155"/>
            <a:ext cx="7899927" cy="2317644"/>
            <a:chOff x="830" y="1377"/>
            <a:chExt cx="4061" cy="2086"/>
          </a:xfrm>
        </p:grpSpPr>
        <p:sp>
          <p:nvSpPr>
            <p:cNvPr id="19" name="AutoShape 18"/>
            <p:cNvSpPr>
              <a:spLocks noChangeArrowheads="1"/>
            </p:cNvSpPr>
            <p:nvPr/>
          </p:nvSpPr>
          <p:spPr bwMode="gray">
            <a:xfrm>
              <a:off x="830" y="2551"/>
              <a:ext cx="3984" cy="912"/>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sz="2400">
                <a:latin typeface="Times New Roman" panose="02020603050405020304" pitchFamily="18" charset="0"/>
                <a:cs typeface="Times New Roman" panose="02020603050405020304" pitchFamily="18" charset="0"/>
              </a:endParaRPr>
            </a:p>
          </p:txBody>
        </p:sp>
        <p:grpSp>
          <p:nvGrpSpPr>
            <p:cNvPr id="20" name="Group 19"/>
            <p:cNvGrpSpPr>
              <a:grpSpLocks/>
            </p:cNvGrpSpPr>
            <p:nvPr/>
          </p:nvGrpSpPr>
          <p:grpSpPr bwMode="auto">
            <a:xfrm>
              <a:off x="859" y="1377"/>
              <a:ext cx="547" cy="2004"/>
              <a:chOff x="859" y="1377"/>
              <a:chExt cx="547" cy="2004"/>
            </a:xfrm>
          </p:grpSpPr>
          <p:sp>
            <p:nvSpPr>
              <p:cNvPr id="22" name="AutoShape 20"/>
              <p:cNvSpPr>
                <a:spLocks noChangeArrowheads="1"/>
              </p:cNvSpPr>
              <p:nvPr/>
            </p:nvSpPr>
            <p:spPr bwMode="gray">
              <a:xfrm>
                <a:off x="912" y="2635"/>
                <a:ext cx="494" cy="746"/>
              </a:xfrm>
              <a:prstGeom prst="roundRect">
                <a:avLst>
                  <a:gd name="adj" fmla="val 11921"/>
                </a:avLst>
              </a:prstGeom>
              <a:solidFill>
                <a:srgbClr val="FFC000"/>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dirty="0">
                    <a:latin typeface="Times New Roman" panose="02020603050405020304" pitchFamily="18" charset="0"/>
                    <a:cs typeface="Times New Roman" panose="02020603050405020304" pitchFamily="18" charset="0"/>
                  </a:rPr>
                  <a:t>  2.2</a:t>
                </a:r>
              </a:p>
            </p:txBody>
          </p:sp>
          <p:sp>
            <p:nvSpPr>
              <p:cNvPr id="23" name="Freeform 21"/>
              <p:cNvSpPr>
                <a:spLocks/>
              </p:cNvSpPr>
              <p:nvPr/>
            </p:nvSpPr>
            <p:spPr bwMode="gray">
              <a:xfrm>
                <a:off x="912" y="2671"/>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100000">
                    <a:schemeClr val="fo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36" name="AutoShape 20"/>
              <p:cNvSpPr>
                <a:spLocks noChangeArrowheads="1"/>
              </p:cNvSpPr>
              <p:nvPr/>
            </p:nvSpPr>
            <p:spPr bwMode="gray">
              <a:xfrm>
                <a:off x="859" y="1377"/>
                <a:ext cx="512" cy="746"/>
              </a:xfrm>
              <a:prstGeom prst="roundRect">
                <a:avLst>
                  <a:gd name="adj" fmla="val 11921"/>
                </a:avLst>
              </a:prstGeom>
              <a:solidFill>
                <a:srgbClr val="FFC000"/>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dirty="0">
                    <a:latin typeface="Times New Roman" panose="02020603050405020304" pitchFamily="18" charset="0"/>
                    <a:cs typeface="Times New Roman" panose="02020603050405020304" pitchFamily="18" charset="0"/>
                  </a:rPr>
                  <a:t>   2.1</a:t>
                </a:r>
              </a:p>
            </p:txBody>
          </p:sp>
        </p:grpSp>
        <p:sp>
          <p:nvSpPr>
            <p:cNvPr id="21" name="Text Box 23"/>
            <p:cNvSpPr txBox="1">
              <a:spLocks noChangeArrowheads="1"/>
            </p:cNvSpPr>
            <p:nvPr/>
          </p:nvSpPr>
          <p:spPr bwMode="gray">
            <a:xfrm>
              <a:off x="1509" y="2641"/>
              <a:ext cx="3382"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endParaRPr lang="en-US" sz="2400" dirty="0">
                <a:solidFill>
                  <a:srgbClr val="0033CC"/>
                </a:solidFill>
                <a:latin typeface="Times New Roman" panose="02020603050405020304" pitchFamily="18" charset="0"/>
                <a:cs typeface="Times New Roman" panose="02020603050405020304" pitchFamily="18" charset="0"/>
              </a:endParaRPr>
            </a:p>
          </p:txBody>
        </p:sp>
      </p:grpSp>
      <p:grpSp>
        <p:nvGrpSpPr>
          <p:cNvPr id="27" name="Group 26"/>
          <p:cNvGrpSpPr>
            <a:grpSpLocks/>
          </p:cNvGrpSpPr>
          <p:nvPr/>
        </p:nvGrpSpPr>
        <p:grpSpPr bwMode="auto">
          <a:xfrm>
            <a:off x="2854932" y="2204939"/>
            <a:ext cx="7740364" cy="3692013"/>
            <a:chOff x="652" y="1115"/>
            <a:chExt cx="4357" cy="3323"/>
          </a:xfrm>
        </p:grpSpPr>
        <p:sp>
          <p:nvSpPr>
            <p:cNvPr id="28" name="AutoShape 18"/>
            <p:cNvSpPr>
              <a:spLocks noChangeArrowheads="1"/>
            </p:cNvSpPr>
            <p:nvPr/>
          </p:nvSpPr>
          <p:spPr bwMode="gray">
            <a:xfrm>
              <a:off x="652" y="3526"/>
              <a:ext cx="4357" cy="912"/>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29" name="Group 28"/>
            <p:cNvGrpSpPr>
              <a:grpSpLocks/>
            </p:cNvGrpSpPr>
            <p:nvPr/>
          </p:nvGrpSpPr>
          <p:grpSpPr bwMode="auto">
            <a:xfrm>
              <a:off x="709" y="3629"/>
              <a:ext cx="512" cy="746"/>
              <a:chOff x="709" y="3629"/>
              <a:chExt cx="512" cy="746"/>
            </a:xfrm>
          </p:grpSpPr>
          <p:sp>
            <p:nvSpPr>
              <p:cNvPr id="31" name="AutoShape 20"/>
              <p:cNvSpPr>
                <a:spLocks noChangeArrowheads="1"/>
              </p:cNvSpPr>
              <p:nvPr/>
            </p:nvSpPr>
            <p:spPr bwMode="gray">
              <a:xfrm>
                <a:off x="709" y="3629"/>
                <a:ext cx="512" cy="746"/>
              </a:xfrm>
              <a:prstGeom prst="roundRect">
                <a:avLst>
                  <a:gd name="adj" fmla="val 11921"/>
                </a:avLst>
              </a:prstGeom>
              <a:solidFill>
                <a:srgbClr val="FFC000"/>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a:t>   </a:t>
                </a:r>
                <a:r>
                  <a:rPr lang="en-US" sz="2400" dirty="0">
                    <a:latin typeface="Times New Roman" panose="02020603050405020304" pitchFamily="18" charset="0"/>
                    <a:cs typeface="Times New Roman" panose="02020603050405020304" pitchFamily="18" charset="0"/>
                  </a:rPr>
                  <a:t>2.3</a:t>
                </a:r>
              </a:p>
            </p:txBody>
          </p:sp>
          <p:sp>
            <p:nvSpPr>
              <p:cNvPr id="32" name="Freeform 21"/>
              <p:cNvSpPr>
                <a:spLocks/>
              </p:cNvSpPr>
              <p:nvPr/>
            </p:nvSpPr>
            <p:spPr bwMode="gray">
              <a:xfrm>
                <a:off x="709" y="3631"/>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100000">
                    <a:schemeClr val="fo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sp>
          <p:nvSpPr>
            <p:cNvPr id="30" name="Text Box 23"/>
            <p:cNvSpPr txBox="1">
              <a:spLocks noChangeArrowheads="1"/>
            </p:cNvSpPr>
            <p:nvPr/>
          </p:nvSpPr>
          <p:spPr bwMode="gray">
            <a:xfrm>
              <a:off x="1325" y="3657"/>
              <a:ext cx="3639"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dirty="0" err="1">
                  <a:solidFill>
                    <a:srgbClr val="0033CC"/>
                  </a:solidFill>
                  <a:latin typeface="Times New Roman" panose="02020603050405020304" pitchFamily="18" charset="0"/>
                  <a:cs typeface="Times New Roman" panose="02020603050405020304" pitchFamily="18" charset="0"/>
                </a:rPr>
                <a:t>Giải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pháp</a:t>
              </a:r>
              <a:r>
                <a:rPr lang="en-US" sz="2400" dirty="0">
                  <a:solidFill>
                    <a:srgbClr val="0033CC"/>
                  </a:solidFill>
                  <a:latin typeface="Times New Roman" panose="02020603050405020304" pitchFamily="18" charset="0"/>
                  <a:cs typeface="Times New Roman" panose="02020603050405020304" pitchFamily="18" charset="0"/>
                </a:rPr>
                <a:t> 3: </a:t>
              </a:r>
              <a:r>
                <a:rPr lang="en-US" sz="2400" dirty="0" err="1">
                  <a:solidFill>
                    <a:srgbClr val="0033CC"/>
                  </a:solidFill>
                  <a:latin typeface="Times New Roman" panose="02020603050405020304" pitchFamily="18" charset="0"/>
                  <a:cs typeface="Times New Roman" panose="02020603050405020304" pitchFamily="18" charset="0"/>
                </a:rPr>
                <a:t>Phối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kết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hợp</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với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phụ</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huynh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dạy</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trẻ</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biết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trao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gửi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yêu</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thương</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34" name="Text Box 23"/>
            <p:cNvSpPr txBox="1">
              <a:spLocks noChangeArrowheads="1"/>
            </p:cNvSpPr>
            <p:nvPr/>
          </p:nvSpPr>
          <p:spPr bwMode="gray">
            <a:xfrm>
              <a:off x="1274" y="2399"/>
              <a:ext cx="3690"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dirty="0" err="1">
                  <a:solidFill>
                    <a:srgbClr val="0033CC"/>
                  </a:solidFill>
                  <a:latin typeface="Times New Roman" panose="02020603050405020304" pitchFamily="18" charset="0"/>
                  <a:cs typeface="Times New Roman" panose="02020603050405020304" pitchFamily="18" charset="0"/>
                </a:rPr>
                <a:t>Giải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pháp</a:t>
              </a:r>
              <a:r>
                <a:rPr lang="en-US" sz="2400" dirty="0">
                  <a:solidFill>
                    <a:srgbClr val="0033CC"/>
                  </a:solidFill>
                  <a:latin typeface="Times New Roman" panose="02020603050405020304" pitchFamily="18" charset="0"/>
                  <a:cs typeface="Times New Roman" panose="02020603050405020304" pitchFamily="18" charset="0"/>
                </a:rPr>
                <a:t> 2: </a:t>
              </a:r>
              <a:r>
                <a:rPr lang="en-US" sz="2400" dirty="0" err="1">
                  <a:solidFill>
                    <a:srgbClr val="0033CC"/>
                  </a:solidFill>
                  <a:latin typeface="Times New Roman" panose="02020603050405020304" pitchFamily="18" charset="0"/>
                  <a:cs typeface="Times New Roman" panose="02020603050405020304" pitchFamily="18" charset="0"/>
                </a:rPr>
                <a:t>Dạy</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trẻ</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biết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trao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gửi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yêu</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thương</a:t>
              </a:r>
              <a:r>
                <a:rPr lang="en-US" sz="2400" dirty="0">
                  <a:solidFill>
                    <a:srgbClr val="0033CC"/>
                  </a:solidFill>
                  <a:latin typeface="Times New Roman" panose="02020603050405020304" pitchFamily="18" charset="0"/>
                  <a:cs typeface="Times New Roman" panose="02020603050405020304" pitchFamily="18" charset="0"/>
                </a:rPr>
                <a:t> qua </a:t>
              </a:r>
              <a:r>
                <a:rPr lang="en-US" sz="2400" dirty="0" err="1">
                  <a:solidFill>
                    <a:srgbClr val="0033CC"/>
                  </a:solidFill>
                  <a:latin typeface="Times New Roman" panose="02020603050405020304" pitchFamily="18" charset="0"/>
                  <a:cs typeface="Times New Roman" panose="02020603050405020304" pitchFamily="18" charset="0"/>
                </a:rPr>
                <a:t>việc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sử</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dụng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nói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trong</a:t>
              </a:r>
              <a:r>
                <a:rPr lang="en-US" sz="2400" dirty="0">
                  <a:solidFill>
                    <a:srgbClr val="0033CC"/>
                  </a:solidFill>
                  <a:latin typeface="Times New Roman" panose="02020603050405020304" pitchFamily="18" charset="0"/>
                  <a:cs typeface="Times New Roman" panose="02020603050405020304" pitchFamily="18" charset="0"/>
                </a:rPr>
                <a:t> giao </a:t>
              </a:r>
              <a:r>
                <a:rPr lang="en-US" sz="2400" dirty="0" err="1">
                  <a:solidFill>
                    <a:srgbClr val="0033CC"/>
                  </a:solidFill>
                  <a:latin typeface="Times New Roman" panose="02020603050405020304" pitchFamily="18" charset="0"/>
                  <a:cs typeface="Times New Roman" panose="02020603050405020304" pitchFamily="18" charset="0"/>
                </a:rPr>
                <a:t>tiếp</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35" name="Text Box 23"/>
            <p:cNvSpPr txBox="1">
              <a:spLocks noChangeArrowheads="1"/>
            </p:cNvSpPr>
            <p:nvPr/>
          </p:nvSpPr>
          <p:spPr bwMode="gray">
            <a:xfrm>
              <a:off x="1274" y="1115"/>
              <a:ext cx="3690"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dirty="0" err="1">
                  <a:solidFill>
                    <a:srgbClr val="0033CC"/>
                  </a:solidFill>
                  <a:latin typeface="Times New Roman" panose="02020603050405020304" pitchFamily="18" charset="0"/>
                  <a:cs typeface="Times New Roman" panose="02020603050405020304" pitchFamily="18" charset="0"/>
                </a:rPr>
                <a:t>Giải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pháp</a:t>
              </a:r>
              <a:r>
                <a:rPr lang="en-US" sz="2400" dirty="0">
                  <a:solidFill>
                    <a:srgbClr val="0033CC"/>
                  </a:solidFill>
                  <a:latin typeface="Times New Roman" panose="02020603050405020304" pitchFamily="18" charset="0"/>
                  <a:cs typeface="Times New Roman" panose="02020603050405020304" pitchFamily="18" charset="0"/>
                </a:rPr>
                <a:t> 1: </a:t>
              </a:r>
              <a:r>
                <a:rPr lang="en-US" sz="2400" dirty="0" err="1">
                  <a:solidFill>
                    <a:srgbClr val="0033CC"/>
                  </a:solidFill>
                  <a:latin typeface="Times New Roman" panose="02020603050405020304" pitchFamily="18" charset="0"/>
                  <a:cs typeface="Times New Roman" panose="02020603050405020304" pitchFamily="18" charset="0"/>
                </a:rPr>
                <a:t>Dạy</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trẻ</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thể</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hiện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tình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yêu</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thương</a:t>
              </a:r>
              <a:r>
                <a:rPr lang="en-US" sz="2400" dirty="0">
                  <a:solidFill>
                    <a:srgbClr val="0033CC"/>
                  </a:solidFill>
                  <a:latin typeface="Times New Roman" panose="02020603050405020304" pitchFamily="18" charset="0"/>
                  <a:cs typeface="Times New Roman" panose="02020603050405020304" pitchFamily="18" charset="0"/>
                </a:rPr>
                <a:t> qua </a:t>
              </a:r>
              <a:r>
                <a:rPr lang="en-US" sz="2400" dirty="0" err="1">
                  <a:solidFill>
                    <a:srgbClr val="0033CC"/>
                  </a:solidFill>
                  <a:latin typeface="Times New Roman" panose="02020603050405020304" pitchFamily="18" charset="0"/>
                  <a:cs typeface="Times New Roman" panose="02020603050405020304" pitchFamily="18" charset="0"/>
                </a:rPr>
                <a:t>nét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măt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hành</a:t>
              </a:r>
              <a:r>
                <a:rPr lang="en-US" sz="2400" dirty="0">
                  <a:solidFill>
                    <a:srgbClr val="0033CC"/>
                  </a:solidFill>
                  <a:latin typeface="Times New Roman" panose="02020603050405020304" pitchFamily="18" charset="0"/>
                  <a:cs typeface="Times New Roman" panose="02020603050405020304" pitchFamily="18" charset="0"/>
                </a:rPr>
                <a:t> vi, </a:t>
              </a:r>
              <a:r>
                <a:rPr lang="en-US" sz="2400" dirty="0" err="1">
                  <a:solidFill>
                    <a:srgbClr val="0033CC"/>
                  </a:solidFill>
                  <a:latin typeface="Times New Roman" panose="02020603050405020304" pitchFamily="18" charset="0"/>
                  <a:cs typeface="Times New Roman" panose="02020603050405020304" pitchFamily="18" charset="0"/>
                </a:rPr>
                <a:t>cử</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chỉ</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điệu</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bộ</a:t>
              </a:r>
              <a:endParaRPr lang="en-US" sz="2400" dirty="0">
                <a:solidFill>
                  <a:srgbClr val="0033CC"/>
                </a:solidFill>
                <a:latin typeface="Times New Roman" panose="02020603050405020304" pitchFamily="18" charset="0"/>
                <a:cs typeface="Times New Roman" panose="02020603050405020304" pitchFamily="18" charset="0"/>
              </a:endParaRPr>
            </a:p>
          </p:txBody>
        </p:sp>
      </p:grpSp>
      <p:sp>
        <p:nvSpPr>
          <p:cNvPr id="33" name="Rounded Rectangle 32"/>
          <p:cNvSpPr/>
          <p:nvPr/>
        </p:nvSpPr>
        <p:spPr>
          <a:xfrm>
            <a:off x="1842670" y="1001421"/>
            <a:ext cx="5624931" cy="464200"/>
          </a:xfrm>
          <a:prstGeom prst="roundRect">
            <a:avLst/>
          </a:prstGeom>
          <a:solidFill>
            <a:srgbClr val="FFFF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2.ÁP DỤNG BIỆN PHÁP THỰC HIỆN</a:t>
            </a:r>
          </a:p>
        </p:txBody>
      </p:sp>
      <p:sp>
        <p:nvSpPr>
          <p:cNvPr id="37" name="Rounded Rectangle 36"/>
          <p:cNvSpPr/>
          <p:nvPr/>
        </p:nvSpPr>
        <p:spPr>
          <a:xfrm>
            <a:off x="5257800" y="172520"/>
            <a:ext cx="2514600" cy="514976"/>
          </a:xfrm>
          <a:prstGeom prst="roundRect">
            <a:avLst/>
          </a:prstGeom>
          <a:solidFill>
            <a:srgbClr val="FFFF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II.NỘI DUNG</a:t>
            </a:r>
          </a:p>
        </p:txBody>
      </p:sp>
    </p:spTree>
    <p:extLst>
      <p:ext uri="{BB962C8B-B14F-4D97-AF65-F5344CB8AC3E}">
        <p14:creationId xmlns:p14="http://schemas.microsoft.com/office/powerpoint/2010/main" val="1190713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6304</TotalTime>
  <Words>1938</Words>
  <Application>Microsoft Office PowerPoint</Application>
  <PresentationFormat>Widescreen</PresentationFormat>
  <Paragraphs>117</Paragraphs>
  <Slides>24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맑은 고딕</vt:lpstr>
      <vt:lpstr>Arial</vt:lpstr>
      <vt:lpstr>Calibri</vt:lpstr>
      <vt:lpstr>Times New Roman</vt:lpstr>
      <vt:lpstr>Office Theme</vt:lpstr>
      <vt:lpstr>  PHÒNG GIÁO DỤC VÀ ĐÀO TẠO HUYỆN AN DƯƠNG TRƯỜNG MẦM NON LÊ THIỆN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HUYỆN TAM DƯƠNG TRƯỜNG TIỂU HỌC KIM LONG</dc:title>
  <dc:creator>ThienIT</dc:creator>
  <cp:lastModifiedBy>Admin</cp:lastModifiedBy>
  <cp:revision>486</cp:revision>
  <dcterms:created xsi:type="dcterms:W3CDTF">2021-03-15T13:35:07Z</dcterms:created>
  <dcterms:modified xsi:type="dcterms:W3CDTF">2024-03-08T15:14:25Z</dcterms:modified>
</cp:coreProperties>
</file>