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2" r:id="rId1"/>
  </p:sldMasterIdLst>
  <p:notesMasterIdLst>
    <p:notesMasterId r:id="rId21"/>
  </p:notesMasterIdLst>
  <p:sldIdLst>
    <p:sldId id="307" r:id="rId2"/>
    <p:sldId id="281" r:id="rId3"/>
    <p:sldId id="258" r:id="rId4"/>
    <p:sldId id="287" r:id="rId5"/>
    <p:sldId id="276" r:id="rId6"/>
    <p:sldId id="261" r:id="rId7"/>
    <p:sldId id="294" r:id="rId8"/>
    <p:sldId id="308" r:id="rId9"/>
    <p:sldId id="263" r:id="rId10"/>
    <p:sldId id="284" r:id="rId11"/>
    <p:sldId id="264" r:id="rId12"/>
    <p:sldId id="265" r:id="rId13"/>
    <p:sldId id="266" r:id="rId14"/>
    <p:sldId id="302" r:id="rId15"/>
    <p:sldId id="304" r:id="rId16"/>
    <p:sldId id="306" r:id="rId17"/>
    <p:sldId id="267" r:id="rId18"/>
    <p:sldId id="26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9AB"/>
    <a:srgbClr val="6DBCD1"/>
    <a:srgbClr val="CCECFF"/>
    <a:srgbClr val="99FF66"/>
    <a:srgbClr val="FF66FF"/>
    <a:srgbClr val="FFFFCC"/>
    <a:srgbClr val="CCFFCC"/>
    <a:srgbClr val="FF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23" autoAdjust="0"/>
  </p:normalViewPr>
  <p:slideViewPr>
    <p:cSldViewPr>
      <p:cViewPr varScale="1">
        <p:scale>
          <a:sx n="78" d="100"/>
          <a:sy n="78" d="100"/>
        </p:scale>
        <p:origin x="4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Sheet1!$C$1:$C$2</c:f>
              <c:strCache>
                <c:ptCount val="2"/>
                <c:pt idx="0">
                  <c:v>Trước khi áp dụng biện pháp </c:v>
                </c:pt>
                <c:pt idx="1">
                  <c:v>Tỷ lệ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Sheet1!$A$3:$B$6</c:f>
              <c:strCache>
                <c:ptCount val="4"/>
                <c:pt idx="0">
                  <c:v>Sự tập trung chú ý, hứng thú của trẻ khi tham gia vận động</c:v>
                </c:pt>
                <c:pt idx="1">
                  <c:v>Trẻ tích cực tự giác trong giờ học</c:v>
                </c:pt>
                <c:pt idx="2">
                  <c:v>Trẻ khỏe mạnh, nhanh nhẹn, có thể lực tốt</c:v>
                </c:pt>
                <c:pt idx="3">
                  <c:v>Trẻ có các kỹ năng kỹ xảo vận động tốt</c:v>
                </c:pt>
              </c:strCache>
              <c:extLst/>
            </c:strRef>
          </c:cat>
          <c:val>
            <c:numRef>
              <c:f>Sheet1!$C$3:$C$6</c:f>
              <c:numCache>
                <c:formatCode>0%</c:formatCode>
                <c:ptCount val="4"/>
                <c:pt idx="0">
                  <c:v>0.4</c:v>
                </c:pt>
                <c:pt idx="1">
                  <c:v>0.37</c:v>
                </c:pt>
                <c:pt idx="2">
                  <c:v>0.46</c:v>
                </c:pt>
                <c:pt idx="3">
                  <c:v>0.46</c:v>
                </c:pt>
              </c:numCache>
            </c:numRef>
          </c:val>
          <c:extLst>
            <c:ext xmlns:c16="http://schemas.microsoft.com/office/drawing/2014/chart" uri="{C3380CC4-5D6E-409C-BE32-E72D297353CC}">
              <c16:uniqueId val="{00000000-DDE9-40E5-8DAE-82435AF7B780}"/>
            </c:ext>
          </c:extLst>
        </c:ser>
        <c:ser>
          <c:idx val="2"/>
          <c:order val="1"/>
          <c:tx>
            <c:strRef>
              <c:f>Sheet1!$E$1:$E$2</c:f>
              <c:strCache>
                <c:ptCount val="2"/>
                <c:pt idx="0">
                  <c:v>Sau khi áp dụng biện pháp</c:v>
                </c:pt>
                <c:pt idx="1">
                  <c:v>Tỷ lệ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Sheet1!$A$3:$B$6</c:f>
              <c:strCache>
                <c:ptCount val="4"/>
                <c:pt idx="0">
                  <c:v>Sự tập trung chú ý, hứng thú của trẻ khi tham gia vận động</c:v>
                </c:pt>
                <c:pt idx="1">
                  <c:v>Trẻ tích cực tự giác trong giờ học</c:v>
                </c:pt>
                <c:pt idx="2">
                  <c:v>Trẻ khỏe mạnh, nhanh nhẹn, có thể lực tốt</c:v>
                </c:pt>
                <c:pt idx="3">
                  <c:v>Trẻ có các kỹ năng kỹ xảo vận động tốt</c:v>
                </c:pt>
              </c:strCache>
              <c:extLst/>
            </c:strRef>
          </c:cat>
          <c:val>
            <c:numRef>
              <c:f>Sheet1!$E$3:$E$6</c:f>
              <c:numCache>
                <c:formatCode>0%</c:formatCode>
                <c:ptCount val="4"/>
                <c:pt idx="0">
                  <c:v>0.9</c:v>
                </c:pt>
                <c:pt idx="1">
                  <c:v>0.9</c:v>
                </c:pt>
                <c:pt idx="2">
                  <c:v>0.97</c:v>
                </c:pt>
                <c:pt idx="3">
                  <c:v>0.84</c:v>
                </c:pt>
              </c:numCache>
            </c:numRef>
          </c:val>
          <c:extLst>
            <c:ext xmlns:c16="http://schemas.microsoft.com/office/drawing/2014/chart" uri="{C3380CC4-5D6E-409C-BE32-E72D297353CC}">
              <c16:uniqueId val="{00000001-DDE9-40E5-8DAE-82435AF7B780}"/>
            </c:ext>
          </c:extLst>
        </c:ser>
        <c:dLbls>
          <c:dLblPos val="outEnd"/>
          <c:showLegendKey val="0"/>
          <c:showVal val="1"/>
          <c:showCatName val="0"/>
          <c:showSerName val="0"/>
          <c:showPercent val="0"/>
          <c:showBubbleSize val="0"/>
        </c:dLbls>
        <c:gapWidth val="219"/>
        <c:overlap val="-27"/>
        <c:axId val="1657849343"/>
        <c:axId val="1657852671"/>
        <c:extLst>
          <c:ext xmlns:c15="http://schemas.microsoft.com/office/drawing/2012/chart" uri="{02D57815-91ED-43cb-92C2-25804820EDAC}">
            <c15:filteredBarSeries>
              <c15:ser>
                <c:idx val="1"/>
                <c:order val="2"/>
                <c:tx>
                  <c:strRef>
                    <c:extLst>
                      <c:ext uri="{02D57815-91ED-43cb-92C2-25804820EDAC}">
                        <c15:formulaRef>
                          <c15:sqref>Sheet1!$D$1:$D$2</c15:sqref>
                        </c15:formulaRef>
                      </c:ext>
                    </c:extLst>
                    <c:strCache>
                      <c:ptCount val="2"/>
                      <c:pt idx="0">
                        <c:v>Sau khi áp dụng biện pháp</c:v>
                      </c:pt>
                      <c:pt idx="1">
                        <c:v>Số trẻ</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Sheet1!$A$3:$B$6</c15:sqref>
                        </c15:formulaRef>
                      </c:ext>
                    </c:extLst>
                    <c:strCache>
                      <c:ptCount val="4"/>
                      <c:pt idx="0">
                        <c:v>Sự tập trung chú ý, hứng thú của trẻ khi tham gia vận động</c:v>
                      </c:pt>
                      <c:pt idx="1">
                        <c:v>Trẻ tích cực tự giác trong giờ học</c:v>
                      </c:pt>
                      <c:pt idx="2">
                        <c:v>Trẻ khỏe mạnh, nhanh nhẹn, có thể lực tốt</c:v>
                      </c:pt>
                      <c:pt idx="3">
                        <c:v>Trẻ có các kỹ năng kỹ xảo vận động tốt</c:v>
                      </c:pt>
                    </c:strCache>
                  </c:strRef>
                </c:cat>
                <c:val>
                  <c:numRef>
                    <c:extLst>
                      <c:ext uri="{02D57815-91ED-43cb-92C2-25804820EDAC}">
                        <c15:formulaRef>
                          <c15:sqref>Sheet1!$D$3:$D$6</c15:sqref>
                        </c15:formulaRef>
                      </c:ext>
                    </c:extLst>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DDE9-40E5-8DAE-82435AF7B780}"/>
                  </c:ext>
                </c:extLst>
              </c15:ser>
            </c15:filteredBarSeries>
          </c:ext>
        </c:extLst>
      </c:barChart>
      <c:catAx>
        <c:axId val="165784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57852671"/>
        <c:crosses val="autoZero"/>
        <c:auto val="1"/>
        <c:lblAlgn val="ctr"/>
        <c:lblOffset val="100"/>
        <c:noMultiLvlLbl val="0"/>
      </c:catAx>
      <c:valAx>
        <c:axId val="1657852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5784934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4DF493-3E52-4089-B02D-937057B62BF7}" type="datetimeFigureOut">
              <a:rPr lang="en-US" smtClean="0"/>
              <a:t>5/3/2024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BC8EB-767F-4891-BB11-0F953473F412}" type="slidenum">
              <a:rPr lang="en-US" smtClean="0"/>
              <a:t>‹#›</a:t>
            </a:fld>
            <a:endParaRPr lang="en-US"/>
          </a:p>
        </p:txBody>
      </p:sp>
    </p:spTree>
    <p:extLst>
      <p:ext uri="{BB962C8B-B14F-4D97-AF65-F5344CB8AC3E}">
        <p14:creationId xmlns:p14="http://schemas.microsoft.com/office/powerpoint/2010/main" val="46103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72BC8EB-767F-4891-BB11-0F953473F412}" type="slidenum">
              <a:rPr lang="en-US" smtClean="0"/>
              <a:t>13</a:t>
            </a:fld>
            <a:endParaRPr lang="en-US"/>
          </a:p>
        </p:txBody>
      </p:sp>
    </p:spTree>
    <p:extLst>
      <p:ext uri="{BB962C8B-B14F-4D97-AF65-F5344CB8AC3E}">
        <p14:creationId xmlns:p14="http://schemas.microsoft.com/office/powerpoint/2010/main" val="313170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72BC8EB-767F-4891-BB11-0F953473F412}" type="slidenum">
              <a:rPr lang="en-US" smtClean="0"/>
              <a:t>14</a:t>
            </a:fld>
            <a:endParaRPr lang="en-US"/>
          </a:p>
        </p:txBody>
      </p:sp>
    </p:spTree>
    <p:extLst>
      <p:ext uri="{BB962C8B-B14F-4D97-AF65-F5344CB8AC3E}">
        <p14:creationId xmlns:p14="http://schemas.microsoft.com/office/powerpoint/2010/main" val="389405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72BC8EB-767F-4891-BB11-0F953473F412}" type="slidenum">
              <a:rPr lang="en-US" smtClean="0"/>
              <a:t>15</a:t>
            </a:fld>
            <a:endParaRPr lang="en-US"/>
          </a:p>
        </p:txBody>
      </p:sp>
    </p:spTree>
    <p:extLst>
      <p:ext uri="{BB962C8B-B14F-4D97-AF65-F5344CB8AC3E}">
        <p14:creationId xmlns:p14="http://schemas.microsoft.com/office/powerpoint/2010/main" val="150625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253196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331966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8876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231253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10"/>
          <p:cNvSpPr/>
          <p:nvPr/>
        </p:nvSpPr>
        <p:spPr>
          <a:xfrm>
            <a:off x="2" y="1"/>
            <a:ext cx="12192124" cy="6858029"/>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10"/>
          <p:cNvSpPr/>
          <p:nvPr/>
        </p:nvSpPr>
        <p:spPr>
          <a:xfrm>
            <a:off x="2200327" y="4317104"/>
            <a:ext cx="1240695" cy="1807563"/>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0"/>
          <p:cNvSpPr/>
          <p:nvPr/>
        </p:nvSpPr>
        <p:spPr>
          <a:xfrm>
            <a:off x="2" y="3352804"/>
            <a:ext cx="1838473" cy="2543211"/>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0"/>
          <p:cNvSpPr/>
          <p:nvPr/>
        </p:nvSpPr>
        <p:spPr>
          <a:xfrm>
            <a:off x="2819438" y="2"/>
            <a:ext cx="1476469" cy="128596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0"/>
          <p:cNvSpPr txBox="1">
            <a:spLocks noGrp="1"/>
          </p:cNvSpPr>
          <p:nvPr>
            <p:ph type="body" idx="1"/>
          </p:nvPr>
        </p:nvSpPr>
        <p:spPr>
          <a:xfrm>
            <a:off x="4295900" y="5773467"/>
            <a:ext cx="7286400" cy="692800"/>
          </a:xfrm>
          <a:prstGeom prst="rect">
            <a:avLst/>
          </a:prstGeom>
        </p:spPr>
        <p:txBody>
          <a:bodyPr spcFirstLastPara="1" wrap="square" lIns="91425" tIns="91425" rIns="91425" bIns="91425" anchor="t" anchorCtr="0">
            <a:noAutofit/>
          </a:bodyPr>
          <a:lstStyle>
            <a:lvl1pPr marL="457200" lvl="0" indent="-228600" algn="r">
              <a:spcBef>
                <a:spcPts val="360"/>
              </a:spcBef>
              <a:spcAft>
                <a:spcPts val="0"/>
              </a:spcAft>
              <a:buClr>
                <a:schemeClr val="dk1"/>
              </a:buClr>
              <a:buSzPts val="1800"/>
              <a:buNone/>
              <a:defRPr sz="1800"/>
            </a:lvl1pPr>
          </a:lstStyle>
          <a:p>
            <a:endParaRPr/>
          </a:p>
        </p:txBody>
      </p:sp>
      <p:sp>
        <p:nvSpPr>
          <p:cNvPr id="89" name="Google Shape;89;p10"/>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2248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402678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3772D-0326-49DD-ACE1-8BAC74369B12}"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77377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3772D-0326-49DD-ACE1-8BAC74369B12}"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182348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3772D-0326-49DD-ACE1-8BAC74369B12}"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70058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3772D-0326-49DD-ACE1-8BAC74369B12}"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2793173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3772D-0326-49DD-ACE1-8BAC74369B12}"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342986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3772D-0326-49DD-ACE1-8BAC74369B12}"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20299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3772D-0326-49DD-ACE1-8BAC74369B12}"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D0B98-EB0C-4AE2-BEA3-E5CDB3B61A50}" type="slidenum">
              <a:rPr lang="en-US" smtClean="0"/>
              <a:t>‹#›</a:t>
            </a:fld>
            <a:endParaRPr lang="en-US"/>
          </a:p>
        </p:txBody>
      </p:sp>
    </p:spTree>
    <p:extLst>
      <p:ext uri="{BB962C8B-B14F-4D97-AF65-F5344CB8AC3E}">
        <p14:creationId xmlns:p14="http://schemas.microsoft.com/office/powerpoint/2010/main" val="3506923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3772D-0326-49DD-ACE1-8BAC74369B12}" type="datetimeFigureOut">
              <a:rPr lang="en-US" smtClean="0"/>
              <a:t>5/3/2024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D0B98-EB0C-4AE2-BEA3-E5CDB3B61A50}" type="slidenum">
              <a:rPr lang="en-US" smtClean="0"/>
              <a:t>‹#›</a:t>
            </a:fld>
            <a:endParaRPr lang="en-US"/>
          </a:p>
        </p:txBody>
      </p:sp>
    </p:spTree>
    <p:extLst>
      <p:ext uri="{BB962C8B-B14F-4D97-AF65-F5344CB8AC3E}">
        <p14:creationId xmlns:p14="http://schemas.microsoft.com/office/powerpoint/2010/main" val="4898102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2192000" cy="6858000"/>
          </a:xfrm>
          <a:prstGeom prst="rect">
            <a:avLst/>
          </a:prstGeom>
        </p:spPr>
      </p:pic>
      <p:sp>
        <p:nvSpPr>
          <p:cNvPr id="3" name="Rectangle 2"/>
          <p:cNvSpPr>
            <a:spLocks noChangeArrowheads="1"/>
          </p:cNvSpPr>
          <p:nvPr/>
        </p:nvSpPr>
        <p:spPr bwMode="auto">
          <a:xfrm>
            <a:off x="3657600" y="121654"/>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b="1" dirty="0">
                <a:solidFill>
                  <a:srgbClr val="3519AB"/>
                </a:solidFill>
                <a:latin typeface="Times New Roman" panose="02020603050405020304" pitchFamily="18" charset="0"/>
                <a:cs typeface="Times New Roman" panose="02020603050405020304" pitchFamily="18" charset="0"/>
              </a:rPr>
              <a:t>PHÒNG GIÁO DỤC </a:t>
            </a:r>
            <a:r>
              <a:rPr lang="vi-VN" altLang="en-US" b="1" dirty="0">
                <a:solidFill>
                  <a:srgbClr val="3519AB"/>
                </a:solidFill>
                <a:latin typeface="Times New Roman" panose="02020603050405020304" pitchFamily="18" charset="0"/>
                <a:cs typeface="Times New Roman" panose="02020603050405020304" pitchFamily="18" charset="0"/>
              </a:rPr>
              <a:t>HUYỆN AN DƯƠNG</a:t>
            </a:r>
            <a:br>
              <a:rPr lang="vi-VN" altLang="en-US" b="1" dirty="0">
                <a:solidFill>
                  <a:srgbClr val="3519AB"/>
                </a:solidFill>
                <a:latin typeface="Times New Roman" panose="02020603050405020304" pitchFamily="18" charset="0"/>
                <a:cs typeface="Times New Roman" panose="02020603050405020304" pitchFamily="18" charset="0"/>
              </a:rPr>
            </a:br>
            <a:r>
              <a:rPr lang="vi-VN" altLang="en-US" b="1" dirty="0">
                <a:solidFill>
                  <a:srgbClr val="3519AB"/>
                </a:solidFill>
                <a:latin typeface="Times New Roman" panose="02020603050405020304" pitchFamily="18" charset="0"/>
                <a:cs typeface="Times New Roman" panose="02020603050405020304" pitchFamily="18" charset="0"/>
              </a:rPr>
              <a:t>TRƯỜNG MẦM NON LÊ </a:t>
            </a:r>
            <a:r>
              <a:rPr lang="vi-VN" altLang="en-US" b="1" dirty="0" smtClean="0">
                <a:solidFill>
                  <a:srgbClr val="3519AB"/>
                </a:solidFill>
                <a:latin typeface="Times New Roman" panose="02020603050405020304" pitchFamily="18" charset="0"/>
                <a:cs typeface="Times New Roman" panose="02020603050405020304" pitchFamily="18" charset="0"/>
              </a:rPr>
              <a:t>THIỆN</a:t>
            </a:r>
            <a:endParaRPr lang="en-US" altLang="en-US" dirty="0">
              <a:solidFill>
                <a:srgbClr val="3519AB"/>
              </a:solidFill>
              <a:latin typeface="Times New Roman" panose="02020603050405020304" pitchFamily="18" charset="0"/>
              <a:cs typeface="Times New Roman" panose="02020603050405020304" pitchFamily="18" charset="0"/>
            </a:endParaRPr>
          </a:p>
        </p:txBody>
      </p:sp>
      <p:sp>
        <p:nvSpPr>
          <p:cNvPr id="6" name="Google Shape;123;p16"/>
          <p:cNvSpPr txBox="1">
            <a:spLocks/>
          </p:cNvSpPr>
          <p:nvPr/>
        </p:nvSpPr>
        <p:spPr>
          <a:xfrm>
            <a:off x="609600" y="2108288"/>
            <a:ext cx="10363200" cy="1587576"/>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smtClean="0">
                <a:solidFill>
                  <a:srgbClr val="FF0000"/>
                </a:solidFill>
                <a:latin typeface="Times New Roman"/>
              </a:rPr>
              <a:t>BIỆN PHÁP “ THÔNG QUA MỘT SỐ HÌNH THỨC TỔ CHỨC NHẰM PHÁT TRIỂN THỂ CHẤT CHO TRẺ 3-4 TUỔI THEO QUAN ĐIỂM GIÁO DỤC LẤY TRẺ LÀM TRUNG TÂM”</a:t>
            </a:r>
            <a:endParaRPr lang="vi-VN" sz="2400" b="1" i="1" dirty="0">
              <a:solidFill>
                <a:srgbClr val="FF0000"/>
              </a:solidFill>
              <a:latin typeface="Times New Roman"/>
            </a:endParaRPr>
          </a:p>
        </p:txBody>
      </p:sp>
      <p:sp>
        <p:nvSpPr>
          <p:cNvPr id="4" name="Google Shape;122;p16"/>
          <p:cNvSpPr txBox="1">
            <a:spLocks/>
          </p:cNvSpPr>
          <p:nvPr/>
        </p:nvSpPr>
        <p:spPr>
          <a:xfrm>
            <a:off x="4267200" y="1143000"/>
            <a:ext cx="3733800" cy="991907"/>
          </a:xfrm>
          <a:prstGeom prst="rect">
            <a:avLst/>
          </a:prstGeom>
        </p:spPr>
        <p:txBody>
          <a:bodyPr spcFirstLastPara="1" vert="horz" wrap="square"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5400" b="1" dirty="0" smtClean="0">
                <a:solidFill>
                  <a:srgbClr val="FF0000"/>
                </a:solidFill>
                <a:latin typeface="Times New Roman" panose="02020603050405020304" pitchFamily="18" charset="0"/>
                <a:cs typeface="Times New Roman" panose="02020603050405020304" pitchFamily="18" charset="0"/>
              </a:rPr>
              <a:t>BÁO CÁO</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18805" y="4445934"/>
            <a:ext cx="4954389" cy="830997"/>
          </a:xfrm>
          <a:prstGeom prst="rect">
            <a:avLst/>
          </a:prstGeom>
          <a:noFill/>
        </p:spPr>
        <p:txBody>
          <a:bodyPr wrap="square" rtlCol="0">
            <a:spAutoFit/>
          </a:bodyPr>
          <a:lstStyle/>
          <a:p>
            <a:r>
              <a:rPr lang="vi-VN" sz="2400" b="1" dirty="0">
                <a:solidFill>
                  <a:srgbClr val="3519AB"/>
                </a:solidFill>
                <a:latin typeface="+mj-lt"/>
              </a:rPr>
              <a:t>Giáo viên</a:t>
            </a:r>
            <a:r>
              <a:rPr lang="en-US" sz="2400" b="1" dirty="0">
                <a:solidFill>
                  <a:srgbClr val="3519AB"/>
                </a:solidFill>
                <a:latin typeface="+mj-lt"/>
              </a:rPr>
              <a:t>: </a:t>
            </a:r>
            <a:r>
              <a:rPr lang="en-US" sz="2400" b="1" dirty="0" err="1">
                <a:solidFill>
                  <a:srgbClr val="3519AB"/>
                </a:solidFill>
                <a:latin typeface="Times New Roman" panose="02020603050405020304" pitchFamily="18" charset="0"/>
                <a:cs typeface="Times New Roman" panose="02020603050405020304" pitchFamily="18" charset="0"/>
              </a:rPr>
              <a:t>Nguyễn</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Thị</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Hương</a:t>
            </a:r>
            <a:endParaRPr lang="en-US" sz="2400" b="1" dirty="0">
              <a:solidFill>
                <a:srgbClr val="3519AB"/>
              </a:solidFill>
              <a:latin typeface="Times New Roman" panose="02020603050405020304" pitchFamily="18" charset="0"/>
              <a:cs typeface="Times New Roman" panose="02020603050405020304" pitchFamily="18" charset="0"/>
            </a:endParaRPr>
          </a:p>
          <a:p>
            <a:r>
              <a:rPr lang="en-US" sz="2400" b="1" dirty="0" err="1">
                <a:solidFill>
                  <a:srgbClr val="3519AB"/>
                </a:solidFill>
                <a:latin typeface="Times New Roman" panose="02020603050405020304" pitchFamily="18" charset="0"/>
                <a:cs typeface="Times New Roman" panose="02020603050405020304" pitchFamily="18" charset="0"/>
              </a:rPr>
              <a:t>Đơn</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vị</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Trường</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mầm</a:t>
            </a:r>
            <a:r>
              <a:rPr lang="en-US" sz="2400" b="1" dirty="0">
                <a:solidFill>
                  <a:srgbClr val="3519AB"/>
                </a:solidFill>
                <a:latin typeface="Times New Roman" panose="02020603050405020304" pitchFamily="18" charset="0"/>
                <a:cs typeface="Times New Roman" panose="02020603050405020304" pitchFamily="18" charset="0"/>
              </a:rPr>
              <a:t> non </a:t>
            </a:r>
            <a:r>
              <a:rPr lang="en-US" sz="2400" b="1" dirty="0" err="1">
                <a:solidFill>
                  <a:srgbClr val="3519AB"/>
                </a:solidFill>
                <a:latin typeface="Times New Roman" panose="02020603050405020304" pitchFamily="18" charset="0"/>
                <a:cs typeface="Times New Roman" panose="02020603050405020304" pitchFamily="18" charset="0"/>
              </a:rPr>
              <a:t>Lê</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Thiện</a:t>
            </a:r>
            <a:endParaRPr lang="vi-VN" sz="2400" b="1" dirty="0">
              <a:solidFill>
                <a:srgbClr val="3519AB"/>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48200" y="6333135"/>
            <a:ext cx="2590800" cy="430887"/>
          </a:xfrm>
          <a:prstGeom prst="rect">
            <a:avLst/>
          </a:prstGeom>
          <a:noFill/>
        </p:spPr>
        <p:txBody>
          <a:bodyPr wrap="square" rtlCol="0">
            <a:spAutoFit/>
          </a:bodyPr>
          <a:lstStyle/>
          <a:p>
            <a:pPr algn="ctr"/>
            <a:r>
              <a:rPr lang="vi-VN" sz="2100" b="1" dirty="0" smtClean="0">
                <a:solidFill>
                  <a:srgbClr val="FFFF00"/>
                </a:solidFill>
                <a:latin typeface="+mj-lt"/>
              </a:rPr>
              <a:t>Năm học 2023 - 2024</a:t>
            </a:r>
            <a:endParaRPr lang="vi-VN" sz="2100" b="1" dirty="0">
              <a:solidFill>
                <a:srgbClr val="FFFF00"/>
              </a:solidFill>
              <a:latin typeface="+mj-lt"/>
            </a:endParaRPr>
          </a:p>
        </p:txBody>
      </p:sp>
      <p:cxnSp>
        <p:nvCxnSpPr>
          <p:cNvPr id="10" name="Straight Connector 9"/>
          <p:cNvCxnSpPr/>
          <p:nvPr/>
        </p:nvCxnSpPr>
        <p:spPr>
          <a:xfrm>
            <a:off x="4800600" y="762000"/>
            <a:ext cx="198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109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0" y="990"/>
            <a:ext cx="12192000" cy="685800"/>
          </a:xfrm>
          <a:solidFill>
            <a:schemeClr val="accent6">
              <a:lumMod val="40000"/>
              <a:lumOff val="60000"/>
            </a:schemeClr>
          </a:solidFill>
        </p:spPr>
        <p:txBody>
          <a:bodyPr>
            <a:noAutofit/>
          </a:bodyPr>
          <a:lstStyle/>
          <a:p>
            <a:r>
              <a:rPr lang="vi-VN" sz="2400" b="1" kern="1600" dirty="0">
                <a:solidFill>
                  <a:srgbClr val="FF0000"/>
                </a:solidFill>
                <a:latin typeface="Times New Roman"/>
              </a:rPr>
              <a:t>Giải pháp 3: Lựa chọn các hình thức hoạt động phát triển thể chất phù hợp. </a:t>
            </a:r>
          </a:p>
        </p:txBody>
      </p:sp>
      <p:sp>
        <p:nvSpPr>
          <p:cNvPr id="9" name="Text Placeholder 2"/>
          <p:cNvSpPr>
            <a:spLocks noGrp="1"/>
          </p:cNvSpPr>
          <p:nvPr>
            <p:ph type="body" idx="1"/>
          </p:nvPr>
        </p:nvSpPr>
        <p:spPr>
          <a:xfrm>
            <a:off x="346514" y="1557781"/>
            <a:ext cx="3476361" cy="4719215"/>
          </a:xfrm>
          <a:solidFill>
            <a:schemeClr val="bg1"/>
          </a:solidFill>
        </p:spPr>
        <p:txBody>
          <a:bodyPr>
            <a:noAutofit/>
          </a:bodyPr>
          <a:lstStyle/>
          <a:p>
            <a:pPr marL="0" indent="0" algn="just">
              <a:buNone/>
            </a:pPr>
            <a:r>
              <a:rPr lang="en-US" sz="2000" b="1" u="none" strike="noStrike" baseline="0" dirty="0" smtClean="0">
                <a:solidFill>
                  <a:srgbClr val="3519AB"/>
                </a:solidFill>
                <a:latin typeface="Times New Roman"/>
              </a:rPr>
              <a:t>- </a:t>
            </a:r>
            <a:r>
              <a:rPr lang="vi-VN" sz="2000" b="1" u="none" strike="noStrike" baseline="0" dirty="0" smtClean="0">
                <a:solidFill>
                  <a:srgbClr val="3519AB"/>
                </a:solidFill>
                <a:latin typeface="Times New Roman"/>
              </a:rPr>
              <a:t>Hình thức tập theo nhóm:</a:t>
            </a:r>
            <a:r>
              <a:rPr lang="vi-VN" sz="2000" u="none" strike="noStrike" baseline="0" dirty="0" smtClean="0">
                <a:solidFill>
                  <a:srgbClr val="3519AB"/>
                </a:solidFill>
                <a:latin typeface="Times New Roman"/>
              </a:rPr>
              <a:t>. </a:t>
            </a:r>
            <a:r>
              <a:rPr lang="en-US" sz="2000" dirty="0" err="1">
                <a:solidFill>
                  <a:srgbClr val="3519AB"/>
                </a:solidFill>
                <a:latin typeface="Times New Roman" panose="02020603050405020304" pitchFamily="18" charset="0"/>
                <a:cs typeface="Times New Roman" panose="02020603050405020304" pitchFamily="18" charset="0"/>
              </a:rPr>
              <a:t>Hình</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thức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tập</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theo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nhóm</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này</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giúp</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trẻ</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phát</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triển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khả</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năng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tự</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lực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và</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bước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đầu</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làm</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quen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với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việc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tự</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tổ</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chức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theo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nhóm</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nhỏ</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tăng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lượng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vận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động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và</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rèn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kỹ</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năng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vận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động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trẻ</a:t>
            </a:r>
            <a:r>
              <a:rPr lang="en-US" sz="2000" dirty="0" smtClean="0">
                <a:solidFill>
                  <a:srgbClr val="3519AB"/>
                </a:solidFill>
                <a:latin typeface="Times New Roman" panose="02020603050405020304" pitchFamily="18" charset="0"/>
                <a:cs typeface="Times New Roman" panose="02020603050405020304" pitchFamily="18" charset="0"/>
              </a:rPr>
              <a:t>.</a:t>
            </a:r>
          </a:p>
          <a:p>
            <a:pPr marL="0" indent="0" algn="just">
              <a:buNone/>
            </a:pPr>
            <a:endParaRPr lang="vi-VN" sz="2000" u="none" strike="noStrike" baseline="0" dirty="0" smtClean="0">
              <a:solidFill>
                <a:srgbClr val="3519AB"/>
              </a:solidFill>
              <a:latin typeface="Times New Roman"/>
            </a:endParaRPr>
          </a:p>
          <a:p>
            <a:pPr marL="0" indent="0" algn="just">
              <a:buNone/>
            </a:pPr>
            <a:r>
              <a:rPr lang="en-US" sz="2000" u="none" strike="noStrike" baseline="0" dirty="0" smtClean="0">
                <a:solidFill>
                  <a:srgbClr val="3519AB"/>
                </a:solidFill>
                <a:latin typeface="Times New Roman"/>
              </a:rPr>
              <a:t>- </a:t>
            </a:r>
            <a:r>
              <a:rPr lang="vi-VN" sz="2000" b="1" u="none" strike="noStrike" baseline="0" dirty="0" smtClean="0">
                <a:solidFill>
                  <a:srgbClr val="3519AB"/>
                </a:solidFill>
                <a:latin typeface="Times New Roman"/>
              </a:rPr>
              <a:t>Hình thức tập cá nhân</a:t>
            </a:r>
            <a:r>
              <a:rPr lang="vi-VN" sz="2000" u="none" strike="noStrike" baseline="0" dirty="0" smtClean="0">
                <a:solidFill>
                  <a:srgbClr val="3519AB"/>
                </a:solidFill>
                <a:latin typeface="Times New Roman"/>
              </a:rPr>
              <a:t>: Cho trẻ tập lần lượt một bài tập, giáo viên hướng dẫn kiểm tra chất lượng bài tập các trẻ còn lại quan sát và nhận xét ưu, nhược điểm của trẻ khi tập. </a:t>
            </a:r>
          </a:p>
        </p:txBody>
      </p:sp>
      <p:pic>
        <p:nvPicPr>
          <p:cNvPr id="8" name="Picture 7"/>
          <p:cNvPicPr>
            <a:picLocks noChangeAspect="1"/>
          </p:cNvPicPr>
          <p:nvPr/>
        </p:nvPicPr>
        <p:blipFill>
          <a:blip r:embed="rId3"/>
          <a:stretch>
            <a:fillRect/>
          </a:stretch>
        </p:blipFill>
        <p:spPr>
          <a:xfrm>
            <a:off x="4169389" y="889610"/>
            <a:ext cx="3943865" cy="2793769"/>
          </a:xfrm>
          <a:prstGeom prst="rect">
            <a:avLst/>
          </a:prstGeom>
        </p:spPr>
      </p:pic>
      <p:pic>
        <p:nvPicPr>
          <p:cNvPr id="11" name="Picture 10"/>
          <p:cNvPicPr>
            <a:picLocks noChangeAspect="1"/>
          </p:cNvPicPr>
          <p:nvPr/>
        </p:nvPicPr>
        <p:blipFill>
          <a:blip r:embed="rId4"/>
          <a:stretch>
            <a:fillRect/>
          </a:stretch>
        </p:blipFill>
        <p:spPr>
          <a:xfrm>
            <a:off x="4188954" y="3917389"/>
            <a:ext cx="3924300" cy="2793769"/>
          </a:xfrm>
          <a:prstGeom prst="rect">
            <a:avLst/>
          </a:prstGeom>
        </p:spPr>
      </p:pic>
      <p:pic>
        <p:nvPicPr>
          <p:cNvPr id="12" name="Picture 11"/>
          <p:cNvPicPr>
            <a:picLocks noChangeAspect="1"/>
          </p:cNvPicPr>
          <p:nvPr/>
        </p:nvPicPr>
        <p:blipFill>
          <a:blip r:embed="rId5"/>
          <a:stretch>
            <a:fillRect/>
          </a:stretch>
        </p:blipFill>
        <p:spPr>
          <a:xfrm>
            <a:off x="8225509" y="845444"/>
            <a:ext cx="3814092" cy="2819400"/>
          </a:xfrm>
          <a:prstGeom prst="rect">
            <a:avLst/>
          </a:prstGeom>
        </p:spPr>
      </p:pic>
      <p:pic>
        <p:nvPicPr>
          <p:cNvPr id="13"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795" y="3923567"/>
            <a:ext cx="3802806" cy="279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0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p:tgtEl>
                                          <p:spTgt spid="9">
                                            <p:bg/>
                                          </p:spTgt>
                                        </p:tgtEl>
                                        <p:attrNameLst>
                                          <p:attrName>ppt_y</p:attrName>
                                        </p:attrNameLst>
                                      </p:cBhvr>
                                      <p:tavLst>
                                        <p:tav tm="0">
                                          <p:val>
                                            <p:strVal val="#ppt_y+#ppt_h*1.125000"/>
                                          </p:val>
                                        </p:tav>
                                        <p:tav tm="100000">
                                          <p:val>
                                            <p:strVal val="#ppt_y"/>
                                          </p:val>
                                        </p:tav>
                                      </p:tavLst>
                                    </p:anim>
                                    <p:animEffect transition="in" filter="wipe(up)">
                                      <p:cBhvr>
                                        <p:cTn id="8" dur="500"/>
                                        <p:tgtEl>
                                          <p:spTgt spid="9">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sp>
        <p:nvSpPr>
          <p:cNvPr id="6" name="Title 1"/>
          <p:cNvSpPr>
            <a:spLocks noGrp="1"/>
          </p:cNvSpPr>
          <p:nvPr>
            <p:ph type="title"/>
          </p:nvPr>
        </p:nvSpPr>
        <p:spPr>
          <a:xfrm>
            <a:off x="0" y="3"/>
            <a:ext cx="12192000" cy="685800"/>
          </a:xfrm>
          <a:solidFill>
            <a:schemeClr val="accent6">
              <a:lumMod val="40000"/>
              <a:lumOff val="60000"/>
            </a:schemeClr>
          </a:solidFill>
        </p:spPr>
        <p:txBody>
          <a:bodyPr>
            <a:noAutofit/>
          </a:bodyPr>
          <a:lstStyle/>
          <a:p>
            <a:r>
              <a:rPr lang="vi-VN" sz="2400" b="1" kern="1600" dirty="0">
                <a:solidFill>
                  <a:srgbClr val="FF0000"/>
                </a:solidFill>
                <a:latin typeface="Times New Roman"/>
              </a:rPr>
              <a:t>Giải pháp 4: Tổ chức hoạt động giáo dục thể chất dưới dạng hội thi </a:t>
            </a:r>
          </a:p>
        </p:txBody>
      </p:sp>
      <p:sp>
        <p:nvSpPr>
          <p:cNvPr id="8" name="Text Placeholder 2"/>
          <p:cNvSpPr>
            <a:spLocks noGrp="1"/>
          </p:cNvSpPr>
          <p:nvPr>
            <p:ph type="body" idx="1"/>
          </p:nvPr>
        </p:nvSpPr>
        <p:spPr>
          <a:xfrm>
            <a:off x="1524000" y="750537"/>
            <a:ext cx="9372600" cy="1992663"/>
          </a:xfrm>
        </p:spPr>
        <p:txBody>
          <a:bodyPr>
            <a:noAutofit/>
          </a:bodyPr>
          <a:lstStyle/>
          <a:p>
            <a:pPr marL="0" indent="0" algn="just">
              <a:buNone/>
            </a:pPr>
            <a:r>
              <a:rPr lang="en-US" sz="1800" dirty="0" err="1" smtClean="0">
                <a:solidFill>
                  <a:srgbClr val="3519AB"/>
                </a:solidFill>
                <a:latin typeface="Times New Roman" panose="02020603050405020304" pitchFamily="18" charset="0"/>
                <a:cs typeface="Times New Roman" panose="02020603050405020304" pitchFamily="18" charset="0"/>
              </a:rPr>
              <a:t>Khi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tổ</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chức</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hoạt</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động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tôi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thường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xây</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dựng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dưới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hình</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thức</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hội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để</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tất</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cả</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đều</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được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tham</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gia</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nhằm</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hoàn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thiện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kỹ</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năng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kỹ</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xảo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vận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động</a:t>
            </a:r>
            <a:r>
              <a:rPr lang="en-US" sz="1800" dirty="0">
                <a:solidFill>
                  <a:srgbClr val="3519AB"/>
                </a:solidFill>
                <a:latin typeface="Times New Roman" panose="02020603050405020304" pitchFamily="18" charset="0"/>
                <a:cs typeface="Times New Roman" panose="02020603050405020304" pitchFamily="18" charset="0"/>
              </a:rPr>
              <a:t> ở </a:t>
            </a:r>
            <a:r>
              <a:rPr lang="en-US" sz="1800" dirty="0" err="1">
                <a:solidFill>
                  <a:srgbClr val="3519AB"/>
                </a:solidFill>
                <a:latin typeface="Times New Roman" panose="02020603050405020304" pitchFamily="18" charset="0"/>
                <a:cs typeface="Times New Roman" panose="02020603050405020304" pitchFamily="18" charset="0"/>
              </a:rPr>
              <a:t>mức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cao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và</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rèn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luyện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cho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phẩm</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chất</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đạo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đức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như</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lòng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tự</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trọng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tinh</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thần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đồng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cho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đua</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làm</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tăng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hứng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thú</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vận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cho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lôi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cuốn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vào</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tập</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luyện</a:t>
            </a:r>
            <a:r>
              <a:rPr lang="en-US" sz="1800" dirty="0">
                <a:solidFill>
                  <a:srgbClr val="3519AB"/>
                </a:solidFill>
                <a:latin typeface="Times New Roman" panose="02020603050405020304" pitchFamily="18" charset="0"/>
                <a:cs typeface="Times New Roman" panose="02020603050405020304" pitchFamily="18" charset="0"/>
              </a:rPr>
              <a:t> </a:t>
            </a:r>
            <a:endParaRPr lang="en-US" sz="1800" dirty="0" smtClean="0">
              <a:solidFill>
                <a:srgbClr val="3519AB"/>
              </a:solidFill>
              <a:latin typeface="Times New Roman" panose="02020603050405020304" pitchFamily="18" charset="0"/>
              <a:cs typeface="Times New Roman" panose="02020603050405020304" pitchFamily="18" charset="0"/>
            </a:endParaRPr>
          </a:p>
          <a:p>
            <a:pPr marL="0" indent="0" algn="just">
              <a:buNone/>
            </a:pPr>
            <a:r>
              <a:rPr lang="en-US" sz="1800" dirty="0" err="1" smtClean="0">
                <a:solidFill>
                  <a:srgbClr val="3519AB"/>
                </a:solidFill>
                <a:latin typeface="Times New Roman" panose="02020603050405020304" pitchFamily="18" charset="0"/>
                <a:cs typeface="Times New Roman" panose="02020603050405020304" pitchFamily="18" charset="0"/>
              </a:rPr>
              <a:t>ví</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dụ</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chương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trình</a:t>
            </a:r>
            <a:r>
              <a:rPr lang="en-US" sz="1800" dirty="0">
                <a:solidFill>
                  <a:srgbClr val="3519AB"/>
                </a:solidFill>
                <a:latin typeface="Times New Roman" panose="02020603050405020304" pitchFamily="18" charset="0"/>
                <a:cs typeface="Times New Roman" panose="02020603050405020304" pitchFamily="18" charset="0"/>
              </a:rPr>
              <a:t> “ </a:t>
            </a:r>
            <a:r>
              <a:rPr lang="en-US" sz="1800" dirty="0" err="1">
                <a:solidFill>
                  <a:srgbClr val="3519AB"/>
                </a:solidFill>
                <a:latin typeface="Times New Roman" panose="02020603050405020304" pitchFamily="18" charset="0"/>
                <a:cs typeface="Times New Roman" panose="02020603050405020304" pitchFamily="18" charset="0"/>
              </a:rPr>
              <a:t>Hội</a:t>
            </a:r>
            <a:r>
              <a:rPr lang="vi-VN" sz="1800" dirty="0">
                <a:solidFill>
                  <a:srgbClr val="3519AB"/>
                </a:solidFill>
                <a:latin typeface="Times New Roman" panose="02020603050405020304" pitchFamily="18" charset="0"/>
                <a:cs typeface="Times New Roman" panose="02020603050405020304" pitchFamily="18" charset="0"/>
              </a:rPr>
              <a:t> khỏe măng non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tôi</a:t>
            </a:r>
            <a:r>
              <a:rPr lang="vi-VN" sz="1800" dirty="0">
                <a:solidFill>
                  <a:srgbClr val="3519AB"/>
                </a:solidFill>
                <a:latin typeface="Times New Roman" panose="02020603050405020304" pitchFamily="18" charset="0"/>
                <a:cs typeface="Times New Roman" panose="02020603050405020304" pitchFamily="18" charset="0"/>
              </a:rPr>
              <a:t> cho trẻ </a:t>
            </a:r>
            <a:r>
              <a:rPr lang="en-US" sz="1800" dirty="0" err="1">
                <a:solidFill>
                  <a:srgbClr val="3519AB"/>
                </a:solidFill>
                <a:latin typeface="Times New Roman" panose="02020603050405020304" pitchFamily="18" charset="0"/>
                <a:cs typeface="Times New Roman" panose="02020603050405020304" pitchFamily="18" charset="0"/>
              </a:rPr>
              <a:t>thực</a:t>
            </a:r>
            <a:r>
              <a:rPr lang="vi-VN" sz="1800" dirty="0">
                <a:solidFill>
                  <a:srgbClr val="3519AB"/>
                </a:solidFill>
                <a:latin typeface="Times New Roman" panose="02020603050405020304" pitchFamily="18" charset="0"/>
                <a:cs typeface="Times New Roman" panose="02020603050405020304" pitchFamily="18" charset="0"/>
              </a:rPr>
              <a:t> hiện</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hoạt</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động</a:t>
            </a:r>
            <a:r>
              <a:rPr lang="en-US" sz="1800" dirty="0">
                <a:solidFill>
                  <a:srgbClr val="3519AB"/>
                </a:solidFill>
                <a:latin typeface="Times New Roman" panose="02020603050405020304" pitchFamily="18" charset="0"/>
                <a:cs typeface="Times New Roman" panose="02020603050405020304" pitchFamily="18" charset="0"/>
              </a:rPr>
              <a:t> “ </a:t>
            </a:r>
            <a:r>
              <a:rPr lang="en-US" sz="1800" dirty="0" err="1">
                <a:solidFill>
                  <a:srgbClr val="3519AB"/>
                </a:solidFill>
                <a:latin typeface="Times New Roman" panose="02020603050405020304" pitchFamily="18" charset="0"/>
                <a:cs typeface="Times New Roman" panose="02020603050405020304" pitchFamily="18" charset="0"/>
              </a:rPr>
              <a:t>Bật</a:t>
            </a:r>
            <a:r>
              <a:rPr lang="vi-VN" sz="1800" dirty="0">
                <a:solidFill>
                  <a:srgbClr val="3519AB"/>
                </a:solidFill>
                <a:latin typeface="Times New Roman" panose="02020603050405020304" pitchFamily="18" charset="0"/>
                <a:cs typeface="Times New Roman" panose="02020603050405020304" pitchFamily="18" charset="0"/>
              </a:rPr>
              <a:t> nhảy chuyển lương thực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nhảy</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erobic</a:t>
            </a:r>
            <a:r>
              <a:rPr lang="en-US" sz="1800" dirty="0">
                <a:solidFill>
                  <a:srgbClr val="3519AB"/>
                </a:solidFill>
                <a:latin typeface="Times New Roman" panose="02020603050405020304" pitchFamily="18" charset="0"/>
                <a:cs typeface="Times New Roman" panose="02020603050405020304" pitchFamily="18" charset="0"/>
              </a:rPr>
              <a:t>…</a:t>
            </a:r>
            <a:r>
              <a:rPr lang="en-US" sz="1800" dirty="0" err="1">
                <a:solidFill>
                  <a:srgbClr val="3519AB"/>
                </a:solidFill>
                <a:latin typeface="Times New Roman" panose="02020603050405020304" pitchFamily="18" charset="0"/>
                <a:cs typeface="Times New Roman" panose="02020603050405020304" pitchFamily="18" charset="0"/>
              </a:rPr>
              <a:t>Trẻ</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thi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đua</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giữa</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các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đội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và</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các</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lớp</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trong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cùng</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a:solidFill>
                  <a:srgbClr val="3519AB"/>
                </a:solidFill>
                <a:latin typeface="Times New Roman" panose="02020603050405020304" pitchFamily="18" charset="0"/>
                <a:cs typeface="Times New Roman" panose="02020603050405020304" pitchFamily="18" charset="0"/>
              </a:rPr>
              <a:t>khối</a:t>
            </a:r>
            <a:r>
              <a:rPr lang="en-US" sz="1800" dirty="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tuổi</a:t>
            </a:r>
            <a:r>
              <a:rPr lang="en-US" sz="1800" dirty="0" smtClean="0">
                <a:solidFill>
                  <a:srgbClr val="3519AB"/>
                </a:solidFill>
                <a:latin typeface="Times New Roman" panose="02020603050405020304" pitchFamily="18" charset="0"/>
                <a:cs typeface="Times New Roman" panose="02020603050405020304" pitchFamily="18" charset="0"/>
              </a:rPr>
              <a:t>, hay </a:t>
            </a:r>
            <a:r>
              <a:rPr lang="en-US" sz="1800" dirty="0" err="1" smtClean="0">
                <a:solidFill>
                  <a:srgbClr val="3519AB"/>
                </a:solidFill>
                <a:latin typeface="Times New Roman" panose="02020603050405020304" pitchFamily="18" charset="0"/>
                <a:cs typeface="Times New Roman" panose="02020603050405020304" pitchFamily="18" charset="0"/>
              </a:rPr>
              <a:t>thi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đua</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những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các</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đội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trong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cùng</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lớp</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với</a:t>
            </a:r>
            <a:r>
              <a:rPr lang="en-US" sz="1800" dirty="0" smtClean="0">
                <a:solidFill>
                  <a:srgbClr val="3519AB"/>
                </a:solidFill>
                <a:latin typeface="Times New Roman" panose="02020603050405020304" pitchFamily="18" charset="0"/>
                <a:cs typeface="Times New Roman" panose="02020603050405020304" pitchFamily="18" charset="0"/>
              </a:rPr>
              <a:t> </a:t>
            </a:r>
            <a:r>
              <a:rPr lang="en-US" sz="1800" dirty="0" err="1" smtClean="0">
                <a:solidFill>
                  <a:srgbClr val="3519AB"/>
                </a:solidFill>
                <a:latin typeface="Times New Roman" panose="02020603050405020304" pitchFamily="18" charset="0"/>
                <a:cs typeface="Times New Roman" panose="02020603050405020304" pitchFamily="18" charset="0"/>
              </a:rPr>
              <a:t>nhau</a:t>
            </a:r>
            <a:r>
              <a:rPr lang="en-US" sz="1800" dirty="0" smtClean="0">
                <a:solidFill>
                  <a:srgbClr val="3519AB"/>
                </a:solidFill>
                <a:latin typeface="Times New Roman" panose="02020603050405020304" pitchFamily="18" charset="0"/>
                <a:cs typeface="Times New Roman" panose="02020603050405020304" pitchFamily="18" charset="0"/>
              </a:rPr>
              <a:t>.</a:t>
            </a:r>
          </a:p>
          <a:p>
            <a:pPr marL="0" indent="0" algn="just">
              <a:buNone/>
            </a:pPr>
            <a:endParaRPr lang="en-US" sz="1800" dirty="0">
              <a:solidFill>
                <a:srgbClr val="3519AB"/>
              </a:solidFill>
              <a:latin typeface="Times New Roman" panose="02020603050405020304" pitchFamily="18" charset="0"/>
              <a:cs typeface="Times New Roman" panose="02020603050405020304" pitchFamily="18" charset="0"/>
            </a:endParaRPr>
          </a:p>
          <a:p>
            <a:pPr marL="0" indent="0" algn="just">
              <a:buNone/>
            </a:pPr>
            <a:endParaRPr lang="en-US" sz="1800" dirty="0">
              <a:solidFill>
                <a:srgbClr val="3519AB"/>
              </a:solidFill>
              <a:latin typeface="Times New Roman" panose="02020603050405020304" pitchFamily="18" charset="0"/>
              <a:cs typeface="Times New Roman" panose="02020603050405020304" pitchFamily="18" charset="0"/>
            </a:endParaRPr>
          </a:p>
          <a:p>
            <a:pPr marL="0" indent="0" algn="just">
              <a:buNone/>
            </a:pPr>
            <a:endParaRPr lang="en-US" sz="1800" u="none" strike="noStrike" baseline="0" dirty="0" smtClean="0">
              <a:solidFill>
                <a:srgbClr val="3519AB"/>
              </a:solidFill>
              <a:latin typeface="+mj-lt"/>
              <a:cs typeface="Times New Roman" panose="02020603050405020304" pitchFamily="18" charset="0"/>
            </a:endParaRPr>
          </a:p>
        </p:txBody>
      </p:sp>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97423"/>
            <a:ext cx="4117738" cy="360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079" y="3097423"/>
            <a:ext cx="3864839" cy="360817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699" y="3097422"/>
            <a:ext cx="3916101" cy="3608177"/>
          </a:xfrm>
          <a:prstGeom prst="rect">
            <a:avLst/>
          </a:prstGeom>
        </p:spPr>
      </p:pic>
    </p:spTree>
    <p:extLst>
      <p:ext uri="{BB962C8B-B14F-4D97-AF65-F5344CB8AC3E}">
        <p14:creationId xmlns:p14="http://schemas.microsoft.com/office/powerpoint/2010/main" val="13559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47" presetClass="entr" presetSubtype="0" fill="hold" grpId="0" nodeType="withEffect">
                                  <p:stCondLst>
                                    <p:cond delay="21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anim calcmode="lin" valueType="num">
                                      <p:cBhvr>
                                        <p:cTn id="1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21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anim calcmode="lin" valueType="num">
                                      <p:cBhvr>
                                        <p:cTn id="1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0" y="1"/>
            <a:ext cx="12192000" cy="762000"/>
          </a:xfrm>
          <a:solidFill>
            <a:schemeClr val="accent6">
              <a:lumMod val="40000"/>
              <a:lumOff val="60000"/>
            </a:schemeClr>
          </a:solidFill>
        </p:spPr>
        <p:txBody>
          <a:bodyPr>
            <a:normAutofit fontScale="90000"/>
          </a:bodyPr>
          <a:lstStyle/>
          <a:p>
            <a:r>
              <a:rPr lang="vi-VN" sz="2400" b="1" kern="1600" dirty="0">
                <a:solidFill>
                  <a:srgbClr val="FF0000"/>
                </a:solidFill>
                <a:latin typeface="Times New Roman"/>
              </a:rPr>
              <a:t>Giải pháp 5: Tích cực sưu tầm sử dụng các trò chơi dân gian, trò chơi vận động trong các hoạt động hàng ngày của trẻ </a:t>
            </a:r>
          </a:p>
        </p:txBody>
      </p:sp>
      <p:sp>
        <p:nvSpPr>
          <p:cNvPr id="10" name="Text Placeholder 2"/>
          <p:cNvSpPr>
            <a:spLocks noGrp="1"/>
          </p:cNvSpPr>
          <p:nvPr>
            <p:ph type="body" idx="1"/>
          </p:nvPr>
        </p:nvSpPr>
        <p:spPr>
          <a:xfrm>
            <a:off x="533400" y="800099"/>
            <a:ext cx="11277600" cy="2775274"/>
          </a:xfrm>
          <a:solidFill>
            <a:schemeClr val="tx2">
              <a:lumMod val="20000"/>
              <a:lumOff val="80000"/>
            </a:schemeClr>
          </a:solidFill>
        </p:spPr>
        <p:txBody>
          <a:bodyPr>
            <a:noAutofit/>
          </a:bodyPr>
          <a:lstStyle/>
          <a:p>
            <a:pPr marL="0" indent="0" algn="just">
              <a:buNone/>
            </a:pPr>
            <a:r>
              <a:rPr lang="vi-VN" sz="1800" u="none" strike="noStrike" baseline="0" dirty="0" smtClean="0">
                <a:latin typeface="Times New Roman" panose="02020603050405020304" pitchFamily="18" charset="0"/>
                <a:cs typeface="Times New Roman" panose="02020603050405020304" pitchFamily="18" charset="0"/>
              </a:rPr>
              <a:t>Trò chơi dân gian thường được tổ chức trong các dịp vui chơi </a:t>
            </a:r>
            <a:r>
              <a:rPr lang="en-US" sz="1800" u="none" strike="noStrike" baseline="0" dirty="0" err="1" smtClean="0">
                <a:latin typeface="Times New Roman" panose="02020603050405020304" pitchFamily="18" charset="0"/>
                <a:cs typeface="Times New Roman" panose="02020603050405020304" pitchFamily="18" charset="0"/>
              </a:rPr>
              <a:t>lễ</a:t>
            </a:r>
            <a:r>
              <a:rPr lang="en-US" sz="1800" u="none" strike="noStrike" dirty="0" smtClean="0">
                <a:latin typeface="Times New Roman" panose="02020603050405020304" pitchFamily="18" charset="0"/>
                <a:cs typeface="Times New Roman" panose="02020603050405020304" pitchFamily="18" charset="0"/>
              </a:rPr>
              <a:t> </a:t>
            </a:r>
            <a:r>
              <a:rPr lang="en-US" sz="1800" u="none" strike="noStrike" dirty="0" err="1" smtClean="0">
                <a:latin typeface="Times New Roman" panose="02020603050405020304" pitchFamily="18" charset="0"/>
                <a:cs typeface="Times New Roman" panose="02020603050405020304" pitchFamily="18" charset="0"/>
              </a:rPr>
              <a:t>hội</a:t>
            </a:r>
            <a:r>
              <a:rPr lang="en-US" sz="1800" u="none" strike="noStrike" dirty="0" smtClean="0">
                <a:latin typeface="Times New Roman" panose="02020603050405020304" pitchFamily="18" charset="0"/>
                <a:cs typeface="Times New Roman" panose="02020603050405020304" pitchFamily="18" charset="0"/>
              </a:rPr>
              <a:t> </a:t>
            </a:r>
            <a:r>
              <a:rPr lang="vi-VN" sz="1800" u="none" strike="noStrike" baseline="0" dirty="0" smtClean="0">
                <a:latin typeface="Times New Roman" panose="02020603050405020304" pitchFamily="18" charset="0"/>
                <a:cs typeface="Times New Roman" panose="02020603050405020304" pitchFamily="18" charset="0"/>
              </a:rPr>
              <a:t>nhằm phát triển các tố chất thể lực. Hiểu rõ đặc điểm tâm sinh lý của trẻ : “Học mà chơi – chơi mà học” nên việc sử dụng trò chơi luôn được tôi quan tâm áp dụng khi tổ chức các hoạt động.</a:t>
            </a:r>
            <a:endParaRPr lang="en-US" sz="1800" u="none" strike="noStrike" baseline="0" dirty="0" smtClean="0">
              <a:latin typeface="Times New Roman" panose="02020603050405020304" pitchFamily="18" charset="0"/>
              <a:cs typeface="Times New Roman" panose="02020603050405020304" pitchFamily="18" charset="0"/>
            </a:endParaRPr>
          </a:p>
          <a:p>
            <a:pPr marL="0" indent="0" algn="just">
              <a:buNone/>
            </a:pP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vi-VN" sz="1800" dirty="0">
                <a:latin typeface="Times New Roman" panose="02020603050405020304" pitchFamily="18" charset="0"/>
                <a:cs typeface="Times New Roman" panose="02020603050405020304" pitchFamily="18" charset="0"/>
              </a:rPr>
              <a:t> hoạt động học: tôi chọn những trò chơi dân gian như trò chơi “Trồng nụ trồng hoa</a:t>
            </a:r>
            <a:r>
              <a:rPr lang="vi-VN"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nu </a:t>
            </a:r>
            <a:r>
              <a:rPr lang="en-US" sz="1800" dirty="0" err="1" smtClean="0">
                <a:latin typeface="Times New Roman" panose="02020603050405020304" pitchFamily="18" charset="0"/>
                <a:cs typeface="Times New Roman" panose="02020603050405020304" pitchFamily="18" charset="0"/>
              </a:rPr>
              <a:t>na</a:t>
            </a:r>
            <a:r>
              <a:rPr lang="en-US" sz="1800" dirty="0" smtClean="0">
                <a:latin typeface="Times New Roman" panose="02020603050405020304" pitchFamily="18" charset="0"/>
                <a:cs typeface="Times New Roman" panose="02020603050405020304" pitchFamily="18" charset="0"/>
              </a:rPr>
              <a:t> nu </a:t>
            </a:r>
            <a:r>
              <a:rPr lang="en-US" sz="1800" dirty="0" err="1" smtClean="0">
                <a:latin typeface="Times New Roman" panose="02020603050405020304" pitchFamily="18" charset="0"/>
                <a:cs typeface="Times New Roman" panose="02020603050405020304" pitchFamily="18" charset="0"/>
              </a:rPr>
              <a:t>nống</a:t>
            </a:r>
            <a:r>
              <a:rPr lang="en-US" sz="1800" dirty="0" smtClean="0">
                <a:latin typeface="Times New Roman" panose="02020603050405020304" pitchFamily="18" charset="0"/>
                <a:cs typeface="Times New Roman" panose="02020603050405020304" pitchFamily="18" charset="0"/>
              </a:rPr>
              <a:t>…</a:t>
            </a:r>
            <a:endParaRPr lang="en-US" sz="1800" u="none" strike="noStrike" baseline="0" dirty="0" smtClean="0">
              <a:latin typeface="Times New Roman" panose="02020603050405020304" pitchFamily="18" charset="0"/>
              <a:cs typeface="Times New Roman" panose="02020603050405020304" pitchFamily="18" charset="0"/>
            </a:endParaRPr>
          </a:p>
          <a:p>
            <a:pPr marL="0" indent="0">
              <a:buNone/>
            </a:pP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Với</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trời</a:t>
            </a:r>
            <a:r>
              <a:rPr lang="vi-V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chọn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tập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kéo</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cau</a:t>
            </a:r>
            <a:r>
              <a:rPr lang="en-US"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mèo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đuổi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cướp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cờ</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cắp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cua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bỏ</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giỏ</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t>
            </a:r>
          </a:p>
          <a:p>
            <a:pPr marL="0" indent="0">
              <a:buNone/>
            </a:pP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Với</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góc</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chi </a:t>
            </a:r>
            <a:r>
              <a:rPr lang="en-US" sz="1800" dirty="0" err="1">
                <a:latin typeface="Times New Roman" panose="02020603050405020304" pitchFamily="18" charset="0"/>
                <a:cs typeface="Times New Roman" panose="02020603050405020304" pitchFamily="18" charset="0"/>
              </a:rPr>
              <a:t>chi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chành</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chành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cua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cắp</a:t>
            </a:r>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smtClean="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hoạt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chiều</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Nhảy</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bố</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Rồng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rắn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mây</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bịt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bắt</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dê</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smtClean="0">
                <a:latin typeface="Times New Roman" panose="02020603050405020304" pitchFamily="18" charset="0"/>
                <a:cs typeface="Times New Roman" panose="02020603050405020304" pitchFamily="18" charset="0"/>
              </a:rPr>
              <a:t>- Hay </a:t>
            </a:r>
            <a:r>
              <a:rPr lang="en-US" sz="1800" dirty="0">
                <a:latin typeface="Times New Roman" panose="02020603050405020304" pitchFamily="18" charset="0"/>
                <a:cs typeface="Times New Roman" panose="02020603050405020304" pitchFamily="18" charset="0"/>
              </a:rPr>
              <a:t>ở “</a:t>
            </a:r>
            <a:r>
              <a:rPr lang="en-US" sz="1800" dirty="0" err="1">
                <a:latin typeface="Times New Roman" panose="02020603050405020304" pitchFamily="18" charset="0"/>
                <a:cs typeface="Times New Roman" panose="02020603050405020304" pitchFamily="18" charset="0"/>
              </a:rPr>
              <a:t>Hội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tổ</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chơi</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a:t>
            </a:r>
            <a:r>
              <a:rPr lang="en-US" sz="1800" dirty="0" err="1" smtClean="0">
                <a:latin typeface="Times New Roman" panose="02020603050405020304" pitchFamily="18" charset="0"/>
                <a:cs typeface="Times New Roman" panose="02020603050405020304" pitchFamily="18" charset="0"/>
              </a:rPr>
              <a:t>bịt</a:t>
            </a:r>
            <a:r>
              <a:rPr lang="en-US" sz="1800" dirty="0" smtClean="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bắt</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vịt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Trẻ</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tích</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hào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hứng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tham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gia</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pic>
        <p:nvPicPr>
          <p:cNvPr id="205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688" y="3657600"/>
            <a:ext cx="3837590" cy="311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6200" y="3657600"/>
            <a:ext cx="3886200" cy="3164070"/>
          </a:xfrm>
          <a:prstGeom prst="rect">
            <a:avLst/>
          </a:prstGeom>
        </p:spPr>
      </p:pic>
      <p:pic>
        <p:nvPicPr>
          <p:cNvPr id="3" name="Picture 2"/>
          <p:cNvPicPr>
            <a:picLocks noChangeAspect="1"/>
          </p:cNvPicPr>
          <p:nvPr/>
        </p:nvPicPr>
        <p:blipFill>
          <a:blip r:embed="rId5"/>
          <a:stretch>
            <a:fillRect/>
          </a:stretch>
        </p:blipFill>
        <p:spPr>
          <a:xfrm>
            <a:off x="8112566" y="3657600"/>
            <a:ext cx="3927034" cy="3118173"/>
          </a:xfrm>
          <a:prstGeom prst="rect">
            <a:avLst/>
          </a:prstGeom>
        </p:spPr>
      </p:pic>
    </p:spTree>
    <p:extLst>
      <p:ext uri="{BB962C8B-B14F-4D97-AF65-F5344CB8AC3E}">
        <p14:creationId xmlns:p14="http://schemas.microsoft.com/office/powerpoint/2010/main" val="125556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2" presetClass="entr" presetSubtype="4" fill="hold" grpId="0" nodeType="withEffect">
                                  <p:stCondLst>
                                    <p:cond delay="800"/>
                                  </p:stCondLst>
                                  <p:childTnLst>
                                    <p:set>
                                      <p:cBhvr>
                                        <p:cTn id="9" dur="1" fill="hold">
                                          <p:stCondLst>
                                            <p:cond delay="0"/>
                                          </p:stCondLst>
                                        </p:cTn>
                                        <p:tgtEl>
                                          <p:spTgt spid="10">
                                            <p:bg/>
                                          </p:spTgt>
                                        </p:tgtEl>
                                        <p:attrNameLst>
                                          <p:attrName>style.visibility</p:attrName>
                                        </p:attrNameLst>
                                      </p:cBhvr>
                                      <p:to>
                                        <p:strVal val="visible"/>
                                      </p:to>
                                    </p:set>
                                    <p:animEffect transition="in" filter="wipe(down)">
                                      <p:cBhvr>
                                        <p:cTn id="10" dur="600"/>
                                        <p:tgtEl>
                                          <p:spTgt spid="10">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80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6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80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6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80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down)">
                                      <p:cBhvr>
                                        <p:cTn id="25" dur="6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80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down)">
                                      <p:cBhvr>
                                        <p:cTn id="30" dur="6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80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down)">
                                      <p:cBhvr>
                                        <p:cTn id="35" dur="6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80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down)">
                                      <p:cBhvr>
                                        <p:cTn id="40" dur="600"/>
                                        <p:tgtEl>
                                          <p:spTgt spid="10">
                                            <p:txEl>
                                              <p:pRg st="5" end="5"/>
                                            </p:txEl>
                                          </p:spTgt>
                                        </p:tgtEl>
                                      </p:cBhvr>
                                    </p:animEffect>
                                  </p:childTnLst>
                                </p:cTn>
                              </p:par>
                              <p:par>
                                <p:cTn id="41" presetID="17" presetClass="entr" presetSubtype="10" fill="hold" nodeType="withEffect">
                                  <p:stCondLst>
                                    <p:cond delay="2600"/>
                                  </p:stCondLst>
                                  <p:childTnLst>
                                    <p:set>
                                      <p:cBhvr>
                                        <p:cTn id="42" dur="1" fill="hold">
                                          <p:stCondLst>
                                            <p:cond delay="0"/>
                                          </p:stCondLst>
                                        </p:cTn>
                                        <p:tgtEl>
                                          <p:spTgt spid="2050"/>
                                        </p:tgtEl>
                                        <p:attrNameLst>
                                          <p:attrName>style.visibility</p:attrName>
                                        </p:attrNameLst>
                                      </p:cBhvr>
                                      <p:to>
                                        <p:strVal val="visible"/>
                                      </p:to>
                                    </p:set>
                                    <p:anim calcmode="lin" valueType="num">
                                      <p:cBhvr>
                                        <p:cTn id="43" dur="500" fill="hold"/>
                                        <p:tgtEl>
                                          <p:spTgt spid="2050"/>
                                        </p:tgtEl>
                                        <p:attrNameLst>
                                          <p:attrName>ppt_w</p:attrName>
                                        </p:attrNameLst>
                                      </p:cBhvr>
                                      <p:tavLst>
                                        <p:tav tm="0">
                                          <p:val>
                                            <p:fltVal val="0"/>
                                          </p:val>
                                        </p:tav>
                                        <p:tav tm="100000">
                                          <p:val>
                                            <p:strVal val="#ppt_w"/>
                                          </p:val>
                                        </p:tav>
                                      </p:tavLst>
                                    </p:anim>
                                    <p:anim calcmode="lin" valueType="num">
                                      <p:cBhvr>
                                        <p:cTn id="44" dur="500" fill="hold"/>
                                        <p:tgtEl>
                                          <p:spTgt spid="2050"/>
                                        </p:tgtEl>
                                        <p:attrNameLst>
                                          <p:attrName>ppt_h</p:attrName>
                                        </p:attrNameLst>
                                      </p:cBhvr>
                                      <p:tavLst>
                                        <p:tav tm="0">
                                          <p:val>
                                            <p:strVal val="#ppt_h"/>
                                          </p:val>
                                        </p:tav>
                                        <p:tav tm="100000">
                                          <p:val>
                                            <p:strVal val="#ppt_h"/>
                                          </p:val>
                                        </p:tav>
                                      </p:tavLst>
                                    </p:anim>
                                  </p:childTnLst>
                                </p:cTn>
                              </p:par>
                              <p:par>
                                <p:cTn id="45" presetID="31" presetClass="exit" presetSubtype="0" fill="hold" nodeType="withEffect">
                                  <p:stCondLst>
                                    <p:cond delay="5200"/>
                                  </p:stCondLst>
                                  <p:childTnLst>
                                    <p:anim calcmode="lin" valueType="num">
                                      <p:cBhvr>
                                        <p:cTn id="46" dur="1000"/>
                                        <p:tgtEl>
                                          <p:spTgt spid="2050"/>
                                        </p:tgtEl>
                                        <p:attrNameLst>
                                          <p:attrName>ppt_w</p:attrName>
                                        </p:attrNameLst>
                                      </p:cBhvr>
                                      <p:tavLst>
                                        <p:tav tm="0">
                                          <p:val>
                                            <p:strVal val="ppt_w"/>
                                          </p:val>
                                        </p:tav>
                                        <p:tav tm="100000">
                                          <p:val>
                                            <p:fltVal val="0"/>
                                          </p:val>
                                        </p:tav>
                                      </p:tavLst>
                                    </p:anim>
                                    <p:anim calcmode="lin" valueType="num">
                                      <p:cBhvr>
                                        <p:cTn id="47" dur="1000"/>
                                        <p:tgtEl>
                                          <p:spTgt spid="2050"/>
                                        </p:tgtEl>
                                        <p:attrNameLst>
                                          <p:attrName>ppt_h</p:attrName>
                                        </p:attrNameLst>
                                      </p:cBhvr>
                                      <p:tavLst>
                                        <p:tav tm="0">
                                          <p:val>
                                            <p:strVal val="ppt_h"/>
                                          </p:val>
                                        </p:tav>
                                        <p:tav tm="100000">
                                          <p:val>
                                            <p:fltVal val="0"/>
                                          </p:val>
                                        </p:tav>
                                      </p:tavLst>
                                    </p:anim>
                                    <p:anim calcmode="lin" valueType="num">
                                      <p:cBhvr>
                                        <p:cTn id="48" dur="1000"/>
                                        <p:tgtEl>
                                          <p:spTgt spid="2050"/>
                                        </p:tgtEl>
                                        <p:attrNameLst>
                                          <p:attrName>style.rotation</p:attrName>
                                        </p:attrNameLst>
                                      </p:cBhvr>
                                      <p:tavLst>
                                        <p:tav tm="0">
                                          <p:val>
                                            <p:fltVal val="0"/>
                                          </p:val>
                                        </p:tav>
                                        <p:tav tm="100000">
                                          <p:val>
                                            <p:fltVal val="90"/>
                                          </p:val>
                                        </p:tav>
                                      </p:tavLst>
                                    </p:anim>
                                    <p:animEffect transition="out" filter="fade">
                                      <p:cBhvr>
                                        <p:cTn id="49" dur="1000"/>
                                        <p:tgtEl>
                                          <p:spTgt spid="2050"/>
                                        </p:tgtEl>
                                      </p:cBhvr>
                                    </p:animEffect>
                                    <p:set>
                                      <p:cBhvr>
                                        <p:cTn id="50" dur="1" fill="hold">
                                          <p:stCondLst>
                                            <p:cond delay="999"/>
                                          </p:stCondLst>
                                        </p:cTn>
                                        <p:tgtEl>
                                          <p:spTgt spid="2050"/>
                                        </p:tgtEl>
                                        <p:attrNameLst>
                                          <p:attrName>style.visibility</p:attrName>
                                        </p:attrNameLst>
                                      </p:cBhvr>
                                      <p:to>
                                        <p:strVal val="hidden"/>
                                      </p:to>
                                    </p:set>
                                  </p:childTnLst>
                                </p:cTn>
                              </p:par>
                              <p:par>
                                <p:cTn id="51" presetID="16" presetClass="entr" presetSubtype="21" fill="hold" nodeType="withEffect">
                                  <p:stCondLst>
                                    <p:cond delay="620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700"/>
                                        <p:tgtEl>
                                          <p:spTgt spid="2"/>
                                        </p:tgtEl>
                                      </p:cBhvr>
                                    </p:animEffect>
                                  </p:childTnLst>
                                </p:cTn>
                              </p:par>
                              <p:par>
                                <p:cTn id="54" presetID="47" presetClass="exit" presetSubtype="0" fill="hold" nodeType="withEffect">
                                  <p:stCondLst>
                                    <p:cond delay="7700"/>
                                  </p:stCondLst>
                                  <p:childTnLst>
                                    <p:animEffect transition="out" filter="fade">
                                      <p:cBhvr>
                                        <p:cTn id="55" dur="1000"/>
                                        <p:tgtEl>
                                          <p:spTgt spid="2"/>
                                        </p:tgtEl>
                                      </p:cBhvr>
                                    </p:animEffect>
                                    <p:anim calcmode="lin" valueType="num">
                                      <p:cBhvr>
                                        <p:cTn id="56" dur="1000"/>
                                        <p:tgtEl>
                                          <p:spTgt spid="2"/>
                                        </p:tgtEl>
                                        <p:attrNameLst>
                                          <p:attrName>ppt_x</p:attrName>
                                        </p:attrNameLst>
                                      </p:cBhvr>
                                      <p:tavLst>
                                        <p:tav tm="0">
                                          <p:val>
                                            <p:strVal val="ppt_x"/>
                                          </p:val>
                                        </p:tav>
                                        <p:tav tm="100000">
                                          <p:val>
                                            <p:strVal val="ppt_x"/>
                                          </p:val>
                                        </p:tav>
                                      </p:tavLst>
                                    </p:anim>
                                    <p:anim calcmode="lin" valueType="num">
                                      <p:cBhvr>
                                        <p:cTn id="57" dur="1000"/>
                                        <p:tgtEl>
                                          <p:spTgt spid="2"/>
                                        </p:tgtEl>
                                        <p:attrNameLst>
                                          <p:attrName>ppt_y</p:attrName>
                                        </p:attrNameLst>
                                      </p:cBhvr>
                                      <p:tavLst>
                                        <p:tav tm="0">
                                          <p:val>
                                            <p:strVal val="ppt_y"/>
                                          </p:val>
                                        </p:tav>
                                        <p:tav tm="100000">
                                          <p:val>
                                            <p:strVal val="ppt_y-.1"/>
                                          </p:val>
                                        </p:tav>
                                      </p:tavLst>
                                    </p:anim>
                                    <p:set>
                                      <p:cBhvr>
                                        <p:cTn id="58" dur="1" fill="hold">
                                          <p:stCondLst>
                                            <p:cond delay="9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2" descr="C:\Users\ADMIN\Downloads\52c0bc8e350414a63be4ce780aa340f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1446"/>
            <a:ext cx="3505200" cy="25165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5626" y="18315"/>
            <a:ext cx="12227626" cy="884237"/>
          </a:xfrm>
          <a:solidFill>
            <a:schemeClr val="accent2">
              <a:lumMod val="40000"/>
              <a:lumOff val="60000"/>
            </a:schemeClr>
          </a:solidFill>
        </p:spPr>
        <p:txBody>
          <a:bodyPr>
            <a:normAutofit/>
          </a:bodyPr>
          <a:lstStyle/>
          <a:p>
            <a:r>
              <a:rPr lang="en-US" sz="2800" b="1" kern="1600" dirty="0" err="1" smtClean="0">
                <a:solidFill>
                  <a:srgbClr val="FF0000"/>
                </a:solidFill>
                <a:latin typeface="Times New Roman"/>
              </a:rPr>
              <a:t>Giải</a:t>
            </a:r>
            <a:r>
              <a:rPr lang="en-US" sz="2800" b="1" kern="1600" dirty="0" smtClean="0">
                <a:solidFill>
                  <a:srgbClr val="FF0000"/>
                </a:solidFill>
                <a:latin typeface="Times New Roman"/>
              </a:rPr>
              <a:t> </a:t>
            </a:r>
            <a:r>
              <a:rPr lang="en-US" sz="2800" b="1" kern="1600" dirty="0" err="1" smtClean="0">
                <a:solidFill>
                  <a:srgbClr val="FF0000"/>
                </a:solidFill>
                <a:latin typeface="Times New Roman"/>
              </a:rPr>
              <a:t>pháp</a:t>
            </a:r>
            <a:r>
              <a:rPr lang="en-US" sz="2800" b="1" kern="1600" dirty="0" smtClean="0">
                <a:solidFill>
                  <a:srgbClr val="FF0000"/>
                </a:solidFill>
                <a:latin typeface="Times New Roman"/>
              </a:rPr>
              <a:t> 6</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Tuyên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truyền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phối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kết</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hợp</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với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các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bậc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phụ</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huynh</a:t>
            </a:r>
            <a:endParaRPr lang="en-US" sz="2800" b="1" i="1" kern="1600" dirty="0">
              <a:solidFill>
                <a:srgbClr val="3519AB"/>
              </a:solidFill>
              <a:latin typeface="Times New Roman"/>
            </a:endParaRPr>
          </a:p>
        </p:txBody>
      </p:sp>
      <p:sp>
        <p:nvSpPr>
          <p:cNvPr id="9" name="Text Placeholder 2"/>
          <p:cNvSpPr>
            <a:spLocks noGrp="1"/>
          </p:cNvSpPr>
          <p:nvPr>
            <p:ph type="body" idx="1"/>
          </p:nvPr>
        </p:nvSpPr>
        <p:spPr>
          <a:xfrm>
            <a:off x="448095" y="1037315"/>
            <a:ext cx="11719191" cy="1553485"/>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lgn="just">
              <a:buNone/>
            </a:pPr>
            <a:r>
              <a:rPr lang="vi-VN" sz="2200" u="none" strike="noStrike" baseline="0" dirty="0" smtClean="0">
                <a:latin typeface="Times New Roman"/>
              </a:rPr>
              <a:t>Cha mẹ là cầu nối giữa giáo viên với trẻ thông qua các bậc phụ huynh giáo viên hiểu hơn về trẻ về tính cách, sở thích của trẻ. Thiết nghĩ mỗi giáo viên nên tận dụng các thời điểm để trò chuyện trao đổi trực tiếp với phụ huynh về tất cả những vấn đề, về trẻ, về trường lớp qua nhận định của phụ huynh để đúc rút ra những kinh nghiệm bổ ích nhằm giáo dục trẻ tốt nhất như: Trong giờ đón trả trẻ, buổi họp phụ huynh </a:t>
            </a:r>
            <a:r>
              <a:rPr lang="en-US" sz="2200" u="none" strike="noStrike" baseline="0" dirty="0" err="1" smtClean="0">
                <a:latin typeface="Times New Roman"/>
              </a:rPr>
              <a:t>của</a:t>
            </a:r>
            <a:r>
              <a:rPr lang="en-US" sz="2200" u="none" strike="noStrike" dirty="0" smtClean="0">
                <a:latin typeface="Times New Roman"/>
              </a:rPr>
              <a:t> </a:t>
            </a:r>
            <a:r>
              <a:rPr lang="en-US" sz="2200" u="none" strike="noStrike" dirty="0" err="1" smtClean="0">
                <a:latin typeface="Times New Roman"/>
              </a:rPr>
              <a:t>lớp</a:t>
            </a:r>
            <a:endParaRPr lang="vi-VN" sz="2200" u="none" strike="noStrike" baseline="0" dirty="0" smtClean="0">
              <a:latin typeface="Times New Roman"/>
            </a:endParaRPr>
          </a:p>
        </p:txBody>
      </p:sp>
      <p:pic>
        <p:nvPicPr>
          <p:cNvPr id="2" name="Picture 1"/>
          <p:cNvPicPr>
            <a:picLocks noChangeAspect="1"/>
          </p:cNvPicPr>
          <p:nvPr/>
        </p:nvPicPr>
        <p:blipFill>
          <a:blip r:embed="rId5"/>
          <a:stretch>
            <a:fillRect/>
          </a:stretch>
        </p:blipFill>
        <p:spPr>
          <a:xfrm>
            <a:off x="152399" y="3256139"/>
            <a:ext cx="3637454" cy="354342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3770" y="3256139"/>
            <a:ext cx="4038600" cy="3543420"/>
          </a:xfrm>
          <a:prstGeom prst="rect">
            <a:avLst/>
          </a:prstGeom>
        </p:spPr>
      </p:pic>
      <p:pic>
        <p:nvPicPr>
          <p:cNvPr id="6" name="Picture 5"/>
          <p:cNvPicPr>
            <a:picLocks noChangeAspect="1"/>
          </p:cNvPicPr>
          <p:nvPr/>
        </p:nvPicPr>
        <p:blipFill>
          <a:blip r:embed="rId7"/>
          <a:stretch>
            <a:fillRect/>
          </a:stretch>
        </p:blipFill>
        <p:spPr>
          <a:xfrm>
            <a:off x="3944312" y="3256139"/>
            <a:ext cx="3749829" cy="3543420"/>
          </a:xfrm>
          <a:prstGeom prst="rect">
            <a:avLst/>
          </a:prstGeom>
        </p:spPr>
      </p:pic>
    </p:spTree>
    <p:extLst>
      <p:ext uri="{BB962C8B-B14F-4D97-AF65-F5344CB8AC3E}">
        <p14:creationId xmlns:p14="http://schemas.microsoft.com/office/powerpoint/2010/main" val="321005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blinds(horizontal)">
                                      <p:cBhvr>
                                        <p:cTn id="14" dur="500"/>
                                        <p:tgtEl>
                                          <p:spTgt spid="9">
                                            <p:bg/>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11"/>
            <a:ext cx="12192000" cy="6858000"/>
          </a:xfrm>
          <a:prstGeom prst="rect">
            <a:avLst/>
          </a:prstGeom>
        </p:spPr>
      </p:pic>
      <p:sp>
        <p:nvSpPr>
          <p:cNvPr id="7" name="Title 1"/>
          <p:cNvSpPr>
            <a:spLocks noGrp="1"/>
          </p:cNvSpPr>
          <p:nvPr>
            <p:ph type="title"/>
          </p:nvPr>
        </p:nvSpPr>
        <p:spPr>
          <a:xfrm>
            <a:off x="-35626" y="18315"/>
            <a:ext cx="12227626" cy="884237"/>
          </a:xfrm>
          <a:solidFill>
            <a:schemeClr val="accent2">
              <a:lumMod val="40000"/>
              <a:lumOff val="60000"/>
            </a:schemeClr>
          </a:solidFill>
        </p:spPr>
        <p:txBody>
          <a:bodyPr>
            <a:normAutofit/>
          </a:bodyPr>
          <a:lstStyle/>
          <a:p>
            <a:r>
              <a:rPr lang="en-US" sz="2800" b="1" kern="1600" dirty="0" err="1" smtClean="0">
                <a:solidFill>
                  <a:srgbClr val="FF0000"/>
                </a:solidFill>
                <a:latin typeface="Times New Roman"/>
              </a:rPr>
              <a:t>Giải</a:t>
            </a:r>
            <a:r>
              <a:rPr lang="en-US" sz="2800" b="1" kern="1600" dirty="0" smtClean="0">
                <a:solidFill>
                  <a:srgbClr val="FF0000"/>
                </a:solidFill>
                <a:latin typeface="Times New Roman"/>
              </a:rPr>
              <a:t> </a:t>
            </a:r>
            <a:r>
              <a:rPr lang="en-US" sz="2800" b="1" kern="1600" dirty="0" err="1" smtClean="0">
                <a:solidFill>
                  <a:srgbClr val="FF0000"/>
                </a:solidFill>
                <a:latin typeface="Times New Roman"/>
              </a:rPr>
              <a:t>pháp</a:t>
            </a:r>
            <a:r>
              <a:rPr lang="en-US" sz="2800" b="1" kern="1600" dirty="0" smtClean="0">
                <a:solidFill>
                  <a:srgbClr val="FF0000"/>
                </a:solidFill>
                <a:latin typeface="Times New Roman"/>
              </a:rPr>
              <a:t> 6</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Tuyên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truyền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phối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kết</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hợp</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với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các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bậc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phụ</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huynh</a:t>
            </a:r>
            <a:endParaRPr lang="en-US" sz="2800" b="1" i="1" kern="1600" dirty="0">
              <a:solidFill>
                <a:srgbClr val="3519AB"/>
              </a:solidFill>
              <a:latin typeface="Times New Roman"/>
            </a:endParaRPr>
          </a:p>
        </p:txBody>
      </p:sp>
      <p:sp>
        <p:nvSpPr>
          <p:cNvPr id="9" name="Text Placeholder 2"/>
          <p:cNvSpPr>
            <a:spLocks noGrp="1"/>
          </p:cNvSpPr>
          <p:nvPr>
            <p:ph type="body" idx="1"/>
          </p:nvPr>
        </p:nvSpPr>
        <p:spPr>
          <a:xfrm>
            <a:off x="1600200" y="1385388"/>
            <a:ext cx="9448800" cy="599907"/>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0" indent="0" algn="just">
              <a:buNone/>
            </a:pPr>
            <a:r>
              <a:rPr lang="en-US" sz="2200" dirty="0">
                <a:latin typeface="Times New Roman"/>
              </a:rPr>
              <a:t>M</a:t>
            </a:r>
            <a:r>
              <a:rPr lang="vi-VN" sz="2200" u="none" strike="noStrike" baseline="0" dirty="0" smtClean="0">
                <a:latin typeface="Times New Roman"/>
              </a:rPr>
              <a:t>ời phụ huynh tham dự vào các ngày hội ngày lễ</a:t>
            </a:r>
            <a:r>
              <a:rPr lang="en-US" sz="2200" dirty="0">
                <a:latin typeface="Times New Roman"/>
              </a:rPr>
              <a:t> </a:t>
            </a:r>
            <a:r>
              <a:rPr lang="en-US" sz="2200" dirty="0" err="1" smtClean="0">
                <a:latin typeface="Times New Roman"/>
              </a:rPr>
              <a:t>như</a:t>
            </a:r>
            <a:r>
              <a:rPr lang="en-US" sz="2200" dirty="0" smtClean="0">
                <a:latin typeface="Times New Roman"/>
              </a:rPr>
              <a:t>:</a:t>
            </a:r>
            <a:r>
              <a:rPr lang="en-US" sz="2200" u="none" strike="noStrike" baseline="0" dirty="0" smtClean="0">
                <a:latin typeface="Times New Roman"/>
              </a:rPr>
              <a:t> </a:t>
            </a:r>
            <a:r>
              <a:rPr lang="en-US" sz="2200" u="none" strike="noStrike" baseline="0" dirty="0" err="1" smtClean="0">
                <a:latin typeface="Times New Roman"/>
              </a:rPr>
              <a:t>Tết</a:t>
            </a:r>
            <a:r>
              <a:rPr lang="en-US" sz="2200" u="none" strike="noStrike" dirty="0" smtClean="0">
                <a:latin typeface="Times New Roman"/>
              </a:rPr>
              <a:t> </a:t>
            </a:r>
            <a:r>
              <a:rPr lang="en-US" sz="2200" u="none" strike="noStrike" dirty="0" err="1" smtClean="0">
                <a:latin typeface="Times New Roman"/>
              </a:rPr>
              <a:t>Trung</a:t>
            </a:r>
            <a:r>
              <a:rPr lang="en-US" sz="2200" u="none" strike="noStrike" dirty="0" smtClean="0">
                <a:latin typeface="Times New Roman"/>
              </a:rPr>
              <a:t> </a:t>
            </a:r>
            <a:r>
              <a:rPr lang="en-US" sz="2200" u="none" strike="noStrike" dirty="0" err="1" smtClean="0">
                <a:latin typeface="Times New Roman"/>
              </a:rPr>
              <a:t>thu</a:t>
            </a:r>
            <a:r>
              <a:rPr lang="en-US" sz="2200" u="none" strike="noStrike" dirty="0" smtClean="0">
                <a:latin typeface="Times New Roman"/>
              </a:rPr>
              <a:t>, </a:t>
            </a:r>
            <a:r>
              <a:rPr lang="en-US" sz="2200" u="none" strike="noStrike" baseline="0" dirty="0" err="1" smtClean="0">
                <a:latin typeface="Times New Roman"/>
              </a:rPr>
              <a:t>các</a:t>
            </a:r>
            <a:r>
              <a:rPr lang="en-US" sz="2200" u="none" strike="noStrike" dirty="0" smtClean="0">
                <a:latin typeface="Times New Roman"/>
              </a:rPr>
              <a:t> </a:t>
            </a:r>
            <a:r>
              <a:rPr lang="en-US" sz="2200" u="none" strike="noStrike" dirty="0" err="1" smtClean="0">
                <a:latin typeface="Times New Roman"/>
              </a:rPr>
              <a:t>buổi</a:t>
            </a:r>
            <a:r>
              <a:rPr lang="en-US" sz="2200" u="none" strike="noStrike" dirty="0" smtClean="0">
                <a:latin typeface="Times New Roman"/>
              </a:rPr>
              <a:t> </a:t>
            </a:r>
            <a:r>
              <a:rPr lang="en-US" sz="2200" u="none" strike="noStrike" dirty="0" err="1" smtClean="0">
                <a:latin typeface="Times New Roman"/>
              </a:rPr>
              <a:t>triển</a:t>
            </a:r>
            <a:r>
              <a:rPr lang="en-US" sz="2200" u="none" strike="noStrike" dirty="0" smtClean="0">
                <a:latin typeface="Times New Roman"/>
              </a:rPr>
              <a:t> </a:t>
            </a:r>
            <a:r>
              <a:rPr lang="en-US" sz="2200" u="none" strike="noStrike" dirty="0" err="1" smtClean="0">
                <a:latin typeface="Times New Roman"/>
              </a:rPr>
              <a:t>lãm</a:t>
            </a:r>
            <a:r>
              <a:rPr lang="en-US" sz="2200" u="none" strike="noStrike" dirty="0" smtClean="0">
                <a:latin typeface="Times New Roman"/>
              </a:rPr>
              <a:t>, </a:t>
            </a:r>
            <a:r>
              <a:rPr lang="en-US" sz="2200" u="none" strike="noStrike" dirty="0" err="1" smtClean="0">
                <a:latin typeface="Times New Roman"/>
              </a:rPr>
              <a:t>hội</a:t>
            </a:r>
            <a:r>
              <a:rPr lang="en-US" sz="2200" u="none" strike="noStrike" dirty="0" smtClean="0">
                <a:latin typeface="Times New Roman"/>
              </a:rPr>
              <a:t> </a:t>
            </a:r>
            <a:r>
              <a:rPr lang="en-US" sz="2200" u="none" strike="noStrike" dirty="0" err="1" smtClean="0">
                <a:latin typeface="Times New Roman"/>
              </a:rPr>
              <a:t>chợ</a:t>
            </a:r>
            <a:r>
              <a:rPr lang="en-US" sz="2200" u="none" strike="noStrike" dirty="0" smtClean="0">
                <a:latin typeface="Times New Roman"/>
              </a:rPr>
              <a:t> </a:t>
            </a:r>
            <a:r>
              <a:rPr lang="en-US" sz="2200" u="none" strike="noStrike" dirty="0" err="1" smtClean="0">
                <a:latin typeface="Times New Roman"/>
              </a:rPr>
              <a:t>xuân</a:t>
            </a:r>
            <a:r>
              <a:rPr lang="en-US" sz="2200" dirty="0">
                <a:latin typeface="Times New Roman"/>
              </a:rPr>
              <a:t> </a:t>
            </a:r>
            <a:r>
              <a:rPr lang="en-US" sz="2200" dirty="0" smtClean="0">
                <a:latin typeface="Times New Roman"/>
              </a:rPr>
              <a:t>hay </a:t>
            </a:r>
            <a:r>
              <a:rPr lang="en-US" sz="2200" dirty="0" err="1" smtClean="0">
                <a:latin typeface="Times New Roman"/>
              </a:rPr>
              <a:t>ngày</a:t>
            </a:r>
            <a:r>
              <a:rPr lang="en-US" sz="2200" dirty="0" smtClean="0">
                <a:latin typeface="Times New Roman"/>
              </a:rPr>
              <a:t> </a:t>
            </a:r>
            <a:r>
              <a:rPr lang="en-US" sz="2200" dirty="0" err="1" smtClean="0">
                <a:latin typeface="Times New Roman"/>
              </a:rPr>
              <a:t>hội</a:t>
            </a:r>
            <a:r>
              <a:rPr lang="en-US" sz="2200" dirty="0" smtClean="0">
                <a:latin typeface="Times New Roman"/>
              </a:rPr>
              <a:t> </a:t>
            </a:r>
            <a:r>
              <a:rPr lang="en-US" sz="2200" dirty="0" err="1" smtClean="0">
                <a:latin typeface="Times New Roman"/>
              </a:rPr>
              <a:t>bánh</a:t>
            </a:r>
            <a:r>
              <a:rPr lang="en-US" sz="2200" dirty="0" smtClean="0">
                <a:latin typeface="Times New Roman"/>
              </a:rPr>
              <a:t> </a:t>
            </a:r>
            <a:r>
              <a:rPr lang="en-US" sz="2200" dirty="0" err="1" smtClean="0">
                <a:latin typeface="Times New Roman"/>
              </a:rPr>
              <a:t>chưng</a:t>
            </a:r>
            <a:r>
              <a:rPr lang="en-US" sz="2200" dirty="0" smtClean="0">
                <a:latin typeface="Times New Roman"/>
              </a:rPr>
              <a:t> </a:t>
            </a:r>
            <a:r>
              <a:rPr lang="en-US" sz="2200" dirty="0" err="1" smtClean="0">
                <a:latin typeface="Times New Roman"/>
              </a:rPr>
              <a:t>xanh</a:t>
            </a:r>
            <a:r>
              <a:rPr lang="en-US" sz="2200" dirty="0" smtClean="0">
                <a:latin typeface="Times New Roman"/>
              </a:rPr>
              <a:t> </a:t>
            </a:r>
            <a:r>
              <a:rPr lang="en-US" sz="2200" dirty="0" err="1" smtClean="0">
                <a:latin typeface="Times New Roman"/>
              </a:rPr>
              <a:t>gói</a:t>
            </a:r>
            <a:r>
              <a:rPr lang="en-US" sz="2200" dirty="0" smtClean="0">
                <a:latin typeface="Times New Roman"/>
              </a:rPr>
              <a:t> </a:t>
            </a:r>
            <a:r>
              <a:rPr lang="en-US" sz="2200" dirty="0" err="1" smtClean="0">
                <a:latin typeface="Times New Roman"/>
              </a:rPr>
              <a:t>trọn</a:t>
            </a:r>
            <a:r>
              <a:rPr lang="en-US" sz="2200" dirty="0" smtClean="0">
                <a:latin typeface="Times New Roman"/>
              </a:rPr>
              <a:t> </a:t>
            </a:r>
            <a:r>
              <a:rPr lang="en-US" sz="2200" dirty="0" err="1" smtClean="0">
                <a:latin typeface="Times New Roman"/>
              </a:rPr>
              <a:t>yêu</a:t>
            </a:r>
            <a:r>
              <a:rPr lang="en-US" sz="2200" dirty="0" smtClean="0">
                <a:latin typeface="Times New Roman"/>
              </a:rPr>
              <a:t> </a:t>
            </a:r>
            <a:r>
              <a:rPr lang="en-US" sz="2200" dirty="0" err="1" smtClean="0">
                <a:latin typeface="Times New Roman"/>
              </a:rPr>
              <a:t>thương</a:t>
            </a:r>
            <a:r>
              <a:rPr lang="en-US" sz="2200" dirty="0" smtClean="0">
                <a:latin typeface="Times New Roman"/>
              </a:rPr>
              <a:t>.</a:t>
            </a:r>
            <a:endParaRPr lang="vi-VN" sz="2200" u="none" strike="noStrike" baseline="0" dirty="0" smtClean="0">
              <a:latin typeface="Times New Roman"/>
            </a:endParaRPr>
          </a:p>
        </p:txBody>
      </p:sp>
      <p:pic>
        <p:nvPicPr>
          <p:cNvPr id="6" name="Picture 2" descr="z4956130777033_d2c39a7a2e5517598ade9d9b7ff4d0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72" y="2684761"/>
            <a:ext cx="3581400" cy="348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2695" y="2684760"/>
            <a:ext cx="3974822" cy="348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350" y="2707414"/>
            <a:ext cx="3650816" cy="3464786"/>
          </a:xfrm>
          <a:prstGeom prst="rect">
            <a:avLst/>
          </a:prstGeom>
        </p:spPr>
      </p:pic>
    </p:spTree>
    <p:extLst>
      <p:ext uri="{BB962C8B-B14F-4D97-AF65-F5344CB8AC3E}">
        <p14:creationId xmlns:p14="http://schemas.microsoft.com/office/powerpoint/2010/main" val="163208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blinds(horizontal)">
                                      <p:cBhvr>
                                        <p:cTn id="14" dur="500"/>
                                        <p:tgtEl>
                                          <p:spTgt spid="9">
                                            <p:bg/>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4" y="18315"/>
            <a:ext cx="12192000" cy="6858000"/>
          </a:xfrm>
          <a:prstGeom prst="rect">
            <a:avLst/>
          </a:prstGeom>
        </p:spPr>
      </p:pic>
      <p:sp>
        <p:nvSpPr>
          <p:cNvPr id="7" name="Title 1"/>
          <p:cNvSpPr>
            <a:spLocks noGrp="1"/>
          </p:cNvSpPr>
          <p:nvPr>
            <p:ph type="title"/>
          </p:nvPr>
        </p:nvSpPr>
        <p:spPr>
          <a:xfrm>
            <a:off x="-35626" y="18315"/>
            <a:ext cx="12227626" cy="884237"/>
          </a:xfrm>
          <a:solidFill>
            <a:schemeClr val="accent2">
              <a:lumMod val="40000"/>
              <a:lumOff val="60000"/>
            </a:schemeClr>
          </a:solidFill>
        </p:spPr>
        <p:txBody>
          <a:bodyPr>
            <a:normAutofit/>
          </a:bodyPr>
          <a:lstStyle/>
          <a:p>
            <a:r>
              <a:rPr lang="en-US" sz="2800" b="1" kern="1600" dirty="0" err="1" smtClean="0">
                <a:solidFill>
                  <a:srgbClr val="FF0000"/>
                </a:solidFill>
                <a:latin typeface="Times New Roman"/>
              </a:rPr>
              <a:t>Giải</a:t>
            </a:r>
            <a:r>
              <a:rPr lang="en-US" sz="2800" b="1" kern="1600" dirty="0" smtClean="0">
                <a:solidFill>
                  <a:srgbClr val="FF0000"/>
                </a:solidFill>
                <a:latin typeface="Times New Roman"/>
              </a:rPr>
              <a:t> </a:t>
            </a:r>
            <a:r>
              <a:rPr lang="en-US" sz="2800" b="1" kern="1600" dirty="0" err="1" smtClean="0">
                <a:solidFill>
                  <a:srgbClr val="FF0000"/>
                </a:solidFill>
                <a:latin typeface="Times New Roman"/>
              </a:rPr>
              <a:t>pháp</a:t>
            </a:r>
            <a:r>
              <a:rPr lang="en-US" sz="2800" b="1" kern="1600" dirty="0" smtClean="0">
                <a:solidFill>
                  <a:srgbClr val="FF0000"/>
                </a:solidFill>
                <a:latin typeface="Times New Roman"/>
              </a:rPr>
              <a:t> 6</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Tuyên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truyền</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phối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kết</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hợp</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với</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các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bậc</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phụ</a:t>
            </a:r>
            <a:r>
              <a:rPr lang="en-US" sz="2800" b="1" kern="1600" dirty="0" smtClean="0">
                <a:solidFill>
                  <a:srgbClr val="3519AB"/>
                </a:solidFill>
                <a:latin typeface="Times New Roman"/>
              </a:rPr>
              <a:t> </a:t>
            </a:r>
            <a:r>
              <a:rPr lang="en-US" sz="2800" b="1" kern="1600" dirty="0" err="1" smtClean="0">
                <a:solidFill>
                  <a:srgbClr val="3519AB"/>
                </a:solidFill>
                <a:latin typeface="Times New Roman"/>
              </a:rPr>
              <a:t>huynh</a:t>
            </a:r>
            <a:endParaRPr lang="en-US" sz="2800" b="1" i="1" kern="1600" dirty="0">
              <a:solidFill>
                <a:srgbClr val="3519AB"/>
              </a:solidFill>
              <a:latin typeface="Times New Roman"/>
            </a:endParaRPr>
          </a:p>
        </p:txBody>
      </p:sp>
      <p:sp>
        <p:nvSpPr>
          <p:cNvPr id="9" name="Text Placeholder 2"/>
          <p:cNvSpPr>
            <a:spLocks noGrp="1"/>
          </p:cNvSpPr>
          <p:nvPr>
            <p:ph type="body" idx="1"/>
          </p:nvPr>
        </p:nvSpPr>
        <p:spPr>
          <a:xfrm>
            <a:off x="550991" y="2571015"/>
            <a:ext cx="3048000" cy="17526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buNone/>
            </a:pPr>
            <a:r>
              <a:rPr lang="en-US" sz="2200" dirty="0" err="1" smtClean="0">
                <a:latin typeface="Times New Roman"/>
              </a:rPr>
              <a:t>Tuyên</a:t>
            </a:r>
            <a:r>
              <a:rPr lang="en-US" sz="2200" dirty="0" smtClean="0">
                <a:latin typeface="Times New Roman"/>
              </a:rPr>
              <a:t> </a:t>
            </a:r>
            <a:r>
              <a:rPr lang="en-US" sz="2200" u="none" strike="noStrike" dirty="0" err="1" smtClean="0">
                <a:latin typeface="Times New Roman"/>
              </a:rPr>
              <a:t>truyền</a:t>
            </a:r>
            <a:r>
              <a:rPr lang="en-US" sz="2200" u="none" strike="noStrike" dirty="0" smtClean="0">
                <a:latin typeface="Times New Roman"/>
              </a:rPr>
              <a:t> </a:t>
            </a:r>
            <a:r>
              <a:rPr lang="en-US" sz="2200" u="none" strike="noStrike" dirty="0" err="1" smtClean="0">
                <a:latin typeface="Times New Roman"/>
              </a:rPr>
              <a:t>phụ</a:t>
            </a:r>
            <a:r>
              <a:rPr lang="en-US" sz="2200" u="none" strike="noStrike" dirty="0" smtClean="0">
                <a:latin typeface="Times New Roman"/>
              </a:rPr>
              <a:t> </a:t>
            </a:r>
            <a:r>
              <a:rPr lang="en-US" sz="2200" u="none" strike="noStrike" dirty="0" err="1" smtClean="0">
                <a:latin typeface="Times New Roman"/>
              </a:rPr>
              <a:t>huynh</a:t>
            </a:r>
            <a:r>
              <a:rPr lang="en-US" sz="2200" u="none" strike="noStrike" dirty="0" smtClean="0">
                <a:latin typeface="Times New Roman"/>
              </a:rPr>
              <a:t> </a:t>
            </a:r>
            <a:r>
              <a:rPr lang="en-US" sz="2200" u="none" strike="noStrike" dirty="0" err="1" smtClean="0">
                <a:latin typeface="Times New Roman"/>
              </a:rPr>
              <a:t>cho</a:t>
            </a:r>
            <a:r>
              <a:rPr lang="en-US" sz="2200" u="none" strike="noStrike" dirty="0" smtClean="0">
                <a:latin typeface="Times New Roman"/>
              </a:rPr>
              <a:t> con </a:t>
            </a:r>
            <a:r>
              <a:rPr lang="en-US" sz="2200" u="none" strike="noStrike" dirty="0" err="1" smtClean="0">
                <a:latin typeface="Times New Roman"/>
              </a:rPr>
              <a:t>tham</a:t>
            </a:r>
            <a:r>
              <a:rPr lang="en-US" sz="2200" u="none" strike="noStrike" dirty="0" smtClean="0">
                <a:latin typeface="Times New Roman"/>
              </a:rPr>
              <a:t> </a:t>
            </a:r>
            <a:r>
              <a:rPr lang="en-US" sz="2200" u="none" strike="noStrike" dirty="0" err="1" smtClean="0">
                <a:latin typeface="Times New Roman"/>
              </a:rPr>
              <a:t>gia</a:t>
            </a:r>
            <a:r>
              <a:rPr lang="en-US" sz="2200" u="none" strike="noStrike" dirty="0" smtClean="0">
                <a:latin typeface="Times New Roman"/>
              </a:rPr>
              <a:t> </a:t>
            </a:r>
            <a:r>
              <a:rPr lang="en-US" sz="2200" u="none" strike="noStrike" dirty="0" err="1" smtClean="0">
                <a:latin typeface="Times New Roman"/>
              </a:rPr>
              <a:t>cuộc</a:t>
            </a:r>
            <a:r>
              <a:rPr lang="en-US" sz="2200" u="none" strike="noStrike" dirty="0" smtClean="0">
                <a:latin typeface="Times New Roman"/>
              </a:rPr>
              <a:t> </a:t>
            </a:r>
            <a:r>
              <a:rPr lang="en-US" sz="2200" u="none" strike="noStrike" dirty="0" err="1" smtClean="0">
                <a:latin typeface="Times New Roman"/>
              </a:rPr>
              <a:t>thi</a:t>
            </a:r>
            <a:r>
              <a:rPr lang="en-US" sz="2200" dirty="0">
                <a:latin typeface="Times New Roman"/>
              </a:rPr>
              <a:t> </a:t>
            </a:r>
            <a:r>
              <a:rPr lang="en-US" sz="2200" dirty="0" err="1" smtClean="0">
                <a:latin typeface="Times New Roman"/>
              </a:rPr>
              <a:t>ảnh</a:t>
            </a:r>
            <a:r>
              <a:rPr lang="en-US" sz="2200" dirty="0" smtClean="0">
                <a:latin typeface="Times New Roman"/>
              </a:rPr>
              <a:t>, video </a:t>
            </a:r>
            <a:r>
              <a:rPr lang="en-US" sz="2200" dirty="0" err="1" smtClean="0">
                <a:latin typeface="Times New Roman"/>
              </a:rPr>
              <a:t>hoạt</a:t>
            </a:r>
            <a:r>
              <a:rPr lang="en-US" sz="2200" dirty="0" smtClean="0">
                <a:latin typeface="Times New Roman"/>
              </a:rPr>
              <a:t> </a:t>
            </a:r>
            <a:r>
              <a:rPr lang="en-US" sz="2200" dirty="0" err="1" smtClean="0">
                <a:latin typeface="Times New Roman"/>
              </a:rPr>
              <a:t>động</a:t>
            </a:r>
            <a:r>
              <a:rPr lang="en-US" sz="2200" dirty="0" smtClean="0">
                <a:latin typeface="Times New Roman"/>
              </a:rPr>
              <a:t> </a:t>
            </a:r>
            <a:r>
              <a:rPr lang="en-US" sz="2200" dirty="0" err="1" smtClean="0">
                <a:latin typeface="Times New Roman"/>
              </a:rPr>
              <a:t>thể</a:t>
            </a:r>
            <a:r>
              <a:rPr lang="en-US" sz="2200" dirty="0" smtClean="0">
                <a:latin typeface="Times New Roman"/>
              </a:rPr>
              <a:t> </a:t>
            </a:r>
            <a:r>
              <a:rPr lang="en-US" sz="2200" dirty="0" err="1" smtClean="0">
                <a:latin typeface="Times New Roman"/>
              </a:rPr>
              <a:t>dục</a:t>
            </a:r>
            <a:r>
              <a:rPr lang="en-US" sz="2200" dirty="0" smtClean="0">
                <a:latin typeface="Times New Roman"/>
              </a:rPr>
              <a:t> </a:t>
            </a:r>
            <a:r>
              <a:rPr lang="en-US" sz="2200" dirty="0" err="1" smtClean="0">
                <a:latin typeface="Times New Roman"/>
              </a:rPr>
              <a:t>thể</a:t>
            </a:r>
            <a:r>
              <a:rPr lang="en-US" sz="2200" dirty="0" smtClean="0">
                <a:latin typeface="Times New Roman"/>
              </a:rPr>
              <a:t> </a:t>
            </a:r>
            <a:r>
              <a:rPr lang="en-US" sz="2200" dirty="0" err="1" smtClean="0">
                <a:latin typeface="Times New Roman"/>
              </a:rPr>
              <a:t>thao</a:t>
            </a:r>
            <a:r>
              <a:rPr lang="en-US" sz="2200" dirty="0" smtClean="0">
                <a:latin typeface="Times New Roman"/>
              </a:rPr>
              <a:t> </a:t>
            </a:r>
            <a:r>
              <a:rPr lang="en-US" sz="2200" dirty="0" err="1" smtClean="0">
                <a:latin typeface="Times New Roman"/>
              </a:rPr>
              <a:t>của</a:t>
            </a:r>
            <a:r>
              <a:rPr lang="en-US" sz="2200" dirty="0" smtClean="0">
                <a:latin typeface="Times New Roman"/>
              </a:rPr>
              <a:t> </a:t>
            </a:r>
            <a:r>
              <a:rPr lang="en-US" sz="2200" dirty="0" err="1" smtClean="0">
                <a:latin typeface="Times New Roman"/>
              </a:rPr>
              <a:t>bé</a:t>
            </a:r>
            <a:r>
              <a:rPr lang="en-US" sz="2200" dirty="0" smtClean="0">
                <a:latin typeface="Times New Roman"/>
              </a:rPr>
              <a:t> </a:t>
            </a:r>
            <a:r>
              <a:rPr lang="en-US" sz="2200" dirty="0" err="1" smtClean="0">
                <a:latin typeface="Times New Roman"/>
              </a:rPr>
              <a:t>và</a:t>
            </a:r>
            <a:r>
              <a:rPr lang="en-US" sz="2200" dirty="0" smtClean="0">
                <a:latin typeface="Times New Roman"/>
              </a:rPr>
              <a:t> </a:t>
            </a:r>
            <a:r>
              <a:rPr lang="en-US" sz="2200" dirty="0" err="1" smtClean="0">
                <a:latin typeface="Times New Roman"/>
              </a:rPr>
              <a:t>ba</a:t>
            </a:r>
            <a:r>
              <a:rPr lang="en-US" sz="2200" dirty="0" smtClean="0">
                <a:latin typeface="Times New Roman"/>
              </a:rPr>
              <a:t> </a:t>
            </a:r>
            <a:r>
              <a:rPr lang="en-US" sz="2200" dirty="0" err="1" smtClean="0">
                <a:latin typeface="Times New Roman"/>
              </a:rPr>
              <a:t>mẹ</a:t>
            </a:r>
            <a:r>
              <a:rPr lang="en-US" sz="2200" dirty="0" smtClean="0">
                <a:latin typeface="Times New Roman"/>
              </a:rPr>
              <a:t> </a:t>
            </a:r>
            <a:r>
              <a:rPr lang="en-US" sz="2200" dirty="0" err="1" smtClean="0">
                <a:latin typeface="Times New Roman"/>
              </a:rPr>
              <a:t>khi</a:t>
            </a:r>
            <a:r>
              <a:rPr lang="en-US" sz="2200" dirty="0" smtClean="0">
                <a:latin typeface="Times New Roman"/>
              </a:rPr>
              <a:t> ở </a:t>
            </a:r>
            <a:r>
              <a:rPr lang="en-US" sz="2200" dirty="0" err="1" smtClean="0">
                <a:latin typeface="Times New Roman"/>
              </a:rPr>
              <a:t>nhà</a:t>
            </a:r>
            <a:r>
              <a:rPr lang="en-US" sz="2200" dirty="0" smtClean="0">
                <a:latin typeface="Times New Roman"/>
              </a:rPr>
              <a:t>.</a:t>
            </a:r>
            <a:endParaRPr lang="vi-VN" sz="2200" u="none" strike="noStrike" baseline="0" dirty="0" smtClean="0">
              <a:latin typeface="Times New Roman"/>
            </a:endParaRPr>
          </a:p>
        </p:txBody>
      </p:sp>
      <p:pic>
        <p:nvPicPr>
          <p:cNvPr id="10"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1" y="1007409"/>
            <a:ext cx="4118918" cy="279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3886095"/>
            <a:ext cx="4156935" cy="2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stretch>
            <a:fillRect/>
          </a:stretch>
        </p:blipFill>
        <p:spPr>
          <a:xfrm>
            <a:off x="8229600" y="900519"/>
            <a:ext cx="3789406" cy="2853590"/>
          </a:xfrm>
          <a:prstGeom prst="rect">
            <a:avLst/>
          </a:prstGeom>
        </p:spPr>
      </p:pic>
      <p:pic>
        <p:nvPicPr>
          <p:cNvPr id="14" name="Picture 13"/>
          <p:cNvPicPr>
            <a:picLocks noChangeAspect="1"/>
          </p:cNvPicPr>
          <p:nvPr/>
        </p:nvPicPr>
        <p:blipFill>
          <a:blip r:embed="rId7"/>
          <a:stretch>
            <a:fillRect/>
          </a:stretch>
        </p:blipFill>
        <p:spPr>
          <a:xfrm>
            <a:off x="8458200" y="3860895"/>
            <a:ext cx="3560805" cy="2937375"/>
          </a:xfrm>
          <a:prstGeom prst="rect">
            <a:avLst/>
          </a:prstGeom>
        </p:spPr>
      </p:pic>
    </p:spTree>
    <p:extLst>
      <p:ext uri="{BB962C8B-B14F-4D97-AF65-F5344CB8AC3E}">
        <p14:creationId xmlns:p14="http://schemas.microsoft.com/office/powerpoint/2010/main" val="10426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blinds(horizontal)">
                                      <p:cBhvr>
                                        <p:cTn id="14" dur="500"/>
                                        <p:tgtEl>
                                          <p:spTgt spid="9">
                                            <p:bg/>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ình nền Powerpoint đẹp, chuyên nghiệp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6752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6858" y="1943522"/>
            <a:ext cx="1261781" cy="3224956"/>
          </a:xfrm>
          <a:prstGeom prst="roundRect">
            <a:avLst/>
          </a:prstGeom>
          <a:solidFill>
            <a:schemeClr val="accent5">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rgbClr val="FF0000"/>
                </a:solidFill>
                <a:latin typeface="Times New Roman" panose="02020603050405020304" pitchFamily="18" charset="0"/>
                <a:cs typeface="Times New Roman" panose="02020603050405020304" pitchFamily="18" charset="0"/>
              </a:rPr>
              <a:t>3.KẾT QUẢ ĐẠT ĐƯỢC SAU KHI ÁP DỤNG BIỆN PHÁP</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354" y="1762024"/>
            <a:ext cx="513473"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4">
            <a:extLst>
              <a:ext uri="{FF2B5EF4-FFF2-40B4-BE49-F238E27FC236}">
                <a16:creationId xmlns:a16="http://schemas.microsoft.com/office/drawing/2014/main" id="{E48602DE-AC08-9892-F35C-A9096892162E}"/>
              </a:ext>
            </a:extLst>
          </p:cNvPr>
          <p:cNvSpPr/>
          <p:nvPr/>
        </p:nvSpPr>
        <p:spPr>
          <a:xfrm>
            <a:off x="2918254" y="266729"/>
            <a:ext cx="8229600" cy="2292119"/>
          </a:xfrm>
          <a:prstGeom prst="roundRect">
            <a:avLst/>
          </a:prstGeom>
          <a:solidFill>
            <a:srgbClr val="FFFFCC"/>
          </a:solidFill>
          <a:ln w="12700" cap="flat" cmpd="sng" algn="ctr">
            <a:solidFill>
              <a:srgbClr val="5B9BD5">
                <a:shade val="50000"/>
              </a:srgbClr>
            </a:solidFill>
            <a:prstDash val="solid"/>
            <a:miter lim="800000"/>
          </a:ln>
          <a:effectLst/>
        </p:spPr>
        <p:txBody>
          <a:bodyPr rtlCol="0" anchor="ctr"/>
          <a:lstStyle/>
          <a:p>
            <a:r>
              <a:rPr lang="vi-VN" b="1" dirty="0">
                <a:solidFill>
                  <a:srgbClr val="3519AB"/>
                </a:solidFill>
                <a:latin typeface="Times New Roman" panose="02020603050405020304" pitchFamily="18" charset="0"/>
                <a:cs typeface="Times New Roman" panose="02020603050405020304" pitchFamily="18" charset="0"/>
              </a:rPr>
              <a:t>*</a:t>
            </a:r>
            <a:r>
              <a:rPr lang="en-US" b="1" dirty="0">
                <a:solidFill>
                  <a:srgbClr val="3519AB"/>
                </a:solidFill>
                <a:latin typeface="Times New Roman" panose="02020603050405020304" pitchFamily="18" charset="0"/>
                <a:cs typeface="Times New Roman" panose="02020603050405020304" pitchFamily="18" charset="0"/>
              </a:rPr>
              <a:t> </a:t>
            </a:r>
            <a:r>
              <a:rPr lang="en-US" b="1" dirty="0" err="1">
                <a:solidFill>
                  <a:srgbClr val="3519AB"/>
                </a:solidFill>
                <a:latin typeface="Times New Roman" panose="02020603050405020304" pitchFamily="18" charset="0"/>
                <a:cs typeface="Times New Roman" panose="02020603050405020304" pitchFamily="18" charset="0"/>
              </a:rPr>
              <a:t>Đối</a:t>
            </a:r>
            <a:r>
              <a:rPr lang="en-US" b="1" dirty="0">
                <a:solidFill>
                  <a:srgbClr val="3519AB"/>
                </a:solidFill>
                <a:latin typeface="Times New Roman" panose="02020603050405020304" pitchFamily="18" charset="0"/>
                <a:cs typeface="Times New Roman" panose="02020603050405020304" pitchFamily="18" charset="0"/>
              </a:rPr>
              <a:t> </a:t>
            </a:r>
            <a:r>
              <a:rPr lang="en-US" b="1" dirty="0" err="1">
                <a:solidFill>
                  <a:srgbClr val="3519AB"/>
                </a:solidFill>
                <a:latin typeface="Times New Roman" panose="02020603050405020304" pitchFamily="18" charset="0"/>
                <a:cs typeface="Times New Roman" panose="02020603050405020304" pitchFamily="18" charset="0"/>
              </a:rPr>
              <a:t>với</a:t>
            </a:r>
            <a:r>
              <a:rPr lang="en-US" b="1" dirty="0">
                <a:solidFill>
                  <a:srgbClr val="3519AB"/>
                </a:solidFill>
                <a:latin typeface="Times New Roman" panose="02020603050405020304" pitchFamily="18" charset="0"/>
                <a:cs typeface="Times New Roman" panose="02020603050405020304" pitchFamily="18" charset="0"/>
              </a:rPr>
              <a:t> </a:t>
            </a:r>
            <a:r>
              <a:rPr lang="en-US" b="1" dirty="0" err="1">
                <a:solidFill>
                  <a:srgbClr val="3519AB"/>
                </a:solidFill>
                <a:latin typeface="Times New Roman" panose="02020603050405020304" pitchFamily="18" charset="0"/>
                <a:cs typeface="Times New Roman" panose="02020603050405020304" pitchFamily="18" charset="0"/>
              </a:rPr>
              <a:t>trẻ</a:t>
            </a:r>
            <a:r>
              <a:rPr lang="en-US" b="1" dirty="0">
                <a:solidFill>
                  <a:srgbClr val="3519AB"/>
                </a:solidFill>
                <a:latin typeface="Times New Roman" panose="02020603050405020304" pitchFamily="18" charset="0"/>
                <a:cs typeface="Times New Roman" panose="02020603050405020304" pitchFamily="18" charset="0"/>
              </a:rPr>
              <a:t>:</a:t>
            </a:r>
            <a:r>
              <a:rPr lang="en-US" dirty="0">
                <a:solidFill>
                  <a:srgbClr val="3519AB"/>
                </a:solidFill>
                <a:latin typeface="Times New Roman" panose="02020603050405020304" pitchFamily="18" charset="0"/>
                <a:cs typeface="Times New Roman" panose="02020603050405020304" pitchFamily="18" charset="0"/>
              </a:rPr>
              <a:t> </a:t>
            </a:r>
          </a:p>
          <a:p>
            <a:r>
              <a:rPr lang="en-US" dirty="0">
                <a:solidFill>
                  <a:srgbClr val="3519AB"/>
                </a:solidFill>
                <a:latin typeface="Times New Roman" panose="02020603050405020304" pitchFamily="18" charset="0"/>
                <a:cs typeface="Times New Roman" panose="02020603050405020304" pitchFamily="18" charset="0"/>
              </a:rPr>
              <a:t>- </a:t>
            </a:r>
            <a:r>
              <a:rPr lang="vi-VN" dirty="0">
                <a:solidFill>
                  <a:srgbClr val="3519AB"/>
                </a:solidFill>
                <a:latin typeface="Times New Roman" panose="02020603050405020304" pitchFamily="18" charset="0"/>
                <a:cs typeface="Times New Roman" panose="02020603050405020304" pitchFamily="18" charset="0"/>
              </a:rPr>
              <a:t>100% trẻ khỏe mạnh, sạch sẽ, mạnh dạn, hồn nhiên, có ý thức học tập tốt, biết lao động tự phục vụ bản thân, có thói quen vệ sinh ở mọi lúc, mọi nơi. </a:t>
            </a:r>
            <a:endParaRPr lang="en-US" dirty="0">
              <a:solidFill>
                <a:srgbClr val="3519AB"/>
              </a:solidFill>
              <a:latin typeface="Times New Roman" panose="02020603050405020304" pitchFamily="18" charset="0"/>
              <a:cs typeface="Times New Roman" panose="02020603050405020304" pitchFamily="18" charset="0"/>
            </a:endParaRPr>
          </a:p>
          <a:p>
            <a:r>
              <a:rPr lang="en-US" dirty="0">
                <a:solidFill>
                  <a:srgbClr val="3519AB"/>
                </a:solidFill>
                <a:latin typeface="Times New Roman" panose="02020603050405020304" pitchFamily="18" charset="0"/>
                <a:cs typeface="Times New Roman" panose="02020603050405020304" pitchFamily="18" charset="0"/>
              </a:rPr>
              <a:t>- </a:t>
            </a:r>
            <a:r>
              <a:rPr lang="vi-VN" dirty="0">
                <a:solidFill>
                  <a:srgbClr val="3519AB"/>
                </a:solidFill>
                <a:latin typeface="Times New Roman" panose="02020603050405020304" pitchFamily="18" charset="0"/>
                <a:cs typeface="Times New Roman" panose="02020603050405020304" pitchFamily="18" charset="0"/>
              </a:rPr>
              <a:t>Trẻ được củng cố, rèn luyện các kỹ năng vận động, phát triển vận động cơ bản (đi, chạy, nhảy…) hoặc vận động tinh (ngón tay, bàn tay…)</a:t>
            </a:r>
            <a:endParaRPr lang="en-US" dirty="0">
              <a:solidFill>
                <a:srgbClr val="3519AB"/>
              </a:solidFill>
              <a:latin typeface="Times New Roman" panose="02020603050405020304" pitchFamily="18" charset="0"/>
              <a:cs typeface="Times New Roman" panose="02020603050405020304" pitchFamily="18" charset="0"/>
            </a:endParaRPr>
          </a:p>
          <a:p>
            <a:r>
              <a:rPr lang="en-US" dirty="0">
                <a:solidFill>
                  <a:srgbClr val="3519AB"/>
                </a:solidFill>
                <a:latin typeface="Times New Roman" panose="02020603050405020304" pitchFamily="18" charset="0"/>
                <a:cs typeface="Times New Roman" panose="02020603050405020304" pitchFamily="18" charset="0"/>
              </a:rPr>
              <a:t>- </a:t>
            </a:r>
            <a:r>
              <a:rPr lang="vi-VN" dirty="0">
                <a:solidFill>
                  <a:srgbClr val="3519AB"/>
                </a:solidFill>
                <a:latin typeface="Times New Roman" panose="02020603050405020304" pitchFamily="18" charset="0"/>
                <a:cs typeface="Times New Roman" panose="02020603050405020304" pitchFamily="18" charset="0"/>
              </a:rPr>
              <a:t>Củng cố và phát triển các tố chất thể lực: nhanh, mạnh, bền, khéo cho trẻ.</a:t>
            </a:r>
            <a:endParaRPr lang="en-US" dirty="0">
              <a:solidFill>
                <a:srgbClr val="3519AB"/>
              </a:solidFill>
              <a:latin typeface="Times New Roman" panose="02020603050405020304" pitchFamily="18" charset="0"/>
              <a:cs typeface="Times New Roman" panose="02020603050405020304" pitchFamily="18" charset="0"/>
            </a:endParaRPr>
          </a:p>
          <a:p>
            <a:r>
              <a:rPr lang="en-US" dirty="0">
                <a:solidFill>
                  <a:srgbClr val="3519AB"/>
                </a:solidFill>
                <a:latin typeface="Times New Roman" panose="02020603050405020304" pitchFamily="18" charset="0"/>
                <a:cs typeface="Times New Roman" panose="02020603050405020304" pitchFamily="18" charset="0"/>
              </a:rPr>
              <a:t>- </a:t>
            </a:r>
            <a:r>
              <a:rPr lang="vi-VN" dirty="0">
                <a:solidFill>
                  <a:srgbClr val="3519AB"/>
                </a:solidFill>
                <a:latin typeface="Times New Roman" panose="02020603050405020304" pitchFamily="18" charset="0"/>
                <a:cs typeface="Times New Roman" panose="02020603050405020304" pitchFamily="18" charset="0"/>
              </a:rPr>
              <a:t>Trẻ hứng thú được tập luyện, bố mẹ an tâm, tin tưởng khi thấy các con khỏe mạnh cơ thể cân đối, hài hòa.</a:t>
            </a:r>
            <a:endParaRPr lang="en-US" dirty="0">
              <a:solidFill>
                <a:srgbClr val="3519AB"/>
              </a:solidFill>
              <a:latin typeface="Times New Roman" panose="02020603050405020304" pitchFamily="18" charset="0"/>
              <a:cs typeface="Times New Roman" panose="02020603050405020304" pitchFamily="18" charset="0"/>
            </a:endParaRPr>
          </a:p>
        </p:txBody>
      </p:sp>
      <p:sp>
        <p:nvSpPr>
          <p:cNvPr id="8" name="Rounded Rectangle 4">
            <a:extLst>
              <a:ext uri="{FF2B5EF4-FFF2-40B4-BE49-F238E27FC236}">
                <a16:creationId xmlns:a16="http://schemas.microsoft.com/office/drawing/2014/main" id="{E48602DE-AC08-9892-F35C-A9096892162E}"/>
              </a:ext>
            </a:extLst>
          </p:cNvPr>
          <p:cNvSpPr/>
          <p:nvPr/>
        </p:nvSpPr>
        <p:spPr>
          <a:xfrm>
            <a:off x="2918254" y="2819400"/>
            <a:ext cx="8237838" cy="1796848"/>
          </a:xfrm>
          <a:prstGeom prst="roundRect">
            <a:avLst/>
          </a:prstGeom>
          <a:solidFill>
            <a:srgbClr val="CCECFF"/>
          </a:solidFill>
          <a:ln w="12700" cap="flat" cmpd="sng" algn="ctr">
            <a:solidFill>
              <a:srgbClr val="5B9BD5">
                <a:shade val="50000"/>
              </a:srgbClr>
            </a:solidFill>
            <a:prstDash val="solid"/>
            <a:miter lim="800000"/>
          </a:ln>
          <a:effectLst/>
        </p:spPr>
        <p:txBody>
          <a:bodyPr rtlCol="0" anchor="ctr"/>
          <a:lstStyle/>
          <a:p>
            <a:r>
              <a:rPr lang="vi-VN" b="1" dirty="0" smtClean="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a:t>
            </a:r>
          </a:p>
        </p:txBody>
      </p:sp>
      <p:sp>
        <p:nvSpPr>
          <p:cNvPr id="9" name="Rounded Rectangle 4">
            <a:extLst>
              <a:ext uri="{FF2B5EF4-FFF2-40B4-BE49-F238E27FC236}">
                <a16:creationId xmlns:a16="http://schemas.microsoft.com/office/drawing/2014/main" id="{E48602DE-AC08-9892-F35C-A9096892162E}"/>
              </a:ext>
            </a:extLst>
          </p:cNvPr>
          <p:cNvSpPr/>
          <p:nvPr/>
        </p:nvSpPr>
        <p:spPr>
          <a:xfrm>
            <a:off x="2930610" y="4876800"/>
            <a:ext cx="8225482" cy="1639857"/>
          </a:xfrm>
          <a:prstGeom prst="roundRect">
            <a:avLst/>
          </a:prstGeom>
          <a:solidFill>
            <a:srgbClr val="99FF66"/>
          </a:solidFill>
          <a:ln w="12700" cap="flat" cmpd="sng" algn="ctr">
            <a:solidFill>
              <a:srgbClr val="5B9BD5">
                <a:shade val="50000"/>
              </a:srgbClr>
            </a:solidFill>
            <a:prstDash val="solid"/>
            <a:miter lim="800000"/>
          </a:ln>
          <a:effectLst/>
        </p:spPr>
        <p:txBody>
          <a:bodyPr rtlCol="0" anchor="ctr"/>
          <a:lstStyle/>
          <a:p>
            <a:r>
              <a:rPr lang="vi-VN"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vi-VN" b="1" dirty="0">
                <a:latin typeface="Times New Roman" panose="02020603050405020304" pitchFamily="18" charset="0"/>
                <a:cs typeface="Times New Roman" panose="02020603050405020304" pitchFamily="18" charset="0"/>
              </a:rPr>
              <a:t> phụ huynh: </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83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3"/>
            <a:ext cx="12192000" cy="6858000"/>
          </a:xfrm>
          <a:prstGeom prst="rect">
            <a:avLst/>
          </a:prstGeom>
        </p:spPr>
      </p:pic>
      <p:sp>
        <p:nvSpPr>
          <p:cNvPr id="6" name="Title 1"/>
          <p:cNvSpPr>
            <a:spLocks noGrp="1"/>
          </p:cNvSpPr>
          <p:nvPr>
            <p:ph type="title"/>
          </p:nvPr>
        </p:nvSpPr>
        <p:spPr>
          <a:xfrm>
            <a:off x="0" y="0"/>
            <a:ext cx="12192000" cy="727074"/>
          </a:xfrm>
          <a:solidFill>
            <a:schemeClr val="accent6">
              <a:lumMod val="40000"/>
              <a:lumOff val="60000"/>
            </a:schemeClr>
          </a:solidFill>
        </p:spPr>
        <p:txBody>
          <a:bodyPr>
            <a:normAutofit/>
          </a:bodyPr>
          <a:lstStyle/>
          <a:p>
            <a:r>
              <a:rPr lang="vi-VN" sz="2800" b="1" dirty="0">
                <a:solidFill>
                  <a:srgbClr val="FF0000"/>
                </a:solidFill>
                <a:latin typeface="Times New Roman"/>
              </a:rPr>
              <a:t>Đánh giá kết quả đạt được sau khi áp dụng biện pháp</a:t>
            </a:r>
            <a:endParaRPr lang="vi-VN" sz="2800" dirty="0">
              <a:solidFill>
                <a:srgbClr val="FF0000"/>
              </a:solidFill>
              <a:latin typeface="Times New Roman"/>
            </a:endParaRPr>
          </a:p>
        </p:txBody>
      </p:sp>
      <p:graphicFrame>
        <p:nvGraphicFramePr>
          <p:cNvPr id="11" name="Chart 10"/>
          <p:cNvGraphicFramePr>
            <a:graphicFrameLocks/>
          </p:cNvGraphicFramePr>
          <p:nvPr>
            <p:extLst>
              <p:ext uri="{D42A27DB-BD31-4B8C-83A1-F6EECF244321}">
                <p14:modId xmlns:p14="http://schemas.microsoft.com/office/powerpoint/2010/main" val="256362569"/>
              </p:ext>
            </p:extLst>
          </p:nvPr>
        </p:nvGraphicFramePr>
        <p:xfrm>
          <a:off x="228600" y="727074"/>
          <a:ext cx="11811000" cy="5948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50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title"/>
          </p:nvPr>
        </p:nvSpPr>
        <p:spPr>
          <a:xfrm>
            <a:off x="0" y="0"/>
            <a:ext cx="12192000" cy="838200"/>
          </a:xfrm>
          <a:solidFill>
            <a:schemeClr val="accent6">
              <a:lumMod val="40000"/>
              <a:lumOff val="60000"/>
            </a:schemeClr>
          </a:solidFill>
        </p:spPr>
        <p:txBody>
          <a:bodyPr>
            <a:normAutofit/>
          </a:bodyPr>
          <a:lstStyle/>
          <a:p>
            <a:r>
              <a:rPr lang="en-US" sz="2800" b="1" dirty="0">
                <a:solidFill>
                  <a:srgbClr val="FF0000"/>
                </a:solidFill>
                <a:latin typeface="Times New Roman"/>
              </a:rPr>
              <a:t>III. KẾT LUẬN VÀ KHUYẾN NGHỊ</a:t>
            </a:r>
            <a:endParaRPr lang="en-US" sz="2800" dirty="0">
              <a:solidFill>
                <a:srgbClr val="FF0000"/>
              </a:solidFill>
              <a:latin typeface="Times New Roman"/>
            </a:endParaRPr>
          </a:p>
        </p:txBody>
      </p:sp>
      <p:sp>
        <p:nvSpPr>
          <p:cNvPr id="11" name="Rounded Rectangle 10"/>
          <p:cNvSpPr/>
          <p:nvPr/>
        </p:nvSpPr>
        <p:spPr>
          <a:xfrm>
            <a:off x="1219200" y="1981200"/>
            <a:ext cx="4191000" cy="407978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Times New Roman"/>
              </a:rPr>
              <a:t>Kết</a:t>
            </a:r>
            <a:r>
              <a:rPr lang="en-US" sz="2000" b="1" dirty="0" smtClean="0">
                <a:solidFill>
                  <a:srgbClr val="FF0000"/>
                </a:solidFill>
                <a:latin typeface="Times New Roman"/>
              </a:rPr>
              <a:t> </a:t>
            </a:r>
            <a:r>
              <a:rPr lang="en-US" sz="2000" b="1" dirty="0" err="1" smtClean="0">
                <a:solidFill>
                  <a:srgbClr val="FF0000"/>
                </a:solidFill>
                <a:latin typeface="Times New Roman"/>
              </a:rPr>
              <a:t>luận</a:t>
            </a:r>
            <a:endParaRPr lang="en-US" sz="2000" b="1" dirty="0" smtClean="0">
              <a:solidFill>
                <a:srgbClr val="FF0000"/>
              </a:solidFill>
              <a:latin typeface="Times New Roman"/>
            </a:endParaRPr>
          </a:p>
          <a:p>
            <a:pPr algn="ctr"/>
            <a:endParaRPr lang="en-US" sz="2000" b="1" dirty="0" smtClean="0">
              <a:solidFill>
                <a:srgbClr val="FF0000"/>
              </a:solidFill>
              <a:latin typeface="Times New Roman"/>
            </a:endParaRPr>
          </a:p>
          <a:p>
            <a:pPr algn="just">
              <a:defRPr/>
            </a:pPr>
            <a:r>
              <a:rPr lang="vi-VN" dirty="0" smtClean="0">
                <a:solidFill>
                  <a:srgbClr val="3519AB"/>
                </a:solidFill>
                <a:latin typeface="Times New Roman" panose="02020603050405020304" pitchFamily="18" charset="0"/>
                <a:cs typeface="Times New Roman" panose="02020603050405020304" pitchFamily="18" charset="0"/>
              </a:rPr>
              <a:t>Hoạt động giáo dục thể chất không chỉ tạo cơ hội cho trẻ được vận động một cách thoải mải tích cực để phát triển thể lực mà qua hoạt động này trẻ còn được rèn luyện kỷ luật, biết hợp tác chia sẻ cùng các bạn và quan trọng hơn n</a:t>
            </a:r>
            <a:r>
              <a:rPr lang="en-US" dirty="0" err="1" smtClean="0">
                <a:solidFill>
                  <a:srgbClr val="3519AB"/>
                </a:solidFill>
                <a:latin typeface="Times New Roman" panose="02020603050405020304" pitchFamily="18" charset="0"/>
                <a:cs typeface="Times New Roman" panose="02020603050405020304" pitchFamily="18" charset="0"/>
              </a:rPr>
              <a:t>ữa</a:t>
            </a:r>
            <a:r>
              <a:rPr lang="vi-VN" dirty="0" smtClean="0">
                <a:solidFill>
                  <a:srgbClr val="3519AB"/>
                </a:solidFill>
                <a:latin typeface="Times New Roman" panose="02020603050405020304" pitchFamily="18" charset="0"/>
                <a:cs typeface="Times New Roman" panose="02020603050405020304" pitchFamily="18" charset="0"/>
              </a:rPr>
              <a:t> là giúp trẻ “Học qua chơi, chơi bằng học”.</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Bởi</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trẻ</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nhỏ</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là</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tương</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lai</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của</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đất</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nước</a:t>
            </a:r>
            <a:r>
              <a:rPr lang="en-US" dirty="0" smtClean="0">
                <a:solidFill>
                  <a:srgbClr val="3519AB"/>
                </a:solidFill>
                <a:latin typeface="Times New Roman" panose="02020603050405020304" pitchFamily="18" charset="0"/>
                <a:cs typeface="Times New Roman" panose="02020603050405020304" pitchFamily="18" charset="0"/>
              </a:rPr>
              <a:t>. </a:t>
            </a:r>
          </a:p>
          <a:p>
            <a:pPr algn="just">
              <a:defRPr/>
            </a:pPr>
            <a:r>
              <a:rPr lang="en-US" dirty="0" smtClean="0">
                <a:solidFill>
                  <a:srgbClr val="3519AB"/>
                </a:solidFill>
                <a:latin typeface="Times New Roman" panose="02020603050405020304" pitchFamily="18" charset="0"/>
                <a:cs typeface="Times New Roman" panose="02020603050405020304" pitchFamily="18" charset="0"/>
              </a:rPr>
              <a:t> </a:t>
            </a:r>
            <a:r>
              <a:rPr lang="en-US" dirty="0">
                <a:solidFill>
                  <a:srgbClr val="3519AB"/>
                </a:solidFill>
                <a:latin typeface="Times New Roman" panose="02020603050405020304" pitchFamily="18" charset="0"/>
                <a:cs typeface="Times New Roman" panose="02020603050405020304" pitchFamily="18" charset="0"/>
              </a:rPr>
              <a:t>“</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em</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hôm</a:t>
            </a:r>
            <a:r>
              <a:rPr lang="en-US" dirty="0">
                <a:solidFill>
                  <a:srgbClr val="3519AB"/>
                </a:solidFill>
                <a:latin typeface="Times New Roman" panose="02020603050405020304" pitchFamily="18" charset="0"/>
                <a:cs typeface="Times New Roman" panose="02020603050405020304" pitchFamily="18" charset="0"/>
              </a:rPr>
              <a:t> nay, </a:t>
            </a:r>
            <a:r>
              <a:rPr lang="en-US" dirty="0" err="1">
                <a:solidFill>
                  <a:srgbClr val="3519AB"/>
                </a:solidFill>
                <a:latin typeface="Times New Roman" panose="02020603050405020304" pitchFamily="18" charset="0"/>
                <a:cs typeface="Times New Roman" panose="02020603050405020304" pitchFamily="18" charset="0"/>
              </a:rPr>
              <a:t>thế</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giới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ngày</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mai</a:t>
            </a:r>
            <a:r>
              <a:rPr lang="en-US" dirty="0">
                <a:solidFill>
                  <a:srgbClr val="3519AB"/>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6705600" y="1981199"/>
            <a:ext cx="4267200" cy="407978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Times New Roman"/>
              </a:rPr>
              <a:t>Kiến</a:t>
            </a:r>
            <a:r>
              <a:rPr lang="en-US" sz="2000" b="1" dirty="0" smtClean="0">
                <a:solidFill>
                  <a:srgbClr val="FF0000"/>
                </a:solidFill>
                <a:latin typeface="Times New Roman"/>
              </a:rPr>
              <a:t> </a:t>
            </a:r>
            <a:r>
              <a:rPr lang="en-US" sz="2000" b="1" dirty="0" err="1" smtClean="0">
                <a:solidFill>
                  <a:srgbClr val="FF0000"/>
                </a:solidFill>
                <a:latin typeface="Times New Roman"/>
              </a:rPr>
              <a:t>nghị</a:t>
            </a:r>
            <a:r>
              <a:rPr lang="en-US" sz="2000" b="1" dirty="0" smtClean="0">
                <a:solidFill>
                  <a:srgbClr val="FF0000"/>
                </a:solidFill>
                <a:latin typeface="Times New Roman"/>
              </a:rPr>
              <a:t>, </a:t>
            </a:r>
            <a:r>
              <a:rPr lang="en-US" sz="2000" b="1" dirty="0" err="1" smtClean="0">
                <a:solidFill>
                  <a:srgbClr val="FF0000"/>
                </a:solidFill>
                <a:latin typeface="Times New Roman"/>
              </a:rPr>
              <a:t>đề</a:t>
            </a:r>
            <a:r>
              <a:rPr lang="en-US" sz="2000" b="1" dirty="0" smtClean="0">
                <a:solidFill>
                  <a:srgbClr val="FF0000"/>
                </a:solidFill>
                <a:latin typeface="Times New Roman"/>
              </a:rPr>
              <a:t> </a:t>
            </a:r>
            <a:r>
              <a:rPr lang="en-US" sz="2000" b="1" dirty="0" err="1" smtClean="0">
                <a:solidFill>
                  <a:srgbClr val="FF0000"/>
                </a:solidFill>
                <a:latin typeface="Times New Roman"/>
              </a:rPr>
              <a:t>xuất</a:t>
            </a:r>
            <a:endParaRPr lang="en-US" sz="2000" b="1" dirty="0" smtClean="0">
              <a:solidFill>
                <a:srgbClr val="FF0000"/>
              </a:solidFill>
              <a:latin typeface="Times New Roman"/>
            </a:endParaRPr>
          </a:p>
          <a:p>
            <a:pPr algn="ctr"/>
            <a:endParaRPr lang="en-US" sz="2000" b="1" dirty="0" smtClean="0">
              <a:solidFill>
                <a:srgbClr val="FF0000"/>
              </a:solidFill>
              <a:latin typeface="Times New Roman"/>
            </a:endParaRPr>
          </a:p>
          <a:p>
            <a:pPr algn="just">
              <a:defRPr/>
            </a:pP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Nhà</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trường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tăng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cường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cơ</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sở</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vật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chất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trong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lớp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và</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ngoài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lớp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cho</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hoạt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động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giáo</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dục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phát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triển</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thể</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chất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được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phong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phú</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hơn</a:t>
            </a:r>
            <a:endParaRPr lang="en-US" dirty="0">
              <a:solidFill>
                <a:srgbClr val="3519AB"/>
              </a:solidFill>
              <a:latin typeface="Times New Roman" panose="02020603050405020304" pitchFamily="18" charset="0"/>
              <a:cs typeface="Times New Roman" panose="02020603050405020304" pitchFamily="18" charset="0"/>
            </a:endParaRPr>
          </a:p>
          <a:p>
            <a:pPr algn="just">
              <a:defRPr/>
            </a:pPr>
            <a:r>
              <a:rPr lang="en-US" dirty="0">
                <a:solidFill>
                  <a:srgbClr val="3519AB"/>
                </a:solidFill>
                <a:latin typeface="Times New Roman" panose="02020603050405020304" pitchFamily="18" charset="0"/>
                <a:cs typeface="Times New Roman" panose="02020603050405020304" pitchFamily="18" charset="0"/>
              </a:rPr>
              <a:t>- B</a:t>
            </a:r>
            <a:r>
              <a:rPr lang="vi-VN" dirty="0">
                <a:solidFill>
                  <a:srgbClr val="3519AB"/>
                </a:solidFill>
                <a:latin typeface="Times New Roman" panose="02020603050405020304" pitchFamily="18" charset="0"/>
                <a:cs typeface="Times New Roman" panose="02020603050405020304" pitchFamily="18" charset="0"/>
              </a:rPr>
              <a:t>ồi dưỡng tập huấn cho giáo viên về kỹ năng thực hiện các bài tập vận động cơ bản và trò chơi vận động, kỹ năng tổ chức các ngày lễ hội thể dục thể thao.</a:t>
            </a:r>
            <a:endParaRPr lang="en-US" dirty="0">
              <a:solidFill>
                <a:srgbClr val="3519A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1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400"/>
                                        <p:tgtEl>
                                          <p:spTgt spid="6"/>
                                        </p:tgtEl>
                                      </p:cBhvr>
                                    </p:animEffect>
                                  </p:childTnLst>
                                </p:cTn>
                              </p:par>
                            </p:childTnLst>
                          </p:cTn>
                        </p:par>
                        <p:par>
                          <p:cTn id="8" fill="hold">
                            <p:stCondLst>
                              <p:cond delay="1400"/>
                            </p:stCondLst>
                            <p:childTnLst>
                              <p:par>
                                <p:cTn id="9" presetID="6" presetClass="entr" presetSubtype="16" fill="hold" grpId="0" nodeType="afterEffect">
                                  <p:stCondLst>
                                    <p:cond delay="20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3600"/>
                            </p:stCondLst>
                            <p:childTnLst>
                              <p:par>
                                <p:cTn id="13" presetID="6" presetClass="entr" presetSubtype="16" fill="hold" grpId="0" nodeType="afterEffect">
                                  <p:stCondLst>
                                    <p:cond delay="20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9600"/>
            <a:ext cx="13258799" cy="7924800"/>
          </a:xfrm>
          <a:prstGeom prst="rect">
            <a:avLst/>
          </a:prstGeom>
        </p:spPr>
      </p:pic>
      <p:sp>
        <p:nvSpPr>
          <p:cNvPr id="3" name="TextBox 2"/>
          <p:cNvSpPr txBox="1"/>
          <p:nvPr/>
        </p:nvSpPr>
        <p:spPr>
          <a:xfrm>
            <a:off x="5181600" y="762000"/>
            <a:ext cx="6629400" cy="2123658"/>
          </a:xfrm>
          <a:prstGeom prst="rect">
            <a:avLst/>
          </a:prstGeom>
          <a:noFill/>
        </p:spPr>
        <p:txBody>
          <a:bodyPr wrap="square" rtlCol="0">
            <a:spAutoFit/>
          </a:bodyPr>
          <a:lstStyle/>
          <a:p>
            <a:pPr algn="ctr"/>
            <a:r>
              <a:rPr lang="vi-VN" sz="6600" b="1" dirty="0" smtClean="0">
                <a:solidFill>
                  <a:srgbClr val="3519AB"/>
                </a:solidFill>
                <a:latin typeface="+mj-lt"/>
              </a:rPr>
              <a:t>Cảm ơn quý vị đã chú ý lắng nghe</a:t>
            </a:r>
            <a:endParaRPr lang="vi-VN" sz="6600" b="1" dirty="0">
              <a:solidFill>
                <a:srgbClr val="3519AB"/>
              </a:solidFill>
              <a:latin typeface="+mj-lt"/>
            </a:endParaRPr>
          </a:p>
        </p:txBody>
      </p:sp>
    </p:spTree>
    <p:extLst>
      <p:ext uri="{BB962C8B-B14F-4D97-AF65-F5344CB8AC3E}">
        <p14:creationId xmlns:p14="http://schemas.microsoft.com/office/powerpoint/2010/main" val="22817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100" fill="hold"/>
                                        <p:tgtEl>
                                          <p:spTgt spid="3"/>
                                        </p:tgtEl>
                                        <p:attrNameLst>
                                          <p:attrName>ppt_w</p:attrName>
                                        </p:attrNameLst>
                                      </p:cBhvr>
                                      <p:tavLst>
                                        <p:tav tm="0">
                                          <p:val>
                                            <p:fltVal val="0"/>
                                          </p:val>
                                        </p:tav>
                                        <p:tav tm="100000">
                                          <p:val>
                                            <p:strVal val="#ppt_w"/>
                                          </p:val>
                                        </p:tav>
                                      </p:tavLst>
                                    </p:anim>
                                    <p:anim calcmode="lin" valueType="num">
                                      <p:cBhvr>
                                        <p:cTn id="8" dur="11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112"/>
        <p:cNvGrpSpPr/>
        <p:nvPr/>
      </p:nvGrpSpPr>
      <p:grpSpPr>
        <a:xfrm>
          <a:off x="0" y="0"/>
          <a:ext cx="0" cy="0"/>
          <a:chOff x="0" y="0"/>
          <a:chExt cx="0" cy="0"/>
        </a:xfrm>
      </p:grpSpPr>
      <p:sp>
        <p:nvSpPr>
          <p:cNvPr id="117" name="Google Shape;117;p15"/>
          <p:cNvSpPr txBox="1">
            <a:spLocks noGrp="1"/>
          </p:cNvSpPr>
          <p:nvPr>
            <p:ph type="sldNum" sz="quarter" idx="12"/>
          </p:nvPr>
        </p:nvSpPr>
        <p:spPr>
          <a:prstGeom prst="rect">
            <a:avLst/>
          </a:prstGeom>
        </p:spPr>
        <p:txBody>
          <a:bodyPr spcFirstLastPara="1" vert="horz" wrap="square" lIns="91425" tIns="91425" rIns="91425" bIns="91425" rtlCol="0" anchor="ctr" anchorCtr="0">
            <a:noAutofit/>
          </a:bodyPr>
          <a:lstStyle/>
          <a:p>
            <a:pPr algn="l"/>
            <a:fld id="{00000000-1234-1234-1234-123412341234}" type="slidenum">
              <a:rPr lang="en"/>
              <a:pPr algn="l"/>
              <a:t>2</a:t>
            </a:fld>
            <a:endParaRPr/>
          </a:p>
        </p:txBody>
      </p:sp>
      <p:sp>
        <p:nvSpPr>
          <p:cNvPr id="9" name="Google Shape;115;p15"/>
          <p:cNvSpPr txBox="1">
            <a:spLocks/>
          </p:cNvSpPr>
          <p:nvPr/>
        </p:nvSpPr>
        <p:spPr>
          <a:xfrm>
            <a:off x="3352800" y="4878236"/>
            <a:ext cx="4979313" cy="1852958"/>
          </a:xfrm>
          <a:prstGeom prst="rect">
            <a:avLst/>
          </a:prstGeom>
          <a:solidFill>
            <a:schemeClr val="accent6">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1"/>
              </a:buClr>
              <a:buSzPts val="1800"/>
              <a:buFont typeface="Pontano Sans"/>
              <a:buChar char="⊷"/>
              <a:defRPr sz="1800" b="0" i="0" u="none" strike="noStrike" cap="none">
                <a:solidFill>
                  <a:schemeClr val="dk1"/>
                </a:solidFill>
                <a:latin typeface="Pontano Sans"/>
                <a:ea typeface="Pontano Sans"/>
                <a:cs typeface="Pontano Sans"/>
                <a:sym typeface="Pontano Sans"/>
              </a:defRPr>
            </a:lvl1pPr>
            <a:lvl2pPr marL="914400" marR="0" lvl="1" indent="-342900" algn="l" rtl="0">
              <a:lnSpc>
                <a:spcPct val="100000"/>
              </a:lnSpc>
              <a:spcBef>
                <a:spcPts val="0"/>
              </a:spcBef>
              <a:spcAft>
                <a:spcPts val="0"/>
              </a:spcAft>
              <a:buClr>
                <a:schemeClr val="accent1"/>
              </a:buClr>
              <a:buSzPts val="1800"/>
              <a:buFont typeface="Pontano Sans"/>
              <a:buChar char="⊶"/>
              <a:defRPr sz="1800" b="0" i="0" u="none" strike="noStrike" cap="none">
                <a:solidFill>
                  <a:schemeClr val="dk1"/>
                </a:solidFill>
                <a:latin typeface="Pontano Sans"/>
                <a:ea typeface="Pontano Sans"/>
                <a:cs typeface="Pontano Sans"/>
                <a:sym typeface="Pontano Sans"/>
              </a:defRPr>
            </a:lvl2pPr>
            <a:lvl3pPr marL="1371600" marR="0" lvl="2" indent="-342900" algn="l" rtl="0">
              <a:lnSpc>
                <a:spcPct val="100000"/>
              </a:lnSpc>
              <a:spcBef>
                <a:spcPts val="0"/>
              </a:spcBef>
              <a:spcAft>
                <a:spcPts val="0"/>
              </a:spcAft>
              <a:buClr>
                <a:schemeClr val="accent1"/>
              </a:buClr>
              <a:buSzPts val="1800"/>
              <a:buFont typeface="Pontano Sans"/>
              <a:buChar char="⊸"/>
              <a:defRPr sz="1800" b="0" i="0" u="none" strike="noStrike" cap="none">
                <a:solidFill>
                  <a:schemeClr val="dk1"/>
                </a:solidFill>
                <a:latin typeface="Pontano Sans"/>
                <a:ea typeface="Pontano Sans"/>
                <a:cs typeface="Pontano Sans"/>
                <a:sym typeface="Pontano Sans"/>
              </a:defRPr>
            </a:lvl3pPr>
            <a:lvl4pPr marL="1828800" marR="0" lvl="3"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4pPr>
            <a:lvl5pPr marL="2286000" marR="0" lvl="4"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5pPr>
            <a:lvl6pPr marL="2743200" marR="0" lvl="5"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6pPr>
            <a:lvl7pPr marL="3200400" marR="0" lvl="6"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7pPr>
            <a:lvl8pPr marL="3657600" marR="0" lvl="7"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8pPr>
            <a:lvl9pPr marL="4114800" marR="0" lvl="8" indent="-342900" algn="l" rtl="0">
              <a:lnSpc>
                <a:spcPct val="100000"/>
              </a:lnSpc>
              <a:spcBef>
                <a:spcPts val="0"/>
              </a:spcBef>
              <a:spcAft>
                <a:spcPts val="0"/>
              </a:spcAft>
              <a:buClr>
                <a:schemeClr val="dk1"/>
              </a:buClr>
              <a:buSzPts val="1800"/>
              <a:buFont typeface="Pontano Sans"/>
              <a:buChar char="■"/>
              <a:defRPr sz="1800" b="0" i="0" u="none" strike="noStrike" cap="none">
                <a:solidFill>
                  <a:schemeClr val="dk1"/>
                </a:solidFill>
                <a:latin typeface="Pontano Sans"/>
                <a:ea typeface="Pontano Sans"/>
                <a:cs typeface="Pontano Sans"/>
                <a:sym typeface="Pontano Sans"/>
              </a:defRPr>
            </a:lvl9pPr>
          </a:lstStyle>
          <a:p>
            <a:pPr marL="114300" indent="0">
              <a:spcBef>
                <a:spcPts val="0"/>
              </a:spcBef>
              <a:buNone/>
            </a:pPr>
            <a:r>
              <a:rPr lang="vi-VN" sz="2000" b="1" dirty="0">
                <a:solidFill>
                  <a:srgbClr val="FF0000"/>
                </a:solidFill>
                <a:latin typeface="Times New Roman"/>
              </a:rPr>
              <a:t>2. Đối tượng nghiên cứu</a:t>
            </a:r>
            <a:r>
              <a:rPr lang="vi-VN" sz="2000" dirty="0">
                <a:solidFill>
                  <a:srgbClr val="FF0000"/>
                </a:solidFill>
                <a:latin typeface="Times New Roman"/>
              </a:rPr>
              <a:t> </a:t>
            </a:r>
            <a:endParaRPr lang="en-US" sz="2000" dirty="0">
              <a:solidFill>
                <a:srgbClr val="FF0000"/>
              </a:solidFill>
              <a:latin typeface="Times New Roman"/>
            </a:endParaRPr>
          </a:p>
          <a:p>
            <a:pPr marL="114300" indent="0">
              <a:buNone/>
            </a:pPr>
            <a:r>
              <a:rPr lang="vi-VN" sz="2000" dirty="0">
                <a:solidFill>
                  <a:srgbClr val="3519AB"/>
                </a:solidFill>
                <a:latin typeface="Times New Roman"/>
              </a:rPr>
              <a:t>Với đề tài nghiên cứu này tôi chỉ xin đưa ra các biện pháp áp dụng trong lớp học cho đối tượng trẻ mẫu giáo 3-4 tuổi tại trường mầm non </a:t>
            </a:r>
            <a:r>
              <a:rPr lang="en-US" sz="2000" dirty="0" err="1" smtClean="0">
                <a:solidFill>
                  <a:srgbClr val="3519AB"/>
                </a:solidFill>
                <a:latin typeface="Times New Roman"/>
              </a:rPr>
              <a:t>Lê</a:t>
            </a:r>
            <a:r>
              <a:rPr lang="en-US" sz="2000" dirty="0">
                <a:solidFill>
                  <a:srgbClr val="3519AB"/>
                </a:solidFill>
                <a:latin typeface="Times New Roman"/>
              </a:rPr>
              <a:t> </a:t>
            </a:r>
            <a:r>
              <a:rPr lang="en-US" sz="2000" dirty="0" err="1" smtClean="0">
                <a:solidFill>
                  <a:srgbClr val="3519AB"/>
                </a:solidFill>
                <a:latin typeface="Times New Roman"/>
              </a:rPr>
              <a:t>Thiện</a:t>
            </a:r>
            <a:endParaRPr lang="en-US" sz="2000" dirty="0">
              <a:solidFill>
                <a:srgbClr val="3519AB"/>
              </a:solidFill>
            </a:endParaRPr>
          </a:p>
        </p:txBody>
      </p:sp>
      <p:sp>
        <p:nvSpPr>
          <p:cNvPr id="13" name="Google Shape;114;p15"/>
          <p:cNvSpPr txBox="1">
            <a:spLocks/>
          </p:cNvSpPr>
          <p:nvPr/>
        </p:nvSpPr>
        <p:spPr>
          <a:xfrm>
            <a:off x="7999625" y="1529901"/>
            <a:ext cx="3633396" cy="2660174"/>
          </a:xfrm>
          <a:prstGeom prst="rect">
            <a:avLst/>
          </a:prstGeom>
          <a:solidFill>
            <a:schemeClr val="accent5">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1pPr>
            <a:lvl2pPr marL="914400" marR="0" lvl="1"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2pPr>
            <a:lvl3pPr marL="1371600" marR="0" lvl="2"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3pPr>
            <a:lvl4pPr marL="1828800" marR="0" lvl="3"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4pPr>
            <a:lvl5pPr marL="2286000" marR="0" lvl="4"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5pPr>
            <a:lvl6pPr marL="2743200" marR="0" lvl="5"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6pPr>
            <a:lvl7pPr marL="3200400" marR="0" lvl="6"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7pPr>
            <a:lvl8pPr marL="3657600" marR="0" lvl="7"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8pPr>
            <a:lvl9pPr marL="4114800" marR="0" lvl="8" indent="-393700" algn="l" rtl="0">
              <a:lnSpc>
                <a:spcPct val="100000"/>
              </a:lnSpc>
              <a:spcBef>
                <a:spcPts val="0"/>
              </a:spcBef>
              <a:spcAft>
                <a:spcPts val="0"/>
              </a:spcAft>
              <a:buClr>
                <a:schemeClr val="accent2"/>
              </a:buClr>
              <a:buSzPts val="2600"/>
              <a:buFont typeface="Pontano Sans"/>
              <a:buChar char="■"/>
              <a:defRPr sz="2600" b="0" i="1" u="none" strike="noStrike" cap="none">
                <a:solidFill>
                  <a:schemeClr val="accent2"/>
                </a:solidFill>
                <a:latin typeface="Pontano Sans"/>
                <a:ea typeface="Pontano Sans"/>
                <a:cs typeface="Pontano Sans"/>
                <a:sym typeface="Pontano Sans"/>
              </a:defRPr>
            </a:lvl9pPr>
          </a:lstStyle>
          <a:p>
            <a:pPr marL="114300" indent="0">
              <a:spcBef>
                <a:spcPts val="0"/>
              </a:spcBef>
              <a:buNone/>
            </a:pPr>
            <a:r>
              <a:rPr lang="vi-VN" sz="2000" i="0" dirty="0">
                <a:solidFill>
                  <a:srgbClr val="FF0000"/>
                </a:solidFill>
                <a:latin typeface="Times New Roman"/>
              </a:rPr>
              <a:t>3</a:t>
            </a:r>
            <a:r>
              <a:rPr lang="vi-VN" sz="2000" b="1" i="0" dirty="0">
                <a:solidFill>
                  <a:srgbClr val="FF0000"/>
                </a:solidFill>
                <a:latin typeface="Times New Roman"/>
              </a:rPr>
              <a:t>. Mục tiêu của biện pháp</a:t>
            </a:r>
            <a:endParaRPr lang="en-US" sz="2000" b="1" i="0" dirty="0">
              <a:solidFill>
                <a:srgbClr val="FF0000"/>
              </a:solidFill>
              <a:latin typeface="Times New Roman"/>
            </a:endParaRPr>
          </a:p>
          <a:p>
            <a:pPr marL="114300" indent="0">
              <a:buNone/>
            </a:pPr>
            <a:r>
              <a:rPr lang="en-US" sz="2000" i="0" dirty="0">
                <a:solidFill>
                  <a:srgbClr val="0F07B9"/>
                </a:solidFill>
                <a:latin typeface="Times New Roman"/>
              </a:rPr>
              <a:t>- </a:t>
            </a:r>
            <a:r>
              <a:rPr lang="vi-VN" sz="2000" i="0" dirty="0">
                <a:solidFill>
                  <a:srgbClr val="0F07B9"/>
                </a:solidFill>
                <a:latin typeface="Times New Roman"/>
              </a:rPr>
              <a:t>Giúp trẻ tích cực chủ động, tham gia các hoạt động phát triển thể chất</a:t>
            </a:r>
            <a:endParaRPr lang="en-US" sz="2000" i="0" dirty="0">
              <a:solidFill>
                <a:srgbClr val="0F07B9"/>
              </a:solidFill>
              <a:latin typeface="Times New Roman"/>
            </a:endParaRPr>
          </a:p>
          <a:p>
            <a:pPr marL="114300" indent="0">
              <a:buNone/>
            </a:pPr>
            <a:r>
              <a:rPr lang="vi-VN" sz="2000" i="0" dirty="0">
                <a:solidFill>
                  <a:srgbClr val="0F07B9"/>
                </a:solidFill>
                <a:latin typeface="Times New Roman"/>
              </a:rPr>
              <a:t>- Thông qua các hoạt động giúp trẻ khoẻ mạnh, nhanh nhẹn và có thể lực tốt</a:t>
            </a:r>
          </a:p>
          <a:p>
            <a:pPr marL="0" indent="0">
              <a:buClr>
                <a:schemeClr val="dk1"/>
              </a:buClr>
              <a:buSzPts val="1100"/>
              <a:buNone/>
            </a:pPr>
            <a:endParaRPr lang="vi-VN" sz="900" b="1" dirty="0">
              <a:solidFill>
                <a:srgbClr val="484F56"/>
              </a:solidFill>
            </a:endParaRPr>
          </a:p>
        </p:txBody>
      </p:sp>
      <p:pic>
        <p:nvPicPr>
          <p:cNvPr id="1027" name="Picture 3" descr="C:\Users\ADMIN\Downloads\c0dff641a3d19e562c76212a31b715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597" y="393996"/>
            <a:ext cx="2952536" cy="37970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1501676"/>
            <a:ext cx="3028481" cy="2308324"/>
          </a:xfrm>
          <a:prstGeom prst="rect">
            <a:avLst/>
          </a:prstGeom>
          <a:solidFill>
            <a:srgbClr val="FFCCFF"/>
          </a:solidFill>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just">
              <a:buAutoNum type="arabicPeriod"/>
            </a:pPr>
            <a:r>
              <a:rPr lang="vi-VN" b="1" dirty="0">
                <a:solidFill>
                  <a:srgbClr val="FF0000"/>
                </a:solidFill>
                <a:latin typeface="Times New Roman" panose="02020603050405020304" pitchFamily="18" charset="0"/>
                <a:cs typeface="Times New Roman" panose="02020603050405020304" pitchFamily="18" charset="0"/>
              </a:rPr>
              <a:t>Tính cấp thiết</a:t>
            </a:r>
            <a:endParaRPr lang="en-US" b="1" dirty="0">
              <a:solidFill>
                <a:srgbClr val="FF0000"/>
              </a:solidFill>
              <a:latin typeface="Times New Roman" panose="02020603050405020304" pitchFamily="18" charset="0"/>
              <a:cs typeface="Times New Roman" panose="02020603050405020304" pitchFamily="18" charset="0"/>
            </a:endParaRPr>
          </a:p>
          <a:p>
            <a:pPr lvl="0" algn="just"/>
            <a:r>
              <a:rPr lang="vi-VN" dirty="0" smtClean="0">
                <a:solidFill>
                  <a:srgbClr val="002060"/>
                </a:solidFill>
                <a:latin typeface="Times New Roman"/>
              </a:rPr>
              <a:t> </a:t>
            </a:r>
            <a:r>
              <a:rPr lang="vi-VN" dirty="0" smtClean="0">
                <a:solidFill>
                  <a:srgbClr val="3519AB"/>
                </a:solidFill>
                <a:latin typeface="+mj-lt"/>
              </a:rPr>
              <a:t>Giáo </a:t>
            </a:r>
            <a:r>
              <a:rPr lang="vi-VN" dirty="0">
                <a:solidFill>
                  <a:srgbClr val="3519AB"/>
                </a:solidFill>
                <a:latin typeface="+mj-lt"/>
              </a:rPr>
              <a:t>dục thể chất là một trong những nội dung quan trọng nhằm đào tạo thế hệ trẻ Việt </a:t>
            </a:r>
            <a:r>
              <a:rPr lang="vi-VN" dirty="0" smtClean="0">
                <a:solidFill>
                  <a:srgbClr val="3519AB"/>
                </a:solidFill>
                <a:latin typeface="+mj-lt"/>
              </a:rPr>
              <a:t>Nam</a:t>
            </a:r>
            <a:r>
              <a:rPr lang="en-US" dirty="0" smtClean="0">
                <a:solidFill>
                  <a:srgbClr val="3519AB"/>
                </a:solidFill>
                <a:latin typeface="+mj-lt"/>
              </a:rPr>
              <a:t>.</a:t>
            </a:r>
            <a:r>
              <a:rPr lang="vi-VN" dirty="0" smtClean="0">
                <a:solidFill>
                  <a:srgbClr val="3519AB"/>
                </a:solidFill>
                <a:latin typeface="+mj-lt"/>
              </a:rPr>
              <a:t> </a:t>
            </a:r>
            <a:r>
              <a:rPr lang="vi-VN" dirty="0">
                <a:solidFill>
                  <a:srgbClr val="3519AB"/>
                </a:solidFill>
                <a:latin typeface="+mj-lt"/>
              </a:rPr>
              <a:t>Trẻ có sức khỏe, thể lực tốt luôn là tiền đề cho mọi tiềm năng</a:t>
            </a:r>
            <a:r>
              <a:rPr lang="vi-VN" dirty="0" smtClean="0">
                <a:solidFill>
                  <a:srgbClr val="3519AB"/>
                </a:solidFill>
                <a:latin typeface="+mj-lt"/>
              </a:rPr>
              <a:t>.</a:t>
            </a:r>
            <a:endParaRPr lang="en-US" dirty="0" smtClean="0">
              <a:solidFill>
                <a:srgbClr val="3519AB"/>
              </a:solidFill>
              <a:latin typeface="+mj-lt"/>
            </a:endParaRPr>
          </a:p>
          <a:p>
            <a:pPr lvl="0" algn="just"/>
            <a:endParaRPr lang="en-US" dirty="0">
              <a:solidFill>
                <a:srgbClr val="002060"/>
              </a:solidFill>
            </a:endParaRPr>
          </a:p>
        </p:txBody>
      </p:sp>
      <p:pic>
        <p:nvPicPr>
          <p:cNvPr id="1031" name="Picture 7" descr="C:\Users\ADMIN\Downloads\mũi tên trái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95849">
            <a:off x="6244237" y="3389255"/>
            <a:ext cx="1626254" cy="878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92000" cy="461665"/>
          </a:xfrm>
          <a:prstGeom prst="rect">
            <a:avLst/>
          </a:prstGeom>
          <a:solidFill>
            <a:schemeClr val="accent2">
              <a:lumMod val="40000"/>
              <a:lumOff val="60000"/>
            </a:schemeClr>
          </a:solidFill>
        </p:spPr>
        <p:txBody>
          <a:bodyPr wrap="square" rtlCol="0">
            <a:spAutoFit/>
          </a:bodyPr>
          <a:lstStyle/>
          <a:p>
            <a:pPr algn="ctr"/>
            <a:r>
              <a:rPr lang="en-US" sz="2400" b="1" dirty="0" smtClean="0">
                <a:latin typeface="+mj-lt"/>
              </a:rPr>
              <a:t>     </a:t>
            </a:r>
            <a:r>
              <a:rPr lang="vi-VN" sz="2400" b="1" dirty="0" smtClean="0">
                <a:solidFill>
                  <a:srgbClr val="FF0000"/>
                </a:solidFill>
                <a:latin typeface="+mj-lt"/>
              </a:rPr>
              <a:t>I</a:t>
            </a:r>
            <a:r>
              <a:rPr lang="vi-VN" sz="2400" b="1" dirty="0">
                <a:solidFill>
                  <a:srgbClr val="FF0000"/>
                </a:solidFill>
                <a:latin typeface="+mj-lt"/>
              </a:rPr>
              <a:t>. MỞ ĐẦU</a:t>
            </a:r>
          </a:p>
        </p:txBody>
      </p:sp>
      <p:pic>
        <p:nvPicPr>
          <p:cNvPr id="15" name="Picture 6" descr="C:\Users\ADMIN\Downloads\mũi tên phải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5021" y="3200400"/>
            <a:ext cx="1702713" cy="6602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ownloads\phía trước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47587">
            <a:off x="4591524" y="3791862"/>
            <a:ext cx="1032390" cy="117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800"/>
                                        <p:tgtEl>
                                          <p:spTgt spid="2"/>
                                        </p:tgtEl>
                                      </p:cBhvr>
                                    </p:animEffect>
                                  </p:childTnLst>
                                </p:cTn>
                              </p:par>
                              <p:par>
                                <p:cTn id="8" presetID="53" presetClass="entr" presetSubtype="16" fill="hold" nodeType="withEffect">
                                  <p:stCondLst>
                                    <p:cond delay="800"/>
                                  </p:stCondLst>
                                  <p:childTnLst>
                                    <p:set>
                                      <p:cBhvr>
                                        <p:cTn id="9" dur="1" fill="hold">
                                          <p:stCondLst>
                                            <p:cond delay="0"/>
                                          </p:stCondLst>
                                        </p:cTn>
                                        <p:tgtEl>
                                          <p:spTgt spid="1027"/>
                                        </p:tgtEl>
                                        <p:attrNameLst>
                                          <p:attrName>style.visibility</p:attrName>
                                        </p:attrNameLst>
                                      </p:cBhvr>
                                      <p:to>
                                        <p:strVal val="visible"/>
                                      </p:to>
                                    </p:set>
                                    <p:anim calcmode="lin" valueType="num">
                                      <p:cBhvr>
                                        <p:cTn id="10" dur="900" fill="hold"/>
                                        <p:tgtEl>
                                          <p:spTgt spid="1027"/>
                                        </p:tgtEl>
                                        <p:attrNameLst>
                                          <p:attrName>ppt_w</p:attrName>
                                        </p:attrNameLst>
                                      </p:cBhvr>
                                      <p:tavLst>
                                        <p:tav tm="0">
                                          <p:val>
                                            <p:fltVal val="0"/>
                                          </p:val>
                                        </p:tav>
                                        <p:tav tm="100000">
                                          <p:val>
                                            <p:strVal val="#ppt_w"/>
                                          </p:val>
                                        </p:tav>
                                      </p:tavLst>
                                    </p:anim>
                                    <p:anim calcmode="lin" valueType="num">
                                      <p:cBhvr>
                                        <p:cTn id="11" dur="900" fill="hold"/>
                                        <p:tgtEl>
                                          <p:spTgt spid="1027"/>
                                        </p:tgtEl>
                                        <p:attrNameLst>
                                          <p:attrName>ppt_h</p:attrName>
                                        </p:attrNameLst>
                                      </p:cBhvr>
                                      <p:tavLst>
                                        <p:tav tm="0">
                                          <p:val>
                                            <p:fltVal val="0"/>
                                          </p:val>
                                        </p:tav>
                                        <p:tav tm="100000">
                                          <p:val>
                                            <p:strVal val="#ppt_h"/>
                                          </p:val>
                                        </p:tav>
                                      </p:tavLst>
                                    </p:anim>
                                    <p:animEffect transition="in" filter="fade">
                                      <p:cBhvr>
                                        <p:cTn id="12" dur="9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800" fill="hold"/>
                                        <p:tgtEl>
                                          <p:spTgt spid="15"/>
                                        </p:tgtEl>
                                        <p:attrNameLst>
                                          <p:attrName>ppt_w</p:attrName>
                                        </p:attrNameLst>
                                      </p:cBhvr>
                                      <p:tavLst>
                                        <p:tav tm="0">
                                          <p:val>
                                            <p:fltVal val="0"/>
                                          </p:val>
                                        </p:tav>
                                        <p:tav tm="100000">
                                          <p:val>
                                            <p:strVal val="#ppt_w"/>
                                          </p:val>
                                        </p:tav>
                                      </p:tavLst>
                                    </p:anim>
                                    <p:anim calcmode="lin" valueType="num">
                                      <p:cBhvr>
                                        <p:cTn id="18" dur="800" fill="hold"/>
                                        <p:tgtEl>
                                          <p:spTgt spid="15"/>
                                        </p:tgtEl>
                                        <p:attrNameLst>
                                          <p:attrName>ppt_h</p:attrName>
                                        </p:attrNameLst>
                                      </p:cBhvr>
                                      <p:tavLst>
                                        <p:tav tm="0">
                                          <p:val>
                                            <p:fltVal val="0"/>
                                          </p:val>
                                        </p:tav>
                                        <p:tav tm="100000">
                                          <p:val>
                                            <p:strVal val="#ppt_h"/>
                                          </p:val>
                                        </p:tav>
                                      </p:tavLst>
                                    </p:anim>
                                  </p:childTnLst>
                                </p:cTn>
                              </p:par>
                            </p:childTnLst>
                          </p:cTn>
                        </p:par>
                        <p:par>
                          <p:cTn id="19" fill="hold">
                            <p:stCondLst>
                              <p:cond delay="800"/>
                            </p:stCondLst>
                            <p:childTnLst>
                              <p:par>
                                <p:cTn id="20" presetID="18" presetClass="entr" presetSubtype="1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Left)">
                                      <p:cBhvr>
                                        <p:cTn id="27" dur="900"/>
                                        <p:tgtEl>
                                          <p:spTgt spid="16"/>
                                        </p:tgtEl>
                                      </p:cBhvr>
                                    </p:animEffect>
                                  </p:childTnLst>
                                </p:cTn>
                              </p:par>
                            </p:childTnLst>
                          </p:cTn>
                        </p:par>
                        <p:par>
                          <p:cTn id="28" fill="hold">
                            <p:stCondLst>
                              <p:cond delay="9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031"/>
                                        </p:tgtEl>
                                        <p:attrNameLst>
                                          <p:attrName>style.visibility</p:attrName>
                                        </p:attrNameLst>
                                      </p:cBhvr>
                                      <p:to>
                                        <p:strVal val="visible"/>
                                      </p:to>
                                    </p:set>
                                    <p:anim calcmode="lin" valueType="num">
                                      <p:cBhvr additive="base">
                                        <p:cTn id="38" dur="700"/>
                                        <p:tgtEl>
                                          <p:spTgt spid="1031"/>
                                        </p:tgtEl>
                                        <p:attrNameLst>
                                          <p:attrName>ppt_y</p:attrName>
                                        </p:attrNameLst>
                                      </p:cBhvr>
                                      <p:tavLst>
                                        <p:tav tm="0">
                                          <p:val>
                                            <p:strVal val="#ppt_y+#ppt_h*1.125000"/>
                                          </p:val>
                                        </p:tav>
                                        <p:tav tm="100000">
                                          <p:val>
                                            <p:strVal val="#ppt_y"/>
                                          </p:val>
                                        </p:tav>
                                      </p:tavLst>
                                    </p:anim>
                                    <p:animEffect transition="in" filter="wipe(up)">
                                      <p:cBhvr>
                                        <p:cTn id="39" dur="700"/>
                                        <p:tgtEl>
                                          <p:spTgt spid="1031"/>
                                        </p:tgtEl>
                                      </p:cBhvr>
                                    </p:animEffect>
                                  </p:childTnLst>
                                </p:cTn>
                              </p:par>
                            </p:childTnLst>
                          </p:cTn>
                        </p:par>
                        <p:par>
                          <p:cTn id="40" fill="hold">
                            <p:stCondLst>
                              <p:cond delay="700"/>
                            </p:stCondLst>
                            <p:childTnLst>
                              <p:par>
                                <p:cTn id="41" presetID="16" presetClass="entr" presetSubtype="2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9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16" y="6927"/>
            <a:ext cx="12155384" cy="457200"/>
          </a:xfrm>
          <a:solidFill>
            <a:schemeClr val="accent6">
              <a:lumMod val="40000"/>
              <a:lumOff val="60000"/>
            </a:schemeClr>
          </a:solidFill>
        </p:spPr>
        <p:txBody>
          <a:bodyPr>
            <a:noAutofit/>
          </a:bodyPr>
          <a:lstStyle/>
          <a:p>
            <a:r>
              <a:rPr lang="en-US" sz="3200" b="1" dirty="0">
                <a:solidFill>
                  <a:srgbClr val="FF0000"/>
                </a:solidFill>
                <a:latin typeface="Times New Roman"/>
              </a:rPr>
              <a:t>II. NỘI DUNG:</a:t>
            </a:r>
            <a:endParaRPr lang="en-US" sz="3200" dirty="0">
              <a:solidFill>
                <a:srgbClr val="FF0000"/>
              </a:solidFill>
              <a:latin typeface="Times New Roman"/>
            </a:endParaRPr>
          </a:p>
        </p:txBody>
      </p:sp>
      <p:pic>
        <p:nvPicPr>
          <p:cNvPr id="3075" name="Picture 3" descr="C:\Users\ADMIN\Downloads\daa6849813510bc8676f4f971c352f8b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16" y="-138546"/>
            <a:ext cx="1406367" cy="16417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4775" y="1386232"/>
            <a:ext cx="4036922" cy="1554272"/>
          </a:xfrm>
          <a:prstGeom prst="rect">
            <a:avLst/>
          </a:prstGeom>
        </p:spPr>
        <p:txBody>
          <a:bodyPr wrap="square">
            <a:spAutoFit/>
          </a:bodyPr>
          <a:lstStyle/>
          <a:p>
            <a:pPr>
              <a:spcAft>
                <a:spcPts val="600"/>
              </a:spcAft>
            </a:pPr>
            <a:r>
              <a:rPr lang="en-US" b="1" dirty="0">
                <a:latin typeface="Times New Roman"/>
              </a:rPr>
              <a:t>1.Thực </a:t>
            </a:r>
            <a:r>
              <a:rPr lang="en-US" b="1" dirty="0" err="1">
                <a:latin typeface="Times New Roman"/>
              </a:rPr>
              <a:t>trạng</a:t>
            </a:r>
            <a:r>
              <a:rPr lang="en-US" b="1" dirty="0">
                <a:latin typeface="Times New Roman"/>
              </a:rPr>
              <a:t>:</a:t>
            </a:r>
          </a:p>
          <a:p>
            <a:r>
              <a:rPr lang="vi-VN" dirty="0">
                <a:latin typeface="Times New Roman"/>
              </a:rPr>
              <a:t>Năm học 2023-2024, tôi được nhà trường phân công chủ nhiệm lớp 3-4 tuổi với số lượng trẻ là 32 trẻ. Qua khảo sát chất lượng </a:t>
            </a:r>
            <a:r>
              <a:rPr lang="vi-VN" dirty="0" smtClean="0">
                <a:latin typeface="Times New Roman"/>
              </a:rPr>
              <a:t>đầu </a:t>
            </a:r>
            <a:r>
              <a:rPr lang="vi-VN" dirty="0">
                <a:latin typeface="Times New Roman"/>
              </a:rPr>
              <a:t>năm học tôi thấy</a:t>
            </a:r>
            <a:r>
              <a:rPr lang="en-US" dirty="0">
                <a:latin typeface="Times New Roman"/>
              </a:rPr>
              <a:t>:</a:t>
            </a:r>
            <a:endParaRPr lang="vi-VN" dirty="0">
              <a:latin typeface="Times New Roman"/>
            </a:endParaRPr>
          </a:p>
        </p:txBody>
      </p:sp>
      <p:pic>
        <p:nvPicPr>
          <p:cNvPr id="11" name="Picture 10"/>
          <p:cNvPicPr>
            <a:picLocks noChangeAspect="1"/>
          </p:cNvPicPr>
          <p:nvPr/>
        </p:nvPicPr>
        <p:blipFill>
          <a:blip r:embed="rId3"/>
          <a:stretch>
            <a:fillRect/>
          </a:stretch>
        </p:blipFill>
        <p:spPr>
          <a:xfrm>
            <a:off x="381000" y="3153887"/>
            <a:ext cx="4704473" cy="3524668"/>
          </a:xfrm>
          <a:prstGeom prst="rect">
            <a:avLst/>
          </a:prstGeom>
        </p:spPr>
      </p:pic>
      <p:pic>
        <p:nvPicPr>
          <p:cNvPr id="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410" y="2208828"/>
            <a:ext cx="513473"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4">
            <a:extLst>
              <a:ext uri="{FF2B5EF4-FFF2-40B4-BE49-F238E27FC236}">
                <a16:creationId xmlns:a16="http://schemas.microsoft.com/office/drawing/2014/main" id="{E48602DE-AC08-9892-F35C-A9096892162E}"/>
              </a:ext>
            </a:extLst>
          </p:cNvPr>
          <p:cNvSpPr/>
          <p:nvPr/>
        </p:nvSpPr>
        <p:spPr>
          <a:xfrm>
            <a:off x="6248400" y="1518261"/>
            <a:ext cx="5638800" cy="1504862"/>
          </a:xfrm>
          <a:prstGeom prst="roundRect">
            <a:avLst/>
          </a:prstGeom>
          <a:solidFill>
            <a:srgbClr val="FFFFCC"/>
          </a:solidFill>
          <a:ln w="12700" cap="flat" cmpd="sng" algn="ctr">
            <a:solidFill>
              <a:srgbClr val="5B9BD5">
                <a:shade val="50000"/>
              </a:srgbClr>
            </a:solidFill>
            <a:prstDash val="solid"/>
            <a:miter lim="800000"/>
          </a:ln>
          <a:effectLst/>
        </p:spPr>
        <p:txBody>
          <a:bodyPr rtlCol="0" anchor="ctr"/>
          <a:lstStyle/>
          <a:p>
            <a:pPr>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 vẫn chưa mạnh dạn, chưa tích cực tham gia các hoạt động. Một số trẻ </a:t>
            </a:r>
            <a:r>
              <a:rPr lang="nl-NL" sz="2000" dirty="0">
                <a:solidFill>
                  <a:srgbClr val="000000"/>
                </a:solidFill>
                <a:latin typeface="Times New Roman" panose="02020603050405020304" pitchFamily="18" charset="0"/>
                <a:ea typeface="Times New Roman" panose="02020603050405020304" pitchFamily="18" charset="0"/>
              </a:rPr>
              <a:t>chưa tập trung chú ý khi tham gia các vận động. Kỹ năng kỹ xảo vận động của trẻ chưa tốt.</a:t>
            </a:r>
            <a:endParaRPr lang="vi-VN" sz="2000" dirty="0"/>
          </a:p>
        </p:txBody>
      </p:sp>
      <p:sp>
        <p:nvSpPr>
          <p:cNvPr id="16" name="Rounded Rectangle 4">
            <a:extLst>
              <a:ext uri="{FF2B5EF4-FFF2-40B4-BE49-F238E27FC236}">
                <a16:creationId xmlns:a16="http://schemas.microsoft.com/office/drawing/2014/main" id="{E48602DE-AC08-9892-F35C-A9096892162E}"/>
              </a:ext>
            </a:extLst>
          </p:cNvPr>
          <p:cNvSpPr/>
          <p:nvPr/>
        </p:nvSpPr>
        <p:spPr>
          <a:xfrm>
            <a:off x="6242462" y="3338699"/>
            <a:ext cx="5638800" cy="1374924"/>
          </a:xfrm>
          <a:prstGeom prst="roundRect">
            <a:avLst/>
          </a:prstGeom>
          <a:solidFill>
            <a:srgbClr val="FF66FF"/>
          </a:solidFill>
          <a:ln w="12700" cap="flat" cmpd="sng" algn="ctr">
            <a:solidFill>
              <a:srgbClr val="5B9BD5">
                <a:shade val="50000"/>
              </a:srgbClr>
            </a:solidFill>
            <a:prstDash val="solid"/>
            <a:miter lim="800000"/>
          </a:ln>
          <a:effectLst/>
        </p:spPr>
        <p:txBody>
          <a:bodyPr rtlCol="0" anchor="ctr"/>
          <a:lstStyle/>
          <a:p>
            <a:r>
              <a:rPr lang="nl-NL" sz="2000" dirty="0">
                <a:solidFill>
                  <a:srgbClr val="000000"/>
                </a:solidFill>
                <a:latin typeface="Times New Roman" panose="02020603050405020304" pitchFamily="18" charset="0"/>
                <a:ea typeface="Times New Roman" panose="02020603050405020304" pitchFamily="18" charset="0"/>
              </a:rPr>
              <a:t>- </a:t>
            </a:r>
            <a:r>
              <a:rPr lang="nl-NL" sz="2000" dirty="0" smtClean="0">
                <a:solidFill>
                  <a:srgbClr val="000000"/>
                </a:solidFill>
                <a:latin typeface="Times New Roman" panose="02020603050405020304" pitchFamily="18" charset="0"/>
                <a:ea typeface="Times New Roman" panose="02020603050405020304" pitchFamily="18" charset="0"/>
              </a:rPr>
              <a:t>Tiết học giáo </a:t>
            </a:r>
            <a:r>
              <a:rPr lang="nl-NL" sz="2000" dirty="0">
                <a:solidFill>
                  <a:srgbClr val="000000"/>
                </a:solidFill>
                <a:latin typeface="Times New Roman" panose="02020603050405020304" pitchFamily="18" charset="0"/>
                <a:ea typeface="Times New Roman" panose="02020603050405020304" pitchFamily="18" charset="0"/>
              </a:rPr>
              <a:t>dục phát triển thể chất ở trường còn cứng nhắc nên các hoạt động chưa sôi nổi, chưa thu hút được sự hứng thú cho trẻ.</a:t>
            </a:r>
            <a:endParaRPr lang="vi-VN" sz="2000" dirty="0"/>
          </a:p>
        </p:txBody>
      </p:sp>
      <p:sp>
        <p:nvSpPr>
          <p:cNvPr id="17" name="Rounded Rectangle 4">
            <a:extLst>
              <a:ext uri="{FF2B5EF4-FFF2-40B4-BE49-F238E27FC236}">
                <a16:creationId xmlns:a16="http://schemas.microsoft.com/office/drawing/2014/main" id="{E48602DE-AC08-9892-F35C-A9096892162E}"/>
              </a:ext>
            </a:extLst>
          </p:cNvPr>
          <p:cNvSpPr/>
          <p:nvPr/>
        </p:nvSpPr>
        <p:spPr>
          <a:xfrm>
            <a:off x="6248400" y="5029200"/>
            <a:ext cx="5638800" cy="1397606"/>
          </a:xfrm>
          <a:prstGeom prst="roundRect">
            <a:avLst/>
          </a:prstGeom>
          <a:solidFill>
            <a:srgbClr val="99FF66"/>
          </a:solidFill>
          <a:ln w="12700" cap="flat" cmpd="sng" algn="ctr">
            <a:solidFill>
              <a:srgbClr val="5B9BD5">
                <a:shade val="50000"/>
              </a:srgbClr>
            </a:solidFill>
            <a:prstDash val="solid"/>
            <a:miter lim="800000"/>
          </a:ln>
          <a:effectLst/>
        </p:spPr>
        <p:txBody>
          <a:bodyPr rtlCol="0" anchor="ctr"/>
          <a:lstStyle/>
          <a:p>
            <a:r>
              <a:rPr lang="nl-NL" sz="2000" dirty="0">
                <a:solidFill>
                  <a:srgbClr val="000000"/>
                </a:solidFill>
                <a:latin typeface="Times New Roman" panose="02020603050405020304" pitchFamily="18" charset="0"/>
                <a:ea typeface="Times New Roman" panose="02020603050405020304" pitchFamily="18" charset="0"/>
              </a:rPr>
              <a:t>- </a:t>
            </a:r>
            <a:r>
              <a:rPr lang="nl-NL" sz="2000" dirty="0" smtClean="0">
                <a:solidFill>
                  <a:srgbClr val="000000"/>
                </a:solidFill>
                <a:latin typeface="Times New Roman" panose="02020603050405020304" pitchFamily="18" charset="0"/>
                <a:ea typeface="Times New Roman" panose="02020603050405020304" pitchFamily="18" charset="0"/>
              </a:rPr>
              <a:t>Nhiều </a:t>
            </a:r>
            <a:r>
              <a:rPr lang="nl-NL" sz="2000" dirty="0">
                <a:solidFill>
                  <a:srgbClr val="000000"/>
                </a:solidFill>
                <a:latin typeface="Times New Roman" panose="02020603050405020304" pitchFamily="18" charset="0"/>
                <a:ea typeface="Times New Roman" panose="02020603050405020304" pitchFamily="18" charset="0"/>
              </a:rPr>
              <a:t>phụ huynh chưa thật sự quan tâm đến hoạt động phát  triển thể chất cho </a:t>
            </a:r>
            <a:r>
              <a:rPr lang="nl-NL" sz="2000" dirty="0" smtClean="0">
                <a:solidFill>
                  <a:srgbClr val="000000"/>
                </a:solidFill>
                <a:latin typeface="Times New Roman" panose="02020603050405020304" pitchFamily="18" charset="0"/>
                <a:ea typeface="Times New Roman" panose="02020603050405020304" pitchFamily="18" charset="0"/>
              </a:rPr>
              <a:t>trẻ.</a:t>
            </a:r>
            <a:endParaRPr lang="vi-VN" sz="2000" dirty="0"/>
          </a:p>
        </p:txBody>
      </p:sp>
    </p:spTree>
    <p:extLst>
      <p:ext uri="{BB962C8B-B14F-4D97-AF65-F5344CB8AC3E}">
        <p14:creationId xmlns:p14="http://schemas.microsoft.com/office/powerpoint/2010/main" val="33508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7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dissolve">
                                      <p:cBhvr>
                                        <p:cTn id="10" dur="7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4953000" cy="533400"/>
          </a:xfrm>
          <a:solidFill>
            <a:srgbClr val="FFFF00"/>
          </a:solidFill>
        </p:spPr>
        <p:txBody>
          <a:bodyPr>
            <a:noAutofit/>
          </a:bodyPr>
          <a:lstStyle/>
          <a:p>
            <a:r>
              <a:rPr lang="en-US" sz="2400" b="1" dirty="0">
                <a:solidFill>
                  <a:srgbClr val="3519AB"/>
                </a:solidFill>
                <a:latin typeface="Times New Roman" panose="02020603050405020304" pitchFamily="18" charset="0"/>
                <a:cs typeface="Times New Roman" panose="02020603050405020304" pitchFamily="18" charset="0"/>
              </a:rPr>
              <a:t>2.1. </a:t>
            </a:r>
            <a:r>
              <a:rPr lang="en-US" sz="2400" b="1" dirty="0" err="1">
                <a:solidFill>
                  <a:srgbClr val="3519AB"/>
                </a:solidFill>
                <a:latin typeface="Times New Roman" panose="02020603050405020304" pitchFamily="18" charset="0"/>
                <a:cs typeface="Times New Roman" panose="02020603050405020304" pitchFamily="18" charset="0"/>
              </a:rPr>
              <a:t>Cơ</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sở</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lý</a:t>
            </a:r>
            <a:r>
              <a:rPr lang="en-US" sz="2400" b="1" dirty="0">
                <a:solidFill>
                  <a:srgbClr val="3519AB"/>
                </a:solidFill>
                <a:latin typeface="Times New Roman" panose="02020603050405020304" pitchFamily="18" charset="0"/>
                <a:cs typeface="Times New Roman" panose="02020603050405020304" pitchFamily="18" charset="0"/>
              </a:rPr>
              <a:t> </a:t>
            </a:r>
            <a:r>
              <a:rPr lang="en-US" sz="2400" b="1" dirty="0" err="1">
                <a:solidFill>
                  <a:srgbClr val="3519AB"/>
                </a:solidFill>
                <a:latin typeface="Times New Roman" panose="02020603050405020304" pitchFamily="18" charset="0"/>
                <a:cs typeface="Times New Roman" panose="02020603050405020304" pitchFamily="18" charset="0"/>
              </a:rPr>
              <a:t>luận</a:t>
            </a:r>
            <a:endParaRPr lang="en-US" sz="2400" dirty="0">
              <a:solidFill>
                <a:srgbClr val="3519AB"/>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1000" y="1690730"/>
            <a:ext cx="4953000" cy="4493538"/>
          </a:xfrm>
          <a:prstGeom prst="rect">
            <a:avLst/>
          </a:prstGeom>
          <a:solidFill>
            <a:schemeClr val="accent6">
              <a:lumMod val="40000"/>
              <a:lumOff val="60000"/>
            </a:schemeClr>
          </a:solidFill>
        </p:spPr>
        <p:txBody>
          <a:bodyPr wrap="square">
            <a:spAutoFit/>
          </a:bodyPr>
          <a:lstStyle/>
          <a:p>
            <a:pPr algn="just"/>
            <a:r>
              <a:rPr lang="vi-VN" sz="2200" dirty="0">
                <a:solidFill>
                  <a:srgbClr val="000000"/>
                </a:solidFill>
                <a:latin typeface="+mj-lt"/>
                <a:ea typeface="Times New Roman" panose="02020603050405020304" pitchFamily="18" charset="0"/>
              </a:rPr>
              <a:t>Giáo dục thể chất là nhân tố quan trọng không thể thiếu trong chuỗi hệ thống giáo dục mà con người cần đến ngay từ độ tuổi mầm non</a:t>
            </a:r>
            <a:r>
              <a:rPr lang="vi-VN" sz="2200" dirty="0" smtClean="0">
                <a:solidFill>
                  <a:srgbClr val="000000"/>
                </a:solidFill>
                <a:latin typeface="+mj-lt"/>
                <a:ea typeface="Times New Roman" panose="02020603050405020304" pitchFamily="18" charset="0"/>
              </a:rPr>
              <a:t>.</a:t>
            </a:r>
            <a:endParaRPr lang="en-US" sz="2200" dirty="0" smtClean="0">
              <a:solidFill>
                <a:srgbClr val="000000"/>
              </a:solidFill>
              <a:latin typeface="+mj-lt"/>
              <a:ea typeface="Times New Roman" panose="02020603050405020304" pitchFamily="18" charset="0"/>
            </a:endParaRPr>
          </a:p>
          <a:p>
            <a:pPr algn="just"/>
            <a:endParaRPr lang="en-US" sz="2200" dirty="0" smtClean="0">
              <a:solidFill>
                <a:srgbClr val="000000"/>
              </a:solidFill>
              <a:latin typeface="+mj-lt"/>
              <a:ea typeface="Times New Roman" panose="02020603050405020304" pitchFamily="18" charset="0"/>
            </a:endParaRPr>
          </a:p>
          <a:p>
            <a:pPr algn="just"/>
            <a:r>
              <a:rPr lang="vi-VN" sz="2200" dirty="0">
                <a:latin typeface="+mj-lt"/>
              </a:rPr>
              <a:t>Hoạt động giáo dục thể chất không chỉ tạo cơ hội cho trẻ vận động một cách thoải mái tích cực để phát triển thể lực mà trẻ còn học được tính kỷ luật, biết hợp tác chia sẻ cùng các bạn và quan trọng hơn nữa là giúp trẻ: </a:t>
            </a:r>
            <a:r>
              <a:rPr lang="vi-VN" sz="2200" dirty="0" smtClean="0">
                <a:latin typeface="+mj-lt"/>
              </a:rPr>
              <a:t>Học </a:t>
            </a:r>
            <a:r>
              <a:rPr lang="en-US" sz="2200" dirty="0" err="1" smtClean="0">
                <a:latin typeface="Times New Roman" panose="02020603050405020304" pitchFamily="18" charset="0"/>
                <a:cs typeface="Times New Roman" panose="02020603050405020304" pitchFamily="18" charset="0"/>
              </a:rPr>
              <a:t>mà</a:t>
            </a:r>
            <a:r>
              <a:rPr lang="vi-VN" sz="2200" dirty="0" smtClean="0">
                <a:latin typeface="+mj-lt"/>
              </a:rPr>
              <a:t> </a:t>
            </a:r>
            <a:r>
              <a:rPr lang="vi-VN" sz="2200" dirty="0">
                <a:latin typeface="+mj-lt"/>
              </a:rPr>
              <a:t>chơi, chơi bằng học. </a:t>
            </a:r>
            <a:endParaRPr lang="en-US" sz="2200" dirty="0" smtClean="0">
              <a:latin typeface="+mj-lt"/>
            </a:endParaRPr>
          </a:p>
          <a:p>
            <a:pPr algn="just"/>
            <a:endParaRPr lang="en-US" sz="2200" dirty="0">
              <a:latin typeface="+mj-lt"/>
            </a:endParaRPr>
          </a:p>
        </p:txBody>
      </p:sp>
      <p:pic>
        <p:nvPicPr>
          <p:cNvPr id="11" name="Picture 3" descr="C:\Users\ADMIN\Downloads\b0c65169ef67711b43b7e67ab729c45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2248132"/>
            <a:ext cx="2514600" cy="2921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Downloads\099889f7eb9c86635e60f66c7e86c58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615" y="2286000"/>
            <a:ext cx="2514601" cy="2920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7832"/>
            <a:ext cx="12192000" cy="461665"/>
          </a:xfrm>
          <a:prstGeom prst="rect">
            <a:avLst/>
          </a:prstGeom>
          <a:solidFill>
            <a:schemeClr val="accent6">
              <a:lumMod val="40000"/>
              <a:lumOff val="60000"/>
            </a:schemeClr>
          </a:solidFill>
        </p:spPr>
        <p:txBody>
          <a:bodyPr wrap="square">
            <a:spAutoFit/>
          </a:bodyPr>
          <a:lstStyle/>
          <a:p>
            <a:pPr algn="ctr"/>
            <a:r>
              <a:rPr lang="en-US" sz="2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 CƠ SỞ LÝ LUẬN VÀ CƠ SỞ THỰC TIỄN CỦA BIỆN PHÁP</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1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4" presetClass="entr" presetSubtype="16" fill="hold" grpId="0" nodeType="withEffect">
                                  <p:stCondLst>
                                    <p:cond delay="60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par>
                                <p:cTn id="11" presetID="42" presetClass="entr" presetSubtype="0" fill="hold" nodeType="withEffect">
                                  <p:stCondLst>
                                    <p:cond delay="26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300"/>
                                        <p:tgtEl>
                                          <p:spTgt spid="12"/>
                                        </p:tgtEl>
                                      </p:cBhvr>
                                    </p:animEffect>
                                    <p:anim calcmode="lin" valueType="num">
                                      <p:cBhvr>
                                        <p:cTn id="14" dur="1300" fill="hold"/>
                                        <p:tgtEl>
                                          <p:spTgt spid="12"/>
                                        </p:tgtEl>
                                        <p:attrNameLst>
                                          <p:attrName>ppt_x</p:attrName>
                                        </p:attrNameLst>
                                      </p:cBhvr>
                                      <p:tavLst>
                                        <p:tav tm="0">
                                          <p:val>
                                            <p:strVal val="#ppt_x"/>
                                          </p:val>
                                        </p:tav>
                                        <p:tav tm="100000">
                                          <p:val>
                                            <p:strVal val="#ppt_x"/>
                                          </p:val>
                                        </p:tav>
                                      </p:tavLst>
                                    </p:anim>
                                    <p:anim calcmode="lin" valueType="num">
                                      <p:cBhvr>
                                        <p:cTn id="15" dur="1300" fill="hold"/>
                                        <p:tgtEl>
                                          <p:spTgt spid="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39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200"/>
                                        <p:tgtEl>
                                          <p:spTgt spid="11"/>
                                        </p:tgtEl>
                                      </p:cBhvr>
                                    </p:animEffect>
                                    <p:anim calcmode="lin" valueType="num">
                                      <p:cBhvr>
                                        <p:cTn id="19" dur="1200" fill="hold"/>
                                        <p:tgtEl>
                                          <p:spTgt spid="11"/>
                                        </p:tgtEl>
                                        <p:attrNameLst>
                                          <p:attrName>ppt_x</p:attrName>
                                        </p:attrNameLst>
                                      </p:cBhvr>
                                      <p:tavLst>
                                        <p:tav tm="0">
                                          <p:val>
                                            <p:strVal val="#ppt_x"/>
                                          </p:val>
                                        </p:tav>
                                        <p:tav tm="100000">
                                          <p:val>
                                            <p:strVal val="#ppt_x"/>
                                          </p:val>
                                        </p:tav>
                                      </p:tavLst>
                                    </p:anim>
                                    <p:anim calcmode="lin" valueType="num">
                                      <p:cBhvr>
                                        <p:cTn id="20" dur="12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8"/>
            <a:ext cx="12192000" cy="6858000"/>
          </a:xfrm>
          <a:prstGeom prst="rect">
            <a:avLst/>
          </a:prstGeom>
        </p:spPr>
      </p:pic>
      <p:pic>
        <p:nvPicPr>
          <p:cNvPr id="8" name="Picture 2" descr="C:\Users\ADMIN\Downloads\41a0e88f92f890638d0bf6356652e7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01943"/>
            <a:ext cx="5334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461476">
            <a:off x="4449203" y="2709323"/>
            <a:ext cx="1800138" cy="430887"/>
          </a:xfrm>
          <a:prstGeom prst="rect">
            <a:avLst/>
          </a:prstGeom>
        </p:spPr>
        <p:txBody>
          <a:bodyPr wrap="square">
            <a:spAutoFit/>
          </a:bodyPr>
          <a:lstStyle/>
          <a:p>
            <a:r>
              <a:rPr lang="en-US" sz="2200" b="1" dirty="0" err="1">
                <a:latin typeface="Times New Roman"/>
              </a:rPr>
              <a:t>Thuận</a:t>
            </a:r>
            <a:r>
              <a:rPr lang="en-US" sz="2200" b="1" dirty="0">
                <a:latin typeface="Times New Roman"/>
              </a:rPr>
              <a:t> </a:t>
            </a:r>
            <a:r>
              <a:rPr lang="en-US" sz="2200" b="1" dirty="0" err="1">
                <a:latin typeface="Times New Roman"/>
              </a:rPr>
              <a:t>lợi</a:t>
            </a:r>
            <a:endParaRPr lang="en-US" sz="2200" b="1" dirty="0">
              <a:latin typeface="Times New Roman"/>
            </a:endParaRPr>
          </a:p>
        </p:txBody>
      </p:sp>
      <p:sp>
        <p:nvSpPr>
          <p:cNvPr id="12" name="Rectangle 11"/>
          <p:cNvSpPr/>
          <p:nvPr/>
        </p:nvSpPr>
        <p:spPr>
          <a:xfrm rot="21068898">
            <a:off x="6292510" y="3614548"/>
            <a:ext cx="1800138" cy="430887"/>
          </a:xfrm>
          <a:prstGeom prst="rect">
            <a:avLst/>
          </a:prstGeom>
        </p:spPr>
        <p:txBody>
          <a:bodyPr wrap="square">
            <a:spAutoFit/>
          </a:bodyPr>
          <a:lstStyle/>
          <a:p>
            <a:r>
              <a:rPr lang="en-US" sz="2200" b="1" dirty="0" err="1">
                <a:latin typeface="Times New Roman"/>
              </a:rPr>
              <a:t>Khó</a:t>
            </a:r>
            <a:r>
              <a:rPr lang="en-US" sz="2200" b="1" dirty="0">
                <a:latin typeface="Times New Roman"/>
              </a:rPr>
              <a:t> </a:t>
            </a:r>
            <a:r>
              <a:rPr lang="en-US" sz="2200" b="1" dirty="0" err="1">
                <a:latin typeface="Times New Roman"/>
              </a:rPr>
              <a:t>khăn</a:t>
            </a:r>
            <a:endParaRPr lang="en-US" sz="2200" b="1" dirty="0">
              <a:latin typeface="Times New Roman"/>
            </a:endParaRPr>
          </a:p>
        </p:txBody>
      </p:sp>
      <p:sp>
        <p:nvSpPr>
          <p:cNvPr id="11" name="Title 1"/>
          <p:cNvSpPr>
            <a:spLocks noGrp="1"/>
          </p:cNvSpPr>
          <p:nvPr>
            <p:ph type="title"/>
          </p:nvPr>
        </p:nvSpPr>
        <p:spPr>
          <a:xfrm>
            <a:off x="14844" y="42541"/>
            <a:ext cx="12177156" cy="533400"/>
          </a:xfrm>
          <a:solidFill>
            <a:schemeClr val="accent6">
              <a:lumMod val="40000"/>
              <a:lumOff val="60000"/>
            </a:schemeClr>
          </a:solidFill>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2.2.Cơ </a:t>
            </a:r>
            <a:r>
              <a:rPr lang="en-US" sz="2800" b="1" dirty="0" err="1">
                <a:solidFill>
                  <a:srgbClr val="FF0000"/>
                </a:solidFill>
                <a:latin typeface="Times New Roman" panose="02020603050405020304" pitchFamily="18" charset="0"/>
                <a:cs typeface="Times New Roman" panose="02020603050405020304" pitchFamily="18" charset="0"/>
              </a:rPr>
              <a:t>sở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tiễn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81000" y="987481"/>
            <a:ext cx="3657600" cy="471734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3519AB"/>
                </a:solidFill>
                <a:latin typeface="Times New Roman"/>
              </a:rPr>
              <a:t>- </a:t>
            </a:r>
            <a:r>
              <a:rPr lang="vi-VN" dirty="0">
                <a:solidFill>
                  <a:srgbClr val="3519AB"/>
                </a:solidFill>
                <a:latin typeface="Times New Roman"/>
              </a:rPr>
              <a:t>Được sự quan tâm giúp đỡ của Ban giám hiệu nhà trường tạo điều kiện trang bị đầy đủ cơ sở vật chất, đồ dùng đồ chơi trong lớp để dạy trẻ tốt hơn.</a:t>
            </a:r>
            <a:endParaRPr lang="en-US" dirty="0">
              <a:solidFill>
                <a:srgbClr val="3519AB"/>
              </a:solidFill>
              <a:latin typeface="Times New Roman"/>
            </a:endParaRPr>
          </a:p>
          <a:p>
            <a:r>
              <a:rPr lang="en-US" dirty="0">
                <a:solidFill>
                  <a:srgbClr val="3519AB"/>
                </a:solidFill>
                <a:latin typeface="Times New Roman"/>
              </a:rPr>
              <a:t>- </a:t>
            </a:r>
            <a:r>
              <a:rPr lang="vi-VN" dirty="0">
                <a:solidFill>
                  <a:srgbClr val="3519AB"/>
                </a:solidFill>
                <a:latin typeface="Times New Roman"/>
              </a:rPr>
              <a:t>Được sự chỉ đạo của Ban giám hiệu về lịch trình và kế hoạch tổ chức các hoạt động giáo dục, các hoạt động trải nghiệm…</a:t>
            </a:r>
            <a:endParaRPr lang="en-US" dirty="0">
              <a:solidFill>
                <a:srgbClr val="3519AB"/>
              </a:solidFill>
              <a:latin typeface="Times New Roman"/>
            </a:endParaRPr>
          </a:p>
          <a:p>
            <a:r>
              <a:rPr lang="en-US" dirty="0">
                <a:solidFill>
                  <a:srgbClr val="3519AB"/>
                </a:solidFill>
                <a:latin typeface="Times New Roman"/>
              </a:rPr>
              <a:t>- </a:t>
            </a:r>
            <a:r>
              <a:rPr lang="vi-VN" dirty="0">
                <a:solidFill>
                  <a:srgbClr val="3519AB"/>
                </a:solidFill>
                <a:latin typeface="Times New Roman"/>
              </a:rPr>
              <a:t>Giáo viên đã công tác nhiều năm trong nghề, nhiệt tình, yêu trẻ.</a:t>
            </a:r>
            <a:endParaRPr lang="en-US" dirty="0">
              <a:solidFill>
                <a:srgbClr val="3519AB"/>
              </a:solidFill>
              <a:latin typeface="Times New Roman"/>
            </a:endParaRPr>
          </a:p>
          <a:p>
            <a:r>
              <a:rPr lang="vi-VN" dirty="0">
                <a:solidFill>
                  <a:srgbClr val="3519AB"/>
                </a:solidFill>
                <a:latin typeface="Times New Roman"/>
              </a:rPr>
              <a:t>- Đa số phụ huynh quan tâm đến con, đến các hoạt động của lớp.</a:t>
            </a:r>
          </a:p>
        </p:txBody>
      </p:sp>
      <p:sp>
        <p:nvSpPr>
          <p:cNvPr id="3" name="Rounded Rectangle 2"/>
          <p:cNvSpPr/>
          <p:nvPr/>
        </p:nvSpPr>
        <p:spPr>
          <a:xfrm>
            <a:off x="8283480" y="1660478"/>
            <a:ext cx="3451962" cy="35845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3519AB"/>
                </a:solidFill>
                <a:latin typeface="Times New Roman"/>
              </a:rPr>
              <a:t>- </a:t>
            </a:r>
            <a:r>
              <a:rPr lang="vi-VN" dirty="0">
                <a:solidFill>
                  <a:srgbClr val="3519AB"/>
                </a:solidFill>
                <a:latin typeface="Times New Roman"/>
              </a:rPr>
              <a:t>Số lượng học sinh đông so với định biên số trẻ/1 lớp.</a:t>
            </a:r>
            <a:endParaRPr lang="en-US" dirty="0">
              <a:solidFill>
                <a:srgbClr val="3519AB"/>
              </a:solidFill>
              <a:latin typeface="Times New Roman"/>
            </a:endParaRPr>
          </a:p>
          <a:p>
            <a:r>
              <a:rPr lang="vi-VN" dirty="0">
                <a:solidFill>
                  <a:srgbClr val="3519AB"/>
                </a:solidFill>
                <a:latin typeface="Times New Roman"/>
              </a:rPr>
              <a:t>- Do trẻ hiếu động và có một số cháu chưa học qua lớp nhà trẻ nên nề nếp học tập phát triển thể chất chưa có.</a:t>
            </a:r>
            <a:endParaRPr lang="en-US" dirty="0">
              <a:solidFill>
                <a:srgbClr val="3519AB"/>
              </a:solidFill>
              <a:latin typeface="Times New Roman"/>
            </a:endParaRPr>
          </a:p>
          <a:p>
            <a:r>
              <a:rPr lang="en-US" dirty="0">
                <a:solidFill>
                  <a:srgbClr val="3519AB"/>
                </a:solidFill>
                <a:latin typeface="Times New Roman"/>
              </a:rPr>
              <a:t>- </a:t>
            </a:r>
            <a:r>
              <a:rPr lang="en-US" dirty="0" err="1" smtClean="0">
                <a:solidFill>
                  <a:srgbClr val="3519AB"/>
                </a:solidFill>
                <a:latin typeface="Times New Roman"/>
              </a:rPr>
              <a:t>Phần</a:t>
            </a:r>
            <a:r>
              <a:rPr lang="en-US" dirty="0" smtClean="0">
                <a:solidFill>
                  <a:srgbClr val="3519AB"/>
                </a:solidFill>
                <a:latin typeface="Times New Roman"/>
              </a:rPr>
              <a:t> </a:t>
            </a:r>
            <a:r>
              <a:rPr lang="en-US" dirty="0" err="1" smtClean="0">
                <a:solidFill>
                  <a:srgbClr val="3519AB"/>
                </a:solidFill>
                <a:latin typeface="Times New Roman"/>
              </a:rPr>
              <a:t>lớn</a:t>
            </a:r>
            <a:r>
              <a:rPr lang="en-US" dirty="0" smtClean="0">
                <a:solidFill>
                  <a:srgbClr val="3519AB"/>
                </a:solidFill>
                <a:latin typeface="Times New Roman"/>
              </a:rPr>
              <a:t> </a:t>
            </a:r>
            <a:r>
              <a:rPr lang="en-US" dirty="0" err="1" smtClean="0">
                <a:solidFill>
                  <a:srgbClr val="3519AB"/>
                </a:solidFill>
                <a:latin typeface="Times New Roman"/>
              </a:rPr>
              <a:t>phụ</a:t>
            </a:r>
            <a:r>
              <a:rPr lang="en-US" dirty="0" smtClean="0">
                <a:solidFill>
                  <a:srgbClr val="3519AB"/>
                </a:solidFill>
                <a:latin typeface="Times New Roman"/>
              </a:rPr>
              <a:t> </a:t>
            </a:r>
            <a:r>
              <a:rPr lang="en-US" dirty="0" err="1" smtClean="0">
                <a:solidFill>
                  <a:srgbClr val="3519AB"/>
                </a:solidFill>
                <a:latin typeface="Times New Roman"/>
              </a:rPr>
              <a:t>huynh</a:t>
            </a:r>
            <a:r>
              <a:rPr lang="en-US" dirty="0" smtClean="0">
                <a:solidFill>
                  <a:srgbClr val="3519AB"/>
                </a:solidFill>
                <a:latin typeface="Times New Roman"/>
              </a:rPr>
              <a:t> </a:t>
            </a:r>
            <a:r>
              <a:rPr lang="en-US" dirty="0" err="1" smtClean="0">
                <a:solidFill>
                  <a:srgbClr val="3519AB"/>
                </a:solidFill>
                <a:latin typeface="Times New Roman"/>
              </a:rPr>
              <a:t>cho</a:t>
            </a:r>
            <a:r>
              <a:rPr lang="en-US" dirty="0" smtClean="0">
                <a:solidFill>
                  <a:srgbClr val="3519AB"/>
                </a:solidFill>
                <a:latin typeface="Times New Roman"/>
              </a:rPr>
              <a:t> </a:t>
            </a:r>
            <a:r>
              <a:rPr lang="en-US" dirty="0" err="1" smtClean="0">
                <a:solidFill>
                  <a:srgbClr val="3519AB"/>
                </a:solidFill>
                <a:latin typeface="Times New Roman"/>
              </a:rPr>
              <a:t>rằng</a:t>
            </a:r>
            <a:r>
              <a:rPr lang="en-US" dirty="0" smtClean="0">
                <a:solidFill>
                  <a:srgbClr val="3519AB"/>
                </a:solidFill>
                <a:latin typeface="Times New Roman"/>
              </a:rPr>
              <a:t> </a:t>
            </a:r>
            <a:r>
              <a:rPr lang="en-US" dirty="0" err="1" smtClean="0">
                <a:solidFill>
                  <a:srgbClr val="3519AB"/>
                </a:solidFill>
                <a:latin typeface="Times New Roman"/>
              </a:rPr>
              <a:t>môn</a:t>
            </a:r>
            <a:r>
              <a:rPr lang="en-US" dirty="0" smtClean="0">
                <a:solidFill>
                  <a:srgbClr val="3519AB"/>
                </a:solidFill>
                <a:latin typeface="Times New Roman"/>
              </a:rPr>
              <a:t> </a:t>
            </a:r>
            <a:r>
              <a:rPr lang="en-US" dirty="0" err="1">
                <a:solidFill>
                  <a:srgbClr val="3519AB"/>
                </a:solidFill>
                <a:latin typeface="Times New Roman"/>
              </a:rPr>
              <a:t>giáo</a:t>
            </a:r>
            <a:r>
              <a:rPr lang="en-US" dirty="0">
                <a:solidFill>
                  <a:srgbClr val="3519AB"/>
                </a:solidFill>
                <a:latin typeface="Times New Roman"/>
              </a:rPr>
              <a:t> </a:t>
            </a:r>
            <a:r>
              <a:rPr lang="en-US" dirty="0" err="1">
                <a:solidFill>
                  <a:srgbClr val="3519AB"/>
                </a:solidFill>
                <a:latin typeface="Times New Roman"/>
              </a:rPr>
              <a:t>dục</a:t>
            </a:r>
            <a:r>
              <a:rPr lang="en-US" dirty="0">
                <a:solidFill>
                  <a:srgbClr val="3519AB"/>
                </a:solidFill>
                <a:latin typeface="Times New Roman"/>
              </a:rPr>
              <a:t> </a:t>
            </a:r>
            <a:r>
              <a:rPr lang="en-US" dirty="0" err="1" smtClean="0">
                <a:solidFill>
                  <a:srgbClr val="3519AB"/>
                </a:solidFill>
                <a:latin typeface="Times New Roman"/>
              </a:rPr>
              <a:t>thể</a:t>
            </a:r>
            <a:r>
              <a:rPr lang="en-US" dirty="0" smtClean="0">
                <a:solidFill>
                  <a:srgbClr val="3519AB"/>
                </a:solidFill>
                <a:latin typeface="Times New Roman"/>
              </a:rPr>
              <a:t> </a:t>
            </a:r>
            <a:r>
              <a:rPr lang="en-US" dirty="0" err="1">
                <a:solidFill>
                  <a:srgbClr val="3519AB"/>
                </a:solidFill>
                <a:latin typeface="Times New Roman"/>
              </a:rPr>
              <a:t>chất</a:t>
            </a:r>
            <a:r>
              <a:rPr lang="en-US" dirty="0">
                <a:solidFill>
                  <a:srgbClr val="3519AB"/>
                </a:solidFill>
                <a:latin typeface="Times New Roman"/>
              </a:rPr>
              <a:t> </a:t>
            </a:r>
            <a:r>
              <a:rPr lang="en-US" dirty="0" err="1">
                <a:solidFill>
                  <a:srgbClr val="3519AB"/>
                </a:solidFill>
                <a:latin typeface="Times New Roman"/>
              </a:rPr>
              <a:t>không</a:t>
            </a:r>
            <a:r>
              <a:rPr lang="en-US" dirty="0">
                <a:solidFill>
                  <a:srgbClr val="3519AB"/>
                </a:solidFill>
                <a:latin typeface="Times New Roman"/>
              </a:rPr>
              <a:t> </a:t>
            </a:r>
            <a:r>
              <a:rPr lang="en-US" dirty="0" err="1">
                <a:solidFill>
                  <a:srgbClr val="3519AB"/>
                </a:solidFill>
                <a:latin typeface="Times New Roman"/>
              </a:rPr>
              <a:t>quan</a:t>
            </a:r>
            <a:r>
              <a:rPr lang="en-US" dirty="0">
                <a:solidFill>
                  <a:srgbClr val="3519AB"/>
                </a:solidFill>
                <a:latin typeface="Times New Roman"/>
              </a:rPr>
              <a:t> </a:t>
            </a:r>
            <a:r>
              <a:rPr lang="en-US" dirty="0" err="1">
                <a:solidFill>
                  <a:srgbClr val="3519AB"/>
                </a:solidFill>
                <a:latin typeface="Times New Roman"/>
              </a:rPr>
              <a:t>trọng</a:t>
            </a:r>
            <a:r>
              <a:rPr lang="en-US" dirty="0">
                <a:solidFill>
                  <a:srgbClr val="3519AB"/>
                </a:solidFill>
                <a:latin typeface="Times New Roman"/>
              </a:rPr>
              <a:t> </a:t>
            </a:r>
            <a:r>
              <a:rPr lang="en-US" dirty="0" err="1">
                <a:solidFill>
                  <a:srgbClr val="3519AB"/>
                </a:solidFill>
                <a:latin typeface="Times New Roman"/>
              </a:rPr>
              <a:t>mà</a:t>
            </a:r>
            <a:r>
              <a:rPr lang="en-US" dirty="0">
                <a:solidFill>
                  <a:srgbClr val="3519AB"/>
                </a:solidFill>
                <a:latin typeface="Times New Roman"/>
              </a:rPr>
              <a:t> </a:t>
            </a:r>
            <a:r>
              <a:rPr lang="en-US" dirty="0" err="1">
                <a:solidFill>
                  <a:srgbClr val="3519AB"/>
                </a:solidFill>
                <a:latin typeface="Times New Roman"/>
              </a:rPr>
              <a:t>chỉ</a:t>
            </a:r>
            <a:r>
              <a:rPr lang="en-US" dirty="0">
                <a:solidFill>
                  <a:srgbClr val="3519AB"/>
                </a:solidFill>
                <a:latin typeface="Times New Roman"/>
              </a:rPr>
              <a:t> </a:t>
            </a:r>
            <a:r>
              <a:rPr lang="en-US" dirty="0" err="1">
                <a:solidFill>
                  <a:srgbClr val="3519AB"/>
                </a:solidFill>
                <a:latin typeface="Times New Roman"/>
              </a:rPr>
              <a:t>là</a:t>
            </a:r>
            <a:r>
              <a:rPr lang="en-US" dirty="0">
                <a:solidFill>
                  <a:srgbClr val="3519AB"/>
                </a:solidFill>
                <a:latin typeface="Times New Roman"/>
              </a:rPr>
              <a:t> </a:t>
            </a:r>
            <a:r>
              <a:rPr lang="en-US" dirty="0" err="1">
                <a:solidFill>
                  <a:srgbClr val="3519AB"/>
                </a:solidFill>
                <a:latin typeface="Times New Roman"/>
              </a:rPr>
              <a:t>một</a:t>
            </a:r>
            <a:r>
              <a:rPr lang="en-US" dirty="0">
                <a:solidFill>
                  <a:srgbClr val="3519AB"/>
                </a:solidFill>
                <a:latin typeface="Times New Roman"/>
              </a:rPr>
              <a:t> </a:t>
            </a:r>
            <a:r>
              <a:rPr lang="en-US" dirty="0" err="1">
                <a:solidFill>
                  <a:srgbClr val="3519AB"/>
                </a:solidFill>
                <a:latin typeface="Times New Roman"/>
              </a:rPr>
              <a:t>môn</a:t>
            </a:r>
            <a:r>
              <a:rPr lang="en-US" dirty="0">
                <a:solidFill>
                  <a:srgbClr val="3519AB"/>
                </a:solidFill>
                <a:latin typeface="Times New Roman"/>
              </a:rPr>
              <a:t> </a:t>
            </a:r>
            <a:r>
              <a:rPr lang="en-US" dirty="0" err="1">
                <a:solidFill>
                  <a:srgbClr val="3519AB"/>
                </a:solidFill>
                <a:latin typeface="Times New Roman"/>
              </a:rPr>
              <a:t>phụ</a:t>
            </a:r>
            <a:r>
              <a:rPr lang="en-US" dirty="0">
                <a:solidFill>
                  <a:srgbClr val="3519AB"/>
                </a:solidFill>
                <a:latin typeface="Times New Roman"/>
              </a:rPr>
              <a:t> </a:t>
            </a:r>
            <a:r>
              <a:rPr lang="en-US" dirty="0" err="1">
                <a:solidFill>
                  <a:srgbClr val="3519AB"/>
                </a:solidFill>
                <a:latin typeface="Times New Roman"/>
              </a:rPr>
              <a:t>không</a:t>
            </a:r>
            <a:r>
              <a:rPr lang="en-US" dirty="0">
                <a:solidFill>
                  <a:srgbClr val="3519AB"/>
                </a:solidFill>
                <a:latin typeface="Times New Roman"/>
              </a:rPr>
              <a:t> </a:t>
            </a:r>
            <a:r>
              <a:rPr lang="en-US" dirty="0" err="1">
                <a:solidFill>
                  <a:srgbClr val="3519AB"/>
                </a:solidFill>
                <a:latin typeface="Times New Roman"/>
              </a:rPr>
              <a:t>cần</a:t>
            </a:r>
            <a:r>
              <a:rPr lang="en-US" dirty="0">
                <a:solidFill>
                  <a:srgbClr val="3519AB"/>
                </a:solidFill>
                <a:latin typeface="Times New Roman"/>
              </a:rPr>
              <a:t> </a:t>
            </a:r>
            <a:r>
              <a:rPr lang="en-US" dirty="0" err="1">
                <a:solidFill>
                  <a:srgbClr val="3519AB"/>
                </a:solidFill>
                <a:latin typeface="Times New Roman"/>
              </a:rPr>
              <a:t>quan</a:t>
            </a:r>
            <a:r>
              <a:rPr lang="en-US" dirty="0">
                <a:solidFill>
                  <a:srgbClr val="3519AB"/>
                </a:solidFill>
                <a:latin typeface="Times New Roman"/>
              </a:rPr>
              <a:t> </a:t>
            </a:r>
            <a:r>
              <a:rPr lang="en-US" dirty="0" err="1">
                <a:solidFill>
                  <a:srgbClr val="3519AB"/>
                </a:solidFill>
                <a:latin typeface="Times New Roman"/>
              </a:rPr>
              <a:t>tâm</a:t>
            </a:r>
            <a:r>
              <a:rPr lang="en-US" dirty="0">
                <a:solidFill>
                  <a:srgbClr val="3519AB"/>
                </a:solidFill>
                <a:latin typeface="Times New Roman"/>
              </a:rPr>
              <a:t>.</a:t>
            </a:r>
          </a:p>
        </p:txBody>
      </p:sp>
    </p:spTree>
    <p:extLst>
      <p:ext uri="{BB962C8B-B14F-4D97-AF65-F5344CB8AC3E}">
        <p14:creationId xmlns:p14="http://schemas.microsoft.com/office/powerpoint/2010/main" val="23361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800" fill="hold"/>
                                        <p:tgtEl>
                                          <p:spTgt spid="11"/>
                                        </p:tgtEl>
                                        <p:attrNameLst>
                                          <p:attrName>ppt_w</p:attrName>
                                        </p:attrNameLst>
                                      </p:cBhvr>
                                      <p:tavLst>
                                        <p:tav tm="0">
                                          <p:val>
                                            <p:fltVal val="0"/>
                                          </p:val>
                                        </p:tav>
                                        <p:tav tm="100000">
                                          <p:val>
                                            <p:strVal val="#ppt_w"/>
                                          </p:val>
                                        </p:tav>
                                      </p:tavLst>
                                    </p:anim>
                                    <p:anim calcmode="lin" valueType="num">
                                      <p:cBhvr>
                                        <p:cTn id="8" dur="8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6" presetClass="entr" presetSubtype="16" fill="hold" grpId="0" nodeType="afterEffect">
                                  <p:stCondLst>
                                    <p:cond delay="20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par>
                          <p:cTn id="24" fill="hold">
                            <p:stCondLst>
                              <p:cond delay="500"/>
                            </p:stCondLst>
                            <p:childTnLst>
                              <p:par>
                                <p:cTn id="25" presetID="18" presetClass="entr" presetSubtype="12"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trips(downLeft)">
                                      <p:cBhvr>
                                        <p:cTn id="2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1"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descr="C:\Users\ADMIN\Downloads\52c0bc8e350414a63be4ce780aa340f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33" y="5337023"/>
            <a:ext cx="2284887" cy="16404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51;p20"/>
          <p:cNvSpPr txBox="1">
            <a:spLocks/>
          </p:cNvSpPr>
          <p:nvPr/>
        </p:nvSpPr>
        <p:spPr>
          <a:xfrm>
            <a:off x="-10920" y="-4703"/>
            <a:ext cx="3820920" cy="608778"/>
          </a:xfrm>
          <a:prstGeom prst="rect">
            <a:avLst/>
          </a:prstGeom>
          <a:solidFill>
            <a:schemeClr val="accent6">
              <a:lumMod val="40000"/>
              <a:lumOff val="60000"/>
            </a:schemeClr>
          </a:solidFill>
        </p:spPr>
        <p:txBody>
          <a:bodyPr spcFirstLastPara="1" vert="horz" wrap="square"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Times New Roman"/>
              </a:rPr>
              <a:t>3. </a:t>
            </a:r>
            <a:r>
              <a:rPr lang="en-US" sz="2400" b="1" dirty="0" err="1" smtClean="0">
                <a:solidFill>
                  <a:srgbClr val="FF0000"/>
                </a:solidFill>
                <a:latin typeface="Times New Roman"/>
              </a:rPr>
              <a:t>Áp</a:t>
            </a:r>
            <a:r>
              <a:rPr lang="en-US" sz="2400" b="1" dirty="0" smtClean="0">
                <a:solidFill>
                  <a:srgbClr val="FF0000"/>
                </a:solidFill>
                <a:latin typeface="Times New Roman"/>
              </a:rPr>
              <a:t> </a:t>
            </a:r>
            <a:r>
              <a:rPr lang="en-US" sz="2400" b="1" dirty="0" err="1" smtClean="0">
                <a:solidFill>
                  <a:srgbClr val="FF0000"/>
                </a:solidFill>
                <a:latin typeface="Times New Roman"/>
              </a:rPr>
              <a:t>dụng</a:t>
            </a:r>
            <a:r>
              <a:rPr lang="en-US" sz="2400" b="1" dirty="0" smtClean="0">
                <a:solidFill>
                  <a:srgbClr val="FF0000"/>
                </a:solidFill>
                <a:latin typeface="Times New Roman"/>
              </a:rPr>
              <a:t> </a:t>
            </a:r>
            <a:r>
              <a:rPr lang="en-US" sz="2400" b="1" dirty="0" err="1" smtClean="0">
                <a:solidFill>
                  <a:srgbClr val="FF0000"/>
                </a:solidFill>
                <a:latin typeface="Times New Roman"/>
              </a:rPr>
              <a:t>biện</a:t>
            </a:r>
            <a:r>
              <a:rPr lang="en-US" sz="2400" b="1" dirty="0" smtClean="0">
                <a:solidFill>
                  <a:srgbClr val="FF0000"/>
                </a:solidFill>
                <a:latin typeface="Times New Roman"/>
              </a:rPr>
              <a:t> </a:t>
            </a:r>
            <a:r>
              <a:rPr lang="en-US" sz="2400" b="1" dirty="0" err="1" smtClean="0">
                <a:solidFill>
                  <a:srgbClr val="FF0000"/>
                </a:solidFill>
                <a:latin typeface="Times New Roman"/>
              </a:rPr>
              <a:t>pháp</a:t>
            </a:r>
            <a:endParaRPr lang="en-US" sz="2400" b="1" dirty="0">
              <a:solidFill>
                <a:srgbClr val="FF0000"/>
              </a:solidFill>
              <a:latin typeface="Times New Roman"/>
            </a:endParaRPr>
          </a:p>
        </p:txBody>
      </p:sp>
      <p:sp>
        <p:nvSpPr>
          <p:cNvPr id="8" name="Text Placeholder 2"/>
          <p:cNvSpPr>
            <a:spLocks noGrp="1"/>
          </p:cNvSpPr>
          <p:nvPr>
            <p:ph type="body" idx="1"/>
          </p:nvPr>
        </p:nvSpPr>
        <p:spPr>
          <a:xfrm>
            <a:off x="838200" y="794237"/>
            <a:ext cx="9824504" cy="1720363"/>
          </a:xfrm>
        </p:spPr>
        <p:txBody>
          <a:bodyPr>
            <a:normAutofit/>
          </a:bodyPr>
          <a:lstStyle/>
          <a:p>
            <a:pPr marL="0" indent="0">
              <a:buNone/>
            </a:pPr>
            <a:r>
              <a:rPr lang="vi-VN" sz="2000" b="0" i="1" u="none" strike="noStrike" baseline="0" dirty="0" smtClean="0">
                <a:latin typeface="Times New Roman"/>
              </a:rPr>
              <a:t> </a:t>
            </a:r>
            <a:r>
              <a:rPr lang="en-US" sz="2000" b="1" dirty="0" err="1">
                <a:solidFill>
                  <a:srgbClr val="3519AB"/>
                </a:solidFill>
                <a:latin typeface="Times New Roman" panose="02020603050405020304" pitchFamily="18" charset="0"/>
                <a:cs typeface="Times New Roman" panose="02020603050405020304" pitchFamily="18" charset="0"/>
              </a:rPr>
              <a:t>Môi</a:t>
            </a:r>
            <a:r>
              <a:rPr lang="en-US" sz="2000" b="1" dirty="0">
                <a:solidFill>
                  <a:srgbClr val="3519AB"/>
                </a:solidFill>
                <a:latin typeface="Times New Roman" panose="02020603050405020304" pitchFamily="18" charset="0"/>
                <a:cs typeface="Times New Roman" panose="02020603050405020304" pitchFamily="18" charset="0"/>
              </a:rPr>
              <a:t> </a:t>
            </a:r>
            <a:r>
              <a:rPr lang="en-US" sz="2000" b="1" dirty="0" err="1">
                <a:solidFill>
                  <a:srgbClr val="3519AB"/>
                </a:solidFill>
                <a:latin typeface="Times New Roman" panose="02020603050405020304" pitchFamily="18" charset="0"/>
                <a:cs typeface="Times New Roman" panose="02020603050405020304" pitchFamily="18" charset="0"/>
              </a:rPr>
              <a:t>trường</a:t>
            </a:r>
            <a:r>
              <a:rPr lang="en-US" sz="2000" b="1" dirty="0">
                <a:solidFill>
                  <a:srgbClr val="3519AB"/>
                </a:solidFill>
                <a:latin typeface="Times New Roman" panose="02020603050405020304" pitchFamily="18" charset="0"/>
                <a:cs typeface="Times New Roman" panose="02020603050405020304" pitchFamily="18" charset="0"/>
              </a:rPr>
              <a:t> </a:t>
            </a:r>
            <a:r>
              <a:rPr lang="en-US" sz="2000" b="1" dirty="0" err="1">
                <a:solidFill>
                  <a:srgbClr val="3519AB"/>
                </a:solidFill>
                <a:latin typeface="Times New Roman" panose="02020603050405020304" pitchFamily="18" charset="0"/>
                <a:cs typeface="Times New Roman" panose="02020603050405020304" pitchFamily="18" charset="0"/>
              </a:rPr>
              <a:t>trong</a:t>
            </a:r>
            <a:r>
              <a:rPr lang="en-US" sz="2000" b="1" dirty="0">
                <a:solidFill>
                  <a:srgbClr val="3519AB"/>
                </a:solidFill>
                <a:latin typeface="Times New Roman" panose="02020603050405020304" pitchFamily="18" charset="0"/>
                <a:cs typeface="Times New Roman" panose="02020603050405020304" pitchFamily="18" charset="0"/>
              </a:rPr>
              <a:t> </a:t>
            </a:r>
            <a:r>
              <a:rPr lang="en-US" sz="2000" b="1" dirty="0" err="1">
                <a:solidFill>
                  <a:srgbClr val="3519AB"/>
                </a:solidFill>
                <a:latin typeface="Times New Roman" panose="02020603050405020304" pitchFamily="18" charset="0"/>
                <a:cs typeface="Times New Roman" panose="02020603050405020304" pitchFamily="18" charset="0"/>
              </a:rPr>
              <a:t>lớp</a:t>
            </a:r>
            <a:r>
              <a:rPr lang="en-US" sz="2000" b="1" dirty="0" smtClean="0">
                <a:solidFill>
                  <a:srgbClr val="3519AB"/>
                </a:solidFill>
                <a:latin typeface="Times New Roman" panose="02020603050405020304" pitchFamily="18" charset="0"/>
                <a:cs typeface="Times New Roman" panose="02020603050405020304" pitchFamily="18" charset="0"/>
              </a:rPr>
              <a:t>:</a:t>
            </a:r>
          </a:p>
          <a:p>
            <a:pPr marL="0" indent="0">
              <a:buNone/>
            </a:pPr>
            <a:r>
              <a:rPr lang="en-US" sz="2000" dirty="0" err="1" smtClean="0">
                <a:solidFill>
                  <a:srgbClr val="3519AB"/>
                </a:solidFill>
                <a:latin typeface="Times New Roman" panose="02020603050405020304" pitchFamily="18" charset="0"/>
                <a:cs typeface="Times New Roman" panose="02020603050405020304" pitchFamily="18" charset="0"/>
              </a:rPr>
              <a:t>Mỗi</a:t>
            </a:r>
            <a:r>
              <a:rPr lang="en-US" sz="2000" dirty="0" smtClean="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chủ</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đề</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tôi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luôn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có</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sự</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thay</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đổi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phù</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hợp</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gợi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mở</a:t>
            </a:r>
            <a:r>
              <a:rPr lang="en-US" sz="2000" dirty="0">
                <a:solidFill>
                  <a:srgbClr val="3519AB"/>
                </a:solidFill>
                <a:latin typeface="Times New Roman" panose="02020603050405020304" pitchFamily="18" charset="0"/>
                <a:cs typeface="Times New Roman" panose="02020603050405020304" pitchFamily="18" charset="0"/>
              </a:rPr>
              <a:t> ý </a:t>
            </a:r>
            <a:r>
              <a:rPr lang="en-US" sz="2000" dirty="0" err="1">
                <a:solidFill>
                  <a:srgbClr val="3519AB"/>
                </a:solidFill>
                <a:latin typeface="Times New Roman" panose="02020603050405020304" pitchFamily="18" charset="0"/>
                <a:cs typeface="Times New Roman" panose="02020603050405020304" pitchFamily="18" charset="0"/>
              </a:rPr>
              <a:t>tưởng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sáng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tạo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trẻ</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trong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các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hoạt</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động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góc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tạo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các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sản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phẩm</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để</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trẻ</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được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phát</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triển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các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vận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động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tinh</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như</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cắt</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vẽ</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tô</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màu</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Sắp</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xếp</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các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đồ</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dùng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đồ</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chơi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luôn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bảo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đảm</a:t>
            </a:r>
            <a:r>
              <a:rPr lang="en-US" sz="2000" dirty="0">
                <a:solidFill>
                  <a:srgbClr val="3519AB"/>
                </a:solidFill>
                <a:latin typeface="Times New Roman" panose="02020603050405020304" pitchFamily="18" charset="0"/>
                <a:cs typeface="Times New Roman" panose="02020603050405020304" pitchFamily="18" charset="0"/>
              </a:rPr>
              <a:t> an </a:t>
            </a:r>
            <a:r>
              <a:rPr lang="en-US" sz="2000" dirty="0" err="1">
                <a:solidFill>
                  <a:srgbClr val="3519AB"/>
                </a:solidFill>
                <a:latin typeface="Times New Roman" panose="02020603050405020304" pitchFamily="18" charset="0"/>
                <a:cs typeface="Times New Roman" panose="02020603050405020304" pitchFamily="18" charset="0"/>
              </a:rPr>
              <a:t>toàn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theo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hướng</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mở</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để</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tạo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cơ</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hội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cho</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trẻ</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được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vận</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động</a:t>
            </a:r>
            <a:r>
              <a:rPr lang="en-US" sz="2000" dirty="0">
                <a:solidFill>
                  <a:srgbClr val="3519AB"/>
                </a:solidFill>
                <a:latin typeface="Times New Roman" panose="02020603050405020304" pitchFamily="18" charset="0"/>
                <a:cs typeface="Times New Roman" panose="02020603050405020304" pitchFamily="18" charset="0"/>
              </a:rPr>
              <a:t> ở </a:t>
            </a:r>
            <a:r>
              <a:rPr lang="en-US" sz="2000" dirty="0" err="1">
                <a:solidFill>
                  <a:srgbClr val="3519AB"/>
                </a:solidFill>
                <a:latin typeface="Times New Roman" panose="02020603050405020304" pitchFamily="18" charset="0"/>
                <a:cs typeface="Times New Roman" panose="02020603050405020304" pitchFamily="18" charset="0"/>
              </a:rPr>
              <a:t>mọi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lúc</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a:solidFill>
                  <a:srgbClr val="3519AB"/>
                </a:solidFill>
                <a:latin typeface="Times New Roman" panose="02020603050405020304" pitchFamily="18" charset="0"/>
                <a:cs typeface="Times New Roman" panose="02020603050405020304" pitchFamily="18" charset="0"/>
              </a:rPr>
              <a:t>mọi</a:t>
            </a:r>
            <a:r>
              <a:rPr lang="en-US" sz="2000" dirty="0">
                <a:solidFill>
                  <a:srgbClr val="3519AB"/>
                </a:solidFill>
                <a:latin typeface="Times New Roman" panose="02020603050405020304" pitchFamily="18" charset="0"/>
                <a:cs typeface="Times New Roman" panose="02020603050405020304" pitchFamily="18" charset="0"/>
              </a:rPr>
              <a:t> </a:t>
            </a:r>
            <a:r>
              <a:rPr lang="en-US" sz="2000" dirty="0" err="1" smtClean="0">
                <a:solidFill>
                  <a:srgbClr val="3519AB"/>
                </a:solidFill>
                <a:latin typeface="Times New Roman" panose="02020603050405020304" pitchFamily="18" charset="0"/>
                <a:cs typeface="Times New Roman" panose="02020603050405020304" pitchFamily="18" charset="0"/>
              </a:rPr>
              <a:t>nơi</a:t>
            </a:r>
            <a:r>
              <a:rPr lang="en-US" sz="2000" dirty="0">
                <a:solidFill>
                  <a:srgbClr val="3519AB"/>
                </a:solidFill>
                <a:latin typeface="Times New Roman" panose="02020603050405020304" pitchFamily="18" charset="0"/>
                <a:cs typeface="Times New Roman" panose="02020603050405020304" pitchFamily="18" charset="0"/>
              </a:rPr>
              <a:t>.</a:t>
            </a:r>
            <a:endParaRPr lang="vi-VN" sz="2000" dirty="0">
              <a:solidFill>
                <a:srgbClr val="3519AB"/>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a:xfrm>
            <a:off x="3810000" y="-43418"/>
            <a:ext cx="8305800" cy="685800"/>
          </a:xfrm>
          <a:prstGeom prst="rect">
            <a:avLst/>
          </a:prstGeom>
          <a:solidFill>
            <a:srgbClr val="FFCC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400" b="1" kern="1600" dirty="0" smtClean="0">
                <a:latin typeface="Times New Roman"/>
              </a:rPr>
              <a:t>Giải pháp 1: Tạo môi trường kích thích trẻ tích cực vận động</a:t>
            </a:r>
            <a:endParaRPr lang="vi-VN" sz="2400" b="1" kern="1600" dirty="0">
              <a:latin typeface="Times New Roman"/>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368" y="2939017"/>
            <a:ext cx="4876399" cy="3778111"/>
          </a:xfrm>
          <a:prstGeom prst="rect">
            <a:avLst/>
          </a:prstGeom>
        </p:spPr>
      </p:pic>
      <p:pic>
        <p:nvPicPr>
          <p:cNvPr id="3" name="Picture 2"/>
          <p:cNvPicPr>
            <a:picLocks noChangeAspect="1"/>
          </p:cNvPicPr>
          <p:nvPr/>
        </p:nvPicPr>
        <p:blipFill>
          <a:blip r:embed="rId5"/>
          <a:stretch>
            <a:fillRect/>
          </a:stretch>
        </p:blipFill>
        <p:spPr>
          <a:xfrm>
            <a:off x="5993541" y="2895599"/>
            <a:ext cx="4669163" cy="3821529"/>
          </a:xfrm>
          <a:prstGeom prst="rect">
            <a:avLst/>
          </a:prstGeom>
        </p:spPr>
      </p:pic>
    </p:spTree>
    <p:extLst>
      <p:ext uri="{BB962C8B-B14F-4D97-AF65-F5344CB8AC3E}">
        <p14:creationId xmlns:p14="http://schemas.microsoft.com/office/powerpoint/2010/main" val="1011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5"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2700"/>
                                        <p:tgtEl>
                                          <p:spTgt spid="8">
                                            <p:txEl>
                                              <p:pRg st="0" end="0"/>
                                            </p:txEl>
                                          </p:spTgt>
                                        </p:tgtEl>
                                      </p:cBhvr>
                                    </p:animEffect>
                                  </p:childTnLst>
                                </p:cTn>
                              </p:par>
                            </p:childTnLst>
                          </p:cTn>
                        </p:par>
                        <p:par>
                          <p:cTn id="16" fill="hold">
                            <p:stCondLst>
                              <p:cond delay="3200"/>
                            </p:stCondLst>
                            <p:childTnLst>
                              <p:par>
                                <p:cTn id="17" presetID="14" presetClass="entr" presetSubtype="10"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9" dur="27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6" y="0"/>
            <a:ext cx="12192000" cy="6858000"/>
          </a:xfrm>
          <a:prstGeom prst="rect">
            <a:avLst/>
          </a:prstGeom>
        </p:spPr>
      </p:pic>
      <p:sp>
        <p:nvSpPr>
          <p:cNvPr id="12" name="Title 1"/>
          <p:cNvSpPr txBox="1">
            <a:spLocks/>
          </p:cNvSpPr>
          <p:nvPr/>
        </p:nvSpPr>
        <p:spPr>
          <a:xfrm>
            <a:off x="33646" y="0"/>
            <a:ext cx="12218719" cy="604074"/>
          </a:xfrm>
          <a:prstGeom prst="rect">
            <a:avLst/>
          </a:prstGeom>
          <a:solidFill>
            <a:srgbClr val="FFCCF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kern="1600" dirty="0" smtClean="0">
                <a:latin typeface="Times New Roman"/>
              </a:rPr>
              <a:t>Giải pháp 1: Tạo môi trường kích thích trẻ tích cực vận động</a:t>
            </a:r>
            <a:endParaRPr lang="vi-VN" sz="2400" b="1" kern="1600" dirty="0">
              <a:latin typeface="Times New Roman"/>
            </a:endParaRPr>
          </a:p>
        </p:txBody>
      </p:sp>
      <p:sp>
        <p:nvSpPr>
          <p:cNvPr id="9" name="Rounded Rectangle 8"/>
          <p:cNvSpPr/>
          <p:nvPr/>
        </p:nvSpPr>
        <p:spPr>
          <a:xfrm>
            <a:off x="60365" y="604075"/>
            <a:ext cx="5807035" cy="297732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smtClean="0">
                <a:solidFill>
                  <a:srgbClr val="FF0000"/>
                </a:solidFill>
                <a:latin typeface="Times New Roman" panose="02020603050405020304" pitchFamily="18" charset="0"/>
                <a:cs typeface="Times New Roman" panose="02020603050405020304" pitchFamily="18" charset="0"/>
              </a:rPr>
              <a:t>Môi </a:t>
            </a:r>
            <a:r>
              <a:rPr lang="nl-NL" sz="2000" b="1" dirty="0">
                <a:solidFill>
                  <a:srgbClr val="FF0000"/>
                </a:solidFill>
                <a:latin typeface="Times New Roman" panose="02020603050405020304" pitchFamily="18" charset="0"/>
                <a:cs typeface="Times New Roman" panose="02020603050405020304" pitchFamily="18" charset="0"/>
              </a:rPr>
              <a:t>trường ngoài trời: </a:t>
            </a:r>
          </a:p>
          <a:p>
            <a:r>
              <a:rPr lang="en-US" dirty="0" err="1" smtClean="0">
                <a:solidFill>
                  <a:srgbClr val="3519AB"/>
                </a:solidFill>
                <a:latin typeface="Times New Roman" panose="02020603050405020304" pitchFamily="18" charset="0"/>
                <a:cs typeface="Times New Roman" panose="02020603050405020304" pitchFamily="18" charset="0"/>
              </a:rPr>
              <a:t>Là</a:t>
            </a:r>
            <a:r>
              <a:rPr lang="en-US" dirty="0" smtClean="0">
                <a:solidFill>
                  <a:srgbClr val="3519AB"/>
                </a:solidFill>
                <a:latin typeface="Times New Roman" panose="02020603050405020304" pitchFamily="18" charset="0"/>
                <a:cs typeface="Times New Roman" panose="02020603050405020304" pitchFamily="18" charset="0"/>
              </a:rPr>
              <a:t> </a:t>
            </a:r>
            <a:r>
              <a:rPr lang="nl-NL" dirty="0">
                <a:solidFill>
                  <a:srgbClr val="3519AB"/>
                </a:solidFill>
                <a:latin typeface="Times New Roman" panose="02020603050405020304" pitchFamily="18" charset="0"/>
                <a:cs typeface="Times New Roman" panose="02020603050405020304" pitchFamily="18" charset="0"/>
              </a:rPr>
              <a:t>môi trường lý tưởng cho trẻ tham gia phát triển các tố chất vận động. Vì ở đây trẻ được hít thở không khí trong lành cũng như có không gian rộng lớn để tham gia các vận động</a:t>
            </a:r>
            <a:r>
              <a:rPr lang="nl-NL" dirty="0" smtClean="0">
                <a:solidFill>
                  <a:srgbClr val="3519AB"/>
                </a:solidFill>
                <a:latin typeface="Times New Roman" panose="02020603050405020304" pitchFamily="18" charset="0"/>
                <a:cs typeface="Times New Roman" panose="02020603050405020304" pitchFamily="18" charset="0"/>
              </a:rPr>
              <a:t>. </a:t>
            </a:r>
            <a:r>
              <a:rPr lang="nl-NL" dirty="0">
                <a:solidFill>
                  <a:srgbClr val="3519AB"/>
                </a:solidFill>
                <a:latin typeface="Times New Roman" panose="02020603050405020304" pitchFamily="18" charset="0"/>
                <a:cs typeface="Times New Roman" panose="02020603050405020304" pitchFamily="18" charset="0"/>
              </a:rPr>
              <a:t>Tôi và các giáo viên trong trường cùng phối hợp thay đổi tạo quang cảnh mới mẻ hấp dẫn, tạo không gian trống của sân trường cho trẻ tập thể dục sáng tham gia các hoạt động phát triển vận động, tham gia hoạt động lao động ngoài trời như chăm sóc cây, tưới cây, nhổ cỏ</a:t>
            </a:r>
            <a:r>
              <a:rPr lang="nl-NL" dirty="0" smtClean="0">
                <a:solidFill>
                  <a:srgbClr val="3519AB"/>
                </a:solidFill>
                <a:latin typeface="Times New Roman" panose="02020603050405020304" pitchFamily="18" charset="0"/>
                <a:cs typeface="Times New Roman" panose="02020603050405020304" pitchFamily="18" charset="0"/>
              </a:rPr>
              <a:t>,… giúp trẻ phát triển thể chất được tốt </a:t>
            </a:r>
            <a:r>
              <a:rPr lang="nl-NL" dirty="0" smtClean="0">
                <a:solidFill>
                  <a:srgbClr val="3519AB"/>
                </a:solidFill>
                <a:latin typeface="Times New Roman" panose="02020603050405020304" pitchFamily="18" charset="0"/>
                <a:cs typeface="Times New Roman" panose="02020603050405020304" pitchFamily="18" charset="0"/>
              </a:rPr>
              <a:t>nhất.</a:t>
            </a:r>
            <a:endParaRPr lang="vi-VN" dirty="0">
              <a:solidFill>
                <a:srgbClr val="3519AB"/>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60366" y="3733801"/>
            <a:ext cx="5807034" cy="3093307"/>
          </a:xfrm>
          <a:prstGeom prst="rect">
            <a:avLst/>
          </a:prstGeom>
        </p:spPr>
      </p:pic>
      <p:pic>
        <p:nvPicPr>
          <p:cNvPr id="11" name="Picture 10"/>
          <p:cNvPicPr>
            <a:picLocks noChangeAspect="1"/>
          </p:cNvPicPr>
          <p:nvPr/>
        </p:nvPicPr>
        <p:blipFill>
          <a:blip r:embed="rId4"/>
          <a:stretch>
            <a:fillRect/>
          </a:stretch>
        </p:blipFill>
        <p:spPr>
          <a:xfrm>
            <a:off x="6172201" y="571231"/>
            <a:ext cx="6106884" cy="301016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733801"/>
            <a:ext cx="6062217" cy="3088862"/>
          </a:xfrm>
          <a:prstGeom prst="rect">
            <a:avLst/>
          </a:prstGeom>
        </p:spPr>
      </p:pic>
    </p:spTree>
    <p:extLst>
      <p:ext uri="{BB962C8B-B14F-4D97-AF65-F5344CB8AC3E}">
        <p14:creationId xmlns:p14="http://schemas.microsoft.com/office/powerpoint/2010/main" val="709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6" presetClass="entr" presetSubtype="16" fill="hold" grpId="0"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85800"/>
          </a:xfrm>
          <a:prstGeom prst="rect">
            <a:avLst/>
          </a:prstGeom>
          <a:solidFill>
            <a:srgbClr val="FFCCFF"/>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kern="1600" dirty="0">
                <a:latin typeface="Times New Roman"/>
              </a:rPr>
              <a:t>  </a:t>
            </a:r>
            <a:r>
              <a:rPr lang="vi-VN" sz="3100" b="1" kern="1600" dirty="0">
                <a:latin typeface="Times New Roman"/>
              </a:rPr>
              <a:t>Giải pháp 2: Tập luyện </a:t>
            </a:r>
            <a:r>
              <a:rPr lang="en-US" sz="3100" b="1" kern="1600" dirty="0" err="1" smtClean="0">
                <a:latin typeface="Times New Roman"/>
              </a:rPr>
              <a:t>thể</a:t>
            </a:r>
            <a:r>
              <a:rPr lang="en-US" sz="3100" b="1" kern="1600" dirty="0" smtClean="0">
                <a:latin typeface="Times New Roman"/>
              </a:rPr>
              <a:t> </a:t>
            </a:r>
            <a:r>
              <a:rPr lang="en-US" sz="3100" b="1" kern="1600" dirty="0" err="1" smtClean="0">
                <a:latin typeface="Times New Roman"/>
              </a:rPr>
              <a:t>dục</a:t>
            </a:r>
            <a:r>
              <a:rPr lang="en-US" sz="3100" b="1" kern="1600" dirty="0" smtClean="0">
                <a:latin typeface="Times New Roman"/>
              </a:rPr>
              <a:t> </a:t>
            </a:r>
            <a:r>
              <a:rPr lang="vi-VN" sz="3100" b="1" kern="1600" dirty="0" smtClean="0">
                <a:latin typeface="Times New Roman"/>
              </a:rPr>
              <a:t>thường xuyên</a:t>
            </a:r>
            <a:endParaRPr lang="vi-VN" sz="3100" b="1" kern="1600" dirty="0">
              <a:latin typeface="Times New Roman"/>
            </a:endParaRPr>
          </a:p>
        </p:txBody>
      </p:sp>
      <p:sp>
        <p:nvSpPr>
          <p:cNvPr id="5" name="Rounded Rectangle 4"/>
          <p:cNvSpPr/>
          <p:nvPr/>
        </p:nvSpPr>
        <p:spPr>
          <a:xfrm>
            <a:off x="2133600" y="990600"/>
            <a:ext cx="7543800" cy="1752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smtClean="0">
                <a:solidFill>
                  <a:srgbClr val="3519AB"/>
                </a:solidFill>
                <a:latin typeface="Times New Roman" panose="02020603050405020304" pitchFamily="18" charset="0"/>
                <a:cs typeface="Times New Roman" panose="02020603050405020304" pitchFamily="18" charset="0"/>
              </a:rPr>
              <a:t>Hàng</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ngày</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a:t>
            </a:r>
            <a:r>
              <a:rPr lang="en-US" dirty="0" err="1" smtClean="0">
                <a:solidFill>
                  <a:srgbClr val="3519AB"/>
                </a:solidFill>
                <a:latin typeface="Times New Roman" panose="02020603050405020304" pitchFamily="18" charset="0"/>
                <a:cs typeface="Times New Roman" panose="02020603050405020304" pitchFamily="18" charset="0"/>
              </a:rPr>
              <a:t>ôi</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cho</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tập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thể</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dục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sáng</a:t>
            </a:r>
            <a:r>
              <a:rPr lang="en-US" dirty="0">
                <a:solidFill>
                  <a:srgbClr val="3519AB"/>
                </a:solidFill>
                <a:latin typeface="Times New Roman" panose="02020603050405020304" pitchFamily="18" charset="0"/>
                <a:cs typeface="Times New Roman" panose="02020603050405020304" pitchFamily="18" charset="0"/>
              </a:rPr>
              <a:t> </a:t>
            </a:r>
            <a:r>
              <a:rPr lang="en-US" dirty="0" err="1" smtClean="0">
                <a:solidFill>
                  <a:srgbClr val="3519AB"/>
                </a:solidFill>
                <a:latin typeface="Times New Roman" panose="02020603050405020304" pitchFamily="18" charset="0"/>
                <a:cs typeface="Times New Roman" panose="02020603050405020304" pitchFamily="18" charset="0"/>
              </a:rPr>
              <a:t>vào</a:t>
            </a:r>
            <a:r>
              <a:rPr lang="en-US" dirty="0" smtClean="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một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thời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gian</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nhất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định</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sau</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giờ</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đón</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tập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khoảng</a:t>
            </a:r>
            <a:r>
              <a:rPr lang="en-US" dirty="0">
                <a:solidFill>
                  <a:srgbClr val="3519AB"/>
                </a:solidFill>
                <a:latin typeface="Times New Roman" panose="02020603050405020304" pitchFamily="18" charset="0"/>
                <a:cs typeface="Times New Roman" panose="02020603050405020304" pitchFamily="18" charset="0"/>
              </a:rPr>
              <a:t> 15 </a:t>
            </a:r>
            <a:r>
              <a:rPr lang="en-US" dirty="0" err="1">
                <a:solidFill>
                  <a:srgbClr val="3519AB"/>
                </a:solidFill>
                <a:latin typeface="Times New Roman" panose="02020603050405020304" pitchFamily="18" charset="0"/>
                <a:cs typeface="Times New Roman" panose="02020603050405020304" pitchFamily="18" charset="0"/>
              </a:rPr>
              <a:t>phút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trang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bị</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dụng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cụ</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như</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gậy</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nơ</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vòng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dây</a:t>
            </a:r>
            <a:r>
              <a:rPr lang="en-US" dirty="0">
                <a:solidFill>
                  <a:srgbClr val="3519AB"/>
                </a:solidFill>
                <a:latin typeface="Times New Roman" panose="02020603050405020304" pitchFamily="18" charset="0"/>
                <a:cs typeface="Times New Roman" panose="02020603050405020304" pitchFamily="18" charset="0"/>
              </a:rPr>
              <a:t>…</a:t>
            </a:r>
            <a:r>
              <a:rPr lang="en-US" dirty="0" err="1">
                <a:solidFill>
                  <a:srgbClr val="3519AB"/>
                </a:solidFill>
                <a:latin typeface="Times New Roman" panose="02020603050405020304" pitchFamily="18" charset="0"/>
                <a:cs typeface="Times New Roman" panose="02020603050405020304" pitchFamily="18" charset="0"/>
              </a:rPr>
              <a:t>phù</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hợp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với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động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tác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để</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tạo</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hứng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thú</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cho</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tập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Bên</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cạnh</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việc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kết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hợp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các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dụng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cụ</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tập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tôi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còn</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chú</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trọng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việc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kết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hợp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những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khúc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nhạc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sôi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động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thu</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hút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tham</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gia</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hoạt</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động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ví</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dụ</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như</a:t>
            </a:r>
            <a:r>
              <a:rPr lang="en-US" dirty="0">
                <a:solidFill>
                  <a:srgbClr val="3519AB"/>
                </a:solidFill>
                <a:latin typeface="Times New Roman" panose="02020603050405020304" pitchFamily="18" charset="0"/>
                <a:cs typeface="Times New Roman" panose="02020603050405020304" pitchFamily="18" charset="0"/>
              </a:rPr>
              <a:t>: </a:t>
            </a:r>
            <a:r>
              <a:rPr lang="en-US" dirty="0" smtClean="0">
                <a:solidFill>
                  <a:srgbClr val="3519AB"/>
                </a:solidFill>
                <a:latin typeface="Times New Roman" panose="02020603050405020304" pitchFamily="18" charset="0"/>
                <a:cs typeface="Times New Roman" panose="02020603050405020304" pitchFamily="18" charset="0"/>
              </a:rPr>
              <a:t>A ram </a:t>
            </a:r>
            <a:r>
              <a:rPr lang="en-US" dirty="0" err="1">
                <a:solidFill>
                  <a:srgbClr val="3519AB"/>
                </a:solidFill>
                <a:latin typeface="Times New Roman" panose="02020603050405020304" pitchFamily="18" charset="0"/>
                <a:cs typeface="Times New Roman" panose="02020603050405020304" pitchFamily="18" charset="0"/>
              </a:rPr>
              <a:t>sam</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sam</a:t>
            </a:r>
            <a:r>
              <a:rPr lang="en-US" dirty="0">
                <a:solidFill>
                  <a:srgbClr val="3519AB"/>
                </a:solidFill>
                <a:latin typeface="Times New Roman" panose="02020603050405020304" pitchFamily="18" charset="0"/>
                <a:cs typeface="Times New Roman" panose="02020603050405020304" pitchFamily="18" charset="0"/>
              </a:rPr>
              <a:t>, hay </a:t>
            </a:r>
            <a:r>
              <a:rPr lang="en-US" dirty="0" err="1">
                <a:solidFill>
                  <a:srgbClr val="3519AB"/>
                </a:solidFill>
                <a:latin typeface="Times New Roman" panose="02020603050405020304" pitchFamily="18" charset="0"/>
                <a:cs typeface="Times New Roman" panose="02020603050405020304" pitchFamily="18" charset="0"/>
              </a:rPr>
              <a:t>là</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những</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bài</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erobic</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phù</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hợp</a:t>
            </a:r>
            <a:r>
              <a:rPr lang="en-US" dirty="0">
                <a:solidFill>
                  <a:srgbClr val="3519AB"/>
                </a:solidFill>
                <a:latin typeface="Times New Roman" panose="02020603050405020304" pitchFamily="18" charset="0"/>
                <a:cs typeface="Times New Roman" panose="02020603050405020304" pitchFamily="18" charset="0"/>
              </a:rPr>
              <a:t> </a:t>
            </a:r>
            <a:r>
              <a:rPr lang="en-US" dirty="0" err="1">
                <a:solidFill>
                  <a:srgbClr val="3519AB"/>
                </a:solidFill>
                <a:latin typeface="Times New Roman" panose="02020603050405020304" pitchFamily="18" charset="0"/>
                <a:cs typeface="Times New Roman" panose="02020603050405020304" pitchFamily="18" charset="0"/>
              </a:rPr>
              <a:t>trẻ</a:t>
            </a:r>
            <a:r>
              <a:rPr lang="en-US" dirty="0">
                <a:solidFill>
                  <a:srgbClr val="3519AB"/>
                </a:solidFill>
                <a:latin typeface="Times New Roman" panose="02020603050405020304" pitchFamily="18" charset="0"/>
                <a:cs typeface="Times New Roman" panose="02020603050405020304" pitchFamily="18" charset="0"/>
              </a:rPr>
              <a:t>.</a:t>
            </a:r>
            <a:endParaRPr lang="vi-VN" dirty="0">
              <a:solidFill>
                <a:srgbClr val="3519AB"/>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62344" y="3048000"/>
            <a:ext cx="3774194" cy="3437237"/>
          </a:xfrm>
          <a:prstGeom prst="rect">
            <a:avLst/>
          </a:prstGeom>
        </p:spPr>
      </p:pic>
      <p:pic>
        <p:nvPicPr>
          <p:cNvPr id="7" name="Picture 3" descr="C:\Users\ADMIN\Documents\Zalo Received Files\Huong KS\z5173320103120_ccc3a4d01ca580c034d19b92e78884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882" y="3048000"/>
            <a:ext cx="4054989" cy="3437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271060" y="3048000"/>
            <a:ext cx="3714148" cy="3412910"/>
          </a:xfrm>
          <a:prstGeom prst="rect">
            <a:avLst/>
          </a:prstGeom>
        </p:spPr>
      </p:pic>
    </p:spTree>
    <p:extLst>
      <p:ext uri="{BB962C8B-B14F-4D97-AF65-F5344CB8AC3E}">
        <p14:creationId xmlns:p14="http://schemas.microsoft.com/office/powerpoint/2010/main" val="414892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20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5" presetClass="entr" presetSubtype="0" fill="hold" nodeType="afterEffect">
                                  <p:stCondLst>
                                    <p:cond delay="4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0" y="-11373"/>
            <a:ext cx="12176166" cy="685800"/>
          </a:xfrm>
          <a:solidFill>
            <a:schemeClr val="accent6">
              <a:lumMod val="40000"/>
              <a:lumOff val="60000"/>
            </a:schemeClr>
          </a:solidFill>
        </p:spPr>
        <p:txBody>
          <a:bodyPr>
            <a:noAutofit/>
          </a:bodyPr>
          <a:lstStyle/>
          <a:p>
            <a:r>
              <a:rPr lang="vi-VN" sz="2400" b="1" kern="1600" dirty="0">
                <a:solidFill>
                  <a:srgbClr val="FF0000"/>
                </a:solidFill>
                <a:latin typeface="Times New Roman"/>
              </a:rPr>
              <a:t>Giải pháp 3: Lựa chọn các hình thức hoạt động phát triển thể chất phù hợp. </a:t>
            </a:r>
          </a:p>
        </p:txBody>
      </p:sp>
      <p:sp>
        <p:nvSpPr>
          <p:cNvPr id="9" name="Text Placeholder 2"/>
          <p:cNvSpPr>
            <a:spLocks noGrp="1"/>
          </p:cNvSpPr>
          <p:nvPr>
            <p:ph type="body" idx="1"/>
          </p:nvPr>
        </p:nvSpPr>
        <p:spPr>
          <a:xfrm>
            <a:off x="944583" y="1295400"/>
            <a:ext cx="10287000" cy="1219199"/>
          </a:xfrm>
        </p:spPr>
        <p:txBody>
          <a:bodyPr>
            <a:noAutofit/>
          </a:bodyPr>
          <a:lstStyle/>
          <a:p>
            <a:pPr marL="0" indent="0" algn="just">
              <a:buNone/>
            </a:pPr>
            <a:r>
              <a:rPr lang="en-US" sz="2000" b="1" i="1" dirty="0">
                <a:solidFill>
                  <a:srgbClr val="3519AB"/>
                </a:solidFill>
                <a:latin typeface="Times New Roman"/>
              </a:rPr>
              <a:t>- </a:t>
            </a:r>
            <a:r>
              <a:rPr lang="vi-VN" sz="2000" b="1" dirty="0">
                <a:solidFill>
                  <a:srgbClr val="3519AB"/>
                </a:solidFill>
                <a:latin typeface="Times New Roman"/>
              </a:rPr>
              <a:t>Hình thức tập cả lớp đồng loạt</a:t>
            </a:r>
            <a:r>
              <a:rPr lang="vi-VN" sz="2000" dirty="0">
                <a:solidFill>
                  <a:srgbClr val="3519AB"/>
                </a:solidFill>
                <a:latin typeface="Times New Roman"/>
              </a:rPr>
              <a:t>: Khi áp dụng hình thức này nghĩa là tôi cho cả lớp cùng thực hiện một bài tập vận động giống nhau. Hình thức dạy học này cho phép giáo viên cùng một lúc chỉ đạo toàn bộ trẻ, tăng cường vận động, tạo điều kiện củng cố kỹ năng vận động khi thực hiện bài </a:t>
            </a:r>
            <a:r>
              <a:rPr lang="vi-VN" sz="2000" dirty="0" smtClean="0">
                <a:solidFill>
                  <a:srgbClr val="3519AB"/>
                </a:solidFill>
                <a:latin typeface="Times New Roman"/>
              </a:rPr>
              <a:t>tập</a:t>
            </a:r>
            <a:r>
              <a:rPr lang="en-US" sz="2000" dirty="0" smtClean="0">
                <a:solidFill>
                  <a:srgbClr val="3519AB"/>
                </a:solidFill>
                <a:latin typeface="Times New Roman"/>
              </a:rPr>
              <a:t>.</a:t>
            </a:r>
            <a:r>
              <a:rPr lang="vi-VN" sz="2000" dirty="0" smtClean="0">
                <a:solidFill>
                  <a:srgbClr val="3519AB"/>
                </a:solidFill>
                <a:latin typeface="Times New Roman"/>
              </a:rPr>
              <a:t> </a:t>
            </a:r>
            <a:endParaRPr lang="vi-VN" sz="2000" dirty="0">
              <a:solidFill>
                <a:srgbClr val="3519AB"/>
              </a:solidFill>
              <a:latin typeface="Times New Roman"/>
            </a:endParaRPr>
          </a:p>
        </p:txBody>
      </p:sp>
      <p:pic>
        <p:nvPicPr>
          <p:cNvPr id="819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874715"/>
            <a:ext cx="3999835" cy="36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312390" y="2874715"/>
            <a:ext cx="3766340" cy="3623169"/>
          </a:xfrm>
          <a:prstGeom prst="rect">
            <a:avLst/>
          </a:prstGeom>
        </p:spPr>
      </p:pic>
      <p:pic>
        <p:nvPicPr>
          <p:cNvPr id="6" name="Picture 5"/>
          <p:cNvPicPr>
            <a:picLocks noChangeAspect="1"/>
          </p:cNvPicPr>
          <p:nvPr/>
        </p:nvPicPr>
        <p:blipFill>
          <a:blip r:embed="rId5"/>
          <a:stretch>
            <a:fillRect/>
          </a:stretch>
        </p:blipFill>
        <p:spPr>
          <a:xfrm>
            <a:off x="4457035" y="2872254"/>
            <a:ext cx="3663825" cy="3625630"/>
          </a:xfrm>
          <a:prstGeom prst="rect">
            <a:avLst/>
          </a:prstGeom>
        </p:spPr>
      </p:pic>
    </p:spTree>
    <p:extLst>
      <p:ext uri="{BB962C8B-B14F-4D97-AF65-F5344CB8AC3E}">
        <p14:creationId xmlns:p14="http://schemas.microsoft.com/office/powerpoint/2010/main" val="301480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800" decel="100000"/>
                                        <p:tgtEl>
                                          <p:spTgt spid="9">
                                            <p:txEl>
                                              <p:pRg st="0" end="0"/>
                                            </p:txEl>
                                          </p:spTgt>
                                        </p:tgtEl>
                                      </p:cBhvr>
                                    </p:animEffect>
                                    <p:anim calcmode="lin" valueType="num">
                                      <p:cBhvr>
                                        <p:cTn id="1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wipe(down)">
                                      <p:cBhvr>
                                        <p:cTn id="22" dur="580">
                                          <p:stCondLst>
                                            <p:cond delay="0"/>
                                          </p:stCondLst>
                                        </p:cTn>
                                        <p:tgtEl>
                                          <p:spTgt spid="8194"/>
                                        </p:tgtEl>
                                      </p:cBhvr>
                                    </p:animEffect>
                                    <p:anim calcmode="lin" valueType="num">
                                      <p:cBhvr>
                                        <p:cTn id="23"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28" dur="26">
                                          <p:stCondLst>
                                            <p:cond delay="650"/>
                                          </p:stCondLst>
                                        </p:cTn>
                                        <p:tgtEl>
                                          <p:spTgt spid="8194"/>
                                        </p:tgtEl>
                                      </p:cBhvr>
                                      <p:to x="100000" y="60000"/>
                                    </p:animScale>
                                    <p:animScale>
                                      <p:cBhvr>
                                        <p:cTn id="29" dur="166" decel="50000">
                                          <p:stCondLst>
                                            <p:cond delay="676"/>
                                          </p:stCondLst>
                                        </p:cTn>
                                        <p:tgtEl>
                                          <p:spTgt spid="8194"/>
                                        </p:tgtEl>
                                      </p:cBhvr>
                                      <p:to x="100000" y="100000"/>
                                    </p:animScale>
                                    <p:animScale>
                                      <p:cBhvr>
                                        <p:cTn id="30" dur="26">
                                          <p:stCondLst>
                                            <p:cond delay="1312"/>
                                          </p:stCondLst>
                                        </p:cTn>
                                        <p:tgtEl>
                                          <p:spTgt spid="8194"/>
                                        </p:tgtEl>
                                      </p:cBhvr>
                                      <p:to x="100000" y="80000"/>
                                    </p:animScale>
                                    <p:animScale>
                                      <p:cBhvr>
                                        <p:cTn id="31" dur="166" decel="50000">
                                          <p:stCondLst>
                                            <p:cond delay="1338"/>
                                          </p:stCondLst>
                                        </p:cTn>
                                        <p:tgtEl>
                                          <p:spTgt spid="8194"/>
                                        </p:tgtEl>
                                      </p:cBhvr>
                                      <p:to x="100000" y="100000"/>
                                    </p:animScale>
                                    <p:animScale>
                                      <p:cBhvr>
                                        <p:cTn id="32" dur="26">
                                          <p:stCondLst>
                                            <p:cond delay="1642"/>
                                          </p:stCondLst>
                                        </p:cTn>
                                        <p:tgtEl>
                                          <p:spTgt spid="8194"/>
                                        </p:tgtEl>
                                      </p:cBhvr>
                                      <p:to x="100000" y="90000"/>
                                    </p:animScale>
                                    <p:animScale>
                                      <p:cBhvr>
                                        <p:cTn id="33" dur="166" decel="50000">
                                          <p:stCondLst>
                                            <p:cond delay="1668"/>
                                          </p:stCondLst>
                                        </p:cTn>
                                        <p:tgtEl>
                                          <p:spTgt spid="8194"/>
                                        </p:tgtEl>
                                      </p:cBhvr>
                                      <p:to x="100000" y="100000"/>
                                    </p:animScale>
                                    <p:animScale>
                                      <p:cBhvr>
                                        <p:cTn id="34" dur="26">
                                          <p:stCondLst>
                                            <p:cond delay="1808"/>
                                          </p:stCondLst>
                                        </p:cTn>
                                        <p:tgtEl>
                                          <p:spTgt spid="8194"/>
                                        </p:tgtEl>
                                      </p:cBhvr>
                                      <p:to x="100000" y="95000"/>
                                    </p:animScale>
                                    <p:animScale>
                                      <p:cBhvr>
                                        <p:cTn id="35" dur="166" decel="50000">
                                          <p:stCondLst>
                                            <p:cond delay="1834"/>
                                          </p:stCondLst>
                                        </p:cTn>
                                        <p:tgtEl>
                                          <p:spTgt spid="8194"/>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1573</TotalTime>
  <Words>2191</Words>
  <Application>Microsoft Office PowerPoint</Application>
  <PresentationFormat>Widescreen</PresentationFormat>
  <Paragraphs>92</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SimSun</vt:lpstr>
      <vt:lpstr>Arial</vt:lpstr>
      <vt:lpstr>Calibri</vt:lpstr>
      <vt:lpstr>Pontano Sans</vt:lpstr>
      <vt:lpstr>Times New Roman</vt:lpstr>
      <vt:lpstr>Office Theme</vt:lpstr>
      <vt:lpstr>PowerPoint Presentation</vt:lpstr>
      <vt:lpstr>PowerPoint Presentation</vt:lpstr>
      <vt:lpstr>II. NỘI DUNG:</vt:lpstr>
      <vt:lpstr>2.1. Cơ sở lý luận</vt:lpstr>
      <vt:lpstr>2.2.Cơ sở thực tiễn</vt:lpstr>
      <vt:lpstr>PowerPoint Presentation</vt:lpstr>
      <vt:lpstr>PowerPoint Presentation</vt:lpstr>
      <vt:lpstr>PowerPoint Presentation</vt:lpstr>
      <vt:lpstr>Giải pháp 3: Lựa chọn các hình thức hoạt động phát triển thể chất phù hợp. </vt:lpstr>
      <vt:lpstr>Giải pháp 3: Lựa chọn các hình thức hoạt động phát triển thể chất phù hợp. </vt:lpstr>
      <vt:lpstr>Giải pháp 4: Tổ chức hoạt động giáo dục thể chất dưới dạng hội thi </vt:lpstr>
      <vt:lpstr>Giải pháp 5: Tích cực sưu tầm sử dụng các trò chơi dân gian, trò chơi vận động trong các hoạt động hàng ngày của trẻ </vt:lpstr>
      <vt:lpstr>Giải pháp 6: Tuyên truyền phối kết hợp với các bậc phụ huynh</vt:lpstr>
      <vt:lpstr>Giải pháp 6: Tuyên truyền phối kết hợp với các bậc phụ huynh</vt:lpstr>
      <vt:lpstr>Giải pháp 6: Tuyên truyền phối kết hợp với các bậc phụ huynh</vt:lpstr>
      <vt:lpstr>PowerPoint Presentation</vt:lpstr>
      <vt:lpstr>Đánh giá kết quả đạt được sau khi áp dụng biện pháp</vt:lpstr>
      <vt:lpstr>III. KẾT LUẬN VÀ KHUYẾN NGHỊ</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BIỆN PHÁP</dc:title>
  <dc:creator>ADMIN</dc:creator>
  <cp:lastModifiedBy>Admin</cp:lastModifiedBy>
  <cp:revision>135</cp:revision>
  <dcterms:created xsi:type="dcterms:W3CDTF">2024-02-19T02:58:25Z</dcterms:created>
  <dcterms:modified xsi:type="dcterms:W3CDTF">2024-03-05T14:22:59Z</dcterms:modified>
</cp:coreProperties>
</file>