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0318-1105-4E80-B55B-54DDF5E9F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9169FB-2B94-47C6-94DE-08D101E76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977C27-48BA-47AB-9065-9D724B3B1D74}"/>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5" name="Footer Placeholder 4">
            <a:extLst>
              <a:ext uri="{FF2B5EF4-FFF2-40B4-BE49-F238E27FC236}">
                <a16:creationId xmlns:a16="http://schemas.microsoft.com/office/drawing/2014/main" id="{04EE2593-FFC7-45FC-A068-FE5BFAD18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E71E-EED9-4529-B9F8-F60F03C145CF}"/>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45099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C64AB-BEEB-440F-B966-FDC4196C99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B1EF00-193D-49EC-AAC2-FD54634C05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DE9FA-3285-4C65-9F9D-9BC4D12C2995}"/>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5" name="Footer Placeholder 4">
            <a:extLst>
              <a:ext uri="{FF2B5EF4-FFF2-40B4-BE49-F238E27FC236}">
                <a16:creationId xmlns:a16="http://schemas.microsoft.com/office/drawing/2014/main" id="{ADC34C8B-BCCD-4971-B571-B0A0B2E31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8E734-1813-4966-8E17-E885ABCCE5FF}"/>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3568024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72484-9278-4850-A2CD-F623854233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8DC347-0C21-4CC0-8EC5-C7C8375AA2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7D765-4404-4AD2-B0BE-4906F1A11C91}"/>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5" name="Footer Placeholder 4">
            <a:extLst>
              <a:ext uri="{FF2B5EF4-FFF2-40B4-BE49-F238E27FC236}">
                <a16:creationId xmlns:a16="http://schemas.microsoft.com/office/drawing/2014/main" id="{1CDD362F-A6FB-4497-AFA7-D7AD9BF7E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9671C-15E7-4F0A-AF4F-23FC9F1FD896}"/>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396131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0516-5ACB-4E20-9FD7-E36D08181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9ED7B-297C-49E1-A9D5-F8FBB08FC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F0EB0-5768-4F98-A489-D1668CC5D780}"/>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5" name="Footer Placeholder 4">
            <a:extLst>
              <a:ext uri="{FF2B5EF4-FFF2-40B4-BE49-F238E27FC236}">
                <a16:creationId xmlns:a16="http://schemas.microsoft.com/office/drawing/2014/main" id="{7153C2FE-68F1-46AC-8371-30C51E8B2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01E1-D72A-4DFC-A3BF-C9A3162921AA}"/>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10478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7092-C05D-406A-9DF1-7454FADC9D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0BF20D-9F39-4900-8C1C-0D62BAC002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A32D5-D9FF-43A2-A7AE-DD8E4CE34A80}"/>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5" name="Footer Placeholder 4">
            <a:extLst>
              <a:ext uri="{FF2B5EF4-FFF2-40B4-BE49-F238E27FC236}">
                <a16:creationId xmlns:a16="http://schemas.microsoft.com/office/drawing/2014/main" id="{A07EA30D-50BD-48F4-8B64-6B2B20065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CC75A-3EEB-45AB-9851-EEBFEB11D5FA}"/>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194341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0C67-2504-4570-9AEC-506E8C938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3E790A-2DE6-4D60-81C5-2224A8BBB9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546A60-3D42-495C-A836-CBEE742CC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6A533-FF1F-4EA3-9962-06282B532402}"/>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6" name="Footer Placeholder 5">
            <a:extLst>
              <a:ext uri="{FF2B5EF4-FFF2-40B4-BE49-F238E27FC236}">
                <a16:creationId xmlns:a16="http://schemas.microsoft.com/office/drawing/2014/main" id="{D5C4EF23-BBC5-4053-972F-048EBAB47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8E05-8472-44E5-817F-453B1826631B}"/>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123230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DE15-515E-4AFB-A8EF-540FFB6FA6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72BE6-C7D8-483D-A0C9-015B85448D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F24859-B71B-4ADA-B7FE-B7B29351D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6B4A72-13D2-4F78-9A06-5D87FE7FB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40EFA1-7C55-4BFC-9CCE-60B4D2BDF5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73EBC-5423-4577-B67A-0AF556B67F8F}"/>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8" name="Footer Placeholder 7">
            <a:extLst>
              <a:ext uri="{FF2B5EF4-FFF2-40B4-BE49-F238E27FC236}">
                <a16:creationId xmlns:a16="http://schemas.microsoft.com/office/drawing/2014/main" id="{7C0B81FE-5967-4641-81F0-395B2F4F5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8FBA56-9E6E-478B-8D78-B8894C0B63C5}"/>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315165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8ECA-9A6B-439D-91F0-24C97AFBD1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5EDA21-DFF3-44B7-ABFD-B5F191ED3A1F}"/>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4" name="Footer Placeholder 3">
            <a:extLst>
              <a:ext uri="{FF2B5EF4-FFF2-40B4-BE49-F238E27FC236}">
                <a16:creationId xmlns:a16="http://schemas.microsoft.com/office/drawing/2014/main" id="{014E5646-82BD-4F9F-A213-33D2ADCE20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9D711-2919-4062-891C-E3F4B35EC24B}"/>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225738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46B11-6918-47ED-BA8D-84274952FD13}"/>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3" name="Footer Placeholder 2">
            <a:extLst>
              <a:ext uri="{FF2B5EF4-FFF2-40B4-BE49-F238E27FC236}">
                <a16:creationId xmlns:a16="http://schemas.microsoft.com/office/drawing/2014/main" id="{7117180D-3574-468C-9CD5-67A4356F2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9DD0A1-3793-4136-9FAB-D44594399DF8}"/>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46240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7FCF-DF57-43D9-B09E-40AF52012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DD969C-C923-4135-BE81-8A697F6D8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B3AA5-F8AB-4B38-9C0C-F082165E7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93560-F0DB-4795-B839-F8BC501142ED}"/>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6" name="Footer Placeholder 5">
            <a:extLst>
              <a:ext uri="{FF2B5EF4-FFF2-40B4-BE49-F238E27FC236}">
                <a16:creationId xmlns:a16="http://schemas.microsoft.com/office/drawing/2014/main" id="{3BF9391D-411E-4B31-87BC-BF8737968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57172-CAF7-4531-AF64-4313667D0984}"/>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118707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653E-C5BA-4AF2-B3C5-FD414C6EA1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5B8DB5-D15D-4AB5-B4E3-4DF7B6F11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4D8CFC-5E6E-4F11-84E3-2FBC8B6A0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274DD-7E8E-492B-9193-92340DBBE5C6}"/>
              </a:ext>
            </a:extLst>
          </p:cNvPr>
          <p:cNvSpPr>
            <a:spLocks noGrp="1"/>
          </p:cNvSpPr>
          <p:nvPr>
            <p:ph type="dt" sz="half" idx="10"/>
          </p:nvPr>
        </p:nvSpPr>
        <p:spPr/>
        <p:txBody>
          <a:bodyPr/>
          <a:lstStyle/>
          <a:p>
            <a:fld id="{06D818EA-922D-4029-90A4-112759049681}" type="datetimeFigureOut">
              <a:rPr lang="en-US" smtClean="0"/>
              <a:t>1/30/2024</a:t>
            </a:fld>
            <a:endParaRPr lang="en-US"/>
          </a:p>
        </p:txBody>
      </p:sp>
      <p:sp>
        <p:nvSpPr>
          <p:cNvPr id="6" name="Footer Placeholder 5">
            <a:extLst>
              <a:ext uri="{FF2B5EF4-FFF2-40B4-BE49-F238E27FC236}">
                <a16:creationId xmlns:a16="http://schemas.microsoft.com/office/drawing/2014/main" id="{B9C71751-C9B7-4319-A855-56149C6D38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E4117-EE93-4550-9190-1B488BD54ABB}"/>
              </a:ext>
            </a:extLst>
          </p:cNvPr>
          <p:cNvSpPr>
            <a:spLocks noGrp="1"/>
          </p:cNvSpPr>
          <p:nvPr>
            <p:ph type="sldNum" sz="quarter" idx="12"/>
          </p:nvPr>
        </p:nvSpPr>
        <p:spPr/>
        <p:txBody>
          <a:bodyPr/>
          <a:lstStyle/>
          <a:p>
            <a:fld id="{39E81CC2-11B4-456D-8CE7-B6C01CC95F29}" type="slidenum">
              <a:rPr lang="en-US" smtClean="0"/>
              <a:t>‹#›</a:t>
            </a:fld>
            <a:endParaRPr lang="en-US"/>
          </a:p>
        </p:txBody>
      </p:sp>
    </p:spTree>
    <p:extLst>
      <p:ext uri="{BB962C8B-B14F-4D97-AF65-F5344CB8AC3E}">
        <p14:creationId xmlns:p14="http://schemas.microsoft.com/office/powerpoint/2010/main" val="3867970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8F8C87-C3EB-4F84-9845-ECACD651E5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A953FF-2E32-4105-BB62-FAC40035E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61080-87C6-4609-87F5-90B229AF2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818EA-922D-4029-90A4-112759049681}" type="datetimeFigureOut">
              <a:rPr lang="en-US" smtClean="0"/>
              <a:t>1/30/2024</a:t>
            </a:fld>
            <a:endParaRPr lang="en-US"/>
          </a:p>
        </p:txBody>
      </p:sp>
      <p:sp>
        <p:nvSpPr>
          <p:cNvPr id="5" name="Footer Placeholder 4">
            <a:extLst>
              <a:ext uri="{FF2B5EF4-FFF2-40B4-BE49-F238E27FC236}">
                <a16:creationId xmlns:a16="http://schemas.microsoft.com/office/drawing/2014/main" id="{71C6F6AD-DD58-44B8-B9C5-B11D7393C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9EE05-9FE5-4A49-A057-499ED9A55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81CC2-11B4-456D-8CE7-B6C01CC95F29}" type="slidenum">
              <a:rPr lang="en-US" smtClean="0"/>
              <a:t>‹#›</a:t>
            </a:fld>
            <a:endParaRPr lang="en-US"/>
          </a:p>
        </p:txBody>
      </p:sp>
    </p:spTree>
    <p:extLst>
      <p:ext uri="{BB962C8B-B14F-4D97-AF65-F5344CB8AC3E}">
        <p14:creationId xmlns:p14="http://schemas.microsoft.com/office/powerpoint/2010/main" val="304837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FF5C2A9B-0288-4458-ADFB-EEF8F952D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42"/>
            <a:ext cx="12192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11A52F-743A-4668-84B8-033CCFE9AF78}"/>
              </a:ext>
            </a:extLst>
          </p:cNvPr>
          <p:cNvSpPr txBox="1"/>
          <p:nvPr/>
        </p:nvSpPr>
        <p:spPr>
          <a:xfrm>
            <a:off x="3010486" y="960491"/>
            <a:ext cx="5922499" cy="584775"/>
          </a:xfrm>
          <a:prstGeom prst="rect">
            <a:avLst/>
          </a:prstGeom>
          <a:noFill/>
        </p:spPr>
        <p:txBody>
          <a:bodyPr wrap="square" rtlCol="0">
            <a:spAutoFit/>
          </a:bodyPr>
          <a:lstStyle/>
          <a:p>
            <a:r>
              <a:rPr lang="vi-VN" sz="1600" dirty="0">
                <a:solidFill>
                  <a:srgbClr val="FF0000"/>
                </a:solidFill>
                <a:latin typeface="Times New Roman" panose="02020603050405020304" pitchFamily="18" charset="0"/>
                <a:cs typeface="Times New Roman" panose="02020603050405020304" pitchFamily="18" charset="0"/>
              </a:rPr>
              <a:t>   HOẠT ĐỘNG TRẢI NGHIỆM “ LỄ HỘI NGÀY TẾT QUÊ EM”</a:t>
            </a:r>
          </a:p>
          <a:p>
            <a:r>
              <a:rPr lang="vi-VN" sz="1600" dirty="0">
                <a:solidFill>
                  <a:srgbClr val="FF0000"/>
                </a:solidFill>
                <a:latin typeface="Times New Roman" panose="02020603050405020304" pitchFamily="18" charset="0"/>
                <a:cs typeface="Times New Roman" panose="02020603050405020304" pitchFamily="18" charset="0"/>
              </a:rPr>
              <a:t>                                           Lớp 3C3</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0EBF9B5-EC78-4E78-943E-20BBD573D3EE}"/>
              </a:ext>
            </a:extLst>
          </p:cNvPr>
          <p:cNvSpPr txBox="1"/>
          <p:nvPr/>
        </p:nvSpPr>
        <p:spPr>
          <a:xfrm>
            <a:off x="4206239" y="437271"/>
            <a:ext cx="2546253" cy="523220"/>
          </a:xfrm>
          <a:prstGeom prst="rect">
            <a:avLst/>
          </a:prstGeom>
          <a:noFill/>
        </p:spPr>
        <p:txBody>
          <a:bodyPr wrap="square" rtlCol="0">
            <a:spAutoFit/>
          </a:bodyPr>
          <a:lstStyle/>
          <a:p>
            <a:r>
              <a:rPr lang="vi-VN" sz="1400" dirty="0">
                <a:latin typeface="Times New Roman" panose="02020603050405020304" pitchFamily="18" charset="0"/>
                <a:cs typeface="Times New Roman" panose="02020603050405020304" pitchFamily="18" charset="0"/>
              </a:rPr>
              <a:t>UBND HUYỆN AN DƯƠNG</a:t>
            </a:r>
          </a:p>
          <a:p>
            <a:r>
              <a:rPr lang="vi-VN" sz="1400" dirty="0">
                <a:latin typeface="Times New Roman" panose="02020603050405020304" pitchFamily="18" charset="0"/>
                <a:cs typeface="Times New Roman" panose="02020603050405020304" pitchFamily="18" charset="0"/>
              </a:rPr>
              <a:t>  Trường mầm non Quốc Tuấn</a:t>
            </a:r>
            <a:endParaRPr lang="en-US" sz="1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92BA31-8A70-49D4-803D-FEE173343CE6}"/>
              </a:ext>
            </a:extLst>
          </p:cNvPr>
          <p:cNvPicPr>
            <a:picLocks noChangeAspect="1"/>
          </p:cNvPicPr>
          <p:nvPr/>
        </p:nvPicPr>
        <p:blipFill>
          <a:blip r:embed="rId3"/>
          <a:stretch>
            <a:fillRect/>
          </a:stretch>
        </p:blipFill>
        <p:spPr>
          <a:xfrm>
            <a:off x="1181686" y="1545266"/>
            <a:ext cx="9791114" cy="4250623"/>
          </a:xfrm>
          <a:prstGeom prst="rect">
            <a:avLst/>
          </a:prstGeom>
        </p:spPr>
      </p:pic>
    </p:spTree>
    <p:extLst>
      <p:ext uri="{BB962C8B-B14F-4D97-AF65-F5344CB8AC3E}">
        <p14:creationId xmlns:p14="http://schemas.microsoft.com/office/powerpoint/2010/main" val="316649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E8D01CB6-4DE6-4129-9A3C-8B82CB18C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271"/>
            <a:ext cx="12192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4521C-4224-4B19-9451-4B584A8DAD58}"/>
              </a:ext>
            </a:extLst>
          </p:cNvPr>
          <p:cNvSpPr txBox="1"/>
          <p:nvPr/>
        </p:nvSpPr>
        <p:spPr>
          <a:xfrm>
            <a:off x="2874501" y="1421455"/>
            <a:ext cx="5852159" cy="738664"/>
          </a:xfrm>
          <a:prstGeom prst="rect">
            <a:avLst/>
          </a:prstGeom>
          <a:noFill/>
        </p:spPr>
        <p:txBody>
          <a:bodyPr wrap="square" rtlCol="0">
            <a:spAutoFit/>
          </a:bodyPr>
          <a:lstStyle/>
          <a:p>
            <a:r>
              <a:rPr lang="vi-VN" sz="1400" dirty="0">
                <a:latin typeface="Times New Roman" panose="02020603050405020304" pitchFamily="18" charset="0"/>
                <a:cs typeface="Times New Roman" panose="02020603050405020304" pitchFamily="18" charset="0"/>
              </a:rPr>
              <a:t>Hoạt động trải nghiệm một hoạt động vô cùng thiết thực và bổ ích đối với trẻ mầm non. Thông qua hoạt động trải nghiệm trẻ được cung cấp liến thức, kỹ năng từ đó hình thành những năng lực, phẩm chất và kinh nghiệm.</a:t>
            </a:r>
          </a:p>
        </p:txBody>
      </p:sp>
      <p:sp>
        <p:nvSpPr>
          <p:cNvPr id="4" name="TextBox 3">
            <a:extLst>
              <a:ext uri="{FF2B5EF4-FFF2-40B4-BE49-F238E27FC236}">
                <a16:creationId xmlns:a16="http://schemas.microsoft.com/office/drawing/2014/main" id="{537330BC-ED1E-4A63-B896-972E2AA2B1F6}"/>
              </a:ext>
            </a:extLst>
          </p:cNvPr>
          <p:cNvSpPr txBox="1"/>
          <p:nvPr/>
        </p:nvSpPr>
        <p:spPr>
          <a:xfrm>
            <a:off x="1491176" y="2413337"/>
            <a:ext cx="9481624" cy="2031325"/>
          </a:xfrm>
          <a:prstGeom prst="rect">
            <a:avLst/>
          </a:prstGeom>
          <a:noFill/>
        </p:spPr>
        <p:txBody>
          <a:bodyPr wrap="square" rtlCol="0">
            <a:spAutoFit/>
          </a:bodyPr>
          <a:lstStyle/>
          <a:p>
            <a:r>
              <a:rPr lang="vi-VN" sz="1400" b="0" i="0" dirty="0">
                <a:solidFill>
                  <a:srgbClr val="333333"/>
                </a:solidFill>
                <a:effectLst/>
                <a:latin typeface="+mj-lt"/>
              </a:rPr>
              <a:t>Hoạt động trải nghiệm  trẻ sử dụng tổng hợp các giác quan (nghe, nhìn, chạm, ngửi…) để có thể tăng khả năng lưu giữ những điều đã tiếp cận được lâu hơn. Hoạt động trải nghiệm giúp trẻ có thể tối đa hóa khả năng sáng tạo, tính năng động và thích ứng. Trẻ được trải qua quá trình khám phá kiến thức và tìm giải pháp, từ đó giúp phát triển năng lực cá nhân và tăng cường sự tự tin. Hoạt động trải nghiệm giúp cho việc học trở nên thú vị hơn với trẻ và việc dạy trở nên thú vị hơn với người dạy.  Thấy được tầm quan trọng của hoạt động trải nghiệm Ban giám hiệu trường mầm non Quốc Tuấn tổ chức chuỗi hoạt động trải nghiệm “ Lễ hội tết quê em” để cho các con hiểu về ý nghĩa của ngày tết cổ truyền dân tộc. Trong chuỗi hoạt động trẻ được tham gia gói bánh trưng, tham quan các gian hàng tết Việt, đặc biệt trẻ  hiểu thêm về văn hóa tết của  Hàn, Nhật, các trò chơi dân gian, chơi tô tượng, nặn tò he..........Sau đây xin kính mời các bậc phụ huynh cùng xem lại một số hoạt động của các con trong chuỗi trải nghiệm “ Lễ hội tết quê em.</a:t>
            </a:r>
            <a:endParaRPr lang="vi-VN" sz="14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824449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13DBC11C-A6B1-4C2A-9C33-E52684FC0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271"/>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AF4C91-9122-488D-942A-77E418A87028}"/>
              </a:ext>
            </a:extLst>
          </p:cNvPr>
          <p:cNvPicPr>
            <a:picLocks noChangeAspect="1"/>
          </p:cNvPicPr>
          <p:nvPr/>
        </p:nvPicPr>
        <p:blipFill>
          <a:blip r:embed="rId3"/>
          <a:stretch>
            <a:fillRect/>
          </a:stretch>
        </p:blipFill>
        <p:spPr>
          <a:xfrm>
            <a:off x="365760" y="159433"/>
            <a:ext cx="11451102" cy="6058487"/>
          </a:xfrm>
          <a:prstGeom prst="rect">
            <a:avLst/>
          </a:prstGeom>
        </p:spPr>
      </p:pic>
    </p:spTree>
    <p:extLst>
      <p:ext uri="{BB962C8B-B14F-4D97-AF65-F5344CB8AC3E}">
        <p14:creationId xmlns:p14="http://schemas.microsoft.com/office/powerpoint/2010/main" val="257303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658A6177-CD75-4302-A17F-416A66B0C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271"/>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CA3C7A-56DB-448E-B3D2-3AB807789E1F}"/>
              </a:ext>
            </a:extLst>
          </p:cNvPr>
          <p:cNvPicPr>
            <a:picLocks noChangeAspect="1"/>
          </p:cNvPicPr>
          <p:nvPr/>
        </p:nvPicPr>
        <p:blipFill rotWithShape="1">
          <a:blip r:embed="rId3"/>
          <a:srcRect r="12912" b="4010"/>
          <a:stretch/>
        </p:blipFill>
        <p:spPr>
          <a:xfrm>
            <a:off x="272647" y="182880"/>
            <a:ext cx="3314615" cy="3038622"/>
          </a:xfrm>
          <a:prstGeom prst="rect">
            <a:avLst/>
          </a:prstGeom>
        </p:spPr>
      </p:pic>
      <p:pic>
        <p:nvPicPr>
          <p:cNvPr id="8" name="Picture 7">
            <a:extLst>
              <a:ext uri="{FF2B5EF4-FFF2-40B4-BE49-F238E27FC236}">
                <a16:creationId xmlns:a16="http://schemas.microsoft.com/office/drawing/2014/main" id="{334FC261-2927-4A31-8980-B2A86B19641D}"/>
              </a:ext>
            </a:extLst>
          </p:cNvPr>
          <p:cNvPicPr>
            <a:picLocks noChangeAspect="1"/>
          </p:cNvPicPr>
          <p:nvPr/>
        </p:nvPicPr>
        <p:blipFill>
          <a:blip r:embed="rId4"/>
          <a:stretch>
            <a:fillRect/>
          </a:stretch>
        </p:blipFill>
        <p:spPr>
          <a:xfrm>
            <a:off x="272646" y="3221501"/>
            <a:ext cx="3314615" cy="3038621"/>
          </a:xfrm>
          <a:prstGeom prst="rect">
            <a:avLst/>
          </a:prstGeom>
        </p:spPr>
      </p:pic>
      <p:pic>
        <p:nvPicPr>
          <p:cNvPr id="10" name="Picture 9">
            <a:extLst>
              <a:ext uri="{FF2B5EF4-FFF2-40B4-BE49-F238E27FC236}">
                <a16:creationId xmlns:a16="http://schemas.microsoft.com/office/drawing/2014/main" id="{A259FD18-BB00-435D-9430-91296AE43A99}"/>
              </a:ext>
            </a:extLst>
          </p:cNvPr>
          <p:cNvPicPr>
            <a:picLocks noChangeAspect="1"/>
          </p:cNvPicPr>
          <p:nvPr/>
        </p:nvPicPr>
        <p:blipFill rotWithShape="1">
          <a:blip r:embed="rId5"/>
          <a:srcRect t="6780" r="-333" b="20690"/>
          <a:stretch/>
        </p:blipFill>
        <p:spPr>
          <a:xfrm>
            <a:off x="3587262" y="182879"/>
            <a:ext cx="8468750" cy="5894328"/>
          </a:xfrm>
          <a:prstGeom prst="rect">
            <a:avLst/>
          </a:prstGeom>
        </p:spPr>
      </p:pic>
      <p:sp>
        <p:nvSpPr>
          <p:cNvPr id="11" name="TextBox 10">
            <a:extLst>
              <a:ext uri="{FF2B5EF4-FFF2-40B4-BE49-F238E27FC236}">
                <a16:creationId xmlns:a16="http://schemas.microsoft.com/office/drawing/2014/main" id="{236B977F-1C94-4992-8D82-542DC17625A1}"/>
              </a:ext>
            </a:extLst>
          </p:cNvPr>
          <p:cNvSpPr txBox="1"/>
          <p:nvPr/>
        </p:nvSpPr>
        <p:spPr>
          <a:xfrm>
            <a:off x="2794784" y="6077207"/>
            <a:ext cx="3563813" cy="338554"/>
          </a:xfrm>
          <a:prstGeom prst="rect">
            <a:avLst/>
          </a:prstGeom>
          <a:noFill/>
        </p:spPr>
        <p:txBody>
          <a:bodyPr wrap="square" rtlCol="0">
            <a:spAutoFit/>
          </a:bodyPr>
          <a:lstStyle/>
          <a:p>
            <a:r>
              <a:rPr lang="vi-VN" sz="1600" dirty="0">
                <a:solidFill>
                  <a:srgbClr val="FF0000"/>
                </a:solidFill>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Hoạt động trải nghiệm gói bánh trưng</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50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810DE864-650D-4CD8-9A3E-DFBFD7AC4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42"/>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4933AEA-A37C-4EC0-913A-5E762ED98E1D}"/>
              </a:ext>
            </a:extLst>
          </p:cNvPr>
          <p:cNvPicPr>
            <a:picLocks noChangeAspect="1"/>
          </p:cNvPicPr>
          <p:nvPr/>
        </p:nvPicPr>
        <p:blipFill>
          <a:blip r:embed="rId3"/>
          <a:stretch>
            <a:fillRect/>
          </a:stretch>
        </p:blipFill>
        <p:spPr>
          <a:xfrm>
            <a:off x="211015" y="182880"/>
            <a:ext cx="11507373" cy="5992837"/>
          </a:xfrm>
          <a:prstGeom prst="rect">
            <a:avLst/>
          </a:prstGeom>
        </p:spPr>
      </p:pic>
    </p:spTree>
    <p:extLst>
      <p:ext uri="{BB962C8B-B14F-4D97-AF65-F5344CB8AC3E}">
        <p14:creationId xmlns:p14="http://schemas.microsoft.com/office/powerpoint/2010/main" val="46302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B0854185-24E0-4FF4-92DE-1926FFAA2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271"/>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DB178C-5FCD-443F-902A-81DB509C43F8}"/>
              </a:ext>
            </a:extLst>
          </p:cNvPr>
          <p:cNvPicPr>
            <a:picLocks noChangeAspect="1"/>
          </p:cNvPicPr>
          <p:nvPr/>
        </p:nvPicPr>
        <p:blipFill>
          <a:blip r:embed="rId3"/>
          <a:stretch>
            <a:fillRect/>
          </a:stretch>
        </p:blipFill>
        <p:spPr>
          <a:xfrm>
            <a:off x="182879" y="189326"/>
            <a:ext cx="5458266" cy="5803511"/>
          </a:xfrm>
          <a:prstGeom prst="rect">
            <a:avLst/>
          </a:prstGeom>
        </p:spPr>
      </p:pic>
      <p:pic>
        <p:nvPicPr>
          <p:cNvPr id="5" name="Picture 4">
            <a:extLst>
              <a:ext uri="{FF2B5EF4-FFF2-40B4-BE49-F238E27FC236}">
                <a16:creationId xmlns:a16="http://schemas.microsoft.com/office/drawing/2014/main" id="{EBB2DC25-AC29-455E-9E4F-6070AD83AD11}"/>
              </a:ext>
            </a:extLst>
          </p:cNvPr>
          <p:cNvPicPr>
            <a:picLocks noChangeAspect="1"/>
          </p:cNvPicPr>
          <p:nvPr/>
        </p:nvPicPr>
        <p:blipFill>
          <a:blip r:embed="rId4"/>
          <a:stretch>
            <a:fillRect/>
          </a:stretch>
        </p:blipFill>
        <p:spPr>
          <a:xfrm>
            <a:off x="5641145" y="245596"/>
            <a:ext cx="6367976" cy="5803511"/>
          </a:xfrm>
          <a:prstGeom prst="rect">
            <a:avLst/>
          </a:prstGeom>
        </p:spPr>
      </p:pic>
      <p:sp>
        <p:nvSpPr>
          <p:cNvPr id="6" name="TextBox 5">
            <a:extLst>
              <a:ext uri="{FF2B5EF4-FFF2-40B4-BE49-F238E27FC236}">
                <a16:creationId xmlns:a16="http://schemas.microsoft.com/office/drawing/2014/main" id="{0AB717FB-D9FE-461A-873E-BAFEBF437BC9}"/>
              </a:ext>
            </a:extLst>
          </p:cNvPr>
          <p:cNvSpPr txBox="1"/>
          <p:nvPr/>
        </p:nvSpPr>
        <p:spPr>
          <a:xfrm>
            <a:off x="182879" y="5682418"/>
            <a:ext cx="3563813" cy="338554"/>
          </a:xfrm>
          <a:prstGeom prst="rect">
            <a:avLst/>
          </a:prstGeom>
          <a:noFill/>
        </p:spPr>
        <p:txBody>
          <a:bodyPr wrap="square" rtlCol="0">
            <a:spAutoFit/>
          </a:bodyPr>
          <a:lstStyle/>
          <a:p>
            <a:r>
              <a:rPr lang="vi-VN" sz="1600" dirty="0">
                <a:solidFill>
                  <a:srgbClr val="FF0000"/>
                </a:solidFill>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Bé tham quan gian hàng tết</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59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546D552E-C28B-4993-A5E2-4D5327A02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42"/>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A69990-8577-4744-A78B-93AECF650693}"/>
              </a:ext>
            </a:extLst>
          </p:cNvPr>
          <p:cNvPicPr>
            <a:picLocks noChangeAspect="1"/>
          </p:cNvPicPr>
          <p:nvPr/>
        </p:nvPicPr>
        <p:blipFill>
          <a:blip r:embed="rId3"/>
          <a:stretch>
            <a:fillRect/>
          </a:stretch>
        </p:blipFill>
        <p:spPr>
          <a:xfrm>
            <a:off x="140677" y="0"/>
            <a:ext cx="11788726" cy="6161649"/>
          </a:xfrm>
          <a:prstGeom prst="rect">
            <a:avLst/>
          </a:prstGeom>
        </p:spPr>
      </p:pic>
      <p:sp>
        <p:nvSpPr>
          <p:cNvPr id="5" name="TextBox 4">
            <a:extLst>
              <a:ext uri="{FF2B5EF4-FFF2-40B4-BE49-F238E27FC236}">
                <a16:creationId xmlns:a16="http://schemas.microsoft.com/office/drawing/2014/main" id="{40A01AEC-B238-4FEE-BE16-2D5AD1AAC15C}"/>
              </a:ext>
            </a:extLst>
          </p:cNvPr>
          <p:cNvSpPr txBox="1"/>
          <p:nvPr/>
        </p:nvSpPr>
        <p:spPr>
          <a:xfrm>
            <a:off x="140677" y="696351"/>
            <a:ext cx="3488789" cy="338554"/>
          </a:xfrm>
          <a:prstGeom prst="rect">
            <a:avLst/>
          </a:prstGeom>
          <a:noFill/>
        </p:spPr>
        <p:txBody>
          <a:bodyPr wrap="square" rtlCol="0">
            <a:spAutoFit/>
          </a:bodyPr>
          <a:lstStyle/>
          <a:p>
            <a:r>
              <a:rPr lang="vi-VN" sz="1600" dirty="0">
                <a:solidFill>
                  <a:srgbClr val="FF0000"/>
                </a:solidFill>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Bé chơi trò chơi dân gian</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42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ên Giới Khung Năm Mới Của Trung Quốc 2024 Vectơ PNG , Tết Nguyên  đán, Tết Nguyên Đán, Năm Mới PNG và Vector với nền trong suốt để tải xuống">
            <a:extLst>
              <a:ext uri="{FF2B5EF4-FFF2-40B4-BE49-F238E27FC236}">
                <a16:creationId xmlns:a16="http://schemas.microsoft.com/office/drawing/2014/main" id="{1814D5E2-0FE2-49DB-B62E-888709628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42"/>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7DBF04F-22A0-405B-BEB6-994C325EF241}"/>
              </a:ext>
            </a:extLst>
          </p:cNvPr>
          <p:cNvPicPr>
            <a:picLocks noChangeAspect="1"/>
          </p:cNvPicPr>
          <p:nvPr/>
        </p:nvPicPr>
        <p:blipFill>
          <a:blip r:embed="rId3"/>
          <a:stretch>
            <a:fillRect/>
          </a:stretch>
        </p:blipFill>
        <p:spPr>
          <a:xfrm>
            <a:off x="103339" y="149688"/>
            <a:ext cx="5214249" cy="5997893"/>
          </a:xfrm>
          <a:prstGeom prst="rect">
            <a:avLst/>
          </a:prstGeom>
        </p:spPr>
      </p:pic>
      <p:pic>
        <p:nvPicPr>
          <p:cNvPr id="8" name="Picture 7">
            <a:extLst>
              <a:ext uri="{FF2B5EF4-FFF2-40B4-BE49-F238E27FC236}">
                <a16:creationId xmlns:a16="http://schemas.microsoft.com/office/drawing/2014/main" id="{F5E50773-E662-44B8-8A02-7D3A9D64E846}"/>
              </a:ext>
            </a:extLst>
          </p:cNvPr>
          <p:cNvPicPr>
            <a:picLocks noChangeAspect="1"/>
          </p:cNvPicPr>
          <p:nvPr/>
        </p:nvPicPr>
        <p:blipFill>
          <a:blip r:embed="rId4"/>
          <a:stretch>
            <a:fillRect/>
          </a:stretch>
        </p:blipFill>
        <p:spPr>
          <a:xfrm>
            <a:off x="5336434" y="149687"/>
            <a:ext cx="6752228" cy="5997893"/>
          </a:xfrm>
          <a:prstGeom prst="rect">
            <a:avLst/>
          </a:prstGeom>
        </p:spPr>
      </p:pic>
      <p:sp>
        <p:nvSpPr>
          <p:cNvPr id="9" name="TextBox 8">
            <a:extLst>
              <a:ext uri="{FF2B5EF4-FFF2-40B4-BE49-F238E27FC236}">
                <a16:creationId xmlns:a16="http://schemas.microsoft.com/office/drawing/2014/main" id="{0E4F2BB3-E3C8-42EC-B490-5611115F528C}"/>
              </a:ext>
            </a:extLst>
          </p:cNvPr>
          <p:cNvSpPr txBox="1"/>
          <p:nvPr/>
        </p:nvSpPr>
        <p:spPr>
          <a:xfrm>
            <a:off x="182879" y="5682418"/>
            <a:ext cx="3563813" cy="338554"/>
          </a:xfrm>
          <a:prstGeom prst="rect">
            <a:avLst/>
          </a:prstGeom>
          <a:noFill/>
        </p:spPr>
        <p:txBody>
          <a:bodyPr wrap="square" rtlCol="0">
            <a:spAutoFit/>
          </a:bodyPr>
          <a:lstStyle/>
          <a:p>
            <a:r>
              <a:rPr lang="vi-VN" sz="1600" dirty="0">
                <a:solidFill>
                  <a:srgbClr val="FF0000"/>
                </a:solidFill>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Bé tham gia trang trí lịch tết</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532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350</Words>
  <Application>Microsoft Office PowerPoint</Application>
  <PresentationFormat>Widescreen</PresentationFormat>
  <Paragraphs>10</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11</cp:revision>
  <dcterms:created xsi:type="dcterms:W3CDTF">2024-01-30T04:45:03Z</dcterms:created>
  <dcterms:modified xsi:type="dcterms:W3CDTF">2024-01-30T05:59:11Z</dcterms:modified>
</cp:coreProperties>
</file>