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B46C0-334B-43B4-827D-5AB3FB276B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ED9E2B-221A-4161-BE31-ED76168138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FD402-C9A5-4FEE-8E24-894B42F7D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580A9E-71FD-4B2E-B52E-BF57BAAF9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A9C8A-F759-490E-923C-DDE1FF42B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42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F8E6E-B26C-42EC-8370-88E00B6A7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DABB51-5872-49F1-A558-F8A158CB25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723D9-D2DF-4976-8ADC-81ED23AA4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D870C-86E0-4C5C-86DC-72AF6E084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737A92-C580-4393-AF64-363DADCFB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90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7667F0-5E29-46ED-9594-173691418A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692992-6B1D-49AF-9A3E-7A2623D06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B976F-7FC2-4BE2-A2C7-204E911F9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E85D83-0C0E-4473-81CF-0BB4C1C65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82704-0872-43E6-AB36-A497DDEC1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63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B50345-E3EE-449B-8BB5-012D1E85E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533D6-9EA1-4747-91EE-A6C20CE38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AC918-9217-409F-9B3B-4559A25D9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3C3CF-1A20-4FFD-B5CC-1917731EC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C9C4F-C288-4F6A-BA52-91E4475A6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746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58BE6-8823-42CB-9E6E-5AFFA6162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020E0-0DBB-479A-B656-0A8AB04AB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C82ABC-812B-487A-ADA3-55FF951D0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6CCF75-82DB-4E16-8869-53157DE1C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C6059F-E28D-4CE1-BA1D-54033880F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48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22846-2800-4182-B143-CEE5E5F5E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D2436-CE8C-4779-BB07-0893A7D76B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67B0BC-7EAD-4A07-8B1D-B6A3F8A2CC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98EB23-3FC7-48C2-A22B-92B229A37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66538-B58E-4EE1-AAC6-ED2DD813C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79F8F-B228-4E5B-AB30-DD83F894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335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0F394-41C9-475F-B23B-DE4B775AB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A84C2C-5568-4BD4-AAC6-51C6F2FA1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A13868-74F8-4443-87B6-8BC02963F8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BF2D73-5F2B-4DDE-9837-1AB2834BE3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0922CB4-0D0C-48F0-BAA9-84A7EBD2A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922AB7-78F8-4EF2-AA3C-6935E433F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746EB9-1037-44AB-AA76-EF813D095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5CBFB9-A798-4F05-B3AA-6F6B44F3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11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2C0EE-7B49-4CE6-80F0-210667DFF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D94385-B065-4A69-BB09-EE16E8C14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51349E-AA4E-43E1-A618-BCFC71BC0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42B4E7-3D1C-489F-B67B-741395B53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77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CA2D97-606D-422B-BA78-623B54CC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701D0D-E7DD-4277-AA9F-2DC89BBFE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A56F94-8B89-4F48-B245-753FC945D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13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719CE-BDCD-46AA-965F-D1C46704E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70B6F-E2AF-4ED4-859B-3D42C091F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B13F29-A6D4-42D1-9FDC-3247C5D99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023A71-7DEB-4DF2-BEEC-81081AC24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FB2D0B-8D74-4E6E-A0DC-55BF6331E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8D602A-773E-426F-AAA4-B9F45DBEC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7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44BAB-0EE4-4619-A180-9153413BA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085386-77F5-4837-B2D8-4896AF4C0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BCAAAD-E6EC-4990-ACE2-F69F55C0BF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A41F4A-1E62-458E-A2C6-BAA3661E6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58A38-A2AC-4A44-8C66-EC9DAFE09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51DE8E-ECE1-4B57-B8EA-CF434102E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067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C0858F-8C3B-4850-BDE2-A1DA4F966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7821CA-5EAA-4601-8C9C-C959ED107A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F9B98-B7FF-404A-83FD-E866E7D547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49B64-E132-418E-8290-60C6BB323107}" type="datetimeFigureOut">
              <a:rPr lang="en-US" smtClean="0"/>
              <a:t>6/10/2024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4D466F-3D13-4AEF-AA23-1A26AEB14B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CDAE2-8718-4209-BFD1-32265D0F13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261B6-30EC-452D-A0FD-50293233B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79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uyensinhdaucap.haiphong.edu.v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E4BEC5B-A211-4EA0-8CED-1B6BF97DFB2E}"/>
              </a:ext>
            </a:extLst>
          </p:cNvPr>
          <p:cNvSpPr/>
          <p:nvPr/>
        </p:nvSpPr>
        <p:spPr>
          <a:xfrm>
            <a:off x="4272148" y="230056"/>
            <a:ext cx="4572000" cy="6008914"/>
          </a:xfrm>
          <a:custGeom>
            <a:avLst/>
            <a:gdLst>
              <a:gd name="connsiteX0" fmla="*/ 0 w 4572000"/>
              <a:gd name="connsiteY0" fmla="*/ 0 h 6008914"/>
              <a:gd name="connsiteX1" fmla="*/ 4263539 w 4572000"/>
              <a:gd name="connsiteY1" fmla="*/ 0 h 6008914"/>
              <a:gd name="connsiteX2" fmla="*/ 4572000 w 4572000"/>
              <a:gd name="connsiteY2" fmla="*/ 308461 h 6008914"/>
              <a:gd name="connsiteX3" fmla="*/ 4572000 w 4572000"/>
              <a:gd name="connsiteY3" fmla="*/ 5700453 h 6008914"/>
              <a:gd name="connsiteX4" fmla="*/ 4263539 w 4572000"/>
              <a:gd name="connsiteY4" fmla="*/ 6008914 h 6008914"/>
              <a:gd name="connsiteX5" fmla="*/ 0 w 4572000"/>
              <a:gd name="connsiteY5" fmla="*/ 6008914 h 6008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2000" h="6008914">
                <a:moveTo>
                  <a:pt x="0" y="0"/>
                </a:moveTo>
                <a:lnTo>
                  <a:pt x="4263539" y="0"/>
                </a:lnTo>
                <a:cubicBezTo>
                  <a:pt x="4433897" y="0"/>
                  <a:pt x="4572000" y="138103"/>
                  <a:pt x="4572000" y="308461"/>
                </a:cubicBezTo>
                <a:lnTo>
                  <a:pt x="4572000" y="5700453"/>
                </a:lnTo>
                <a:cubicBezTo>
                  <a:pt x="4572000" y="5870811"/>
                  <a:pt x="4433897" y="6008914"/>
                  <a:pt x="4263539" y="6008914"/>
                </a:cubicBezTo>
                <a:lnTo>
                  <a:pt x="0" y="6008914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DBE9935-18D2-47EA-96C2-C2DB358571B5}"/>
              </a:ext>
            </a:extLst>
          </p:cNvPr>
          <p:cNvGrpSpPr/>
          <p:nvPr/>
        </p:nvGrpSpPr>
        <p:grpSpPr>
          <a:xfrm>
            <a:off x="3869635" y="1923450"/>
            <a:ext cx="692832" cy="402556"/>
            <a:chOff x="6334539" y="901148"/>
            <a:chExt cx="1238768" cy="58972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7585BAF-8306-443A-A965-CF04E38373CB}"/>
                </a:ext>
              </a:extLst>
            </p:cNvPr>
            <p:cNvSpPr/>
            <p:nvPr/>
          </p:nvSpPr>
          <p:spPr>
            <a:xfrm>
              <a:off x="7151557" y="944217"/>
              <a:ext cx="421750" cy="2928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Arc 7">
              <a:extLst>
                <a:ext uri="{FF2B5EF4-FFF2-40B4-BE49-F238E27FC236}">
                  <a16:creationId xmlns:a16="http://schemas.microsoft.com/office/drawing/2014/main" id="{A3B40556-A567-4F19-9512-AD14E4F1FE02}"/>
                </a:ext>
              </a:extLst>
            </p:cNvPr>
            <p:cNvSpPr/>
            <p:nvPr/>
          </p:nvSpPr>
          <p:spPr>
            <a:xfrm>
              <a:off x="6334539" y="901148"/>
              <a:ext cx="887897" cy="589720"/>
            </a:xfrm>
            <a:prstGeom prst="arc">
              <a:avLst>
                <a:gd name="adj1" fmla="val 3041550"/>
                <a:gd name="adj2" fmla="val 0"/>
              </a:avLst>
            </a:prstGeom>
            <a:ln w="76200">
              <a:gradFill flip="none" rotWithShape="1">
                <a:gsLst>
                  <a:gs pos="37166">
                    <a:srgbClr val="436CB7"/>
                  </a:gs>
                  <a:gs pos="25662">
                    <a:srgbClr val="3B62A8"/>
                  </a:gs>
                  <a:gs pos="7968">
                    <a:srgbClr val="2F5291"/>
                  </a:gs>
                  <a:gs pos="0">
                    <a:schemeClr val="accent1">
                      <a:lumMod val="67000"/>
                    </a:schemeClr>
                  </a:gs>
                  <a:gs pos="86721">
                    <a:srgbClr val="7D9DD6"/>
                  </a:gs>
                  <a:gs pos="76117">
                    <a:srgbClr val="6F92D2"/>
                  </a:gs>
                  <a:gs pos="63704">
                    <a:srgbClr val="5F86CD"/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23161CF-AA28-479F-9931-4F7070D60427}"/>
              </a:ext>
            </a:extLst>
          </p:cNvPr>
          <p:cNvGrpSpPr/>
          <p:nvPr/>
        </p:nvGrpSpPr>
        <p:grpSpPr>
          <a:xfrm>
            <a:off x="3820653" y="3443372"/>
            <a:ext cx="704482" cy="434095"/>
            <a:chOff x="6334539" y="901148"/>
            <a:chExt cx="1136848" cy="58972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789ACE4-C1DA-4D9F-A384-674DD2233FD5}"/>
                </a:ext>
              </a:extLst>
            </p:cNvPr>
            <p:cNvSpPr/>
            <p:nvPr/>
          </p:nvSpPr>
          <p:spPr>
            <a:xfrm>
              <a:off x="7060569" y="944217"/>
              <a:ext cx="410818" cy="2650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rc 11">
              <a:extLst>
                <a:ext uri="{FF2B5EF4-FFF2-40B4-BE49-F238E27FC236}">
                  <a16:creationId xmlns:a16="http://schemas.microsoft.com/office/drawing/2014/main" id="{8324BDAD-1C23-41B0-A827-F73E28909B01}"/>
                </a:ext>
              </a:extLst>
            </p:cNvPr>
            <p:cNvSpPr/>
            <p:nvPr/>
          </p:nvSpPr>
          <p:spPr>
            <a:xfrm>
              <a:off x="6334539" y="901148"/>
              <a:ext cx="887897" cy="589720"/>
            </a:xfrm>
            <a:prstGeom prst="arc">
              <a:avLst>
                <a:gd name="adj1" fmla="val 3041550"/>
                <a:gd name="adj2" fmla="val 0"/>
              </a:avLst>
            </a:prstGeom>
            <a:ln w="76200">
              <a:gradFill flip="none" rotWithShape="1">
                <a:gsLst>
                  <a:gs pos="37166">
                    <a:srgbClr val="436CB7"/>
                  </a:gs>
                  <a:gs pos="25662">
                    <a:srgbClr val="3B62A8"/>
                  </a:gs>
                  <a:gs pos="7968">
                    <a:srgbClr val="2F5291"/>
                  </a:gs>
                  <a:gs pos="0">
                    <a:schemeClr val="accent1">
                      <a:lumMod val="67000"/>
                    </a:schemeClr>
                  </a:gs>
                  <a:gs pos="86721">
                    <a:srgbClr val="7D9DD6"/>
                  </a:gs>
                  <a:gs pos="76117">
                    <a:srgbClr val="6F92D2"/>
                  </a:gs>
                  <a:gs pos="63704">
                    <a:srgbClr val="5F86CD"/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0B28557-AEC8-44BD-A94A-DC8D313E00E4}"/>
              </a:ext>
            </a:extLst>
          </p:cNvPr>
          <p:cNvGrpSpPr/>
          <p:nvPr/>
        </p:nvGrpSpPr>
        <p:grpSpPr>
          <a:xfrm>
            <a:off x="3869635" y="1033670"/>
            <a:ext cx="662608" cy="525713"/>
            <a:chOff x="6334539" y="875462"/>
            <a:chExt cx="1228597" cy="61540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55CB04A-C3A1-4FDC-A5B7-0AC7E754F2FE}"/>
                </a:ext>
              </a:extLst>
            </p:cNvPr>
            <p:cNvSpPr/>
            <p:nvPr/>
          </p:nvSpPr>
          <p:spPr>
            <a:xfrm>
              <a:off x="7152318" y="917751"/>
              <a:ext cx="410818" cy="2650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  <p:sp>
          <p:nvSpPr>
            <p:cNvPr id="15" name="Arc 14">
              <a:extLst>
                <a:ext uri="{FF2B5EF4-FFF2-40B4-BE49-F238E27FC236}">
                  <a16:creationId xmlns:a16="http://schemas.microsoft.com/office/drawing/2014/main" id="{4772041E-577E-43A6-8F77-41641B9F1D52}"/>
                </a:ext>
              </a:extLst>
            </p:cNvPr>
            <p:cNvSpPr/>
            <p:nvPr/>
          </p:nvSpPr>
          <p:spPr>
            <a:xfrm>
              <a:off x="6334539" y="875462"/>
              <a:ext cx="887897" cy="615406"/>
            </a:xfrm>
            <a:prstGeom prst="arc">
              <a:avLst>
                <a:gd name="adj1" fmla="val 3041550"/>
                <a:gd name="adj2" fmla="val 0"/>
              </a:avLst>
            </a:prstGeom>
            <a:ln w="76200">
              <a:gradFill flip="none" rotWithShape="1">
                <a:gsLst>
                  <a:gs pos="37166">
                    <a:srgbClr val="436CB7"/>
                  </a:gs>
                  <a:gs pos="25662">
                    <a:srgbClr val="3B62A8"/>
                  </a:gs>
                  <a:gs pos="7968">
                    <a:srgbClr val="2F5291"/>
                  </a:gs>
                  <a:gs pos="0">
                    <a:schemeClr val="accent1">
                      <a:lumMod val="67000"/>
                    </a:schemeClr>
                  </a:gs>
                  <a:gs pos="86721">
                    <a:srgbClr val="7D9DD6"/>
                  </a:gs>
                  <a:gs pos="76117">
                    <a:srgbClr val="6F92D2"/>
                  </a:gs>
                  <a:gs pos="63704">
                    <a:srgbClr val="5F86CD"/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b="1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B914307D-D1F8-4C86-A8F9-28937968E4BC}"/>
              </a:ext>
            </a:extLst>
          </p:cNvPr>
          <p:cNvGrpSpPr/>
          <p:nvPr/>
        </p:nvGrpSpPr>
        <p:grpSpPr>
          <a:xfrm>
            <a:off x="3853179" y="2661906"/>
            <a:ext cx="668484" cy="446940"/>
            <a:chOff x="6334539" y="901148"/>
            <a:chExt cx="1136848" cy="58972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FA16E95-7E15-430C-A375-743CA25702FC}"/>
                </a:ext>
              </a:extLst>
            </p:cNvPr>
            <p:cNvSpPr/>
            <p:nvPr/>
          </p:nvSpPr>
          <p:spPr>
            <a:xfrm>
              <a:off x="7060569" y="944217"/>
              <a:ext cx="410818" cy="2650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Arc 17">
              <a:extLst>
                <a:ext uri="{FF2B5EF4-FFF2-40B4-BE49-F238E27FC236}">
                  <a16:creationId xmlns:a16="http://schemas.microsoft.com/office/drawing/2014/main" id="{82116083-53A5-4842-BF7E-9BD30913A638}"/>
                </a:ext>
              </a:extLst>
            </p:cNvPr>
            <p:cNvSpPr/>
            <p:nvPr/>
          </p:nvSpPr>
          <p:spPr>
            <a:xfrm>
              <a:off x="6334539" y="901148"/>
              <a:ext cx="887897" cy="589720"/>
            </a:xfrm>
            <a:prstGeom prst="arc">
              <a:avLst>
                <a:gd name="adj1" fmla="val 3041550"/>
                <a:gd name="adj2" fmla="val 0"/>
              </a:avLst>
            </a:prstGeom>
            <a:ln w="76200">
              <a:gradFill flip="none" rotWithShape="1">
                <a:gsLst>
                  <a:gs pos="37166">
                    <a:srgbClr val="436CB7"/>
                  </a:gs>
                  <a:gs pos="25662">
                    <a:srgbClr val="3B62A8"/>
                  </a:gs>
                  <a:gs pos="7968">
                    <a:srgbClr val="2F5291"/>
                  </a:gs>
                  <a:gs pos="0">
                    <a:schemeClr val="accent1">
                      <a:lumMod val="67000"/>
                    </a:schemeClr>
                  </a:gs>
                  <a:gs pos="86721">
                    <a:srgbClr val="7D9DD6"/>
                  </a:gs>
                  <a:gs pos="76117">
                    <a:srgbClr val="6F92D2"/>
                  </a:gs>
                  <a:gs pos="63704">
                    <a:srgbClr val="5F86CD"/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45F8F355-7370-41D2-A259-D44CCF5077F9}"/>
              </a:ext>
            </a:extLst>
          </p:cNvPr>
          <p:cNvGrpSpPr/>
          <p:nvPr/>
        </p:nvGrpSpPr>
        <p:grpSpPr>
          <a:xfrm>
            <a:off x="3853179" y="5030232"/>
            <a:ext cx="671956" cy="460061"/>
            <a:chOff x="6334539" y="901148"/>
            <a:chExt cx="1136848" cy="58972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6E591F2-1B9A-4888-A319-10B1102B2098}"/>
                </a:ext>
              </a:extLst>
            </p:cNvPr>
            <p:cNvSpPr/>
            <p:nvPr/>
          </p:nvSpPr>
          <p:spPr>
            <a:xfrm>
              <a:off x="7060569" y="944217"/>
              <a:ext cx="410818" cy="2650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Arc 20">
              <a:extLst>
                <a:ext uri="{FF2B5EF4-FFF2-40B4-BE49-F238E27FC236}">
                  <a16:creationId xmlns:a16="http://schemas.microsoft.com/office/drawing/2014/main" id="{CD8E2DA6-C9D1-4621-B032-AFDCC68A14D9}"/>
                </a:ext>
              </a:extLst>
            </p:cNvPr>
            <p:cNvSpPr/>
            <p:nvPr/>
          </p:nvSpPr>
          <p:spPr>
            <a:xfrm>
              <a:off x="6334539" y="901148"/>
              <a:ext cx="887897" cy="589720"/>
            </a:xfrm>
            <a:prstGeom prst="arc">
              <a:avLst>
                <a:gd name="adj1" fmla="val 3041550"/>
                <a:gd name="adj2" fmla="val 0"/>
              </a:avLst>
            </a:prstGeom>
            <a:ln w="76200">
              <a:gradFill flip="none" rotWithShape="1">
                <a:gsLst>
                  <a:gs pos="37166">
                    <a:srgbClr val="436CB7"/>
                  </a:gs>
                  <a:gs pos="25662">
                    <a:srgbClr val="3B62A8"/>
                  </a:gs>
                  <a:gs pos="7968">
                    <a:srgbClr val="2F5291"/>
                  </a:gs>
                  <a:gs pos="0">
                    <a:schemeClr val="accent1">
                      <a:lumMod val="67000"/>
                    </a:schemeClr>
                  </a:gs>
                  <a:gs pos="86721">
                    <a:srgbClr val="7D9DD6"/>
                  </a:gs>
                  <a:gs pos="76117">
                    <a:srgbClr val="6F92D2"/>
                  </a:gs>
                  <a:gs pos="63704">
                    <a:srgbClr val="5F86CD"/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D883C9DA-B2A5-4A7C-A588-E51D5FBB3D14}"/>
              </a:ext>
            </a:extLst>
          </p:cNvPr>
          <p:cNvGrpSpPr/>
          <p:nvPr/>
        </p:nvGrpSpPr>
        <p:grpSpPr>
          <a:xfrm>
            <a:off x="3853179" y="4307523"/>
            <a:ext cx="671956" cy="434095"/>
            <a:chOff x="6334539" y="901148"/>
            <a:chExt cx="1136848" cy="58972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AA3D1B2-E23D-4C0C-B0E9-452FC2445D5D}"/>
                </a:ext>
              </a:extLst>
            </p:cNvPr>
            <p:cNvSpPr/>
            <p:nvPr/>
          </p:nvSpPr>
          <p:spPr>
            <a:xfrm>
              <a:off x="7060569" y="944217"/>
              <a:ext cx="410818" cy="26504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Arc 23">
              <a:extLst>
                <a:ext uri="{FF2B5EF4-FFF2-40B4-BE49-F238E27FC236}">
                  <a16:creationId xmlns:a16="http://schemas.microsoft.com/office/drawing/2014/main" id="{5862DE68-0E84-4F30-9396-0A24CD1E9AEF}"/>
                </a:ext>
              </a:extLst>
            </p:cNvPr>
            <p:cNvSpPr/>
            <p:nvPr/>
          </p:nvSpPr>
          <p:spPr>
            <a:xfrm>
              <a:off x="6334539" y="901148"/>
              <a:ext cx="887897" cy="589720"/>
            </a:xfrm>
            <a:prstGeom prst="arc">
              <a:avLst>
                <a:gd name="adj1" fmla="val 3041550"/>
                <a:gd name="adj2" fmla="val 0"/>
              </a:avLst>
            </a:prstGeom>
            <a:ln w="76200">
              <a:gradFill flip="none" rotWithShape="1">
                <a:gsLst>
                  <a:gs pos="37166">
                    <a:srgbClr val="436CB7"/>
                  </a:gs>
                  <a:gs pos="25662">
                    <a:srgbClr val="3B62A8"/>
                  </a:gs>
                  <a:gs pos="7968">
                    <a:srgbClr val="2F5291"/>
                  </a:gs>
                  <a:gs pos="0">
                    <a:schemeClr val="accent1">
                      <a:lumMod val="67000"/>
                    </a:schemeClr>
                  </a:gs>
                  <a:gs pos="86721">
                    <a:srgbClr val="7D9DD6"/>
                  </a:gs>
                  <a:gs pos="76117">
                    <a:srgbClr val="6F92D2"/>
                  </a:gs>
                  <a:gs pos="63704">
                    <a:srgbClr val="5F86CD"/>
                  </a:gs>
                  <a:gs pos="48000">
                    <a:schemeClr val="accent1">
                      <a:lumMod val="97000"/>
                      <a:lumOff val="3000"/>
                    </a:schemeClr>
                  </a:gs>
                  <a:gs pos="100000">
                    <a:schemeClr val="accent1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8120764F-B94A-4B1C-98BE-25AF6880A6EE}"/>
              </a:ext>
            </a:extLst>
          </p:cNvPr>
          <p:cNvSpPr txBox="1"/>
          <p:nvPr/>
        </p:nvSpPr>
        <p:spPr>
          <a:xfrm>
            <a:off x="5026936" y="1496739"/>
            <a:ext cx="3154018" cy="2958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 BÁO TUYỂN SINH NĂM HỌC </a:t>
            </a:r>
          </a:p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2024 - 2025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B902DFB-9838-4857-B5BE-26BA276FA0CF}"/>
              </a:ext>
            </a:extLst>
          </p:cNvPr>
          <p:cNvSpPr txBox="1"/>
          <p:nvPr/>
        </p:nvSpPr>
        <p:spPr>
          <a:xfrm>
            <a:off x="4767465" y="540232"/>
            <a:ext cx="3905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HUYỆN AN DƯƠNG</a:t>
            </a:r>
          </a:p>
          <a:p>
            <a:pPr algn="ctr"/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QUỐC TUẤN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427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E4BEC5B-A211-4EA0-8CED-1B6BF97DFB2E}"/>
              </a:ext>
            </a:extLst>
          </p:cNvPr>
          <p:cNvSpPr/>
          <p:nvPr/>
        </p:nvSpPr>
        <p:spPr>
          <a:xfrm>
            <a:off x="6795886" y="278296"/>
            <a:ext cx="4972043" cy="6291835"/>
          </a:xfrm>
          <a:custGeom>
            <a:avLst/>
            <a:gdLst>
              <a:gd name="connsiteX0" fmla="*/ 0 w 4572000"/>
              <a:gd name="connsiteY0" fmla="*/ 0 h 6008914"/>
              <a:gd name="connsiteX1" fmla="*/ 4263539 w 4572000"/>
              <a:gd name="connsiteY1" fmla="*/ 0 h 6008914"/>
              <a:gd name="connsiteX2" fmla="*/ 4572000 w 4572000"/>
              <a:gd name="connsiteY2" fmla="*/ 308461 h 6008914"/>
              <a:gd name="connsiteX3" fmla="*/ 4572000 w 4572000"/>
              <a:gd name="connsiteY3" fmla="*/ 5700453 h 6008914"/>
              <a:gd name="connsiteX4" fmla="*/ 4263539 w 4572000"/>
              <a:gd name="connsiteY4" fmla="*/ 6008914 h 6008914"/>
              <a:gd name="connsiteX5" fmla="*/ 0 w 4572000"/>
              <a:gd name="connsiteY5" fmla="*/ 6008914 h 6008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2000" h="6008914">
                <a:moveTo>
                  <a:pt x="0" y="0"/>
                </a:moveTo>
                <a:lnTo>
                  <a:pt x="4263539" y="0"/>
                </a:lnTo>
                <a:cubicBezTo>
                  <a:pt x="4433897" y="0"/>
                  <a:pt x="4572000" y="138103"/>
                  <a:pt x="4572000" y="308461"/>
                </a:cubicBezTo>
                <a:lnTo>
                  <a:pt x="4572000" y="5700453"/>
                </a:lnTo>
                <a:cubicBezTo>
                  <a:pt x="4572000" y="5870811"/>
                  <a:pt x="4433897" y="6008914"/>
                  <a:pt x="4263539" y="6008914"/>
                </a:cubicBezTo>
                <a:lnTo>
                  <a:pt x="0" y="6008914"/>
                </a:lnTo>
                <a:close/>
              </a:path>
            </a:pathLst>
          </a:cu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7585BAF-8306-443A-A965-CF04E38373CB}"/>
              </a:ext>
            </a:extLst>
          </p:cNvPr>
          <p:cNvSpPr/>
          <p:nvPr/>
        </p:nvSpPr>
        <p:spPr>
          <a:xfrm>
            <a:off x="6998078" y="1940745"/>
            <a:ext cx="383623" cy="2650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789ACE4-C1DA-4D9F-A384-674DD2233FD5}"/>
              </a:ext>
            </a:extLst>
          </p:cNvPr>
          <p:cNvSpPr/>
          <p:nvPr/>
        </p:nvSpPr>
        <p:spPr>
          <a:xfrm flipV="1">
            <a:off x="7008509" y="3831420"/>
            <a:ext cx="410818" cy="3580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5CB04A-C3A1-4FDC-A5B7-0AC7E754F2FE}"/>
              </a:ext>
            </a:extLst>
          </p:cNvPr>
          <p:cNvSpPr/>
          <p:nvPr/>
        </p:nvSpPr>
        <p:spPr>
          <a:xfrm>
            <a:off x="6930663" y="944915"/>
            <a:ext cx="420396" cy="2650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FA16E95-7E15-430C-A375-743CA25702FC}"/>
              </a:ext>
            </a:extLst>
          </p:cNvPr>
          <p:cNvSpPr/>
          <p:nvPr/>
        </p:nvSpPr>
        <p:spPr>
          <a:xfrm flipV="1">
            <a:off x="7008509" y="2972515"/>
            <a:ext cx="410818" cy="3580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6E591F2-1B9A-4888-A319-10B1102B2098}"/>
              </a:ext>
            </a:extLst>
          </p:cNvPr>
          <p:cNvSpPr/>
          <p:nvPr/>
        </p:nvSpPr>
        <p:spPr>
          <a:xfrm flipV="1">
            <a:off x="7008509" y="5555602"/>
            <a:ext cx="410818" cy="3580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AA3D1B2-E23D-4C0C-B0E9-452FC2445D5D}"/>
              </a:ext>
            </a:extLst>
          </p:cNvPr>
          <p:cNvSpPr/>
          <p:nvPr/>
        </p:nvSpPr>
        <p:spPr>
          <a:xfrm flipV="1">
            <a:off x="7008509" y="4700137"/>
            <a:ext cx="410818" cy="3580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18FC63EC-9988-43A8-8EE6-C55B0FE6D402}"/>
              </a:ext>
            </a:extLst>
          </p:cNvPr>
          <p:cNvSpPr/>
          <p:nvPr/>
        </p:nvSpPr>
        <p:spPr>
          <a:xfrm flipH="1">
            <a:off x="1052188" y="278296"/>
            <a:ext cx="5740170" cy="6291835"/>
          </a:xfrm>
          <a:custGeom>
            <a:avLst/>
            <a:gdLst>
              <a:gd name="connsiteX0" fmla="*/ 0 w 4572000"/>
              <a:gd name="connsiteY0" fmla="*/ 0 h 6008914"/>
              <a:gd name="connsiteX1" fmla="*/ 4263539 w 4572000"/>
              <a:gd name="connsiteY1" fmla="*/ 0 h 6008914"/>
              <a:gd name="connsiteX2" fmla="*/ 4572000 w 4572000"/>
              <a:gd name="connsiteY2" fmla="*/ 308461 h 6008914"/>
              <a:gd name="connsiteX3" fmla="*/ 4572000 w 4572000"/>
              <a:gd name="connsiteY3" fmla="*/ 5700453 h 6008914"/>
              <a:gd name="connsiteX4" fmla="*/ 4263539 w 4572000"/>
              <a:gd name="connsiteY4" fmla="*/ 6008914 h 6008914"/>
              <a:gd name="connsiteX5" fmla="*/ 0 w 4572000"/>
              <a:gd name="connsiteY5" fmla="*/ 6008914 h 60089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72000" h="6008914">
                <a:moveTo>
                  <a:pt x="0" y="0"/>
                </a:moveTo>
                <a:lnTo>
                  <a:pt x="4263539" y="0"/>
                </a:lnTo>
                <a:cubicBezTo>
                  <a:pt x="4433897" y="0"/>
                  <a:pt x="4572000" y="138103"/>
                  <a:pt x="4572000" y="308461"/>
                </a:cubicBezTo>
                <a:lnTo>
                  <a:pt x="4572000" y="5700453"/>
                </a:lnTo>
                <a:cubicBezTo>
                  <a:pt x="4572000" y="5870811"/>
                  <a:pt x="4433897" y="6008914"/>
                  <a:pt x="4263539" y="6008914"/>
                </a:cubicBezTo>
                <a:lnTo>
                  <a:pt x="0" y="6008914"/>
                </a:lnTo>
                <a:close/>
              </a:path>
            </a:pathLst>
          </a:cu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3A0962B-E4B2-40F9-8FBC-F0E934AE5168}"/>
              </a:ext>
            </a:extLst>
          </p:cNvPr>
          <p:cNvSpPr/>
          <p:nvPr/>
        </p:nvSpPr>
        <p:spPr>
          <a:xfrm flipV="1">
            <a:off x="6312698" y="3827980"/>
            <a:ext cx="410818" cy="3580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8F89D18-1201-4A58-8DE4-294922459124}"/>
              </a:ext>
            </a:extLst>
          </p:cNvPr>
          <p:cNvSpPr/>
          <p:nvPr/>
        </p:nvSpPr>
        <p:spPr>
          <a:xfrm flipV="1">
            <a:off x="6302607" y="2972515"/>
            <a:ext cx="410818" cy="3580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EC9262F-4434-4743-BAAB-AFD62E9D6098}"/>
              </a:ext>
            </a:extLst>
          </p:cNvPr>
          <p:cNvSpPr/>
          <p:nvPr/>
        </p:nvSpPr>
        <p:spPr>
          <a:xfrm flipV="1">
            <a:off x="6320995" y="5589345"/>
            <a:ext cx="410818" cy="3580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BFAB014-76AB-41A6-A153-4C855FFAC5F0}"/>
              </a:ext>
            </a:extLst>
          </p:cNvPr>
          <p:cNvSpPr/>
          <p:nvPr/>
        </p:nvSpPr>
        <p:spPr>
          <a:xfrm>
            <a:off x="6320995" y="931126"/>
            <a:ext cx="420396" cy="26504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1FC9A97-CD1A-4876-A6F5-0249DADCB811}"/>
              </a:ext>
            </a:extLst>
          </p:cNvPr>
          <p:cNvSpPr/>
          <p:nvPr/>
        </p:nvSpPr>
        <p:spPr>
          <a:xfrm flipV="1">
            <a:off x="6301409" y="4700137"/>
            <a:ext cx="410818" cy="3580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3A0DCEE-AF0D-4D88-8619-D0257FA7BBBD}"/>
              </a:ext>
            </a:extLst>
          </p:cNvPr>
          <p:cNvSpPr/>
          <p:nvPr/>
        </p:nvSpPr>
        <p:spPr>
          <a:xfrm>
            <a:off x="6316205" y="1936855"/>
            <a:ext cx="383623" cy="2650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id="{29A33ADC-EA9F-4284-88D8-2021CAD43267}"/>
              </a:ext>
            </a:extLst>
          </p:cNvPr>
          <p:cNvSpPr/>
          <p:nvPr/>
        </p:nvSpPr>
        <p:spPr>
          <a:xfrm flipH="1">
            <a:off x="6430458" y="1166238"/>
            <a:ext cx="726698" cy="10515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D17161-E68D-4FF5-BE1B-948E0F0D1740}"/>
              </a:ext>
            </a:extLst>
          </p:cNvPr>
          <p:cNvSpPr/>
          <p:nvPr/>
        </p:nvSpPr>
        <p:spPr>
          <a:xfrm>
            <a:off x="7473561" y="561217"/>
            <a:ext cx="4002821" cy="578716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bg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55C9FDC-2B27-4C9A-BC88-2E21EB3C29AA}"/>
              </a:ext>
            </a:extLst>
          </p:cNvPr>
          <p:cNvSpPr/>
          <p:nvPr/>
        </p:nvSpPr>
        <p:spPr>
          <a:xfrm>
            <a:off x="1457739" y="583096"/>
            <a:ext cx="4767197" cy="57136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D202FA3-54C1-4F8E-8065-EE2C6A655ADD}"/>
              </a:ext>
            </a:extLst>
          </p:cNvPr>
          <p:cNvSpPr/>
          <p:nvPr/>
        </p:nvSpPr>
        <p:spPr>
          <a:xfrm>
            <a:off x="6336529" y="941382"/>
            <a:ext cx="420396" cy="2650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165C848C-3311-4137-A8E5-A0BEA1560717}"/>
              </a:ext>
            </a:extLst>
          </p:cNvPr>
          <p:cNvSpPr/>
          <p:nvPr/>
        </p:nvSpPr>
        <p:spPr>
          <a:xfrm>
            <a:off x="7485836" y="554738"/>
            <a:ext cx="4055449" cy="83584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HÌNH THỨC TUYỂN SINH:</a:t>
            </a:r>
          </a:p>
          <a:p>
            <a:pPr algn="just"/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Tuyên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trực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B4550E8-EAB5-4CC7-883C-3B15F269C9CE}"/>
              </a:ext>
            </a:extLst>
          </p:cNvPr>
          <p:cNvSpPr/>
          <p:nvPr/>
        </p:nvSpPr>
        <p:spPr>
          <a:xfrm>
            <a:off x="7461286" y="1390587"/>
            <a:ext cx="4067725" cy="27954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 SINH TRỰC TUYẾN 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 NGHIỆM: </a:t>
            </a:r>
          </a:p>
          <a:p>
            <a:pPr algn="ctr"/>
            <a:r>
              <a:rPr lang="en-US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10/6 </a:t>
            </a:r>
            <a:r>
              <a:rPr lang="en-US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24/6/2024</a:t>
            </a:r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00" dirty="0">
                <a:solidFill>
                  <a:schemeClr val="accent1"/>
                </a:solidFill>
                <a:hlinkClick r:id="rId3"/>
              </a:rPr>
              <a:t>https://tuyensinhdaucap.haiphong.edu.vn</a:t>
            </a:r>
            <a:r>
              <a:rPr lang="en-US" sz="1600" dirty="0">
                <a:solidFill>
                  <a:schemeClr val="accent1"/>
                </a:solidFill>
                <a:hlinkClick r:id="rId3"/>
              </a:rPr>
              <a:t>/</a:t>
            </a:r>
            <a:r>
              <a:rPr lang="en-US" sz="1600" dirty="0">
                <a:solidFill>
                  <a:schemeClr val="accent1"/>
                </a:solidFill>
              </a:rPr>
              <a:t>.</a:t>
            </a:r>
            <a:endParaRPr lang="en-US" sz="14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 SINH TRỰC TUYẾN </a:t>
            </a: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THỨC: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03/7 </a:t>
            </a:r>
            <a:r>
              <a:rPr lang="en-US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22/7/2024 </a:t>
            </a:r>
          </a:p>
          <a:p>
            <a:pPr algn="just"/>
            <a:r>
              <a:rPr lang="en-US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00" dirty="0">
                <a:solidFill>
                  <a:schemeClr val="accent1"/>
                </a:solidFill>
                <a:hlinkClick r:id="rId3"/>
              </a:rPr>
              <a:t>https://tuyensinhdaucap.haiphong.edu.vn</a:t>
            </a:r>
            <a:r>
              <a:rPr lang="en-US" sz="1600" dirty="0">
                <a:solidFill>
                  <a:schemeClr val="accent1"/>
                </a:solidFill>
                <a:hlinkClick r:id="rId3"/>
              </a:rPr>
              <a:t>/</a:t>
            </a:r>
            <a:r>
              <a:rPr lang="en-US" sz="1600" dirty="0">
                <a:solidFill>
                  <a:schemeClr val="accent1"/>
                </a:solidFill>
              </a:rPr>
              <a:t>.</a:t>
            </a:r>
          </a:p>
          <a:p>
            <a:pPr algn="just"/>
            <a:endParaRPr lang="en-US" sz="9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1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đăng</a:t>
            </a:r>
            <a:r>
              <a:rPr lang="en-US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sz="1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QR:</a:t>
            </a:r>
          </a:p>
          <a:p>
            <a:pPr marL="285750" indent="-285750" algn="ctr">
              <a:buFontTx/>
              <a:buChar char="-"/>
            </a:pPr>
            <a:endParaRPr lang="en-US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C996281-B245-41DE-ABE6-62BFF8DD0554}"/>
              </a:ext>
            </a:extLst>
          </p:cNvPr>
          <p:cNvSpPr/>
          <p:nvPr/>
        </p:nvSpPr>
        <p:spPr>
          <a:xfrm>
            <a:off x="7461286" y="4179562"/>
            <a:ext cx="4067725" cy="2168823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 SINH TRỰC TIẾP:</a:t>
            </a:r>
            <a:endParaRPr lang="en-US" sz="1600" b="1" dirty="0"/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22/7/2024 </a:t>
            </a:r>
            <a:r>
              <a:rPr lang="en-US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27/7/2024</a:t>
            </a:r>
          </a:p>
          <a:p>
            <a:pPr algn="ctr"/>
            <a:endParaRPr lang="en-US" sz="800" dirty="0"/>
          </a:p>
          <a:p>
            <a:pPr algn="ctr"/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BGH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HIỆU TRƯỞNG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en-US" dirty="0"/>
          </a:p>
          <a:p>
            <a:pPr algn="ctr"/>
            <a:r>
              <a:rPr lang="en-US" dirty="0"/>
              <a:t> 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9E5A5B21-E9E5-4990-A715-292AA08A7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4210" y="583096"/>
            <a:ext cx="4789646" cy="569180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132/UBND-GD&amp;ĐT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27/5/2024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UNBD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huyện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2024-2025.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Tuấn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hoạch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2024 -2025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2019, 2020, 2021, 2022</a:t>
            </a:r>
            <a:b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tuyển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123</a:t>
            </a:r>
            <a:br>
              <a:rPr lang="en-US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 trẻ: 77 cháu</a:t>
            </a:r>
            <a:b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Mấu giáo 3 tuổi: 25 cháu</a:t>
            </a:r>
            <a:br>
              <a:rPr lang="de-DE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Mấu giáo 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tuổi: 6 cháu</a:t>
            </a:r>
            <a:b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Mấu giáo </a:t>
            </a:r>
            <a:r>
              <a:rPr lang="de-DE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tuổi: 15 cháu</a:t>
            </a:r>
            <a:br>
              <a:rPr lang="de-DE" sz="16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Hồ sơ tuyển sinh gồm:</a:t>
            </a:r>
            <a:br>
              <a:rPr lang="de-D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Đơn xin học</a:t>
            </a:r>
            <a:b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Giấy khai sinh bản trích lục hoặc bản photo công chứng</a:t>
            </a:r>
            <a:b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Giấy xác nhận cư trú (Đối với trẻ không có hộ khẩu tại Hải Phòng)</a:t>
            </a:r>
            <a:b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Địa điểm tuyển sinh:</a:t>
            </a:r>
            <a:br>
              <a:rPr lang="de-DE" sz="16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Phòng hành chính- Khu trung tâm Kiều Hạ- Trường mầm non Quốc Tuấn- Huyện An Dương- TP.Hải Phòng.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13F1F44-E5DD-4EA9-84E3-0D6150B53D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847" y="3538044"/>
            <a:ext cx="769867" cy="647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207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320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     Thực hiện công văn số 132/UBND-GD&amp;ĐT ngày 27/5/2024 của UNBD huyện An Dương về kế hoạch tuyển sinh vào lớp đầu cấp năm học 2024-2025.      Trường mầm non Quốc Tuấn thông báo về kế hoạch tuyển sinh năm học 2024 -2025 như sau: 1. Đối tượng tuyển sinh: - Trẻ sinh năm 2019, 2020, 2021, 2022 2. Chỉ tiêu tuyển sinh: 123 - Nhà trẻ: 77 cháu - Mấu giáo 3 tuổi: 25 cháu - Mấu giáo 4 tuổi: 6 cháu - Mấu giáo 5 tuổi: 15 cháu 3. Hồ sơ tuyển sinh gồm: - Đơn xin học - Giấy khai sinh bản trích lục hoặc bản photo công chứng - Giấy xác nhận cư trú (Đối với trẻ không có hộ khẩu tại Hải Phòng) 4. Địa điểm tuyển sinh: - Phòng hành chính- Khu trung tâm Kiều Hạ- Trường mầm non Quốc Tuấn- Huyện An Dương- TP.Hải Phòng.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29</cp:revision>
  <dcterms:created xsi:type="dcterms:W3CDTF">2023-07-02T11:04:08Z</dcterms:created>
  <dcterms:modified xsi:type="dcterms:W3CDTF">2024-06-10T15:29:41Z</dcterms:modified>
</cp:coreProperties>
</file>