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09" r:id="rId2"/>
    <p:sldId id="341" r:id="rId3"/>
    <p:sldId id="363" r:id="rId4"/>
    <p:sldId id="380" r:id="rId5"/>
    <p:sldId id="392" r:id="rId6"/>
    <p:sldId id="394" r:id="rId7"/>
    <p:sldId id="395" r:id="rId8"/>
    <p:sldId id="382" r:id="rId9"/>
    <p:sldId id="396" r:id="rId10"/>
    <p:sldId id="384" r:id="rId11"/>
    <p:sldId id="383" r:id="rId12"/>
    <p:sldId id="385" r:id="rId13"/>
    <p:sldId id="371" r:id="rId14"/>
    <p:sldId id="372" r:id="rId15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88D"/>
    <a:srgbClr val="0000FF"/>
    <a:srgbClr val="6E673E"/>
    <a:srgbClr val="187E30"/>
    <a:srgbClr val="006600"/>
    <a:srgbClr val="E4E02C"/>
    <a:srgbClr val="FF33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9"/>
    <p:restoredTop sz="90909"/>
  </p:normalViewPr>
  <p:slideViewPr>
    <p:cSldViewPr showGuides="1">
      <p:cViewPr varScale="1">
        <p:scale>
          <a:sx n="67" d="100"/>
          <a:sy n="67" d="100"/>
        </p:scale>
        <p:origin x="1566" y="72"/>
      </p:cViewPr>
      <p:guideLst>
        <p:guide orient="horz" pos="22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 algn="r" eaLnBrk="1" hangingPunct="1">
              <a:buNone/>
            </a:pPr>
            <a:fld id="{BB962C8B-B14F-4D97-AF65-F5344CB8AC3E}" type="datetimeFigureOut">
              <a:rPr lang="en-US" altLang="en-US" sz="1200" dirty="0">
                <a:latin typeface="Calibri" panose="020F0502020204030204" pitchFamily="34" charset="0"/>
              </a:rPr>
              <a:t>5/10/2024</a:t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6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eaLnBrk="1" hangingPunct="1">
              <a:buNone/>
            </a:pP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136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>
                <a:latin typeface="Calibri" panose="020F0502020204030204" pitchFamily="34" charset="0"/>
              </a:rPr>
              <a:t>‹#›</a:t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047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en-US" dirty="0">
                <a:latin typeface=".VnTime" pitchFamily="34" charset="0"/>
              </a:rPr>
              <a:t>5/10/2024</a:t>
            </a:fld>
            <a:endParaRPr lang="en-US" altLang="en-US" dirty="0"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en-US" dirty="0"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.VnTime" pitchFamily="34" charset="0"/>
              </a:rPr>
              <a:t>‹#›</a:t>
            </a:fld>
            <a:endParaRPr lang="en-US" altLang="en-US" dirty="0">
              <a:latin typeface=".VnTime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en-US" dirty="0">
                <a:latin typeface=".VnTime" pitchFamily="34" charset="0"/>
              </a:rPr>
              <a:t>5/10/2024</a:t>
            </a:fld>
            <a:endParaRPr lang="en-US" altLang="en-US" dirty="0"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en-US" dirty="0"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.VnTime" pitchFamily="34" charset="0"/>
              </a:rPr>
              <a:t>‹#›</a:t>
            </a:fld>
            <a:endParaRPr lang="en-US" altLang="en-US" dirty="0">
              <a:latin typeface=".VnTime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en-US" dirty="0">
                <a:latin typeface=".VnTime" pitchFamily="34" charset="0"/>
              </a:rPr>
              <a:t>5/10/2024</a:t>
            </a:fld>
            <a:endParaRPr lang="en-US" altLang="en-US" dirty="0"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en-US" dirty="0"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.VnTime" pitchFamily="34" charset="0"/>
              </a:rPr>
              <a:t>‹#›</a:t>
            </a:fld>
            <a:endParaRPr lang="en-US" altLang="en-US" dirty="0">
              <a:latin typeface=".VnTime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en-US" dirty="0">
                <a:latin typeface=".VnTime" pitchFamily="34" charset="0"/>
              </a:rPr>
              <a:t>5/10/2024</a:t>
            </a:fld>
            <a:endParaRPr lang="en-US" altLang="en-US" dirty="0"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en-US" dirty="0"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.VnTime" pitchFamily="34" charset="0"/>
              </a:rPr>
              <a:t>‹#›</a:t>
            </a:fld>
            <a:endParaRPr lang="en-US" altLang="en-US" dirty="0">
              <a:latin typeface=".VnTime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en-US" dirty="0">
                <a:latin typeface=".VnTime" pitchFamily="34" charset="0"/>
              </a:rPr>
              <a:t>5/10/2024</a:t>
            </a:fld>
            <a:endParaRPr lang="en-US" altLang="en-US" dirty="0"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en-US" dirty="0"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.VnTime" pitchFamily="34" charset="0"/>
              </a:rPr>
              <a:t>‹#›</a:t>
            </a:fld>
            <a:endParaRPr lang="en-US" altLang="en-US" dirty="0">
              <a:latin typeface=".VnTime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en-US" dirty="0">
                <a:latin typeface=".VnTime" pitchFamily="34" charset="0"/>
              </a:rPr>
              <a:t>5/10/2024</a:t>
            </a:fld>
            <a:endParaRPr lang="en-US" altLang="en-US" dirty="0"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en-US" dirty="0"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.VnTime" pitchFamily="34" charset="0"/>
              </a:rPr>
              <a:t>‹#›</a:t>
            </a:fld>
            <a:endParaRPr lang="en-US" altLang="en-US" dirty="0">
              <a:latin typeface=".VnTime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en-US" dirty="0">
                <a:latin typeface=".VnTime" pitchFamily="34" charset="0"/>
              </a:rPr>
              <a:t>5/10/2024</a:t>
            </a:fld>
            <a:endParaRPr lang="en-US" altLang="en-US" dirty="0">
              <a:latin typeface=".VnTime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en-US" dirty="0">
              <a:latin typeface=".VnTime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.VnTime" pitchFamily="34" charset="0"/>
              </a:rPr>
              <a:t>‹#›</a:t>
            </a:fld>
            <a:endParaRPr lang="en-US" altLang="en-US" dirty="0">
              <a:latin typeface=".VnTime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en-US" dirty="0">
                <a:latin typeface=".VnTime" pitchFamily="34" charset="0"/>
              </a:rPr>
              <a:t>5/10/2024</a:t>
            </a:fld>
            <a:endParaRPr lang="en-US" altLang="en-US" dirty="0">
              <a:latin typeface=".VnTime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en-US" dirty="0">
              <a:latin typeface=".VnTime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.VnTime" pitchFamily="34" charset="0"/>
              </a:rPr>
              <a:t>‹#›</a:t>
            </a:fld>
            <a:endParaRPr lang="en-US" altLang="en-US" dirty="0">
              <a:latin typeface=".VnTime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en-US" dirty="0">
                <a:latin typeface=".VnTime" pitchFamily="34" charset="0"/>
              </a:rPr>
              <a:t>5/10/2024</a:t>
            </a:fld>
            <a:endParaRPr lang="en-US" altLang="en-US" dirty="0">
              <a:latin typeface=".VnTime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en-US" dirty="0">
              <a:latin typeface=".VnTim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.VnTime" pitchFamily="34" charset="0"/>
              </a:rPr>
              <a:t>‹#›</a:t>
            </a:fld>
            <a:endParaRPr lang="en-US" altLang="en-US" dirty="0">
              <a:latin typeface=".VnTime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en-US" dirty="0">
                <a:latin typeface=".VnTime" pitchFamily="34" charset="0"/>
              </a:rPr>
              <a:t>5/10/2024</a:t>
            </a:fld>
            <a:endParaRPr lang="en-US" altLang="en-US" dirty="0"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en-US" dirty="0"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.VnTime" pitchFamily="34" charset="0"/>
              </a:rPr>
              <a:t>‹#›</a:t>
            </a:fld>
            <a:endParaRPr lang="en-US" altLang="en-US" dirty="0">
              <a:latin typeface=".VnTime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en-US" dirty="0">
                <a:latin typeface=".VnTime" pitchFamily="34" charset="0"/>
              </a:rPr>
              <a:t>5/10/2024</a:t>
            </a:fld>
            <a:endParaRPr lang="en-US" altLang="en-US" dirty="0">
              <a:latin typeface=".VnTime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en-US" dirty="0">
              <a:latin typeface=".VnTime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.VnTime" pitchFamily="34" charset="0"/>
              </a:rPr>
              <a:t>‹#›</a:t>
            </a:fld>
            <a:endParaRPr lang="en-US" altLang="en-US" dirty="0">
              <a:latin typeface=".VnTime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BB962C8B-B14F-4D97-AF65-F5344CB8AC3E}" type="datetimeFigureOut">
              <a:rPr lang="en-US" altLang="en-US" dirty="0">
                <a:latin typeface=".VnTime" pitchFamily="34" charset="0"/>
              </a:rPr>
              <a:t>5/10/2024</a:t>
            </a:fld>
            <a:endParaRPr lang="en-US" altLang="en-US" dirty="0"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endParaRPr lang="en-US" altLang="en-US" dirty="0"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.VnTime" pitchFamily="34" charset="0"/>
              </a:rPr>
              <a:t>‹#›</a:t>
            </a:fld>
            <a:endParaRPr lang="en-US" altLang="en-US" dirty="0">
              <a:latin typeface=".VnTime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endParaRPr lang="en-US" altLang="en-US" dirty="0"/>
          </a:p>
        </p:txBody>
      </p:sp>
      <p:pic>
        <p:nvPicPr>
          <p:cNvPr id="3075" name="Picture 2" descr="EJ023"/>
          <p:cNvPicPr>
            <a:picLocks noChangeAspect="1"/>
          </p:cNvPicPr>
          <p:nvPr/>
        </p:nvPicPr>
        <p:blipFill>
          <a:blip r:embed="rId2"/>
          <a:srcRect l="10834" t="5556" r="5833" b="3333"/>
          <a:stretch>
            <a:fillRect/>
          </a:stretch>
        </p:blipFill>
        <p:spPr>
          <a:xfrm>
            <a:off x="-76200" y="-152400"/>
            <a:ext cx="9143365" cy="688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2" name="Rectangle 4"/>
          <p:cNvSpPr/>
          <p:nvPr/>
        </p:nvSpPr>
        <p:spPr>
          <a:xfrm>
            <a:off x="1905000" y="609600"/>
            <a:ext cx="67818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ĐÀO TẠO 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HUYỆN TIÊN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lÃNG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TRƯỜNG 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MẦM NON TIÊN THANH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3" name="Rectangle 5"/>
          <p:cNvSpPr/>
          <p:nvPr/>
        </p:nvSpPr>
        <p:spPr>
          <a:xfrm>
            <a:off x="533400" y="3033713"/>
            <a:ext cx="8229600" cy="36009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17375E"/>
                </a:solidFill>
                <a:latin typeface="Times New Roman" panose="02020603050405020304" pitchFamily="18" charset="0"/>
              </a:rPr>
              <a:t>Đề tài: Đôi bàn </a:t>
            </a:r>
            <a:r>
              <a:rPr lang="en-US" altLang="en-US" sz="5400" b="1" dirty="0" err="1">
                <a:solidFill>
                  <a:srgbClr val="17375E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5400" b="1" dirty="0">
                <a:solidFill>
                  <a:srgbClr val="17375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17375E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5400" b="1" dirty="0" smtClean="0">
                <a:solidFill>
                  <a:srgbClr val="17375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17375E"/>
                </a:solidFill>
                <a:latin typeface="Times New Roman" panose="02020603050405020304" pitchFamily="18" charset="0"/>
              </a:rPr>
              <a:t>diệu</a:t>
            </a:r>
            <a:endParaRPr lang="en-US" altLang="en-US" sz="5400" b="1" dirty="0" smtClean="0">
              <a:solidFill>
                <a:srgbClr val="17375E"/>
              </a:solidFill>
              <a:latin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 smtClean="0">
                <a:solidFill>
                  <a:srgbClr val="17375E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5400" b="1" dirty="0" smtClean="0">
                <a:solidFill>
                  <a:srgbClr val="17375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17375E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5400" b="1" dirty="0" smtClean="0">
                <a:solidFill>
                  <a:srgbClr val="17375E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5400" b="1" dirty="0" err="1" smtClean="0">
                <a:solidFill>
                  <a:srgbClr val="17375E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5400" b="1" dirty="0" smtClean="0">
                <a:solidFill>
                  <a:srgbClr val="17375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17375E"/>
                </a:solidFill>
                <a:latin typeface="Times New Roman" panose="02020603050405020304" pitchFamily="18" charset="0"/>
              </a:rPr>
              <a:t>thân</a:t>
            </a:r>
            <a:endParaRPr lang="en-US" altLang="en-US" sz="5400" b="1" dirty="0">
              <a:solidFill>
                <a:srgbClr val="17375E"/>
              </a:solidFill>
              <a:latin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17375E"/>
                </a:solidFill>
                <a:latin typeface="Times New Roman" panose="02020603050405020304" pitchFamily="18" charset="0"/>
              </a:rPr>
              <a:t>Lứa tuổi: </a:t>
            </a:r>
            <a:r>
              <a:rPr lang="en-US" altLang="en-US" b="1" dirty="0" smtClean="0">
                <a:solidFill>
                  <a:srgbClr val="17375E"/>
                </a:solidFill>
                <a:latin typeface="Times New Roman" panose="02020603050405020304" pitchFamily="18" charset="0"/>
              </a:rPr>
              <a:t>4-5 </a:t>
            </a:r>
            <a:r>
              <a:rPr lang="en-US" altLang="en-US" b="1" dirty="0">
                <a:solidFill>
                  <a:srgbClr val="17375E"/>
                </a:solidFill>
                <a:latin typeface="Times New Roman" panose="02020603050405020304" pitchFamily="18" charset="0"/>
              </a:rPr>
              <a:t>tuổi</a:t>
            </a: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17375E"/>
                </a:solidFill>
                <a:latin typeface="Times New Roman" panose="02020603050405020304" pitchFamily="18" charset="0"/>
              </a:rPr>
              <a:t>Giáo viên: </a:t>
            </a:r>
            <a:r>
              <a:rPr lang="en-US" altLang="en-US" b="1" dirty="0" err="1" smtClean="0">
                <a:solidFill>
                  <a:srgbClr val="17375E"/>
                </a:solidFill>
                <a:latin typeface="Times New Roman" panose="02020603050405020304" pitchFamily="18" charset="0"/>
              </a:rPr>
              <a:t>Vũ</a:t>
            </a:r>
            <a:r>
              <a:rPr lang="en-US" altLang="en-US" b="1" dirty="0" smtClean="0">
                <a:solidFill>
                  <a:srgbClr val="17375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17375E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b="1" dirty="0" smtClean="0">
                <a:solidFill>
                  <a:srgbClr val="17375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17375E"/>
                </a:solidFill>
                <a:latin typeface="Times New Roman" panose="02020603050405020304" pitchFamily="18" charset="0"/>
              </a:rPr>
              <a:t>Thúy</a:t>
            </a:r>
            <a:endParaRPr lang="en-US" altLang="en-US" b="1" dirty="0">
              <a:solidFill>
                <a:srgbClr val="17375E"/>
              </a:solidFill>
              <a:latin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Năm học: 2023 - 2024</a:t>
            </a:r>
            <a:endParaRPr lang="en-US" altLang="en-US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078" name="WordArt 8"/>
          <p:cNvSpPr>
            <a:spLocks noTextEdit="1"/>
          </p:cNvSpPr>
          <p:nvPr/>
        </p:nvSpPr>
        <p:spPr>
          <a:xfrm>
            <a:off x="1676400" y="762000"/>
            <a:ext cx="72390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.VnTime" pitchFamily="34" charset="0"/>
              <a:ea typeface=".VnTime" pitchFamily="34" charset="0"/>
            </a:endParaRPr>
          </a:p>
        </p:txBody>
      </p:sp>
      <p:sp>
        <p:nvSpPr>
          <p:cNvPr id="2055" name="Rectangle 4"/>
          <p:cNvSpPr/>
          <p:nvPr/>
        </p:nvSpPr>
        <p:spPr>
          <a:xfrm>
            <a:off x="1219200" y="1676400"/>
            <a:ext cx="739140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</a:t>
            </a: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KHÁM PHÁ KHOA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3" grpId="0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n-trang-1007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40238" cy="3292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tay nhặt ra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2475"/>
            <a:ext cx="4419600" cy="3565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tay quét nhà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0"/>
            <a:ext cx="4724400" cy="3309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IMG_616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314700"/>
            <a:ext cx="4724400" cy="3543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hung-anh-dep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Text Box 3"/>
          <p:cNvSpPr txBox="1"/>
          <p:nvPr/>
        </p:nvSpPr>
        <p:spPr>
          <a:xfrm>
            <a:off x="1905000" y="2605088"/>
            <a:ext cx="61722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TRẢI NGHIỆM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 dir="vert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17" descr="phong-canh-mua-xuan-dong-co-dep-psd-21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381000" y="1676400"/>
            <a:ext cx="8458200" cy="144780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b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ĐỘI NÀO NHANH</a:t>
            </a:r>
            <a:endParaRPr lang="en-US" altLang="en-US" sz="5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bf3eaa9acaaafb1ec5c9cb7b989a13e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retro_nature_summer_background_with_green_grass_and_bike_with_ball8on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8" y="0"/>
            <a:ext cx="912971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609600" y="1981200"/>
            <a:ext cx="8229600" cy="114300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sz="5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br>
              <a:rPr lang="en-US" altLang="en-US" sz="5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KHÉO TAY</a:t>
            </a:r>
            <a:endParaRPr lang="en-US" altLang="en-US" sz="55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Nhac khong loi Soi dong - Danh cap 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4344" y="3429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5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1657221-Los-ni-os-y-el-arco-iris-Ilustraciones--Foto-de-archivo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2362200" y="0"/>
            <a:ext cx="54102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BC088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THÚC</a:t>
            </a:r>
          </a:p>
        </p:txBody>
      </p:sp>
      <p:sp>
        <p:nvSpPr>
          <p:cNvPr id="15364" name="TextBox 3"/>
          <p:cNvSpPr txBox="1"/>
          <p:nvPr/>
        </p:nvSpPr>
        <p:spPr>
          <a:xfrm>
            <a:off x="0" y="2438400"/>
            <a:ext cx="9144000" cy="1938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Britannic Bold" pitchFamily="34" charset="0"/>
                <a:cs typeface="Times New Roman" panose="02020603050405020304" pitchFamily="18" charset="0"/>
              </a:rPr>
              <a:t>Cảm ơn các cô đã về thăm lớp!</a:t>
            </a: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Britannic Bold" pitchFamily="34" charset="0"/>
                <a:cs typeface="Times New Roman" panose="02020603050405020304" pitchFamily="18" charset="0"/>
              </a:rPr>
              <a:t>Chúc các cô mạnh khỏe!</a:t>
            </a: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Britannic Bold" pitchFamily="34" charset="0"/>
                <a:cs typeface="Times New Roman" panose="02020603050405020304" pitchFamily="18" charset="0"/>
              </a:rPr>
              <a:t>Chúc các bé chăm ngoan, học giỏi!</a:t>
            </a:r>
            <a:endParaRPr lang="en-US" altLang="en-US" sz="4000" b="1" dirty="0">
              <a:latin typeface="Britannic Bold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KhamTay-DaoVietHung (đã sử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7108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-anh-dep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Rectangle 4"/>
          <p:cNvSpPr/>
          <p:nvPr/>
        </p:nvSpPr>
        <p:spPr>
          <a:xfrm>
            <a:off x="762000" y="1905000"/>
            <a:ext cx="7772400" cy="8617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HĐ 1: VŨ </a:t>
            </a:r>
            <a:r>
              <a:rPr lang="en-US" alt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ĐIỆU RỬA TAY</a:t>
            </a:r>
          </a:p>
        </p:txBody>
      </p:sp>
      <p:pic>
        <p:nvPicPr>
          <p:cNvPr id="3" name="Vu-Dieu-Rua-Tay-V-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hecker dir="vert"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3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hung-anh-de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Rectangle 4"/>
          <p:cNvSpPr/>
          <p:nvPr/>
        </p:nvSpPr>
        <p:spPr>
          <a:xfrm>
            <a:off x="1143000" y="1905000"/>
            <a:ext cx="7391400" cy="1631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HĐ2: CHÚNG </a:t>
            </a:r>
            <a:r>
              <a:rPr lang="en-US" alt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MÌNH CÙNG 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147" name="AutoShape 2" descr="Một cậu bé tự nhiên bị liệt 2 tay khiến bác sĩ 'bó tay' không biết bệnh gì  - Mnewsvn.Com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endParaRPr lang="en-US" altLang="en-US" sz="1800" dirty="0">
              <a:latin typeface=".VnTime" pitchFamily="34" charset="0"/>
            </a:endParaRPr>
          </a:p>
        </p:txBody>
      </p:sp>
      <p:sp>
        <p:nvSpPr>
          <p:cNvPr id="8196" name="Oval 6"/>
          <p:cNvSpPr>
            <a:spLocks noChangeArrowheads="1"/>
          </p:cNvSpPr>
          <p:nvPr/>
        </p:nvSpPr>
        <p:spPr bwMode="auto">
          <a:xfrm>
            <a:off x="155575" y="24130"/>
            <a:ext cx="1656715" cy="82486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  <a:round/>
          </a:ln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 trái</a:t>
            </a:r>
          </a:p>
        </p:txBody>
      </p:sp>
      <p:cxnSp>
        <p:nvCxnSpPr>
          <p:cNvPr id="7" name="Straight Arrow Connector 6"/>
          <p:cNvCxnSpPr>
            <a:stCxn id="8196" idx="4"/>
          </p:cNvCxnSpPr>
          <p:nvPr/>
        </p:nvCxnSpPr>
        <p:spPr>
          <a:xfrm>
            <a:off x="984423" y="848908"/>
            <a:ext cx="313055" cy="974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7315200" y="76200"/>
            <a:ext cx="1656715" cy="82486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  <a:round/>
          </a:ln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 phải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153573" y="848908"/>
            <a:ext cx="381000" cy="8274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4" descr="Copy of 1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001" y="649317"/>
            <a:ext cx="4124593" cy="57049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3" name="Oval 9"/>
          <p:cNvSpPr>
            <a:spLocks noChangeArrowheads="1"/>
          </p:cNvSpPr>
          <p:nvPr/>
        </p:nvSpPr>
        <p:spPr bwMode="auto">
          <a:xfrm>
            <a:off x="6960731" y="2452385"/>
            <a:ext cx="2119903" cy="51273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  <a:rou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7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</a:t>
            </a:r>
            <a:r>
              <a:rPr kumimoji="0" lang="en-US" sz="173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7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bàn</a:t>
            </a:r>
            <a:r>
              <a:rPr kumimoji="0" lang="en-US" sz="173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7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tay</a:t>
            </a:r>
          </a:p>
        </p:txBody>
      </p:sp>
      <p:sp>
        <p:nvSpPr>
          <p:cNvPr id="7174" name="Oval 10"/>
          <p:cNvSpPr>
            <a:spLocks noChangeArrowheads="1"/>
          </p:cNvSpPr>
          <p:nvPr/>
        </p:nvSpPr>
        <p:spPr bwMode="auto">
          <a:xfrm>
            <a:off x="403379" y="3249386"/>
            <a:ext cx="1893319" cy="512731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  <a:rou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7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Ngón</a:t>
            </a:r>
            <a:r>
              <a:rPr kumimoji="0" lang="en-US" sz="173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7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tay</a:t>
            </a: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474290" y="908543"/>
            <a:ext cx="1893319" cy="51329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  <a:rou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7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Móng tay</a:t>
            </a:r>
          </a:p>
        </p:txBody>
      </p:sp>
      <p:cxnSp>
        <p:nvCxnSpPr>
          <p:cNvPr id="3" name="Straight Arrow Connector 2"/>
          <p:cNvCxnSpPr>
            <a:stCxn id="7174" idx="6"/>
          </p:cNvCxnSpPr>
          <p:nvPr/>
        </p:nvCxnSpPr>
        <p:spPr>
          <a:xfrm>
            <a:off x="2296698" y="3505752"/>
            <a:ext cx="1169788" cy="2563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367866" y="1295489"/>
            <a:ext cx="1289685" cy="381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545542" y="2751937"/>
            <a:ext cx="1461274" cy="1443992"/>
          </a:xfrm>
          <a:prstGeom prst="straightConnector1">
            <a:avLst/>
          </a:prstGeom>
          <a:ln>
            <a:solidFill>
              <a:srgbClr val="269A26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Oval 10"/>
          <p:cNvSpPr>
            <a:spLocks noChangeArrowheads="1"/>
          </p:cNvSpPr>
          <p:nvPr/>
        </p:nvSpPr>
        <p:spPr bwMode="auto">
          <a:xfrm>
            <a:off x="304800" y="2068007"/>
            <a:ext cx="1893319" cy="504203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  <a:rou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7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Kẽ</a:t>
            </a:r>
            <a:r>
              <a:rPr kumimoji="0" lang="en-US" sz="173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7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tay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98119" y="2381111"/>
            <a:ext cx="1916681" cy="5840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169897" y="4800600"/>
            <a:ext cx="1974103" cy="504203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  <a:rou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730" b="1" dirty="0" err="1" smtClean="0">
                <a:solidFill>
                  <a:srgbClr val="FF0000"/>
                </a:solidFill>
              </a:rPr>
              <a:t>Cổ</a:t>
            </a:r>
            <a:r>
              <a:rPr lang="en-US" sz="1730" b="1" dirty="0">
                <a:solidFill>
                  <a:srgbClr val="FF3399"/>
                </a:solidFill>
              </a:rPr>
              <a:t> </a:t>
            </a:r>
            <a:r>
              <a:rPr kumimoji="0" lang="en-US" sz="173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tay</a:t>
            </a:r>
            <a:endParaRPr kumimoji="0" lang="en-US" sz="173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6224095" y="5052702"/>
            <a:ext cx="945802" cy="547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1" animBg="1"/>
      <p:bldP spid="7173" grpId="2" animBg="1"/>
      <p:bldP spid="7174" grpId="0" animBg="1"/>
      <p:bldP spid="7" grpId="0" animBg="1"/>
      <p:bldP spid="2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0" descr="2481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184339" y="138543"/>
            <a:ext cx="8775321" cy="6580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5" descr="Copy of 12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777" y="1745751"/>
            <a:ext cx="3544692" cy="49003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5814370" y="2258446"/>
            <a:ext cx="1390226" cy="877533"/>
          </a:xfrm>
          <a:prstGeom prst="wedgeEllipseCallout">
            <a:avLst>
              <a:gd name="adj1" fmla="val -44519"/>
              <a:gd name="adj2" fmla="val 0"/>
            </a:avLst>
          </a:prstGeom>
          <a:solidFill>
            <a:srgbClr val="D1FA8E"/>
          </a:solidFill>
          <a:ln w="38100" cmpd="dbl">
            <a:solidFill>
              <a:srgbClr val="00CC00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Ngón</a:t>
            </a: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út</a:t>
            </a:r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1061872" y="2771139"/>
            <a:ext cx="1388306" cy="731597"/>
          </a:xfrm>
          <a:prstGeom prst="wedgeEllipseCallout">
            <a:avLst>
              <a:gd name="adj1" fmla="val 49343"/>
              <a:gd name="adj2" fmla="val -11250"/>
            </a:avLst>
          </a:prstGeom>
          <a:solidFill>
            <a:srgbClr val="D1FA8E"/>
          </a:solidFill>
          <a:ln w="38100" cmpd="dbl">
            <a:solidFill>
              <a:srgbClr val="00CC00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7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Ngón</a:t>
            </a:r>
            <a:r>
              <a:rPr kumimoji="0" lang="en-US" sz="1730" b="0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7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trỏ</a:t>
            </a:r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768081" y="4307300"/>
            <a:ext cx="1536161" cy="729677"/>
          </a:xfrm>
          <a:prstGeom prst="wedgeEllipseCallout">
            <a:avLst>
              <a:gd name="adj1" fmla="val -5060"/>
              <a:gd name="adj2" fmla="val 43125"/>
            </a:avLst>
          </a:prstGeom>
          <a:solidFill>
            <a:srgbClr val="D1FA8E"/>
          </a:solidFill>
          <a:ln w="38100" cmpd="dbl">
            <a:solidFill>
              <a:srgbClr val="00CC00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7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Ngón</a:t>
            </a:r>
            <a:r>
              <a:rPr kumimoji="0" lang="en-US" sz="1730" b="0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7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cái</a:t>
            </a: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1207807" y="1016075"/>
            <a:ext cx="1390226" cy="729677"/>
          </a:xfrm>
          <a:prstGeom prst="wedgeEllipseCallout">
            <a:avLst>
              <a:gd name="adj1" fmla="val 26755"/>
              <a:gd name="adj2" fmla="val 35417"/>
            </a:avLst>
          </a:prstGeom>
          <a:solidFill>
            <a:srgbClr val="D1FA8E"/>
          </a:solidFill>
          <a:ln w="38100" cmpd="dbl">
            <a:solidFill>
              <a:srgbClr val="00CC00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Ngón</a:t>
            </a: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giữa</a:t>
            </a:r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4975243" y="760688"/>
            <a:ext cx="1390226" cy="877533"/>
          </a:xfrm>
          <a:prstGeom prst="wedgeEllipseCallout">
            <a:avLst>
              <a:gd name="adj1" fmla="val -17435"/>
              <a:gd name="adj2" fmla="val 47222"/>
            </a:avLst>
          </a:prstGeom>
          <a:solidFill>
            <a:srgbClr val="D1FA8E"/>
          </a:solidFill>
          <a:ln w="38100" cmpd="dbl">
            <a:solidFill>
              <a:srgbClr val="00CC00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Ngón</a:t>
            </a: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áp</a:t>
            </a: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73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út</a:t>
            </a:r>
          </a:p>
        </p:txBody>
      </p:sp>
      <p:sp>
        <p:nvSpPr>
          <p:cNvPr id="12298" name="Line 22"/>
          <p:cNvSpPr/>
          <p:nvPr/>
        </p:nvSpPr>
        <p:spPr>
          <a:xfrm flipV="1">
            <a:off x="2304242" y="4624134"/>
            <a:ext cx="1253892" cy="48004"/>
          </a:xfrm>
          <a:prstGeom prst="line">
            <a:avLst/>
          </a:prstGeom>
          <a:ln w="57150" cap="flat" cmpd="sng">
            <a:solidFill>
              <a:srgbClr val="15BB1D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2299" name="Line 23"/>
          <p:cNvSpPr/>
          <p:nvPr/>
        </p:nvSpPr>
        <p:spPr>
          <a:xfrm>
            <a:off x="2482821" y="3147498"/>
            <a:ext cx="804564" cy="72968"/>
          </a:xfrm>
          <a:prstGeom prst="line">
            <a:avLst/>
          </a:prstGeom>
          <a:ln w="57150" cap="flat" cmpd="sng">
            <a:solidFill>
              <a:srgbClr val="15BB1D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2300" name="Line 24"/>
          <p:cNvSpPr/>
          <p:nvPr/>
        </p:nvSpPr>
        <p:spPr>
          <a:xfrm>
            <a:off x="2450177" y="1599816"/>
            <a:ext cx="1430551" cy="1155961"/>
          </a:xfrm>
          <a:prstGeom prst="line">
            <a:avLst/>
          </a:prstGeom>
          <a:ln w="57150" cap="flat" cmpd="sng">
            <a:solidFill>
              <a:srgbClr val="15BB1D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2301" name="Line 24"/>
          <p:cNvSpPr/>
          <p:nvPr/>
        </p:nvSpPr>
        <p:spPr>
          <a:xfrm flipH="1">
            <a:off x="4237886" y="1402036"/>
            <a:ext cx="850649" cy="1344141"/>
          </a:xfrm>
          <a:prstGeom prst="line">
            <a:avLst/>
          </a:prstGeom>
          <a:ln w="57150" cap="flat" cmpd="sng">
            <a:solidFill>
              <a:srgbClr val="15BB1D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2302" name="Line 24"/>
          <p:cNvSpPr/>
          <p:nvPr/>
        </p:nvSpPr>
        <p:spPr>
          <a:xfrm flipH="1">
            <a:off x="5088534" y="2874830"/>
            <a:ext cx="745038" cy="345636"/>
          </a:xfrm>
          <a:prstGeom prst="line">
            <a:avLst/>
          </a:prstGeom>
          <a:ln w="57150" cap="flat" cmpd="sng">
            <a:solidFill>
              <a:srgbClr val="15BB1D"/>
            </a:solidFill>
            <a:prstDash val="solid"/>
            <a:round/>
            <a:headEnd type="none" w="med" len="med"/>
            <a:tailEnd type="triangle" w="med" len="med"/>
          </a:ln>
        </p:spPr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ldLvl="0" animBg="1"/>
      <p:bldP spid="8200" grpId="0" bldLvl="0" animBg="1"/>
      <p:bldP spid="8201" grpId="0" bldLvl="0" animBg="1"/>
      <p:bldP spid="8202" grpId="0" bldLvl="0" animBg="1"/>
      <p:bldP spid="820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635"/>
            <a:ext cx="4953000" cy="6858000"/>
          </a:xfrm>
          <a:prstGeom prst="rect">
            <a:avLst/>
          </a:prstGeom>
        </p:spPr>
      </p:pic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6816725" y="4114800"/>
            <a:ext cx="2296160" cy="960563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  <a:rou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1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Lòng</a:t>
            </a:r>
            <a:r>
              <a:rPr kumimoji="0" lang="en-US" sz="1915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91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bàn tay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181848" y="4267470"/>
            <a:ext cx="1676400" cy="22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152716" y="5715085"/>
            <a:ext cx="1935563" cy="55367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  <a:rou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1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Cổ tay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81448" y="6096270"/>
            <a:ext cx="2819400" cy="76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838010" y="914471"/>
            <a:ext cx="2619155" cy="5442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  <a:rou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915" b="1" dirty="0" err="1" smtClean="0">
                <a:solidFill>
                  <a:srgbClr val="FF0000"/>
                </a:solidFill>
              </a:rPr>
              <a:t>Đốt</a:t>
            </a:r>
            <a:r>
              <a:rPr lang="en-US" sz="1915" b="1" dirty="0" smtClean="0">
                <a:solidFill>
                  <a:srgbClr val="FF0000"/>
                </a:solidFill>
              </a:rPr>
              <a:t> </a:t>
            </a:r>
            <a:r>
              <a:rPr lang="en-US" sz="1915" b="1" dirty="0" err="1" smtClean="0">
                <a:solidFill>
                  <a:srgbClr val="FF0000"/>
                </a:solidFill>
              </a:rPr>
              <a:t>ngón</a:t>
            </a:r>
            <a:r>
              <a:rPr kumimoji="0" lang="en-US" sz="191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tay</a:t>
            </a:r>
            <a:endParaRPr kumimoji="0" lang="en-US" sz="191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>
            <a:stCxn id="17" idx="6"/>
          </p:cNvCxnSpPr>
          <p:nvPr/>
        </p:nvCxnSpPr>
        <p:spPr>
          <a:xfrm flipV="1">
            <a:off x="3457165" y="1143271"/>
            <a:ext cx="1496083" cy="433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553010" y="706"/>
            <a:ext cx="2619155" cy="54599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  <a:rou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91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Vân</a:t>
            </a:r>
            <a:r>
              <a:rPr kumimoji="0" lang="en-US" sz="191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tay</a:t>
            </a:r>
            <a:endParaRPr kumimoji="0" lang="en-US" sz="191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H="1">
            <a:off x="5105648" y="466995"/>
            <a:ext cx="1831340" cy="2889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4" descr="MNOTE0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888" y="1557338"/>
            <a:ext cx="7416800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5" descr="PLAYER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213" y="3644900"/>
            <a:ext cx="4176712" cy="2160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4"/>
          <p:cNvSpPr/>
          <p:nvPr/>
        </p:nvSpPr>
        <p:spPr>
          <a:xfrm>
            <a:off x="1066800" y="855663"/>
            <a:ext cx="7391400" cy="8620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MÚA CHO MẸ XEM</a:t>
            </a:r>
          </a:p>
        </p:txBody>
      </p:sp>
      <p:pic>
        <p:nvPicPr>
          <p:cNvPr id="3" name="Múa Cho Mẹ X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WordArt 10"/>
          <p:cNvSpPr>
            <a:spLocks noTextEdit="1"/>
          </p:cNvSpPr>
          <p:nvPr/>
        </p:nvSpPr>
        <p:spPr>
          <a:xfrm>
            <a:off x="424365" y="816374"/>
            <a:ext cx="2632596" cy="139022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 eaLnBrk="0" hangingPunct="0"/>
            <a:r>
              <a:rPr lang="en-US" sz="3385" i="1"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 sánh:</a:t>
            </a:r>
          </a:p>
        </p:txBody>
      </p:sp>
      <p:pic>
        <p:nvPicPr>
          <p:cNvPr id="23554" name="Picture 40964" descr="120428afamily-KT-sang-tao-ve-bang-ban-tay-10_934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62" y="2692411"/>
            <a:ext cx="2016212" cy="24079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40965" descr="9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849" y="1217696"/>
            <a:ext cx="3072323" cy="40919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7" name="WordArt 10"/>
          <p:cNvSpPr>
            <a:spLocks noTextEdit="1"/>
          </p:cNvSpPr>
          <p:nvPr/>
        </p:nvSpPr>
        <p:spPr>
          <a:xfrm>
            <a:off x="885214" y="5457502"/>
            <a:ext cx="2632596" cy="3994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5000" lnSpcReduction="20000"/>
          </a:bodyPr>
          <a:lstStyle/>
          <a:p>
            <a:pPr algn="ctr" eaLnBrk="0" hangingPunct="0"/>
            <a:r>
              <a:rPr lang="en-US" sz="3385" i="1"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Tay trẻ em</a:t>
            </a:r>
          </a:p>
        </p:txBody>
      </p:sp>
      <p:sp>
        <p:nvSpPr>
          <p:cNvPr id="40968" name="WordArt 10"/>
          <p:cNvSpPr>
            <a:spLocks noTextEdit="1"/>
          </p:cNvSpPr>
          <p:nvPr/>
        </p:nvSpPr>
        <p:spPr>
          <a:xfrm>
            <a:off x="4940679" y="5457502"/>
            <a:ext cx="3552373" cy="3994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5000" lnSpcReduction="20000"/>
          </a:bodyPr>
          <a:lstStyle/>
          <a:p>
            <a:pPr algn="ctr" eaLnBrk="0" hangingPunct="0"/>
            <a:r>
              <a:rPr lang="en-US" sz="3385" i="1"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Tay người lớn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" dur="5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150</Words>
  <Application>Microsoft Office PowerPoint</Application>
  <PresentationFormat>On-screen Show (4:3)</PresentationFormat>
  <Paragraphs>39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.VnTime</vt:lpstr>
      <vt:lpstr>Arial</vt:lpstr>
      <vt:lpstr>Britannic Bold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THI XEM ĐỘI NÀO NHANH</vt:lpstr>
      <vt:lpstr>TRÒ CHƠI: BÉ KHÉO TAY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Ms.Hang</dc:creator>
  <cp:lastModifiedBy>Admin</cp:lastModifiedBy>
  <cp:revision>232</cp:revision>
  <dcterms:created xsi:type="dcterms:W3CDTF">2013-10-15T05:59:00Z</dcterms:created>
  <dcterms:modified xsi:type="dcterms:W3CDTF">2024-05-10T02:34:15Z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7BB85CC9B0AC4F30B0909A18474A07BE_12</vt:lpwstr>
  </property>
  <property fmtid="{D5CDD505-2E9C-101B-9397-08002B2CF9AE}" pid="3" name="KSOProductBuildVer">
    <vt:lpwstr>1033-12.2.0.13266</vt:lpwstr>
  </property>
</Properties>
</file>