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66" r:id="rId2"/>
    <p:sldId id="289" r:id="rId3"/>
    <p:sldId id="257" r:id="rId4"/>
    <p:sldId id="283" r:id="rId5"/>
    <p:sldId id="282" r:id="rId6"/>
    <p:sldId id="284" r:id="rId7"/>
    <p:sldId id="269" r:id="rId8"/>
    <p:sldId id="270" r:id="rId9"/>
    <p:sldId id="264" r:id="rId10"/>
    <p:sldId id="271" r:id="rId11"/>
    <p:sldId id="267" r:id="rId12"/>
    <p:sldId id="288" r:id="rId13"/>
    <p:sldId id="275" r:id="rId14"/>
    <p:sldId id="287" r:id="rId15"/>
    <p:sldId id="285" r:id="rId16"/>
    <p:sldId id="286" r:id="rId17"/>
    <p:sldId id="281" r:id="rId1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p:scale>
          <a:sx n="80" d="100"/>
          <a:sy n="80" d="100"/>
        </p:scale>
        <p:origin x="-852" y="-276"/>
      </p:cViewPr>
      <p:guideLst>
        <p:guide orient="horz" pos="1620"/>
        <p:guide pos="2880"/>
      </p:guideLst>
    </p:cSldViewPr>
  </p:slideViewPr>
  <p:notesTextViewPr>
    <p:cViewPr>
      <p:scale>
        <a:sx n="1" d="1"/>
        <a:sy n="1" d="1"/>
      </p:scale>
      <p:origin x="0" y="0"/>
    </p:cViewPr>
  </p:notesTextViewPr>
  <p:notesViewPr>
    <p:cSldViewPr>
      <p:cViewPr varScale="1">
        <p:scale>
          <a:sx n="56" d="100"/>
          <a:sy n="56" d="100"/>
        </p:scale>
        <p:origin x="-2886"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BF2D2F-8CF4-42CE-B571-CF954CA11E98}" type="datetimeFigureOut">
              <a:rPr lang="en-US" smtClean="0"/>
              <a:t>6/12/2023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2891A8-6FA9-464A-8E06-996F8C5DD5F9}" type="slidenum">
              <a:rPr lang="en-US" smtClean="0"/>
              <a:t>‹#›</a:t>
            </a:fld>
            <a:endParaRPr lang="en-US"/>
          </a:p>
        </p:txBody>
      </p:sp>
    </p:spTree>
    <p:extLst>
      <p:ext uri="{BB962C8B-B14F-4D97-AF65-F5344CB8AC3E}">
        <p14:creationId xmlns:p14="http://schemas.microsoft.com/office/powerpoint/2010/main" val="2951874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smtClean="0"/>
          </a:p>
        </p:txBody>
      </p:sp>
      <p:sp>
        <p:nvSpPr>
          <p:cNvPr id="4" name="Slide Number Placeholder 3"/>
          <p:cNvSpPr>
            <a:spLocks noGrp="1"/>
          </p:cNvSpPr>
          <p:nvPr>
            <p:ph type="sldNum" sz="quarter" idx="10"/>
          </p:nvPr>
        </p:nvSpPr>
        <p:spPr/>
        <p:txBody>
          <a:bodyPr/>
          <a:lstStyle/>
          <a:p>
            <a:fld id="{D32891A8-6FA9-464A-8E06-996F8C5DD5F9}" type="slidenum">
              <a:rPr lang="en-US" smtClean="0"/>
              <a:t>11</a:t>
            </a:fld>
            <a:endParaRPr lang="en-US"/>
          </a:p>
        </p:txBody>
      </p:sp>
    </p:spTree>
    <p:extLst>
      <p:ext uri="{BB962C8B-B14F-4D97-AF65-F5344CB8AC3E}">
        <p14:creationId xmlns:p14="http://schemas.microsoft.com/office/powerpoint/2010/main" val="3955687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35035B-75AE-49CB-A1A9-C3ABDE7ACD3F}"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05ACDA-68B9-421D-A63C-EFB5CC562647}" type="slidenum">
              <a:rPr lang="en-US" smtClean="0"/>
              <a:t>‹#›</a:t>
            </a:fld>
            <a:endParaRPr lang="en-US"/>
          </a:p>
        </p:txBody>
      </p:sp>
    </p:spTree>
    <p:extLst>
      <p:ext uri="{BB962C8B-B14F-4D97-AF65-F5344CB8AC3E}">
        <p14:creationId xmlns:p14="http://schemas.microsoft.com/office/powerpoint/2010/main" val="3102072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35035B-75AE-49CB-A1A9-C3ABDE7ACD3F}"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05ACDA-68B9-421D-A63C-EFB5CC562647}" type="slidenum">
              <a:rPr lang="en-US" smtClean="0"/>
              <a:t>‹#›</a:t>
            </a:fld>
            <a:endParaRPr lang="en-US"/>
          </a:p>
        </p:txBody>
      </p:sp>
    </p:spTree>
    <p:extLst>
      <p:ext uri="{BB962C8B-B14F-4D97-AF65-F5344CB8AC3E}">
        <p14:creationId xmlns:p14="http://schemas.microsoft.com/office/powerpoint/2010/main" val="1191047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35035B-75AE-49CB-A1A9-C3ABDE7ACD3F}"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05ACDA-68B9-421D-A63C-EFB5CC562647}" type="slidenum">
              <a:rPr lang="en-US" smtClean="0"/>
              <a:t>‹#›</a:t>
            </a:fld>
            <a:endParaRPr lang="en-US"/>
          </a:p>
        </p:txBody>
      </p:sp>
    </p:spTree>
    <p:extLst>
      <p:ext uri="{BB962C8B-B14F-4D97-AF65-F5344CB8AC3E}">
        <p14:creationId xmlns:p14="http://schemas.microsoft.com/office/powerpoint/2010/main" val="2841766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35035B-75AE-49CB-A1A9-C3ABDE7ACD3F}"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05ACDA-68B9-421D-A63C-EFB5CC562647}" type="slidenum">
              <a:rPr lang="en-US" smtClean="0"/>
              <a:t>‹#›</a:t>
            </a:fld>
            <a:endParaRPr lang="en-US"/>
          </a:p>
        </p:txBody>
      </p:sp>
    </p:spTree>
    <p:extLst>
      <p:ext uri="{BB962C8B-B14F-4D97-AF65-F5344CB8AC3E}">
        <p14:creationId xmlns:p14="http://schemas.microsoft.com/office/powerpoint/2010/main" val="3217448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35035B-75AE-49CB-A1A9-C3ABDE7ACD3F}"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05ACDA-68B9-421D-A63C-EFB5CC562647}" type="slidenum">
              <a:rPr lang="en-US" smtClean="0"/>
              <a:t>‹#›</a:t>
            </a:fld>
            <a:endParaRPr lang="en-US"/>
          </a:p>
        </p:txBody>
      </p:sp>
    </p:spTree>
    <p:extLst>
      <p:ext uri="{BB962C8B-B14F-4D97-AF65-F5344CB8AC3E}">
        <p14:creationId xmlns:p14="http://schemas.microsoft.com/office/powerpoint/2010/main" val="3245103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35035B-75AE-49CB-A1A9-C3ABDE7ACD3F}" type="datetimeFigureOut">
              <a:rPr lang="en-US" smtClean="0"/>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05ACDA-68B9-421D-A63C-EFB5CC562647}" type="slidenum">
              <a:rPr lang="en-US" smtClean="0"/>
              <a:t>‹#›</a:t>
            </a:fld>
            <a:endParaRPr lang="en-US"/>
          </a:p>
        </p:txBody>
      </p:sp>
    </p:spTree>
    <p:extLst>
      <p:ext uri="{BB962C8B-B14F-4D97-AF65-F5344CB8AC3E}">
        <p14:creationId xmlns:p14="http://schemas.microsoft.com/office/powerpoint/2010/main" val="2891147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35035B-75AE-49CB-A1A9-C3ABDE7ACD3F}" type="datetimeFigureOut">
              <a:rPr lang="en-US" smtClean="0"/>
              <a:t>6/12/2023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05ACDA-68B9-421D-A63C-EFB5CC562647}" type="slidenum">
              <a:rPr lang="en-US" smtClean="0"/>
              <a:t>‹#›</a:t>
            </a:fld>
            <a:endParaRPr lang="en-US"/>
          </a:p>
        </p:txBody>
      </p:sp>
    </p:spTree>
    <p:extLst>
      <p:ext uri="{BB962C8B-B14F-4D97-AF65-F5344CB8AC3E}">
        <p14:creationId xmlns:p14="http://schemas.microsoft.com/office/powerpoint/2010/main" val="1740071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35035B-75AE-49CB-A1A9-C3ABDE7ACD3F}" type="datetimeFigureOut">
              <a:rPr lang="en-US" smtClean="0"/>
              <a:t>6/12/2023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05ACDA-68B9-421D-A63C-EFB5CC562647}" type="slidenum">
              <a:rPr lang="en-US" smtClean="0"/>
              <a:t>‹#›</a:t>
            </a:fld>
            <a:endParaRPr lang="en-US"/>
          </a:p>
        </p:txBody>
      </p:sp>
    </p:spTree>
    <p:extLst>
      <p:ext uri="{BB962C8B-B14F-4D97-AF65-F5344CB8AC3E}">
        <p14:creationId xmlns:p14="http://schemas.microsoft.com/office/powerpoint/2010/main" val="4197458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35035B-75AE-49CB-A1A9-C3ABDE7ACD3F}" type="datetimeFigureOut">
              <a:rPr lang="en-US" smtClean="0"/>
              <a:t>6/12/2023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05ACDA-68B9-421D-A63C-EFB5CC562647}" type="slidenum">
              <a:rPr lang="en-US" smtClean="0"/>
              <a:t>‹#›</a:t>
            </a:fld>
            <a:endParaRPr lang="en-US"/>
          </a:p>
        </p:txBody>
      </p:sp>
    </p:spTree>
    <p:extLst>
      <p:ext uri="{BB962C8B-B14F-4D97-AF65-F5344CB8AC3E}">
        <p14:creationId xmlns:p14="http://schemas.microsoft.com/office/powerpoint/2010/main" val="3648113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35035B-75AE-49CB-A1A9-C3ABDE7ACD3F}" type="datetimeFigureOut">
              <a:rPr lang="en-US" smtClean="0"/>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05ACDA-68B9-421D-A63C-EFB5CC562647}" type="slidenum">
              <a:rPr lang="en-US" smtClean="0"/>
              <a:t>‹#›</a:t>
            </a:fld>
            <a:endParaRPr lang="en-US"/>
          </a:p>
        </p:txBody>
      </p:sp>
    </p:spTree>
    <p:extLst>
      <p:ext uri="{BB962C8B-B14F-4D97-AF65-F5344CB8AC3E}">
        <p14:creationId xmlns:p14="http://schemas.microsoft.com/office/powerpoint/2010/main" val="1544448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35035B-75AE-49CB-A1A9-C3ABDE7ACD3F}" type="datetimeFigureOut">
              <a:rPr lang="en-US" smtClean="0"/>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05ACDA-68B9-421D-A63C-EFB5CC562647}" type="slidenum">
              <a:rPr lang="en-US" smtClean="0"/>
              <a:t>‹#›</a:t>
            </a:fld>
            <a:endParaRPr lang="en-US"/>
          </a:p>
        </p:txBody>
      </p:sp>
    </p:spTree>
    <p:extLst>
      <p:ext uri="{BB962C8B-B14F-4D97-AF65-F5344CB8AC3E}">
        <p14:creationId xmlns:p14="http://schemas.microsoft.com/office/powerpoint/2010/main" val="2512590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735035B-75AE-49CB-A1A9-C3ABDE7ACD3F}" type="datetimeFigureOut">
              <a:rPr lang="en-US" smtClean="0"/>
              <a:t>6/12/2023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105ACDA-68B9-421D-A63C-EFB5CC562647}" type="slidenum">
              <a:rPr lang="en-US" smtClean="0"/>
              <a:t>‹#›</a:t>
            </a:fld>
            <a:endParaRPr lang="en-US"/>
          </a:p>
        </p:txBody>
      </p:sp>
    </p:spTree>
    <p:extLst>
      <p:ext uri="{BB962C8B-B14F-4D97-AF65-F5344CB8AC3E}">
        <p14:creationId xmlns:p14="http://schemas.microsoft.com/office/powerpoint/2010/main" val="2113868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905000" y="114300"/>
            <a:ext cx="5715000" cy="110799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black"/>
                </a:solidFill>
                <a:effectLst/>
                <a:uLnTx/>
                <a:uFillTx/>
                <a:latin typeface="Times New Roman" panose="02020603050405020304" pitchFamily="18" charset="0"/>
                <a:ea typeface="+mj-ea"/>
                <a:cs typeface="Times New Roman" panose="02020603050405020304" pitchFamily="18" charset="0"/>
              </a:rPr>
              <a:t>UBND  HUYỆN TIÊN LÃNG</a:t>
            </a:r>
            <a:br>
              <a:rPr kumimoji="0" lang="en-US" sz="2400" b="1" i="0" u="none" strike="noStrike" kern="0" cap="none" spc="0" normalizeH="0" baseline="0" noProof="0" dirty="0" smtClean="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en-US" sz="2400" b="1" i="0" u="none" strike="noStrike" kern="0" cap="none" spc="0" normalizeH="0" baseline="0" noProof="0" dirty="0" smtClean="0">
                <a:ln>
                  <a:noFill/>
                </a:ln>
                <a:solidFill>
                  <a:prstClr val="black"/>
                </a:solidFill>
                <a:effectLst/>
                <a:uLnTx/>
                <a:uFillTx/>
                <a:latin typeface="Times New Roman" panose="02020603050405020304" pitchFamily="18" charset="0"/>
                <a:ea typeface="+mj-ea"/>
                <a:cs typeface="Times New Roman" panose="02020603050405020304" pitchFamily="18" charset="0"/>
              </a:rPr>
              <a:t>TRƯỜNG MẦM NON TIÊN THAN</a:t>
            </a:r>
            <a:r>
              <a:rPr kumimoji="0" lang="vi-VN" sz="2400" b="1" i="0" u="none" strike="noStrike" kern="0" cap="none" spc="0" normalizeH="0" baseline="0" noProof="0" dirty="0" smtClean="0">
                <a:ln>
                  <a:noFill/>
                </a:ln>
                <a:solidFill>
                  <a:prstClr val="black"/>
                </a:solidFill>
                <a:effectLst/>
                <a:uLnTx/>
                <a:uFillTx/>
                <a:latin typeface="Times New Roman" panose="02020603050405020304" pitchFamily="18" charset="0"/>
                <a:ea typeface="+mj-ea"/>
                <a:cs typeface="Times New Roman" panose="02020603050405020304" pitchFamily="18" charset="0"/>
              </a:rPr>
              <a:t>H</a:t>
            </a:r>
            <a:r>
              <a:rPr kumimoji="0" lang="en-US" sz="2400" b="1" i="0" u="none" strike="noStrike" kern="0" cap="none" spc="0" normalizeH="0" baseline="0" noProof="0" dirty="0" smtClean="0">
                <a:ln>
                  <a:noFill/>
                </a:ln>
                <a:solidFill>
                  <a:prstClr val="black"/>
                </a:solidFill>
                <a:effectLst/>
                <a:uLnTx/>
                <a:uFillTx/>
                <a:latin typeface="Times New Roman" panose="02020603050405020304" pitchFamily="18" charset="0"/>
                <a:ea typeface="+mj-ea"/>
                <a:cs typeface="Times New Roman" panose="02020603050405020304" pitchFamily="18" charset="0"/>
              </a:rPr>
              <a:t/>
            </a:r>
            <a:br>
              <a:rPr kumimoji="0" lang="en-US" sz="2400" b="1" i="0" u="none" strike="noStrike" kern="0" cap="none" spc="0" normalizeH="0" baseline="0" noProof="0" dirty="0" smtClean="0">
                <a:ln>
                  <a:noFill/>
                </a:ln>
                <a:solidFill>
                  <a:prstClr val="black"/>
                </a:solidFill>
                <a:effectLst/>
                <a:uLnTx/>
                <a:uFillTx/>
                <a:latin typeface="Times New Roman" panose="02020603050405020304" pitchFamily="18" charset="0"/>
                <a:ea typeface="+mj-ea"/>
                <a:cs typeface="Times New Roman" panose="02020603050405020304" pitchFamily="18" charset="0"/>
              </a:rPr>
            </a:br>
            <a:endParaRPr kumimoji="0" lang="en-US" sz="1800" b="0" i="0" u="none" strike="noStrike" kern="0" cap="none" spc="0" normalizeH="0" baseline="0" noProof="0" dirty="0" smtClean="0">
              <a:ln>
                <a:noFill/>
              </a:ln>
              <a:solidFill>
                <a:sysClr val="windowText" lastClr="000000"/>
              </a:solidFill>
              <a:effectLst/>
              <a:uLnTx/>
              <a:uFillTx/>
            </a:endParaRP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14500"/>
            <a:ext cx="9144001"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64763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s://upanh123.com/wp-content/uploads/2018/07/bo-hinh-nen-powerpoint-de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Terminator 5"/>
          <p:cNvSpPr/>
          <p:nvPr/>
        </p:nvSpPr>
        <p:spPr>
          <a:xfrm>
            <a:off x="1295400" y="285750"/>
            <a:ext cx="7086600" cy="693593"/>
          </a:xfrm>
          <a:prstGeom prst="flowChartTerminator">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00"/>
                </a:solidFill>
                <a:latin typeface="Times New Roman"/>
                <a:ea typeface="Times New Roman"/>
              </a:rPr>
              <a:t>Biện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pháp</a:t>
            </a:r>
            <a:r>
              <a:rPr lang="en-US" sz="2400" b="1" dirty="0">
                <a:solidFill>
                  <a:srgbClr val="000000"/>
                </a:solidFill>
                <a:latin typeface="Times New Roman"/>
                <a:ea typeface="Times New Roman"/>
              </a:rPr>
              <a:t> 2: </a:t>
            </a:r>
            <a:r>
              <a:rPr lang="en-US" sz="2400" b="1" dirty="0" err="1">
                <a:solidFill>
                  <a:srgbClr val="000000"/>
                </a:solidFill>
                <a:latin typeface="Times New Roman"/>
                <a:ea typeface="Times New Roman"/>
              </a:rPr>
              <a:t>Giáo</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viên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luôn</a:t>
            </a:r>
            <a:r>
              <a:rPr lang="en-US" sz="2400" b="1" dirty="0">
                <a:solidFill>
                  <a:srgbClr val="000000"/>
                </a:solidFill>
                <a:latin typeface="Times New Roman"/>
                <a:ea typeface="Times New Roman"/>
              </a:rPr>
              <a:t> </a:t>
            </a:r>
            <a:r>
              <a:rPr lang="vi-VN" sz="2400" b="1" dirty="0" smtClean="0">
                <a:solidFill>
                  <a:srgbClr val="000000"/>
                </a:solidFill>
                <a:latin typeface="Times New Roman"/>
                <a:ea typeface="Times New Roman"/>
              </a:rPr>
              <a:t>bao quát </a:t>
            </a:r>
            <a:r>
              <a:rPr lang="en-US" sz="2400" b="1" dirty="0" err="1" smtClean="0">
                <a:solidFill>
                  <a:srgbClr val="000000"/>
                </a:solidFill>
                <a:latin typeface="Times New Roman"/>
                <a:ea typeface="Times New Roman"/>
              </a:rPr>
              <a:t>trẻ</a:t>
            </a:r>
            <a:r>
              <a:rPr lang="en-US" sz="2400" b="1" dirty="0" smtClean="0">
                <a:solidFill>
                  <a:srgbClr val="000000"/>
                </a:solidFill>
                <a:latin typeface="Times New Roman"/>
                <a:ea typeface="Times New Roman"/>
              </a:rPr>
              <a:t> </a:t>
            </a:r>
          </a:p>
          <a:p>
            <a:pPr algn="ctr"/>
            <a:r>
              <a:rPr lang="en-US" sz="2400" b="1" dirty="0" err="1" smtClean="0">
                <a:solidFill>
                  <a:srgbClr val="000000"/>
                </a:solidFill>
                <a:latin typeface="Times New Roman"/>
                <a:ea typeface="Times New Roman"/>
              </a:rPr>
              <a:t>mọi</a:t>
            </a:r>
            <a:r>
              <a:rPr lang="en-US" sz="2400" b="1" dirty="0" smtClean="0">
                <a:solidFill>
                  <a:srgbClr val="000000"/>
                </a:solidFill>
                <a:latin typeface="Times New Roman"/>
                <a:ea typeface="Times New Roman"/>
              </a:rPr>
              <a:t> </a:t>
            </a:r>
            <a:r>
              <a:rPr lang="en-US" sz="2400" b="1" dirty="0" err="1">
                <a:solidFill>
                  <a:srgbClr val="000000"/>
                </a:solidFill>
                <a:latin typeface="Times New Roman"/>
                <a:ea typeface="Times New Roman"/>
              </a:rPr>
              <a:t>lúc</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mọi</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nơi</a:t>
            </a:r>
            <a:r>
              <a:rPr lang="en-US" sz="2400" b="1" dirty="0">
                <a:solidFill>
                  <a:srgbClr val="000000"/>
                </a:solidFill>
                <a:latin typeface="Times New Roman"/>
                <a:ea typeface="Times New Roman"/>
              </a:rPr>
              <a:t>.</a:t>
            </a:r>
            <a:endParaRPr lang="en-US" sz="24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7123" y="1428750"/>
            <a:ext cx="3712482"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6473" y="1428750"/>
            <a:ext cx="3893127"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823056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wipe(down)">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thuthuatphanmem.vn/uploads/2018/08/21/hinh-nen-powerpoint-don-gian-dep-31_0454073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solidFill>
            <a:schemeClr val="tx2">
              <a:lumMod val="20000"/>
              <a:lumOff val="80000"/>
            </a:schemeClr>
          </a:solidFill>
        </p:spPr>
      </p:pic>
      <p:sp>
        <p:nvSpPr>
          <p:cNvPr id="5" name="Rounded Rectangle 4"/>
          <p:cNvSpPr/>
          <p:nvPr/>
        </p:nvSpPr>
        <p:spPr>
          <a:xfrm>
            <a:off x="762000" y="228600"/>
            <a:ext cx="7467600" cy="8001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i="1" dirty="0" smtClean="0">
                <a:solidFill>
                  <a:srgbClr val="0070C0"/>
                </a:solidFill>
                <a:latin typeface="+mj-lt"/>
              </a:rPr>
              <a:t>Biện pháp 3: Giáo viên luôn tự học tập, bồi dưỡng nâng cao kiến thức về phòng tránh tai nạn thương tích cho trẻ trong trường mầm non. Lựa chọn các nội dung giáo dục trẻ có kĩ năng an toàn</a:t>
            </a:r>
            <a:endParaRPr lang="en-US" b="1" i="1" dirty="0">
              <a:solidFill>
                <a:srgbClr val="0070C0"/>
              </a:solidFill>
              <a:latin typeface="+mj-lt"/>
            </a:endParaRPr>
          </a:p>
        </p:txBody>
      </p:sp>
      <p:sp>
        <p:nvSpPr>
          <p:cNvPr id="6" name="Snip Single Corner Rectangle 5"/>
          <p:cNvSpPr/>
          <p:nvPr/>
        </p:nvSpPr>
        <p:spPr>
          <a:xfrm>
            <a:off x="381000" y="1314450"/>
            <a:ext cx="3276600" cy="3028950"/>
          </a:xfrm>
          <a:prstGeom prst="snip1Rect">
            <a:avLst>
              <a:gd name="adj" fmla="val 23243"/>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5000"/>
              </a:lnSpc>
            </a:pPr>
            <a:r>
              <a:rPr lang="en-US" sz="2400" dirty="0" err="1" smtClean="0">
                <a:solidFill>
                  <a:srgbClr val="FFFF00"/>
                </a:solidFill>
                <a:latin typeface="Times New Roman"/>
                <a:ea typeface="Times New Roman"/>
              </a:rPr>
              <a:t>Bản</a:t>
            </a:r>
            <a:r>
              <a:rPr lang="en-US" sz="2400" dirty="0" smtClean="0">
                <a:solidFill>
                  <a:srgbClr val="FFFF00"/>
                </a:solidFill>
                <a:latin typeface="Times New Roman"/>
                <a:ea typeface="Times New Roman"/>
              </a:rPr>
              <a:t> </a:t>
            </a:r>
            <a:r>
              <a:rPr lang="en-US" sz="2400" dirty="0" err="1">
                <a:solidFill>
                  <a:srgbClr val="FFFF00"/>
                </a:solidFill>
                <a:latin typeface="Times New Roman"/>
                <a:ea typeface="Times New Roman"/>
              </a:rPr>
              <a:t>thân</a:t>
            </a:r>
            <a:r>
              <a:rPr lang="en-US" sz="2400" dirty="0">
                <a:solidFill>
                  <a:srgbClr val="FFFF00"/>
                </a:solidFill>
                <a:latin typeface="Times New Roman"/>
                <a:ea typeface="Times New Roman"/>
              </a:rPr>
              <a:t> </a:t>
            </a:r>
            <a:r>
              <a:rPr lang="en-US" sz="2400" dirty="0" err="1">
                <a:solidFill>
                  <a:srgbClr val="FFFF00"/>
                </a:solidFill>
                <a:latin typeface="Times New Roman"/>
                <a:ea typeface="Times New Roman"/>
              </a:rPr>
              <a:t>luôn</a:t>
            </a:r>
            <a:r>
              <a:rPr lang="en-US" sz="2400" dirty="0">
                <a:solidFill>
                  <a:srgbClr val="FFFF00"/>
                </a:solidFill>
                <a:latin typeface="Times New Roman"/>
                <a:ea typeface="Times New Roman"/>
              </a:rPr>
              <a:t> </a:t>
            </a:r>
            <a:r>
              <a:rPr lang="en-US" sz="2400" dirty="0" err="1">
                <a:solidFill>
                  <a:srgbClr val="FFFF00"/>
                </a:solidFill>
                <a:latin typeface="Times New Roman"/>
                <a:ea typeface="Times New Roman"/>
              </a:rPr>
              <a:t>tham</a:t>
            </a:r>
            <a:r>
              <a:rPr lang="en-US" sz="2400" dirty="0">
                <a:solidFill>
                  <a:srgbClr val="FFFF00"/>
                </a:solidFill>
                <a:latin typeface="Times New Roman"/>
                <a:ea typeface="Times New Roman"/>
              </a:rPr>
              <a:t> </a:t>
            </a:r>
            <a:r>
              <a:rPr lang="en-US" sz="2400" dirty="0" err="1">
                <a:solidFill>
                  <a:srgbClr val="FFFF00"/>
                </a:solidFill>
                <a:latin typeface="Times New Roman"/>
                <a:ea typeface="Times New Roman"/>
              </a:rPr>
              <a:t>gia</a:t>
            </a:r>
            <a:r>
              <a:rPr lang="en-US" sz="2400" dirty="0">
                <a:solidFill>
                  <a:srgbClr val="FFFF00"/>
                </a:solidFill>
                <a:latin typeface="Times New Roman"/>
                <a:ea typeface="Times New Roman"/>
              </a:rPr>
              <a:t> </a:t>
            </a:r>
            <a:r>
              <a:rPr lang="en-US" sz="2400" dirty="0" err="1">
                <a:solidFill>
                  <a:srgbClr val="FFFF00"/>
                </a:solidFill>
                <a:latin typeface="Times New Roman"/>
                <a:ea typeface="Times New Roman"/>
              </a:rPr>
              <a:t>đầy</a:t>
            </a:r>
            <a:r>
              <a:rPr lang="en-US" sz="2400" dirty="0">
                <a:solidFill>
                  <a:srgbClr val="FFFF00"/>
                </a:solidFill>
                <a:latin typeface="Times New Roman"/>
                <a:ea typeface="Times New Roman"/>
              </a:rPr>
              <a:t> </a:t>
            </a:r>
            <a:r>
              <a:rPr lang="en-US" sz="2400" dirty="0" err="1">
                <a:solidFill>
                  <a:srgbClr val="FFFF00"/>
                </a:solidFill>
                <a:latin typeface="Times New Roman"/>
                <a:ea typeface="Times New Roman"/>
              </a:rPr>
              <a:t>đủ</a:t>
            </a:r>
            <a:r>
              <a:rPr lang="en-US" sz="2400" dirty="0">
                <a:solidFill>
                  <a:srgbClr val="FFFF00"/>
                </a:solidFill>
                <a:latin typeface="Times New Roman"/>
                <a:ea typeface="Times New Roman"/>
              </a:rPr>
              <a:t> </a:t>
            </a:r>
            <a:r>
              <a:rPr lang="en-US" sz="2400" dirty="0" err="1">
                <a:solidFill>
                  <a:srgbClr val="FFFF00"/>
                </a:solidFill>
                <a:latin typeface="Times New Roman"/>
                <a:ea typeface="Times New Roman"/>
              </a:rPr>
              <a:t>vào</a:t>
            </a:r>
            <a:r>
              <a:rPr lang="en-US" sz="2400" dirty="0">
                <a:solidFill>
                  <a:srgbClr val="FFFF00"/>
                </a:solidFill>
                <a:latin typeface="Times New Roman"/>
                <a:ea typeface="Times New Roman"/>
              </a:rPr>
              <a:t> </a:t>
            </a:r>
            <a:r>
              <a:rPr lang="en-US" sz="2400" dirty="0" err="1">
                <a:solidFill>
                  <a:srgbClr val="FFFF00"/>
                </a:solidFill>
                <a:latin typeface="Times New Roman"/>
                <a:ea typeface="Times New Roman"/>
              </a:rPr>
              <a:t>các</a:t>
            </a:r>
            <a:r>
              <a:rPr lang="en-US" sz="2400" dirty="0">
                <a:solidFill>
                  <a:srgbClr val="FFFF00"/>
                </a:solidFill>
                <a:latin typeface="Times New Roman"/>
                <a:ea typeface="Times New Roman"/>
              </a:rPr>
              <a:t> </a:t>
            </a:r>
            <a:r>
              <a:rPr lang="en-US" sz="2400" dirty="0" err="1">
                <a:solidFill>
                  <a:srgbClr val="FFFF00"/>
                </a:solidFill>
                <a:latin typeface="Times New Roman"/>
                <a:ea typeface="Times New Roman"/>
              </a:rPr>
              <a:t>buổi</a:t>
            </a:r>
            <a:r>
              <a:rPr lang="en-US" sz="2400" dirty="0">
                <a:solidFill>
                  <a:srgbClr val="FFFF00"/>
                </a:solidFill>
                <a:latin typeface="Times New Roman"/>
                <a:ea typeface="Times New Roman"/>
              </a:rPr>
              <a:t> </a:t>
            </a:r>
            <a:r>
              <a:rPr lang="en-US" sz="2400" dirty="0" err="1">
                <a:solidFill>
                  <a:srgbClr val="FFFF00"/>
                </a:solidFill>
                <a:latin typeface="Times New Roman"/>
                <a:ea typeface="Times New Roman"/>
              </a:rPr>
              <a:t>tập</a:t>
            </a:r>
            <a:r>
              <a:rPr lang="en-US" sz="2400" dirty="0">
                <a:solidFill>
                  <a:srgbClr val="FFFF00"/>
                </a:solidFill>
                <a:latin typeface="Times New Roman"/>
                <a:ea typeface="Times New Roman"/>
              </a:rPr>
              <a:t> </a:t>
            </a:r>
            <a:r>
              <a:rPr lang="en-US" sz="2400" dirty="0" err="1">
                <a:solidFill>
                  <a:srgbClr val="FFFF00"/>
                </a:solidFill>
                <a:latin typeface="Times New Roman"/>
                <a:ea typeface="Times New Roman"/>
              </a:rPr>
              <a:t>huấn</a:t>
            </a:r>
            <a:r>
              <a:rPr lang="en-US" sz="2400" dirty="0">
                <a:solidFill>
                  <a:srgbClr val="FFFF00"/>
                </a:solidFill>
                <a:latin typeface="Times New Roman"/>
                <a:ea typeface="Times New Roman"/>
              </a:rPr>
              <a:t> do </a:t>
            </a:r>
            <a:r>
              <a:rPr lang="en-US" sz="2400" dirty="0" err="1">
                <a:solidFill>
                  <a:srgbClr val="FFFF00"/>
                </a:solidFill>
                <a:latin typeface="Times New Roman"/>
                <a:ea typeface="Times New Roman"/>
              </a:rPr>
              <a:t>nhà</a:t>
            </a:r>
            <a:r>
              <a:rPr lang="en-US" sz="2400" dirty="0">
                <a:solidFill>
                  <a:srgbClr val="FFFF00"/>
                </a:solidFill>
                <a:latin typeface="Times New Roman"/>
                <a:ea typeface="Times New Roman"/>
              </a:rPr>
              <a:t> </a:t>
            </a:r>
            <a:r>
              <a:rPr lang="en-US" sz="2400" dirty="0" err="1">
                <a:solidFill>
                  <a:srgbClr val="FFFF00"/>
                </a:solidFill>
                <a:latin typeface="Times New Roman"/>
                <a:ea typeface="Times New Roman"/>
              </a:rPr>
              <a:t>trường</a:t>
            </a:r>
            <a:r>
              <a:rPr lang="en-US" sz="2400" dirty="0">
                <a:solidFill>
                  <a:srgbClr val="FFFF00"/>
                </a:solidFill>
                <a:latin typeface="Times New Roman"/>
                <a:ea typeface="Times New Roman"/>
              </a:rPr>
              <a:t> </a:t>
            </a:r>
            <a:r>
              <a:rPr lang="en-US" sz="2400" dirty="0" err="1">
                <a:solidFill>
                  <a:srgbClr val="FFFF00"/>
                </a:solidFill>
                <a:latin typeface="Times New Roman"/>
                <a:ea typeface="Times New Roman"/>
              </a:rPr>
              <a:t>và</a:t>
            </a:r>
            <a:r>
              <a:rPr lang="en-US" sz="2400" dirty="0">
                <a:solidFill>
                  <a:srgbClr val="FFFF00"/>
                </a:solidFill>
                <a:latin typeface="Times New Roman"/>
                <a:ea typeface="Times New Roman"/>
              </a:rPr>
              <a:t> </a:t>
            </a:r>
            <a:r>
              <a:rPr lang="en-US" sz="2400" dirty="0" err="1">
                <a:solidFill>
                  <a:srgbClr val="FFFF00"/>
                </a:solidFill>
                <a:latin typeface="Times New Roman"/>
                <a:ea typeface="Times New Roman"/>
              </a:rPr>
              <a:t>phòng</a:t>
            </a:r>
            <a:r>
              <a:rPr lang="en-US" sz="2400" dirty="0">
                <a:solidFill>
                  <a:srgbClr val="FFFF00"/>
                </a:solidFill>
                <a:latin typeface="Times New Roman"/>
                <a:ea typeface="Times New Roman"/>
              </a:rPr>
              <a:t> </a:t>
            </a:r>
            <a:r>
              <a:rPr lang="en-US" sz="2400" dirty="0" err="1">
                <a:solidFill>
                  <a:srgbClr val="FFFF00"/>
                </a:solidFill>
                <a:latin typeface="Times New Roman"/>
                <a:ea typeface="Times New Roman"/>
              </a:rPr>
              <a:t>giáo</a:t>
            </a:r>
            <a:r>
              <a:rPr lang="en-US" sz="2400" dirty="0">
                <a:solidFill>
                  <a:srgbClr val="FFFF00"/>
                </a:solidFill>
                <a:latin typeface="Times New Roman"/>
                <a:ea typeface="Times New Roman"/>
              </a:rPr>
              <a:t> </a:t>
            </a:r>
            <a:r>
              <a:rPr lang="en-US" sz="2400" dirty="0" err="1">
                <a:solidFill>
                  <a:srgbClr val="FFFF00"/>
                </a:solidFill>
                <a:latin typeface="Times New Roman"/>
                <a:ea typeface="Times New Roman"/>
              </a:rPr>
              <a:t>dục</a:t>
            </a:r>
            <a:r>
              <a:rPr lang="en-US" sz="2400" dirty="0">
                <a:solidFill>
                  <a:srgbClr val="FFFF00"/>
                </a:solidFill>
                <a:latin typeface="Times New Roman"/>
                <a:ea typeface="Times New Roman"/>
              </a:rPr>
              <a:t> </a:t>
            </a:r>
            <a:r>
              <a:rPr lang="en-US" sz="2400" dirty="0" err="1">
                <a:solidFill>
                  <a:srgbClr val="FFFF00"/>
                </a:solidFill>
                <a:latin typeface="Times New Roman"/>
                <a:ea typeface="Times New Roman"/>
              </a:rPr>
              <a:t>tổ</a:t>
            </a:r>
            <a:r>
              <a:rPr lang="en-US" sz="2400" dirty="0">
                <a:solidFill>
                  <a:srgbClr val="FFFF00"/>
                </a:solidFill>
                <a:latin typeface="Times New Roman"/>
                <a:ea typeface="Times New Roman"/>
              </a:rPr>
              <a:t> </a:t>
            </a:r>
            <a:r>
              <a:rPr lang="en-US" sz="2400" dirty="0" err="1">
                <a:solidFill>
                  <a:srgbClr val="FFFF00"/>
                </a:solidFill>
                <a:latin typeface="Times New Roman"/>
                <a:ea typeface="Times New Roman"/>
              </a:rPr>
              <a:t>chức</a:t>
            </a:r>
            <a:r>
              <a:rPr lang="vi-VN" sz="2400" dirty="0">
                <a:solidFill>
                  <a:srgbClr val="FFFF00"/>
                </a:solidFill>
                <a:latin typeface="Times New Roman"/>
                <a:ea typeface="Times New Roman"/>
              </a:rPr>
              <a:t>. </a:t>
            </a:r>
            <a:endParaRPr lang="vi-VN" sz="2400" dirty="0" smtClean="0">
              <a:solidFill>
                <a:srgbClr val="FFFF00"/>
              </a:solidFill>
              <a:latin typeface="Times New Roman"/>
              <a:ea typeface="Times New Roman"/>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1" y="1171575"/>
            <a:ext cx="4524375" cy="317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05777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wipe(down)">
                                      <p:cBhvr>
                                        <p:cTn id="1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1118221"/>
            <a:ext cx="4038600" cy="2653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85800" y="4057651"/>
            <a:ext cx="8229600" cy="954107"/>
          </a:xfrm>
          <a:prstGeom prst="rect">
            <a:avLst/>
          </a:prstGeom>
          <a:noFill/>
        </p:spPr>
        <p:txBody>
          <a:bodyPr wrap="square" rtlCol="0">
            <a:spAutoFit/>
          </a:bodyPr>
          <a:lstStyle/>
          <a:p>
            <a:r>
              <a:rPr lang="vi-VN" sz="2800" dirty="0" err="1" smtClean="0">
                <a:solidFill>
                  <a:srgbClr val="000000"/>
                </a:solidFill>
                <a:latin typeface="Times New Roman"/>
                <a:ea typeface="Times New Roman"/>
              </a:rPr>
              <a:t>L</a:t>
            </a:r>
            <a:r>
              <a:rPr lang="en-US" sz="2800" dirty="0" err="1" smtClean="0">
                <a:solidFill>
                  <a:srgbClr val="000000"/>
                </a:solidFill>
                <a:latin typeface="Times New Roman"/>
                <a:ea typeface="Times New Roman"/>
              </a:rPr>
              <a:t>ồng</a:t>
            </a:r>
            <a:r>
              <a:rPr lang="en-US" sz="2800" dirty="0" smtClean="0">
                <a:solidFill>
                  <a:srgbClr val="000000"/>
                </a:solidFill>
                <a:latin typeface="Times New Roman"/>
                <a:ea typeface="Times New Roman"/>
              </a:rPr>
              <a:t> </a:t>
            </a:r>
            <a:r>
              <a:rPr lang="en-US" sz="2800" dirty="0" err="1">
                <a:solidFill>
                  <a:srgbClr val="000000"/>
                </a:solidFill>
                <a:latin typeface="Times New Roman"/>
                <a:ea typeface="Times New Roman"/>
              </a:rPr>
              <a:t>ghép</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vào</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bài</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học</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giúp</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trẻ</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nhận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biết</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được</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những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hành</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động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có</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thể</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gây</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nguy</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hiểm</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trẻ</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cần</a:t>
            </a:r>
            <a:r>
              <a:rPr lang="en-US" sz="2800" dirty="0">
                <a:solidFill>
                  <a:srgbClr val="000000"/>
                </a:solidFill>
                <a:latin typeface="Times New Roman"/>
                <a:ea typeface="Times New Roman"/>
              </a:rPr>
              <a:t> </a:t>
            </a:r>
            <a:r>
              <a:rPr lang="en-US" sz="2800" dirty="0" err="1" smtClean="0">
                <a:solidFill>
                  <a:srgbClr val="000000"/>
                </a:solidFill>
                <a:latin typeface="Times New Roman"/>
                <a:ea typeface="Times New Roman"/>
              </a:rPr>
              <a:t>trán</a:t>
            </a:r>
            <a:r>
              <a:rPr lang="vi-VN" sz="2800" dirty="0" smtClean="0">
                <a:solidFill>
                  <a:srgbClr val="000000"/>
                </a:solidFill>
                <a:latin typeface="Times New Roman"/>
                <a:ea typeface="Times New Roman"/>
              </a:rPr>
              <a:t>h</a:t>
            </a:r>
            <a:endParaRPr lang="en-US" sz="2800" dirty="0"/>
          </a:p>
        </p:txBody>
      </p:sp>
      <p:sp>
        <p:nvSpPr>
          <p:cNvPr id="12" name="Title 11"/>
          <p:cNvSpPr>
            <a:spLocks noGrp="1"/>
          </p:cNvSpPr>
          <p:nvPr>
            <p:ph type="title"/>
          </p:nvPr>
        </p:nvSpPr>
        <p:spPr>
          <a:prstGeom prst="flowChartAlternateProcess">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lvl="0">
              <a:spcBef>
                <a:spcPts val="0"/>
              </a:spcBef>
            </a:pPr>
            <a:r>
              <a:rPr lang="vi-VN" sz="2400" b="1" i="1" dirty="0">
                <a:solidFill>
                  <a:schemeClr val="tx1"/>
                </a:solidFill>
                <a:latin typeface="Times New Roman"/>
              </a:rPr>
              <a:t>Lựa chọn các nội dung giáo dục trẻ có kĩ năng an toàn</a:t>
            </a:r>
            <a:r>
              <a:rPr lang="en-US" sz="1800" b="1" i="1" dirty="0">
                <a:solidFill>
                  <a:srgbClr val="0070C0"/>
                </a:solidFill>
              </a:rPr>
              <a:t/>
            </a:r>
            <a:br>
              <a:rPr lang="en-US" sz="1800" b="1" i="1" dirty="0">
                <a:solidFill>
                  <a:srgbClr val="0070C0"/>
                </a:solidFill>
              </a:rPr>
            </a:br>
            <a:endParaRPr lang="en-US" sz="2000" b="1" i="1" dirty="0">
              <a:solidFill>
                <a:srgbClr val="FFFF00"/>
              </a:solidFill>
            </a:endParaRPr>
          </a:p>
        </p:txBody>
      </p:sp>
      <p:pic>
        <p:nvPicPr>
          <p:cNvPr id="1029" name="Picture 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57200" y="1143001"/>
            <a:ext cx="4038600" cy="2628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322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9"/>
                                        </p:tgtEl>
                                        <p:attrNameLst>
                                          <p:attrName>style.visibility</p:attrName>
                                        </p:attrNameLst>
                                      </p:cBhvr>
                                      <p:to>
                                        <p:strVal val="visible"/>
                                      </p:to>
                                    </p:set>
                                    <p:animEffect transition="in" filter="circle(in)">
                                      <p:cBhvr>
                                        <p:cTn id="12" dur="2000"/>
                                        <p:tgtEl>
                                          <p:spTgt spid="10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wipe(down)">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mg.powerpoint.com.vn/uploads/2019/06/09/hinh-nen-cho-powerpoint-bau-troi-va-khinh-khi-cau_0927168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Flowchart: Alternate Process 2"/>
          <p:cNvSpPr/>
          <p:nvPr/>
        </p:nvSpPr>
        <p:spPr>
          <a:xfrm>
            <a:off x="495300" y="927804"/>
            <a:ext cx="7924800" cy="1301046"/>
          </a:xfrm>
          <a:prstGeom prst="flowChartAlternateProcess">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r>
              <a:rPr lang="vi-VN" sz="2000" dirty="0" smtClean="0">
                <a:solidFill>
                  <a:srgbClr val="000000"/>
                </a:solidFill>
                <a:latin typeface="Times New Roman"/>
                <a:ea typeface="Times New Roman"/>
              </a:rPr>
              <a:t>         </a:t>
            </a:r>
            <a:r>
              <a:rPr lang="vi-VN" dirty="0" smtClean="0">
                <a:solidFill>
                  <a:srgbClr val="000000"/>
                </a:solidFill>
                <a:latin typeface="Times New Roman"/>
                <a:ea typeface="Times New Roman"/>
              </a:rPr>
              <a:t>T</a:t>
            </a:r>
            <a:r>
              <a:rPr lang="en-US" dirty="0" err="1" smtClean="0">
                <a:solidFill>
                  <a:srgbClr val="000000"/>
                </a:solidFill>
                <a:latin typeface="Times New Roman"/>
                <a:ea typeface="Times New Roman"/>
              </a:rPr>
              <a:t>ôi</a:t>
            </a:r>
            <a:r>
              <a:rPr lang="en-US" dirty="0" smtClean="0">
                <a:solidFill>
                  <a:srgbClr val="000000"/>
                </a:solidFill>
                <a:latin typeface="Times New Roman"/>
                <a:ea typeface="Times New Roman"/>
              </a:rPr>
              <a:t> </a:t>
            </a:r>
            <a:r>
              <a:rPr lang="en-US" dirty="0" err="1">
                <a:solidFill>
                  <a:srgbClr val="000000"/>
                </a:solidFill>
                <a:latin typeface="Times New Roman"/>
                <a:ea typeface="Times New Roman"/>
              </a:rPr>
              <a:t>đã</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tuyên</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truyền</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tại</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cuộc</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họp</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phụ</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huynh</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đầu</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năm</a:t>
            </a:r>
            <a:r>
              <a:rPr lang="en-US" dirty="0">
                <a:solidFill>
                  <a:srgbClr val="000000"/>
                </a:solidFill>
                <a:latin typeface="Times New Roman"/>
                <a:ea typeface="Times New Roman"/>
              </a:rPr>
              <a:t> </a:t>
            </a:r>
            <a:r>
              <a:rPr lang="en-US" dirty="0" err="1" smtClean="0">
                <a:solidFill>
                  <a:srgbClr val="000000"/>
                </a:solidFill>
                <a:latin typeface="Times New Roman"/>
                <a:ea typeface="Times New Roman"/>
              </a:rPr>
              <a:t>học</a:t>
            </a:r>
            <a:r>
              <a:rPr lang="en-US" dirty="0" smtClean="0">
                <a:solidFill>
                  <a:srgbClr val="000000"/>
                </a:solidFill>
                <a:latin typeface="Times New Roman"/>
                <a:ea typeface="Times New Roman"/>
              </a:rPr>
              <a:t>, </a:t>
            </a:r>
            <a:r>
              <a:rPr lang="en-US" dirty="0" err="1" smtClean="0">
                <a:solidFill>
                  <a:srgbClr val="000000"/>
                </a:solidFill>
                <a:latin typeface="Times New Roman"/>
                <a:ea typeface="Times New Roman"/>
              </a:rPr>
              <a:t>tôi</a:t>
            </a:r>
            <a:r>
              <a:rPr lang="en-US" dirty="0" smtClean="0">
                <a:solidFill>
                  <a:srgbClr val="000000"/>
                </a:solidFill>
                <a:latin typeface="Times New Roman"/>
                <a:ea typeface="Times New Roman"/>
              </a:rPr>
              <a:t> </a:t>
            </a:r>
            <a:r>
              <a:rPr lang="en-US" dirty="0" err="1">
                <a:solidFill>
                  <a:srgbClr val="000000"/>
                </a:solidFill>
                <a:latin typeface="Times New Roman"/>
                <a:ea typeface="Times New Roman"/>
              </a:rPr>
              <a:t>tuyên</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truyền</a:t>
            </a:r>
            <a:r>
              <a:rPr lang="en-US" dirty="0">
                <a:solidFill>
                  <a:srgbClr val="000000"/>
                </a:solidFill>
                <a:latin typeface="Times New Roman"/>
                <a:ea typeface="Times New Roman"/>
              </a:rPr>
              <a:t> </a:t>
            </a:r>
            <a:r>
              <a:rPr lang="vi-VN" dirty="0" smtClean="0">
                <a:solidFill>
                  <a:srgbClr val="000000"/>
                </a:solidFill>
                <a:latin typeface="Times New Roman"/>
                <a:ea typeface="Times New Roman"/>
              </a:rPr>
              <a:t>qua</a:t>
            </a:r>
            <a:r>
              <a:rPr lang="en-US" dirty="0" smtClean="0">
                <a:solidFill>
                  <a:srgbClr val="000000"/>
                </a:solidFill>
                <a:latin typeface="Times New Roman"/>
                <a:ea typeface="Times New Roman"/>
              </a:rPr>
              <a:t> </a:t>
            </a:r>
            <a:r>
              <a:rPr lang="en-US" dirty="0" err="1">
                <a:solidFill>
                  <a:srgbClr val="000000"/>
                </a:solidFill>
                <a:latin typeface="Times New Roman"/>
                <a:ea typeface="Times New Roman"/>
              </a:rPr>
              <a:t>giờ</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đón</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trả</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trẻ</a:t>
            </a:r>
            <a:r>
              <a:rPr lang="en-US" dirty="0">
                <a:solidFill>
                  <a:srgbClr val="000000"/>
                </a:solidFill>
                <a:latin typeface="Times New Roman"/>
                <a:ea typeface="Times New Roman"/>
              </a:rPr>
              <a:t>, </a:t>
            </a:r>
            <a:r>
              <a:rPr lang="en-US" dirty="0" err="1" smtClean="0">
                <a:solidFill>
                  <a:srgbClr val="000000"/>
                </a:solidFill>
                <a:latin typeface="Times New Roman"/>
                <a:ea typeface="Times New Roman"/>
              </a:rPr>
              <a:t>tuyên</a:t>
            </a:r>
            <a:r>
              <a:rPr lang="en-US" dirty="0" smtClean="0">
                <a:solidFill>
                  <a:srgbClr val="000000"/>
                </a:solidFill>
                <a:latin typeface="Times New Roman"/>
                <a:ea typeface="Times New Roman"/>
              </a:rPr>
              <a:t> </a:t>
            </a:r>
            <a:r>
              <a:rPr lang="en-US" dirty="0" err="1">
                <a:solidFill>
                  <a:srgbClr val="000000"/>
                </a:solidFill>
                <a:latin typeface="Times New Roman"/>
                <a:ea typeface="Times New Roman"/>
              </a:rPr>
              <a:t>truyền</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trên</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zalo</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bảng</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tuyên</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truyền</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của</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lớp</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về</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cách</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phòng</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tránh</a:t>
            </a:r>
            <a:r>
              <a:rPr lang="en-US" dirty="0">
                <a:solidFill>
                  <a:srgbClr val="000000"/>
                </a:solidFill>
                <a:latin typeface="Times New Roman"/>
                <a:ea typeface="Times New Roman"/>
              </a:rPr>
              <a:t> tai </a:t>
            </a:r>
            <a:r>
              <a:rPr lang="en-US" dirty="0" err="1">
                <a:solidFill>
                  <a:srgbClr val="000000"/>
                </a:solidFill>
                <a:latin typeface="Times New Roman"/>
                <a:ea typeface="Times New Roman"/>
              </a:rPr>
              <a:t>nạn</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thương</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tích</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tại</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nhà</a:t>
            </a:r>
            <a:r>
              <a:rPr lang="en-US" dirty="0">
                <a:solidFill>
                  <a:srgbClr val="000000"/>
                </a:solidFill>
                <a:latin typeface="Times New Roman"/>
                <a:ea typeface="Times New Roman"/>
              </a:rPr>
              <a:t>, an </a:t>
            </a:r>
            <a:r>
              <a:rPr lang="en-US" dirty="0" err="1">
                <a:solidFill>
                  <a:srgbClr val="000000"/>
                </a:solidFill>
                <a:latin typeface="Times New Roman"/>
                <a:ea typeface="Times New Roman"/>
              </a:rPr>
              <a:t>toàn</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cho</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trẻ</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khi</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sử</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dụng</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điện</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thoại</a:t>
            </a:r>
            <a:r>
              <a:rPr lang="en-US" dirty="0">
                <a:solidFill>
                  <a:srgbClr val="000000"/>
                </a:solidFill>
                <a:latin typeface="Times New Roman"/>
                <a:ea typeface="Times New Roman"/>
              </a:rPr>
              <a:t>, an </a:t>
            </a:r>
            <a:r>
              <a:rPr lang="en-US" dirty="0" err="1">
                <a:solidFill>
                  <a:srgbClr val="000000"/>
                </a:solidFill>
                <a:latin typeface="Times New Roman"/>
                <a:ea typeface="Times New Roman"/>
              </a:rPr>
              <a:t>toàn</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khi</a:t>
            </a:r>
            <a:r>
              <a:rPr lang="en-US" dirty="0">
                <a:solidFill>
                  <a:srgbClr val="000000"/>
                </a:solidFill>
                <a:latin typeface="Times New Roman"/>
                <a:ea typeface="Times New Roman"/>
              </a:rPr>
              <a:t> ở </a:t>
            </a:r>
            <a:r>
              <a:rPr lang="en-US" dirty="0" err="1">
                <a:solidFill>
                  <a:srgbClr val="000000"/>
                </a:solidFill>
                <a:latin typeface="Times New Roman"/>
                <a:ea typeface="Times New Roman"/>
              </a:rPr>
              <a:t>bếp</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cho</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trẻ</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tắm</a:t>
            </a:r>
            <a:r>
              <a:rPr lang="en-US" dirty="0">
                <a:solidFill>
                  <a:srgbClr val="000000"/>
                </a:solidFill>
                <a:latin typeface="Times New Roman"/>
                <a:ea typeface="Times New Roman"/>
              </a:rPr>
              <a:t>, ở </a:t>
            </a:r>
            <a:r>
              <a:rPr lang="en-US" dirty="0" err="1">
                <a:solidFill>
                  <a:srgbClr val="000000"/>
                </a:solidFill>
                <a:latin typeface="Times New Roman"/>
                <a:ea typeface="Times New Roman"/>
              </a:rPr>
              <a:t>nhà</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cao</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tầng</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và</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không</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tự</a:t>
            </a:r>
            <a:r>
              <a:rPr lang="en-US" dirty="0">
                <a:solidFill>
                  <a:srgbClr val="000000"/>
                </a:solidFill>
                <a:latin typeface="Times New Roman"/>
                <a:ea typeface="Times New Roman"/>
              </a:rPr>
              <a:t> ý </a:t>
            </a:r>
            <a:r>
              <a:rPr lang="en-US" dirty="0" err="1">
                <a:solidFill>
                  <a:srgbClr val="000000"/>
                </a:solidFill>
                <a:latin typeface="Times New Roman"/>
                <a:ea typeface="Times New Roman"/>
              </a:rPr>
              <a:t>uống</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thuốc</a:t>
            </a:r>
            <a:r>
              <a:rPr lang="en-US" dirty="0">
                <a:solidFill>
                  <a:srgbClr val="000000"/>
                </a:solidFill>
                <a:latin typeface="Times New Roman"/>
                <a:ea typeface="Times New Roman"/>
              </a:rPr>
              <a:t>.</a:t>
            </a:r>
            <a:endParaRPr lang="en-US" dirty="0">
              <a:effectLst/>
              <a:latin typeface="Times New Roman"/>
              <a:ea typeface="Times New Roman"/>
            </a:endParaRPr>
          </a:p>
        </p:txBody>
      </p:sp>
      <p:sp>
        <p:nvSpPr>
          <p:cNvPr id="5" name="Horizontal Scroll 4"/>
          <p:cNvSpPr/>
          <p:nvPr/>
        </p:nvSpPr>
        <p:spPr>
          <a:xfrm>
            <a:off x="914400" y="152850"/>
            <a:ext cx="7086600" cy="774954"/>
          </a:xfrm>
          <a:prstGeom prst="horizontalScroll">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i="1" dirty="0" smtClean="0">
                <a:solidFill>
                  <a:schemeClr val="tx1"/>
                </a:solidFill>
                <a:latin typeface="+mj-lt"/>
              </a:rPr>
              <a:t>Biện pháp 4: Tuyên truyền và phối kếp hợp với phụ huynh học sinh cùng chăm sóc và đảm bảo an toàn cho trẻ</a:t>
            </a:r>
            <a:endParaRPr lang="en-US" b="1" i="1" dirty="0">
              <a:solidFill>
                <a:schemeClr val="tx1"/>
              </a:solidFill>
              <a:latin typeface="+mj-lt"/>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2343150"/>
            <a:ext cx="4187825" cy="280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5237" y="2343151"/>
            <a:ext cx="4114800" cy="280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03614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circle(in)">
                                      <p:cBhvr>
                                        <p:cTn id="17" dur="20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051"/>
                                        </p:tgtEl>
                                        <p:attrNameLst>
                                          <p:attrName>style.visibility</p:attrName>
                                        </p:attrNameLst>
                                      </p:cBhvr>
                                      <p:to>
                                        <p:strVal val="visible"/>
                                      </p:to>
                                    </p:set>
                                    <p:animEffect transition="in" filter="circle(in)">
                                      <p:cBhvr>
                                        <p:cTn id="22"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mg.powerpoint.com.vn/uploads/2019/06/09/hinh-nen-cho-powerpoint-co-ba-la-don-gian_0927169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solidFill>
            <a:srgbClr val="FFFF00"/>
          </a:solidFill>
          <a:extLst/>
        </p:spPr>
      </p:pic>
      <p:sp>
        <p:nvSpPr>
          <p:cNvPr id="2" name="Rounded Rectangle 1"/>
          <p:cNvSpPr/>
          <p:nvPr/>
        </p:nvSpPr>
        <p:spPr>
          <a:xfrm>
            <a:off x="1219200" y="228600"/>
            <a:ext cx="5867400" cy="51435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chemeClr val="tx1"/>
                </a:solidFill>
                <a:latin typeface="+mj-lt"/>
              </a:rPr>
              <a:t>Những ưu điểm và hạn chế của biện pháp</a:t>
            </a:r>
            <a:endParaRPr lang="en-US" sz="2400" b="1" dirty="0">
              <a:solidFill>
                <a:schemeClr val="tx1"/>
              </a:solidFill>
              <a:latin typeface="+mj-lt"/>
            </a:endParaRPr>
          </a:p>
        </p:txBody>
      </p:sp>
      <p:sp>
        <p:nvSpPr>
          <p:cNvPr id="3" name="Round Diagonal Corner Rectangle 2"/>
          <p:cNvSpPr/>
          <p:nvPr/>
        </p:nvSpPr>
        <p:spPr>
          <a:xfrm>
            <a:off x="685800" y="971550"/>
            <a:ext cx="2667000" cy="3714750"/>
          </a:xfrm>
          <a:prstGeom prst="round2Diag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rgbClr val="FF0000"/>
                </a:solidFill>
                <a:latin typeface="Times New Roman" pitchFamily="18" charset="0"/>
                <a:cs typeface="Times New Roman" pitchFamily="18" charset="0"/>
              </a:rPr>
              <a:t>* Ưu điểm</a:t>
            </a:r>
          </a:p>
          <a:p>
            <a:pPr algn="just"/>
            <a:r>
              <a:rPr lang="vi-VN" dirty="0" smtClean="0">
                <a:solidFill>
                  <a:schemeClr val="tx1"/>
                </a:solidFill>
                <a:latin typeface="Times New Roman" pitchFamily="18" charset="0"/>
                <a:cs typeface="Times New Roman" pitchFamily="18" charset="0"/>
              </a:rPr>
              <a:t>       - Tỉ lệ trẻ bị tai nạn thương tích đã giảm</a:t>
            </a:r>
          </a:p>
          <a:p>
            <a:pPr algn="just"/>
            <a:r>
              <a:rPr lang="vi-VN" dirty="0" smtClean="0">
                <a:solidFill>
                  <a:schemeClr val="tx1"/>
                </a:solidFill>
                <a:latin typeface="Times New Roman" pitchFamily="18" charset="0"/>
                <a:cs typeface="Times New Roman" pitchFamily="18" charset="0"/>
              </a:rPr>
              <a:t>- Bản thân được trau dồi kiến thức, kĩ năng phòng tránh các tai nạn, biết xử lí ban đầu một số tai nạn có thể xảy ra</a:t>
            </a:r>
          </a:p>
          <a:p>
            <a:pPr algn="just"/>
            <a:r>
              <a:rPr lang="vi-VN" dirty="0" smtClean="0">
                <a:solidFill>
                  <a:schemeClr val="tx1"/>
                </a:solidFill>
                <a:latin typeface="Times New Roman" pitchFamily="18" charset="0"/>
                <a:cs typeface="Times New Roman" pitchFamily="18" charset="0"/>
              </a:rPr>
              <a:t>      - Công tác chủ nhiệm và quản lý lớp học của tôi được nhà trường và phụ huynh học sinh đánh giá cao</a:t>
            </a:r>
            <a:endParaRPr lang="en-US" dirty="0">
              <a:solidFill>
                <a:schemeClr val="tx1"/>
              </a:solidFill>
              <a:latin typeface="Times New Roman" pitchFamily="18" charset="0"/>
              <a:cs typeface="Times New Roman" pitchFamily="18" charset="0"/>
            </a:endParaRPr>
          </a:p>
        </p:txBody>
      </p:sp>
      <p:sp>
        <p:nvSpPr>
          <p:cNvPr id="4" name="Round Diagonal Corner Rectangle 3"/>
          <p:cNvSpPr/>
          <p:nvPr/>
        </p:nvSpPr>
        <p:spPr>
          <a:xfrm>
            <a:off x="4800600" y="971550"/>
            <a:ext cx="2667000" cy="3771900"/>
          </a:xfrm>
          <a:prstGeom prst="round2Diag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b="1" dirty="0" smtClean="0">
                <a:solidFill>
                  <a:srgbClr val="FFFF00"/>
                </a:solidFill>
                <a:latin typeface="+mj-lt"/>
              </a:rPr>
              <a:t>* Hạn chế</a:t>
            </a:r>
            <a:endParaRPr lang="vi-VN" sz="2400" b="1" dirty="0">
              <a:solidFill>
                <a:srgbClr val="FFFF00"/>
              </a:solidFill>
              <a:latin typeface="+mj-lt"/>
            </a:endParaRPr>
          </a:p>
          <a:p>
            <a:pPr algn="just"/>
            <a:r>
              <a:rPr lang="vi-VN" sz="2000" dirty="0" smtClean="0">
                <a:solidFill>
                  <a:schemeClr val="tx1"/>
                </a:solidFill>
                <a:latin typeface="+mj-lt"/>
              </a:rPr>
              <a:t>       - Do nhà trường không có nhân viên y tế nên khi xảy ra tai nạn thương tích, trẻ không được xử lý </a:t>
            </a:r>
            <a:r>
              <a:rPr lang="vi-VN" sz="2000" dirty="0">
                <a:solidFill>
                  <a:schemeClr val="tx1"/>
                </a:solidFill>
                <a:latin typeface="+mj-lt"/>
              </a:rPr>
              <a:t>kịp</a:t>
            </a:r>
            <a:r>
              <a:rPr lang="vi-VN" sz="2000" dirty="0" smtClean="0">
                <a:solidFill>
                  <a:schemeClr val="tx1"/>
                </a:solidFill>
                <a:latin typeface="+mj-lt"/>
              </a:rPr>
              <a:t> thời</a:t>
            </a:r>
          </a:p>
          <a:p>
            <a:pPr algn="just"/>
            <a:r>
              <a:rPr lang="vi-VN" sz="2000" dirty="0" smtClean="0">
                <a:solidFill>
                  <a:schemeClr val="tx1"/>
                </a:solidFill>
                <a:latin typeface="+mj-lt"/>
              </a:rPr>
              <a:t>       - Sĩ số trẻ đông so với diện tích lớp, trẻ hiếu động nên không tránh khỏi một số va chạm nhỏ</a:t>
            </a:r>
            <a:endParaRPr lang="en-US" sz="2000" dirty="0">
              <a:solidFill>
                <a:schemeClr val="tx1"/>
              </a:solidFill>
              <a:latin typeface="+mj-lt"/>
            </a:endParaRPr>
          </a:p>
        </p:txBody>
      </p:sp>
    </p:spTree>
    <p:extLst>
      <p:ext uri="{BB962C8B-B14F-4D97-AF65-F5344CB8AC3E}">
        <p14:creationId xmlns:p14="http://schemas.microsoft.com/office/powerpoint/2010/main" val="32725227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mega.com.vn/media/news/2707_hinh-nen-ppt-chuyen-nghiep-full-h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7541"/>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1790700" y="213014"/>
            <a:ext cx="6134100" cy="6858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latin typeface="+mj-lt"/>
              </a:rPr>
              <a:t>Kết quả đạt được</a:t>
            </a:r>
            <a:endParaRPr lang="en-US" sz="2400" b="1" dirty="0">
              <a:latin typeface="+mj-lt"/>
            </a:endParaRPr>
          </a:p>
        </p:txBody>
      </p:sp>
      <p:sp>
        <p:nvSpPr>
          <p:cNvPr id="3" name="Rounded Rectangle 2"/>
          <p:cNvSpPr/>
          <p:nvPr/>
        </p:nvSpPr>
        <p:spPr>
          <a:xfrm>
            <a:off x="2819400" y="4000500"/>
            <a:ext cx="5811982" cy="1000126"/>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chemeClr val="tx1"/>
                </a:solidFill>
                <a:latin typeface="+mj-lt"/>
              </a:rPr>
              <a:t>83</a:t>
            </a:r>
            <a:r>
              <a:rPr lang="vi-VN" dirty="0" smtClean="0">
                <a:solidFill>
                  <a:schemeClr val="tx1"/>
                </a:solidFill>
                <a:latin typeface="+mj-lt"/>
              </a:rPr>
              <a:t>% </a:t>
            </a:r>
            <a:r>
              <a:rPr lang="vi-VN" dirty="0">
                <a:solidFill>
                  <a:schemeClr val="tx1"/>
                </a:solidFill>
                <a:latin typeface="+mj-lt"/>
              </a:rPr>
              <a:t>PH nắm bắt được kiến thức, kĩ năng đảm bảo an toàn</a:t>
            </a:r>
          </a:p>
          <a:p>
            <a:pPr algn="ctr"/>
            <a:r>
              <a:rPr lang="vi-VN" dirty="0">
                <a:solidFill>
                  <a:schemeClr val="tx1"/>
                </a:solidFill>
                <a:latin typeface="+mj-lt"/>
              </a:rPr>
              <a:t>94</a:t>
            </a:r>
            <a:r>
              <a:rPr lang="vi-VN" dirty="0" smtClean="0">
                <a:solidFill>
                  <a:schemeClr val="tx1"/>
                </a:solidFill>
                <a:latin typeface="+mj-lt"/>
              </a:rPr>
              <a:t>% </a:t>
            </a:r>
            <a:r>
              <a:rPr lang="vi-VN" dirty="0">
                <a:solidFill>
                  <a:schemeClr val="tx1"/>
                </a:solidFill>
                <a:latin typeface="+mj-lt"/>
              </a:rPr>
              <a:t>PH chủ động thực hiện các biện pháp đảm bảo an toàn</a:t>
            </a:r>
            <a:endParaRPr lang="en-US" dirty="0">
              <a:solidFill>
                <a:schemeClr val="tx1"/>
              </a:solidFill>
              <a:latin typeface="+mj-lt"/>
            </a:endParaRPr>
          </a:p>
        </p:txBody>
      </p:sp>
      <p:sp>
        <p:nvSpPr>
          <p:cNvPr id="4" name="Rounded Rectangle 3"/>
          <p:cNvSpPr/>
          <p:nvPr/>
        </p:nvSpPr>
        <p:spPr>
          <a:xfrm>
            <a:off x="2819400" y="2639291"/>
            <a:ext cx="5735782" cy="120015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dirty="0">
                <a:solidFill>
                  <a:prstClr val="black"/>
                </a:solidFill>
                <a:latin typeface="Times New Roman"/>
              </a:rPr>
              <a:t>100</a:t>
            </a:r>
            <a:r>
              <a:rPr lang="vi-VN" dirty="0" smtClean="0">
                <a:solidFill>
                  <a:prstClr val="black"/>
                </a:solidFill>
                <a:latin typeface="Times New Roman"/>
              </a:rPr>
              <a:t>% </a:t>
            </a:r>
            <a:r>
              <a:rPr lang="vi-VN" dirty="0">
                <a:solidFill>
                  <a:prstClr val="black"/>
                </a:solidFill>
                <a:latin typeface="Times New Roman"/>
              </a:rPr>
              <a:t>GV có kiến thức, kĩ năng về đảm bảo an toàn cho trẻ</a:t>
            </a:r>
          </a:p>
          <a:p>
            <a:pPr lvl="0" algn="ctr"/>
            <a:r>
              <a:rPr lang="vi-VN" dirty="0">
                <a:solidFill>
                  <a:prstClr val="black"/>
                </a:solidFill>
                <a:latin typeface="Times New Roman"/>
              </a:rPr>
              <a:t>100</a:t>
            </a:r>
            <a:r>
              <a:rPr lang="vi-VN" dirty="0" smtClean="0">
                <a:solidFill>
                  <a:prstClr val="black"/>
                </a:solidFill>
                <a:latin typeface="Times New Roman"/>
              </a:rPr>
              <a:t>% </a:t>
            </a:r>
            <a:r>
              <a:rPr lang="vi-VN" dirty="0">
                <a:solidFill>
                  <a:prstClr val="black"/>
                </a:solidFill>
                <a:latin typeface="Times New Roman"/>
              </a:rPr>
              <a:t>phối hợp với phụ huynh thực hiện đảm bảo an toàn cho trẻ</a:t>
            </a:r>
            <a:endParaRPr lang="en-US" dirty="0">
              <a:solidFill>
                <a:prstClr val="black"/>
              </a:solidFill>
            </a:endParaRPr>
          </a:p>
        </p:txBody>
      </p:sp>
      <p:sp>
        <p:nvSpPr>
          <p:cNvPr id="5" name="Right Arrow 4"/>
          <p:cNvSpPr/>
          <p:nvPr/>
        </p:nvSpPr>
        <p:spPr>
          <a:xfrm>
            <a:off x="383969" y="4000499"/>
            <a:ext cx="2057400" cy="75334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smtClean="0">
                <a:solidFill>
                  <a:schemeClr val="tx1"/>
                </a:solidFill>
                <a:latin typeface="+mj-lt"/>
              </a:rPr>
              <a:t>Phụ huynh</a:t>
            </a:r>
            <a:endParaRPr lang="en-US" sz="2000" b="1" dirty="0">
              <a:solidFill>
                <a:schemeClr val="tx1"/>
              </a:solidFill>
              <a:latin typeface="+mj-lt"/>
            </a:endParaRPr>
          </a:p>
        </p:txBody>
      </p:sp>
      <p:sp>
        <p:nvSpPr>
          <p:cNvPr id="6" name="Right Arrow 5"/>
          <p:cNvSpPr/>
          <p:nvPr/>
        </p:nvSpPr>
        <p:spPr>
          <a:xfrm>
            <a:off x="266700" y="2825028"/>
            <a:ext cx="2057400" cy="82867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solidFill>
                  <a:schemeClr val="tx1"/>
                </a:solidFill>
                <a:latin typeface="+mj-lt"/>
              </a:rPr>
              <a:t>Giáo viên</a:t>
            </a:r>
            <a:endParaRPr lang="en-US" b="1" dirty="0">
              <a:solidFill>
                <a:schemeClr val="tx1"/>
              </a:solidFill>
              <a:latin typeface="+mj-lt"/>
            </a:endParaRPr>
          </a:p>
        </p:txBody>
      </p:sp>
      <p:sp>
        <p:nvSpPr>
          <p:cNvPr id="8" name="Right Arrow 7"/>
          <p:cNvSpPr/>
          <p:nvPr/>
        </p:nvSpPr>
        <p:spPr>
          <a:xfrm>
            <a:off x="381000" y="1561234"/>
            <a:ext cx="1943100" cy="75334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smtClean="0">
                <a:solidFill>
                  <a:schemeClr val="tx1"/>
                </a:solidFill>
                <a:latin typeface="+mj-lt"/>
              </a:rPr>
              <a:t>Trẻ</a:t>
            </a:r>
            <a:endParaRPr lang="en-US" sz="2000" b="1" dirty="0">
              <a:solidFill>
                <a:schemeClr val="tx1"/>
              </a:solidFill>
              <a:latin typeface="+mj-lt"/>
            </a:endParaRPr>
          </a:p>
        </p:txBody>
      </p:sp>
      <p:sp>
        <p:nvSpPr>
          <p:cNvPr id="9" name="Rounded Rectangle 8"/>
          <p:cNvSpPr/>
          <p:nvPr/>
        </p:nvSpPr>
        <p:spPr>
          <a:xfrm>
            <a:off x="2819400" y="1371600"/>
            <a:ext cx="5735782" cy="1132611"/>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Tx/>
              <a:buChar char="-"/>
            </a:pPr>
            <a:endParaRPr lang="vi-VN" sz="1600" dirty="0" smtClean="0">
              <a:solidFill>
                <a:prstClr val="black"/>
              </a:solidFill>
              <a:latin typeface="Times New Roman"/>
            </a:endParaRPr>
          </a:p>
          <a:p>
            <a:pPr marL="285750" indent="-285750" algn="ctr">
              <a:buFontTx/>
              <a:buChar char="-"/>
            </a:pPr>
            <a:endParaRPr lang="vi-VN" dirty="0" smtClean="0">
              <a:solidFill>
                <a:prstClr val="black"/>
              </a:solidFill>
              <a:latin typeface="Times New Roman"/>
            </a:endParaRPr>
          </a:p>
          <a:p>
            <a:pPr marL="285750" indent="-285750" algn="ctr">
              <a:buFontTx/>
              <a:buChar char="-"/>
            </a:pPr>
            <a:endParaRPr lang="vi-VN" dirty="0">
              <a:solidFill>
                <a:prstClr val="black"/>
              </a:solidFill>
              <a:latin typeface="Times New Roman"/>
            </a:endParaRPr>
          </a:p>
          <a:p>
            <a:pPr marL="285750" indent="-285750" algn="ctr">
              <a:buFontTx/>
              <a:buChar char="-"/>
            </a:pPr>
            <a:r>
              <a:rPr lang="vi-VN" dirty="0" smtClean="0">
                <a:solidFill>
                  <a:prstClr val="black"/>
                </a:solidFill>
                <a:latin typeface="Times New Roman"/>
              </a:rPr>
              <a:t>91% trẻ đã biết được người, vật dụng, hành động gây nguy hiểm</a:t>
            </a:r>
          </a:p>
          <a:p>
            <a:pPr lvl="0" algn="ctr"/>
            <a:r>
              <a:rPr lang="vi-VN" dirty="0" smtClean="0">
                <a:solidFill>
                  <a:prstClr val="black"/>
                </a:solidFill>
                <a:latin typeface="Times New Roman"/>
              </a:rPr>
              <a:t>- 90</a:t>
            </a:r>
            <a:r>
              <a:rPr lang="vi-VN" dirty="0">
                <a:solidFill>
                  <a:prstClr val="black"/>
                </a:solidFill>
                <a:latin typeface="Times New Roman"/>
              </a:rPr>
              <a:t>% trẻ biết tránh xa mới nguy </a:t>
            </a:r>
            <a:r>
              <a:rPr lang="vi-VN" dirty="0" smtClean="0">
                <a:solidFill>
                  <a:prstClr val="black"/>
                </a:solidFill>
                <a:latin typeface="Times New Roman"/>
              </a:rPr>
              <a:t>hiểm</a:t>
            </a:r>
          </a:p>
          <a:p>
            <a:pPr lvl="0" algn="ctr"/>
            <a:r>
              <a:rPr lang="vi-VN" dirty="0" smtClean="0">
                <a:solidFill>
                  <a:prstClr val="black"/>
                </a:solidFill>
                <a:latin typeface="Times New Roman"/>
              </a:rPr>
              <a:t>- 88</a:t>
            </a:r>
            <a:r>
              <a:rPr lang="vi-VN" dirty="0">
                <a:solidFill>
                  <a:prstClr val="black"/>
                </a:solidFill>
                <a:latin typeface="Times New Roman"/>
              </a:rPr>
              <a:t>% trẻ biết bình tĩnh, tìm kiếm sự giúp đỡ</a:t>
            </a:r>
            <a:endParaRPr lang="en-US" dirty="0">
              <a:solidFill>
                <a:prstClr val="black"/>
              </a:solidFill>
            </a:endParaRPr>
          </a:p>
          <a:p>
            <a:pPr marL="285750" lvl="0" indent="-285750" algn="ctr">
              <a:buFontTx/>
              <a:buChar char="-"/>
            </a:pPr>
            <a:endParaRPr lang="vi-VN" sz="1600" dirty="0" smtClean="0">
              <a:solidFill>
                <a:prstClr val="black"/>
              </a:solidFill>
              <a:latin typeface="Times New Roman"/>
            </a:endParaRPr>
          </a:p>
          <a:p>
            <a:pPr marL="285750" lvl="0" indent="-285750" algn="ctr">
              <a:buFontTx/>
              <a:buChar char="-"/>
            </a:pPr>
            <a:endParaRPr lang="en-US" sz="1600" dirty="0">
              <a:solidFill>
                <a:prstClr val="black"/>
              </a:solidFill>
            </a:endParaRPr>
          </a:p>
          <a:p>
            <a:pPr marL="285750" indent="-285750" algn="ctr">
              <a:buFontTx/>
              <a:buChar char="-"/>
            </a:pPr>
            <a:endParaRPr lang="en-US" sz="1600" dirty="0">
              <a:solidFill>
                <a:schemeClr val="tx1"/>
              </a:solidFill>
              <a:latin typeface="+mj-lt"/>
            </a:endParaRPr>
          </a:p>
        </p:txBody>
      </p:sp>
    </p:spTree>
    <p:extLst>
      <p:ext uri="{BB962C8B-B14F-4D97-AF65-F5344CB8AC3E}">
        <p14:creationId xmlns:p14="http://schemas.microsoft.com/office/powerpoint/2010/main" val="382276014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msmobile.com.vn/upload_images/images/hinh-nen-lam-powerpoint-chuyen-nghie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1104900" y="135082"/>
            <a:ext cx="6934200" cy="4572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solidFill>
                  <a:schemeClr val="tx1"/>
                </a:solidFill>
                <a:latin typeface="+mj-lt"/>
              </a:rPr>
              <a:t>Kết luận và kiến nghị</a:t>
            </a:r>
            <a:endParaRPr lang="en-US" b="1" dirty="0">
              <a:solidFill>
                <a:schemeClr val="tx1"/>
              </a:solidFill>
              <a:latin typeface="+mj-lt"/>
            </a:endParaRPr>
          </a:p>
        </p:txBody>
      </p:sp>
      <p:sp>
        <p:nvSpPr>
          <p:cNvPr id="3" name="Oval 2"/>
          <p:cNvSpPr/>
          <p:nvPr/>
        </p:nvSpPr>
        <p:spPr>
          <a:xfrm>
            <a:off x="76200" y="899556"/>
            <a:ext cx="2438400" cy="685800"/>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solidFill>
                  <a:schemeClr val="tx1"/>
                </a:solidFill>
                <a:latin typeface="+mj-lt"/>
              </a:rPr>
              <a:t>Khả năng nhân rộng biện pháp</a:t>
            </a:r>
            <a:endParaRPr lang="en-US" b="1" dirty="0">
              <a:solidFill>
                <a:schemeClr val="tx1"/>
              </a:solidFill>
              <a:latin typeface="+mj-lt"/>
            </a:endParaRPr>
          </a:p>
        </p:txBody>
      </p:sp>
      <p:sp>
        <p:nvSpPr>
          <p:cNvPr id="4" name="Oval 3"/>
          <p:cNvSpPr/>
          <p:nvPr/>
        </p:nvSpPr>
        <p:spPr>
          <a:xfrm>
            <a:off x="3352800" y="909205"/>
            <a:ext cx="2057400" cy="685800"/>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solidFill>
                  <a:schemeClr val="tx1"/>
                </a:solidFill>
                <a:latin typeface="+mj-lt"/>
              </a:rPr>
              <a:t>Bài học </a:t>
            </a:r>
            <a:endParaRPr lang="en-US" b="1" dirty="0" smtClean="0">
              <a:solidFill>
                <a:schemeClr val="tx1"/>
              </a:solidFill>
              <a:latin typeface="+mj-lt"/>
            </a:endParaRPr>
          </a:p>
          <a:p>
            <a:pPr algn="ctr"/>
            <a:r>
              <a:rPr lang="vi-VN" b="1" dirty="0" smtClean="0">
                <a:solidFill>
                  <a:schemeClr val="tx1"/>
                </a:solidFill>
                <a:latin typeface="+mj-lt"/>
              </a:rPr>
              <a:t>kinh nghiệm</a:t>
            </a:r>
            <a:endParaRPr lang="en-US" b="1" dirty="0">
              <a:solidFill>
                <a:schemeClr val="tx1"/>
              </a:solidFill>
              <a:latin typeface="+mj-lt"/>
            </a:endParaRPr>
          </a:p>
        </p:txBody>
      </p:sp>
      <p:sp>
        <p:nvSpPr>
          <p:cNvPr id="5" name="Oval 4"/>
          <p:cNvSpPr/>
          <p:nvPr/>
        </p:nvSpPr>
        <p:spPr>
          <a:xfrm>
            <a:off x="6477000" y="919596"/>
            <a:ext cx="1676400" cy="685800"/>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solidFill>
                  <a:schemeClr val="tx1"/>
                </a:solidFill>
                <a:latin typeface="+mj-lt"/>
              </a:rPr>
              <a:t>Đề  xuất kiến nghị</a:t>
            </a:r>
            <a:endParaRPr lang="en-US" b="1" dirty="0">
              <a:solidFill>
                <a:schemeClr val="tx1"/>
              </a:solidFill>
              <a:latin typeface="+mj-lt"/>
            </a:endParaRPr>
          </a:p>
        </p:txBody>
      </p:sp>
      <p:sp>
        <p:nvSpPr>
          <p:cNvPr id="6" name="Rounded Rectangle 5"/>
          <p:cNvSpPr/>
          <p:nvPr/>
        </p:nvSpPr>
        <p:spPr>
          <a:xfrm>
            <a:off x="228600" y="1943100"/>
            <a:ext cx="2133600" cy="302895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dirty="0" smtClean="0">
                <a:solidFill>
                  <a:schemeClr val="tx1"/>
                </a:solidFill>
                <a:latin typeface="+mj-lt"/>
              </a:rPr>
              <a:t>- Có khả năng nhân rộng các trường, lớp mầm non trong toàn huyện</a:t>
            </a:r>
            <a:endParaRPr lang="en-US" dirty="0">
              <a:solidFill>
                <a:schemeClr val="tx1"/>
              </a:solidFill>
              <a:latin typeface="+mj-lt"/>
            </a:endParaRPr>
          </a:p>
        </p:txBody>
      </p:sp>
      <p:sp>
        <p:nvSpPr>
          <p:cNvPr id="7" name="Rounded Rectangle 6"/>
          <p:cNvSpPr/>
          <p:nvPr/>
        </p:nvSpPr>
        <p:spPr>
          <a:xfrm>
            <a:off x="3068782" y="1984663"/>
            <a:ext cx="2493818" cy="2987387"/>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dirty="0" smtClean="0">
                <a:solidFill>
                  <a:schemeClr val="tx1"/>
                </a:solidFill>
                <a:latin typeface="Times New Roman" pitchFamily="18" charset="0"/>
                <a:cs typeface="Times New Roman" pitchFamily="18" charset="0"/>
              </a:rPr>
              <a:t>- Thường xuyên bao quát trẻ ở mọi lúc, mọi nơi</a:t>
            </a:r>
          </a:p>
          <a:p>
            <a:pPr algn="just"/>
            <a:r>
              <a:rPr lang="vi-VN" dirty="0" smtClean="0">
                <a:solidFill>
                  <a:schemeClr val="tx1"/>
                </a:solidFill>
                <a:latin typeface="Times New Roman" pitchFamily="18" charset="0"/>
                <a:cs typeface="Times New Roman" pitchFamily="18" charset="0"/>
              </a:rPr>
              <a:t>- GV biết cách sắp xếp đồ dùng, đồ chơi hợp lí</a:t>
            </a:r>
          </a:p>
          <a:p>
            <a:pPr algn="just"/>
            <a:r>
              <a:rPr lang="vi-VN" dirty="0">
                <a:solidFill>
                  <a:schemeClr val="tx1"/>
                </a:solidFill>
                <a:latin typeface="Times New Roman" pitchFamily="18" charset="0"/>
                <a:cs typeface="Times New Roman" pitchFamily="18" charset="0"/>
              </a:rPr>
              <a:t>-</a:t>
            </a:r>
            <a:r>
              <a:rPr lang="vi-VN" dirty="0" smtClean="0">
                <a:solidFill>
                  <a:schemeClr val="tx1"/>
                </a:solidFill>
                <a:latin typeface="Times New Roman" pitchFamily="18" charset="0"/>
                <a:cs typeface="Times New Roman" pitchFamily="18" charset="0"/>
              </a:rPr>
              <a:t>Dạy trẻ kiến thức kĩ năng phòng tránh</a:t>
            </a:r>
          </a:p>
          <a:p>
            <a:pPr algn="just"/>
            <a:r>
              <a:rPr lang="vi-VN" dirty="0" smtClean="0">
                <a:solidFill>
                  <a:schemeClr val="tx1"/>
                </a:solidFill>
                <a:latin typeface="Times New Roman" pitchFamily="18" charset="0"/>
                <a:cs typeface="Times New Roman" pitchFamily="18" charset="0"/>
              </a:rPr>
              <a:t>- Làm tốt công tác phối kết hợp cùng phụ huynh học sinh</a:t>
            </a:r>
            <a:endParaRPr lang="en-US" dirty="0">
              <a:solidFill>
                <a:schemeClr val="tx1"/>
              </a:solidFill>
              <a:latin typeface="Times New Roman" pitchFamily="18" charset="0"/>
              <a:cs typeface="Times New Roman" pitchFamily="18" charset="0"/>
            </a:endParaRPr>
          </a:p>
        </p:txBody>
      </p:sp>
      <p:sp>
        <p:nvSpPr>
          <p:cNvPr id="8" name="Rounded Rectangle 7"/>
          <p:cNvSpPr/>
          <p:nvPr/>
        </p:nvSpPr>
        <p:spPr>
          <a:xfrm>
            <a:off x="6096000" y="1943100"/>
            <a:ext cx="2438400" cy="302895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dirty="0" smtClean="0">
                <a:solidFill>
                  <a:schemeClr val="tx1"/>
                </a:solidFill>
                <a:latin typeface="+mj-lt"/>
              </a:rPr>
              <a:t>- Quan tâm hơn đến công tác y tế học đường</a:t>
            </a:r>
          </a:p>
          <a:p>
            <a:pPr algn="just"/>
            <a:r>
              <a:rPr lang="vi-VN" dirty="0" smtClean="0">
                <a:solidFill>
                  <a:schemeClr val="tx1"/>
                </a:solidFill>
                <a:latin typeface="+mj-lt"/>
              </a:rPr>
              <a:t>-</a:t>
            </a:r>
            <a:r>
              <a:rPr lang="vi-VN" dirty="0">
                <a:solidFill>
                  <a:schemeClr val="tx1"/>
                </a:solidFill>
                <a:latin typeface="+mj-lt"/>
              </a:rPr>
              <a:t> </a:t>
            </a:r>
            <a:r>
              <a:rPr lang="vi-VN" dirty="0" smtClean="0">
                <a:solidFill>
                  <a:schemeClr val="tx1"/>
                </a:solidFill>
                <a:latin typeface="+mj-lt"/>
              </a:rPr>
              <a:t>Mở các lớp truyền thông cộng đồng cho nhân dân và phụ huynh</a:t>
            </a:r>
            <a:endParaRPr lang="en-US" dirty="0">
              <a:solidFill>
                <a:schemeClr val="tx1"/>
              </a:solidFill>
              <a:latin typeface="+mj-lt"/>
            </a:endParaRPr>
          </a:p>
        </p:txBody>
      </p:sp>
    </p:spTree>
    <p:extLst>
      <p:ext uri="{BB962C8B-B14F-4D97-AF65-F5344CB8AC3E}">
        <p14:creationId xmlns:p14="http://schemas.microsoft.com/office/powerpoint/2010/main" val="22496344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http://luongdiep.com/wp-content/uploads/2020/05/Nen-bang-xanh-1-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5" y="1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00" y="342900"/>
            <a:ext cx="8077200" cy="4339650"/>
          </a:xfrm>
          <a:prstGeom prst="rect">
            <a:avLst/>
          </a:prstGeom>
          <a:noFill/>
        </p:spPr>
        <p:txBody>
          <a:bodyPr wrap="square" rtlCol="0">
            <a:spAutoFit/>
          </a:bodyPr>
          <a:lstStyle/>
          <a:p>
            <a:pPr lvl="0" algn="ctr">
              <a:lnSpc>
                <a:spcPct val="150000"/>
              </a:lnSpc>
            </a:pPr>
            <a:endParaRPr lang="en-US" sz="2800" b="1" i="1" dirty="0">
              <a:solidFill>
                <a:srgbClr val="FFFF00"/>
              </a:solidFill>
              <a:latin typeface="Times New Roman" pitchFamily="18" charset="0"/>
              <a:cs typeface="Times New Roman" pitchFamily="18" charset="0"/>
            </a:endParaRPr>
          </a:p>
          <a:p>
            <a:pPr lvl="0" algn="ctr">
              <a:lnSpc>
                <a:spcPct val="150000"/>
              </a:lnSpc>
            </a:pPr>
            <a:endParaRPr lang="vi-VN" sz="2800" b="1" i="1" dirty="0" smtClean="0">
              <a:solidFill>
                <a:srgbClr val="FFFF00"/>
              </a:solidFill>
              <a:latin typeface="Times New Roman" pitchFamily="18" charset="0"/>
              <a:cs typeface="Times New Roman" pitchFamily="18" charset="0"/>
            </a:endParaRPr>
          </a:p>
          <a:p>
            <a:pPr lvl="0" algn="ctr">
              <a:lnSpc>
                <a:spcPct val="150000"/>
              </a:lnSpc>
            </a:pPr>
            <a:endParaRPr lang="vi-VN" sz="2800" b="1" i="1" dirty="0">
              <a:solidFill>
                <a:srgbClr val="FFFF00"/>
              </a:solidFill>
              <a:latin typeface="Times New Roman" pitchFamily="18" charset="0"/>
              <a:cs typeface="Times New Roman" pitchFamily="18" charset="0"/>
            </a:endParaRPr>
          </a:p>
          <a:p>
            <a:pPr lvl="0" algn="ctr">
              <a:lnSpc>
                <a:spcPct val="150000"/>
              </a:lnSpc>
            </a:pPr>
            <a:endParaRPr lang="vi-VN" sz="2800" b="1" i="1" dirty="0" smtClean="0">
              <a:solidFill>
                <a:srgbClr val="FFFF00"/>
              </a:solidFill>
              <a:latin typeface="Times New Roman" pitchFamily="18" charset="0"/>
              <a:cs typeface="Times New Roman" pitchFamily="18" charset="0"/>
            </a:endParaRPr>
          </a:p>
          <a:p>
            <a:pPr lvl="0" algn="ctr">
              <a:lnSpc>
                <a:spcPct val="150000"/>
              </a:lnSpc>
            </a:pPr>
            <a:endParaRPr lang="vi-VN" sz="2400" b="1" i="1" dirty="0" smtClean="0">
              <a:solidFill>
                <a:srgbClr val="FFFF00"/>
              </a:solidFill>
              <a:latin typeface="Times New Roman" pitchFamily="18" charset="0"/>
              <a:cs typeface="Times New Roman" pitchFamily="18" charset="0"/>
            </a:endParaRPr>
          </a:p>
          <a:p>
            <a:pPr lvl="0" algn="ctr">
              <a:lnSpc>
                <a:spcPct val="150000"/>
              </a:lnSpc>
            </a:pPr>
            <a:r>
              <a:rPr lang="en-US" sz="2400" b="1" i="1" dirty="0" err="1" smtClean="0">
                <a:solidFill>
                  <a:srgbClr val="FFFF00"/>
                </a:solidFill>
                <a:latin typeface="Times New Roman" pitchFamily="18" charset="0"/>
                <a:cs typeface="Times New Roman" pitchFamily="18" charset="0"/>
              </a:rPr>
              <a:t>Rất</a:t>
            </a:r>
            <a:r>
              <a:rPr lang="en-US" sz="2400" b="1" i="1" dirty="0" smtClean="0">
                <a:solidFill>
                  <a:srgbClr val="FFFF00"/>
                </a:solidFill>
                <a:latin typeface="Times New Roman" pitchFamily="18" charset="0"/>
                <a:cs typeface="Times New Roman" pitchFamily="18" charset="0"/>
              </a:rPr>
              <a:t> </a:t>
            </a:r>
            <a:r>
              <a:rPr lang="en-US" sz="2400" b="1" i="1" dirty="0" err="1">
                <a:solidFill>
                  <a:srgbClr val="FFFF00"/>
                </a:solidFill>
                <a:latin typeface="Times New Roman" pitchFamily="18" charset="0"/>
                <a:cs typeface="Times New Roman" pitchFamily="18" charset="0"/>
              </a:rPr>
              <a:t>mong</a:t>
            </a:r>
            <a:r>
              <a:rPr lang="en-US" sz="2400" b="1" i="1" dirty="0">
                <a:solidFill>
                  <a:srgbClr val="FFFF00"/>
                </a:solidFill>
                <a:latin typeface="Times New Roman" pitchFamily="18" charset="0"/>
                <a:cs typeface="Times New Roman" pitchFamily="18" charset="0"/>
              </a:rPr>
              <a:t> </a:t>
            </a:r>
            <a:r>
              <a:rPr lang="en-US" sz="2400" b="1" i="1" dirty="0" err="1">
                <a:solidFill>
                  <a:srgbClr val="FFFF00"/>
                </a:solidFill>
                <a:latin typeface="Times New Roman" pitchFamily="18" charset="0"/>
                <a:cs typeface="Times New Roman" pitchFamily="18" charset="0"/>
              </a:rPr>
              <a:t>được</a:t>
            </a:r>
            <a:r>
              <a:rPr lang="en-US" sz="2400" b="1" i="1" dirty="0">
                <a:solidFill>
                  <a:srgbClr val="FFFF00"/>
                </a:solidFill>
                <a:latin typeface="Times New Roman" pitchFamily="18" charset="0"/>
                <a:cs typeface="Times New Roman" pitchFamily="18" charset="0"/>
              </a:rPr>
              <a:t> </a:t>
            </a:r>
            <a:r>
              <a:rPr lang="en-US" sz="2400" b="1" i="1" dirty="0" err="1">
                <a:solidFill>
                  <a:srgbClr val="FFFF00"/>
                </a:solidFill>
                <a:latin typeface="Times New Roman" pitchFamily="18" charset="0"/>
                <a:cs typeface="Times New Roman" pitchFamily="18" charset="0"/>
              </a:rPr>
              <a:t>sự</a:t>
            </a:r>
            <a:r>
              <a:rPr lang="en-US" sz="2400" b="1" i="1" dirty="0">
                <a:solidFill>
                  <a:srgbClr val="FFFF00"/>
                </a:solidFill>
                <a:latin typeface="Times New Roman" pitchFamily="18" charset="0"/>
                <a:cs typeface="Times New Roman" pitchFamily="18" charset="0"/>
              </a:rPr>
              <a:t> </a:t>
            </a:r>
            <a:r>
              <a:rPr lang="en-US" sz="2400" b="1" i="1" dirty="0" err="1">
                <a:solidFill>
                  <a:srgbClr val="FFFF00"/>
                </a:solidFill>
                <a:latin typeface="Times New Roman" pitchFamily="18" charset="0"/>
                <a:cs typeface="Times New Roman" pitchFamily="18" charset="0"/>
              </a:rPr>
              <a:t>quan</a:t>
            </a:r>
            <a:r>
              <a:rPr lang="en-US" sz="2400" b="1" i="1" dirty="0">
                <a:solidFill>
                  <a:srgbClr val="FFFF00"/>
                </a:solidFill>
                <a:latin typeface="Times New Roman" pitchFamily="18" charset="0"/>
                <a:cs typeface="Times New Roman" pitchFamily="18" charset="0"/>
              </a:rPr>
              <a:t> </a:t>
            </a:r>
            <a:r>
              <a:rPr lang="en-US" sz="2400" b="1" i="1" dirty="0" err="1">
                <a:solidFill>
                  <a:srgbClr val="FFFF00"/>
                </a:solidFill>
                <a:latin typeface="Times New Roman" pitchFamily="18" charset="0"/>
                <a:cs typeface="Times New Roman" pitchFamily="18" charset="0"/>
              </a:rPr>
              <a:t>tâm</a:t>
            </a:r>
            <a:r>
              <a:rPr lang="en-US" sz="2400" b="1" i="1" dirty="0">
                <a:solidFill>
                  <a:srgbClr val="FFFF00"/>
                </a:solidFill>
                <a:latin typeface="Times New Roman" pitchFamily="18" charset="0"/>
                <a:cs typeface="Times New Roman" pitchFamily="18" charset="0"/>
              </a:rPr>
              <a:t>, </a:t>
            </a:r>
            <a:r>
              <a:rPr lang="en-US" sz="2400" b="1" i="1" dirty="0" err="1">
                <a:solidFill>
                  <a:srgbClr val="FFFF00"/>
                </a:solidFill>
                <a:latin typeface="Times New Roman" pitchFamily="18" charset="0"/>
                <a:cs typeface="Times New Roman" pitchFamily="18" charset="0"/>
              </a:rPr>
              <a:t>góp</a:t>
            </a:r>
            <a:r>
              <a:rPr lang="en-US" sz="2400" b="1" i="1" dirty="0">
                <a:solidFill>
                  <a:srgbClr val="FFFF00"/>
                </a:solidFill>
                <a:latin typeface="Times New Roman" pitchFamily="18" charset="0"/>
                <a:cs typeface="Times New Roman" pitchFamily="18" charset="0"/>
              </a:rPr>
              <a:t> ý </a:t>
            </a:r>
            <a:r>
              <a:rPr lang="en-US" sz="2400" b="1" i="1" dirty="0" err="1">
                <a:solidFill>
                  <a:srgbClr val="FFFF00"/>
                </a:solidFill>
                <a:latin typeface="Times New Roman" pitchFamily="18" charset="0"/>
                <a:cs typeface="Times New Roman" pitchFamily="18" charset="0"/>
              </a:rPr>
              <a:t>của</a:t>
            </a:r>
            <a:r>
              <a:rPr lang="en-US" sz="2400" b="1" i="1" dirty="0">
                <a:solidFill>
                  <a:srgbClr val="FFFF00"/>
                </a:solidFill>
                <a:latin typeface="Times New Roman" pitchFamily="18" charset="0"/>
                <a:cs typeface="Times New Roman" pitchFamily="18" charset="0"/>
              </a:rPr>
              <a:t> </a:t>
            </a:r>
            <a:r>
              <a:rPr lang="vi-VN" sz="2400" b="1" i="1" dirty="0" smtClean="0">
                <a:solidFill>
                  <a:srgbClr val="FFFF00"/>
                </a:solidFill>
                <a:latin typeface="Times New Roman" pitchFamily="18" charset="0"/>
                <a:cs typeface="Times New Roman" pitchFamily="18" charset="0"/>
              </a:rPr>
              <a:t>B</a:t>
            </a:r>
            <a:r>
              <a:rPr lang="en-US" sz="2400" b="1" i="1" dirty="0" smtClean="0">
                <a:solidFill>
                  <a:srgbClr val="FFFF00"/>
                </a:solidFill>
                <a:latin typeface="Times New Roman" pitchFamily="18" charset="0"/>
                <a:cs typeface="Times New Roman" pitchFamily="18" charset="0"/>
              </a:rPr>
              <a:t>an </a:t>
            </a:r>
            <a:r>
              <a:rPr lang="en-US" sz="2400" b="1" i="1" dirty="0" err="1">
                <a:solidFill>
                  <a:srgbClr val="FFFF00"/>
                </a:solidFill>
                <a:latin typeface="Times New Roman" pitchFamily="18" charset="0"/>
                <a:cs typeface="Times New Roman" pitchFamily="18" charset="0"/>
              </a:rPr>
              <a:t>giám</a:t>
            </a:r>
            <a:r>
              <a:rPr lang="en-US" sz="2400" b="1" i="1" dirty="0">
                <a:solidFill>
                  <a:srgbClr val="FFFF00"/>
                </a:solidFill>
                <a:latin typeface="Times New Roman" pitchFamily="18" charset="0"/>
                <a:cs typeface="Times New Roman" pitchFamily="18" charset="0"/>
              </a:rPr>
              <a:t> </a:t>
            </a:r>
            <a:r>
              <a:rPr lang="en-US" sz="2400" b="1" i="1" dirty="0" err="1" smtClean="0">
                <a:solidFill>
                  <a:srgbClr val="FFFF00"/>
                </a:solidFill>
                <a:latin typeface="Times New Roman" pitchFamily="18" charset="0"/>
                <a:cs typeface="Times New Roman" pitchFamily="18" charset="0"/>
              </a:rPr>
              <a:t>khảo</a:t>
            </a:r>
            <a:endParaRPr lang="en-US" sz="2400" b="1" i="1" dirty="0">
              <a:solidFill>
                <a:srgbClr val="FFFF00"/>
              </a:solidFill>
              <a:latin typeface="Times New Roman" pitchFamily="18" charset="0"/>
              <a:cs typeface="Times New Roman" pitchFamily="18" charset="0"/>
            </a:endParaRPr>
          </a:p>
          <a:p>
            <a:pPr lvl="0" algn="ctr">
              <a:lnSpc>
                <a:spcPct val="150000"/>
              </a:lnSpc>
            </a:pPr>
            <a:r>
              <a:rPr lang="en-US" sz="2400" b="1" i="1" dirty="0">
                <a:solidFill>
                  <a:srgbClr val="FFFF00"/>
                </a:solidFill>
                <a:latin typeface="Times New Roman" pitchFamily="18" charset="0"/>
                <a:cs typeface="Times New Roman" pitchFamily="18" charset="0"/>
              </a:rPr>
              <a:t>                </a:t>
            </a:r>
            <a:r>
              <a:rPr lang="en-US" sz="2400" b="1" i="1" dirty="0" err="1">
                <a:solidFill>
                  <a:srgbClr val="FFFF00"/>
                </a:solidFill>
                <a:latin typeface="Times New Roman" pitchFamily="18" charset="0"/>
                <a:cs typeface="Times New Roman" pitchFamily="18" charset="0"/>
              </a:rPr>
              <a:t>Xin</a:t>
            </a:r>
            <a:r>
              <a:rPr lang="en-US" sz="2400" b="1" i="1" dirty="0">
                <a:solidFill>
                  <a:srgbClr val="FFFF00"/>
                </a:solidFill>
                <a:latin typeface="Times New Roman" pitchFamily="18" charset="0"/>
                <a:cs typeface="Times New Roman" pitchFamily="18" charset="0"/>
              </a:rPr>
              <a:t> </a:t>
            </a:r>
            <a:r>
              <a:rPr lang="en-US" sz="2400" b="1" i="1" dirty="0" err="1">
                <a:solidFill>
                  <a:srgbClr val="FFFF00"/>
                </a:solidFill>
                <a:latin typeface="Times New Roman" pitchFamily="18" charset="0"/>
                <a:cs typeface="Times New Roman" pitchFamily="18" charset="0"/>
              </a:rPr>
              <a:t>chân</a:t>
            </a:r>
            <a:r>
              <a:rPr lang="en-US" sz="2400" b="1" i="1" dirty="0">
                <a:solidFill>
                  <a:srgbClr val="FFFF00"/>
                </a:solidFill>
                <a:latin typeface="Times New Roman" pitchFamily="18" charset="0"/>
                <a:cs typeface="Times New Roman" pitchFamily="18" charset="0"/>
              </a:rPr>
              <a:t> </a:t>
            </a:r>
            <a:r>
              <a:rPr lang="en-US" sz="2400" b="1" i="1" dirty="0" err="1">
                <a:solidFill>
                  <a:srgbClr val="FFFF00"/>
                </a:solidFill>
                <a:latin typeface="Times New Roman" pitchFamily="18" charset="0"/>
                <a:cs typeface="Times New Roman" pitchFamily="18" charset="0"/>
              </a:rPr>
              <a:t>thành</a:t>
            </a:r>
            <a:r>
              <a:rPr lang="en-US" sz="2400" b="1" i="1" dirty="0">
                <a:solidFill>
                  <a:srgbClr val="FFFF00"/>
                </a:solidFill>
                <a:latin typeface="Times New Roman" pitchFamily="18" charset="0"/>
                <a:cs typeface="Times New Roman" pitchFamily="18" charset="0"/>
              </a:rPr>
              <a:t> </a:t>
            </a:r>
            <a:r>
              <a:rPr lang="en-US" sz="2400" b="1" i="1" dirty="0" err="1">
                <a:solidFill>
                  <a:srgbClr val="FFFF00"/>
                </a:solidFill>
                <a:latin typeface="Times New Roman" pitchFamily="18" charset="0"/>
                <a:cs typeface="Times New Roman" pitchFamily="18" charset="0"/>
              </a:rPr>
              <a:t>cảm</a:t>
            </a:r>
            <a:r>
              <a:rPr lang="en-US" sz="2400" b="1" i="1" dirty="0">
                <a:solidFill>
                  <a:srgbClr val="FFFF00"/>
                </a:solidFill>
                <a:latin typeface="Times New Roman" pitchFamily="18" charset="0"/>
                <a:cs typeface="Times New Roman" pitchFamily="18" charset="0"/>
              </a:rPr>
              <a:t> </a:t>
            </a:r>
            <a:r>
              <a:rPr lang="en-US" sz="2400" b="1" i="1" dirty="0" err="1">
                <a:solidFill>
                  <a:srgbClr val="FFFF00"/>
                </a:solidFill>
                <a:latin typeface="Times New Roman" pitchFamily="18" charset="0"/>
                <a:cs typeface="Times New Roman" pitchFamily="18" charset="0"/>
              </a:rPr>
              <a:t>ơn</a:t>
            </a:r>
            <a:r>
              <a:rPr lang="en-US" sz="2400" b="1" i="1" dirty="0">
                <a:solidFill>
                  <a:srgbClr val="FFFF00"/>
                </a:solidFill>
                <a:latin typeface="Times New Roman" pitchFamily="18" charset="0"/>
                <a:cs typeface="Times New Roman" pitchFamily="18" charset="0"/>
              </a:rPr>
              <a:t>!</a:t>
            </a:r>
          </a:p>
        </p:txBody>
      </p:sp>
      <p:sp>
        <p:nvSpPr>
          <p:cNvPr id="2" name="Oval 1"/>
          <p:cNvSpPr/>
          <p:nvPr/>
        </p:nvSpPr>
        <p:spPr>
          <a:xfrm>
            <a:off x="304800" y="457199"/>
            <a:ext cx="8534400" cy="20002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2000" b="1" i="1" dirty="0" err="1">
                <a:solidFill>
                  <a:srgbClr val="FFFF00"/>
                </a:solidFill>
                <a:latin typeface="Times New Roman" pitchFamily="18" charset="0"/>
                <a:cs typeface="Times New Roman" pitchFamily="18" charset="0"/>
              </a:rPr>
              <a:t>Trên</a:t>
            </a:r>
            <a:r>
              <a:rPr lang="en-US" sz="2000" b="1" i="1" dirty="0">
                <a:solidFill>
                  <a:srgbClr val="FFFF00"/>
                </a:solidFill>
                <a:latin typeface="Times New Roman" pitchFamily="18" charset="0"/>
                <a:cs typeface="Times New Roman" pitchFamily="18" charset="0"/>
              </a:rPr>
              <a:t> </a:t>
            </a:r>
            <a:r>
              <a:rPr lang="en-US" sz="2000" b="1" i="1" dirty="0" err="1">
                <a:solidFill>
                  <a:srgbClr val="FFFF00"/>
                </a:solidFill>
                <a:latin typeface="Times New Roman" pitchFamily="18" charset="0"/>
                <a:cs typeface="Times New Roman" pitchFamily="18" charset="0"/>
              </a:rPr>
              <a:t>đây</a:t>
            </a:r>
            <a:r>
              <a:rPr lang="en-US" sz="2000" b="1" i="1" dirty="0">
                <a:solidFill>
                  <a:srgbClr val="FFFF00"/>
                </a:solidFill>
                <a:latin typeface="Times New Roman" pitchFamily="18" charset="0"/>
                <a:cs typeface="Times New Roman" pitchFamily="18" charset="0"/>
              </a:rPr>
              <a:t> </a:t>
            </a:r>
            <a:r>
              <a:rPr lang="en-US" sz="2000" b="1" i="1" dirty="0" err="1">
                <a:solidFill>
                  <a:srgbClr val="FFFF00"/>
                </a:solidFill>
                <a:latin typeface="Times New Roman" pitchFamily="18" charset="0"/>
                <a:cs typeface="Times New Roman" pitchFamily="18" charset="0"/>
              </a:rPr>
              <a:t>là</a:t>
            </a:r>
            <a:r>
              <a:rPr lang="en-US" sz="2000" b="1" i="1" dirty="0">
                <a:solidFill>
                  <a:srgbClr val="FFFF00"/>
                </a:solidFill>
                <a:latin typeface="Times New Roman" pitchFamily="18" charset="0"/>
                <a:cs typeface="Times New Roman" pitchFamily="18" charset="0"/>
              </a:rPr>
              <a:t> </a:t>
            </a:r>
            <a:r>
              <a:rPr lang="en-US" sz="2000" b="1" i="1" dirty="0" err="1">
                <a:solidFill>
                  <a:srgbClr val="FFFF00"/>
                </a:solidFill>
                <a:latin typeface="Times New Roman" pitchFamily="18" charset="0"/>
                <a:cs typeface="Times New Roman" pitchFamily="18" charset="0"/>
              </a:rPr>
              <a:t>báo</a:t>
            </a:r>
            <a:r>
              <a:rPr lang="en-US" sz="2000" b="1" i="1" dirty="0">
                <a:solidFill>
                  <a:srgbClr val="FFFF00"/>
                </a:solidFill>
                <a:latin typeface="Times New Roman" pitchFamily="18" charset="0"/>
                <a:cs typeface="Times New Roman" pitchFamily="18" charset="0"/>
              </a:rPr>
              <a:t> </a:t>
            </a:r>
            <a:r>
              <a:rPr lang="en-US" sz="2000" b="1" i="1" dirty="0" err="1">
                <a:solidFill>
                  <a:srgbClr val="FFFF00"/>
                </a:solidFill>
                <a:latin typeface="Times New Roman" pitchFamily="18" charset="0"/>
                <a:cs typeface="Times New Roman" pitchFamily="18" charset="0"/>
              </a:rPr>
              <a:t>cáo</a:t>
            </a:r>
            <a:r>
              <a:rPr lang="en-US" sz="2000" b="1" i="1" dirty="0">
                <a:solidFill>
                  <a:srgbClr val="FFFF00"/>
                </a:solidFill>
                <a:latin typeface="Times New Roman" pitchFamily="18" charset="0"/>
                <a:cs typeface="Times New Roman" pitchFamily="18" charset="0"/>
              </a:rPr>
              <a:t> </a:t>
            </a:r>
            <a:r>
              <a:rPr lang="en-US" sz="2000" b="1" i="1" dirty="0" err="1">
                <a:solidFill>
                  <a:srgbClr val="FFFF00"/>
                </a:solidFill>
                <a:latin typeface="Times New Roman" pitchFamily="18" charset="0"/>
                <a:cs typeface="Times New Roman" pitchFamily="18" charset="0"/>
              </a:rPr>
              <a:t>biện</a:t>
            </a:r>
            <a:r>
              <a:rPr lang="en-US" sz="2000" b="1" i="1" dirty="0">
                <a:solidFill>
                  <a:srgbClr val="FFFF00"/>
                </a:solidFill>
                <a:latin typeface="Times New Roman" pitchFamily="18" charset="0"/>
                <a:cs typeface="Times New Roman" pitchFamily="18" charset="0"/>
              </a:rPr>
              <a:t> </a:t>
            </a:r>
            <a:r>
              <a:rPr lang="en-US" sz="2000" b="1" i="1" dirty="0" err="1">
                <a:solidFill>
                  <a:srgbClr val="FFFF00"/>
                </a:solidFill>
                <a:latin typeface="Times New Roman" pitchFamily="18" charset="0"/>
                <a:cs typeface="Times New Roman" pitchFamily="18" charset="0"/>
              </a:rPr>
              <a:t>pháp</a:t>
            </a:r>
            <a:r>
              <a:rPr lang="en-US" sz="2000" b="1" i="1" dirty="0">
                <a:solidFill>
                  <a:srgbClr val="FFFF00"/>
                </a:solidFill>
                <a:latin typeface="Times New Roman" pitchFamily="18" charset="0"/>
                <a:cs typeface="Times New Roman" pitchFamily="18" charset="0"/>
              </a:rPr>
              <a:t> </a:t>
            </a:r>
            <a:r>
              <a:rPr lang="en-US" sz="2000" b="1" i="1" dirty="0" err="1">
                <a:solidFill>
                  <a:srgbClr val="FFFF00"/>
                </a:solidFill>
                <a:latin typeface="Times New Roman" pitchFamily="18" charset="0"/>
                <a:cs typeface="Times New Roman" pitchFamily="18" charset="0"/>
              </a:rPr>
              <a:t>của</a:t>
            </a:r>
            <a:r>
              <a:rPr lang="en-US" sz="2000" b="1" i="1" dirty="0">
                <a:solidFill>
                  <a:srgbClr val="FFFF00"/>
                </a:solidFill>
                <a:latin typeface="Times New Roman" pitchFamily="18" charset="0"/>
                <a:cs typeface="Times New Roman" pitchFamily="18" charset="0"/>
              </a:rPr>
              <a:t> </a:t>
            </a:r>
            <a:r>
              <a:rPr lang="en-US" sz="2000" b="1" i="1" dirty="0" err="1">
                <a:solidFill>
                  <a:srgbClr val="FFFF00"/>
                </a:solidFill>
                <a:latin typeface="Times New Roman" pitchFamily="18" charset="0"/>
                <a:cs typeface="Times New Roman" pitchFamily="18" charset="0"/>
              </a:rPr>
              <a:t>tôi</a:t>
            </a:r>
            <a:r>
              <a:rPr lang="en-US" sz="2000" b="1" i="1" dirty="0">
                <a:solidFill>
                  <a:srgbClr val="FFFF00"/>
                </a:solidFill>
                <a:latin typeface="Times New Roman" pitchFamily="18" charset="0"/>
                <a:cs typeface="Times New Roman" pitchFamily="18" charset="0"/>
              </a:rPr>
              <a:t> </a:t>
            </a:r>
            <a:r>
              <a:rPr lang="en-US" sz="2000" b="1" i="1" dirty="0" err="1">
                <a:solidFill>
                  <a:srgbClr val="FFFF00"/>
                </a:solidFill>
                <a:latin typeface="Times New Roman" pitchFamily="18" charset="0"/>
                <a:cs typeface="Times New Roman" pitchFamily="18" charset="0"/>
              </a:rPr>
              <a:t>về</a:t>
            </a:r>
            <a:r>
              <a:rPr lang="en-US" sz="2000" b="1" i="1" dirty="0">
                <a:solidFill>
                  <a:srgbClr val="FFFF00"/>
                </a:solidFill>
                <a:latin typeface="Times New Roman" pitchFamily="18" charset="0"/>
                <a:cs typeface="Times New Roman" pitchFamily="18" charset="0"/>
              </a:rPr>
              <a:t> “</a:t>
            </a:r>
            <a:r>
              <a:rPr lang="en-US" sz="2000" b="1" i="1" dirty="0" err="1">
                <a:solidFill>
                  <a:srgbClr val="FFFF00"/>
                </a:solidFill>
                <a:latin typeface="Times New Roman" pitchFamily="18" charset="0"/>
                <a:cs typeface="Times New Roman" pitchFamily="18" charset="0"/>
              </a:rPr>
              <a:t>Một</a:t>
            </a:r>
            <a:r>
              <a:rPr lang="en-US" sz="2000" b="1" i="1" dirty="0">
                <a:solidFill>
                  <a:srgbClr val="FFFF00"/>
                </a:solidFill>
                <a:latin typeface="Times New Roman" pitchFamily="18" charset="0"/>
                <a:cs typeface="Times New Roman" pitchFamily="18" charset="0"/>
              </a:rPr>
              <a:t> </a:t>
            </a:r>
            <a:r>
              <a:rPr lang="en-US" sz="2000" b="1" i="1" dirty="0" err="1">
                <a:solidFill>
                  <a:srgbClr val="FFFF00"/>
                </a:solidFill>
                <a:latin typeface="Times New Roman" pitchFamily="18" charset="0"/>
                <a:cs typeface="Times New Roman" pitchFamily="18" charset="0"/>
              </a:rPr>
              <a:t>số</a:t>
            </a:r>
            <a:r>
              <a:rPr lang="en-US" sz="2000" b="1" i="1" dirty="0">
                <a:solidFill>
                  <a:srgbClr val="FFFF00"/>
                </a:solidFill>
                <a:latin typeface="Times New Roman" pitchFamily="18" charset="0"/>
                <a:cs typeface="Times New Roman" pitchFamily="18" charset="0"/>
              </a:rPr>
              <a:t> </a:t>
            </a:r>
            <a:r>
              <a:rPr lang="en-US" sz="2000" b="1" i="1" dirty="0" err="1">
                <a:solidFill>
                  <a:srgbClr val="FFFF00"/>
                </a:solidFill>
                <a:latin typeface="Times New Roman" pitchFamily="18" charset="0"/>
                <a:cs typeface="Times New Roman" pitchFamily="18" charset="0"/>
              </a:rPr>
              <a:t>biện</a:t>
            </a:r>
            <a:r>
              <a:rPr lang="en-US" sz="2000" b="1" i="1" dirty="0">
                <a:solidFill>
                  <a:srgbClr val="FFFF00"/>
                </a:solidFill>
                <a:latin typeface="Times New Roman" pitchFamily="18" charset="0"/>
                <a:cs typeface="Times New Roman" pitchFamily="18" charset="0"/>
              </a:rPr>
              <a:t> </a:t>
            </a:r>
            <a:r>
              <a:rPr lang="en-US" sz="2000" b="1" i="1" dirty="0" err="1">
                <a:solidFill>
                  <a:srgbClr val="FFFF00"/>
                </a:solidFill>
                <a:latin typeface="Times New Roman" pitchFamily="18" charset="0"/>
                <a:cs typeface="Times New Roman" pitchFamily="18" charset="0"/>
              </a:rPr>
              <a:t>pháp</a:t>
            </a:r>
            <a:r>
              <a:rPr lang="en-US" sz="2000" b="1" i="1" dirty="0">
                <a:solidFill>
                  <a:srgbClr val="FFFF00"/>
                </a:solidFill>
                <a:latin typeface="Times New Roman" pitchFamily="18" charset="0"/>
                <a:cs typeface="Times New Roman" pitchFamily="18" charset="0"/>
              </a:rPr>
              <a:t> </a:t>
            </a:r>
            <a:r>
              <a:rPr lang="vi-VN" sz="2000" b="1" i="1" dirty="0">
                <a:solidFill>
                  <a:srgbClr val="FFFF00"/>
                </a:solidFill>
                <a:latin typeface="Times New Roman" pitchFamily="18" charset="0"/>
                <a:cs typeface="Times New Roman" pitchFamily="18" charset="0"/>
              </a:rPr>
              <a:t>phòng tránh tai nạn thương tích cho trẻ mẫu giáo 4-5 tuổi trong trường mầm non</a:t>
            </a:r>
            <a:r>
              <a:rPr lang="en-US" sz="2000" b="1" i="1" dirty="0">
                <a:solidFill>
                  <a:srgbClr val="FFFF00"/>
                </a:solidFill>
                <a:latin typeface="Times New Roman" pitchFamily="18" charset="0"/>
                <a:cs typeface="Times New Roman" pitchFamily="18" charset="0"/>
              </a:rPr>
              <a:t>” </a:t>
            </a:r>
            <a:endParaRPr lang="vi-VN" sz="2000" b="1" i="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40534931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128" y="0"/>
            <a:ext cx="9448660" cy="5314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99" y="294944"/>
            <a:ext cx="6724650" cy="626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921213"/>
            <a:ext cx="7596187" cy="1110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71384" y="2303247"/>
            <a:ext cx="8577417" cy="1015663"/>
          </a:xfrm>
          <a:prstGeom prst="rect">
            <a:avLst/>
          </a:prstGeom>
          <a:noFill/>
        </p:spPr>
        <p:txBody>
          <a:bodyPr wrap="square" rtlCol="0">
            <a:spAutoFit/>
          </a:bodyPr>
          <a:lstStyle/>
          <a:p>
            <a:pPr algn="ctr"/>
            <a:r>
              <a:rPr lang="vi-VN" sz="2000" b="1" dirty="0" smtClean="0">
                <a:solidFill>
                  <a:srgbClr val="FF0000"/>
                </a:solidFill>
                <a:latin typeface="+mj-lt"/>
              </a:rPr>
              <a:t>TÊN BIỆN PHÁP: MỘT SỐ BIỆN PHÁP PHÒNG TRÁNH TAI NẠN THƯƠNG TÍCH CHO TRẺ MẪU GIÁO 4-5 TUỔI </a:t>
            </a:r>
            <a:endParaRPr lang="en-US" sz="2000" b="1" dirty="0" smtClean="0">
              <a:solidFill>
                <a:srgbClr val="FF0000"/>
              </a:solidFill>
              <a:latin typeface="+mj-lt"/>
            </a:endParaRPr>
          </a:p>
          <a:p>
            <a:pPr algn="ctr"/>
            <a:r>
              <a:rPr lang="vi-VN" sz="2000" b="1" dirty="0" smtClean="0">
                <a:solidFill>
                  <a:srgbClr val="FF0000"/>
                </a:solidFill>
                <a:latin typeface="+mj-lt"/>
              </a:rPr>
              <a:t>TRONG TRƯỜNG MẦM NON</a:t>
            </a:r>
            <a:endParaRPr lang="en-US" sz="2000" b="1" dirty="0">
              <a:solidFill>
                <a:srgbClr val="FF0000"/>
              </a:solidFill>
              <a:latin typeface="+mj-lt"/>
            </a:endParaRPr>
          </a:p>
        </p:txBody>
      </p:sp>
      <p:sp>
        <p:nvSpPr>
          <p:cNvPr id="5" name="TextBox 4"/>
          <p:cNvSpPr txBox="1"/>
          <p:nvPr/>
        </p:nvSpPr>
        <p:spPr>
          <a:xfrm>
            <a:off x="1243724" y="3538823"/>
            <a:ext cx="6324600" cy="369332"/>
          </a:xfrm>
          <a:prstGeom prst="rect">
            <a:avLst/>
          </a:prstGeom>
          <a:noFill/>
        </p:spPr>
        <p:txBody>
          <a:bodyPr wrap="square" rtlCol="0">
            <a:spAutoFit/>
          </a:bodyPr>
          <a:lstStyle/>
          <a:p>
            <a:pPr algn="ctr"/>
            <a:r>
              <a:rPr lang="vi-VN" b="1" dirty="0" smtClean="0">
                <a:latin typeface="+mj-lt"/>
              </a:rPr>
              <a:t>GIÁO VIÊN: PHẠM THỊ PHƯƠNG</a:t>
            </a:r>
            <a:endParaRPr lang="en-US" b="1" dirty="0">
              <a:latin typeface="+mj-lt"/>
            </a:endParaRPr>
          </a:p>
        </p:txBody>
      </p:sp>
    </p:spTree>
    <p:extLst>
      <p:ext uri="{BB962C8B-B14F-4D97-AF65-F5344CB8AC3E}">
        <p14:creationId xmlns:p14="http://schemas.microsoft.com/office/powerpoint/2010/main" val="13042909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2667000" y="171450"/>
            <a:ext cx="4343400" cy="571500"/>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solidFill>
                  <a:srgbClr val="FFFF00"/>
                </a:solidFill>
                <a:latin typeface="+mj-lt"/>
              </a:rPr>
              <a:t>I. Đặt vấn đề</a:t>
            </a:r>
            <a:endParaRPr lang="en-US" sz="3200" b="1" dirty="0">
              <a:solidFill>
                <a:srgbClr val="FFFF00"/>
              </a:solidFill>
              <a:latin typeface="+mj-lt"/>
            </a:endParaRPr>
          </a:p>
        </p:txBody>
      </p:sp>
      <p:sp>
        <p:nvSpPr>
          <p:cNvPr id="9" name="Rounded Rectangle 8"/>
          <p:cNvSpPr/>
          <p:nvPr/>
        </p:nvSpPr>
        <p:spPr>
          <a:xfrm>
            <a:off x="381000" y="2223655"/>
            <a:ext cx="2057400" cy="280035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600" dirty="0" smtClean="0">
                <a:solidFill>
                  <a:schemeClr val="tx1"/>
                </a:solidFill>
                <a:latin typeface="+mj-lt"/>
              </a:rPr>
              <a:t>Đảm bảo an toàn và phòng tránh tai nạn thương tích cho trẻ luôn là vấn đề được đặt lên hàng đầu trong công tác chăm sóc, giáo dục trẻ mầm non. </a:t>
            </a:r>
          </a:p>
        </p:txBody>
      </p:sp>
      <p:sp>
        <p:nvSpPr>
          <p:cNvPr id="2" name="Rounded Rectangle 1"/>
          <p:cNvSpPr/>
          <p:nvPr/>
        </p:nvSpPr>
        <p:spPr>
          <a:xfrm>
            <a:off x="3529445" y="2223655"/>
            <a:ext cx="2033155" cy="257175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600" dirty="0" smtClean="0">
                <a:solidFill>
                  <a:schemeClr val="tx1"/>
                </a:solidFill>
                <a:latin typeface="+mj-lt"/>
              </a:rPr>
              <a:t>Trẻ mẫu giáo 4-5 tuổi tại trường mầm non Tiên Thanh - Huyện Tiên Lãng-Thành phố Hải Phòng</a:t>
            </a:r>
            <a:endParaRPr lang="en-US" sz="1600" dirty="0">
              <a:solidFill>
                <a:schemeClr val="tx1"/>
              </a:solidFill>
              <a:latin typeface="+mj-lt"/>
            </a:endParaRPr>
          </a:p>
        </p:txBody>
      </p:sp>
      <p:sp>
        <p:nvSpPr>
          <p:cNvPr id="3" name="Rounded Rectangle 2"/>
          <p:cNvSpPr/>
          <p:nvPr/>
        </p:nvSpPr>
        <p:spPr>
          <a:xfrm>
            <a:off x="6525491" y="2223655"/>
            <a:ext cx="1731818" cy="257175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600" dirty="0" smtClean="0">
                <a:solidFill>
                  <a:schemeClr val="tx1"/>
                </a:solidFill>
                <a:latin typeface="+mj-lt"/>
              </a:rPr>
              <a:t>- Trẻ được đảm bảo an toàn ở mọi lúc, mọi nơi</a:t>
            </a:r>
          </a:p>
          <a:p>
            <a:pPr algn="just"/>
            <a:r>
              <a:rPr lang="vi-VN" sz="1600" dirty="0" smtClean="0">
                <a:solidFill>
                  <a:schemeClr val="tx1"/>
                </a:solidFill>
                <a:latin typeface="+mj-lt"/>
              </a:rPr>
              <a:t> - Biết được tầm quan trọng, vai trò, trách nhiệm góp phần đảm bảo an toàn tuyệt đối</a:t>
            </a:r>
            <a:endParaRPr lang="en-US" sz="1600" dirty="0">
              <a:solidFill>
                <a:schemeClr val="tx1"/>
              </a:solidFill>
              <a:latin typeface="+mj-lt"/>
            </a:endParaRPr>
          </a:p>
        </p:txBody>
      </p:sp>
      <p:sp>
        <p:nvSpPr>
          <p:cNvPr id="4" name="Oval 3"/>
          <p:cNvSpPr/>
          <p:nvPr/>
        </p:nvSpPr>
        <p:spPr>
          <a:xfrm>
            <a:off x="609600" y="1085850"/>
            <a:ext cx="1828800" cy="9144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Times New Roman" pitchFamily="18" charset="0"/>
                <a:cs typeface="Times New Roman" pitchFamily="18" charset="0"/>
              </a:rPr>
              <a:t>L</a:t>
            </a:r>
            <a:r>
              <a:rPr lang="vi-VN" sz="1600" b="1" dirty="0" smtClean="0">
                <a:solidFill>
                  <a:schemeClr val="tx1"/>
                </a:solidFill>
                <a:latin typeface="Times New Roman" pitchFamily="18" charset="0"/>
                <a:cs typeface="Times New Roman" pitchFamily="18" charset="0"/>
              </a:rPr>
              <a:t>ý do chọn đề tài</a:t>
            </a:r>
            <a:endParaRPr lang="en-US" sz="1600" b="1" dirty="0">
              <a:solidFill>
                <a:schemeClr val="tx1"/>
              </a:solidFill>
              <a:latin typeface="Times New Roman" pitchFamily="18" charset="0"/>
              <a:cs typeface="Times New Roman" pitchFamily="18" charset="0"/>
            </a:endParaRPr>
          </a:p>
        </p:txBody>
      </p:sp>
      <p:sp>
        <p:nvSpPr>
          <p:cNvPr id="5" name="Oval 4"/>
          <p:cNvSpPr/>
          <p:nvPr/>
        </p:nvSpPr>
        <p:spPr>
          <a:xfrm>
            <a:off x="3771899" y="1143001"/>
            <a:ext cx="1600200" cy="857249"/>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smtClean="0">
                <a:solidFill>
                  <a:schemeClr val="tx1"/>
                </a:solidFill>
                <a:latin typeface="+mj-lt"/>
              </a:rPr>
              <a:t>Đối tượng nghiên cứu</a:t>
            </a:r>
            <a:endParaRPr lang="en-US" sz="1600" b="1" dirty="0">
              <a:solidFill>
                <a:schemeClr val="tx1"/>
              </a:solidFill>
              <a:latin typeface="+mj-lt"/>
            </a:endParaRPr>
          </a:p>
        </p:txBody>
      </p:sp>
      <p:sp>
        <p:nvSpPr>
          <p:cNvPr id="6" name="Oval 5"/>
          <p:cNvSpPr/>
          <p:nvPr/>
        </p:nvSpPr>
        <p:spPr>
          <a:xfrm>
            <a:off x="6629400" y="1143001"/>
            <a:ext cx="1524000" cy="85724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smtClean="0">
                <a:solidFill>
                  <a:schemeClr val="tx1"/>
                </a:solidFill>
                <a:latin typeface="+mj-lt"/>
              </a:rPr>
              <a:t>Mục tiêu</a:t>
            </a:r>
            <a:endParaRPr lang="en-US" sz="1600" b="1" dirty="0">
              <a:solidFill>
                <a:schemeClr val="tx1"/>
              </a:solidFill>
              <a:latin typeface="+mj-lt"/>
            </a:endParaRPr>
          </a:p>
        </p:txBody>
      </p:sp>
      <p:cxnSp>
        <p:nvCxnSpPr>
          <p:cNvPr id="10" name="Straight Arrow Connector 9"/>
          <p:cNvCxnSpPr/>
          <p:nvPr/>
        </p:nvCxnSpPr>
        <p:spPr>
          <a:xfrm flipH="1">
            <a:off x="2057401" y="742950"/>
            <a:ext cx="2424545" cy="4000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571999" y="742950"/>
            <a:ext cx="0" cy="342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572000" y="742950"/>
            <a:ext cx="2362201" cy="4000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975030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mg4.thuthuatphanmem.vn/uploads/2019/12/17/hinh-nen-dep-cho-powerpoint_1038126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36" y="-114300"/>
            <a:ext cx="9144000" cy="5143500"/>
          </a:xfrm>
          <a:prstGeom prst="rect">
            <a:avLst/>
          </a:prstGeom>
          <a:solidFill>
            <a:schemeClr val="accent2">
              <a:lumMod val="60000"/>
              <a:lumOff val="40000"/>
            </a:schemeClr>
          </a:solidFill>
        </p:spPr>
      </p:pic>
      <p:sp>
        <p:nvSpPr>
          <p:cNvPr id="4" name="Oval 3"/>
          <p:cNvSpPr/>
          <p:nvPr/>
        </p:nvSpPr>
        <p:spPr>
          <a:xfrm>
            <a:off x="1295400" y="-114300"/>
            <a:ext cx="7162800" cy="800100"/>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smtClean="0">
                <a:solidFill>
                  <a:schemeClr val="tx1"/>
                </a:solidFill>
                <a:latin typeface="+mj-lt"/>
              </a:rPr>
              <a:t>Thực tế khi chưa áp dụng biện pháp</a:t>
            </a:r>
            <a:endParaRPr lang="en-US" sz="2000" b="1" dirty="0">
              <a:solidFill>
                <a:schemeClr val="tx1"/>
              </a:solidFill>
              <a:latin typeface="+mj-lt"/>
            </a:endParaRPr>
          </a:p>
        </p:txBody>
      </p:sp>
      <p:sp>
        <p:nvSpPr>
          <p:cNvPr id="5" name="Flowchart: Stored Data 4"/>
          <p:cNvSpPr/>
          <p:nvPr/>
        </p:nvSpPr>
        <p:spPr>
          <a:xfrm>
            <a:off x="2317173" y="3743325"/>
            <a:ext cx="6629400" cy="1200150"/>
          </a:xfrm>
          <a:prstGeom prst="flowChartOnlineStorag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smtClean="0">
                <a:solidFill>
                  <a:schemeClr val="tx1"/>
                </a:solidFill>
                <a:latin typeface="+mj-lt"/>
              </a:rPr>
              <a:t>72,2% PH nắm bắt được kiến thức, kĩ năng đảm bảo an toàn</a:t>
            </a:r>
          </a:p>
          <a:p>
            <a:pPr algn="ctr"/>
            <a:r>
              <a:rPr lang="vi-VN" sz="1600" dirty="0" smtClean="0">
                <a:solidFill>
                  <a:schemeClr val="tx1"/>
                </a:solidFill>
                <a:latin typeface="+mj-lt"/>
              </a:rPr>
              <a:t>77,7 PH chủ động thực hiện các biện pháp đảm bảo an toàn</a:t>
            </a:r>
            <a:endParaRPr lang="en-US" sz="1600" dirty="0">
              <a:solidFill>
                <a:schemeClr val="tx1"/>
              </a:solidFill>
              <a:latin typeface="+mj-lt"/>
            </a:endParaRPr>
          </a:p>
        </p:txBody>
      </p:sp>
      <p:sp>
        <p:nvSpPr>
          <p:cNvPr id="6" name="Flowchart: Stored Data 5"/>
          <p:cNvSpPr/>
          <p:nvPr/>
        </p:nvSpPr>
        <p:spPr>
          <a:xfrm>
            <a:off x="2317173" y="2286000"/>
            <a:ext cx="6477000" cy="1257300"/>
          </a:xfrm>
          <a:prstGeom prst="flowChartOnlineStorag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smtClean="0">
                <a:solidFill>
                  <a:schemeClr val="tx1"/>
                </a:solidFill>
                <a:latin typeface="+mj-lt"/>
              </a:rPr>
              <a:t>83,3 % GV có kiến thức, kĩ năng về đảm bảo an toàn cho trẻ</a:t>
            </a:r>
          </a:p>
          <a:p>
            <a:pPr algn="ctr"/>
            <a:r>
              <a:rPr lang="vi-VN" sz="1600" dirty="0" smtClean="0">
                <a:solidFill>
                  <a:schemeClr val="tx1"/>
                </a:solidFill>
                <a:latin typeface="+mj-lt"/>
              </a:rPr>
              <a:t>83,3% phối hợp với phụ huynh thực hiện đảm bảo an toàn cho trẻ</a:t>
            </a:r>
            <a:endParaRPr lang="en-US" sz="1600" dirty="0">
              <a:solidFill>
                <a:schemeClr val="tx1"/>
              </a:solidFill>
              <a:latin typeface="+mj-lt"/>
            </a:endParaRPr>
          </a:p>
        </p:txBody>
      </p:sp>
      <p:cxnSp>
        <p:nvCxnSpPr>
          <p:cNvPr id="8" name="Straight Arrow Connector 7"/>
          <p:cNvCxnSpPr>
            <a:stCxn id="4" idx="4"/>
          </p:cNvCxnSpPr>
          <p:nvPr/>
        </p:nvCxnSpPr>
        <p:spPr>
          <a:xfrm>
            <a:off x="4876800" y="685800"/>
            <a:ext cx="0" cy="342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105400" y="2457450"/>
            <a:ext cx="0" cy="6286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Right Arrow 1"/>
          <p:cNvSpPr/>
          <p:nvPr/>
        </p:nvSpPr>
        <p:spPr>
          <a:xfrm>
            <a:off x="62345" y="3956443"/>
            <a:ext cx="1676400" cy="72196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smtClean="0">
                <a:solidFill>
                  <a:schemeClr val="tx1"/>
                </a:solidFill>
                <a:latin typeface="+mj-lt"/>
              </a:rPr>
              <a:t>Phụ huynh</a:t>
            </a:r>
            <a:endParaRPr lang="en-US" sz="1600" b="1" dirty="0">
              <a:solidFill>
                <a:schemeClr val="tx1"/>
              </a:solidFill>
              <a:latin typeface="+mj-lt"/>
            </a:endParaRPr>
          </a:p>
        </p:txBody>
      </p:sp>
      <p:sp>
        <p:nvSpPr>
          <p:cNvPr id="3" name="Right Arrow 2"/>
          <p:cNvSpPr/>
          <p:nvPr/>
        </p:nvSpPr>
        <p:spPr>
          <a:xfrm>
            <a:off x="62345" y="2571750"/>
            <a:ext cx="1676400" cy="6858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smtClean="0">
                <a:solidFill>
                  <a:schemeClr val="tx1"/>
                </a:solidFill>
                <a:latin typeface="+mj-lt"/>
              </a:rPr>
              <a:t>Giáo viên</a:t>
            </a:r>
          </a:p>
        </p:txBody>
      </p:sp>
      <p:sp>
        <p:nvSpPr>
          <p:cNvPr id="10" name="Right Arrow 9"/>
          <p:cNvSpPr/>
          <p:nvPr/>
        </p:nvSpPr>
        <p:spPr>
          <a:xfrm>
            <a:off x="55418" y="1275691"/>
            <a:ext cx="1676400" cy="72196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a:solidFill>
                  <a:schemeClr val="tx1"/>
                </a:solidFill>
                <a:latin typeface="+mj-lt"/>
              </a:rPr>
              <a:t>Trẻ</a:t>
            </a:r>
            <a:endParaRPr lang="en-US" sz="1600" b="1" dirty="0">
              <a:solidFill>
                <a:schemeClr val="tx1"/>
              </a:solidFill>
              <a:latin typeface="+mj-lt"/>
            </a:endParaRPr>
          </a:p>
        </p:txBody>
      </p:sp>
      <p:sp>
        <p:nvSpPr>
          <p:cNvPr id="12" name="Flowchart: Stored Data 11"/>
          <p:cNvSpPr/>
          <p:nvPr/>
        </p:nvSpPr>
        <p:spPr>
          <a:xfrm>
            <a:off x="2154382" y="836675"/>
            <a:ext cx="6954982" cy="1200150"/>
          </a:xfrm>
          <a:prstGeom prst="flowChartOnlineStorag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vi-VN" sz="1600" dirty="0" smtClean="0">
              <a:solidFill>
                <a:prstClr val="black"/>
              </a:solidFill>
              <a:latin typeface="Times New Roman"/>
            </a:endParaRPr>
          </a:p>
          <a:p>
            <a:pPr lvl="0" algn="ctr"/>
            <a:endParaRPr lang="vi-VN" sz="1600" dirty="0">
              <a:solidFill>
                <a:prstClr val="black"/>
              </a:solidFill>
              <a:latin typeface="Times New Roman"/>
            </a:endParaRPr>
          </a:p>
          <a:p>
            <a:pPr lvl="0" algn="ctr"/>
            <a:endParaRPr lang="vi-VN" sz="1600" dirty="0" smtClean="0">
              <a:solidFill>
                <a:prstClr val="black"/>
              </a:solidFill>
              <a:latin typeface="Times New Roman"/>
            </a:endParaRPr>
          </a:p>
          <a:p>
            <a:pPr lvl="0"/>
            <a:r>
              <a:rPr lang="vi-VN" sz="1600" dirty="0" smtClean="0">
                <a:solidFill>
                  <a:prstClr val="black"/>
                </a:solidFill>
                <a:latin typeface="Times New Roman"/>
              </a:rPr>
              <a:t>-55,5</a:t>
            </a:r>
            <a:r>
              <a:rPr lang="vi-VN" sz="1600" dirty="0">
                <a:solidFill>
                  <a:prstClr val="black"/>
                </a:solidFill>
                <a:latin typeface="Times New Roman"/>
              </a:rPr>
              <a:t>% trẻ mới biết được người, vật dụng, hành động gây nguy </a:t>
            </a:r>
            <a:r>
              <a:rPr lang="vi-VN" sz="1600" dirty="0" smtClean="0">
                <a:solidFill>
                  <a:prstClr val="black"/>
                </a:solidFill>
                <a:latin typeface="Times New Roman"/>
              </a:rPr>
              <a:t>hiểm</a:t>
            </a:r>
          </a:p>
          <a:p>
            <a:pPr marL="285750" lvl="0" indent="-285750">
              <a:buFontTx/>
              <a:buChar char="-"/>
            </a:pPr>
            <a:r>
              <a:rPr lang="vi-VN" sz="1600" dirty="0" smtClean="0">
                <a:solidFill>
                  <a:prstClr val="black"/>
                </a:solidFill>
                <a:latin typeface="Times New Roman"/>
              </a:rPr>
              <a:t>44,4</a:t>
            </a:r>
            <a:r>
              <a:rPr lang="vi-VN" sz="1600" dirty="0">
                <a:solidFill>
                  <a:prstClr val="black"/>
                </a:solidFill>
                <a:latin typeface="Times New Roman"/>
              </a:rPr>
              <a:t>% trẻ biết tránh xa mối nguy </a:t>
            </a:r>
            <a:r>
              <a:rPr lang="vi-VN" sz="1600" dirty="0" smtClean="0">
                <a:solidFill>
                  <a:prstClr val="black"/>
                </a:solidFill>
                <a:latin typeface="Times New Roman"/>
              </a:rPr>
              <a:t>hiểm</a:t>
            </a:r>
          </a:p>
          <a:p>
            <a:pPr marL="285750" lvl="0" indent="-285750">
              <a:buFontTx/>
              <a:buChar char="-"/>
            </a:pPr>
            <a:r>
              <a:rPr lang="vi-VN" sz="1600" dirty="0">
                <a:solidFill>
                  <a:prstClr val="black"/>
                </a:solidFill>
                <a:latin typeface="Times New Roman"/>
              </a:rPr>
              <a:t>38,8% trẻ biết bình tĩnh, tìm kiếm sự giúp đỡ</a:t>
            </a:r>
            <a:endParaRPr lang="vi-VN" sz="1600" dirty="0" smtClean="0">
              <a:solidFill>
                <a:prstClr val="black"/>
              </a:solidFill>
              <a:latin typeface="Times New Roman"/>
            </a:endParaRPr>
          </a:p>
          <a:p>
            <a:pPr marL="285750" lvl="0" indent="-285750" algn="ctr">
              <a:buFontTx/>
              <a:buChar char="-"/>
            </a:pPr>
            <a:endParaRPr lang="en-US" sz="1600" dirty="0">
              <a:solidFill>
                <a:prstClr val="black"/>
              </a:solidFill>
            </a:endParaRPr>
          </a:p>
          <a:p>
            <a:pPr lvl="0" algn="ctr"/>
            <a:endParaRPr lang="vi-VN" sz="1600" dirty="0" smtClean="0">
              <a:solidFill>
                <a:prstClr val="black"/>
              </a:solidFill>
              <a:latin typeface="Times New Roman"/>
            </a:endParaRPr>
          </a:p>
          <a:p>
            <a:pPr lvl="0" algn="ctr"/>
            <a:endParaRPr lang="en-US" sz="1600" dirty="0">
              <a:solidFill>
                <a:prstClr val="black"/>
              </a:solidFill>
            </a:endParaRPr>
          </a:p>
        </p:txBody>
      </p:sp>
    </p:spTree>
    <p:extLst>
      <p:ext uri="{BB962C8B-B14F-4D97-AF65-F5344CB8AC3E}">
        <p14:creationId xmlns:p14="http://schemas.microsoft.com/office/powerpoint/2010/main" val="285041325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cr.vn/wp-content/uploads/2020/07/H%C3%ACnh-n%E1%BB%81n-PP-%C4%91%C6%A1n-gi%E1%BA%A3n-tinh-t%E1%BA%B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solidFill>
            <a:schemeClr val="bg1"/>
          </a:solidFill>
        </p:spPr>
      </p:pic>
      <p:sp>
        <p:nvSpPr>
          <p:cNvPr id="3" name="TextBox 2"/>
          <p:cNvSpPr txBox="1"/>
          <p:nvPr/>
        </p:nvSpPr>
        <p:spPr>
          <a:xfrm>
            <a:off x="152400" y="342900"/>
            <a:ext cx="6781800" cy="461665"/>
          </a:xfrm>
          <a:prstGeom prst="rect">
            <a:avLst/>
          </a:prstGeom>
          <a:noFill/>
        </p:spPr>
        <p:txBody>
          <a:bodyPr wrap="square" rtlCol="0">
            <a:spAutoFit/>
          </a:bodyPr>
          <a:lstStyle/>
          <a:p>
            <a:r>
              <a:rPr lang="vi-VN" sz="2400" b="1" dirty="0" smtClean="0">
                <a:latin typeface="+mj-lt"/>
              </a:rPr>
              <a:t>2. Cơ sở lí luận và cơ sở thực tiễn của giải pháp</a:t>
            </a:r>
            <a:endParaRPr lang="en-US" sz="2400" b="1" dirty="0">
              <a:latin typeface="+mj-lt"/>
            </a:endParaRPr>
          </a:p>
        </p:txBody>
      </p:sp>
      <p:sp>
        <p:nvSpPr>
          <p:cNvPr id="4" name="Rounded Rectangle 3"/>
          <p:cNvSpPr/>
          <p:nvPr/>
        </p:nvSpPr>
        <p:spPr>
          <a:xfrm>
            <a:off x="533400" y="857250"/>
            <a:ext cx="2514600" cy="40005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smtClean="0">
                <a:solidFill>
                  <a:schemeClr val="tx1"/>
                </a:solidFill>
                <a:latin typeface="+mj-lt"/>
              </a:rPr>
              <a:t>Mặc dù nhiều biện pháp phòng chống tai nạn thương tích cho trẻ đã và đang được thực hiện, nhưng tình trạng trẻ nhập viện tai nạn thương tích vẫn chưa giảm</a:t>
            </a:r>
            <a:endParaRPr lang="en-US" sz="2400" dirty="0">
              <a:solidFill>
                <a:schemeClr val="tx1"/>
              </a:solidFill>
              <a:latin typeface="+mj-lt"/>
            </a:endParaRPr>
          </a:p>
        </p:txBody>
      </p:sp>
      <p:pic>
        <p:nvPicPr>
          <p:cNvPr id="5" name="Picture 2" descr="https://vinmec-prod.s3.amazonaws.com/images/20201009_005310_497468_ssdsds-700x400.max-1800x1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3300" y="1600200"/>
            <a:ext cx="4457700" cy="268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6404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mega.com.vn/media/news/2707_phong-nen-chuyen-nghiep-cho-slide-pp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726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133600" y="819150"/>
            <a:ext cx="5334000" cy="1631216"/>
          </a:xfrm>
          <a:prstGeom prst="rect">
            <a:avLst/>
          </a:prstGeom>
          <a:noFill/>
        </p:spPr>
        <p:txBody>
          <a:bodyPr wrap="square" rtlCol="0">
            <a:spAutoFit/>
          </a:bodyPr>
          <a:lstStyle/>
          <a:p>
            <a:r>
              <a:rPr lang="vi-VN" sz="2000" dirty="0" smtClean="0">
                <a:latin typeface="+mj-lt"/>
              </a:rPr>
              <a:t>- Trẻ hiện nay có rất nhiều trẻ hiếu động, hay đùa nghịch, chưa có kĩ năng về phòng chống tai nạn thương tích</a:t>
            </a:r>
          </a:p>
          <a:p>
            <a:r>
              <a:rPr lang="vi-VN" sz="2000" dirty="0" smtClean="0">
                <a:latin typeface="+mj-lt"/>
              </a:rPr>
              <a:t>- Nhận thức, kĩ năng đảm bảo an toàn của một số phụ huynh còn hạn chế</a:t>
            </a:r>
            <a:endParaRPr lang="en-US" sz="2000" dirty="0">
              <a:latin typeface="+mj-lt"/>
            </a:endParaRPr>
          </a:p>
        </p:txBody>
      </p:sp>
      <p:sp>
        <p:nvSpPr>
          <p:cNvPr id="2" name="Rounded Rectangle 1"/>
          <p:cNvSpPr/>
          <p:nvPr/>
        </p:nvSpPr>
        <p:spPr>
          <a:xfrm>
            <a:off x="2743200" y="0"/>
            <a:ext cx="4191000" cy="6712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mj-lt"/>
              </a:rPr>
              <a:t>Cơ sở thực tiễn</a:t>
            </a:r>
            <a:endParaRPr lang="en-US" sz="2400" b="1" dirty="0">
              <a:solidFill>
                <a:srgbClr val="FF0000"/>
              </a:solidFill>
              <a:latin typeface="+mj-lt"/>
            </a:endParaRPr>
          </a:p>
        </p:txBody>
      </p:sp>
    </p:spTree>
    <p:extLst>
      <p:ext uri="{BB962C8B-B14F-4D97-AF65-F5344CB8AC3E}">
        <p14:creationId xmlns:p14="http://schemas.microsoft.com/office/powerpoint/2010/main" val="37335434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mg4.thuthuatphanmem.vn/uploads/2019/12/17/hinh-nen-dep-cho-powerpoint_1038126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2" y="5195"/>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Flowchart: Terminator 3"/>
          <p:cNvSpPr/>
          <p:nvPr/>
        </p:nvSpPr>
        <p:spPr>
          <a:xfrm>
            <a:off x="838200" y="361950"/>
            <a:ext cx="7467600" cy="781050"/>
          </a:xfrm>
          <a:prstGeom prst="flowChartTermina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200" b="1" dirty="0">
                <a:solidFill>
                  <a:srgbClr val="7030A0"/>
                </a:solidFill>
                <a:latin typeface="Times New Roman"/>
              </a:rPr>
              <a:t>Biện pháp 1: </a:t>
            </a:r>
            <a:r>
              <a:rPr lang="vi-VN" sz="2200" b="1" dirty="0" smtClean="0">
                <a:solidFill>
                  <a:srgbClr val="7030A0"/>
                </a:solidFill>
                <a:latin typeface="Times New Roman"/>
              </a:rPr>
              <a:t>Xây dựng môi </a:t>
            </a:r>
            <a:r>
              <a:rPr lang="vi-VN" sz="2200" b="1" dirty="0">
                <a:solidFill>
                  <a:srgbClr val="7030A0"/>
                </a:solidFill>
                <a:latin typeface="Times New Roman"/>
              </a:rPr>
              <a:t>trường trong và ngoài lớp học an toàn</a:t>
            </a:r>
            <a:endParaRPr lang="en-US" sz="2200" dirty="0">
              <a:solidFill>
                <a:srgbClr val="7030A0"/>
              </a:solidFill>
            </a:endParaRPr>
          </a:p>
        </p:txBody>
      </p:sp>
      <p:sp>
        <p:nvSpPr>
          <p:cNvPr id="5" name="Flowchart: Alternate Process 4"/>
          <p:cNvSpPr/>
          <p:nvPr/>
        </p:nvSpPr>
        <p:spPr>
          <a:xfrm>
            <a:off x="457200" y="1428750"/>
            <a:ext cx="8229600" cy="3486150"/>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r>
              <a:rPr lang="vi-VN" sz="2000" dirty="0" smtClean="0">
                <a:solidFill>
                  <a:schemeClr val="tx1"/>
                </a:solidFill>
                <a:latin typeface="Times New Roman"/>
                <a:ea typeface="Times New Roman"/>
              </a:rPr>
              <a:t>        </a:t>
            </a:r>
            <a:r>
              <a:rPr lang="en-US" sz="2000" dirty="0" err="1" smtClean="0">
                <a:solidFill>
                  <a:schemeClr val="tx1"/>
                </a:solidFill>
                <a:latin typeface="Times New Roman"/>
                <a:ea typeface="Times New Roman"/>
              </a:rPr>
              <a:t>Môi</a:t>
            </a:r>
            <a:r>
              <a:rPr lang="en-US" sz="2000" dirty="0" smtClean="0">
                <a:solidFill>
                  <a:schemeClr val="tx1"/>
                </a:solidFill>
                <a:latin typeface="Times New Roman"/>
                <a:ea typeface="Times New Roman"/>
              </a:rPr>
              <a:t> </a:t>
            </a:r>
            <a:r>
              <a:rPr lang="en-US" sz="2000" dirty="0" err="1">
                <a:solidFill>
                  <a:schemeClr val="tx1"/>
                </a:solidFill>
                <a:latin typeface="Times New Roman"/>
                <a:ea typeface="Times New Roman"/>
              </a:rPr>
              <a:t>trường</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trong</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lớp</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và</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ngoài</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lớp</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học</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là</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yếu</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tố</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góp</a:t>
            </a:r>
            <a:r>
              <a:rPr lang="vi-VN" sz="2000" dirty="0">
                <a:solidFill>
                  <a:schemeClr val="tx1"/>
                </a:solidFill>
                <a:latin typeface="Times New Roman"/>
                <a:ea typeface="Times New Roman"/>
              </a:rPr>
              <a:t> phần tích cực trong các hoạt động nâng cao chất lượng chăm sóc, giáo dục trẻ</a:t>
            </a:r>
            <a:r>
              <a:rPr lang="en-US" sz="2000" dirty="0">
                <a:solidFill>
                  <a:schemeClr val="tx1"/>
                </a:solidFill>
                <a:latin typeface="Times New Roman"/>
                <a:ea typeface="Times New Roman"/>
              </a:rPr>
              <a:t>. </a:t>
            </a:r>
            <a:r>
              <a:rPr lang="en-US" sz="2000" dirty="0" err="1" smtClean="0">
                <a:solidFill>
                  <a:schemeClr val="tx1"/>
                </a:solidFill>
                <a:latin typeface="Times New Roman"/>
                <a:ea typeface="Times New Roman"/>
              </a:rPr>
              <a:t>Tôi</a:t>
            </a:r>
            <a:r>
              <a:rPr lang="en-US" sz="2000" dirty="0" smtClean="0">
                <a:solidFill>
                  <a:schemeClr val="tx1"/>
                </a:solidFill>
                <a:latin typeface="Times New Roman"/>
                <a:ea typeface="Times New Roman"/>
              </a:rPr>
              <a:t> </a:t>
            </a:r>
            <a:r>
              <a:rPr lang="en-US" sz="2000" dirty="0" err="1">
                <a:solidFill>
                  <a:schemeClr val="tx1"/>
                </a:solidFill>
                <a:latin typeface="Times New Roman"/>
                <a:ea typeface="Times New Roman"/>
              </a:rPr>
              <a:t>cũng</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lưu</a:t>
            </a:r>
            <a:r>
              <a:rPr lang="en-US" sz="2000" dirty="0">
                <a:solidFill>
                  <a:schemeClr val="tx1"/>
                </a:solidFill>
                <a:latin typeface="Times New Roman"/>
                <a:ea typeface="Times New Roman"/>
              </a:rPr>
              <a:t> ý </a:t>
            </a:r>
            <a:r>
              <a:rPr lang="en-US" sz="2000" dirty="0" err="1">
                <a:solidFill>
                  <a:schemeClr val="tx1"/>
                </a:solidFill>
                <a:latin typeface="Times New Roman"/>
                <a:ea typeface="Times New Roman"/>
              </a:rPr>
              <a:t>các</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góc</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chơi</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bao</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giờ</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cũng</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phải</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vừa</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tầm</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với</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tay</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của</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trẻ</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không</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để</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quá</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cao</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không</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để</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đồ</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chơi</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nặng</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trên</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cao</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Đồ</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chơi</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phải</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bền</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và</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đẹp</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các</a:t>
            </a:r>
            <a:r>
              <a:rPr lang="en-US" sz="2000" dirty="0">
                <a:solidFill>
                  <a:schemeClr val="tx1"/>
                </a:solidFill>
                <a:latin typeface="Times New Roman"/>
                <a:ea typeface="Times New Roman"/>
              </a:rPr>
              <a:t> con </a:t>
            </a:r>
            <a:r>
              <a:rPr lang="en-US" sz="2000" dirty="0" err="1">
                <a:solidFill>
                  <a:schemeClr val="tx1"/>
                </a:solidFill>
                <a:latin typeface="Times New Roman"/>
                <a:ea typeface="Times New Roman"/>
              </a:rPr>
              <a:t>chơi</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phải</a:t>
            </a:r>
            <a:r>
              <a:rPr lang="en-US" sz="2000" dirty="0">
                <a:solidFill>
                  <a:schemeClr val="tx1"/>
                </a:solidFill>
                <a:latin typeface="Times New Roman"/>
                <a:ea typeface="Times New Roman"/>
              </a:rPr>
              <a:t> an </a:t>
            </a:r>
            <a:r>
              <a:rPr lang="en-US" sz="2000" dirty="0" err="1">
                <a:solidFill>
                  <a:schemeClr val="tx1"/>
                </a:solidFill>
                <a:latin typeface="Times New Roman"/>
                <a:ea typeface="Times New Roman"/>
              </a:rPr>
              <a:t>toàn</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trong</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những</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góc</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chơi</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và</a:t>
            </a:r>
            <a:r>
              <a:rPr lang="en-US" sz="2000" dirty="0">
                <a:solidFill>
                  <a:schemeClr val="tx1"/>
                </a:solidFill>
                <a:latin typeface="Times New Roman"/>
                <a:ea typeface="Times New Roman"/>
              </a:rPr>
              <a:t> an </a:t>
            </a:r>
            <a:r>
              <a:rPr lang="en-US" sz="2000" dirty="0" err="1">
                <a:solidFill>
                  <a:schemeClr val="tx1"/>
                </a:solidFill>
                <a:latin typeface="Times New Roman"/>
                <a:ea typeface="Times New Roman"/>
              </a:rPr>
              <a:t>toàn</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cả</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trong</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những</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đồ</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chơi</a:t>
            </a:r>
            <a:r>
              <a:rPr lang="en-US" sz="2000" dirty="0" smtClean="0">
                <a:solidFill>
                  <a:schemeClr val="tx1"/>
                </a:solidFill>
                <a:latin typeface="Times New Roman"/>
                <a:ea typeface="Times New Roman"/>
              </a:rPr>
              <a:t>.. </a:t>
            </a:r>
            <a:r>
              <a:rPr lang="en-US" sz="2000" dirty="0" err="1">
                <a:solidFill>
                  <a:schemeClr val="tx1"/>
                </a:solidFill>
                <a:latin typeface="Times New Roman"/>
                <a:ea typeface="Times New Roman"/>
              </a:rPr>
              <a:t>Đồ</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chơi</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trong</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các</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góc</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chơi</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phải</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nhiều</a:t>
            </a:r>
            <a:r>
              <a:rPr lang="vi-VN" sz="2000" dirty="0">
                <a:solidFill>
                  <a:schemeClr val="tx1"/>
                </a:solidFill>
                <a:latin typeface="Times New Roman"/>
                <a:ea typeface="Times New Roman"/>
              </a:rPr>
              <a:t>, </a:t>
            </a:r>
            <a:r>
              <a:rPr lang="en-US" sz="2000" dirty="0" err="1">
                <a:solidFill>
                  <a:schemeClr val="tx1"/>
                </a:solidFill>
                <a:latin typeface="Times New Roman"/>
                <a:ea typeface="Times New Roman"/>
              </a:rPr>
              <a:t>hấp</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dẫn</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để</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trẻ</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chơi</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không</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bị</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chán</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mới</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tránh</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được</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sự</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tranh</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giành</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đồ</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chơi</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với</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bạn</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tránh</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được</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những</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thương</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tích</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không</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đáng</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có</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xảy</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ra</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với</a:t>
            </a:r>
            <a:r>
              <a:rPr lang="en-US" sz="2000" dirty="0">
                <a:solidFill>
                  <a:schemeClr val="tx1"/>
                </a:solidFill>
                <a:latin typeface="Times New Roman"/>
                <a:ea typeface="Times New Roman"/>
              </a:rPr>
              <a:t> </a:t>
            </a:r>
            <a:r>
              <a:rPr lang="en-US" sz="2000" dirty="0" err="1">
                <a:solidFill>
                  <a:schemeClr val="tx1"/>
                </a:solidFill>
                <a:latin typeface="Times New Roman"/>
                <a:ea typeface="Times New Roman"/>
              </a:rPr>
              <a:t>trẻ</a:t>
            </a:r>
            <a:r>
              <a:rPr lang="en-US" sz="2000" dirty="0">
                <a:solidFill>
                  <a:schemeClr val="tx1"/>
                </a:solidFill>
                <a:latin typeface="Times New Roman"/>
                <a:ea typeface="Times New Roman"/>
              </a:rPr>
              <a:t>.</a:t>
            </a:r>
            <a:r>
              <a:rPr lang="vi-VN" sz="2000" dirty="0">
                <a:solidFill>
                  <a:schemeClr val="tx1"/>
                </a:solidFill>
                <a:latin typeface="Times New Roman"/>
                <a:ea typeface="Times New Roman"/>
              </a:rPr>
              <a:t> </a:t>
            </a:r>
            <a:endParaRPr lang="en-US" sz="2000" dirty="0">
              <a:solidFill>
                <a:schemeClr val="tx1"/>
              </a:solidFill>
              <a:effectLst/>
              <a:latin typeface="Times New Roman"/>
              <a:ea typeface="Times New Roman"/>
            </a:endParaRPr>
          </a:p>
        </p:txBody>
      </p:sp>
    </p:spTree>
    <p:extLst>
      <p:ext uri="{BB962C8B-B14F-4D97-AF65-F5344CB8AC3E}">
        <p14:creationId xmlns:p14="http://schemas.microsoft.com/office/powerpoint/2010/main" val="2117555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mg4.thuthuatphanmem.vn/uploads/2019/12/17/hinh-nen-dep-cho-powerpoint_1038126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195"/>
            <a:ext cx="9240253" cy="5138305"/>
          </a:xfrm>
          <a:prstGeom prst="rect">
            <a:avLst/>
          </a:prstGeom>
          <a:noFill/>
          <a:extLst>
            <a:ext uri="{909E8E84-426E-40DD-AFC4-6F175D3DCCD1}">
              <a14:hiddenFill xmlns:a14="http://schemas.microsoft.com/office/drawing/2010/main">
                <a:solidFill>
                  <a:srgbClr val="FFFFFF"/>
                </a:solidFill>
              </a14:hiddenFill>
            </a:ext>
          </a:extLst>
        </p:spPr>
      </p:pic>
      <p:sp>
        <p:nvSpPr>
          <p:cNvPr id="4" name="Flowchart: Terminator 3"/>
          <p:cNvSpPr/>
          <p:nvPr/>
        </p:nvSpPr>
        <p:spPr>
          <a:xfrm>
            <a:off x="914400" y="228600"/>
            <a:ext cx="7696200" cy="571500"/>
          </a:xfrm>
          <a:prstGeom prst="flowChartTermina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b="1" dirty="0">
                <a:solidFill>
                  <a:srgbClr val="7030A0"/>
                </a:solidFill>
                <a:latin typeface="Times New Roman"/>
              </a:rPr>
              <a:t>Biện pháp 1: </a:t>
            </a:r>
            <a:r>
              <a:rPr lang="vi-VN" b="1" dirty="0" smtClean="0">
                <a:solidFill>
                  <a:srgbClr val="7030A0"/>
                </a:solidFill>
                <a:latin typeface="Times New Roman"/>
              </a:rPr>
              <a:t>Xây dựng môi </a:t>
            </a:r>
            <a:r>
              <a:rPr lang="vi-VN" b="1" dirty="0">
                <a:solidFill>
                  <a:srgbClr val="7030A0"/>
                </a:solidFill>
                <a:latin typeface="Times New Roman"/>
              </a:rPr>
              <a:t>trường trong và ngoài lớp học an toàn</a:t>
            </a:r>
            <a:endParaRPr lang="en-US" dirty="0">
              <a:solidFill>
                <a:srgbClr val="7030A0"/>
              </a:solidFill>
            </a:endParaRPr>
          </a:p>
        </p:txBody>
      </p:sp>
      <p:sp>
        <p:nvSpPr>
          <p:cNvPr id="2" name="Rounded Rectangle 1"/>
          <p:cNvSpPr/>
          <p:nvPr/>
        </p:nvSpPr>
        <p:spPr>
          <a:xfrm>
            <a:off x="152400" y="1028700"/>
            <a:ext cx="5005136" cy="38290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5000"/>
              </a:lnSpc>
            </a:pPr>
            <a:r>
              <a:rPr lang="vi-VN" dirty="0" smtClean="0">
                <a:solidFill>
                  <a:srgbClr val="000000"/>
                </a:solidFill>
                <a:latin typeface="Times New Roman"/>
                <a:ea typeface="Times New Roman"/>
              </a:rPr>
              <a:t>-  Tất </a:t>
            </a:r>
            <a:r>
              <a:rPr lang="vi-VN" dirty="0">
                <a:solidFill>
                  <a:srgbClr val="000000"/>
                </a:solidFill>
                <a:latin typeface="Times New Roman"/>
                <a:ea typeface="Times New Roman"/>
              </a:rPr>
              <a:t>cả đồ chơi, nguyên vật liệu cho trẻ hoạt động đều được lựa chọn phù hợp với lứa tuổi, an toàn và sạch sẽ. </a:t>
            </a:r>
            <a:endParaRPr lang="en-US" dirty="0">
              <a:latin typeface="Times New Roman"/>
              <a:ea typeface="Times New Roman"/>
            </a:endParaRPr>
          </a:p>
          <a:p>
            <a:pPr algn="just">
              <a:lnSpc>
                <a:spcPct val="125000"/>
              </a:lnSpc>
            </a:pPr>
            <a:r>
              <a:rPr lang="vi-VN" dirty="0" smtClean="0">
                <a:solidFill>
                  <a:srgbClr val="000000"/>
                </a:solidFill>
                <a:latin typeface="Times New Roman"/>
                <a:ea typeface="Times New Roman"/>
              </a:rPr>
              <a:t>- Giáo </a:t>
            </a:r>
            <a:r>
              <a:rPr lang="vi-VN" dirty="0">
                <a:solidFill>
                  <a:srgbClr val="000000"/>
                </a:solidFill>
                <a:latin typeface="Times New Roman"/>
                <a:ea typeface="Times New Roman"/>
              </a:rPr>
              <a:t>viên phải thường xuyên vệ sinh đồ dùng, đồ chơi hàng ngày, hàng tuần để đảm bảo vệ sinh và loại bỏ những đồ chơi gây mất an toàn cho trẻ. </a:t>
            </a:r>
          </a:p>
          <a:p>
            <a:pPr algn="just">
              <a:lnSpc>
                <a:spcPct val="125000"/>
              </a:lnSpc>
            </a:pPr>
            <a:r>
              <a:rPr lang="vi-VN" dirty="0" smtClean="0">
                <a:solidFill>
                  <a:srgbClr val="000000"/>
                </a:solidFill>
                <a:latin typeface="Times New Roman"/>
                <a:ea typeface="Times New Roman"/>
              </a:rPr>
              <a:t>- </a:t>
            </a:r>
            <a:r>
              <a:rPr lang="vi-VN" dirty="0">
                <a:solidFill>
                  <a:srgbClr val="000000"/>
                </a:solidFill>
                <a:latin typeface="Times New Roman"/>
                <a:ea typeface="Times New Roman"/>
              </a:rPr>
              <a:t>Nhiệt độ của tất cả vòi nước ấm mà trẻ có thể tiếp cận được không được cao hơn 40 độ C để tránh trẻ bị bỏng khi rửa tay.</a:t>
            </a:r>
            <a:endParaRPr lang="en-US" dirty="0">
              <a:effectLst/>
              <a:latin typeface="Times New Roman"/>
              <a:ea typeface="Times New Roman"/>
            </a:endParaRPr>
          </a:p>
        </p:txBody>
      </p:sp>
      <p:pic>
        <p:nvPicPr>
          <p:cNvPr id="1026"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3381" y="1028700"/>
            <a:ext cx="3388093"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0" y="-184666"/>
            <a:ext cx="1866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3381" y="2834836"/>
            <a:ext cx="3388093" cy="2002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57063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wheel(1)">
                                      <p:cBhvr>
                                        <p:cTn id="18"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Flowchart: Terminator 1"/>
          <p:cNvSpPr/>
          <p:nvPr/>
        </p:nvSpPr>
        <p:spPr>
          <a:xfrm>
            <a:off x="1143000" y="133350"/>
            <a:ext cx="7010400" cy="800100"/>
          </a:xfrm>
          <a:prstGeom prst="flowChartTermina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200" b="1" dirty="0">
                <a:solidFill>
                  <a:srgbClr val="7030A0"/>
                </a:solidFill>
                <a:latin typeface="Times New Roman"/>
              </a:rPr>
              <a:t>Biện pháp 1: Sắp xếp môi trường trong và ngoài lớp học an toàn</a:t>
            </a:r>
            <a:endParaRPr lang="en-US" sz="2200" dirty="0">
              <a:solidFill>
                <a:srgbClr val="7030A0"/>
              </a:solidFill>
            </a:endParaRPr>
          </a:p>
        </p:txBody>
      </p:sp>
      <p:sp>
        <p:nvSpPr>
          <p:cNvPr id="3" name="Flowchart: Alternate Process 2"/>
          <p:cNvSpPr/>
          <p:nvPr/>
        </p:nvSpPr>
        <p:spPr>
          <a:xfrm>
            <a:off x="228600" y="1298863"/>
            <a:ext cx="4114800" cy="2971800"/>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r>
              <a:rPr lang="vi-VN" sz="2000" dirty="0">
                <a:solidFill>
                  <a:srgbClr val="000000"/>
                </a:solidFill>
                <a:latin typeface="Times New Roman"/>
                <a:ea typeface="Times New Roman"/>
              </a:rPr>
              <a:t>* </a:t>
            </a:r>
            <a:r>
              <a:rPr lang="en-US" sz="2000" dirty="0" err="1">
                <a:solidFill>
                  <a:srgbClr val="000000"/>
                </a:solidFill>
                <a:latin typeface="Times New Roman"/>
                <a:ea typeface="Times New Roman"/>
              </a:rPr>
              <a:t>Đối</a:t>
            </a:r>
            <a:r>
              <a:rPr lang="vi-VN" sz="2000" dirty="0">
                <a:solidFill>
                  <a:srgbClr val="000000"/>
                </a:solidFill>
                <a:latin typeface="Times New Roman"/>
                <a:ea typeface="Times New Roman"/>
              </a:rPr>
              <a:t> với môi trường ngoài lớp học phải luôn được quan tâm, sắp xếp bàn ghế, tủ để đồ cá nhân trẻ gọn gàng, phù hợp với diện tích, phía sau của tủ phải được bắt vít cố định vào tường. Khu vực hiên, cầu thang phải đảm bảo thông thoáng, không bị trơn trượt</a:t>
            </a:r>
            <a:endParaRPr lang="en-US" sz="2000" dirty="0">
              <a:effectLst/>
              <a:latin typeface="Times New Roman"/>
              <a:ea typeface="Times New Roman"/>
            </a:endParaRPr>
          </a:p>
        </p:txBody>
      </p:sp>
      <p:pic>
        <p:nvPicPr>
          <p:cNvPr id="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1424419"/>
            <a:ext cx="4037956" cy="27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249566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1084</TotalTime>
  <Words>1295</Words>
  <Application>Microsoft Office PowerPoint</Application>
  <PresentationFormat>On-screen Show (16:9)</PresentationFormat>
  <Paragraphs>92</Paragraphs>
  <Slides>17</Slides>
  <Notes>1</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Lựa chọn các nội dung giáo dục trẻ có kĩ năng an toàn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video báo cáo công đoàn</cp:lastModifiedBy>
  <cp:revision>94</cp:revision>
  <dcterms:created xsi:type="dcterms:W3CDTF">2023-10-27T06:21:21Z</dcterms:created>
  <dcterms:modified xsi:type="dcterms:W3CDTF">2023-12-06T03:19:12Z</dcterms:modified>
</cp:coreProperties>
</file>