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88" r:id="rId3"/>
    <p:sldId id="289" r:id="rId4"/>
    <p:sldId id="290" r:id="rId5"/>
    <p:sldId id="291" r:id="rId6"/>
    <p:sldId id="292" r:id="rId7"/>
    <p:sldId id="295" r:id="rId8"/>
    <p:sldId id="297" r:id="rId9"/>
    <p:sldId id="298" r:id="rId10"/>
    <p:sldId id="293" r:id="rId11"/>
    <p:sldId id="299" r:id="rId12"/>
    <p:sldId id="301" r:id="rId13"/>
    <p:sldId id="263" r:id="rId14"/>
    <p:sldId id="302" r:id="rId15"/>
    <p:sldId id="303" r:id="rId16"/>
    <p:sldId id="282" r:id="rId1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707F7EDF-73FF-4AF7-AEBD-D772D731D38E}" type="datetimeFigureOut">
              <a:rPr lang="vi-VN" smtClean="0"/>
              <a:t>04/11/2021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BF014E9-6E22-4465-AEAB-78145FA32CDA}" type="slidenum">
              <a:rPr lang="vi-VN" smtClean="0"/>
              <a:t>‹#›</a:t>
            </a:fld>
            <a:endParaRPr lang="vi-VN"/>
          </a:p>
        </p:txBody>
      </p:sp>
    </p:spTree>
    <p:extLst>
      <p:ext uri="{BB962C8B-B14F-4D97-AF65-F5344CB8AC3E}">
        <p14:creationId xmlns:p14="http://schemas.microsoft.com/office/powerpoint/2010/main" val="2628092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707F7EDF-73FF-4AF7-AEBD-D772D731D38E}" type="datetimeFigureOut">
              <a:rPr lang="vi-VN" smtClean="0"/>
              <a:t>04/11/2021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BF014E9-6E22-4465-AEAB-78145FA32CDA}" type="slidenum">
              <a:rPr lang="vi-VN" smtClean="0"/>
              <a:t>‹#›</a:t>
            </a:fld>
            <a:endParaRPr lang="vi-VN"/>
          </a:p>
        </p:txBody>
      </p:sp>
    </p:spTree>
    <p:extLst>
      <p:ext uri="{BB962C8B-B14F-4D97-AF65-F5344CB8AC3E}">
        <p14:creationId xmlns:p14="http://schemas.microsoft.com/office/powerpoint/2010/main" val="4274124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707F7EDF-73FF-4AF7-AEBD-D772D731D38E}" type="datetimeFigureOut">
              <a:rPr lang="vi-VN" smtClean="0"/>
              <a:t>04/11/2021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BF014E9-6E22-4465-AEAB-78145FA32CDA}" type="slidenum">
              <a:rPr lang="vi-VN" smtClean="0"/>
              <a:t>‹#›</a:t>
            </a:fld>
            <a:endParaRPr lang="vi-VN"/>
          </a:p>
        </p:txBody>
      </p:sp>
    </p:spTree>
    <p:extLst>
      <p:ext uri="{BB962C8B-B14F-4D97-AF65-F5344CB8AC3E}">
        <p14:creationId xmlns:p14="http://schemas.microsoft.com/office/powerpoint/2010/main" val="1171162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707F7EDF-73FF-4AF7-AEBD-D772D731D38E}" type="datetimeFigureOut">
              <a:rPr lang="vi-VN" smtClean="0"/>
              <a:t>04/11/2021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BF014E9-6E22-4465-AEAB-78145FA32CDA}" type="slidenum">
              <a:rPr lang="vi-VN" smtClean="0"/>
              <a:t>‹#›</a:t>
            </a:fld>
            <a:endParaRPr lang="vi-VN"/>
          </a:p>
        </p:txBody>
      </p:sp>
    </p:spTree>
    <p:extLst>
      <p:ext uri="{BB962C8B-B14F-4D97-AF65-F5344CB8AC3E}">
        <p14:creationId xmlns:p14="http://schemas.microsoft.com/office/powerpoint/2010/main" val="150451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07F7EDF-73FF-4AF7-AEBD-D772D731D38E}" type="datetimeFigureOut">
              <a:rPr lang="vi-VN" smtClean="0"/>
              <a:t>04/11/2021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BF014E9-6E22-4465-AEAB-78145FA32CDA}" type="slidenum">
              <a:rPr lang="vi-VN" smtClean="0"/>
              <a:t>‹#›</a:t>
            </a:fld>
            <a:endParaRPr lang="vi-VN"/>
          </a:p>
        </p:txBody>
      </p:sp>
    </p:spTree>
    <p:extLst>
      <p:ext uri="{BB962C8B-B14F-4D97-AF65-F5344CB8AC3E}">
        <p14:creationId xmlns:p14="http://schemas.microsoft.com/office/powerpoint/2010/main" val="2823421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707F7EDF-73FF-4AF7-AEBD-D772D731D38E}" type="datetimeFigureOut">
              <a:rPr lang="vi-VN" smtClean="0"/>
              <a:t>04/11/2021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BF014E9-6E22-4465-AEAB-78145FA32CDA}" type="slidenum">
              <a:rPr lang="vi-VN" smtClean="0"/>
              <a:t>‹#›</a:t>
            </a:fld>
            <a:endParaRPr lang="vi-VN"/>
          </a:p>
        </p:txBody>
      </p:sp>
    </p:spTree>
    <p:extLst>
      <p:ext uri="{BB962C8B-B14F-4D97-AF65-F5344CB8AC3E}">
        <p14:creationId xmlns:p14="http://schemas.microsoft.com/office/powerpoint/2010/main" val="785763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707F7EDF-73FF-4AF7-AEBD-D772D731D38E}" type="datetimeFigureOut">
              <a:rPr lang="vi-VN" smtClean="0"/>
              <a:t>04/11/2021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0BF014E9-6E22-4465-AEAB-78145FA32CDA}" type="slidenum">
              <a:rPr lang="vi-VN" smtClean="0"/>
              <a:t>‹#›</a:t>
            </a:fld>
            <a:endParaRPr lang="vi-VN"/>
          </a:p>
        </p:txBody>
      </p:sp>
    </p:spTree>
    <p:extLst>
      <p:ext uri="{BB962C8B-B14F-4D97-AF65-F5344CB8AC3E}">
        <p14:creationId xmlns:p14="http://schemas.microsoft.com/office/powerpoint/2010/main" val="1636956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707F7EDF-73FF-4AF7-AEBD-D772D731D38E}" type="datetimeFigureOut">
              <a:rPr lang="vi-VN" smtClean="0"/>
              <a:t>04/11/2021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0BF014E9-6E22-4465-AEAB-78145FA32CDA}" type="slidenum">
              <a:rPr lang="vi-VN" smtClean="0"/>
              <a:t>‹#›</a:t>
            </a:fld>
            <a:endParaRPr lang="vi-VN"/>
          </a:p>
        </p:txBody>
      </p:sp>
    </p:spTree>
    <p:extLst>
      <p:ext uri="{BB962C8B-B14F-4D97-AF65-F5344CB8AC3E}">
        <p14:creationId xmlns:p14="http://schemas.microsoft.com/office/powerpoint/2010/main" val="3146172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F7EDF-73FF-4AF7-AEBD-D772D731D38E}" type="datetimeFigureOut">
              <a:rPr lang="vi-VN" smtClean="0"/>
              <a:t>04/11/2021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0BF014E9-6E22-4465-AEAB-78145FA32CDA}" type="slidenum">
              <a:rPr lang="vi-VN" smtClean="0"/>
              <a:t>‹#›</a:t>
            </a:fld>
            <a:endParaRPr lang="vi-VN"/>
          </a:p>
        </p:txBody>
      </p:sp>
    </p:spTree>
    <p:extLst>
      <p:ext uri="{BB962C8B-B14F-4D97-AF65-F5344CB8AC3E}">
        <p14:creationId xmlns:p14="http://schemas.microsoft.com/office/powerpoint/2010/main" val="2619884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07F7EDF-73FF-4AF7-AEBD-D772D731D38E}" type="datetimeFigureOut">
              <a:rPr lang="vi-VN" smtClean="0"/>
              <a:t>04/11/2021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BF014E9-6E22-4465-AEAB-78145FA32CDA}" type="slidenum">
              <a:rPr lang="vi-VN" smtClean="0"/>
              <a:t>‹#›</a:t>
            </a:fld>
            <a:endParaRPr lang="vi-VN"/>
          </a:p>
        </p:txBody>
      </p:sp>
    </p:spTree>
    <p:extLst>
      <p:ext uri="{BB962C8B-B14F-4D97-AF65-F5344CB8AC3E}">
        <p14:creationId xmlns:p14="http://schemas.microsoft.com/office/powerpoint/2010/main" val="2757469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07F7EDF-73FF-4AF7-AEBD-D772D731D38E}" type="datetimeFigureOut">
              <a:rPr lang="vi-VN" smtClean="0"/>
              <a:t>04/11/2021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BF014E9-6E22-4465-AEAB-78145FA32CDA}" type="slidenum">
              <a:rPr lang="vi-VN" smtClean="0"/>
              <a:t>‹#›</a:t>
            </a:fld>
            <a:endParaRPr lang="vi-VN"/>
          </a:p>
        </p:txBody>
      </p:sp>
    </p:spTree>
    <p:extLst>
      <p:ext uri="{BB962C8B-B14F-4D97-AF65-F5344CB8AC3E}">
        <p14:creationId xmlns:p14="http://schemas.microsoft.com/office/powerpoint/2010/main" val="4162108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7F7EDF-73FF-4AF7-AEBD-D772D731D38E}" type="datetimeFigureOut">
              <a:rPr lang="vi-VN" smtClean="0"/>
              <a:t>04/11/2021</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F014E9-6E22-4465-AEAB-78145FA32CDA}" type="slidenum">
              <a:rPr lang="vi-VN" smtClean="0"/>
              <a:t>‹#›</a:t>
            </a:fld>
            <a:endParaRPr lang="vi-VN"/>
          </a:p>
        </p:txBody>
      </p:sp>
    </p:spTree>
    <p:extLst>
      <p:ext uri="{BB962C8B-B14F-4D97-AF65-F5344CB8AC3E}">
        <p14:creationId xmlns:p14="http://schemas.microsoft.com/office/powerpoint/2010/main" val="676857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200151" y="0"/>
            <a:ext cx="9991724" cy="6417141"/>
          </a:xfrm>
          <a:prstGeom prst="rect">
            <a:avLst/>
          </a:prstGeom>
          <a:noFill/>
        </p:spPr>
        <p:txBody>
          <a:bodyPr wrap="square">
            <a:spAutoFit/>
          </a:bodyPr>
          <a:lstStyle/>
          <a:p>
            <a:pPr algn="ctr"/>
            <a:endParaRPr lang="en-US" sz="2500" b="1" dirty="0" smtClean="0">
              <a:latin typeface="Times New Roman" panose="02020603050405020304" pitchFamily="18" charset="0"/>
              <a:cs typeface="Times New Roman" panose="02020603050405020304" pitchFamily="18" charset="0"/>
            </a:endParaRPr>
          </a:p>
          <a:p>
            <a:pPr algn="ctr"/>
            <a:r>
              <a:rPr lang="en-US" sz="25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PHÒNG </a:t>
            </a:r>
            <a:r>
              <a:rPr lang="en-US" sz="25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GIÁO DỤC VÀ ĐÀO TẠO HUYỆN TIÊN LÃNG </a:t>
            </a:r>
            <a:r>
              <a:rPr lang="vi-VN" sz="2500" dirty="0">
                <a:latin typeface="Times New Roman" panose="02020603050405020304" pitchFamily="18" charset="0"/>
                <a:cs typeface="Times New Roman" panose="02020603050405020304" pitchFamily="18" charset="0"/>
              </a:rPr>
              <a:t/>
            </a:r>
            <a:br>
              <a:rPr lang="vi-VN" sz="2500" dirty="0">
                <a:latin typeface="Times New Roman" panose="02020603050405020304" pitchFamily="18" charset="0"/>
                <a:cs typeface="Times New Roman" panose="02020603050405020304" pitchFamily="18" charset="0"/>
              </a:rPr>
            </a:br>
            <a:r>
              <a:rPr lang="en-US" sz="2500" b="1" dirty="0">
                <a:latin typeface="Times New Roman" panose="02020603050405020304" pitchFamily="18" charset="0"/>
                <a:cs typeface="Times New Roman" panose="02020603050405020304" pitchFamily="18" charset="0"/>
              </a:rPr>
              <a:t/>
            </a:r>
            <a:br>
              <a:rPr lang="en-US" sz="2500" b="1" dirty="0">
                <a:latin typeface="Times New Roman" panose="02020603050405020304" pitchFamily="18" charset="0"/>
                <a:cs typeface="Times New Roman" panose="02020603050405020304" pitchFamily="18" charset="0"/>
              </a:rPr>
            </a:br>
            <a:endParaRPr lang="en-US" sz="2500" b="1" dirty="0" smtClean="0">
              <a:latin typeface="Times New Roman" panose="02020603050405020304" pitchFamily="18" charset="0"/>
              <a:cs typeface="Times New Roman" panose="02020603050405020304" pitchFamily="18" charset="0"/>
            </a:endParaRPr>
          </a:p>
          <a:p>
            <a:pPr algn="ctr"/>
            <a:r>
              <a:rPr lang="en-US" sz="2500" b="1" dirty="0">
                <a:latin typeface="Times New Roman" panose="02020603050405020304" pitchFamily="18" charset="0"/>
                <a:cs typeface="Times New Roman" panose="02020603050405020304" pitchFamily="18" charset="0"/>
              </a:rPr>
              <a:t/>
            </a:r>
            <a:br>
              <a:rPr lang="en-US" sz="2500" b="1" dirty="0">
                <a:latin typeface="Times New Roman" panose="02020603050405020304" pitchFamily="18" charset="0"/>
                <a:cs typeface="Times New Roman" panose="02020603050405020304" pitchFamily="18" charset="0"/>
              </a:rPr>
            </a:br>
            <a:r>
              <a:rPr lang="en-US" sz="25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HỘI THI GIÁO VIÊN DẠY GIỎI</a:t>
            </a:r>
            <a:r>
              <a:rPr lang="vi-VN" sz="25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a:r>
            <a:br>
              <a:rPr lang="vi-VN" sz="25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br>
            <a:r>
              <a:rPr lang="en-US" sz="25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GIÁO DỤC MẦM NON CẤP </a:t>
            </a:r>
            <a:r>
              <a:rPr lang="vi-VN" sz="25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HUYỆN</a:t>
            </a:r>
            <a:r>
              <a:rPr lang="en-US" sz="25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NĂM HỌC </a:t>
            </a:r>
            <a:r>
              <a:rPr lang="en-US" sz="25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2021-2022</a:t>
            </a:r>
          </a:p>
          <a:p>
            <a:pPr algn="ctr"/>
            <a:endParaRPr lang="en-US" sz="25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a:p>
            <a:pPr algn="ctr"/>
            <a:endParaRPr lang="en-US" sz="2500" b="1" dirty="0">
              <a:latin typeface="Times New Roman" panose="02020603050405020304" pitchFamily="18" charset="0"/>
              <a:cs typeface="Times New Roman" panose="02020603050405020304" pitchFamily="18" charset="0"/>
            </a:endParaRPr>
          </a:p>
          <a:p>
            <a:pPr algn="ctr"/>
            <a:endParaRPr lang="en-US" sz="2500" b="1" dirty="0" smtClean="0">
              <a:latin typeface="Times New Roman" panose="02020603050405020304" pitchFamily="18" charset="0"/>
              <a:cs typeface="Times New Roman" panose="02020603050405020304" pitchFamily="18" charset="0"/>
            </a:endParaRPr>
          </a:p>
          <a:p>
            <a:pPr algn="ctr"/>
            <a:r>
              <a:rPr lang="en-US" sz="2500" b="1" dirty="0" smtClean="0">
                <a:ln w="22225">
                  <a:solidFill>
                    <a:schemeClr val="accent2"/>
                  </a:solidFill>
                  <a:prstDash val="solid"/>
                </a:ln>
                <a:blipFill>
                  <a:blip r:embed="rId3"/>
                  <a:stretch>
                    <a:fillRect/>
                  </a:stretch>
                </a:blipFill>
                <a:latin typeface="Times New Roman" panose="02020603050405020304" pitchFamily="18" charset="0"/>
                <a:cs typeface="Times New Roman" panose="02020603050405020304" pitchFamily="18" charset="0"/>
              </a:rPr>
              <a:t>TÊN </a:t>
            </a:r>
            <a:r>
              <a:rPr lang="en-US" sz="2500" b="1" dirty="0">
                <a:ln w="22225">
                  <a:solidFill>
                    <a:schemeClr val="accent2"/>
                  </a:solidFill>
                  <a:prstDash val="solid"/>
                </a:ln>
                <a:blipFill>
                  <a:blip r:embed="rId3"/>
                  <a:stretch>
                    <a:fillRect/>
                  </a:stretch>
                </a:blipFill>
                <a:latin typeface="Times New Roman" panose="02020603050405020304" pitchFamily="18" charset="0"/>
                <a:cs typeface="Times New Roman" panose="02020603050405020304" pitchFamily="18" charset="0"/>
              </a:rPr>
              <a:t>BIỆN </a:t>
            </a:r>
            <a:r>
              <a:rPr lang="vi-VN" sz="2500" b="1" dirty="0">
                <a:ln w="22225">
                  <a:solidFill>
                    <a:schemeClr val="accent2"/>
                  </a:solidFill>
                  <a:prstDash val="solid"/>
                </a:ln>
                <a:blipFill>
                  <a:blip r:embed="rId3"/>
                  <a:stretch>
                    <a:fillRect/>
                  </a:stretch>
                </a:blipFill>
                <a:latin typeface="Times New Roman" panose="02020603050405020304" pitchFamily="18" charset="0"/>
                <a:cs typeface="Times New Roman" panose="02020603050405020304" pitchFamily="18" charset="0"/>
              </a:rPr>
              <a:t>PHÁP: MỘT SỐ BIỆN PHÁP ĐỂ PHÁT TRIỂN NGÔN NGỮ CHO TRẺ 24-36 </a:t>
            </a:r>
            <a:r>
              <a:rPr lang="vi-VN" sz="2500" b="1" dirty="0" smtClean="0">
                <a:ln w="22225">
                  <a:solidFill>
                    <a:schemeClr val="accent2"/>
                  </a:solidFill>
                  <a:prstDash val="solid"/>
                </a:ln>
                <a:blipFill>
                  <a:blip r:embed="rId3"/>
                  <a:stretch>
                    <a:fillRect/>
                  </a:stretch>
                </a:blipFill>
                <a:latin typeface="Times New Roman" panose="02020603050405020304" pitchFamily="18" charset="0"/>
                <a:cs typeface="Times New Roman" panose="02020603050405020304" pitchFamily="18" charset="0"/>
              </a:rPr>
              <a:t>THÁNG</a:t>
            </a:r>
          </a:p>
          <a:p>
            <a:pPr algn="ctr"/>
            <a:endParaRPr lang="vi-VN" sz="2500" dirty="0">
              <a:latin typeface="Times New Roman" panose="02020603050405020304" pitchFamily="18" charset="0"/>
              <a:cs typeface="Times New Roman" panose="02020603050405020304" pitchFamily="18" charset="0"/>
            </a:endParaRPr>
          </a:p>
          <a:p>
            <a:pPr algn="ctr"/>
            <a:r>
              <a:rPr lang="vi-VN" sz="2500" b="1" dirty="0">
                <a:latin typeface="Times New Roman" panose="02020603050405020304" pitchFamily="18" charset="0"/>
                <a:cs typeface="Times New Roman" panose="02020603050405020304" pitchFamily="18" charset="0"/>
              </a:rPr>
              <a:t>Giáo viên: Phạm Thị </a:t>
            </a:r>
            <a:r>
              <a:rPr lang="en-US" sz="2500" b="1" dirty="0" err="1" smtClean="0">
                <a:latin typeface="Times New Roman" panose="02020603050405020304" pitchFamily="18" charset="0"/>
                <a:cs typeface="Times New Roman" panose="02020603050405020304" pitchFamily="18" charset="0"/>
              </a:rPr>
              <a:t>Quyên</a:t>
            </a:r>
            <a:endParaRPr lang="en-US" sz="2500" b="1" dirty="0" smtClean="0">
              <a:latin typeface="Times New Roman" panose="02020603050405020304" pitchFamily="18" charset="0"/>
              <a:cs typeface="Times New Roman" panose="02020603050405020304" pitchFamily="18" charset="0"/>
            </a:endParaRPr>
          </a:p>
          <a:p>
            <a:pPr algn="ctr"/>
            <a:r>
              <a:rPr lang="en-US" sz="2500" b="1" dirty="0" err="1" smtClean="0">
                <a:latin typeface="Times New Roman" panose="02020603050405020304" pitchFamily="18" charset="0"/>
                <a:cs typeface="Times New Roman" panose="02020603050405020304" pitchFamily="18" charset="0"/>
              </a:rPr>
              <a:t>Trường</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mầm</a:t>
            </a:r>
            <a:r>
              <a:rPr lang="en-US" sz="2500" b="1" dirty="0" smtClean="0">
                <a:latin typeface="Times New Roman" panose="02020603050405020304" pitchFamily="18" charset="0"/>
                <a:cs typeface="Times New Roman" panose="02020603050405020304" pitchFamily="18" charset="0"/>
              </a:rPr>
              <a:t> non </a:t>
            </a:r>
            <a:r>
              <a:rPr lang="en-US" sz="2500" b="1" dirty="0" err="1" smtClean="0">
                <a:latin typeface="Times New Roman" panose="02020603050405020304" pitchFamily="18" charset="0"/>
                <a:cs typeface="Times New Roman" panose="02020603050405020304" pitchFamily="18" charset="0"/>
              </a:rPr>
              <a:t>Tiên</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Thanh</a:t>
            </a:r>
            <a:endParaRPr lang="vi-VN" sz="2500" b="1" dirty="0">
              <a:latin typeface="Times New Roman" panose="02020603050405020304" pitchFamily="18" charset="0"/>
              <a:cs typeface="Times New Roman" panose="02020603050405020304" pitchFamily="18" charset="0"/>
            </a:endParaRPr>
          </a:p>
          <a:p>
            <a:pPr algn="ctr"/>
            <a:r>
              <a:rPr lang="vi-VN" dirty="0">
                <a:latin typeface="Times New Roman" panose="02020603050405020304" pitchFamily="18" charset="0"/>
                <a:cs typeface="Times New Roman" panose="02020603050405020304" pitchFamily="18" charset="0"/>
              </a:rPr>
              <a:t/>
            </a:r>
            <a:br>
              <a:rPr lang="vi-VN" dirty="0">
                <a:latin typeface="Times New Roman" panose="02020603050405020304" pitchFamily="18" charset="0"/>
                <a:cs typeface="Times New Roman" panose="02020603050405020304" pitchFamily="18" charset="0"/>
              </a:rPr>
            </a:br>
            <a:endParaRPr lang="vi-VN" dirty="0"/>
          </a:p>
        </p:txBody>
      </p:sp>
    </p:spTree>
    <p:extLst>
      <p:ext uri="{BB962C8B-B14F-4D97-AF65-F5344CB8AC3E}">
        <p14:creationId xmlns:p14="http://schemas.microsoft.com/office/powerpoint/2010/main" val="356102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14374" y="-2"/>
            <a:ext cx="10820401" cy="6324808"/>
          </a:xfrm>
          <a:prstGeom prst="rect">
            <a:avLst/>
          </a:prstGeom>
          <a:noFill/>
        </p:spPr>
        <p:txBody>
          <a:bodyPr wrap="square">
            <a:spAutoFit/>
          </a:bodyPr>
          <a:lstStyle/>
          <a:p>
            <a:r>
              <a:rPr lang="vi-VN" sz="5400" b="1" i="1" dirty="0">
                <a:latin typeface="+mj-lt"/>
              </a:rPr>
              <a:t>* Giờ chơi tập ngoài trời</a:t>
            </a:r>
          </a:p>
          <a:p>
            <a:r>
              <a:rPr lang="vi-VN" sz="3500" dirty="0">
                <a:latin typeface="+mj-lt"/>
              </a:rPr>
              <a:t>- Khi cho trẻ dạo quanh sân trường tôi thường xuyên đặt câu hỏi về tên các đồ chơi quanh sân trường cũng như giới thiệu cho trẻ những cây hoa, cây cảnh ở quanh sân trường.</a:t>
            </a:r>
          </a:p>
          <a:p>
            <a:r>
              <a:rPr lang="vi-VN" sz="4400" b="1" i="1" dirty="0" smtClean="0">
                <a:latin typeface="+mj-lt"/>
              </a:rPr>
              <a:t>* Giờ </a:t>
            </a:r>
            <a:r>
              <a:rPr lang="vi-VN" sz="4400" b="1" i="1" dirty="0">
                <a:latin typeface="+mj-lt"/>
              </a:rPr>
              <a:t>chơi tập theo ý thích buổi </a:t>
            </a:r>
            <a:r>
              <a:rPr lang="vi-VN" sz="4400" b="1" i="1" dirty="0" smtClean="0">
                <a:latin typeface="+mj-lt"/>
              </a:rPr>
              <a:t>sáng</a:t>
            </a:r>
          </a:p>
          <a:p>
            <a:pPr algn="just">
              <a:buFontTx/>
              <a:buChar char="-"/>
            </a:pPr>
            <a:r>
              <a:rPr lang="vi-VN" sz="3500" dirty="0" smtClean="0">
                <a:latin typeface="+mj-lt"/>
              </a:rPr>
              <a:t> Có </a:t>
            </a:r>
            <a:r>
              <a:rPr lang="vi-VN" sz="3500" dirty="0">
                <a:latin typeface="+mj-lt"/>
              </a:rPr>
              <a:t>thời gian chơi nhiều </a:t>
            </a:r>
            <a:r>
              <a:rPr lang="vi-VN" sz="3500" dirty="0" smtClean="0">
                <a:latin typeface="+mj-lt"/>
              </a:rPr>
              <a:t>nhất. Trong </a:t>
            </a:r>
            <a:r>
              <a:rPr lang="vi-VN" sz="3500" dirty="0">
                <a:latin typeface="+mj-lt"/>
              </a:rPr>
              <a:t>quá trình trẻ chơi trẻ có điều kiện học và sử dụng các loại từ khác nhau.</a:t>
            </a:r>
          </a:p>
          <a:p>
            <a:pPr algn="just">
              <a:buFontTx/>
              <a:buChar char="-"/>
            </a:pPr>
            <a:r>
              <a:rPr lang="vi-VN" sz="3500" dirty="0" smtClean="0">
                <a:latin typeface="+mj-lt"/>
              </a:rPr>
              <a:t> Khi </a:t>
            </a:r>
            <a:r>
              <a:rPr lang="vi-VN" sz="3500" dirty="0">
                <a:latin typeface="+mj-lt"/>
              </a:rPr>
              <a:t>chơi giáo viên còn dạy cho trẻ những </a:t>
            </a:r>
            <a:r>
              <a:rPr lang="vi-VN" sz="3500" dirty="0" smtClean="0">
                <a:latin typeface="+mj-lt"/>
              </a:rPr>
              <a:t>kĩ </a:t>
            </a:r>
            <a:r>
              <a:rPr lang="vi-VN" sz="3500" dirty="0">
                <a:latin typeface="+mj-lt"/>
              </a:rPr>
              <a:t>năng sống trong quá trình giao tiếp  cùng nhau</a:t>
            </a:r>
            <a:r>
              <a:rPr lang="vi-VN" sz="3500" dirty="0" smtClean="0">
                <a:latin typeface="+mj-lt"/>
              </a:rPr>
              <a:t>.</a:t>
            </a:r>
          </a:p>
          <a:p>
            <a:pPr algn="just">
              <a:buFontTx/>
              <a:buChar char="-"/>
            </a:pPr>
            <a:endParaRPr lang="vi-VN" sz="4400" dirty="0">
              <a:latin typeface="+mj-lt"/>
            </a:endParaRPr>
          </a:p>
          <a:p>
            <a:pPr marL="285750" indent="-285750">
              <a:buFont typeface="Arial" panose="020B0604020202020204" pitchFamily="34" charset="0"/>
              <a:buChar char="•"/>
            </a:pPr>
            <a:endParaRPr lang="vi-VN" dirty="0"/>
          </a:p>
        </p:txBody>
      </p:sp>
    </p:spTree>
    <p:extLst>
      <p:ext uri="{BB962C8B-B14F-4D97-AF65-F5344CB8AC3E}">
        <p14:creationId xmlns:p14="http://schemas.microsoft.com/office/powerpoint/2010/main" val="419569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49675"/>
          </a:xfrm>
        </p:spPr>
        <p:txBody>
          <a:bodyPr>
            <a:normAutofit fontScale="90000"/>
          </a:bodyPr>
          <a:lstStyle/>
          <a:p>
            <a:r>
              <a:rPr lang="vi-VN" dirty="0"/>
              <a:t>* </a:t>
            </a:r>
            <a:r>
              <a:rPr lang="vi-VN" b="1" i="1" dirty="0"/>
              <a:t>Thông qua các giờ hoạt động </a:t>
            </a:r>
            <a:r>
              <a:rPr lang="vi-VN" b="1" i="1" dirty="0" smtClean="0"/>
              <a:t>khác</a:t>
            </a:r>
            <a:br>
              <a:rPr lang="vi-VN" b="1" i="1" dirty="0" smtClean="0"/>
            </a:br>
            <a:r>
              <a:rPr lang="vi-VN" b="1" i="1" dirty="0" smtClean="0"/>
              <a:t>- </a:t>
            </a:r>
            <a:r>
              <a:rPr lang="vi-VN" dirty="0" smtClean="0"/>
              <a:t>Giờ </a:t>
            </a:r>
            <a:r>
              <a:rPr lang="vi-VN" dirty="0"/>
              <a:t>ăn ngủ vệ sinh: Hỏi trẻ về các món ăn trong ngày, dạy trẻ mời cô và các bạn trước khi ăn.</a:t>
            </a:r>
            <a:br>
              <a:rPr lang="vi-VN" dirty="0"/>
            </a:br>
            <a:r>
              <a:rPr lang="vi-VN" dirty="0" smtClean="0"/>
              <a:t>- Giờ </a:t>
            </a:r>
            <a:r>
              <a:rPr lang="vi-VN" dirty="0"/>
              <a:t>hoạt động chiều: </a:t>
            </a:r>
            <a:r>
              <a:rPr lang="vi-VN" dirty="0" smtClean="0"/>
              <a:t>Thông </a:t>
            </a:r>
            <a:r>
              <a:rPr lang="vi-VN" dirty="0"/>
              <a:t>qua các tiết ôn luyện và nêu gương các bạn ngoan trong ngày.</a:t>
            </a:r>
            <a:br>
              <a:rPr lang="vi-VN" dirty="0"/>
            </a:br>
            <a:endParaRPr lang="vi-VN" dirty="0"/>
          </a:p>
        </p:txBody>
      </p:sp>
    </p:spTree>
    <p:extLst>
      <p:ext uri="{BB962C8B-B14F-4D97-AF65-F5344CB8AC3E}">
        <p14:creationId xmlns:p14="http://schemas.microsoft.com/office/powerpoint/2010/main" val="337037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0575" y="95250"/>
            <a:ext cx="10563225" cy="6762750"/>
          </a:xfrm>
        </p:spPr>
        <p:txBody>
          <a:bodyPr>
            <a:normAutofit/>
          </a:bodyPr>
          <a:lstStyle/>
          <a:p>
            <a:r>
              <a:rPr lang="vi-VN" b="1" i="1" dirty="0"/>
              <a:t>Biện pháp 3: </a:t>
            </a:r>
            <a:r>
              <a:rPr lang="vi-VN" b="1" i="1" dirty="0" smtClean="0"/>
              <a:t>Giáo viên </a:t>
            </a:r>
            <a:r>
              <a:rPr lang="vi-VN" b="1" i="1" dirty="0"/>
              <a:t>luyện khả năng chú ý thính giác cho trẻ thông qua các bài tập, trò </a:t>
            </a:r>
            <a:r>
              <a:rPr lang="vi-VN" b="1" i="1" dirty="0" smtClean="0"/>
              <a:t>chơi</a:t>
            </a:r>
            <a:br>
              <a:rPr lang="vi-VN" b="1" i="1" dirty="0" smtClean="0"/>
            </a:br>
            <a:r>
              <a:rPr lang="vi-VN" sz="3900" b="1" i="1" dirty="0" smtClean="0"/>
              <a:t>- </a:t>
            </a:r>
            <a:r>
              <a:rPr lang="vi-VN" sz="3900" dirty="0" smtClean="0"/>
              <a:t>Phát triển ngôn ngữ cho trẻ nhà trẻ thông qua các trò chơi, bài tập là biện pháp rất tốt giúp trẻ tích lũy được nhiều vốn từ và trẻ sẽ biết sử dụng vốn từ một cách thành thạo, đúng chỗ. Qua trò chơi trẻ sẽ giao tiếp mạnh dạn hơn, ngôn ngữ lưu loát hơn. </a:t>
            </a:r>
            <a:br>
              <a:rPr lang="vi-VN" sz="3900" dirty="0" smtClean="0"/>
            </a:br>
            <a:r>
              <a:rPr lang="vi-VN" sz="3900" dirty="0" smtClean="0"/>
              <a:t>+Ví dụ: Thông qua các </a:t>
            </a:r>
            <a:r>
              <a:rPr lang="vi-VN" sz="3900" dirty="0"/>
              <a:t>t</a:t>
            </a:r>
            <a:r>
              <a:rPr lang="vi-VN" sz="3900" dirty="0" smtClean="0"/>
              <a:t>rò </a:t>
            </a:r>
            <a:r>
              <a:rPr lang="vi-VN" sz="3900" dirty="0"/>
              <a:t>chơi dân gian </a:t>
            </a:r>
            <a:r>
              <a:rPr lang="vi-VN" sz="3900" dirty="0" smtClean="0"/>
              <a:t>hoặc các trò chơi sáng tạo. </a:t>
            </a:r>
            <a:endParaRPr lang="vi-VN" dirty="0"/>
          </a:p>
        </p:txBody>
      </p:sp>
    </p:spTree>
    <p:extLst>
      <p:ext uri="{BB962C8B-B14F-4D97-AF65-F5344CB8AC3E}">
        <p14:creationId xmlns:p14="http://schemas.microsoft.com/office/powerpoint/2010/main" val="84933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80974"/>
            <a:ext cx="10515600" cy="1562101"/>
          </a:xfrm>
        </p:spPr>
        <p:txBody>
          <a:bodyPr>
            <a:noAutofit/>
          </a:bodyPr>
          <a:lstStyle/>
          <a:p>
            <a:pPr algn="ctr"/>
            <a:r>
              <a:rPr lang="vi-VN" sz="4000" b="1" i="1" dirty="0" smtClean="0"/>
              <a:t>Biện </a:t>
            </a:r>
            <a:r>
              <a:rPr lang="vi-VN" sz="4000" b="1" i="1" dirty="0"/>
              <a:t>pháp 4: </a:t>
            </a:r>
            <a:r>
              <a:rPr lang="vi-VN" sz="4000" b="1" i="1" dirty="0" smtClean="0"/>
              <a:t>Thiết kế lớp </a:t>
            </a:r>
            <a:r>
              <a:rPr lang="vi-VN" sz="4000" b="1" i="1" dirty="0"/>
              <a:t>học, các góc </a:t>
            </a:r>
            <a:r>
              <a:rPr lang="vi-VN" sz="4000" b="1" i="1" dirty="0" smtClean="0"/>
              <a:t>chơi</a:t>
            </a:r>
            <a:r>
              <a:rPr lang="en-US" sz="4000" b="1" i="1" dirty="0" smtClean="0"/>
              <a:t>, </a:t>
            </a:r>
            <a:r>
              <a:rPr lang="vi-VN" sz="4000" b="1" i="1" dirty="0" smtClean="0"/>
              <a:t>làm đồ dùng đồ chơi theo từng chủ đề nhánh phong phú, bắt mắt, hấp dẫn trẻ. </a:t>
            </a:r>
            <a:endParaRPr lang="vi-VN" sz="4000" i="1"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16184" y="1828800"/>
            <a:ext cx="9837615" cy="4673600"/>
          </a:xfrm>
        </p:spPr>
      </p:pic>
    </p:spTree>
    <p:extLst>
      <p:ext uri="{BB962C8B-B14F-4D97-AF65-F5344CB8AC3E}">
        <p14:creationId xmlns:p14="http://schemas.microsoft.com/office/powerpoint/2010/main" val="387646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35700"/>
          </a:xfrm>
        </p:spPr>
        <p:txBody>
          <a:bodyPr>
            <a:normAutofit fontScale="90000"/>
          </a:bodyPr>
          <a:lstStyle/>
          <a:p>
            <a:r>
              <a:rPr lang="vi-VN" b="1" i="1" dirty="0"/>
              <a:t>Biện pháp 5: Phối hợp với phụ huynh </a:t>
            </a:r>
            <a:r>
              <a:rPr lang="vi-VN" b="1" i="1" dirty="0" smtClean="0"/>
              <a:t/>
            </a:r>
            <a:br>
              <a:rPr lang="vi-VN" b="1" i="1" dirty="0" smtClean="0"/>
            </a:br>
            <a:r>
              <a:rPr lang="vi-VN" b="1" i="1" dirty="0" smtClean="0"/>
              <a:t>- </a:t>
            </a:r>
            <a:r>
              <a:rPr lang="vi-VN" dirty="0" smtClean="0"/>
              <a:t>Trao </a:t>
            </a:r>
            <a:r>
              <a:rPr lang="vi-VN" dirty="0"/>
              <a:t>đổi với phụ huynh thường xuyên trò chuyện cùng trẻ. Khi trò chuyện phải nói rõ ràng, tốc độ vừa nghe để trẻ nghe cho dễ.</a:t>
            </a:r>
            <a:br>
              <a:rPr lang="vi-VN" dirty="0"/>
            </a:br>
            <a:r>
              <a:rPr lang="vi-VN" dirty="0" smtClean="0"/>
              <a:t>- Khuyến </a:t>
            </a:r>
            <a:r>
              <a:rPr lang="vi-VN" dirty="0"/>
              <a:t>khích phụ huynh cung cấp kinh nghiệm sống cho trẻ. Không nói tiếng địa phương, tập nói mọi lúc mọi nơi.</a:t>
            </a:r>
            <a:br>
              <a:rPr lang="vi-VN" dirty="0"/>
            </a:br>
            <a:r>
              <a:rPr lang="vi-VN" dirty="0" smtClean="0"/>
              <a:t>- Khuyến </a:t>
            </a:r>
            <a:r>
              <a:rPr lang="vi-VN" dirty="0"/>
              <a:t>khích phụ huynh phát âm đúng, phải sửa ngay những lỗi nói sai, nói ngọng của trẻ.</a:t>
            </a:r>
            <a:br>
              <a:rPr lang="vi-VN" dirty="0"/>
            </a:br>
            <a:endParaRPr lang="vi-VN" dirty="0"/>
          </a:p>
        </p:txBody>
      </p:sp>
    </p:spTree>
    <p:extLst>
      <p:ext uri="{BB962C8B-B14F-4D97-AF65-F5344CB8AC3E}">
        <p14:creationId xmlns:p14="http://schemas.microsoft.com/office/powerpoint/2010/main" val="28151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1"/>
            <a:ext cx="10601325" cy="6858000"/>
          </a:xfrm>
          <a:blipFill>
            <a:blip r:embed="rId2"/>
            <a:stretch>
              <a:fillRect/>
            </a:stretch>
          </a:blipFill>
        </p:spPr>
        <p:txBody>
          <a:bodyPr>
            <a:normAutofit fontScale="90000"/>
          </a:bodyPr>
          <a:lstStyle/>
          <a:p>
            <a:r>
              <a:rPr lang="vi-VN" sz="3900" b="1" i="1" dirty="0" smtClean="0"/>
              <a:t>3.3 Đánh </a:t>
            </a:r>
            <a:r>
              <a:rPr lang="vi-VN" sz="3900" b="1" i="1" dirty="0"/>
              <a:t>giá kết quả đạt được sau khi áp dụng biện </a:t>
            </a:r>
            <a:r>
              <a:rPr lang="vi-VN" sz="3900" b="1" i="1" dirty="0" smtClean="0"/>
              <a:t>pháp</a:t>
            </a:r>
            <a:r>
              <a:rPr lang="vi-VN" b="1" i="1" dirty="0" smtClean="0"/>
              <a:t/>
            </a:r>
            <a:br>
              <a:rPr lang="vi-VN" b="1" i="1" dirty="0" smtClean="0"/>
            </a:br>
            <a:r>
              <a:rPr lang="vi-VN" sz="3300" b="1" i="1" dirty="0" smtClean="0"/>
              <a:t>* </a:t>
            </a:r>
            <a:r>
              <a:rPr lang="vi-VN" sz="3300" b="1" i="1" dirty="0"/>
              <a:t>Đối với giáo viên</a:t>
            </a:r>
            <a:r>
              <a:rPr lang="vi-VN" sz="3300" b="1" i="1" dirty="0" smtClean="0"/>
              <a:t>:</a:t>
            </a:r>
            <a:r>
              <a:rPr lang="vi-VN" sz="3300" dirty="0" smtClean="0"/>
              <a:t/>
            </a:r>
            <a:br>
              <a:rPr lang="vi-VN" sz="3300" dirty="0" smtClean="0"/>
            </a:br>
            <a:r>
              <a:rPr lang="vi-VN" sz="3300" dirty="0" smtClean="0"/>
              <a:t> </a:t>
            </a:r>
            <a:r>
              <a:rPr lang="vi-VN" sz="3300" dirty="0"/>
              <a:t>Đã hiểu được tầm quan trọng của việc phát triển ngôn ngữ đối với trẻ, từ đó đưa ra những kế hoạch cụ thể nhằm phát triển ngôn ngữ cho trẻ.</a:t>
            </a:r>
            <a:br>
              <a:rPr lang="vi-VN" sz="3300" dirty="0"/>
            </a:br>
            <a:r>
              <a:rPr lang="vi-VN" sz="3300" b="1" i="1" dirty="0"/>
              <a:t>* Đối với trẻ:</a:t>
            </a:r>
            <a:r>
              <a:rPr lang="vi-VN" sz="3300" dirty="0"/>
              <a:t/>
            </a:r>
            <a:br>
              <a:rPr lang="vi-VN" sz="3300" dirty="0"/>
            </a:br>
            <a:r>
              <a:rPr lang="vi-VN" sz="3300" dirty="0"/>
              <a:t>- Vốn từ của trẻ đã phong phú hơn rất nhiều</a:t>
            </a:r>
            <a:br>
              <a:rPr lang="vi-VN" sz="3300" dirty="0"/>
            </a:br>
            <a:r>
              <a:rPr lang="vi-VN" sz="3300" dirty="0"/>
              <a:t>-  Trẻ đã biết cách sắp xếp trật tự các từ trong câu, nên khi nói trẻ không còn cắt bớt từ.</a:t>
            </a:r>
            <a:br>
              <a:rPr lang="vi-VN" sz="3300" dirty="0"/>
            </a:br>
            <a:r>
              <a:rPr lang="vi-VN" sz="3300" dirty="0"/>
              <a:t>- Trẻ đã mạnh dạn tự tin hơn trong giao tiếp</a:t>
            </a:r>
            <a:br>
              <a:rPr lang="vi-VN" sz="3300" dirty="0"/>
            </a:br>
            <a:r>
              <a:rPr lang="vi-VN" sz="3300" dirty="0"/>
              <a:t>- Trẻ đã phát âm được cả câu trọn vẹn.</a:t>
            </a:r>
            <a:br>
              <a:rPr lang="vi-VN" sz="3300" dirty="0"/>
            </a:br>
            <a:r>
              <a:rPr lang="vi-VN" sz="3300" dirty="0"/>
              <a:t>- Khả năng nghe hiểu trả lời câu hỏi của trẻ đã tốt lên rất nhiều.</a:t>
            </a:r>
            <a:br>
              <a:rPr lang="vi-VN" sz="3300" dirty="0"/>
            </a:br>
            <a:endParaRPr lang="vi-VN" sz="3300" dirty="0"/>
          </a:p>
        </p:txBody>
      </p:sp>
    </p:spTree>
    <p:extLst>
      <p:ext uri="{BB962C8B-B14F-4D97-AF65-F5344CB8AC3E}">
        <p14:creationId xmlns:p14="http://schemas.microsoft.com/office/powerpoint/2010/main" val="316555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
            </a:r>
            <a:br>
              <a:rPr lang="vi-VN" dirty="0"/>
            </a:br>
            <a:endParaRPr lang="vi-VN" dirty="0"/>
          </a:p>
        </p:txBody>
      </p:sp>
      <p:sp>
        <p:nvSpPr>
          <p:cNvPr id="3" name="Content Placeholder 2"/>
          <p:cNvSpPr>
            <a:spLocks noGrp="1"/>
          </p:cNvSpPr>
          <p:nvPr>
            <p:ph idx="1"/>
          </p:nvPr>
        </p:nvSpPr>
        <p:spPr>
          <a:xfrm>
            <a:off x="838200" y="3686175"/>
            <a:ext cx="10515600" cy="2490787"/>
          </a:xfrm>
        </p:spPr>
        <p:txBody>
          <a:bodyPr>
            <a:prstTxWarp prst="textArchUp">
              <a:avLst/>
            </a:prstTxWarp>
            <a:normAutofit/>
          </a:bodyPr>
          <a:lstStyle/>
          <a:p>
            <a:pPr marL="0" indent="0" algn="ctr">
              <a:buNone/>
            </a:pPr>
            <a:r>
              <a:rPr lang="vi-VN" sz="6000" b="1" dirty="0" smtClean="0">
                <a:ln w="22225">
                  <a:solidFill>
                    <a:srgbClr val="C00000"/>
                  </a:solidFill>
                  <a:prstDash val="solid"/>
                </a:ln>
                <a:solidFill>
                  <a:schemeClr val="accent2">
                    <a:lumMod val="40000"/>
                    <a:lumOff val="60000"/>
                  </a:schemeClr>
                </a:solidFill>
                <a:latin typeface="+mj-lt"/>
              </a:rPr>
              <a:t>Xin </a:t>
            </a:r>
            <a:r>
              <a:rPr lang="vi-VN" sz="6000" b="1" dirty="0" smtClean="0">
                <a:ln w="22225">
                  <a:solidFill>
                    <a:srgbClr val="C00000"/>
                  </a:solidFill>
                  <a:prstDash val="solid"/>
                </a:ln>
                <a:solidFill>
                  <a:schemeClr val="accent2">
                    <a:lumMod val="40000"/>
                    <a:lumOff val="60000"/>
                  </a:schemeClr>
                </a:solidFill>
                <a:latin typeface="+mj-lt"/>
              </a:rPr>
              <a:t>trân trọng cảm </a:t>
            </a:r>
            <a:r>
              <a:rPr lang="vi-VN" sz="6000" b="1" dirty="0" smtClean="0">
                <a:ln w="22225">
                  <a:solidFill>
                    <a:srgbClr val="C00000"/>
                  </a:solidFill>
                  <a:prstDash val="solid"/>
                </a:ln>
                <a:solidFill>
                  <a:schemeClr val="accent2">
                    <a:lumMod val="40000"/>
                    <a:lumOff val="60000"/>
                  </a:schemeClr>
                </a:solidFill>
                <a:latin typeface="+mj-lt"/>
              </a:rPr>
              <a:t>ơn!</a:t>
            </a:r>
          </a:p>
          <a:p>
            <a:pPr marL="0" indent="0" algn="ctr">
              <a:buNone/>
            </a:pPr>
            <a:r>
              <a:rPr lang="vi-VN" sz="6000" b="1" dirty="0" smtClean="0">
                <a:ln w="22225">
                  <a:solidFill>
                    <a:srgbClr val="C00000"/>
                  </a:solidFill>
                  <a:prstDash val="solid"/>
                </a:ln>
                <a:solidFill>
                  <a:schemeClr val="accent2">
                    <a:lumMod val="40000"/>
                    <a:lumOff val="60000"/>
                  </a:schemeClr>
                </a:solidFill>
                <a:latin typeface="+mj-lt"/>
              </a:rPr>
              <a:t>Sự chú ý lắng nghe của mọi người</a:t>
            </a:r>
            <a:endParaRPr lang="vi-VN" sz="6000" b="1" dirty="0">
              <a:ln w="22225">
                <a:solidFill>
                  <a:srgbClr val="C00000"/>
                </a:solidFill>
                <a:prstDash val="solid"/>
              </a:ln>
              <a:solidFill>
                <a:schemeClr val="accent2">
                  <a:lumMod val="40000"/>
                  <a:lumOff val="60000"/>
                </a:schemeClr>
              </a:solidFill>
              <a:latin typeface="+mj-lt"/>
            </a:endParaRPr>
          </a:p>
        </p:txBody>
      </p:sp>
    </p:spTree>
    <p:extLst>
      <p:ext uri="{BB962C8B-B14F-4D97-AF65-F5344CB8AC3E}">
        <p14:creationId xmlns:p14="http://schemas.microsoft.com/office/powerpoint/2010/main" val="57674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2475" y="0"/>
            <a:ext cx="10763250" cy="6858000"/>
          </a:xfrm>
          <a:noFill/>
        </p:spPr>
        <p:txBody>
          <a:bodyPr>
            <a:normAutofit/>
          </a:bodyPr>
          <a:lstStyle/>
          <a:p>
            <a:pPr marL="0" lvl="0" indent="0"/>
            <a:r>
              <a:rPr lang="vi-VN" b="1" i="1" dirty="0">
                <a:ln w="9525">
                  <a:solidFill>
                    <a:schemeClr val="bg1"/>
                  </a:solidFill>
                  <a:prstDash val="solid"/>
                </a:ln>
                <a:effectLst>
                  <a:outerShdw blurRad="12700" dist="38100" dir="2700000" algn="tl" rotWithShape="0">
                    <a:schemeClr val="bg1">
                      <a:lumMod val="50000"/>
                    </a:schemeClr>
                  </a:outerShdw>
                </a:effectLst>
              </a:rPr>
              <a:t>I. ĐẶT VẤN ĐỀ</a:t>
            </a:r>
            <a:br>
              <a:rPr lang="vi-VN" b="1" i="1" dirty="0">
                <a:ln w="9525">
                  <a:solidFill>
                    <a:schemeClr val="bg1"/>
                  </a:solidFill>
                  <a:prstDash val="solid"/>
                </a:ln>
                <a:effectLst>
                  <a:outerShdw blurRad="12700" dist="38100" dir="2700000" algn="tl" rotWithShape="0">
                    <a:schemeClr val="bg1">
                      <a:lumMod val="50000"/>
                    </a:schemeClr>
                  </a:outerShdw>
                </a:effectLst>
              </a:rPr>
            </a:br>
            <a:r>
              <a:rPr lang="vi-VN" b="1" i="1" dirty="0">
                <a:ln w="9525">
                  <a:solidFill>
                    <a:schemeClr val="bg1"/>
                  </a:solidFill>
                  <a:prstDash val="solid"/>
                </a:ln>
                <a:effectLst>
                  <a:outerShdw blurRad="12700" dist="38100" dir="2700000" algn="tl" rotWithShape="0">
                    <a:schemeClr val="bg1">
                      <a:lumMod val="50000"/>
                    </a:schemeClr>
                  </a:outerShdw>
                </a:effectLst>
              </a:rPr>
              <a:t>1.Lý do chọn đề tài</a:t>
            </a:r>
            <a:r>
              <a:rPr lang="vi-VN" b="1" i="1" dirty="0"/>
              <a:t/>
            </a:r>
            <a:br>
              <a:rPr lang="vi-VN" b="1" i="1" dirty="0"/>
            </a:br>
            <a:r>
              <a:rPr lang="vi-VN" dirty="0"/>
              <a:t>- Phát triển ngôn ngữ cho trẻ giai đoạn nhà trẻ có ý nghĩa vô cùng quan </a:t>
            </a:r>
            <a:r>
              <a:rPr lang="vi-VN" dirty="0" smtClean="0"/>
              <a:t>trọng</a:t>
            </a:r>
            <a:r>
              <a:rPr lang="en-US" dirty="0" smtClean="0"/>
              <a:t>.</a:t>
            </a:r>
            <a:r>
              <a:rPr lang="en-US" dirty="0"/>
              <a:t/>
            </a:r>
            <a:br>
              <a:rPr lang="en-US" dirty="0"/>
            </a:br>
            <a:r>
              <a:rPr lang="vi-VN" dirty="0" smtClean="0"/>
              <a:t>- Ngôn </a:t>
            </a:r>
            <a:r>
              <a:rPr lang="vi-VN" dirty="0"/>
              <a:t>ngữ chính là phương tiện để phát triển tư duy và nhân cách cho trẻ mầm </a:t>
            </a:r>
            <a:r>
              <a:rPr lang="vi-VN" dirty="0" smtClean="0"/>
              <a:t>non.</a:t>
            </a:r>
            <a:r>
              <a:rPr lang="vi-VN" dirty="0"/>
              <a:t/>
            </a:r>
            <a:br>
              <a:rPr lang="vi-VN" dirty="0"/>
            </a:br>
            <a:r>
              <a:rPr lang="vi-VN" b="1" i="1" dirty="0">
                <a:ln w="9525">
                  <a:solidFill>
                    <a:schemeClr val="bg1"/>
                  </a:solidFill>
                  <a:prstDash val="solid"/>
                </a:ln>
                <a:effectLst>
                  <a:outerShdw blurRad="12700" dist="38100" dir="2700000" algn="tl" rotWithShape="0">
                    <a:schemeClr val="bg1">
                      <a:lumMod val="50000"/>
                    </a:schemeClr>
                  </a:outerShdw>
                </a:effectLst>
              </a:rPr>
              <a:t>2. Đối tượng nghiên cứu</a:t>
            </a:r>
            <a:r>
              <a:rPr lang="vi-VN" dirty="0"/>
              <a:t/>
            </a:r>
            <a:br>
              <a:rPr lang="vi-VN" dirty="0"/>
            </a:br>
            <a:r>
              <a:rPr lang="vi-VN" dirty="0" smtClean="0"/>
              <a:t>- Nghiên </a:t>
            </a:r>
            <a:r>
              <a:rPr lang="vi-VN" dirty="0"/>
              <a:t>cứu trong phạm vi phát triển ngôn ngữ cho trẻ 24-36 tháng tại lớp 2A1 trường mầm non Tiên </a:t>
            </a:r>
            <a:r>
              <a:rPr lang="vi-VN" dirty="0" smtClean="0"/>
              <a:t>Thanh.</a:t>
            </a:r>
            <a:r>
              <a:rPr lang="vi-VN" b="1" i="1" dirty="0" smtClean="0"/>
              <a:t> </a:t>
            </a:r>
            <a:r>
              <a:rPr lang="vi-VN" dirty="0"/>
              <a:t/>
            </a:r>
            <a:br>
              <a:rPr lang="vi-VN" dirty="0"/>
            </a:br>
            <a:endParaRPr lang="vi-VN" dirty="0"/>
          </a:p>
        </p:txBody>
      </p:sp>
    </p:spTree>
    <p:extLst>
      <p:ext uri="{BB962C8B-B14F-4D97-AF65-F5344CB8AC3E}">
        <p14:creationId xmlns:p14="http://schemas.microsoft.com/office/powerpoint/2010/main" val="29238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981075" y="0"/>
            <a:ext cx="10372725" cy="6247864"/>
          </a:xfrm>
          <a:prstGeom prst="rect">
            <a:avLst/>
          </a:prstGeom>
          <a:noFill/>
        </p:spPr>
        <p:txBody>
          <a:bodyPr wrap="square">
            <a:spAutoFit/>
          </a:bodyPr>
          <a:lstStyle/>
          <a:p>
            <a:pPr algn="ctr"/>
            <a:r>
              <a:rPr lang="vi-VN" sz="4400" b="1" i="1" dirty="0">
                <a:ln>
                  <a:solidFill>
                    <a:srgbClr val="FF0000"/>
                  </a:solidFill>
                </a:ln>
                <a:latin typeface="+mj-lt"/>
              </a:rPr>
              <a:t>3. Mục tiêu của biện </a:t>
            </a:r>
            <a:r>
              <a:rPr lang="vi-VN" sz="4400" b="1" i="1" dirty="0" smtClean="0">
                <a:ln>
                  <a:solidFill>
                    <a:srgbClr val="FF0000"/>
                  </a:solidFill>
                </a:ln>
                <a:latin typeface="+mj-lt"/>
              </a:rPr>
              <a:t>pháp</a:t>
            </a:r>
            <a:endParaRPr lang="vi-VN" sz="4400" dirty="0">
              <a:ln>
                <a:solidFill>
                  <a:srgbClr val="FF0000"/>
                </a:solidFill>
              </a:ln>
              <a:latin typeface="+mj-lt"/>
            </a:endParaRPr>
          </a:p>
          <a:p>
            <a:pPr algn="just"/>
            <a:r>
              <a:rPr lang="vi-VN" sz="4000" dirty="0" smtClean="0">
                <a:latin typeface="+mj-lt"/>
              </a:rPr>
              <a:t>- Làm </a:t>
            </a:r>
            <a:r>
              <a:rPr lang="vi-VN" sz="4000" dirty="0">
                <a:latin typeface="+mj-lt"/>
              </a:rPr>
              <a:t>phong phú vốn từ cho </a:t>
            </a:r>
            <a:r>
              <a:rPr lang="vi-VN" sz="4000" dirty="0" smtClean="0">
                <a:latin typeface="+mj-lt"/>
              </a:rPr>
              <a:t>trẻ.</a:t>
            </a:r>
          </a:p>
          <a:p>
            <a:pPr algn="just"/>
            <a:r>
              <a:rPr lang="vi-VN" sz="4000" dirty="0" smtClean="0">
                <a:latin typeface="+mj-lt"/>
              </a:rPr>
              <a:t>- Giúp </a:t>
            </a:r>
            <a:r>
              <a:rPr lang="vi-VN" sz="4000" dirty="0">
                <a:latin typeface="+mj-lt"/>
              </a:rPr>
              <a:t>trẻ phát triển khả năng nghe, hiểu, trả lời câu hỏi một cách có trình tự, chính </a:t>
            </a:r>
            <a:r>
              <a:rPr lang="vi-VN" sz="4000" dirty="0" smtClean="0">
                <a:latin typeface="+mj-lt"/>
              </a:rPr>
              <a:t>xác.</a:t>
            </a:r>
          </a:p>
          <a:p>
            <a:pPr algn="just"/>
            <a:r>
              <a:rPr lang="vi-VN" sz="4000" dirty="0" smtClean="0">
                <a:latin typeface="+mj-lt"/>
              </a:rPr>
              <a:t>- Giúp </a:t>
            </a:r>
            <a:r>
              <a:rPr lang="vi-VN" sz="4000" dirty="0">
                <a:latin typeface="+mj-lt"/>
              </a:rPr>
              <a:t>trẻ mạnh dạn tự tin trước mọi </a:t>
            </a:r>
            <a:r>
              <a:rPr lang="vi-VN" sz="4000" dirty="0" smtClean="0">
                <a:latin typeface="+mj-lt"/>
              </a:rPr>
              <a:t>người.</a:t>
            </a:r>
          </a:p>
          <a:p>
            <a:pPr algn="just"/>
            <a:r>
              <a:rPr lang="vi-VN" sz="4000" dirty="0" smtClean="0">
                <a:latin typeface="+mj-lt"/>
              </a:rPr>
              <a:t>- Giúp </a:t>
            </a:r>
            <a:r>
              <a:rPr lang="vi-VN" sz="4000" dirty="0">
                <a:latin typeface="+mj-lt"/>
              </a:rPr>
              <a:t>giáo viên và phụ huynh hiểu được tầm quan trọng của việc phát triển ngôn ngữ cho trẻ từ đó đưa ra những kế hoạch cụ thể để phát triển ngôn ngữ cho </a:t>
            </a:r>
            <a:r>
              <a:rPr lang="vi-VN" sz="4000" dirty="0" smtClean="0">
                <a:latin typeface="+mj-lt"/>
              </a:rPr>
              <a:t>trẻ.</a:t>
            </a:r>
            <a:endParaRPr lang="vi-VN" sz="4000" dirty="0">
              <a:latin typeface="+mj-lt"/>
            </a:endParaRPr>
          </a:p>
          <a:p>
            <a:pPr algn="just"/>
            <a:endParaRPr lang="vi-VN" dirty="0"/>
          </a:p>
          <a:p>
            <a:pPr algn="just"/>
            <a:endParaRPr lang="vi-VN" dirty="0"/>
          </a:p>
        </p:txBody>
      </p:sp>
    </p:spTree>
    <p:extLst>
      <p:ext uri="{BB962C8B-B14F-4D97-AF65-F5344CB8AC3E}">
        <p14:creationId xmlns:p14="http://schemas.microsoft.com/office/powerpoint/2010/main" val="288415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81075" y="0"/>
            <a:ext cx="10420350" cy="6610349"/>
          </a:xfrm>
          <a:noFill/>
        </p:spPr>
        <p:txBody>
          <a:bodyPr>
            <a:normAutofit fontScale="90000"/>
          </a:bodyPr>
          <a:lstStyle/>
          <a:p>
            <a:pPr marL="0" indent="0"/>
            <a:r>
              <a:rPr lang="vi-VN" b="1" dirty="0"/>
              <a:t>II. NỘI </a:t>
            </a:r>
            <a:r>
              <a:rPr lang="vi-VN" b="1" dirty="0" smtClean="0"/>
              <a:t>DUNG</a:t>
            </a:r>
            <a:r>
              <a:rPr lang="vi-VN" dirty="0"/>
              <a:t/>
            </a:r>
            <a:br>
              <a:rPr lang="vi-VN" dirty="0"/>
            </a:br>
            <a:r>
              <a:rPr lang="vi-VN" b="1" dirty="0"/>
              <a:t>1. Thực trạng khi chưa thực hiện biện pháp</a:t>
            </a:r>
            <a:r>
              <a:rPr lang="vi-VN" dirty="0"/>
              <a:t/>
            </a:r>
            <a:br>
              <a:rPr lang="vi-VN" dirty="0"/>
            </a:br>
            <a:r>
              <a:rPr lang="vi-VN" dirty="0"/>
              <a:t>- Trình độ nhận thức của trẻ trong một lớp không đồng đều.</a:t>
            </a:r>
            <a:br>
              <a:rPr lang="vi-VN" dirty="0"/>
            </a:br>
            <a:r>
              <a:rPr lang="vi-VN" dirty="0"/>
              <a:t>- Đặc điểm của trẻ nhà trẻ lứa tuổi 24-36 tháng ngôn ngữ, vốn từ của trẻ còn rất hạn chế.</a:t>
            </a:r>
            <a:br>
              <a:rPr lang="vi-VN" dirty="0"/>
            </a:br>
            <a:r>
              <a:rPr lang="vi-VN" dirty="0"/>
              <a:t>- Trí nhớ của trẻ còn hạn chế chính vì vậy mà trẻ chưa biết cách sắp xếp trật tự các từ trong </a:t>
            </a:r>
            <a:r>
              <a:rPr lang="vi-VN" dirty="0" smtClean="0"/>
              <a:t>câu.</a:t>
            </a:r>
            <a:r>
              <a:rPr lang="vi-VN" dirty="0"/>
              <a:t/>
            </a:r>
            <a:br>
              <a:rPr lang="vi-VN" dirty="0"/>
            </a:br>
            <a:r>
              <a:rPr lang="vi-VN" dirty="0"/>
              <a:t>- Đa số phụ huynh đang đi làm cả ngày, họ thường ít có thời gian trò chuyện </a:t>
            </a:r>
            <a:r>
              <a:rPr lang="vi-VN"/>
              <a:t>với </a:t>
            </a:r>
            <a:r>
              <a:rPr lang="vi-VN" smtClean="0"/>
              <a:t>con.</a:t>
            </a:r>
            <a:r>
              <a:rPr lang="vi-VN" dirty="0"/>
              <a:t/>
            </a:r>
            <a:br>
              <a:rPr lang="vi-VN" dirty="0"/>
            </a:br>
            <a:endParaRPr lang="vi-VN" dirty="0"/>
          </a:p>
        </p:txBody>
      </p:sp>
    </p:spTree>
    <p:extLst>
      <p:ext uri="{BB962C8B-B14F-4D97-AF65-F5344CB8AC3E}">
        <p14:creationId xmlns:p14="http://schemas.microsoft.com/office/powerpoint/2010/main" val="185156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28675" y="0"/>
            <a:ext cx="10601325" cy="6909584"/>
          </a:xfrm>
          <a:prstGeom prst="rect">
            <a:avLst/>
          </a:prstGeom>
          <a:noFill/>
        </p:spPr>
        <p:txBody>
          <a:bodyPr wrap="square">
            <a:spAutoFit/>
          </a:bodyPr>
          <a:lstStyle/>
          <a:p>
            <a:r>
              <a:rPr lang="vi-VN" sz="3500" b="1" i="1" dirty="0" smtClean="0">
                <a:latin typeface="+mj-lt"/>
              </a:rPr>
              <a:t>     Biện </a:t>
            </a:r>
            <a:r>
              <a:rPr lang="vi-VN" sz="3500" b="1" i="1" dirty="0">
                <a:latin typeface="+mj-lt"/>
              </a:rPr>
              <a:t>pháp 1: Giáo viên cần hiểu tâm sinh lý của trẻ</a:t>
            </a:r>
            <a:r>
              <a:rPr lang="vi-VN" sz="2500" b="1" i="1" dirty="0">
                <a:latin typeface="+mj-lt"/>
              </a:rPr>
              <a:t/>
            </a:r>
            <a:br>
              <a:rPr lang="vi-VN" sz="2500" b="1" i="1" dirty="0">
                <a:latin typeface="+mj-lt"/>
              </a:rPr>
            </a:br>
            <a:r>
              <a:rPr lang="vi-VN" sz="3000" dirty="0" smtClean="0">
                <a:latin typeface="+mj-lt"/>
              </a:rPr>
              <a:t>* </a:t>
            </a:r>
            <a:r>
              <a:rPr lang="vi-VN" sz="3000" i="1" dirty="0">
                <a:latin typeface="+mj-lt"/>
              </a:rPr>
              <a:t>Đặc điểm phát âm: </a:t>
            </a:r>
            <a:r>
              <a:rPr lang="vi-VN" sz="3000" dirty="0">
                <a:latin typeface="+mj-lt"/>
              </a:rPr>
              <a:t>Trẻ đã phát âm được các âm khác nhau. Phát âm được các âm của lời nói nhưng vẫn còn ê a. Trẻ hay phát âm sai ở những từ khó, những từ có 2, 3 âm tiết.</a:t>
            </a:r>
          </a:p>
          <a:p>
            <a:r>
              <a:rPr lang="vi-VN" sz="3000" i="1" dirty="0">
                <a:latin typeface="+mj-lt"/>
              </a:rPr>
              <a:t>* Đặc điểm vốn từ: </a:t>
            </a:r>
            <a:r>
              <a:rPr lang="vi-VN" sz="3000" dirty="0">
                <a:latin typeface="+mj-lt"/>
              </a:rPr>
              <a:t>Vốn từ của trẻ còn rất ít, chủ yếu là danh từ và động từ.</a:t>
            </a:r>
            <a:endParaRPr lang="en-US" sz="3000" dirty="0">
              <a:latin typeface="+mj-lt"/>
            </a:endParaRPr>
          </a:p>
          <a:p>
            <a:r>
              <a:rPr lang="vi-VN" sz="3000" i="1" dirty="0">
                <a:latin typeface="+mj-lt"/>
              </a:rPr>
              <a:t>* Sắp xếp cấu trúc lời nói: </a:t>
            </a:r>
            <a:r>
              <a:rPr lang="vi-VN" sz="3000" dirty="0">
                <a:latin typeface="+mj-lt"/>
              </a:rPr>
              <a:t>Trẻ còn gặp khó khăn trong việc liên kết các câu nói lại với nhau để diễn đạt trọn vẹn một ý, một nội dung.</a:t>
            </a:r>
            <a:endParaRPr lang="en-US" sz="3000" dirty="0">
              <a:latin typeface="+mj-lt"/>
            </a:endParaRPr>
          </a:p>
          <a:p>
            <a:r>
              <a:rPr lang="vi-VN" sz="3000" i="1" dirty="0">
                <a:latin typeface="+mj-lt"/>
              </a:rPr>
              <a:t>* Diễn đạt nội dung nói: </a:t>
            </a:r>
            <a:r>
              <a:rPr lang="vi-VN" sz="3000" dirty="0">
                <a:latin typeface="+mj-lt"/>
              </a:rPr>
              <a:t>Cách diễn đạt còn ê a, ậm ừ, chưa diễn đạt được ý muốn của mình bằng những câu đơn giản, còn rụt rè chưa mạnh dạn tự tin trong giao tiếp.</a:t>
            </a:r>
            <a:endParaRPr lang="en-US" sz="3000" dirty="0">
              <a:latin typeface="+mj-lt"/>
            </a:endParaRPr>
          </a:p>
          <a:p>
            <a:r>
              <a:rPr lang="vi-VN" sz="3000" i="1" dirty="0">
                <a:latin typeface="+mj-lt"/>
              </a:rPr>
              <a:t>* Đặc điểm ngữ pháp: </a:t>
            </a:r>
            <a:r>
              <a:rPr lang="vi-VN" sz="3000" dirty="0">
                <a:latin typeface="+mj-lt"/>
              </a:rPr>
              <a:t>Trẻ nói được một số câu đơn giản, trẻ đọc được các bài thơ, hát được các bài hát, từ 3-5 câu ngắn, kể lại một đoạn truyện ngắn có  sự gợi ý, trẻ thường sử dụng câu cụt.</a:t>
            </a:r>
            <a:endParaRPr lang="en-US" sz="3000" dirty="0">
              <a:latin typeface="+mj-lt"/>
            </a:endParaRPr>
          </a:p>
          <a:p>
            <a:endParaRPr lang="vi-VN" dirty="0"/>
          </a:p>
        </p:txBody>
      </p:sp>
    </p:spTree>
    <p:extLst>
      <p:ext uri="{BB962C8B-B14F-4D97-AF65-F5344CB8AC3E}">
        <p14:creationId xmlns:p14="http://schemas.microsoft.com/office/powerpoint/2010/main" val="341847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76300" y="1"/>
            <a:ext cx="10544175" cy="6032421"/>
          </a:xfrm>
          <a:prstGeom prst="rect">
            <a:avLst/>
          </a:prstGeom>
          <a:noFill/>
        </p:spPr>
        <p:txBody>
          <a:bodyPr wrap="square">
            <a:spAutoFit/>
          </a:bodyPr>
          <a:lstStyle/>
          <a:p>
            <a:pPr algn="ctr"/>
            <a:r>
              <a:rPr lang="vi-VN" sz="4400" b="1" i="1" dirty="0">
                <a:latin typeface="+mj-lt"/>
              </a:rPr>
              <a:t>Biện pháp 2: Giáo dục ngôn ngữ cho trẻ mọi lúc, mọi </a:t>
            </a:r>
            <a:r>
              <a:rPr lang="vi-VN" sz="4400" b="1" i="1" dirty="0" smtClean="0">
                <a:latin typeface="+mj-lt"/>
              </a:rPr>
              <a:t>nơi</a:t>
            </a:r>
          </a:p>
          <a:p>
            <a:r>
              <a:rPr lang="vi-VN" sz="4000" b="1" i="1" dirty="0" smtClean="0">
                <a:latin typeface="+mj-lt"/>
              </a:rPr>
              <a:t>* Giờ đón, trả trẻ</a:t>
            </a:r>
          </a:p>
          <a:p>
            <a:pPr algn="just">
              <a:buFontTx/>
              <a:buChar char="-"/>
            </a:pPr>
            <a:r>
              <a:rPr lang="vi-VN" sz="4000" dirty="0" smtClean="0">
                <a:latin typeface="+mj-lt"/>
              </a:rPr>
              <a:t> Giáo viên cần tạo không khí vui tươi, thoải mái cho trẻ và trò chuyện cùng trẻ về các chủ đề thông qua các câu hỏi gợi mở cho trẻ trả lời.</a:t>
            </a:r>
          </a:p>
          <a:p>
            <a:pPr algn="just">
              <a:buFontTx/>
              <a:buChar char="-"/>
            </a:pPr>
            <a:r>
              <a:rPr lang="vi-VN" sz="4000" dirty="0" smtClean="0">
                <a:latin typeface="+mj-lt"/>
              </a:rPr>
              <a:t> Giáo viên luôn nhắc nhở trẻ chào hỏi ông bà bố mẹ vừa kích thích trẻ nói câu trọn vẹn vừa giáo dục lễ giáo cho trẻ</a:t>
            </a:r>
            <a:r>
              <a:rPr lang="vi-VN" dirty="0" smtClean="0"/>
              <a:t>.</a:t>
            </a:r>
          </a:p>
          <a:p>
            <a:endParaRPr lang="vi-VN" dirty="0"/>
          </a:p>
        </p:txBody>
      </p:sp>
    </p:spTree>
    <p:extLst>
      <p:ext uri="{BB962C8B-B14F-4D97-AF65-F5344CB8AC3E}">
        <p14:creationId xmlns:p14="http://schemas.microsoft.com/office/powerpoint/2010/main" val="285541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3314698"/>
          </a:xfrm>
          <a:blipFill>
            <a:blip r:embed="rId2"/>
            <a:stretch>
              <a:fillRect/>
            </a:stretch>
          </a:blipFill>
        </p:spPr>
        <p:txBody>
          <a:bodyPr>
            <a:noAutofit/>
          </a:bodyPr>
          <a:lstStyle/>
          <a:p>
            <a:pPr marL="285750" indent="-285750"/>
            <a:r>
              <a:rPr lang="vi-VN" sz="3500" b="1" i="1" dirty="0"/>
              <a:t/>
            </a:r>
            <a:br>
              <a:rPr lang="vi-VN" sz="3500" b="1" i="1" dirty="0"/>
            </a:br>
            <a:r>
              <a:rPr lang="vi-VN" sz="3500" b="1" i="1" dirty="0" smtClean="0"/>
              <a:t>* Thông </a:t>
            </a:r>
            <a:r>
              <a:rPr lang="vi-VN" sz="3500" b="1" i="1" dirty="0"/>
              <a:t>qua các giờ hoạt động có chủ đích</a:t>
            </a:r>
            <a:br>
              <a:rPr lang="vi-VN" sz="3500" b="1" i="1" dirty="0"/>
            </a:br>
            <a:r>
              <a:rPr lang="vi-VN" sz="3500" b="1" i="1" dirty="0" smtClean="0"/>
              <a:t>- </a:t>
            </a:r>
            <a:r>
              <a:rPr lang="vi-VN" sz="3000" i="1" u="sng" dirty="0" smtClean="0">
                <a:effectLst>
                  <a:outerShdw blurRad="38100" dist="38100" dir="2700000" algn="tl">
                    <a:srgbClr val="000000">
                      <a:alpha val="43137"/>
                    </a:srgbClr>
                  </a:outerShdw>
                </a:effectLst>
              </a:rPr>
              <a:t>Giờ </a:t>
            </a:r>
            <a:r>
              <a:rPr lang="vi-VN" sz="3000" i="1" u="sng" dirty="0">
                <a:effectLst>
                  <a:outerShdw blurRad="38100" dist="38100" dir="2700000" algn="tl">
                    <a:srgbClr val="000000">
                      <a:alpha val="43137"/>
                    </a:srgbClr>
                  </a:outerShdw>
                </a:effectLst>
              </a:rPr>
              <a:t>hoạt động nhận biết </a:t>
            </a:r>
            <a:r>
              <a:rPr lang="vi-VN" sz="3000" i="1" u="sng" dirty="0" smtClean="0">
                <a:effectLst>
                  <a:outerShdw blurRad="38100" dist="38100" dir="2700000" algn="tl">
                    <a:srgbClr val="000000">
                      <a:alpha val="43137"/>
                    </a:srgbClr>
                  </a:outerShdw>
                </a:effectLst>
              </a:rPr>
              <a:t>tập </a:t>
            </a:r>
            <a:r>
              <a:rPr lang="vi-VN" sz="3000" i="1" u="sng" dirty="0">
                <a:effectLst>
                  <a:outerShdw blurRad="38100" dist="38100" dir="2700000" algn="tl">
                    <a:srgbClr val="000000">
                      <a:alpha val="43137"/>
                    </a:srgbClr>
                  </a:outerShdw>
                </a:effectLst>
              </a:rPr>
              <a:t>nói giáo viên cần : </a:t>
            </a:r>
            <a:br>
              <a:rPr lang="vi-VN" sz="3000" i="1" u="sng" dirty="0">
                <a:effectLst>
                  <a:outerShdw blurRad="38100" dist="38100" dir="2700000" algn="tl">
                    <a:srgbClr val="000000">
                      <a:alpha val="43137"/>
                    </a:srgbClr>
                  </a:outerShdw>
                </a:effectLst>
              </a:rPr>
            </a:br>
            <a:r>
              <a:rPr lang="vi-VN" sz="3000" dirty="0" smtClean="0"/>
              <a:t>+ Chuẩn bị đồ dùng trực quan sinh động cùng với hệ thống câu hỏi rõ ràng, mạch lạc.</a:t>
            </a:r>
            <a:br>
              <a:rPr lang="vi-VN" sz="3000" dirty="0" smtClean="0"/>
            </a:br>
            <a:r>
              <a:rPr lang="vi-VN" sz="3000" dirty="0" smtClean="0"/>
              <a:t>+ Khi trẻ trả lời cô phải hướng dẫn trẻ trả lời đúng từ, đủ câu không nói cộc lốc.</a:t>
            </a:r>
            <a:br>
              <a:rPr lang="vi-VN" sz="3000" dirty="0" smtClean="0"/>
            </a:br>
            <a:r>
              <a:rPr lang="vi-VN" sz="3000" dirty="0" smtClean="0"/>
              <a:t>+Ví dụ: Trong tiết nhận biết </a:t>
            </a:r>
            <a:r>
              <a:rPr lang="vi-VN" sz="3000" dirty="0"/>
              <a:t>tập nói “Quả cam”</a:t>
            </a:r>
            <a:br>
              <a:rPr lang="vi-VN" sz="3000" dirty="0"/>
            </a:br>
            <a:endParaRPr lang="vi-VN" sz="3000" dirty="0"/>
          </a:p>
        </p:txBody>
      </p:sp>
      <p:sp>
        <p:nvSpPr>
          <p:cNvPr id="3" name="Content Placeholder 2"/>
          <p:cNvSpPr>
            <a:spLocks noGrp="1"/>
          </p:cNvSpPr>
          <p:nvPr>
            <p:ph idx="1"/>
          </p:nvPr>
        </p:nvSpPr>
        <p:spPr>
          <a:xfrm>
            <a:off x="838200" y="3314699"/>
            <a:ext cx="11353800" cy="3543301"/>
          </a:xfrm>
        </p:spPr>
        <p:txBody>
          <a:bodyPr/>
          <a:lstStyle/>
          <a:p>
            <a:endParaRPr lang="vi-VN" dirty="0"/>
          </a:p>
        </p:txBody>
      </p:sp>
      <p:pic>
        <p:nvPicPr>
          <p:cNvPr id="4" name="Picture 3"/>
          <p:cNvPicPr/>
          <p:nvPr/>
        </p:nvPicPr>
        <p:blipFill>
          <a:blip r:embed="rId3"/>
          <a:stretch>
            <a:fillRect/>
          </a:stretch>
        </p:blipFill>
        <p:spPr>
          <a:xfrm>
            <a:off x="0" y="3314700"/>
            <a:ext cx="12191999" cy="3543300"/>
          </a:xfrm>
          <a:prstGeom prst="rect">
            <a:avLst/>
          </a:prstGeom>
        </p:spPr>
      </p:pic>
    </p:spTree>
    <p:extLst>
      <p:ext uri="{BB962C8B-B14F-4D97-AF65-F5344CB8AC3E}">
        <p14:creationId xmlns:p14="http://schemas.microsoft.com/office/powerpoint/2010/main" val="79180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5376" y="581025"/>
            <a:ext cx="10420349" cy="5695950"/>
          </a:xfrm>
        </p:spPr>
        <p:txBody>
          <a:bodyPr>
            <a:normAutofit fontScale="90000"/>
          </a:bodyPr>
          <a:lstStyle/>
          <a:p>
            <a:r>
              <a:rPr lang="vi-VN" sz="3900" i="1" u="sng" dirty="0" smtClean="0">
                <a:effectLst>
                  <a:outerShdw blurRad="38100" dist="38100" dir="2700000" algn="tl">
                    <a:srgbClr val="000000">
                      <a:alpha val="43137"/>
                    </a:srgbClr>
                  </a:outerShdw>
                </a:effectLst>
              </a:rPr>
              <a:t>- </a:t>
            </a:r>
            <a:r>
              <a:rPr lang="vi-VN" sz="3900" i="1" u="sng" dirty="0">
                <a:effectLst>
                  <a:outerShdw blurRad="38100" dist="38100" dir="2700000" algn="tl">
                    <a:srgbClr val="000000">
                      <a:alpha val="43137"/>
                    </a:srgbClr>
                  </a:outerShdw>
                </a:effectLst>
              </a:rPr>
              <a:t>Giờ hoạt động làm quen với văn </a:t>
            </a:r>
            <a:r>
              <a:rPr lang="vi-VN" sz="3900" i="1" u="sng" dirty="0" smtClean="0">
                <a:effectLst>
                  <a:outerShdw blurRad="38100" dist="38100" dir="2700000" algn="tl">
                    <a:srgbClr val="000000">
                      <a:alpha val="43137"/>
                    </a:srgbClr>
                  </a:outerShdw>
                </a:effectLst>
              </a:rPr>
              <a:t>học: thông qua các tiết dạy truyện, thơ là phát triển ngôn ngữ nói  cho trẻ và hình thành kỹ năng nói mạch lạc. Muốn làm được như vậy </a:t>
            </a:r>
            <a:r>
              <a:rPr lang="vi-VN" sz="3900" i="1" u="sng" dirty="0">
                <a:effectLst>
                  <a:outerShdw blurRad="38100" dist="38100" dir="2700000" algn="tl">
                    <a:srgbClr val="000000">
                      <a:alpha val="43137"/>
                    </a:srgbClr>
                  </a:outerShdw>
                </a:effectLst>
              </a:rPr>
              <a:t>giáo viên </a:t>
            </a:r>
            <a:r>
              <a:rPr lang="vi-VN" sz="3900" i="1" u="sng" dirty="0" smtClean="0">
                <a:effectLst>
                  <a:outerShdw blurRad="38100" dist="38100" dir="2700000" algn="tl">
                    <a:srgbClr val="000000">
                      <a:alpha val="43137"/>
                    </a:srgbClr>
                  </a:outerShdw>
                </a:effectLst>
              </a:rPr>
              <a:t>cần:</a:t>
            </a:r>
            <a:r>
              <a:rPr lang="vi-VN" sz="3900" i="1" u="sng" dirty="0">
                <a:effectLst>
                  <a:outerShdw blurRad="38100" dist="38100" dir="2700000" algn="tl">
                    <a:srgbClr val="000000">
                      <a:alpha val="43137"/>
                    </a:srgbClr>
                  </a:outerShdw>
                </a:effectLst>
              </a:rPr>
              <a:t/>
            </a:r>
            <a:br>
              <a:rPr lang="vi-VN" sz="3900" i="1" u="sng" dirty="0">
                <a:effectLst>
                  <a:outerShdw blurRad="38100" dist="38100" dir="2700000" algn="tl">
                    <a:srgbClr val="000000">
                      <a:alpha val="43137"/>
                    </a:srgbClr>
                  </a:outerShdw>
                </a:effectLst>
              </a:rPr>
            </a:br>
            <a:r>
              <a:rPr lang="vi-VN" sz="3300" dirty="0" smtClean="0"/>
              <a:t>+ </a:t>
            </a:r>
            <a:r>
              <a:rPr lang="vi-VN" sz="3300" dirty="0"/>
              <a:t>Chuẩn bị đồ dùng trực quan đẹp, hấp dẫn kết hợp  công nghệ thông tin để nâng cao hiệu quả của tiết dạy truyện, thơ.</a:t>
            </a:r>
            <a:br>
              <a:rPr lang="vi-VN" sz="3300" dirty="0"/>
            </a:br>
            <a:r>
              <a:rPr lang="vi-VN" sz="3300" dirty="0"/>
              <a:t>+ Tranh vẽ phải đẹp, có nội dung phù hợp và phải có chữ to để giúp trẻ phát triển vốn từ.</a:t>
            </a:r>
            <a:br>
              <a:rPr lang="vi-VN" sz="3300" dirty="0"/>
            </a:br>
            <a:r>
              <a:rPr lang="vi-VN" sz="3300" dirty="0"/>
              <a:t>+ Giáo viên phải thuộc thơ, truyện, giọng đọc phải diễn cảm, thể hiện đúng ngữ điệu nhân vật.</a:t>
            </a:r>
            <a:br>
              <a:rPr lang="vi-VN" sz="3300" dirty="0"/>
            </a:br>
            <a:r>
              <a:rPr lang="vi-VN" sz="3300" dirty="0" smtClean="0"/>
              <a:t>+ Giáo viên phải sửa những lỗi nói sai nói ngọng cho trẻ bằng cách cô nói mẫu 1-2 lần rồi cho trẻ nói theo.</a:t>
            </a:r>
            <a:endParaRPr lang="vi-VN" sz="3300" dirty="0"/>
          </a:p>
        </p:txBody>
      </p:sp>
    </p:spTree>
    <p:extLst>
      <p:ext uri="{BB962C8B-B14F-4D97-AF65-F5344CB8AC3E}">
        <p14:creationId xmlns:p14="http://schemas.microsoft.com/office/powerpoint/2010/main" val="14129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883275"/>
          </a:xfrm>
        </p:spPr>
        <p:txBody>
          <a:bodyPr>
            <a:normAutofit/>
          </a:bodyPr>
          <a:lstStyle/>
          <a:p>
            <a:pPr marL="0" indent="0"/>
            <a:r>
              <a:rPr lang="vi-VN" u="sng" dirty="0">
                <a:effectLst>
                  <a:outerShdw blurRad="38100" dist="38100" dir="2700000" algn="tl">
                    <a:srgbClr val="000000">
                      <a:alpha val="43137"/>
                    </a:srgbClr>
                  </a:outerShdw>
                </a:effectLst>
              </a:rPr>
              <a:t>- Giờ hoạt động âm nhạc</a:t>
            </a:r>
            <a:r>
              <a:rPr lang="vi-VN" dirty="0" smtClean="0"/>
              <a:t>:</a:t>
            </a:r>
            <a:br>
              <a:rPr lang="vi-VN" dirty="0" smtClean="0"/>
            </a:br>
            <a:r>
              <a:rPr lang="vi-VN" dirty="0" smtClean="0"/>
              <a:t>+ </a:t>
            </a:r>
            <a:r>
              <a:rPr lang="vi-VN" dirty="0"/>
              <a:t>Qua giờ học hát, vận động âm theo nhạc trẻ đã biết sử dụng ngôn ngữ một cách có mục đích.</a:t>
            </a:r>
            <a:br>
              <a:rPr lang="vi-VN" dirty="0"/>
            </a:br>
            <a:r>
              <a:rPr lang="vi-VN" dirty="0" smtClean="0"/>
              <a:t>+ Trẻ </a:t>
            </a:r>
            <a:r>
              <a:rPr lang="vi-VN" dirty="0"/>
              <a:t>biết dùng ngôn ngữ và động tác cơ bản để diễn đạt lời bài hát.</a:t>
            </a:r>
            <a:br>
              <a:rPr lang="vi-VN" dirty="0"/>
            </a:br>
            <a:endParaRPr lang="vi-VN" dirty="0"/>
          </a:p>
        </p:txBody>
      </p:sp>
    </p:spTree>
    <p:extLst>
      <p:ext uri="{BB962C8B-B14F-4D97-AF65-F5344CB8AC3E}">
        <p14:creationId xmlns:p14="http://schemas.microsoft.com/office/powerpoint/2010/main" val="117516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833</TotalTime>
  <Words>458</Words>
  <Application>Microsoft Office PowerPoint</Application>
  <PresentationFormat>Widescreen</PresentationFormat>
  <Paragraphs>43</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PowerPoint Presentation</vt:lpstr>
      <vt:lpstr>I. ĐẶT VẤN ĐỀ 1.Lý do chọn đề tài - Phát triển ngôn ngữ cho trẻ giai đoạn nhà trẻ có ý nghĩa vô cùng quan trọng. - Ngôn ngữ chính là phương tiện để phát triển tư duy và nhân cách cho trẻ mầm non. 2. Đối tượng nghiên cứu - Nghiên cứu trong phạm vi phát triển ngôn ngữ cho trẻ 24-36 tháng tại lớp 2A1 trường mầm non Tiên Thanh.  </vt:lpstr>
      <vt:lpstr>PowerPoint Presentation</vt:lpstr>
      <vt:lpstr>II. NỘI DUNG 1. Thực trạng khi chưa thực hiện biện pháp - Trình độ nhận thức của trẻ trong một lớp không đồng đều. - Đặc điểm của trẻ nhà trẻ lứa tuổi 24-36 tháng ngôn ngữ, vốn từ của trẻ còn rất hạn chế. - Trí nhớ của trẻ còn hạn chế chính vì vậy mà trẻ chưa biết cách sắp xếp trật tự các từ trong câu. - Đa số phụ huynh đang đi làm cả ngày, họ thường ít có thời gian trò chuyện với con. </vt:lpstr>
      <vt:lpstr>PowerPoint Presentation</vt:lpstr>
      <vt:lpstr>PowerPoint Presentation</vt:lpstr>
      <vt:lpstr> * Thông qua các giờ hoạt động có chủ đích - Giờ hoạt động nhận biết tập nói giáo viên cần :  + Chuẩn bị đồ dùng trực quan sinh động cùng với hệ thống câu hỏi rõ ràng, mạch lạc. + Khi trẻ trả lời cô phải hướng dẫn trẻ trả lời đúng từ, đủ câu không nói cộc lốc. +Ví dụ: Trong tiết nhận biết tập nói “Quả cam” </vt:lpstr>
      <vt:lpstr>- Giờ hoạt động làm quen với văn học: thông qua các tiết dạy truyện, thơ là phát triển ngôn ngữ nói  cho trẻ và hình thành kỹ năng nói mạch lạc. Muốn làm được như vậy giáo viên cần: + Chuẩn bị đồ dùng trực quan đẹp, hấp dẫn kết hợp  công nghệ thông tin để nâng cao hiệu quả của tiết dạy truyện, thơ. + Tranh vẽ phải đẹp, có nội dung phù hợp và phải có chữ to để giúp trẻ phát triển vốn từ. + Giáo viên phải thuộc thơ, truyện, giọng đọc phải diễn cảm, thể hiện đúng ngữ điệu nhân vật. + Giáo viên phải sửa những lỗi nói sai nói ngọng cho trẻ bằng cách cô nói mẫu 1-2 lần rồi cho trẻ nói theo.</vt:lpstr>
      <vt:lpstr>- Giờ hoạt động âm nhạc: + Qua giờ học hát, vận động âm theo nhạc trẻ đã biết sử dụng ngôn ngữ một cách có mục đích. + Trẻ biết dùng ngôn ngữ và động tác cơ bản để diễn đạt lời bài hát. </vt:lpstr>
      <vt:lpstr>PowerPoint Presentation</vt:lpstr>
      <vt:lpstr>* Thông qua các giờ hoạt động khác - Giờ ăn ngủ vệ sinh: Hỏi trẻ về các món ăn trong ngày, dạy trẻ mời cô và các bạn trước khi ăn. - Giờ hoạt động chiều: Thông qua các tiết ôn luyện và nêu gương các bạn ngoan trong ngày. </vt:lpstr>
      <vt:lpstr>Biện pháp 3: Giáo viên luyện khả năng chú ý thính giác cho trẻ thông qua các bài tập, trò chơi - Phát triển ngôn ngữ cho trẻ nhà trẻ thông qua các trò chơi, bài tập là biện pháp rất tốt giúp trẻ tích lũy được nhiều vốn từ và trẻ sẽ biết sử dụng vốn từ một cách thành thạo, đúng chỗ. Qua trò chơi trẻ sẽ giao tiếp mạnh dạn hơn, ngôn ngữ lưu loát hơn.  +Ví dụ: Thông qua các trò chơi dân gian hoặc các trò chơi sáng tạo. </vt:lpstr>
      <vt:lpstr>Biện pháp 4: Thiết kế lớp học, các góc chơi, làm đồ dùng đồ chơi theo từng chủ đề nhánh phong phú, bắt mắt, hấp dẫn trẻ. </vt:lpstr>
      <vt:lpstr>Biện pháp 5: Phối hợp với phụ huynh  - Trao đổi với phụ huynh thường xuyên trò chuyện cùng trẻ. Khi trò chuyện phải nói rõ ràng, tốc độ vừa nghe để trẻ nghe cho dễ. - Khuyến khích phụ huynh cung cấp kinh nghiệm sống cho trẻ. Không nói tiếng địa phương, tập nói mọi lúc mọi nơi. - Khuyến khích phụ huynh phát âm đúng, phải sửa ngay những lỗi nói sai, nói ngọng của trẻ. </vt:lpstr>
      <vt:lpstr>3.3 Đánh giá kết quả đạt được sau khi áp dụng biện pháp * Đối với giáo viên:  Đã hiểu được tầm quan trọng của việc phát triển ngôn ngữ đối với trẻ, từ đó đưa ra những kế hoạch cụ thể nhằm phát triển ngôn ngữ cho trẻ. * Đối với trẻ: - Vốn từ của trẻ đã phong phú hơn rất nhiều -  Trẻ đã biết cách sắp xếp trật tự các từ trong câu, nên khi nói trẻ không còn cắt bớt từ. - Trẻ đã mạnh dạn tự tin hơn trong giao tiếp - Trẻ đã phát âm được cả câu trọn vẹn. - Khả năng nghe hiểu trả lời câu hỏi của trẻ đã tốt lên rất nhiều.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78</cp:revision>
  <dcterms:created xsi:type="dcterms:W3CDTF">2021-10-18T15:20:01Z</dcterms:created>
  <dcterms:modified xsi:type="dcterms:W3CDTF">2021-11-04T06:24:09Z</dcterms:modified>
</cp:coreProperties>
</file>