
<file path=[Content_Types].xml><?xml version="1.0" encoding="utf-8"?>
<Types xmlns="http://schemas.openxmlformats.org/package/2006/content-types">
  <Default Extension="mp3" ContentType="audio/unknown"/>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20" r:id="rId3"/>
    <p:sldMasterId id="2147483732" r:id="rId4"/>
  </p:sldMasterIdLst>
  <p:sldIdLst>
    <p:sldId id="279" r:id="rId5"/>
    <p:sldId id="257" r:id="rId6"/>
    <p:sldId id="285" r:id="rId7"/>
    <p:sldId id="281" r:id="rId8"/>
    <p:sldId id="274" r:id="rId9"/>
    <p:sldId id="296" r:id="rId10"/>
    <p:sldId id="292" r:id="rId11"/>
    <p:sldId id="297" r:id="rId12"/>
    <p:sldId id="259" r:id="rId13"/>
    <p:sldId id="264" r:id="rId14"/>
    <p:sldId id="266" r:id="rId15"/>
    <p:sldId id="282" r:id="rId16"/>
    <p:sldId id="298"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109BF"/>
    <a:srgbClr val="FE8AE5"/>
    <a:srgbClr val="C96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25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74660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293552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110764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47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723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456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15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9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06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28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0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2776522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8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849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058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993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806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18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993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510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72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5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1136160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47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065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900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74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32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545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5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957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104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68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E6C-732C-4163-8B09-5160EAB4333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37556493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267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054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732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879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74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E6C-732C-4163-8B09-5160EAB43331}"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2301433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E6C-732C-4163-8B09-5160EAB43331}"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423840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E6C-732C-4163-8B09-5160EAB43331}"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95981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316283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D57E6C-732C-4163-8B09-5160EAB43331}"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D24B2-5D13-46AA-A1BC-9DF3574BCAB8}" type="slidenum">
              <a:rPr lang="en-US" smtClean="0"/>
              <a:t>‹#›</a:t>
            </a:fld>
            <a:endParaRPr lang="en-US"/>
          </a:p>
        </p:txBody>
      </p:sp>
    </p:spTree>
    <p:extLst>
      <p:ext uri="{BB962C8B-B14F-4D97-AF65-F5344CB8AC3E}">
        <p14:creationId xmlns:p14="http://schemas.microsoft.com/office/powerpoint/2010/main" val="293899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57E6C-732C-4163-8B09-5160EAB43331}"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D24B2-5D13-46AA-A1BC-9DF3574BCAB8}" type="slidenum">
              <a:rPr lang="en-US" smtClean="0"/>
              <a:t>‹#›</a:t>
            </a:fld>
            <a:endParaRPr lang="en-US"/>
          </a:p>
        </p:txBody>
      </p:sp>
    </p:spTree>
    <p:extLst>
      <p:ext uri="{BB962C8B-B14F-4D97-AF65-F5344CB8AC3E}">
        <p14:creationId xmlns:p14="http://schemas.microsoft.com/office/powerpoint/2010/main" val="662338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888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341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57E6C-732C-4163-8B09-5160EAB43331}" type="datetimeFigureOut">
              <a:rPr lang="en-US" smtClean="0">
                <a:solidFill>
                  <a:prstClr val="black">
                    <a:tint val="75000"/>
                  </a:prstClr>
                </a:solidFill>
              </a:rPr>
              <a:pPr/>
              <a:t>11/4/2021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D24B2-5D13-46AA-A1BC-9DF3574BC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2293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1024923" y="47088"/>
            <a:ext cx="10390920" cy="1077218"/>
          </a:xfrm>
          <a:prstGeom prst="rect">
            <a:avLst/>
          </a:prstGeom>
          <a:noFill/>
        </p:spPr>
        <p:txBody>
          <a:bodyPr wrap="square" rtlCol="0">
            <a:spAutoFit/>
          </a:bodyPr>
          <a:lstStyle/>
          <a:p>
            <a:pPr algn="ctr"/>
            <a:r>
              <a:rPr lang="en-US" altLang="en-US" sz="3200" b="1" smtClean="0">
                <a:solidFill>
                  <a:srgbClr val="3906F4"/>
                </a:solidFill>
                <a:latin typeface="Times New Roman" panose="02020603050405020304" pitchFamily="18" charset="0"/>
                <a:cs typeface="Times New Roman" panose="02020603050405020304" pitchFamily="18" charset="0"/>
              </a:rPr>
              <a:t>PHÒNG GIÁO DỤC &amp; </a:t>
            </a:r>
            <a:r>
              <a:rPr lang="en-US" altLang="en-US" sz="3200" b="1" err="1" smtClean="0">
                <a:solidFill>
                  <a:srgbClr val="3906F4"/>
                </a:solidFill>
                <a:latin typeface="Times New Roman" panose="02020603050405020304" pitchFamily="18" charset="0"/>
                <a:cs typeface="Times New Roman" panose="02020603050405020304" pitchFamily="18" charset="0"/>
              </a:rPr>
              <a:t>ĐÀO</a:t>
            </a:r>
            <a:r>
              <a:rPr lang="en-US" altLang="en-US" sz="3200" b="1" smtClean="0">
                <a:solidFill>
                  <a:srgbClr val="3906F4"/>
                </a:solidFill>
                <a:latin typeface="Times New Roman" panose="02020603050405020304" pitchFamily="18" charset="0"/>
                <a:cs typeface="Times New Roman" panose="02020603050405020304" pitchFamily="18" charset="0"/>
              </a:rPr>
              <a:t> </a:t>
            </a:r>
            <a:r>
              <a:rPr lang="en-US" altLang="en-US" sz="3200" b="1" err="1" smtClean="0">
                <a:solidFill>
                  <a:srgbClr val="3906F4"/>
                </a:solidFill>
                <a:latin typeface="Times New Roman" panose="02020603050405020304" pitchFamily="18" charset="0"/>
                <a:cs typeface="Times New Roman" panose="02020603050405020304" pitchFamily="18" charset="0"/>
              </a:rPr>
              <a:t>TẠO</a:t>
            </a:r>
            <a:r>
              <a:rPr lang="en-US" altLang="en-US" sz="3200" b="1" smtClean="0">
                <a:solidFill>
                  <a:srgbClr val="3906F4"/>
                </a:solidFill>
                <a:latin typeface="Times New Roman" panose="02020603050405020304" pitchFamily="18" charset="0"/>
                <a:cs typeface="Times New Roman" panose="02020603050405020304" pitchFamily="18" charset="0"/>
              </a:rPr>
              <a:t> </a:t>
            </a:r>
            <a:r>
              <a:rPr lang="en-US" altLang="en-US" sz="3200" b="1" err="1" smtClean="0">
                <a:solidFill>
                  <a:srgbClr val="3906F4"/>
                </a:solidFill>
                <a:latin typeface="Times New Roman" panose="02020603050405020304" pitchFamily="18" charset="0"/>
                <a:cs typeface="Times New Roman" panose="02020603050405020304" pitchFamily="18" charset="0"/>
              </a:rPr>
              <a:t>HUYỆN</a:t>
            </a:r>
            <a:r>
              <a:rPr lang="en-US" altLang="en-US" sz="3200" b="1" smtClean="0">
                <a:solidFill>
                  <a:srgbClr val="3906F4"/>
                </a:solidFill>
                <a:latin typeface="Times New Roman" panose="02020603050405020304" pitchFamily="18" charset="0"/>
                <a:cs typeface="Times New Roman" panose="02020603050405020304" pitchFamily="18" charset="0"/>
              </a:rPr>
              <a:t> </a:t>
            </a:r>
            <a:r>
              <a:rPr lang="en-US" altLang="en-US" sz="3200" b="1" err="1" smtClean="0">
                <a:solidFill>
                  <a:srgbClr val="3906F4"/>
                </a:solidFill>
                <a:latin typeface="Times New Roman" panose="02020603050405020304" pitchFamily="18" charset="0"/>
                <a:cs typeface="Times New Roman" panose="02020603050405020304" pitchFamily="18" charset="0"/>
              </a:rPr>
              <a:t>TIÊN</a:t>
            </a:r>
            <a:r>
              <a:rPr lang="en-US" altLang="en-US" sz="3200" b="1" smtClean="0">
                <a:solidFill>
                  <a:srgbClr val="3906F4"/>
                </a:solidFill>
                <a:latin typeface="Times New Roman" panose="02020603050405020304" pitchFamily="18" charset="0"/>
                <a:cs typeface="Times New Roman" panose="02020603050405020304" pitchFamily="18" charset="0"/>
              </a:rPr>
              <a:t> </a:t>
            </a:r>
            <a:r>
              <a:rPr lang="en-US" altLang="en-US" sz="3200" b="1" err="1" smtClean="0">
                <a:solidFill>
                  <a:srgbClr val="3906F4"/>
                </a:solidFill>
                <a:latin typeface="Times New Roman" panose="02020603050405020304" pitchFamily="18" charset="0"/>
                <a:cs typeface="Times New Roman" panose="02020603050405020304" pitchFamily="18" charset="0"/>
              </a:rPr>
              <a:t>LÃNG</a:t>
            </a:r>
            <a:endParaRPr lang="en-US" altLang="en-US" sz="3200" b="1" smtClean="0">
              <a:solidFill>
                <a:srgbClr val="3906F4"/>
              </a:solidFill>
              <a:latin typeface="Times New Roman" panose="02020603050405020304" pitchFamily="18" charset="0"/>
              <a:cs typeface="Times New Roman" panose="02020603050405020304" pitchFamily="18" charset="0"/>
            </a:endParaRPr>
          </a:p>
          <a:p>
            <a:pPr algn="ctr"/>
            <a:r>
              <a:rPr lang="en-US" altLang="en-US" sz="3200" b="1" smtClean="0">
                <a:solidFill>
                  <a:srgbClr val="3906F4"/>
                </a:solidFill>
                <a:latin typeface="Times New Roman" panose="02020603050405020304" pitchFamily="18" charset="0"/>
                <a:cs typeface="Times New Roman" panose="02020603050405020304" pitchFamily="18" charset="0"/>
              </a:rPr>
              <a:t>TRƯỜNG MẦM NON </a:t>
            </a:r>
            <a:r>
              <a:rPr lang="en-US" altLang="en-US" sz="3200" b="1" err="1" smtClean="0">
                <a:solidFill>
                  <a:srgbClr val="3906F4"/>
                </a:solidFill>
                <a:latin typeface="Times New Roman" panose="02020603050405020304" pitchFamily="18" charset="0"/>
                <a:cs typeface="Times New Roman" panose="02020603050405020304" pitchFamily="18" charset="0"/>
              </a:rPr>
              <a:t>TIÊN</a:t>
            </a:r>
            <a:r>
              <a:rPr lang="en-US" altLang="en-US" sz="3200" b="1" smtClean="0">
                <a:solidFill>
                  <a:srgbClr val="3906F4"/>
                </a:solidFill>
                <a:latin typeface="Times New Roman" panose="02020603050405020304" pitchFamily="18" charset="0"/>
                <a:cs typeface="Times New Roman" panose="02020603050405020304" pitchFamily="18" charset="0"/>
              </a:rPr>
              <a:t>  </a:t>
            </a:r>
            <a:r>
              <a:rPr lang="en-US" altLang="en-US" sz="3200" b="1" err="1" smtClean="0">
                <a:solidFill>
                  <a:srgbClr val="3906F4"/>
                </a:solidFill>
                <a:latin typeface="Times New Roman" panose="02020603050405020304" pitchFamily="18" charset="0"/>
                <a:cs typeface="Times New Roman" panose="02020603050405020304" pitchFamily="18" charset="0"/>
              </a:rPr>
              <a:t>THANH</a:t>
            </a:r>
            <a:endParaRPr lang="en-US" altLang="en-US" sz="3200" b="1">
              <a:solidFill>
                <a:srgbClr val="3906F4"/>
              </a:solidFill>
              <a:latin typeface="Times New Roman" panose="02020603050405020304" pitchFamily="18" charset="0"/>
              <a:cs typeface="Times New Roman" panose="02020603050405020304" pitchFamily="18" charset="0"/>
            </a:endParaRPr>
          </a:p>
        </p:txBody>
      </p:sp>
      <p:sp>
        <p:nvSpPr>
          <p:cNvPr id="7" name="Rectangle 6"/>
          <p:cNvSpPr/>
          <p:nvPr/>
        </p:nvSpPr>
        <p:spPr>
          <a:xfrm>
            <a:off x="2805388" y="1205705"/>
            <a:ext cx="6981549" cy="1112041"/>
          </a:xfrm>
          <a:prstGeom prst="rect">
            <a:avLst/>
          </a:prstGeom>
          <a:noFill/>
        </p:spPr>
        <p:txBody>
          <a:bodyPr wrap="none">
            <a:prstTxWarp prst="textDeflateBottom">
              <a:avLst>
                <a:gd name="adj" fmla="val 56449"/>
              </a:avLst>
            </a:prstTxWarp>
            <a:spAutoFit/>
          </a:bodyPr>
          <a:lstStyle/>
          <a:p>
            <a:pPr algn="ctr" defTabSz="457200" eaLnBrk="0" fontAlgn="base" hangingPunct="0">
              <a:spcBef>
                <a:spcPct val="0"/>
              </a:spcBef>
              <a:spcAft>
                <a:spcPct val="0"/>
              </a:spcAft>
              <a:defRPr/>
            </a:pPr>
            <a:r>
              <a:rPr lang="en-US" sz="5400" b="1" smtClean="0">
                <a:ln w="1905">
                  <a:solidFill>
                    <a:srgbClr val="FF0000"/>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rPr>
              <a:t>BÀI THUYẾT TRÌNH</a:t>
            </a:r>
            <a:endParaRPr lang="en-US" sz="5400" b="1">
              <a:ln w="1905">
                <a:solidFill>
                  <a:srgbClr val="FF0000"/>
                </a:solidFill>
              </a:ln>
              <a:solidFill>
                <a:srgbClr val="FF33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TextBox 7"/>
          <p:cNvSpPr txBox="1"/>
          <p:nvPr/>
        </p:nvSpPr>
        <p:spPr>
          <a:xfrm>
            <a:off x="450371" y="2399145"/>
            <a:ext cx="11245308" cy="1220783"/>
          </a:xfrm>
          <a:prstGeom prst="rect">
            <a:avLst/>
          </a:prstGeom>
          <a:noFill/>
        </p:spPr>
        <p:txBody>
          <a:bodyPr wrap="square" rtlCol="0">
            <a:spAutoFit/>
          </a:bodyPr>
          <a:lstStyle/>
          <a:p>
            <a:pPr algn="ctr">
              <a:lnSpc>
                <a:spcPct val="150000"/>
              </a:lnSpc>
              <a:spcAft>
                <a:spcPts val="0"/>
              </a:spcAft>
            </a:pPr>
            <a:r>
              <a:rPr lang="en-US" sz="2600" b="1">
                <a:solidFill>
                  <a:srgbClr val="F109BF"/>
                </a:solidFill>
                <a:latin typeface="Times New Roman" panose="02020603050405020304" pitchFamily="18" charset="0"/>
                <a:ea typeface="Times New Roman" panose="02020603050405020304" pitchFamily="18" charset="0"/>
              </a:rPr>
              <a:t>TRÌNH BÀY BIỆN PHÁP GÓP PHẦN NÂNG CAO  CHẤT LƯỢNG CÔNG TÁC CHĂM SÓC GIÁO DỤC TRẺ TẠI TRƯỜNG MẦM NON </a:t>
            </a:r>
            <a:endParaRPr lang="en-US" sz="2600">
              <a:solidFill>
                <a:srgbClr val="F109BF"/>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2950464" y="4847954"/>
            <a:ext cx="6539838" cy="584775"/>
          </a:xfrm>
          <a:prstGeom prst="rect">
            <a:avLst/>
          </a:prstGeom>
          <a:noFill/>
        </p:spPr>
        <p:txBody>
          <a:bodyPr wrap="square" rtlCol="0">
            <a:spAutoFit/>
          </a:bodyPr>
          <a:lstStyle/>
          <a:p>
            <a:pPr algn="ctr"/>
            <a:r>
              <a:rPr lang="en-US" sz="3200" b="1" err="1">
                <a:solidFill>
                  <a:srgbClr val="7030A0"/>
                </a:solidFill>
                <a:latin typeface="Times New Roman" panose="02020603050405020304" pitchFamily="18" charset="0"/>
                <a:cs typeface="Times New Roman" panose="02020603050405020304" pitchFamily="18" charset="0"/>
              </a:rPr>
              <a:t>G</a:t>
            </a:r>
            <a:r>
              <a:rPr lang="en-US" sz="3200" b="1" err="1" smtClean="0">
                <a:solidFill>
                  <a:srgbClr val="7030A0"/>
                </a:solidFill>
                <a:latin typeface="Times New Roman" panose="02020603050405020304" pitchFamily="18" charset="0"/>
                <a:cs typeface="Times New Roman" panose="02020603050405020304" pitchFamily="18" charset="0"/>
              </a:rPr>
              <a:t>iáo</a:t>
            </a:r>
            <a:r>
              <a:rPr lang="en-US" sz="3200" b="1" smtClean="0">
                <a:solidFill>
                  <a:srgbClr val="7030A0"/>
                </a:solidFill>
                <a:latin typeface="Times New Roman" panose="02020603050405020304" pitchFamily="18" charset="0"/>
                <a:cs typeface="Times New Roman" panose="02020603050405020304" pitchFamily="18" charset="0"/>
              </a:rPr>
              <a:t> </a:t>
            </a:r>
            <a:r>
              <a:rPr lang="en-US" sz="3200" b="1" err="1">
                <a:solidFill>
                  <a:srgbClr val="7030A0"/>
                </a:solidFill>
                <a:latin typeface="Times New Roman" panose="02020603050405020304" pitchFamily="18" charset="0"/>
                <a:cs typeface="Times New Roman" panose="02020603050405020304" pitchFamily="18" charset="0"/>
              </a:rPr>
              <a:t>viên</a:t>
            </a:r>
            <a:r>
              <a:rPr lang="en-US" sz="3200" b="1">
                <a:solidFill>
                  <a:srgbClr val="7030A0"/>
                </a:solidFill>
                <a:latin typeface="Times New Roman" panose="02020603050405020304" pitchFamily="18" charset="0"/>
                <a:cs typeface="Times New Roman" panose="02020603050405020304" pitchFamily="18" charset="0"/>
              </a:rPr>
              <a:t> </a:t>
            </a:r>
            <a:r>
              <a:rPr lang="en-US" sz="3200" b="1" err="1" smtClean="0">
                <a:solidFill>
                  <a:srgbClr val="7030A0"/>
                </a:solidFill>
                <a:latin typeface="Times New Roman" panose="02020603050405020304" pitchFamily="18" charset="0"/>
                <a:cs typeface="Times New Roman" panose="02020603050405020304" pitchFamily="18" charset="0"/>
              </a:rPr>
              <a:t>dự</a:t>
            </a:r>
            <a:r>
              <a:rPr lang="en-US" sz="3200" b="1" smtClean="0">
                <a:solidFill>
                  <a:srgbClr val="7030A0"/>
                </a:solidFill>
                <a:latin typeface="Times New Roman" panose="02020603050405020304" pitchFamily="18" charset="0"/>
                <a:cs typeface="Times New Roman" panose="02020603050405020304" pitchFamily="18" charset="0"/>
              </a:rPr>
              <a:t> </a:t>
            </a:r>
            <a:r>
              <a:rPr lang="en-US" sz="3200" b="1" err="1" smtClean="0">
                <a:solidFill>
                  <a:srgbClr val="7030A0"/>
                </a:solidFill>
                <a:latin typeface="Times New Roman" panose="02020603050405020304" pitchFamily="18" charset="0"/>
                <a:cs typeface="Times New Roman" panose="02020603050405020304" pitchFamily="18" charset="0"/>
              </a:rPr>
              <a:t>thi</a:t>
            </a:r>
            <a:r>
              <a:rPr lang="en-US" sz="3200" b="1" smtClean="0">
                <a:solidFill>
                  <a:srgbClr val="7030A0"/>
                </a:solidFill>
                <a:latin typeface="Times New Roman" panose="02020603050405020304" pitchFamily="18" charset="0"/>
                <a:cs typeface="Times New Roman" panose="02020603050405020304" pitchFamily="18" charset="0"/>
              </a:rPr>
              <a:t>: </a:t>
            </a:r>
            <a:r>
              <a:rPr lang="en-US" sz="3200" b="1" err="1" smtClean="0">
                <a:solidFill>
                  <a:srgbClr val="7030A0"/>
                </a:solidFill>
                <a:latin typeface="Times New Roman" panose="02020603050405020304" pitchFamily="18" charset="0"/>
                <a:cs typeface="Times New Roman" panose="02020603050405020304" pitchFamily="18" charset="0"/>
              </a:rPr>
              <a:t>Nguyễn</a:t>
            </a:r>
            <a:r>
              <a:rPr lang="en-US" sz="3200" b="1" smtClean="0">
                <a:solidFill>
                  <a:srgbClr val="7030A0"/>
                </a:solidFill>
                <a:latin typeface="Times New Roman" panose="02020603050405020304" pitchFamily="18" charset="0"/>
                <a:cs typeface="Times New Roman" panose="02020603050405020304" pitchFamily="18" charset="0"/>
              </a:rPr>
              <a:t> </a:t>
            </a:r>
            <a:r>
              <a:rPr lang="en-US" sz="3200" b="1" err="1" smtClean="0">
                <a:solidFill>
                  <a:srgbClr val="7030A0"/>
                </a:solidFill>
                <a:latin typeface="Times New Roman" panose="02020603050405020304" pitchFamily="18" charset="0"/>
                <a:cs typeface="Times New Roman" panose="02020603050405020304" pitchFamily="18" charset="0"/>
              </a:rPr>
              <a:t>Thị</a:t>
            </a:r>
            <a:r>
              <a:rPr lang="en-US" sz="3200" b="1" smtClean="0">
                <a:solidFill>
                  <a:srgbClr val="7030A0"/>
                </a:solidFill>
                <a:latin typeface="Times New Roman" panose="02020603050405020304" pitchFamily="18" charset="0"/>
                <a:cs typeface="Times New Roman" panose="02020603050405020304" pitchFamily="18" charset="0"/>
              </a:rPr>
              <a:t> </a:t>
            </a:r>
            <a:r>
              <a:rPr lang="en-US" sz="3200" b="1" err="1" smtClean="0">
                <a:solidFill>
                  <a:srgbClr val="7030A0"/>
                </a:solidFill>
                <a:latin typeface="Times New Roman" panose="02020603050405020304" pitchFamily="18" charset="0"/>
                <a:cs typeface="Times New Roman" panose="02020603050405020304" pitchFamily="18" charset="0"/>
              </a:rPr>
              <a:t>Nga</a:t>
            </a:r>
            <a:endParaRPr lang="en-US" sz="3200" b="1">
              <a:solidFill>
                <a:srgbClr val="7030A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11533" y="3631251"/>
            <a:ext cx="9505850" cy="954107"/>
          </a:xfrm>
          <a:prstGeom prst="rect">
            <a:avLst/>
          </a:prstGeom>
          <a:noFill/>
        </p:spPr>
        <p:txBody>
          <a:bodyPr wrap="square" rtlCol="0">
            <a:spAutoFit/>
          </a:bodyPr>
          <a:lstStyle/>
          <a:p>
            <a:pPr algn="ctr"/>
            <a:r>
              <a:rPr lang="en-US" sz="2800" b="1" err="1" smtClean="0">
                <a:solidFill>
                  <a:srgbClr val="0033CC"/>
                </a:solidFill>
                <a:latin typeface="Times New Roman" panose="02020603050405020304" pitchFamily="18" charset="0"/>
                <a:cs typeface="Times New Roman" panose="02020603050405020304" pitchFamily="18" charset="0"/>
              </a:rPr>
              <a:t>Đề</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err="1" smtClean="0">
                <a:solidFill>
                  <a:srgbClr val="0033CC"/>
                </a:solidFill>
                <a:latin typeface="Times New Roman" panose="02020603050405020304" pitchFamily="18" charset="0"/>
                <a:cs typeface="Times New Roman" panose="02020603050405020304" pitchFamily="18" charset="0"/>
              </a:rPr>
              <a:t>tài</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a:solidFill>
                  <a:srgbClr val="0033CC"/>
                </a:solidFill>
                <a:latin typeface="Times New Roman" panose="02020603050405020304" pitchFamily="18" charset="0"/>
                <a:cs typeface="Times New Roman" panose="02020603050405020304" pitchFamily="18" charset="0"/>
              </a:rPr>
              <a:t>“</a:t>
            </a:r>
            <a:r>
              <a:rPr lang="en-US" sz="2800" b="1" err="1">
                <a:solidFill>
                  <a:srgbClr val="0033CC"/>
                </a:solidFill>
                <a:latin typeface="Times New Roman" panose="02020603050405020304" pitchFamily="18" charset="0"/>
                <a:cs typeface="Times New Roman" panose="02020603050405020304" pitchFamily="18" charset="0"/>
              </a:rPr>
              <a:t>Một</a:t>
            </a:r>
            <a:r>
              <a:rPr lang="en-US" sz="2800" b="1">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số</a:t>
            </a:r>
            <a:r>
              <a:rPr lang="en-US" sz="2800" b="1">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biện</a:t>
            </a:r>
            <a:r>
              <a:rPr lang="en-US" sz="2800" b="1">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pháp</a:t>
            </a:r>
            <a:r>
              <a:rPr lang="en-US" sz="2800" b="1">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giúp</a:t>
            </a:r>
            <a:r>
              <a:rPr lang="en-US" sz="2800" b="1">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trẻ</a:t>
            </a:r>
            <a:r>
              <a:rPr lang="en-US" sz="2800" b="1">
                <a:solidFill>
                  <a:srgbClr val="0033CC"/>
                </a:solidFill>
                <a:latin typeface="Times New Roman" panose="02020603050405020304" pitchFamily="18" charset="0"/>
                <a:cs typeface="Times New Roman" panose="02020603050405020304" pitchFamily="18" charset="0"/>
              </a:rPr>
              <a:t> 5-6 </a:t>
            </a:r>
            <a:r>
              <a:rPr lang="en-US" sz="2800" b="1" err="1">
                <a:solidFill>
                  <a:srgbClr val="0033CC"/>
                </a:solidFill>
                <a:latin typeface="Times New Roman" panose="02020603050405020304" pitchFamily="18" charset="0"/>
                <a:cs typeface="Times New Roman" panose="02020603050405020304" pitchFamily="18" charset="0"/>
              </a:rPr>
              <a:t>tuổi</a:t>
            </a:r>
            <a:r>
              <a:rPr lang="en-US" sz="2800" b="1">
                <a:solidFill>
                  <a:srgbClr val="0033CC"/>
                </a:solidFill>
                <a:latin typeface="Times New Roman" panose="02020603050405020304" pitchFamily="18" charset="0"/>
                <a:cs typeface="Times New Roman" panose="02020603050405020304" pitchFamily="18" charset="0"/>
              </a:rPr>
              <a:t> </a:t>
            </a:r>
            <a:r>
              <a:rPr lang="en-US" sz="2800" b="1" err="1" smtClean="0">
                <a:solidFill>
                  <a:srgbClr val="0033CC"/>
                </a:solidFill>
                <a:latin typeface="Times New Roman" panose="02020603050405020304" pitchFamily="18" charset="0"/>
                <a:cs typeface="Times New Roman" panose="02020603050405020304" pitchFamily="18" charset="0"/>
              </a:rPr>
              <a:t>khám</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err="1" smtClean="0">
                <a:solidFill>
                  <a:srgbClr val="0033CC"/>
                </a:solidFill>
                <a:latin typeface="Times New Roman" panose="02020603050405020304" pitchFamily="18" charset="0"/>
                <a:cs typeface="Times New Roman" panose="02020603050405020304" pitchFamily="18" charset="0"/>
              </a:rPr>
              <a:t>phá</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err="1" smtClean="0">
                <a:solidFill>
                  <a:srgbClr val="0033CC"/>
                </a:solidFill>
                <a:latin typeface="Times New Roman" panose="02020603050405020304" pitchFamily="18" charset="0"/>
                <a:cs typeface="Times New Roman" panose="02020603050405020304" pitchFamily="18" charset="0"/>
              </a:rPr>
              <a:t>khoa</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err="1" smtClean="0">
                <a:solidFill>
                  <a:srgbClr val="0033CC"/>
                </a:solidFill>
                <a:latin typeface="Times New Roman" panose="02020603050405020304" pitchFamily="18" charset="0"/>
                <a:cs typeface="Times New Roman" panose="02020603050405020304" pitchFamily="18" charset="0"/>
              </a:rPr>
              <a:t>học</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err="1" smtClean="0">
                <a:solidFill>
                  <a:srgbClr val="0033CC"/>
                </a:solidFill>
                <a:latin typeface="Times New Roman" panose="02020603050405020304" pitchFamily="18" charset="0"/>
                <a:cs typeface="Times New Roman" panose="02020603050405020304" pitchFamily="18" charset="0"/>
              </a:rPr>
              <a:t>đạt</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err="1" smtClean="0">
                <a:solidFill>
                  <a:srgbClr val="0033CC"/>
                </a:solidFill>
                <a:latin typeface="Times New Roman" panose="02020603050405020304" pitchFamily="18" charset="0"/>
                <a:cs typeface="Times New Roman" panose="02020603050405020304" pitchFamily="18" charset="0"/>
              </a:rPr>
              <a:t>hiệu</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err="1" smtClean="0">
                <a:solidFill>
                  <a:srgbClr val="0033CC"/>
                </a:solidFill>
                <a:latin typeface="Times New Roman" panose="02020603050405020304" pitchFamily="18" charset="0"/>
                <a:cs typeface="Times New Roman" panose="02020603050405020304" pitchFamily="18" charset="0"/>
              </a:rPr>
              <a:t>quả</a:t>
            </a:r>
            <a:r>
              <a:rPr lang="en-US" sz="2800" b="1" smtClean="0">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thông</a:t>
            </a:r>
            <a:r>
              <a:rPr lang="en-US" sz="2800" b="1">
                <a:solidFill>
                  <a:srgbClr val="0033CC"/>
                </a:solidFill>
                <a:latin typeface="Times New Roman" panose="02020603050405020304" pitchFamily="18" charset="0"/>
                <a:cs typeface="Times New Roman" panose="02020603050405020304" pitchFamily="18" charset="0"/>
              </a:rPr>
              <a:t> qua </a:t>
            </a:r>
            <a:r>
              <a:rPr lang="en-US" sz="2800" b="1" err="1">
                <a:solidFill>
                  <a:srgbClr val="0033CC"/>
                </a:solidFill>
                <a:latin typeface="Times New Roman" panose="02020603050405020304" pitchFamily="18" charset="0"/>
                <a:cs typeface="Times New Roman" panose="02020603050405020304" pitchFamily="18" charset="0"/>
              </a:rPr>
              <a:t>hoạt</a:t>
            </a:r>
            <a:r>
              <a:rPr lang="en-US" sz="2800" b="1">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động</a:t>
            </a:r>
            <a:r>
              <a:rPr lang="en-US" sz="2800" b="1">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trải</a:t>
            </a:r>
            <a:r>
              <a:rPr lang="en-US" sz="2800" b="1">
                <a:solidFill>
                  <a:srgbClr val="0033CC"/>
                </a:solidFill>
                <a:latin typeface="Times New Roman" panose="02020603050405020304" pitchFamily="18" charset="0"/>
                <a:cs typeface="Times New Roman" panose="02020603050405020304" pitchFamily="18" charset="0"/>
              </a:rPr>
              <a:t> </a:t>
            </a:r>
            <a:r>
              <a:rPr lang="en-US" sz="2800" b="1" err="1">
                <a:solidFill>
                  <a:srgbClr val="0033CC"/>
                </a:solidFill>
                <a:latin typeface="Times New Roman" panose="02020603050405020304" pitchFamily="18" charset="0"/>
                <a:cs typeface="Times New Roman" panose="02020603050405020304" pitchFamily="18" charset="0"/>
              </a:rPr>
              <a:t>nghiệm</a:t>
            </a:r>
            <a:r>
              <a:rPr lang="en-US" sz="2800" b="1">
                <a:solidFill>
                  <a:srgbClr val="0033CC"/>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4690654" y="6441072"/>
            <a:ext cx="2764741" cy="461665"/>
          </a:xfrm>
          <a:prstGeom prst="rect">
            <a:avLst/>
          </a:prstGeom>
          <a:noFill/>
        </p:spPr>
        <p:txBody>
          <a:bodyPr wrap="square" rtlCol="0">
            <a:spAutoFit/>
          </a:bodyPr>
          <a:lstStyle/>
          <a:p>
            <a:r>
              <a:rPr lang="en-US" sz="2400" b="1" err="1" smtClean="0">
                <a:solidFill>
                  <a:srgbClr val="0033CC"/>
                </a:solidFill>
                <a:latin typeface="Times New Roman" panose="02020603050405020304" pitchFamily="18" charset="0"/>
                <a:cs typeface="Times New Roman" panose="02020603050405020304" pitchFamily="18" charset="0"/>
              </a:rPr>
              <a:t>Năm</a:t>
            </a:r>
            <a:r>
              <a:rPr lang="en-US" sz="2400" b="1" smtClean="0">
                <a:solidFill>
                  <a:srgbClr val="0033CC"/>
                </a:solidFill>
                <a:latin typeface="Times New Roman" panose="02020603050405020304" pitchFamily="18" charset="0"/>
                <a:cs typeface="Times New Roman" panose="02020603050405020304" pitchFamily="18" charset="0"/>
              </a:rPr>
              <a:t> </a:t>
            </a:r>
            <a:r>
              <a:rPr lang="en-US" sz="2400" b="1" err="1" smtClean="0">
                <a:solidFill>
                  <a:srgbClr val="0033CC"/>
                </a:solidFill>
                <a:latin typeface="Times New Roman" panose="02020603050405020304" pitchFamily="18" charset="0"/>
                <a:cs typeface="Times New Roman" panose="02020603050405020304" pitchFamily="18" charset="0"/>
              </a:rPr>
              <a:t>học</a:t>
            </a:r>
            <a:r>
              <a:rPr lang="en-US" sz="2400" b="1" smtClean="0">
                <a:solidFill>
                  <a:srgbClr val="0033CC"/>
                </a:solidFill>
                <a:latin typeface="Times New Roman" panose="02020603050405020304" pitchFamily="18" charset="0"/>
                <a:cs typeface="Times New Roman" panose="02020603050405020304" pitchFamily="18" charset="0"/>
              </a:rPr>
              <a:t> 2021-2022</a:t>
            </a:r>
            <a:endParaRPr lang="en-US" sz="2400" b="1">
              <a:solidFill>
                <a:srgbClr val="0033CC"/>
              </a:solidFill>
              <a:latin typeface="Times New Roman" panose="02020603050405020304" pitchFamily="18" charset="0"/>
              <a:cs typeface="Times New Roman" panose="02020603050405020304" pitchFamily="18" charset="0"/>
            </a:endParaRPr>
          </a:p>
        </p:txBody>
      </p:sp>
      <p:pic>
        <p:nvPicPr>
          <p:cNvPr id="5" name="FILE_20201228_203056_Thangzet – Mẹ Của Nó 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248400"/>
            <a:ext cx="609600" cy="609600"/>
          </a:xfrm>
          <a:prstGeom prst="rect">
            <a:avLst/>
          </a:prstGeom>
        </p:spPr>
      </p:pic>
    </p:spTree>
    <p:extLst>
      <p:ext uri="{BB962C8B-B14F-4D97-AF65-F5344CB8AC3E}">
        <p14:creationId xmlns:p14="http://schemas.microsoft.com/office/powerpoint/2010/main" val="401037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21">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Cloud Callout 3"/>
          <p:cNvSpPr/>
          <p:nvPr/>
        </p:nvSpPr>
        <p:spPr>
          <a:xfrm>
            <a:off x="214606" y="1"/>
            <a:ext cx="11625941" cy="1125414"/>
          </a:xfrm>
          <a:prstGeom prst="cloudCallou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err="1" smtClean="0">
                <a:solidFill>
                  <a:srgbClr val="0070C0"/>
                </a:solidFill>
                <a:latin typeface="Times New Roman" panose="02020603050405020304" pitchFamily="18" charset="0"/>
                <a:cs typeface="Times New Roman" panose="02020603050405020304" pitchFamily="18" charset="0"/>
              </a:rPr>
              <a:t>Biện</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pháp</a:t>
            </a:r>
            <a:r>
              <a:rPr lang="en-US" sz="2400" b="1">
                <a:solidFill>
                  <a:srgbClr val="0070C0"/>
                </a:solidFill>
                <a:latin typeface="Times New Roman" panose="02020603050405020304" pitchFamily="18" charset="0"/>
                <a:cs typeface="Times New Roman" panose="02020603050405020304" pitchFamily="18" charset="0"/>
              </a:rPr>
              <a:t> </a:t>
            </a:r>
            <a:r>
              <a:rPr lang="en-US" sz="2400" b="1" smtClean="0">
                <a:solidFill>
                  <a:srgbClr val="0070C0"/>
                </a:solidFill>
                <a:latin typeface="Times New Roman" panose="02020603050405020304" pitchFamily="18" charset="0"/>
                <a:cs typeface="Times New Roman" panose="02020603050405020304" pitchFamily="18" charset="0"/>
              </a:rPr>
              <a:t>3: </a:t>
            </a:r>
            <a:r>
              <a:rPr lang="en-US" sz="2400" b="1" err="1">
                <a:solidFill>
                  <a:srgbClr val="0070C0"/>
                </a:solidFill>
                <a:latin typeface="Times New Roman" panose="02020603050405020304" pitchFamily="18" charset="0"/>
                <a:cs typeface="Times New Roman" panose="02020603050405020304" pitchFamily="18" charset="0"/>
              </a:rPr>
              <a:t>Phối</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kết</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hợp</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với</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phụ</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huynh</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tạo</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điều</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kiện</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cho</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trẻ</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được</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thực</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hành</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trải</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nghiệm</a:t>
            </a:r>
            <a:r>
              <a:rPr lang="en-US" sz="2400" b="1">
                <a:solidFill>
                  <a:srgbClr val="0070C0"/>
                </a:solidFill>
                <a:latin typeface="Times New Roman" panose="02020603050405020304" pitchFamily="18" charset="0"/>
                <a:cs typeface="Times New Roman" panose="02020603050405020304" pitchFamily="18" charset="0"/>
              </a:rPr>
              <a:t> ở </a:t>
            </a:r>
            <a:r>
              <a:rPr lang="en-US" sz="2400" b="1" err="1">
                <a:solidFill>
                  <a:srgbClr val="0070C0"/>
                </a:solidFill>
                <a:latin typeface="Times New Roman" panose="02020603050405020304" pitchFamily="18" charset="0"/>
                <a:cs typeface="Times New Roman" panose="02020603050405020304" pitchFamily="18" charset="0"/>
              </a:rPr>
              <a:t>mọi</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lúc</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mọi</a:t>
            </a:r>
            <a:r>
              <a:rPr lang="en-US" sz="2400" b="1">
                <a:solidFill>
                  <a:srgbClr val="0070C0"/>
                </a:solidFill>
                <a:latin typeface="Times New Roman" panose="02020603050405020304" pitchFamily="18" charset="0"/>
                <a:cs typeface="Times New Roman" panose="02020603050405020304" pitchFamily="18" charset="0"/>
              </a:rPr>
              <a:t> </a:t>
            </a:r>
            <a:r>
              <a:rPr lang="en-US" sz="2400" b="1" err="1">
                <a:solidFill>
                  <a:srgbClr val="0070C0"/>
                </a:solidFill>
                <a:latin typeface="Times New Roman" panose="02020603050405020304" pitchFamily="18" charset="0"/>
                <a:cs typeface="Times New Roman" panose="02020603050405020304" pitchFamily="18" charset="0"/>
              </a:rPr>
              <a:t>nơi</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28246" y="1371599"/>
            <a:ext cx="11383108" cy="53691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spcAft>
                <a:spcPts val="0"/>
              </a:spcAft>
            </a:pPr>
            <a:r>
              <a:rPr lang="en-US" sz="2000">
                <a:solidFill>
                  <a:srgbClr val="FF0000"/>
                </a:solidFill>
                <a:latin typeface="Times New Roman"/>
                <a:ea typeface="Times New Roman"/>
                <a:cs typeface="Times New Roman"/>
              </a:rPr>
              <a:t>Đối với trẻ mầm non dễ nhớ lại dễ quên, nếu không đ­ược </a:t>
            </a:r>
            <a:r>
              <a:rPr lang="vi-VN" sz="2000">
                <a:solidFill>
                  <a:srgbClr val="FF0000"/>
                </a:solidFill>
                <a:latin typeface="Times New Roman"/>
                <a:ea typeface="Times New Roman"/>
                <a:cs typeface="Times New Roman"/>
              </a:rPr>
              <a:t>trải nghiệm </a:t>
            </a:r>
            <a:r>
              <a:rPr lang="en-US" sz="2000">
                <a:solidFill>
                  <a:srgbClr val="FF0000"/>
                </a:solidFill>
                <a:latin typeface="Times New Roman"/>
                <a:ea typeface="Times New Roman"/>
                <a:cs typeface="Times New Roman"/>
              </a:rPr>
              <a:t>thường xuyên </a:t>
            </a:r>
            <a:r>
              <a:rPr lang="vi-VN" sz="2000">
                <a:solidFill>
                  <a:srgbClr val="FF0000"/>
                </a:solidFill>
                <a:latin typeface="Times New Roman"/>
                <a:ea typeface="Times New Roman"/>
                <a:cs typeface="Times New Roman"/>
              </a:rPr>
              <a:t>trẻ sẽ không phát triển tối ưu về tư duy và ngôn ngữ. </a:t>
            </a:r>
            <a:r>
              <a:rPr lang="en-US" sz="2000">
                <a:solidFill>
                  <a:srgbClr val="FF0000"/>
                </a:solidFill>
                <a:latin typeface="Times New Roman"/>
                <a:ea typeface="Times New Roman"/>
                <a:cs typeface="Times New Roman"/>
              </a:rPr>
              <a:t> Vì thế tôi th­ường xuyên trao đổi với phụ huynh vào giờ đón trả trẻ để hiểu đ­ược tính cách trẻ, mức độ nhận thức của trẻ để phụ huynh </a:t>
            </a:r>
            <a:r>
              <a:rPr lang="vi-VN" sz="2000">
                <a:solidFill>
                  <a:srgbClr val="FF0000"/>
                </a:solidFill>
                <a:latin typeface="Times New Roman"/>
                <a:ea typeface="Times New Roman"/>
                <a:cs typeface="Times New Roman"/>
              </a:rPr>
              <a:t>củng cố</a:t>
            </a:r>
            <a:r>
              <a:rPr lang="en-US" sz="2000">
                <a:solidFill>
                  <a:srgbClr val="FF0000"/>
                </a:solidFill>
                <a:latin typeface="Times New Roman"/>
                <a:ea typeface="Times New Roman"/>
                <a:cs typeface="Times New Roman"/>
              </a:rPr>
              <a:t> thêm cho trẻ.</a:t>
            </a:r>
            <a:endParaRPr lang="en-US" sz="2000">
              <a:solidFill>
                <a:srgbClr val="FF0000"/>
              </a:solidFill>
              <a:latin typeface=".VnTime"/>
              <a:ea typeface="Times New Roman"/>
              <a:cs typeface="Times New Roman"/>
            </a:endParaRPr>
          </a:p>
          <a:p>
            <a:pPr indent="457200" algn="just">
              <a:lnSpc>
                <a:spcPct val="150000"/>
              </a:lnSpc>
              <a:spcAft>
                <a:spcPts val="0"/>
              </a:spcAft>
            </a:pPr>
            <a:r>
              <a:rPr lang="en-US" sz="2000">
                <a:solidFill>
                  <a:srgbClr val="FF0000"/>
                </a:solidFill>
                <a:latin typeface="Times New Roman"/>
                <a:ea typeface="Times New Roman"/>
                <a:cs typeface="Times New Roman"/>
              </a:rPr>
              <a:t>Trao đổi với phụ huynh tạo điều kiện cho trẻ được thực hành, quan sát trải nghiệm 1 số sự vật có trong gia đình như sự phát triển của gà con, hay môi trường sống của con cá,…phụ huynh có thể cho trẻ quan sát trải nghiệm và trò chuyện với con mọi lúc mọi nơi.</a:t>
            </a:r>
            <a:endParaRPr lang="en-US" sz="2000">
              <a:solidFill>
                <a:srgbClr val="FF0000"/>
              </a:solidFill>
              <a:latin typeface=".VnTime"/>
              <a:ea typeface="Times New Roman"/>
              <a:cs typeface="Times New Roman"/>
            </a:endParaRPr>
          </a:p>
          <a:p>
            <a:pPr indent="457200" algn="just">
              <a:lnSpc>
                <a:spcPct val="150000"/>
              </a:lnSpc>
              <a:spcAft>
                <a:spcPts val="0"/>
              </a:spcAft>
            </a:pPr>
            <a:r>
              <a:rPr lang="en-US" sz="2000">
                <a:solidFill>
                  <a:srgbClr val="FF0000"/>
                </a:solidFill>
                <a:latin typeface="Times New Roman"/>
                <a:ea typeface="Times New Roman"/>
                <a:cs typeface="Times New Roman"/>
              </a:rPr>
              <a:t>Việc kết hợp giữa gia đình và cô giáo </a:t>
            </a:r>
            <a:r>
              <a:rPr lang="en-US" sz="2000" smtClean="0">
                <a:solidFill>
                  <a:srgbClr val="FF0000"/>
                </a:solidFill>
                <a:latin typeface="Times New Roman"/>
                <a:ea typeface="Times New Roman"/>
                <a:cs typeface="Times New Roman"/>
              </a:rPr>
              <a:t>giúp </a:t>
            </a:r>
            <a:r>
              <a:rPr lang="en-US" sz="2000">
                <a:solidFill>
                  <a:srgbClr val="FF0000"/>
                </a:solidFill>
                <a:latin typeface="Times New Roman"/>
                <a:ea typeface="Times New Roman"/>
                <a:cs typeface="Times New Roman"/>
              </a:rPr>
              <a:t>trẻ luỵên tập nhiều hơn, từ đó trẻ có đ­ược vốn kiến thức về thiên nhiên, phong phú và đa dạng hơn. Vì trẻ ở môi tr­ường là nông thôn nên ở </a:t>
            </a:r>
            <a:r>
              <a:rPr lang="en-US" sz="2000" smtClean="0">
                <a:solidFill>
                  <a:srgbClr val="FF0000"/>
                </a:solidFill>
                <a:latin typeface="Times New Roman"/>
                <a:ea typeface="Times New Roman"/>
                <a:cs typeface="Times New Roman"/>
              </a:rPr>
              <a:t>nhà, </a:t>
            </a:r>
            <a:r>
              <a:rPr lang="en-US" sz="2000">
                <a:solidFill>
                  <a:srgbClr val="FF0000"/>
                </a:solidFill>
                <a:latin typeface="Times New Roman"/>
                <a:ea typeface="Times New Roman"/>
                <a:cs typeface="Times New Roman"/>
              </a:rPr>
              <a:t>trẻ được tiếp xúc với nhiều thiên nhiên, cỏ cây hoa lá rất nhiều, đ­ược bố mẹ th­ường xuyên cung cấp và củng cố những gì đã có thì hiệu quả việc cho trẻ tham gia các hoạt động trải nghiệm là rất cao </a:t>
            </a:r>
            <a:endParaRPr lang="en-US" sz="2000">
              <a:solidFill>
                <a:srgbClr val="FF0000"/>
              </a:solidFill>
              <a:latin typeface=".VnTime"/>
              <a:ea typeface="Times New Roman"/>
              <a:cs typeface="Times New Roman"/>
            </a:endParaRPr>
          </a:p>
          <a:p>
            <a:pPr indent="457200" algn="just">
              <a:lnSpc>
                <a:spcPct val="150000"/>
              </a:lnSpc>
              <a:spcAft>
                <a:spcPts val="0"/>
              </a:spcAft>
              <a:tabLst>
                <a:tab pos="2859405" algn="l"/>
              </a:tabLst>
            </a:pPr>
            <a:endParaRPr lang="en-US" sz="1700">
              <a:solidFill>
                <a:srgbClr val="FF0000"/>
              </a:solidFill>
              <a:effectLst/>
              <a:latin typeface=".VnTime"/>
              <a:ea typeface="Times New Roman"/>
              <a:cs typeface="Times New Roman"/>
            </a:endParaRPr>
          </a:p>
        </p:txBody>
      </p:sp>
    </p:spTree>
    <p:custDataLst>
      <p:tags r:id="rId1"/>
    </p:custDataLst>
    <p:extLst>
      <p:ext uri="{BB962C8B-B14F-4D97-AF65-F5344CB8AC3E}">
        <p14:creationId xmlns:p14="http://schemas.microsoft.com/office/powerpoint/2010/main" val="326776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 y="-1195755"/>
            <a:ext cx="12325738" cy="7924801"/>
          </a:xfrm>
          <a:prstGeom prst="rect">
            <a:avLst/>
          </a:prstGeom>
        </p:spPr>
      </p:pic>
      <p:sp>
        <p:nvSpPr>
          <p:cNvPr id="6" name="Rounded Rectangle 5"/>
          <p:cNvSpPr/>
          <p:nvPr/>
        </p:nvSpPr>
        <p:spPr>
          <a:xfrm>
            <a:off x="511269" y="410308"/>
            <a:ext cx="11355355" cy="606083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mtClean="0"/>
              <a:t>	</a:t>
            </a:r>
            <a:r>
              <a:rPr lang="en-US" sz="2200" smtClean="0">
                <a:solidFill>
                  <a:srgbClr val="0070C0"/>
                </a:solidFill>
                <a:latin typeface="Times New Roman" panose="02020603050405020304" pitchFamily="18" charset="0"/>
                <a:cs typeface="Times New Roman" panose="02020603050405020304" pitchFamily="18" charset="0"/>
              </a:rPr>
              <a:t>Ngay </a:t>
            </a:r>
            <a:r>
              <a:rPr lang="en-US" sz="2200" err="1">
                <a:solidFill>
                  <a:srgbClr val="0070C0"/>
                </a:solidFill>
                <a:latin typeface="Times New Roman" panose="02020603050405020304" pitchFamily="18" charset="0"/>
                <a:cs typeface="Times New Roman" panose="02020603050405020304" pitchFamily="18" charset="0"/>
              </a:rPr>
              <a:t>từ</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đầu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năm</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học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để</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phụ</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huynh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hiểu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thêm</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về</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hoạt</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động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của</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trẻ</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trong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trường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mầm</a:t>
            </a:r>
            <a:r>
              <a:rPr lang="en-US" sz="2200">
                <a:solidFill>
                  <a:srgbClr val="0070C0"/>
                </a:solidFill>
                <a:latin typeface="Times New Roman" panose="02020603050405020304" pitchFamily="18" charset="0"/>
                <a:cs typeface="Times New Roman" panose="02020603050405020304" pitchFamily="18" charset="0"/>
              </a:rPr>
              <a:t> non </a:t>
            </a:r>
            <a:r>
              <a:rPr lang="en-US" sz="2200" err="1">
                <a:solidFill>
                  <a:srgbClr val="0070C0"/>
                </a:solidFill>
                <a:latin typeface="Times New Roman" panose="02020603050405020304" pitchFamily="18" charset="0"/>
                <a:cs typeface="Times New Roman" panose="02020603050405020304" pitchFamily="18" charset="0"/>
              </a:rPr>
              <a:t>trường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tôi</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đã</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tổ</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chức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họp</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phụ</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huynh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và</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tuyên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truyền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đến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bậc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phụ</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huynh</a:t>
            </a:r>
            <a:r>
              <a:rPr lang="en-US" sz="220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sz="2200" smtClean="0">
                <a:solidFill>
                  <a:srgbClr val="0070C0"/>
                </a:solidFill>
                <a:latin typeface="Times New Roman" panose="02020603050405020304" pitchFamily="18" charset="0"/>
                <a:cs typeface="Times New Roman" panose="02020603050405020304" pitchFamily="18" charset="0"/>
              </a:rPr>
              <a:t>	Trao đổi </a:t>
            </a:r>
            <a:r>
              <a:rPr lang="en-US" sz="2200" err="1">
                <a:solidFill>
                  <a:srgbClr val="0070C0"/>
                </a:solidFill>
                <a:latin typeface="Times New Roman" panose="02020603050405020304" pitchFamily="18" charset="0"/>
                <a:cs typeface="Times New Roman" panose="02020603050405020304" pitchFamily="18" charset="0"/>
              </a:rPr>
              <a:t>với</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bậc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phụ</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huynh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về</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trang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thiết</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bị</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đồ</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dùng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đồ</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chơi</a:t>
            </a:r>
            <a:r>
              <a:rPr lang="en-US" sz="2200">
                <a:solidFill>
                  <a:srgbClr val="0070C0"/>
                </a:solidFill>
                <a:latin typeface="Times New Roman" panose="02020603050405020304" pitchFamily="18" charset="0"/>
                <a:cs typeface="Times New Roman" panose="02020603050405020304" pitchFamily="18" charset="0"/>
              </a:rPr>
              <a:t> </a:t>
            </a:r>
            <a:r>
              <a:rPr lang="en-US" sz="2200" smtClean="0">
                <a:solidFill>
                  <a:srgbClr val="0070C0"/>
                </a:solidFill>
                <a:latin typeface="Times New Roman" panose="02020603050405020304" pitchFamily="18" charset="0"/>
                <a:cs typeface="Times New Roman" panose="02020603050405020304" pitchFamily="18" charset="0"/>
              </a:rPr>
              <a:t>của lớp đã có và </a:t>
            </a:r>
            <a:r>
              <a:rPr lang="en-US" sz="2200" err="1">
                <a:solidFill>
                  <a:srgbClr val="0070C0"/>
                </a:solidFill>
                <a:latin typeface="Times New Roman" panose="02020603050405020304" pitchFamily="18" charset="0"/>
                <a:cs typeface="Times New Roman" panose="02020603050405020304" pitchFamily="18" charset="0"/>
              </a:rPr>
              <a:t>nhu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cầu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lớp</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còn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thiếu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những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gì</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từ</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đó</a:t>
            </a:r>
            <a:r>
              <a:rPr lang="en-US" sz="2200">
                <a:solidFill>
                  <a:srgbClr val="0070C0"/>
                </a:solidFill>
                <a:latin typeface="Times New Roman" panose="02020603050405020304" pitchFamily="18" charset="0"/>
                <a:cs typeface="Times New Roman" panose="02020603050405020304" pitchFamily="18" charset="0"/>
              </a:rPr>
              <a:t> </a:t>
            </a:r>
            <a:r>
              <a:rPr lang="en-US" sz="2200" smtClean="0">
                <a:solidFill>
                  <a:srgbClr val="0070C0"/>
                </a:solidFill>
                <a:latin typeface="Times New Roman" panose="02020603050405020304" pitchFamily="18" charset="0"/>
                <a:cs typeface="Times New Roman" panose="02020603050405020304" pitchFamily="18" charset="0"/>
              </a:rPr>
              <a:t>vận </a:t>
            </a:r>
            <a:r>
              <a:rPr lang="en-US" sz="2200" err="1">
                <a:solidFill>
                  <a:srgbClr val="0070C0"/>
                </a:solidFill>
                <a:latin typeface="Times New Roman" panose="02020603050405020304" pitchFamily="18" charset="0"/>
                <a:cs typeface="Times New Roman" panose="02020603050405020304" pitchFamily="18" charset="0"/>
              </a:rPr>
              <a:t>động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bậc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phụ</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huynh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cùng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tham</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gia</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đóng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góp</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thêm</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loại</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đồ</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dùng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như</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có</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phụ</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huynh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đã</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sưu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tầm</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loại</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tranh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ảnh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về</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con </a:t>
            </a:r>
            <a:r>
              <a:rPr lang="en-US" sz="2200" err="1">
                <a:solidFill>
                  <a:srgbClr val="0070C0"/>
                </a:solidFill>
                <a:latin typeface="Times New Roman" panose="02020603050405020304" pitchFamily="18" charset="0"/>
                <a:cs typeface="Times New Roman" panose="02020603050405020304" pitchFamily="18" charset="0"/>
              </a:rPr>
              <a:t>vật</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hoa</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quả</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có</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bậc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phụ</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huynh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đã</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ủng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hộ</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cây</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cảnh</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cây</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hoa</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và</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một</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số</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loại</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cây</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ăn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quả</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để</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trồng</a:t>
            </a:r>
            <a:r>
              <a:rPr lang="en-US" sz="2200">
                <a:solidFill>
                  <a:srgbClr val="0070C0"/>
                </a:solidFill>
                <a:latin typeface="Times New Roman" panose="02020603050405020304" pitchFamily="18" charset="0"/>
                <a:cs typeface="Times New Roman" panose="02020603050405020304" pitchFamily="18" charset="0"/>
              </a:rPr>
              <a:t> ở </a:t>
            </a:r>
            <a:r>
              <a:rPr lang="en-US" sz="2200" err="1">
                <a:solidFill>
                  <a:srgbClr val="0070C0"/>
                </a:solidFill>
                <a:latin typeface="Times New Roman" panose="02020603050405020304" pitchFamily="18" charset="0"/>
                <a:cs typeface="Times New Roman" panose="02020603050405020304" pitchFamily="18" charset="0"/>
              </a:rPr>
              <a:t>vườn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trường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và</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góc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thiên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nhiên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nguyên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vật</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liệu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phế</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liệu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để</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làm</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nguyên</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liệu</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cho</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trẻ</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tham</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gia</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các</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hoạt</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động</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trải</a:t>
            </a:r>
            <a:r>
              <a:rPr lang="en-US" sz="2200">
                <a:solidFill>
                  <a:srgbClr val="0070C0"/>
                </a:solidFill>
                <a:latin typeface="Times New Roman" panose="02020603050405020304" pitchFamily="18" charset="0"/>
                <a:cs typeface="Times New Roman" panose="02020603050405020304" pitchFamily="18" charset="0"/>
              </a:rPr>
              <a:t> </a:t>
            </a:r>
            <a:r>
              <a:rPr lang="en-US" sz="2200" err="1">
                <a:solidFill>
                  <a:srgbClr val="0070C0"/>
                </a:solidFill>
                <a:latin typeface="Times New Roman" panose="02020603050405020304" pitchFamily="18" charset="0"/>
                <a:cs typeface="Times New Roman" panose="02020603050405020304" pitchFamily="18" charset="0"/>
              </a:rPr>
              <a:t>nghiệm</a:t>
            </a:r>
            <a:r>
              <a:rPr lang="en-US" sz="2200">
                <a:solidFill>
                  <a:srgbClr val="0070C0"/>
                </a:solidFill>
                <a:latin typeface="Times New Roman" panose="02020603050405020304" pitchFamily="18" charset="0"/>
                <a:cs typeface="Times New Roman" panose="02020603050405020304" pitchFamily="18" charset="0"/>
              </a:rPr>
              <a:t> </a:t>
            </a:r>
            <a:r>
              <a:rPr lang="en-US" sz="2200" smtClean="0">
                <a:solidFill>
                  <a:srgbClr val="0070C0"/>
                </a:solidFill>
                <a:latin typeface="Times New Roman" panose="02020603050405020304" pitchFamily="18" charset="0"/>
                <a:cs typeface="Times New Roman" panose="02020603050405020304" pitchFamily="18" charset="0"/>
              </a:rPr>
              <a:t>hàng </a:t>
            </a:r>
            <a:r>
              <a:rPr lang="en-US" sz="2200" err="1">
                <a:solidFill>
                  <a:srgbClr val="0070C0"/>
                </a:solidFill>
                <a:latin typeface="Times New Roman" panose="02020603050405020304" pitchFamily="18" charset="0"/>
                <a:cs typeface="Times New Roman" panose="02020603050405020304" pitchFamily="18" charset="0"/>
              </a:rPr>
              <a:t>ngày</a:t>
            </a:r>
            <a:r>
              <a:rPr lang="en-US" sz="2200">
                <a:solidFill>
                  <a:srgbClr val="0070C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08150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974185" y="1651665"/>
            <a:ext cx="2879412" cy="5063459"/>
          </a:xfrm>
          <a:prstGeom prst="snip2Diag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a:solidFill>
                  <a:srgbClr val="0033CC"/>
                </a:solidFill>
                <a:latin typeface="Times New Roman" panose="02020603050405020304" pitchFamily="18" charset="0"/>
                <a:cs typeface="Times New Roman" panose="02020603050405020304" pitchFamily="18" charset="0"/>
              </a:rPr>
              <a:t>* Về phía giáo viên.</a:t>
            </a:r>
            <a:endParaRPr lang="en-US">
              <a:solidFill>
                <a:srgbClr val="0033CC"/>
              </a:solidFill>
              <a:latin typeface="Times New Roman" panose="02020603050405020304" pitchFamily="18" charset="0"/>
              <a:cs typeface="Times New Roman" panose="02020603050405020304" pitchFamily="18" charset="0"/>
            </a:endParaRPr>
          </a:p>
          <a:p>
            <a:r>
              <a:rPr lang="pt-BR">
                <a:solidFill>
                  <a:srgbClr val="0033CC"/>
                </a:solidFill>
                <a:latin typeface="Times New Roman" panose="02020603050405020304" pitchFamily="18" charset="0"/>
                <a:cs typeface="Times New Roman" panose="02020603050405020304" pitchFamily="18" charset="0"/>
              </a:rPr>
              <a:t> </a:t>
            </a:r>
            <a:r>
              <a:rPr lang="pt-BR" smtClean="0">
                <a:solidFill>
                  <a:srgbClr val="0033CC"/>
                </a:solidFill>
                <a:latin typeface="Times New Roman" panose="02020603050405020304" pitchFamily="18" charset="0"/>
                <a:cs typeface="Times New Roman" panose="02020603050405020304" pitchFamily="18" charset="0"/>
              </a:rPr>
              <a:t>- </a:t>
            </a:r>
            <a:r>
              <a:rPr lang="pt-BR">
                <a:solidFill>
                  <a:srgbClr val="0033CC"/>
                </a:solidFill>
                <a:latin typeface="Times New Roman" panose="02020603050405020304" pitchFamily="18" charset="0"/>
                <a:cs typeface="Times New Roman" panose="02020603050405020304" pitchFamily="18" charset="0"/>
              </a:rPr>
              <a:t>Tự tin, sáng tạo hơn trong việc tổ chức dạy khám phá trải nghiệm cho trẻ.</a:t>
            </a:r>
            <a:endParaRPr lang="en-US">
              <a:solidFill>
                <a:srgbClr val="0033CC"/>
              </a:solidFill>
              <a:latin typeface="Times New Roman" panose="02020603050405020304" pitchFamily="18" charset="0"/>
              <a:cs typeface="Times New Roman" panose="02020603050405020304" pitchFamily="18" charset="0"/>
            </a:endParaRPr>
          </a:p>
          <a:p>
            <a:r>
              <a:rPr lang="pt-BR">
                <a:solidFill>
                  <a:srgbClr val="0033CC"/>
                </a:solidFill>
                <a:latin typeface="Times New Roman" panose="02020603050405020304" pitchFamily="18" charset="0"/>
                <a:cs typeface="Times New Roman" panose="02020603050405020304" pitchFamily="18" charset="0"/>
              </a:rPr>
              <a:t>- Kết hợp chặt chẽ với phụ huynh, tạo uy tín tiềm năng đối với phụ huynh và với trẻ,  được phụ huynh tín nhiệm.</a:t>
            </a:r>
            <a:endParaRPr lang="en-US">
              <a:solidFill>
                <a:srgbClr val="0033CC"/>
              </a:solidFill>
              <a:latin typeface="Times New Roman" panose="02020603050405020304" pitchFamily="18" charset="0"/>
              <a:cs typeface="Times New Roman" panose="02020603050405020304" pitchFamily="18" charset="0"/>
            </a:endParaRPr>
          </a:p>
          <a:p>
            <a:r>
              <a:rPr lang="pt-BR">
                <a:solidFill>
                  <a:srgbClr val="0033CC"/>
                </a:solidFill>
                <a:latin typeface="Times New Roman" panose="02020603050405020304" pitchFamily="18" charset="0"/>
                <a:cs typeface="Times New Roman" panose="02020603050405020304" pitchFamily="18" charset="0"/>
              </a:rPr>
              <a:t>- Mạnh dạn giám nghĩ, giám làm, khắc phục mọi khó khăn để giúp trẻ có được những trải nghiệm ngay từ khi còn nhỏ. </a:t>
            </a:r>
            <a:endParaRPr lang="en-US">
              <a:solidFill>
                <a:srgbClr val="0033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387013" y="158621"/>
            <a:ext cx="5001208" cy="4744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a:p>
            <a:pPr algn="ctr"/>
            <a:r>
              <a:rPr lang="en-US" sz="2800" b="1" smtClean="0">
                <a:solidFill>
                  <a:srgbClr val="FF0000"/>
                </a:solidFill>
                <a:latin typeface="Times New Roman" panose="02020603050405020304" pitchFamily="18" charset="0"/>
                <a:cs typeface="Times New Roman" panose="02020603050405020304" pitchFamily="18" charset="0"/>
              </a:rPr>
              <a:t>Kết quả đạt được</a:t>
            </a:r>
            <a:endParaRPr lang="en-US" sz="2800" b="1">
              <a:solidFill>
                <a:srgbClr val="FF0000"/>
              </a:solidFill>
              <a:latin typeface="Times New Roman" panose="02020603050405020304" pitchFamily="18" charset="0"/>
              <a:cs typeface="Times New Roman" panose="02020603050405020304" pitchFamily="18" charset="0"/>
            </a:endParaRPr>
          </a:p>
          <a:p>
            <a:pPr algn="ct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363915" y="1514474"/>
            <a:ext cx="3308140" cy="5109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a:solidFill>
                  <a:srgbClr val="FFFF00"/>
                </a:solidFill>
                <a:latin typeface="Times New Roman" panose="02020603050405020304" pitchFamily="18" charset="0"/>
                <a:cs typeface="Times New Roman" panose="02020603050405020304" pitchFamily="18" charset="0"/>
              </a:rPr>
              <a:t>*  Về phía trẻ.</a:t>
            </a:r>
            <a:endParaRPr lang="en-US">
              <a:solidFill>
                <a:srgbClr val="FFFF00"/>
              </a:solidFill>
              <a:latin typeface="Times New Roman" panose="02020603050405020304" pitchFamily="18" charset="0"/>
              <a:cs typeface="Times New Roman" panose="02020603050405020304" pitchFamily="18" charset="0"/>
            </a:endParaRPr>
          </a:p>
          <a:p>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Trẻ</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có</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tiến</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bộ</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rõ</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rệt</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trong</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từng</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hoạt</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động</a:t>
            </a:r>
            <a:r>
              <a:rPr lang="en-US">
                <a:solidFill>
                  <a:srgbClr val="FFFF00"/>
                </a:solidFill>
                <a:latin typeface="Times New Roman" panose="02020603050405020304" pitchFamily="18" charset="0"/>
                <a:cs typeface="Times New Roman" panose="02020603050405020304" pitchFamily="18" charset="0"/>
              </a:rPr>
              <a:t> .</a:t>
            </a:r>
          </a:p>
          <a:p>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Trẻ</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có</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kỹ</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năng</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quan</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sát</a:t>
            </a:r>
            <a:r>
              <a:rPr lang="en-US">
                <a:solidFill>
                  <a:srgbClr val="FFFF00"/>
                </a:solidFill>
                <a:latin typeface="Times New Roman" panose="02020603050405020304" pitchFamily="18" charset="0"/>
                <a:cs typeface="Times New Roman" panose="02020603050405020304" pitchFamily="18" charset="0"/>
              </a:rPr>
              <a:t> </a:t>
            </a:r>
            <a:r>
              <a:rPr lang="en-US" smtClean="0">
                <a:solidFill>
                  <a:srgbClr val="FFFF00"/>
                </a:solidFill>
                <a:latin typeface="Times New Roman" panose="02020603050405020304" pitchFamily="18" charset="0"/>
                <a:cs typeface="Times New Roman" panose="02020603050405020304" pitchFamily="18" charset="0"/>
              </a:rPr>
              <a:t>,ghi nhớ có chủ định và thích thú được thực hành trải nghiệm có hiểu biết rộng.</a:t>
            </a:r>
            <a:endParaRPr lang="en-US">
              <a:solidFill>
                <a:srgbClr val="FFFF00"/>
              </a:solidFill>
              <a:latin typeface="Times New Roman" panose="02020603050405020304" pitchFamily="18" charset="0"/>
              <a:cs typeface="Times New Roman" panose="02020603050405020304" pitchFamily="18" charset="0"/>
            </a:endParaRPr>
          </a:p>
          <a:p>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Trẻ</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có</a:t>
            </a:r>
            <a:r>
              <a:rPr lang="en-US">
                <a:solidFill>
                  <a:srgbClr val="FFFF00"/>
                </a:solidFill>
                <a:latin typeface="Times New Roman" panose="02020603050405020304" pitchFamily="18" charset="0"/>
                <a:cs typeface="Times New Roman" panose="02020603050405020304" pitchFamily="18" charset="0"/>
              </a:rPr>
              <a:t> ý </a:t>
            </a:r>
            <a:r>
              <a:rPr lang="en-US" err="1">
                <a:solidFill>
                  <a:srgbClr val="FFFF00"/>
                </a:solidFill>
                <a:latin typeface="Times New Roman" panose="02020603050405020304" pitchFamily="18" charset="0"/>
                <a:cs typeface="Times New Roman" panose="02020603050405020304" pitchFamily="18" charset="0"/>
              </a:rPr>
              <a:t>thức</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bảo</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vệ</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môi</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trường</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không</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vứt</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rác</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bừa</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bãi</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gây</a:t>
            </a:r>
            <a:r>
              <a:rPr lang="en-US">
                <a:solidFill>
                  <a:srgbClr val="FFFF00"/>
                </a:solidFill>
                <a:latin typeface="Times New Roman" panose="02020603050405020304" pitchFamily="18" charset="0"/>
                <a:cs typeface="Times New Roman" panose="02020603050405020304" pitchFamily="18" charset="0"/>
              </a:rPr>
              <a:t> ô </a:t>
            </a:r>
            <a:r>
              <a:rPr lang="en-US" err="1">
                <a:solidFill>
                  <a:srgbClr val="FFFF00"/>
                </a:solidFill>
                <a:latin typeface="Times New Roman" panose="02020603050405020304" pitchFamily="18" charset="0"/>
                <a:cs typeface="Times New Roman" panose="02020603050405020304" pitchFamily="18" charset="0"/>
              </a:rPr>
              <a:t>nhiễm</a:t>
            </a:r>
            <a:r>
              <a:rPr lang="en-US">
                <a:solidFill>
                  <a:srgbClr val="FFFF00"/>
                </a:solidFill>
                <a:latin typeface="Times New Roman" panose="02020603050405020304" pitchFamily="18" charset="0"/>
                <a:cs typeface="Times New Roman" panose="02020603050405020304" pitchFamily="18" charset="0"/>
              </a:rPr>
              <a:t> </a:t>
            </a:r>
            <a:r>
              <a:rPr lang="en-US" err="1">
                <a:solidFill>
                  <a:srgbClr val="FFFF00"/>
                </a:solidFill>
                <a:latin typeface="Times New Roman" panose="02020603050405020304" pitchFamily="18" charset="0"/>
                <a:cs typeface="Times New Roman" panose="02020603050405020304" pitchFamily="18" charset="0"/>
              </a:rPr>
              <a:t>môi</a:t>
            </a:r>
            <a:r>
              <a:rPr lang="en-US">
                <a:solidFill>
                  <a:srgbClr val="FFFF00"/>
                </a:solidFill>
                <a:latin typeface="Times New Roman" panose="02020603050405020304" pitchFamily="18" charset="0"/>
                <a:cs typeface="Times New Roman" panose="02020603050405020304" pitchFamily="18" charset="0"/>
              </a:rPr>
              <a:t> </a:t>
            </a:r>
            <a:r>
              <a:rPr lang="en-US" smtClean="0">
                <a:solidFill>
                  <a:srgbClr val="FFFF00"/>
                </a:solidFill>
                <a:latin typeface="Times New Roman" panose="02020603050405020304" pitchFamily="18" charset="0"/>
                <a:cs typeface="Times New Roman" panose="02020603050405020304" pitchFamily="18" charset="0"/>
              </a:rPr>
              <a:t>trường.Đồng thời có kiến  thức kỹ năng bảo vệ  cây xanh và các con vật trong thế giới tự nhiên</a:t>
            </a:r>
            <a:endParaRPr lang="en-US">
              <a:solidFill>
                <a:srgbClr val="FFFF00"/>
              </a:solidFill>
              <a:latin typeface="Times New Roman" panose="02020603050405020304" pitchFamily="18" charset="0"/>
              <a:cs typeface="Times New Roman" panose="02020603050405020304" pitchFamily="18" charset="0"/>
            </a:endParaRPr>
          </a:p>
        </p:txBody>
      </p:sp>
      <p:sp>
        <p:nvSpPr>
          <p:cNvPr id="7" name="Snip Diagonal Corner Rectangle 6"/>
          <p:cNvSpPr/>
          <p:nvPr/>
        </p:nvSpPr>
        <p:spPr>
          <a:xfrm>
            <a:off x="8053755" y="1651666"/>
            <a:ext cx="3081338" cy="4971872"/>
          </a:xfrm>
          <a:prstGeom prst="snip2Diag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a:solidFill>
                  <a:srgbClr val="0033CC"/>
                </a:solidFill>
                <a:latin typeface="Times New Roman" panose="02020603050405020304" pitchFamily="18" charset="0"/>
                <a:cs typeface="Times New Roman" panose="02020603050405020304" pitchFamily="18" charset="0"/>
              </a:rPr>
              <a:t>*  Đối với phụ huynh:</a:t>
            </a:r>
            <a:endParaRPr lang="en-US">
              <a:solidFill>
                <a:srgbClr val="0033CC"/>
              </a:solidFill>
              <a:latin typeface="Times New Roman" panose="02020603050405020304" pitchFamily="18" charset="0"/>
              <a:cs typeface="Times New Roman" panose="02020603050405020304" pitchFamily="18" charset="0"/>
            </a:endParaRPr>
          </a:p>
          <a:p>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Các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bậc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phụ</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huynh</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đã</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nhận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thức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rõ</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đ­ược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tầm</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quan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trọng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của</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việc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trẻ</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khám</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phá</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môi</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trường</a:t>
            </a:r>
            <a:r>
              <a:rPr lang="en-US">
                <a:solidFill>
                  <a:srgbClr val="0033CC"/>
                </a:solidFill>
                <a:latin typeface="Times New Roman" panose="02020603050405020304" pitchFamily="18" charset="0"/>
                <a:cs typeface="Times New Roman" panose="02020603050405020304" pitchFamily="18" charset="0"/>
              </a:rPr>
              <a:t> </a:t>
            </a:r>
            <a:r>
              <a:rPr lang="en-US" smtClean="0">
                <a:solidFill>
                  <a:srgbClr val="0033CC"/>
                </a:solidFill>
                <a:latin typeface="Times New Roman" panose="02020603050405020304" pitchFamily="18" charset="0"/>
                <a:cs typeface="Times New Roman" panose="02020603050405020304" pitchFamily="18" charset="0"/>
              </a:rPr>
              <a:t>xung quanh </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tạo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điều</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kiện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cùng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cộng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tác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với</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cô</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giáo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để</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tổ</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chức</a:t>
            </a:r>
            <a:r>
              <a:rPr lang="en-US">
                <a:solidFill>
                  <a:srgbClr val="0033CC"/>
                </a:solidFill>
                <a:latin typeface="Times New Roman" panose="02020603050405020304" pitchFamily="18" charset="0"/>
                <a:cs typeface="Times New Roman" panose="02020603050405020304" pitchFamily="18" charset="0"/>
              </a:rPr>
              <a:t> </a:t>
            </a:r>
            <a:r>
              <a:rPr lang="en-US" smtClean="0">
                <a:solidFill>
                  <a:srgbClr val="0033CC"/>
                </a:solidFill>
                <a:latin typeface="Times New Roman" panose="02020603050405020304" pitchFamily="18" charset="0"/>
                <a:cs typeface="Times New Roman" panose="02020603050405020304" pitchFamily="18" charset="0"/>
              </a:rPr>
              <a:t>các hoạt động khám phá cho trẻ đạt hiệu quả cao nhất, từ đó góp phần nâng cao chất lượng hoạt động trải nghiệm và củng cố các kỹ năng cho trẻ.</a:t>
            </a:r>
            <a:endParaRPr lang="en-US">
              <a:solidFill>
                <a:srgbClr val="0033CC"/>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91600854"/>
              </p:ext>
            </p:extLst>
          </p:nvPr>
        </p:nvGraphicFramePr>
        <p:xfrm>
          <a:off x="974185" y="735070"/>
          <a:ext cx="10385477" cy="881428"/>
        </p:xfrm>
        <a:graphic>
          <a:graphicData uri="http://schemas.openxmlformats.org/drawingml/2006/table">
            <a:tbl>
              <a:tblPr firstRow="1" bandRow="1">
                <a:tableStyleId>{5C22544A-7EE6-4342-B048-85BDC9FD1C3A}</a:tableStyleId>
              </a:tblPr>
              <a:tblGrid>
                <a:gridCol w="10385477"/>
              </a:tblGrid>
              <a:tr h="881428">
                <a:tc>
                  <a:txBody>
                    <a:bodyPr/>
                    <a:lstStyle/>
                    <a:p>
                      <a:pPr indent="457200" algn="just">
                        <a:lnSpc>
                          <a:spcPct val="115000"/>
                        </a:lnSpc>
                        <a:spcAft>
                          <a:spcPts val="0"/>
                        </a:spcAft>
                      </a:pPr>
                      <a:r>
                        <a:rPr lang="en-US" sz="1800" smtClean="0">
                          <a:solidFill>
                            <a:srgbClr val="C00000"/>
                          </a:solidFill>
                          <a:effectLst/>
                          <a:latin typeface="Times New Roman"/>
                          <a:ea typeface="Times New Roman"/>
                          <a:cs typeface="Times New Roman"/>
                        </a:rPr>
                        <a:t>Qua thời gian áp dụng và thực hiện các biện pháp nêu trên, với sự nhiệt tình của cô giáo, sự quan tâm của phụ huynh đã giúp cho trẻ tiến bộ rõ rệt và đạt được một số kết quả như sau:</a:t>
                      </a:r>
                      <a:endParaRPr lang="en-US" sz="1800" smtClean="0">
                        <a:solidFill>
                          <a:srgbClr val="C00000"/>
                        </a:solidFill>
                        <a:effectLst/>
                        <a:latin typeface=".VnTime"/>
                        <a:ea typeface="Times New Roman"/>
                        <a:cs typeface="Times New Roman"/>
                      </a:endParaRPr>
                    </a:p>
                  </a:txBody>
                  <a:tcPr/>
                </a:tc>
              </a:tr>
            </a:tbl>
          </a:graphicData>
        </a:graphic>
      </p:graphicFrame>
    </p:spTree>
    <p:custDataLst>
      <p:tags r:id="rId1"/>
    </p:custDataLst>
    <p:extLst>
      <p:ext uri="{BB962C8B-B14F-4D97-AF65-F5344CB8AC3E}">
        <p14:creationId xmlns:p14="http://schemas.microsoft.com/office/powerpoint/2010/main" val="334108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Horizontal Scroll 3"/>
          <p:cNvSpPr/>
          <p:nvPr/>
        </p:nvSpPr>
        <p:spPr>
          <a:xfrm>
            <a:off x="1500554" y="756483"/>
            <a:ext cx="9226061" cy="159553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a:solidFill>
                  <a:srgbClr val="FF0000"/>
                </a:solidFill>
                <a:latin typeface="Times New Roman" panose="02020603050405020304" pitchFamily="18" charset="0"/>
                <a:cs typeface="Times New Roman" panose="02020603050405020304" pitchFamily="18" charset="0"/>
              </a:rPr>
              <a:t>Đánh giá khả năng triển khai rộng rãi của biện pháp</a:t>
            </a:r>
            <a:endParaRPr lang="vi-VN" sz="2400" b="1" i="1" dirty="0" smtClean="0">
              <a:solidFill>
                <a:srgbClr val="FF0000"/>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383323" y="2504416"/>
            <a:ext cx="9179169" cy="389638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FFFF00"/>
                </a:solidFill>
                <a:latin typeface="Times New Roman" panose="02020603050405020304" pitchFamily="18" charset="0"/>
                <a:cs typeface="Times New Roman" panose="02020603050405020304" pitchFamily="18" charset="0"/>
              </a:rPr>
              <a:t>	</a:t>
            </a:r>
            <a:r>
              <a:rPr lang="vi-VN" sz="2000" smtClean="0">
                <a:solidFill>
                  <a:srgbClr val="FFFF00"/>
                </a:solidFill>
                <a:latin typeface="Times New Roman" panose="02020603050405020304" pitchFamily="18" charset="0"/>
                <a:cs typeface="Times New Roman" panose="02020603050405020304" pitchFamily="18" charset="0"/>
              </a:rPr>
              <a:t>Đây </a:t>
            </a:r>
            <a:r>
              <a:rPr lang="vi-VN" sz="2000">
                <a:solidFill>
                  <a:srgbClr val="FFFF00"/>
                </a:solidFill>
                <a:latin typeface="Times New Roman" panose="02020603050405020304" pitchFamily="18" charset="0"/>
                <a:cs typeface="Times New Roman" panose="02020603050405020304" pitchFamily="18" charset="0"/>
              </a:rPr>
              <a:t>là đề tài đã được nghiên cứu áp dụng, triển khai thành công, đạt hiệu quả cao trong việc giúp cho trẻ 5 -6 </a:t>
            </a:r>
            <a:r>
              <a:rPr lang="vi-VN" sz="2000">
                <a:solidFill>
                  <a:srgbClr val="FFFF00"/>
                </a:solidFill>
                <a:latin typeface="Times New Roman" panose="02020603050405020304" pitchFamily="18" charset="0"/>
                <a:cs typeface="Times New Roman" panose="02020603050405020304" pitchFamily="18" charset="0"/>
              </a:rPr>
              <a:t>tuổi </a:t>
            </a:r>
            <a:r>
              <a:rPr lang="vi-VN" sz="2000" smtClean="0">
                <a:solidFill>
                  <a:srgbClr val="FFFF00"/>
                </a:solidFill>
                <a:latin typeface="Times New Roman" panose="02020603050405020304" pitchFamily="18" charset="0"/>
                <a:cs typeface="Times New Roman" panose="02020603050405020304" pitchFamily="18" charset="0"/>
              </a:rPr>
              <a:t>khám phá</a:t>
            </a:r>
            <a:r>
              <a:rPr lang="en-US" sz="2000" smtClean="0">
                <a:solidFill>
                  <a:srgbClr val="FFFF00"/>
                </a:solidFill>
                <a:latin typeface="Times New Roman" panose="02020603050405020304" pitchFamily="18" charset="0"/>
                <a:cs typeface="Times New Roman" panose="02020603050405020304" pitchFamily="18" charset="0"/>
              </a:rPr>
              <a:t> khoa học </a:t>
            </a:r>
            <a:r>
              <a:rPr lang="vi-VN" sz="2000" smtClean="0">
                <a:solidFill>
                  <a:srgbClr val="FFFF00"/>
                </a:solidFill>
                <a:latin typeface="Times New Roman" panose="02020603050405020304" pitchFamily="18" charset="0"/>
                <a:cs typeface="Times New Roman" panose="02020603050405020304" pitchFamily="18" charset="0"/>
              </a:rPr>
              <a:t>thông </a:t>
            </a:r>
            <a:r>
              <a:rPr lang="vi-VN" sz="2000">
                <a:solidFill>
                  <a:srgbClr val="FFFF00"/>
                </a:solidFill>
                <a:latin typeface="Times New Roman" panose="02020603050405020304" pitchFamily="18" charset="0"/>
                <a:cs typeface="Times New Roman" panose="02020603050405020304" pitchFamily="18" charset="0"/>
              </a:rPr>
              <a:t>qua hoạt động trải nghiệm tại trường Mầm non Tiên Thanh - Tiên Lãng - Hải Phòng. Đề tài đang được áp dụng rộng rãi cho tất cả các lớp khối mẫu giáo trường Mầm non Tiên Thanh và có thể áp dụng tại các trường mầm non trong huyện Tiên Lãng.</a:t>
            </a:r>
            <a:endParaRPr 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146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Horizontal Scroll 3"/>
          <p:cNvSpPr/>
          <p:nvPr/>
        </p:nvSpPr>
        <p:spPr>
          <a:xfrm>
            <a:off x="949164" y="2054711"/>
            <a:ext cx="10133046" cy="437836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smtClean="0">
              <a:solidFill>
                <a:srgbClr val="0033CC"/>
              </a:solidFill>
              <a:latin typeface="Times New Roman" panose="02020603050405020304" pitchFamily="18" charset="0"/>
              <a:cs typeface="Times New Roman" panose="02020603050405020304" pitchFamily="18" charset="0"/>
            </a:endParaRPr>
          </a:p>
          <a:p>
            <a:r>
              <a:rPr lang="nl-NL" sz="2400" smtClean="0">
                <a:solidFill>
                  <a:srgbClr val="0033CC"/>
                </a:solidFill>
                <a:latin typeface="Times New Roman" panose="02020603050405020304" pitchFamily="18" charset="0"/>
                <a:cs typeface="Times New Roman" panose="02020603050405020304" pitchFamily="18" charset="0"/>
              </a:rPr>
              <a:t>	</a:t>
            </a:r>
            <a:r>
              <a:rPr lang="nl-NL" sz="2400">
                <a:solidFill>
                  <a:srgbClr val="0033CC"/>
                </a:solidFill>
                <a:latin typeface="Times New Roman" panose="02020603050405020304" pitchFamily="18" charset="0"/>
                <a:cs typeface="Times New Roman" panose="02020603050405020304" pitchFamily="18" charset="0"/>
              </a:rPr>
              <a:t>Trên đây là </a:t>
            </a:r>
            <a:r>
              <a:rPr lang="nl-NL" sz="2400" smtClean="0">
                <a:solidFill>
                  <a:srgbClr val="0033CC"/>
                </a:solidFill>
                <a:latin typeface="Times New Roman" panose="02020603050405020304" pitchFamily="18" charset="0"/>
                <a:cs typeface="Times New Roman" panose="02020603050405020304" pitchFamily="18" charset="0"/>
              </a:rPr>
              <a:t>bài thuyết trình </a:t>
            </a:r>
            <a:r>
              <a:rPr lang="en-US" sz="2400" b="1" i="1" smtClean="0">
                <a:solidFill>
                  <a:srgbClr val="0033CC"/>
                </a:solidFill>
                <a:latin typeface="Times New Roman" panose="02020603050405020304" pitchFamily="18" charset="0"/>
                <a:cs typeface="Times New Roman" panose="02020603050405020304" pitchFamily="18" charset="0"/>
              </a:rPr>
              <a:t>“Một </a:t>
            </a:r>
            <a:r>
              <a:rPr lang="en-US" sz="2400" b="1" i="1" err="1">
                <a:solidFill>
                  <a:srgbClr val="0033CC"/>
                </a:solidFill>
                <a:latin typeface="Times New Roman" panose="02020603050405020304" pitchFamily="18" charset="0"/>
                <a:cs typeface="Times New Roman" panose="02020603050405020304" pitchFamily="18" charset="0"/>
              </a:rPr>
              <a:t>số</a:t>
            </a:r>
            <a:r>
              <a:rPr lang="en-US" sz="2400" b="1" i="1">
                <a:solidFill>
                  <a:srgbClr val="0033CC"/>
                </a:solidFill>
                <a:latin typeface="Times New Roman" panose="02020603050405020304" pitchFamily="18" charset="0"/>
                <a:cs typeface="Times New Roman" panose="02020603050405020304" pitchFamily="18" charset="0"/>
              </a:rPr>
              <a:t> </a:t>
            </a:r>
            <a:r>
              <a:rPr lang="en-US" sz="2400" b="1" i="1" err="1">
                <a:solidFill>
                  <a:srgbClr val="0033CC"/>
                </a:solidFill>
                <a:latin typeface="Times New Roman" panose="02020603050405020304" pitchFamily="18" charset="0"/>
                <a:cs typeface="Times New Roman" panose="02020603050405020304" pitchFamily="18" charset="0"/>
              </a:rPr>
              <a:t>biện</a:t>
            </a:r>
            <a:r>
              <a:rPr lang="en-US" sz="2400" b="1" i="1">
                <a:solidFill>
                  <a:srgbClr val="0033CC"/>
                </a:solidFill>
                <a:latin typeface="Times New Roman" panose="02020603050405020304" pitchFamily="18" charset="0"/>
                <a:cs typeface="Times New Roman" panose="02020603050405020304" pitchFamily="18" charset="0"/>
              </a:rPr>
              <a:t> </a:t>
            </a:r>
            <a:r>
              <a:rPr lang="en-US" sz="2400" b="1" i="1" err="1">
                <a:solidFill>
                  <a:srgbClr val="0033CC"/>
                </a:solidFill>
                <a:latin typeface="Times New Roman" panose="02020603050405020304" pitchFamily="18" charset="0"/>
                <a:cs typeface="Times New Roman" panose="02020603050405020304" pitchFamily="18" charset="0"/>
              </a:rPr>
              <a:t>pháp</a:t>
            </a:r>
            <a:r>
              <a:rPr lang="en-US" sz="2400" b="1" i="1">
                <a:solidFill>
                  <a:srgbClr val="0033CC"/>
                </a:solidFill>
                <a:latin typeface="Times New Roman" panose="02020603050405020304" pitchFamily="18" charset="0"/>
                <a:cs typeface="Times New Roman" panose="02020603050405020304" pitchFamily="18" charset="0"/>
              </a:rPr>
              <a:t> </a:t>
            </a:r>
            <a:r>
              <a:rPr lang="en-US" sz="2400" b="1" i="1" err="1">
                <a:solidFill>
                  <a:srgbClr val="0033CC"/>
                </a:solidFill>
                <a:latin typeface="Times New Roman" panose="02020603050405020304" pitchFamily="18" charset="0"/>
                <a:cs typeface="Times New Roman" panose="02020603050405020304" pitchFamily="18" charset="0"/>
              </a:rPr>
              <a:t>giúp</a:t>
            </a:r>
            <a:r>
              <a:rPr lang="en-US" sz="2400" b="1" i="1">
                <a:solidFill>
                  <a:srgbClr val="0033CC"/>
                </a:solidFill>
                <a:latin typeface="Times New Roman" panose="02020603050405020304" pitchFamily="18" charset="0"/>
                <a:cs typeface="Times New Roman" panose="02020603050405020304" pitchFamily="18" charset="0"/>
              </a:rPr>
              <a:t> </a:t>
            </a:r>
            <a:r>
              <a:rPr lang="en-US" sz="2400" b="1" i="1" err="1">
                <a:solidFill>
                  <a:srgbClr val="0033CC"/>
                </a:solidFill>
                <a:latin typeface="Times New Roman" panose="02020603050405020304" pitchFamily="18" charset="0"/>
                <a:cs typeface="Times New Roman" panose="02020603050405020304" pitchFamily="18" charset="0"/>
              </a:rPr>
              <a:t>trẻ</a:t>
            </a:r>
            <a:r>
              <a:rPr lang="en-US" sz="2400" b="1" i="1">
                <a:solidFill>
                  <a:srgbClr val="0033CC"/>
                </a:solidFill>
                <a:latin typeface="Times New Roman" panose="02020603050405020304" pitchFamily="18" charset="0"/>
                <a:cs typeface="Times New Roman" panose="02020603050405020304" pitchFamily="18" charset="0"/>
              </a:rPr>
              <a:t> 5-6 </a:t>
            </a:r>
            <a:r>
              <a:rPr lang="en-US" sz="2400" b="1" i="1" err="1">
                <a:solidFill>
                  <a:srgbClr val="0033CC"/>
                </a:solidFill>
                <a:latin typeface="Times New Roman" panose="02020603050405020304" pitchFamily="18" charset="0"/>
                <a:cs typeface="Times New Roman" panose="02020603050405020304" pitchFamily="18" charset="0"/>
              </a:rPr>
              <a:t>tuổi</a:t>
            </a:r>
            <a:r>
              <a:rPr lang="en-US" sz="2400" b="1" i="1">
                <a:solidFill>
                  <a:srgbClr val="0033CC"/>
                </a:solidFill>
                <a:latin typeface="Times New Roman" panose="02020603050405020304" pitchFamily="18" charset="0"/>
                <a:cs typeface="Times New Roman" panose="02020603050405020304" pitchFamily="18" charset="0"/>
              </a:rPr>
              <a:t> </a:t>
            </a:r>
            <a:r>
              <a:rPr lang="en-US" sz="2400" b="1" i="1" smtClean="0">
                <a:solidFill>
                  <a:srgbClr val="0033CC"/>
                </a:solidFill>
                <a:latin typeface="Times New Roman" panose="02020603050405020304" pitchFamily="18" charset="0"/>
                <a:cs typeface="Times New Roman" panose="02020603050405020304" pitchFamily="18" charset="0"/>
              </a:rPr>
              <a:t>khám phá khoa học đạt hiệu quả </a:t>
            </a:r>
            <a:r>
              <a:rPr lang="en-US" sz="2400" b="1" i="1" err="1">
                <a:solidFill>
                  <a:srgbClr val="0033CC"/>
                </a:solidFill>
                <a:latin typeface="Times New Roman" panose="02020603050405020304" pitchFamily="18" charset="0"/>
                <a:cs typeface="Times New Roman" panose="02020603050405020304" pitchFamily="18" charset="0"/>
              </a:rPr>
              <a:t>thông</a:t>
            </a:r>
            <a:r>
              <a:rPr lang="en-US" sz="2400" b="1" i="1">
                <a:solidFill>
                  <a:srgbClr val="0033CC"/>
                </a:solidFill>
                <a:latin typeface="Times New Roman" panose="02020603050405020304" pitchFamily="18" charset="0"/>
                <a:cs typeface="Times New Roman" panose="02020603050405020304" pitchFamily="18" charset="0"/>
              </a:rPr>
              <a:t> qua </a:t>
            </a:r>
            <a:r>
              <a:rPr lang="en-US" sz="2400" b="1" i="1" err="1">
                <a:solidFill>
                  <a:srgbClr val="0033CC"/>
                </a:solidFill>
                <a:latin typeface="Times New Roman" panose="02020603050405020304" pitchFamily="18" charset="0"/>
                <a:cs typeface="Times New Roman" panose="02020603050405020304" pitchFamily="18" charset="0"/>
              </a:rPr>
              <a:t>hoạt</a:t>
            </a:r>
            <a:r>
              <a:rPr lang="en-US" sz="2400" b="1" i="1">
                <a:solidFill>
                  <a:srgbClr val="0033CC"/>
                </a:solidFill>
                <a:latin typeface="Times New Roman" panose="02020603050405020304" pitchFamily="18" charset="0"/>
                <a:cs typeface="Times New Roman" panose="02020603050405020304" pitchFamily="18" charset="0"/>
              </a:rPr>
              <a:t> </a:t>
            </a:r>
            <a:r>
              <a:rPr lang="en-US" sz="2400" b="1" i="1" err="1">
                <a:solidFill>
                  <a:srgbClr val="0033CC"/>
                </a:solidFill>
                <a:latin typeface="Times New Roman" panose="02020603050405020304" pitchFamily="18" charset="0"/>
                <a:cs typeface="Times New Roman" panose="02020603050405020304" pitchFamily="18" charset="0"/>
              </a:rPr>
              <a:t>động</a:t>
            </a:r>
            <a:r>
              <a:rPr lang="en-US" sz="2400" b="1" i="1">
                <a:solidFill>
                  <a:srgbClr val="0033CC"/>
                </a:solidFill>
                <a:latin typeface="Times New Roman" panose="02020603050405020304" pitchFamily="18" charset="0"/>
                <a:cs typeface="Times New Roman" panose="02020603050405020304" pitchFamily="18" charset="0"/>
              </a:rPr>
              <a:t> </a:t>
            </a:r>
            <a:r>
              <a:rPr lang="en-US" sz="2400" b="1" i="1" err="1">
                <a:solidFill>
                  <a:srgbClr val="0033CC"/>
                </a:solidFill>
                <a:latin typeface="Times New Roman" panose="02020603050405020304" pitchFamily="18" charset="0"/>
                <a:cs typeface="Times New Roman" panose="02020603050405020304" pitchFamily="18" charset="0"/>
              </a:rPr>
              <a:t>trải</a:t>
            </a:r>
            <a:r>
              <a:rPr lang="en-US" sz="2400" b="1" i="1">
                <a:solidFill>
                  <a:srgbClr val="0033CC"/>
                </a:solidFill>
                <a:latin typeface="Times New Roman" panose="02020603050405020304" pitchFamily="18" charset="0"/>
                <a:cs typeface="Times New Roman" panose="02020603050405020304" pitchFamily="18" charset="0"/>
              </a:rPr>
              <a:t> </a:t>
            </a:r>
            <a:r>
              <a:rPr lang="en-US" sz="2400" b="1" i="1" err="1">
                <a:solidFill>
                  <a:srgbClr val="0033CC"/>
                </a:solidFill>
                <a:latin typeface="Times New Roman" panose="02020603050405020304" pitchFamily="18" charset="0"/>
                <a:cs typeface="Times New Roman" panose="02020603050405020304" pitchFamily="18" charset="0"/>
              </a:rPr>
              <a:t>nghiệm</a:t>
            </a:r>
            <a:r>
              <a:rPr lang="en-US" sz="2400" b="1" i="1">
                <a:solidFill>
                  <a:srgbClr val="0033CC"/>
                </a:solidFill>
                <a:latin typeface="Times New Roman" panose="02020603050405020304" pitchFamily="18" charset="0"/>
                <a:cs typeface="Times New Roman" panose="02020603050405020304" pitchFamily="18" charset="0"/>
              </a:rPr>
              <a:t>”</a:t>
            </a:r>
            <a:r>
              <a:rPr lang="nl-NL" sz="2400" i="1">
                <a:solidFill>
                  <a:srgbClr val="0033CC"/>
                </a:solidFill>
                <a:latin typeface="Times New Roman" panose="02020603050405020304" pitchFamily="18" charset="0"/>
                <a:cs typeface="Times New Roman" panose="02020603050405020304" pitchFamily="18" charset="0"/>
              </a:rPr>
              <a:t>, </a:t>
            </a:r>
            <a:r>
              <a:rPr lang="nl-NL" sz="2400">
                <a:solidFill>
                  <a:srgbClr val="0033CC"/>
                </a:solidFill>
                <a:latin typeface="Times New Roman" panose="02020603050405020304" pitchFamily="18" charset="0"/>
                <a:cs typeface="Times New Roman" panose="02020603050405020304" pitchFamily="18" charset="0"/>
              </a:rPr>
              <a:t>tôi </a:t>
            </a:r>
            <a:r>
              <a:rPr lang="en-US" sz="2400" err="1">
                <a:solidFill>
                  <a:srgbClr val="0033CC"/>
                </a:solidFill>
                <a:latin typeface="Times New Roman" panose="02020603050405020304" pitchFamily="18" charset="0"/>
                <a:cs typeface="Times New Roman" panose="02020603050405020304" pitchFamily="18" charset="0"/>
              </a:rPr>
              <a:t>rất</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mong</a:t>
            </a:r>
            <a:r>
              <a:rPr lang="en-US" sz="2400">
                <a:solidFill>
                  <a:srgbClr val="0033CC"/>
                </a:solidFill>
                <a:latin typeface="Times New Roman" panose="02020603050405020304" pitchFamily="18" charset="0"/>
                <a:cs typeface="Times New Roman" panose="02020603050405020304" pitchFamily="18" charset="0"/>
              </a:rPr>
              <a:t> </a:t>
            </a:r>
            <a:r>
              <a:rPr lang="en-US" sz="2400" smtClean="0">
                <a:solidFill>
                  <a:srgbClr val="0033CC"/>
                </a:solidFill>
                <a:latin typeface="Times New Roman" panose="02020603050405020304" pitchFamily="18" charset="0"/>
                <a:cs typeface="Times New Roman" panose="02020603050405020304" pitchFamily="18" charset="0"/>
              </a:rPr>
              <a:t>nhận được sự đóng góp ý kiến từ Ban giám khảo để </a:t>
            </a:r>
            <a:r>
              <a:rPr lang="en-US" sz="2400" err="1">
                <a:solidFill>
                  <a:srgbClr val="0033CC"/>
                </a:solidFill>
                <a:latin typeface="Times New Roman" panose="02020603050405020304" pitchFamily="18" charset="0"/>
                <a:cs typeface="Times New Roman" panose="02020603050405020304" pitchFamily="18" charset="0"/>
              </a:rPr>
              <a:t>bài</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thuyết</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trình</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của</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tôi</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được</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tốt</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hơn</a:t>
            </a:r>
            <a:r>
              <a:rPr lang="en-US" sz="2400">
                <a:solidFill>
                  <a:srgbClr val="0033CC"/>
                </a:solidFill>
                <a:latin typeface="Times New Roman" panose="02020603050405020304" pitchFamily="18" charset="0"/>
                <a:cs typeface="Times New Roman" panose="02020603050405020304" pitchFamily="18" charset="0"/>
              </a:rPr>
              <a:t>.</a:t>
            </a:r>
          </a:p>
          <a:p>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Bài</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thuyết</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trình</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của</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tôi</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xin</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phép</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được</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kết</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thúc</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tại</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đây</a:t>
            </a:r>
            <a:r>
              <a:rPr lang="en-US" sz="2400">
                <a:solidFill>
                  <a:srgbClr val="0033CC"/>
                </a:solidFill>
                <a:latin typeface="Times New Roman" panose="02020603050405020304" pitchFamily="18" charset="0"/>
                <a:cs typeface="Times New Roman" panose="02020603050405020304" pitchFamily="18" charset="0"/>
              </a:rPr>
              <a:t>.</a:t>
            </a:r>
          </a:p>
          <a:p>
            <a:r>
              <a:rPr lang="en-US" sz="2400">
                <a:solidFill>
                  <a:srgbClr val="0033CC"/>
                </a:solidFill>
                <a:latin typeface="Times New Roman" panose="02020603050405020304" pitchFamily="18" charset="0"/>
                <a:cs typeface="Times New Roman" panose="02020603050405020304" pitchFamily="18" charset="0"/>
              </a:rPr>
              <a:t>           Xin </a:t>
            </a:r>
            <a:r>
              <a:rPr lang="en-US" sz="2400" err="1">
                <a:solidFill>
                  <a:srgbClr val="0033CC"/>
                </a:solidFill>
                <a:latin typeface="Times New Roman" panose="02020603050405020304" pitchFamily="18" charset="0"/>
                <a:cs typeface="Times New Roman" panose="02020603050405020304" pitchFamily="18" charset="0"/>
              </a:rPr>
              <a:t>trân</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thành</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cảm</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ơn</a:t>
            </a:r>
            <a:r>
              <a:rPr lang="en-US" sz="2400">
                <a:solidFill>
                  <a:srgbClr val="0033CC"/>
                </a:solidFill>
                <a:latin typeface="Times New Roman" panose="02020603050405020304" pitchFamily="18" charset="0"/>
                <a:cs typeface="Times New Roman" panose="02020603050405020304" pitchFamily="18" charset="0"/>
              </a:rPr>
              <a:t> </a:t>
            </a:r>
            <a:r>
              <a:rPr lang="en-US" sz="2400" smtClean="0">
                <a:solidFill>
                  <a:srgbClr val="0033CC"/>
                </a:solidFill>
                <a:latin typeface="Times New Roman" panose="02020603050405020304" pitchFamily="18" charset="0"/>
                <a:cs typeface="Times New Roman" panose="02020603050405020304" pitchFamily="18" charset="0"/>
              </a:rPr>
              <a:t>Ban giám khảo đã </a:t>
            </a:r>
            <a:r>
              <a:rPr lang="en-US" sz="2400" err="1">
                <a:solidFill>
                  <a:srgbClr val="0033CC"/>
                </a:solidFill>
                <a:latin typeface="Times New Roman" panose="02020603050405020304" pitchFamily="18" charset="0"/>
                <a:cs typeface="Times New Roman" panose="02020603050405020304" pitchFamily="18" charset="0"/>
              </a:rPr>
              <a:t>dành</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thời</a:t>
            </a:r>
            <a:r>
              <a:rPr lang="en-US" sz="2400">
                <a:solidFill>
                  <a:srgbClr val="0033CC"/>
                </a:solidFill>
                <a:latin typeface="Times New Roman" panose="02020603050405020304" pitchFamily="18" charset="0"/>
                <a:cs typeface="Times New Roman" panose="02020603050405020304" pitchFamily="18" charset="0"/>
              </a:rPr>
              <a:t> </a:t>
            </a:r>
            <a:r>
              <a:rPr lang="en-US" sz="2400" smtClean="0">
                <a:solidFill>
                  <a:srgbClr val="0033CC"/>
                </a:solidFill>
                <a:latin typeface="Times New Roman" panose="02020603050405020304" pitchFamily="18" charset="0"/>
                <a:cs typeface="Times New Roman" panose="02020603050405020304" pitchFamily="18" charset="0"/>
              </a:rPr>
              <a:t>gian </a:t>
            </a:r>
            <a:r>
              <a:rPr lang="en-US" sz="2400" err="1">
                <a:solidFill>
                  <a:srgbClr val="0033CC"/>
                </a:solidFill>
                <a:latin typeface="Times New Roman" panose="02020603050405020304" pitchFamily="18" charset="0"/>
                <a:cs typeface="Times New Roman" panose="02020603050405020304" pitchFamily="18" charset="0"/>
              </a:rPr>
              <a:t>của</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mình</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để</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lắng</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nghe</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những</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lời</a:t>
            </a:r>
            <a:r>
              <a:rPr lang="en-US" sz="2400">
                <a:solidFill>
                  <a:srgbClr val="0033CC"/>
                </a:solidFill>
                <a:latin typeface="Times New Roman" panose="02020603050405020304" pitchFamily="18" charset="0"/>
                <a:cs typeface="Times New Roman" panose="02020603050405020304" pitchFamily="18" charset="0"/>
              </a:rPr>
              <a:t> chia </a:t>
            </a:r>
            <a:r>
              <a:rPr lang="en-US" sz="2400" err="1">
                <a:solidFill>
                  <a:srgbClr val="0033CC"/>
                </a:solidFill>
                <a:latin typeface="Times New Roman" panose="02020603050405020304" pitchFamily="18" charset="0"/>
                <a:cs typeface="Times New Roman" panose="02020603050405020304" pitchFamily="18" charset="0"/>
              </a:rPr>
              <a:t>sẻ</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và</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những</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lời</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thuyết</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trình</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của</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tôi</a:t>
            </a:r>
            <a:r>
              <a:rPr lang="en-US" sz="2400">
                <a:solidFill>
                  <a:srgbClr val="0033CC"/>
                </a:solidFill>
                <a:latin typeface="Times New Roman" panose="02020603050405020304" pitchFamily="18" charset="0"/>
                <a:cs typeface="Times New Roman" panose="02020603050405020304" pitchFamily="18" charset="0"/>
              </a:rPr>
              <a:t>. </a:t>
            </a:r>
          </a:p>
          <a:p>
            <a:r>
              <a:rPr lang="en-US" sz="2400">
                <a:solidFill>
                  <a:srgbClr val="0033CC"/>
                </a:solidFill>
                <a:latin typeface="Times New Roman" panose="02020603050405020304" pitchFamily="18" charset="0"/>
                <a:cs typeface="Times New Roman" panose="02020603050405020304" pitchFamily="18" charset="0"/>
              </a:rPr>
              <a:t>Xin </a:t>
            </a:r>
            <a:r>
              <a:rPr lang="en-US" sz="2400" err="1">
                <a:solidFill>
                  <a:srgbClr val="0033CC"/>
                </a:solidFill>
                <a:latin typeface="Times New Roman" panose="02020603050405020304" pitchFamily="18" charset="0"/>
                <a:cs typeface="Times New Roman" panose="02020603050405020304" pitchFamily="18" charset="0"/>
              </a:rPr>
              <a:t>trân</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thành</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cảm</a:t>
            </a:r>
            <a:r>
              <a:rPr lang="en-US" sz="2400">
                <a:solidFill>
                  <a:srgbClr val="0033CC"/>
                </a:solidFill>
                <a:latin typeface="Times New Roman" panose="02020603050405020304" pitchFamily="18" charset="0"/>
                <a:cs typeface="Times New Roman" panose="02020603050405020304" pitchFamily="18" charset="0"/>
              </a:rPr>
              <a:t> </a:t>
            </a:r>
            <a:r>
              <a:rPr lang="en-US" sz="2400" err="1">
                <a:solidFill>
                  <a:srgbClr val="0033CC"/>
                </a:solidFill>
                <a:latin typeface="Times New Roman" panose="02020603050405020304" pitchFamily="18" charset="0"/>
                <a:cs typeface="Times New Roman" panose="02020603050405020304" pitchFamily="18" charset="0"/>
              </a:rPr>
              <a:t>ơn</a:t>
            </a:r>
            <a:r>
              <a:rPr lang="en-US" sz="2400">
                <a:solidFill>
                  <a:srgbClr val="0033CC"/>
                </a:solidFill>
                <a:latin typeface="Times New Roman" panose="02020603050405020304" pitchFamily="18" charset="0"/>
                <a:cs typeface="Times New Roman" panose="02020603050405020304" pitchFamily="18" charset="0"/>
              </a:rPr>
              <a:t>!</a:t>
            </a:r>
          </a:p>
          <a:p>
            <a:pPr algn="ctr"/>
            <a:endParaRPr lang="en-US" sz="240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30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Snip Single Corner Rectangle 3"/>
          <p:cNvSpPr/>
          <p:nvPr/>
        </p:nvSpPr>
        <p:spPr>
          <a:xfrm>
            <a:off x="797169" y="1022839"/>
            <a:ext cx="10562493" cy="5329237"/>
          </a:xfrm>
          <a:prstGeom prst="snip1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spcAft>
                <a:spcPts val="0"/>
              </a:spcAft>
            </a:pPr>
            <a:r>
              <a:rPr lang="en-US" sz="200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Trên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tiễn</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tẻ</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nhạt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húng</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vì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khám phá khoa học đạt hiệu quả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hứng</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tạo, chính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20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5-6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2200" b="1" i="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200" b="1" i="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200" b="1" i="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b="1" i="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b="1" i="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b="1" i="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200" b="1" i="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b="1" i="1"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200" b="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smtClean="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Tôi đã  thực hiện nghiên cứu trên trẻ </a:t>
            </a:r>
            <a:r>
              <a:rPr lang="en-US" sz="2200">
                <a:solidFill>
                  <a:srgbClr val="0033CC"/>
                </a:solidFill>
                <a:latin typeface="Times New Roman" pitchFamily="18" charset="0"/>
                <a:ea typeface="Times New Roman" pitchFamily="18" charset="0"/>
                <a:cs typeface="Times New Roman" pitchFamily="18" charset="0"/>
              </a:rPr>
              <a:t>mẫu giáo (5 – 6 tuổi ) lớp 5 tuổi D2 trường mầm non Tiên Thanh</a:t>
            </a:r>
          </a:p>
          <a:p>
            <a:pPr algn="just">
              <a:lnSpc>
                <a:spcPct val="150000"/>
              </a:lnSpc>
              <a:spcAft>
                <a:spcPts val="0"/>
              </a:spcAft>
            </a:pPr>
            <a:endParaRPr lang="en-US" sz="2200">
              <a:solidFill>
                <a:srgbClr val="0033CC"/>
              </a:solidFill>
              <a:latin typeface="VNI-Times" pitchFamily="2" charset="0"/>
              <a:ea typeface="Times New Roman" panose="02020603050405020304" pitchFamily="18" charset="0"/>
              <a:cs typeface="Times New Roman" panose="02020603050405020304" pitchFamily="18" charset="0"/>
            </a:endParaRPr>
          </a:p>
        </p:txBody>
      </p:sp>
      <p:sp>
        <p:nvSpPr>
          <p:cNvPr id="10" name="Cloud Callout 9"/>
          <p:cNvSpPr/>
          <p:nvPr/>
        </p:nvSpPr>
        <p:spPr>
          <a:xfrm>
            <a:off x="105508" y="0"/>
            <a:ext cx="11840307" cy="894933"/>
          </a:xfrm>
          <a:prstGeom prst="cloudCallou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Tính </a:t>
            </a:r>
            <a:r>
              <a:rPr lang="en-US" sz="2400" err="1" smtClean="0">
                <a:solidFill>
                  <a:srgbClr val="FFFF00"/>
                </a:solidFill>
                <a:latin typeface="Times New Roman" panose="02020603050405020304" pitchFamily="18" charset="0"/>
                <a:cs typeface="Times New Roman" panose="02020603050405020304" pitchFamily="18" charset="0"/>
              </a:rPr>
              <a:t>cấp</a:t>
            </a:r>
            <a:r>
              <a:rPr lang="en-US" sz="2400" smtClean="0">
                <a:solidFill>
                  <a:srgbClr val="FFFF00"/>
                </a:solidFill>
                <a:latin typeface="Times New Roman" panose="02020603050405020304" pitchFamily="18" charset="0"/>
                <a:cs typeface="Times New Roman" panose="02020603050405020304" pitchFamily="18" charset="0"/>
              </a:rPr>
              <a:t> </a:t>
            </a:r>
            <a:r>
              <a:rPr lang="en-US" sz="2400" err="1" smtClean="0">
                <a:solidFill>
                  <a:srgbClr val="FFFF00"/>
                </a:solidFill>
                <a:latin typeface="Times New Roman" panose="02020603050405020304" pitchFamily="18" charset="0"/>
                <a:cs typeface="Times New Roman" panose="02020603050405020304" pitchFamily="18" charset="0"/>
              </a:rPr>
              <a:t>thiết</a:t>
            </a:r>
            <a:r>
              <a:rPr lang="en-US" sz="2400" smtClean="0">
                <a:solidFill>
                  <a:srgbClr val="FFFF00"/>
                </a:solidFill>
                <a:latin typeface="Times New Roman" panose="02020603050405020304" pitchFamily="18" charset="0"/>
                <a:cs typeface="Times New Roman" panose="02020603050405020304" pitchFamily="18" charset="0"/>
              </a:rPr>
              <a:t> </a:t>
            </a:r>
            <a:r>
              <a:rPr lang="en-US" sz="2400" err="1" smtClean="0">
                <a:solidFill>
                  <a:srgbClr val="FFFF00"/>
                </a:solidFill>
                <a:latin typeface="Times New Roman" panose="02020603050405020304" pitchFamily="18" charset="0"/>
                <a:cs typeface="Times New Roman" panose="02020603050405020304" pitchFamily="18" charset="0"/>
              </a:rPr>
              <a:t>của</a:t>
            </a:r>
            <a:r>
              <a:rPr lang="en-US" sz="2400" smtClean="0">
                <a:solidFill>
                  <a:srgbClr val="FFFF00"/>
                </a:solidFill>
                <a:latin typeface="Times New Roman" panose="02020603050405020304" pitchFamily="18" charset="0"/>
                <a:cs typeface="Times New Roman" panose="02020603050405020304" pitchFamily="18" charset="0"/>
              </a:rPr>
              <a:t> </a:t>
            </a:r>
            <a:r>
              <a:rPr lang="en-US" sz="2400" err="1" smtClean="0">
                <a:solidFill>
                  <a:srgbClr val="FFFF00"/>
                </a:solidFill>
                <a:latin typeface="Times New Roman" panose="02020603050405020304" pitchFamily="18" charset="0"/>
                <a:cs typeface="Times New Roman" panose="02020603050405020304" pitchFamily="18" charset="0"/>
              </a:rPr>
              <a:t>vấn</a:t>
            </a:r>
            <a:r>
              <a:rPr lang="en-US" sz="2400" smtClean="0">
                <a:solidFill>
                  <a:srgbClr val="FFFF00"/>
                </a:solidFill>
                <a:latin typeface="Times New Roman" panose="02020603050405020304" pitchFamily="18" charset="0"/>
                <a:cs typeface="Times New Roman" panose="02020603050405020304" pitchFamily="18" charset="0"/>
              </a:rPr>
              <a:t> đề và đối tượng nghiên cứu của biện pháp</a:t>
            </a:r>
            <a:endParaRPr lang="en-US" sz="2400">
              <a:solidFill>
                <a:srgbClr val="FFFF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4358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 name="Cloud Callout 9"/>
          <p:cNvSpPr/>
          <p:nvPr/>
        </p:nvSpPr>
        <p:spPr>
          <a:xfrm>
            <a:off x="1893439" y="0"/>
            <a:ext cx="8567045" cy="894933"/>
          </a:xfrm>
          <a:prstGeom prst="cloudCallou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FF00"/>
                </a:solidFill>
                <a:latin typeface="Times New Roman" panose="02020603050405020304" pitchFamily="18" charset="0"/>
                <a:cs typeface="Times New Roman" panose="02020603050405020304" pitchFamily="18" charset="0"/>
              </a:rPr>
              <a:t>Mục </a:t>
            </a:r>
            <a:r>
              <a:rPr lang="en-US" sz="3200" err="1" smtClean="0">
                <a:solidFill>
                  <a:srgbClr val="FFFF00"/>
                </a:solidFill>
                <a:latin typeface="Times New Roman" panose="02020603050405020304" pitchFamily="18" charset="0"/>
                <a:cs typeface="Times New Roman" panose="02020603050405020304" pitchFamily="18" charset="0"/>
              </a:rPr>
              <a:t>tiêu</a:t>
            </a:r>
            <a:r>
              <a:rPr lang="en-US" sz="3200" smtClean="0">
                <a:solidFill>
                  <a:srgbClr val="FFFF00"/>
                </a:solidFill>
                <a:latin typeface="Times New Roman" panose="02020603050405020304" pitchFamily="18" charset="0"/>
                <a:cs typeface="Times New Roman" panose="02020603050405020304" pitchFamily="18" charset="0"/>
              </a:rPr>
              <a:t> </a:t>
            </a:r>
            <a:r>
              <a:rPr lang="en-US" sz="3200" err="1" smtClean="0">
                <a:solidFill>
                  <a:srgbClr val="FFFF00"/>
                </a:solidFill>
                <a:latin typeface="Times New Roman" panose="02020603050405020304" pitchFamily="18" charset="0"/>
                <a:cs typeface="Times New Roman" panose="02020603050405020304" pitchFamily="18" charset="0"/>
              </a:rPr>
              <a:t>của</a:t>
            </a:r>
            <a:r>
              <a:rPr lang="en-US" sz="3200" smtClean="0">
                <a:solidFill>
                  <a:srgbClr val="FFFF00"/>
                </a:solidFill>
                <a:latin typeface="Times New Roman" panose="02020603050405020304" pitchFamily="18" charset="0"/>
                <a:cs typeface="Times New Roman" panose="02020603050405020304" pitchFamily="18" charset="0"/>
              </a:rPr>
              <a:t> </a:t>
            </a:r>
            <a:r>
              <a:rPr lang="en-US" sz="3200" err="1" smtClean="0">
                <a:solidFill>
                  <a:srgbClr val="FFFF00"/>
                </a:solidFill>
                <a:latin typeface="Times New Roman" panose="02020603050405020304" pitchFamily="18" charset="0"/>
                <a:cs typeface="Times New Roman" panose="02020603050405020304" pitchFamily="18" charset="0"/>
              </a:rPr>
              <a:t>biện</a:t>
            </a:r>
            <a:r>
              <a:rPr lang="en-US" sz="3200" smtClean="0">
                <a:solidFill>
                  <a:srgbClr val="FFFF00"/>
                </a:solidFill>
                <a:latin typeface="Times New Roman" panose="02020603050405020304" pitchFamily="18" charset="0"/>
                <a:cs typeface="Times New Roman" panose="02020603050405020304" pitchFamily="18" charset="0"/>
              </a:rPr>
              <a:t> </a:t>
            </a:r>
            <a:r>
              <a:rPr lang="en-US" sz="3200" err="1" smtClean="0">
                <a:solidFill>
                  <a:srgbClr val="FFFF00"/>
                </a:solidFill>
                <a:latin typeface="Times New Roman" panose="02020603050405020304" pitchFamily="18" charset="0"/>
                <a:cs typeface="Times New Roman" panose="02020603050405020304" pitchFamily="18" charset="0"/>
              </a:rPr>
              <a:t>pháp</a:t>
            </a:r>
            <a:endParaRPr lang="en-US" sz="3200">
              <a:solidFill>
                <a:srgbClr val="FFFF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07150021"/>
              </p:ext>
            </p:extLst>
          </p:nvPr>
        </p:nvGraphicFramePr>
        <p:xfrm>
          <a:off x="750277" y="1645790"/>
          <a:ext cx="10398369" cy="1136904"/>
        </p:xfrm>
        <a:graphic>
          <a:graphicData uri="http://schemas.openxmlformats.org/drawingml/2006/table">
            <a:tbl>
              <a:tblPr firstRow="1" bandRow="1">
                <a:tableStyleId>{5C22544A-7EE6-4342-B048-85BDC9FD1C3A}</a:tableStyleId>
              </a:tblPr>
              <a:tblGrid>
                <a:gridCol w="10398369"/>
              </a:tblGrid>
              <a:tr h="37084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 6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D2</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mầm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63829849"/>
              </p:ext>
            </p:extLst>
          </p:nvPr>
        </p:nvGraphicFramePr>
        <p:xfrm>
          <a:off x="726832" y="2997944"/>
          <a:ext cx="10363200" cy="762000"/>
        </p:xfrm>
        <a:graphic>
          <a:graphicData uri="http://schemas.openxmlformats.org/drawingml/2006/table">
            <a:tbl>
              <a:tblPr firstRow="1" bandRow="1">
                <a:tableStyleId>{5C22544A-7EE6-4342-B048-85BDC9FD1C3A}</a:tableStyleId>
              </a:tblPr>
              <a:tblGrid>
                <a:gridCol w="10363200"/>
              </a:tblGrid>
              <a:tr h="370840">
                <a:tc>
                  <a:txBody>
                    <a:bodyPr/>
                    <a:lstStyle/>
                    <a:p>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Kích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20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72600260"/>
              </p:ext>
            </p:extLst>
          </p:nvPr>
        </p:nvGraphicFramePr>
        <p:xfrm>
          <a:off x="754185" y="4060743"/>
          <a:ext cx="10312400" cy="1522476"/>
        </p:xfrm>
        <a:graphic>
          <a:graphicData uri="http://schemas.openxmlformats.org/drawingml/2006/table">
            <a:tbl>
              <a:tblPr firstRow="1" bandRow="1">
                <a:tableStyleId>{5C22544A-7EE6-4342-B048-85BDC9FD1C3A}</a:tableStyleId>
              </a:tblPr>
              <a:tblGrid>
                <a:gridCol w="10312400"/>
              </a:tblGrid>
              <a:tr h="37084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rèn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sz="2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nhân cách</a:t>
                      </a:r>
                      <a:endParaRPr kumimoji="0" lang="en-US" sz="2200" b="0" i="0" u="none" strike="noStrike" kern="1200" cap="none" spc="0" normalizeH="0" baseline="0" noProof="0" smtClean="0">
                        <a:ln>
                          <a:noFill/>
                        </a:ln>
                        <a:solidFill>
                          <a:srgbClr val="0033CC"/>
                        </a:solidFill>
                        <a:effectLst/>
                        <a:uLnTx/>
                        <a:uFillTx/>
                        <a:latin typeface="VNI-Times" pitchFamily="2" charset="0"/>
                        <a:ea typeface="Times New Roman" panose="02020603050405020304" pitchFamily="18" charset="0"/>
                        <a:cs typeface="Times New Roman" panose="02020603050405020304" pitchFamily="18" charset="0"/>
                      </a:endParaRPr>
                    </a:p>
                    <a:p>
                      <a:endParaRPr lang="en-US"/>
                    </a:p>
                  </a:txBody>
                  <a:tcPr/>
                </a:tc>
              </a:tr>
            </a:tbl>
          </a:graphicData>
        </a:graphic>
      </p:graphicFrame>
    </p:spTree>
    <p:custDataLst>
      <p:tags r:id="rId1"/>
    </p:custDataLst>
    <p:extLst>
      <p:ext uri="{BB962C8B-B14F-4D97-AF65-F5344CB8AC3E}">
        <p14:creationId xmlns:p14="http://schemas.microsoft.com/office/powerpoint/2010/main" val="418645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391895" y="996463"/>
            <a:ext cx="11711572" cy="1239774"/>
          </a:xfrm>
          <a:prstGeom prst="round2DiagRect">
            <a:avLst/>
          </a:prstGeom>
          <a:solidFill>
            <a:srgbClr val="FEBA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mtClean="0">
                <a:solidFill>
                  <a:srgbClr val="0033CC"/>
                </a:solidFill>
                <a:latin typeface="Times New Roman" panose="02020603050405020304" pitchFamily="18" charset="0"/>
                <a:cs typeface="Times New Roman" panose="02020603050405020304" pitchFamily="18" charset="0"/>
              </a:rPr>
              <a:t>	Năm </a:t>
            </a:r>
            <a:r>
              <a:rPr lang="en-US" err="1" smtClean="0">
                <a:solidFill>
                  <a:srgbClr val="0033CC"/>
                </a:solidFill>
                <a:latin typeface="Times New Roman" panose="02020603050405020304" pitchFamily="18" charset="0"/>
                <a:cs typeface="Times New Roman" panose="02020603050405020304" pitchFamily="18" charset="0"/>
              </a:rPr>
              <a:t>học</a:t>
            </a:r>
            <a:r>
              <a:rPr lang="en-US" smtClean="0">
                <a:solidFill>
                  <a:srgbClr val="0033CC"/>
                </a:solidFill>
                <a:latin typeface="Times New Roman" panose="02020603050405020304" pitchFamily="18" charset="0"/>
                <a:cs typeface="Times New Roman" panose="02020603050405020304" pitchFamily="18" charset="0"/>
              </a:rPr>
              <a:t> 2021-2022 </a:t>
            </a:r>
            <a:r>
              <a:rPr lang="en-US" err="1" smtClean="0">
                <a:solidFill>
                  <a:srgbClr val="0033CC"/>
                </a:solidFill>
                <a:latin typeface="Times New Roman" panose="02020603050405020304" pitchFamily="18" charset="0"/>
                <a:cs typeface="Times New Roman" panose="02020603050405020304" pitchFamily="18" charset="0"/>
              </a:rPr>
              <a:t>tôi</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được</a:t>
            </a:r>
            <a:r>
              <a:rPr lang="en-US" smtClean="0">
                <a:solidFill>
                  <a:srgbClr val="0033CC"/>
                </a:solidFill>
                <a:latin typeface="Times New Roman" panose="02020603050405020304" pitchFamily="18" charset="0"/>
                <a:cs typeface="Times New Roman" panose="02020603050405020304" pitchFamily="18" charset="0"/>
              </a:rPr>
              <a:t> Ban giám </a:t>
            </a:r>
            <a:r>
              <a:rPr lang="en-US" err="1" smtClean="0">
                <a:solidFill>
                  <a:srgbClr val="0033CC"/>
                </a:solidFill>
                <a:latin typeface="Times New Roman" panose="02020603050405020304" pitchFamily="18" charset="0"/>
                <a:cs typeface="Times New Roman" panose="02020603050405020304" pitchFamily="18" charset="0"/>
              </a:rPr>
              <a:t>hiệu</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nhà</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trường</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phân</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công</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dạy</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lớp</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mẫu</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giáo</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lớn</a:t>
            </a:r>
            <a:r>
              <a:rPr lang="en-US" smtClean="0">
                <a:solidFill>
                  <a:srgbClr val="0033CC"/>
                </a:solidFill>
                <a:latin typeface="Times New Roman" panose="02020603050405020304" pitchFamily="18" charset="0"/>
                <a:cs typeface="Times New Roman" panose="02020603050405020304" pitchFamily="18" charset="0"/>
              </a:rPr>
              <a:t> (5-6 </a:t>
            </a:r>
            <a:r>
              <a:rPr lang="en-US" err="1" smtClean="0">
                <a:solidFill>
                  <a:srgbClr val="0033CC"/>
                </a:solidFill>
                <a:latin typeface="Times New Roman" panose="02020603050405020304" pitchFamily="18" charset="0"/>
                <a:cs typeface="Times New Roman" panose="02020603050405020304" pitchFamily="18" charset="0"/>
              </a:rPr>
              <a:t>tuổi</a:t>
            </a:r>
            <a:r>
              <a:rPr lang="en-US" smtClean="0">
                <a:solidFill>
                  <a:srgbClr val="0033CC"/>
                </a:solidFill>
                <a:latin typeface="Times New Roman" panose="02020603050405020304" pitchFamily="18" charset="0"/>
                <a:cs typeface="Times New Roman" panose="02020603050405020304" pitchFamily="18" charset="0"/>
              </a:rPr>
              <a:t>). Qua </a:t>
            </a:r>
            <a:r>
              <a:rPr lang="en-US" err="1" smtClean="0">
                <a:solidFill>
                  <a:srgbClr val="0033CC"/>
                </a:solidFill>
                <a:latin typeface="Times New Roman" panose="02020603050405020304" pitchFamily="18" charset="0"/>
                <a:cs typeface="Times New Roman" panose="02020603050405020304" pitchFamily="18" charset="0"/>
              </a:rPr>
              <a:t>những</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năm</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trực</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tiếp</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giảng</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dạy</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lớp</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mẫu</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giáo</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lớn</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tôi</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đã</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gặp</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một</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số</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thuận</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lợi</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và</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khó</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khăn</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khi</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tổ</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chức</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các</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hoạt</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động</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cho</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trẻ</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khám</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phá</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khoa</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học</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cụ</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thể</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như</a:t>
            </a:r>
            <a:r>
              <a:rPr lang="en-US" smtClean="0">
                <a:solidFill>
                  <a:srgbClr val="0033CC"/>
                </a:solidFill>
                <a:latin typeface="Times New Roman" panose="02020603050405020304" pitchFamily="18" charset="0"/>
                <a:cs typeface="Times New Roman" panose="02020603050405020304" pitchFamily="18" charset="0"/>
              </a:rPr>
              <a:t> </a:t>
            </a:r>
            <a:r>
              <a:rPr lang="en-US" err="1" smtClean="0">
                <a:solidFill>
                  <a:srgbClr val="0033CC"/>
                </a:solidFill>
                <a:latin typeface="Times New Roman" panose="02020603050405020304" pitchFamily="18" charset="0"/>
                <a:cs typeface="Times New Roman" panose="02020603050405020304" pitchFamily="18" charset="0"/>
              </a:rPr>
              <a:t>sau</a:t>
            </a:r>
            <a:endParaRPr lang="en-US">
              <a:solidFill>
                <a:srgbClr val="0033CC"/>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242645" y="-111967"/>
            <a:ext cx="10010073" cy="110843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ltLang="en-US" sz="2800" b="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3600" b="1" smtClean="0">
                <a:solidFill>
                  <a:srgbClr val="FF0000"/>
                </a:solidFill>
                <a:latin typeface="Times New Roman" panose="02020603050405020304" pitchFamily="18" charset="0"/>
                <a:cs typeface="Times New Roman" panose="02020603050405020304" pitchFamily="18" charset="0"/>
              </a:rPr>
              <a:t>Thực </a:t>
            </a:r>
            <a:r>
              <a:rPr lang="en-US" sz="3600" b="1" err="1" smtClean="0">
                <a:solidFill>
                  <a:srgbClr val="FF0000"/>
                </a:solidFill>
                <a:latin typeface="Times New Roman" panose="02020603050405020304" pitchFamily="18" charset="0"/>
                <a:cs typeface="Times New Roman" panose="02020603050405020304" pitchFamily="18" charset="0"/>
              </a:rPr>
              <a:t>trạng</a:t>
            </a:r>
            <a:endParaRPr lang="en-US" sz="3600" b="1">
              <a:solidFill>
                <a:srgbClr val="FF0000"/>
              </a:solidFill>
              <a:latin typeface="Times New Roman" panose="02020603050405020304" pitchFamily="18" charset="0"/>
              <a:cs typeface="Times New Roman" panose="02020603050405020304" pitchFamily="18" charset="0"/>
            </a:endParaRPr>
          </a:p>
          <a:p>
            <a:pPr algn="ctr"/>
            <a:endParaRPr lang="en-US">
              <a:solidFill>
                <a:srgbClr val="FF0000"/>
              </a:solidFill>
            </a:endParaRPr>
          </a:p>
        </p:txBody>
      </p:sp>
      <p:sp>
        <p:nvSpPr>
          <p:cNvPr id="6" name="Round Diagonal Corner Rectangle 5"/>
          <p:cNvSpPr/>
          <p:nvPr/>
        </p:nvSpPr>
        <p:spPr>
          <a:xfrm>
            <a:off x="391895" y="2379785"/>
            <a:ext cx="11711572" cy="2262553"/>
          </a:xfrm>
          <a:prstGeom prst="round2DiagRect">
            <a:avLst/>
          </a:prstGeom>
          <a:solidFill>
            <a:srgbClr val="FEBA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0033CC"/>
                </a:solidFill>
                <a:latin typeface="Times New Roman" panose="02020603050405020304" pitchFamily="18" charset="0"/>
                <a:cs typeface="Times New Roman" panose="02020603050405020304" pitchFamily="18" charset="0"/>
              </a:rPr>
              <a:t>1.1 </a:t>
            </a:r>
            <a:r>
              <a:rPr lang="en-US" b="1" err="1">
                <a:solidFill>
                  <a:srgbClr val="0033CC"/>
                </a:solidFill>
                <a:latin typeface="Times New Roman" panose="02020603050405020304" pitchFamily="18" charset="0"/>
                <a:cs typeface="Times New Roman" panose="02020603050405020304" pitchFamily="18" charset="0"/>
              </a:rPr>
              <a:t>Thuận</a:t>
            </a:r>
            <a:r>
              <a:rPr lang="en-US" b="1">
                <a:solidFill>
                  <a:srgbClr val="0033CC"/>
                </a:solidFill>
                <a:latin typeface="Times New Roman" panose="02020603050405020304" pitchFamily="18" charset="0"/>
                <a:cs typeface="Times New Roman" panose="02020603050405020304" pitchFamily="18" charset="0"/>
              </a:rPr>
              <a:t> </a:t>
            </a:r>
            <a:r>
              <a:rPr lang="en-US" b="1" err="1">
                <a:solidFill>
                  <a:srgbClr val="0033CC"/>
                </a:solidFill>
                <a:latin typeface="Times New Roman" panose="02020603050405020304" pitchFamily="18" charset="0"/>
                <a:cs typeface="Times New Roman" panose="02020603050405020304" pitchFamily="18" charset="0"/>
              </a:rPr>
              <a:t>lợi</a:t>
            </a:r>
            <a:endParaRPr lang="en-US">
              <a:solidFill>
                <a:srgbClr val="0033CC"/>
              </a:solidFill>
              <a:latin typeface="Times New Roman" panose="02020603050405020304" pitchFamily="18" charset="0"/>
              <a:cs typeface="Times New Roman" panose="02020603050405020304" pitchFamily="18" charset="0"/>
            </a:endParaRPr>
          </a:p>
          <a:p>
            <a:pPr algn="just"/>
            <a:r>
              <a:rPr lang="en-US">
                <a:solidFill>
                  <a:srgbClr val="0033CC"/>
                </a:solidFill>
                <a:latin typeface="Times New Roman" panose="02020603050405020304" pitchFamily="18" charset="0"/>
                <a:cs typeface="Times New Roman" panose="02020603050405020304" pitchFamily="18" charset="0"/>
              </a:rPr>
              <a:t>-</a:t>
            </a:r>
            <a:r>
              <a:rPr lang="en-US" err="1">
                <a:solidFill>
                  <a:srgbClr val="0033CC"/>
                </a:solidFill>
                <a:latin typeface="Times New Roman" panose="02020603050405020304" pitchFamily="18" charset="0"/>
                <a:cs typeface="Times New Roman" panose="02020603050405020304" pitchFamily="18" charset="0"/>
              </a:rPr>
              <a:t>Được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sự</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quan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tâm</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của</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Phòng</a:t>
            </a:r>
            <a:r>
              <a:rPr lang="en-US">
                <a:solidFill>
                  <a:srgbClr val="0033CC"/>
                </a:solidFill>
                <a:latin typeface="Times New Roman" panose="02020603050405020304" pitchFamily="18" charset="0"/>
                <a:cs typeface="Times New Roman" panose="02020603050405020304" pitchFamily="18" charset="0"/>
              </a:rPr>
              <a:t> GD – </a:t>
            </a:r>
            <a:r>
              <a:rPr lang="en-US" err="1">
                <a:solidFill>
                  <a:srgbClr val="0033CC"/>
                </a:solidFill>
                <a:latin typeface="Times New Roman" panose="02020603050405020304" pitchFamily="18" charset="0"/>
                <a:cs typeface="Times New Roman" panose="02020603050405020304" pitchFamily="18" charset="0"/>
              </a:rPr>
              <a:t>ĐT</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huyện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Tiên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Lãng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trường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mầm</a:t>
            </a:r>
            <a:r>
              <a:rPr lang="en-US">
                <a:solidFill>
                  <a:srgbClr val="0033CC"/>
                </a:solidFill>
                <a:latin typeface="Times New Roman" panose="02020603050405020304" pitchFamily="18" charset="0"/>
                <a:cs typeface="Times New Roman" panose="02020603050405020304" pitchFamily="18" charset="0"/>
              </a:rPr>
              <a:t> non </a:t>
            </a:r>
            <a:r>
              <a:rPr lang="en-US" err="1">
                <a:solidFill>
                  <a:srgbClr val="0033CC"/>
                </a:solidFill>
                <a:latin typeface="Times New Roman" panose="02020603050405020304" pitchFamily="18" charset="0"/>
                <a:cs typeface="Times New Roman" panose="02020603050405020304" pitchFamily="18" charset="0"/>
              </a:rPr>
              <a:t>Tiên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Thanh</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thường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xuyên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bồi</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dưỡng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chuyên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môn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giáo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viên</a:t>
            </a:r>
            <a:r>
              <a:rPr lang="en-US">
                <a:solidFill>
                  <a:srgbClr val="0033CC"/>
                </a:solidFill>
                <a:latin typeface="Times New Roman" panose="02020603050405020304" pitchFamily="18" charset="0"/>
                <a:cs typeface="Times New Roman" panose="02020603050405020304" pitchFamily="18" charset="0"/>
              </a:rPr>
              <a:t>.</a:t>
            </a:r>
          </a:p>
          <a:p>
            <a:pPr algn="just"/>
            <a:r>
              <a:rPr lang="en-US">
                <a:solidFill>
                  <a:srgbClr val="0033CC"/>
                </a:solidFill>
                <a:latin typeface="Times New Roman" panose="02020603050405020304" pitchFamily="18" charset="0"/>
                <a:cs typeface="Times New Roman" panose="02020603050405020304" pitchFamily="18" charset="0"/>
              </a:rPr>
              <a:t>-</a:t>
            </a:r>
            <a:r>
              <a:rPr lang="en-US" err="1">
                <a:solidFill>
                  <a:srgbClr val="0033CC"/>
                </a:solidFill>
                <a:latin typeface="Times New Roman" panose="02020603050405020304" pitchFamily="18" charset="0"/>
                <a:cs typeface="Times New Roman" panose="02020603050405020304" pitchFamily="18" charset="0"/>
              </a:rPr>
              <a:t>Được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sự</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chỉ</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đạo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sát</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sao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của</a:t>
            </a:r>
            <a:r>
              <a:rPr lang="en-US">
                <a:solidFill>
                  <a:srgbClr val="0033CC"/>
                </a:solidFill>
                <a:latin typeface="Times New Roman" panose="02020603050405020304" pitchFamily="18" charset="0"/>
                <a:cs typeface="Times New Roman" panose="02020603050405020304" pitchFamily="18" charset="0"/>
              </a:rPr>
              <a:t> ban </a:t>
            </a:r>
            <a:r>
              <a:rPr lang="en-US" err="1">
                <a:solidFill>
                  <a:srgbClr val="0033CC"/>
                </a:solidFill>
                <a:latin typeface="Times New Roman" panose="02020603050405020304" pitchFamily="18" charset="0"/>
                <a:cs typeface="Times New Roman" panose="02020603050405020304" pitchFamily="18" charset="0"/>
              </a:rPr>
              <a:t>giám</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hiệu</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nhà</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trường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trong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chuyên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môn</a:t>
            </a:r>
            <a:r>
              <a:rPr lang="en-US">
                <a:solidFill>
                  <a:srgbClr val="0033CC"/>
                </a:solidFill>
                <a:latin typeface="Times New Roman" panose="02020603050405020304" pitchFamily="18" charset="0"/>
                <a:cs typeface="Times New Roman" panose="02020603050405020304" pitchFamily="18" charset="0"/>
              </a:rPr>
              <a:t>.</a:t>
            </a:r>
          </a:p>
          <a:p>
            <a:pPr algn="just"/>
            <a:r>
              <a:rPr lang="en-US">
                <a:solidFill>
                  <a:srgbClr val="0033CC"/>
                </a:solidFill>
                <a:latin typeface="Times New Roman" panose="02020603050405020304" pitchFamily="18" charset="0"/>
                <a:cs typeface="Times New Roman" panose="02020603050405020304" pitchFamily="18" charset="0"/>
              </a:rPr>
              <a:t>-</a:t>
            </a:r>
            <a:r>
              <a:rPr lang="en-US" err="1">
                <a:solidFill>
                  <a:srgbClr val="0033CC"/>
                </a:solidFill>
                <a:latin typeface="Times New Roman" panose="02020603050405020304" pitchFamily="18" charset="0"/>
                <a:cs typeface="Times New Roman" panose="02020603050405020304" pitchFamily="18" charset="0"/>
              </a:rPr>
              <a:t>Bản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thân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luôn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yêu</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nghề</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mến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trẻ</a:t>
            </a:r>
            <a:r>
              <a:rPr lang="en-US">
                <a:solidFill>
                  <a:srgbClr val="0033CC"/>
                </a:solidFill>
                <a:latin typeface="Times New Roman" panose="02020603050405020304" pitchFamily="18" charset="0"/>
                <a:cs typeface="Times New Roman" panose="02020603050405020304" pitchFamily="18" charset="0"/>
              </a:rPr>
              <a:t>, ham </a:t>
            </a:r>
            <a:r>
              <a:rPr lang="en-US" err="1">
                <a:solidFill>
                  <a:srgbClr val="0033CC"/>
                </a:solidFill>
                <a:latin typeface="Times New Roman" panose="02020603050405020304" pitchFamily="18" charset="0"/>
                <a:cs typeface="Times New Roman" panose="02020603050405020304" pitchFamily="18" charset="0"/>
              </a:rPr>
              <a:t>học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hỏi</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nâng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cao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chuyên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môn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Tìm</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tòi</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và</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tự</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làm</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một</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số</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đồ</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dùng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đồ</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chơi</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để</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phục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vụ</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các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hoạt</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động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cho</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trẻ</a:t>
            </a:r>
            <a:r>
              <a:rPr lang="en-US">
                <a:solidFill>
                  <a:srgbClr val="0033CC"/>
                </a:solidFill>
                <a:latin typeface="Times New Roman" panose="02020603050405020304" pitchFamily="18" charset="0"/>
                <a:cs typeface="Times New Roman" panose="02020603050405020304" pitchFamily="18" charset="0"/>
              </a:rPr>
              <a:t>.</a:t>
            </a:r>
          </a:p>
          <a:p>
            <a:pPr algn="just"/>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Trẻ</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trong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lớp</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luôn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tò</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mò</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hứng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thú</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có</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nhu</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cầu</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muốn</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khám</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phá</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và</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trải</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nghiệm</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những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điều</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mới</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lạ</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sự</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sinh</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động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của</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cuộc</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sống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xung</a:t>
            </a:r>
            <a:r>
              <a:rPr lang="en-US">
                <a:solidFill>
                  <a:srgbClr val="0033CC"/>
                </a:solidFill>
                <a:latin typeface="Times New Roman" panose="02020603050405020304" pitchFamily="18" charset="0"/>
                <a:cs typeface="Times New Roman" panose="02020603050405020304" pitchFamily="18" charset="0"/>
              </a:rPr>
              <a:t> </a:t>
            </a:r>
            <a:r>
              <a:rPr lang="en-US" err="1">
                <a:solidFill>
                  <a:srgbClr val="0033CC"/>
                </a:solidFill>
                <a:latin typeface="Times New Roman" panose="02020603050405020304" pitchFamily="18" charset="0"/>
                <a:cs typeface="Times New Roman" panose="02020603050405020304" pitchFamily="18" charset="0"/>
              </a:rPr>
              <a:t>quanh</a:t>
            </a:r>
            <a:r>
              <a:rPr lang="en-US">
                <a:solidFill>
                  <a:srgbClr val="0033CC"/>
                </a:solidFill>
                <a:latin typeface="Times New Roman" panose="02020603050405020304" pitchFamily="18" charset="0"/>
                <a:cs typeface="Times New Roman" panose="02020603050405020304" pitchFamily="18" charset="0"/>
              </a:rPr>
              <a:t>…</a:t>
            </a:r>
          </a:p>
        </p:txBody>
      </p:sp>
      <p:sp>
        <p:nvSpPr>
          <p:cNvPr id="7" name="Round Diagonal Corner Rectangle 6"/>
          <p:cNvSpPr/>
          <p:nvPr/>
        </p:nvSpPr>
        <p:spPr>
          <a:xfrm>
            <a:off x="232806" y="4783015"/>
            <a:ext cx="11711572" cy="1723291"/>
          </a:xfrm>
          <a:prstGeom prst="round2DiagRect">
            <a:avLst/>
          </a:prstGeom>
          <a:solidFill>
            <a:srgbClr val="FEBA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spcAft>
                <a:spcPts val="0"/>
              </a:spcAft>
            </a:pPr>
            <a:r>
              <a:rPr lang="vi-VN" b="1">
                <a:solidFill>
                  <a:srgbClr val="0033CC"/>
                </a:solidFill>
                <a:latin typeface="Times New Roman"/>
                <a:ea typeface="Times New Roman"/>
              </a:rPr>
              <a:t>1.2.</a:t>
            </a:r>
            <a:r>
              <a:rPr lang="en-US" b="1">
                <a:solidFill>
                  <a:srgbClr val="0033CC"/>
                </a:solidFill>
                <a:latin typeface="Times New Roman"/>
                <a:ea typeface="Times New Roman"/>
              </a:rPr>
              <a:t> </a:t>
            </a:r>
            <a:r>
              <a:rPr lang="en-US" b="1" err="1">
                <a:solidFill>
                  <a:srgbClr val="0033CC"/>
                </a:solidFill>
                <a:latin typeface="Times New Roman"/>
                <a:ea typeface="Times New Roman"/>
              </a:rPr>
              <a:t>Khó</a:t>
            </a:r>
            <a:r>
              <a:rPr lang="en-US" b="1">
                <a:solidFill>
                  <a:srgbClr val="0033CC"/>
                </a:solidFill>
                <a:latin typeface="Times New Roman"/>
                <a:ea typeface="Times New Roman"/>
              </a:rPr>
              <a:t> </a:t>
            </a:r>
            <a:r>
              <a:rPr lang="en-US" b="1" err="1">
                <a:solidFill>
                  <a:srgbClr val="0033CC"/>
                </a:solidFill>
                <a:latin typeface="Times New Roman"/>
                <a:ea typeface="Times New Roman"/>
              </a:rPr>
              <a:t>khăn</a:t>
            </a:r>
            <a:endParaRPr lang="en-US" sz="1600">
              <a:solidFill>
                <a:srgbClr val="0033CC"/>
              </a:solidFill>
              <a:latin typeface="Times New Roman"/>
              <a:ea typeface="Times New Roman"/>
            </a:endParaRPr>
          </a:p>
          <a:p>
            <a:pPr indent="457200" algn="just">
              <a:lnSpc>
                <a:spcPct val="115000"/>
              </a:lnSpc>
              <a:spcAft>
                <a:spcPts val="0"/>
              </a:spcAft>
            </a:pPr>
            <a:r>
              <a:rPr lang="en-US">
                <a:solidFill>
                  <a:srgbClr val="0033CC"/>
                </a:solidFill>
                <a:latin typeface="Times New Roman"/>
                <a:ea typeface="Times New Roman"/>
              </a:rPr>
              <a:t>- </a:t>
            </a:r>
            <a:r>
              <a:rPr lang="en-US" err="1">
                <a:solidFill>
                  <a:srgbClr val="0033CC"/>
                </a:solidFill>
                <a:latin typeface="Times New Roman"/>
                <a:ea typeface="Times New Roman"/>
              </a:rPr>
              <a:t>Đồ</a:t>
            </a:r>
            <a:r>
              <a:rPr lang="en-US">
                <a:solidFill>
                  <a:srgbClr val="0033CC"/>
                </a:solidFill>
                <a:latin typeface="Times New Roman"/>
                <a:ea typeface="Times New Roman"/>
              </a:rPr>
              <a:t> </a:t>
            </a:r>
            <a:r>
              <a:rPr lang="en-US" err="1">
                <a:solidFill>
                  <a:srgbClr val="0033CC"/>
                </a:solidFill>
                <a:latin typeface="Times New Roman"/>
                <a:ea typeface="Times New Roman"/>
              </a:rPr>
              <a:t>dùng</a:t>
            </a:r>
            <a:r>
              <a:rPr lang="en-US">
                <a:solidFill>
                  <a:srgbClr val="0033CC"/>
                </a:solidFill>
                <a:latin typeface="Times New Roman"/>
                <a:ea typeface="Times New Roman"/>
              </a:rPr>
              <a:t> </a:t>
            </a:r>
            <a:r>
              <a:rPr lang="en-US" err="1">
                <a:solidFill>
                  <a:srgbClr val="0033CC"/>
                </a:solidFill>
                <a:latin typeface="Times New Roman"/>
                <a:ea typeface="Times New Roman"/>
              </a:rPr>
              <a:t>trực</a:t>
            </a:r>
            <a:r>
              <a:rPr lang="en-US">
                <a:solidFill>
                  <a:srgbClr val="0033CC"/>
                </a:solidFill>
                <a:latin typeface="Times New Roman"/>
                <a:ea typeface="Times New Roman"/>
              </a:rPr>
              <a:t> </a:t>
            </a:r>
            <a:r>
              <a:rPr lang="en-US" err="1">
                <a:solidFill>
                  <a:srgbClr val="0033CC"/>
                </a:solidFill>
                <a:latin typeface="Times New Roman"/>
                <a:ea typeface="Times New Roman"/>
              </a:rPr>
              <a:t>quan</a:t>
            </a:r>
            <a:r>
              <a:rPr lang="en-US">
                <a:solidFill>
                  <a:srgbClr val="0033CC"/>
                </a:solidFill>
                <a:latin typeface="Times New Roman"/>
                <a:ea typeface="Times New Roman"/>
              </a:rPr>
              <a:t> </a:t>
            </a:r>
            <a:r>
              <a:rPr lang="en-US" err="1">
                <a:solidFill>
                  <a:srgbClr val="0033CC"/>
                </a:solidFill>
                <a:latin typeface="Times New Roman"/>
                <a:ea typeface="Times New Roman"/>
              </a:rPr>
              <a:t>của</a:t>
            </a:r>
            <a:r>
              <a:rPr lang="en-US">
                <a:solidFill>
                  <a:srgbClr val="0033CC"/>
                </a:solidFill>
                <a:latin typeface="Times New Roman"/>
                <a:ea typeface="Times New Roman"/>
              </a:rPr>
              <a:t> </a:t>
            </a:r>
            <a:r>
              <a:rPr lang="en-US" err="1">
                <a:solidFill>
                  <a:srgbClr val="0033CC"/>
                </a:solidFill>
                <a:latin typeface="Times New Roman"/>
                <a:ea typeface="Times New Roman"/>
              </a:rPr>
              <a:t>giáo</a:t>
            </a:r>
            <a:r>
              <a:rPr lang="en-US">
                <a:solidFill>
                  <a:srgbClr val="0033CC"/>
                </a:solidFill>
                <a:latin typeface="Times New Roman"/>
                <a:ea typeface="Times New Roman"/>
              </a:rPr>
              <a:t> </a:t>
            </a:r>
            <a:r>
              <a:rPr lang="en-US" err="1">
                <a:solidFill>
                  <a:srgbClr val="0033CC"/>
                </a:solidFill>
                <a:latin typeface="Times New Roman"/>
                <a:ea typeface="Times New Roman"/>
              </a:rPr>
              <a:t>viên</a:t>
            </a:r>
            <a:r>
              <a:rPr lang="en-US">
                <a:solidFill>
                  <a:srgbClr val="0033CC"/>
                </a:solidFill>
                <a:latin typeface="Times New Roman"/>
                <a:ea typeface="Times New Roman"/>
              </a:rPr>
              <a:t> </a:t>
            </a:r>
            <a:r>
              <a:rPr lang="en-US" err="1">
                <a:solidFill>
                  <a:srgbClr val="0033CC"/>
                </a:solidFill>
                <a:latin typeface="Times New Roman"/>
                <a:ea typeface="Times New Roman"/>
              </a:rPr>
              <a:t>chưa</a:t>
            </a:r>
            <a:r>
              <a:rPr lang="en-US">
                <a:solidFill>
                  <a:srgbClr val="0033CC"/>
                </a:solidFill>
                <a:latin typeface="Times New Roman"/>
                <a:ea typeface="Times New Roman"/>
              </a:rPr>
              <a:t> </a:t>
            </a:r>
            <a:r>
              <a:rPr lang="en-US" err="1">
                <a:solidFill>
                  <a:srgbClr val="0033CC"/>
                </a:solidFill>
                <a:latin typeface="Times New Roman"/>
                <a:ea typeface="Times New Roman"/>
              </a:rPr>
              <a:t>phong</a:t>
            </a:r>
            <a:r>
              <a:rPr lang="en-US">
                <a:solidFill>
                  <a:srgbClr val="0033CC"/>
                </a:solidFill>
                <a:latin typeface="Times New Roman"/>
                <a:ea typeface="Times New Roman"/>
              </a:rPr>
              <a:t> </a:t>
            </a:r>
            <a:r>
              <a:rPr lang="en-US" err="1">
                <a:solidFill>
                  <a:srgbClr val="0033CC"/>
                </a:solidFill>
                <a:latin typeface="Times New Roman"/>
                <a:ea typeface="Times New Roman"/>
              </a:rPr>
              <a:t>phú</a:t>
            </a:r>
            <a:r>
              <a:rPr lang="en-US">
                <a:solidFill>
                  <a:srgbClr val="0033CC"/>
                </a:solidFill>
                <a:latin typeface="Times New Roman"/>
                <a:ea typeface="Times New Roman"/>
              </a:rPr>
              <a:t> </a:t>
            </a:r>
            <a:r>
              <a:rPr lang="en-US" err="1">
                <a:solidFill>
                  <a:srgbClr val="0033CC"/>
                </a:solidFill>
                <a:latin typeface="Times New Roman"/>
                <a:ea typeface="Times New Roman"/>
              </a:rPr>
              <a:t>về</a:t>
            </a:r>
            <a:r>
              <a:rPr lang="en-US">
                <a:solidFill>
                  <a:srgbClr val="0033CC"/>
                </a:solidFill>
                <a:latin typeface="Times New Roman"/>
                <a:ea typeface="Times New Roman"/>
              </a:rPr>
              <a:t> </a:t>
            </a:r>
            <a:r>
              <a:rPr lang="en-US" err="1">
                <a:solidFill>
                  <a:srgbClr val="0033CC"/>
                </a:solidFill>
                <a:latin typeface="Times New Roman"/>
                <a:ea typeface="Times New Roman"/>
              </a:rPr>
              <a:t>chủng</a:t>
            </a:r>
            <a:r>
              <a:rPr lang="en-US">
                <a:solidFill>
                  <a:srgbClr val="0033CC"/>
                </a:solidFill>
                <a:latin typeface="Times New Roman"/>
                <a:ea typeface="Times New Roman"/>
              </a:rPr>
              <a:t> </a:t>
            </a:r>
            <a:r>
              <a:rPr lang="en-US" err="1">
                <a:solidFill>
                  <a:srgbClr val="0033CC"/>
                </a:solidFill>
                <a:latin typeface="Times New Roman"/>
                <a:ea typeface="Times New Roman"/>
              </a:rPr>
              <a:t>loại</a:t>
            </a:r>
            <a:r>
              <a:rPr lang="en-US">
                <a:solidFill>
                  <a:srgbClr val="0033CC"/>
                </a:solidFill>
                <a:latin typeface="Times New Roman"/>
                <a:ea typeface="Times New Roman"/>
              </a:rPr>
              <a:t>, </a:t>
            </a:r>
            <a:r>
              <a:rPr lang="en-US" err="1">
                <a:solidFill>
                  <a:srgbClr val="0033CC"/>
                </a:solidFill>
                <a:latin typeface="Times New Roman"/>
                <a:ea typeface="Times New Roman"/>
              </a:rPr>
              <a:t>ít</a:t>
            </a:r>
            <a:r>
              <a:rPr lang="en-US">
                <a:solidFill>
                  <a:srgbClr val="0033CC"/>
                </a:solidFill>
                <a:latin typeface="Times New Roman"/>
                <a:ea typeface="Times New Roman"/>
              </a:rPr>
              <a:t> </a:t>
            </a:r>
            <a:r>
              <a:rPr lang="en-US" err="1">
                <a:solidFill>
                  <a:srgbClr val="0033CC"/>
                </a:solidFill>
                <a:latin typeface="Times New Roman"/>
                <a:ea typeface="Times New Roman"/>
              </a:rPr>
              <a:t>sử</a:t>
            </a:r>
            <a:r>
              <a:rPr lang="en-US">
                <a:solidFill>
                  <a:srgbClr val="0033CC"/>
                </a:solidFill>
                <a:latin typeface="Times New Roman"/>
                <a:ea typeface="Times New Roman"/>
              </a:rPr>
              <a:t> </a:t>
            </a:r>
            <a:r>
              <a:rPr lang="en-US" err="1">
                <a:solidFill>
                  <a:srgbClr val="0033CC"/>
                </a:solidFill>
                <a:latin typeface="Times New Roman"/>
                <a:ea typeface="Times New Roman"/>
              </a:rPr>
              <a:t>dụng</a:t>
            </a:r>
            <a:r>
              <a:rPr lang="en-US">
                <a:solidFill>
                  <a:srgbClr val="0033CC"/>
                </a:solidFill>
                <a:latin typeface="Times New Roman"/>
                <a:ea typeface="Times New Roman"/>
              </a:rPr>
              <a:t> </a:t>
            </a:r>
            <a:r>
              <a:rPr lang="en-US" err="1">
                <a:solidFill>
                  <a:srgbClr val="0033CC"/>
                </a:solidFill>
                <a:latin typeface="Times New Roman"/>
                <a:ea typeface="Times New Roman"/>
              </a:rPr>
              <a:t>vật</a:t>
            </a:r>
            <a:r>
              <a:rPr lang="en-US">
                <a:solidFill>
                  <a:srgbClr val="0033CC"/>
                </a:solidFill>
                <a:latin typeface="Times New Roman"/>
                <a:ea typeface="Times New Roman"/>
              </a:rPr>
              <a:t> </a:t>
            </a:r>
            <a:r>
              <a:rPr lang="en-US" err="1">
                <a:solidFill>
                  <a:srgbClr val="0033CC"/>
                </a:solidFill>
                <a:latin typeface="Times New Roman"/>
                <a:ea typeface="Times New Roman"/>
              </a:rPr>
              <a:t>thật</a:t>
            </a:r>
            <a:r>
              <a:rPr lang="en-US">
                <a:solidFill>
                  <a:srgbClr val="0033CC"/>
                </a:solidFill>
                <a:latin typeface="Times New Roman"/>
                <a:ea typeface="Times New Roman"/>
              </a:rPr>
              <a:t> </a:t>
            </a:r>
            <a:r>
              <a:rPr lang="en-US" err="1">
                <a:solidFill>
                  <a:srgbClr val="0033CC"/>
                </a:solidFill>
                <a:latin typeface="Times New Roman"/>
                <a:ea typeface="Times New Roman"/>
              </a:rPr>
              <a:t>để</a:t>
            </a:r>
            <a:r>
              <a:rPr lang="en-US">
                <a:solidFill>
                  <a:srgbClr val="0033CC"/>
                </a:solidFill>
                <a:latin typeface="Times New Roman"/>
                <a:ea typeface="Times New Roman"/>
              </a:rPr>
              <a:t> </a:t>
            </a:r>
            <a:r>
              <a:rPr lang="en-US" err="1">
                <a:solidFill>
                  <a:srgbClr val="0033CC"/>
                </a:solidFill>
                <a:latin typeface="Times New Roman"/>
                <a:ea typeface="Times New Roman"/>
              </a:rPr>
              <a:t>dạy</a:t>
            </a:r>
            <a:r>
              <a:rPr lang="en-US">
                <a:solidFill>
                  <a:srgbClr val="0033CC"/>
                </a:solidFill>
                <a:latin typeface="Times New Roman"/>
                <a:ea typeface="Times New Roman"/>
              </a:rPr>
              <a:t> </a:t>
            </a:r>
            <a:r>
              <a:rPr lang="en-US" err="1">
                <a:solidFill>
                  <a:srgbClr val="0033CC"/>
                </a:solidFill>
                <a:latin typeface="Times New Roman"/>
                <a:ea typeface="Times New Roman"/>
              </a:rPr>
              <a:t>trẻ</a:t>
            </a:r>
            <a:r>
              <a:rPr lang="en-US">
                <a:solidFill>
                  <a:srgbClr val="0033CC"/>
                </a:solidFill>
                <a:latin typeface="Times New Roman"/>
                <a:ea typeface="Times New Roman"/>
              </a:rPr>
              <a:t> </a:t>
            </a:r>
            <a:r>
              <a:rPr lang="en-US" err="1">
                <a:solidFill>
                  <a:srgbClr val="0033CC"/>
                </a:solidFill>
                <a:latin typeface="Times New Roman"/>
                <a:ea typeface="Times New Roman"/>
              </a:rPr>
              <a:t>nên</a:t>
            </a:r>
            <a:r>
              <a:rPr lang="en-US">
                <a:solidFill>
                  <a:srgbClr val="0033CC"/>
                </a:solidFill>
                <a:latin typeface="Times New Roman"/>
                <a:ea typeface="Times New Roman"/>
              </a:rPr>
              <a:t> </a:t>
            </a:r>
            <a:r>
              <a:rPr lang="en-US" err="1">
                <a:solidFill>
                  <a:srgbClr val="0033CC"/>
                </a:solidFill>
                <a:latin typeface="Times New Roman"/>
                <a:ea typeface="Times New Roman"/>
              </a:rPr>
              <a:t>chưa</a:t>
            </a:r>
            <a:r>
              <a:rPr lang="en-US">
                <a:solidFill>
                  <a:srgbClr val="0033CC"/>
                </a:solidFill>
                <a:latin typeface="Times New Roman"/>
                <a:ea typeface="Times New Roman"/>
              </a:rPr>
              <a:t> </a:t>
            </a:r>
            <a:r>
              <a:rPr lang="en-US" err="1">
                <a:solidFill>
                  <a:srgbClr val="0033CC"/>
                </a:solidFill>
                <a:latin typeface="Times New Roman"/>
                <a:ea typeface="Times New Roman"/>
              </a:rPr>
              <a:t>thu</a:t>
            </a:r>
            <a:r>
              <a:rPr lang="en-US">
                <a:solidFill>
                  <a:srgbClr val="0033CC"/>
                </a:solidFill>
                <a:latin typeface="Times New Roman"/>
                <a:ea typeface="Times New Roman"/>
              </a:rPr>
              <a:t> </a:t>
            </a:r>
            <a:r>
              <a:rPr lang="en-US" err="1">
                <a:solidFill>
                  <a:srgbClr val="0033CC"/>
                </a:solidFill>
                <a:latin typeface="Times New Roman"/>
                <a:ea typeface="Times New Roman"/>
              </a:rPr>
              <a:t>hút</a:t>
            </a:r>
            <a:r>
              <a:rPr lang="en-US">
                <a:solidFill>
                  <a:srgbClr val="0033CC"/>
                </a:solidFill>
                <a:latin typeface="Times New Roman"/>
                <a:ea typeface="Times New Roman"/>
              </a:rPr>
              <a:t> </a:t>
            </a:r>
            <a:r>
              <a:rPr lang="en-US" err="1">
                <a:solidFill>
                  <a:srgbClr val="0033CC"/>
                </a:solidFill>
                <a:latin typeface="Times New Roman"/>
                <a:ea typeface="Times New Roman"/>
              </a:rPr>
              <a:t>được</a:t>
            </a:r>
            <a:r>
              <a:rPr lang="en-US">
                <a:solidFill>
                  <a:srgbClr val="0033CC"/>
                </a:solidFill>
                <a:latin typeface="Times New Roman"/>
                <a:ea typeface="Times New Roman"/>
              </a:rPr>
              <a:t> </a:t>
            </a:r>
            <a:r>
              <a:rPr lang="en-US" err="1">
                <a:solidFill>
                  <a:srgbClr val="0033CC"/>
                </a:solidFill>
                <a:latin typeface="Times New Roman"/>
                <a:ea typeface="Times New Roman"/>
              </a:rPr>
              <a:t>sự</a:t>
            </a:r>
            <a:r>
              <a:rPr lang="en-US">
                <a:solidFill>
                  <a:srgbClr val="0033CC"/>
                </a:solidFill>
                <a:latin typeface="Times New Roman"/>
                <a:ea typeface="Times New Roman"/>
              </a:rPr>
              <a:t> </a:t>
            </a:r>
            <a:r>
              <a:rPr lang="en-US" err="1">
                <a:solidFill>
                  <a:srgbClr val="0033CC"/>
                </a:solidFill>
                <a:latin typeface="Times New Roman"/>
                <a:ea typeface="Times New Roman"/>
              </a:rPr>
              <a:t>chú</a:t>
            </a:r>
            <a:r>
              <a:rPr lang="en-US">
                <a:solidFill>
                  <a:srgbClr val="0033CC"/>
                </a:solidFill>
                <a:latin typeface="Times New Roman"/>
                <a:ea typeface="Times New Roman"/>
              </a:rPr>
              <a:t> ý </a:t>
            </a:r>
            <a:r>
              <a:rPr lang="en-US" err="1">
                <a:solidFill>
                  <a:srgbClr val="0033CC"/>
                </a:solidFill>
                <a:latin typeface="Times New Roman"/>
                <a:ea typeface="Times New Roman"/>
              </a:rPr>
              <a:t>của</a:t>
            </a:r>
            <a:r>
              <a:rPr lang="en-US">
                <a:solidFill>
                  <a:srgbClr val="0033CC"/>
                </a:solidFill>
                <a:latin typeface="Times New Roman"/>
                <a:ea typeface="Times New Roman"/>
              </a:rPr>
              <a:t> </a:t>
            </a:r>
            <a:r>
              <a:rPr lang="en-US" err="1">
                <a:solidFill>
                  <a:srgbClr val="0033CC"/>
                </a:solidFill>
                <a:latin typeface="Times New Roman"/>
                <a:ea typeface="Times New Roman"/>
              </a:rPr>
              <a:t>trẻ</a:t>
            </a:r>
            <a:r>
              <a:rPr lang="en-US">
                <a:solidFill>
                  <a:srgbClr val="0033CC"/>
                </a:solidFill>
                <a:latin typeface="Times New Roman"/>
                <a:ea typeface="Times New Roman"/>
              </a:rPr>
              <a:t>.</a:t>
            </a:r>
            <a:endParaRPr lang="en-US" sz="1600">
              <a:solidFill>
                <a:srgbClr val="0033CC"/>
              </a:solidFill>
              <a:latin typeface="Times New Roman"/>
              <a:ea typeface="Times New Roman"/>
            </a:endParaRPr>
          </a:p>
          <a:p>
            <a:pPr algn="just" fontAlgn="base">
              <a:lnSpc>
                <a:spcPct val="115000"/>
              </a:lnSpc>
              <a:spcAft>
                <a:spcPts val="0"/>
              </a:spcAft>
            </a:pPr>
            <a:r>
              <a:rPr lang="en-US">
                <a:solidFill>
                  <a:srgbClr val="0033CC"/>
                </a:solidFill>
                <a:latin typeface="Times New Roman"/>
                <a:ea typeface="Times New Roman"/>
              </a:rPr>
              <a:t>          - Do </a:t>
            </a:r>
            <a:r>
              <a:rPr lang="en-US" err="1">
                <a:solidFill>
                  <a:srgbClr val="0033CC"/>
                </a:solidFill>
                <a:latin typeface="Times New Roman"/>
                <a:ea typeface="Times New Roman"/>
              </a:rPr>
              <a:t>trong</a:t>
            </a:r>
            <a:r>
              <a:rPr lang="en-US">
                <a:solidFill>
                  <a:srgbClr val="0033CC"/>
                </a:solidFill>
                <a:latin typeface="Times New Roman"/>
                <a:ea typeface="Times New Roman"/>
              </a:rPr>
              <a:t> </a:t>
            </a:r>
            <a:r>
              <a:rPr lang="en-US" err="1">
                <a:solidFill>
                  <a:srgbClr val="0033CC"/>
                </a:solidFill>
                <a:latin typeface="Times New Roman"/>
                <a:ea typeface="Times New Roman"/>
              </a:rPr>
              <a:t>quá</a:t>
            </a:r>
            <a:r>
              <a:rPr lang="en-US">
                <a:solidFill>
                  <a:srgbClr val="0033CC"/>
                </a:solidFill>
                <a:latin typeface="Times New Roman"/>
                <a:ea typeface="Times New Roman"/>
              </a:rPr>
              <a:t> </a:t>
            </a:r>
            <a:r>
              <a:rPr lang="en-US" err="1">
                <a:solidFill>
                  <a:srgbClr val="0033CC"/>
                </a:solidFill>
                <a:latin typeface="Times New Roman"/>
                <a:ea typeface="Times New Roman"/>
              </a:rPr>
              <a:t>trình</a:t>
            </a:r>
            <a:r>
              <a:rPr lang="en-US">
                <a:solidFill>
                  <a:srgbClr val="0033CC"/>
                </a:solidFill>
                <a:latin typeface="Times New Roman"/>
                <a:ea typeface="Times New Roman"/>
              </a:rPr>
              <a:t> </a:t>
            </a:r>
            <a:r>
              <a:rPr lang="en-US" err="1">
                <a:solidFill>
                  <a:srgbClr val="0033CC"/>
                </a:solidFill>
                <a:latin typeface="Times New Roman"/>
                <a:ea typeface="Times New Roman"/>
              </a:rPr>
              <a:t>dạy</a:t>
            </a:r>
            <a:r>
              <a:rPr lang="en-US">
                <a:solidFill>
                  <a:srgbClr val="0033CC"/>
                </a:solidFill>
                <a:latin typeface="Times New Roman"/>
                <a:ea typeface="Times New Roman"/>
              </a:rPr>
              <a:t> </a:t>
            </a:r>
            <a:r>
              <a:rPr lang="en-US" err="1">
                <a:solidFill>
                  <a:srgbClr val="0033CC"/>
                </a:solidFill>
                <a:latin typeface="Times New Roman"/>
                <a:ea typeface="Times New Roman"/>
              </a:rPr>
              <a:t>học</a:t>
            </a:r>
            <a:r>
              <a:rPr lang="en-US">
                <a:solidFill>
                  <a:srgbClr val="0033CC"/>
                </a:solidFill>
                <a:latin typeface="Times New Roman"/>
                <a:ea typeface="Times New Roman"/>
              </a:rPr>
              <a:t>, </a:t>
            </a:r>
            <a:r>
              <a:rPr lang="en-US" err="1">
                <a:solidFill>
                  <a:srgbClr val="0033CC"/>
                </a:solidFill>
                <a:latin typeface="Times New Roman"/>
                <a:ea typeface="Times New Roman"/>
              </a:rPr>
              <a:t>giáo</a:t>
            </a:r>
            <a:r>
              <a:rPr lang="en-US">
                <a:solidFill>
                  <a:srgbClr val="0033CC"/>
                </a:solidFill>
                <a:latin typeface="Times New Roman"/>
                <a:ea typeface="Times New Roman"/>
              </a:rPr>
              <a:t> </a:t>
            </a:r>
            <a:r>
              <a:rPr lang="en-US" err="1">
                <a:solidFill>
                  <a:srgbClr val="0033CC"/>
                </a:solidFill>
                <a:latin typeface="Times New Roman"/>
                <a:ea typeface="Times New Roman"/>
              </a:rPr>
              <a:t>viên</a:t>
            </a:r>
            <a:r>
              <a:rPr lang="en-US">
                <a:solidFill>
                  <a:srgbClr val="0033CC"/>
                </a:solidFill>
                <a:latin typeface="Times New Roman"/>
                <a:ea typeface="Times New Roman"/>
              </a:rPr>
              <a:t> </a:t>
            </a:r>
            <a:r>
              <a:rPr lang="en-US" err="1">
                <a:solidFill>
                  <a:srgbClr val="0033CC"/>
                </a:solidFill>
                <a:latin typeface="Times New Roman"/>
                <a:ea typeface="Times New Roman"/>
              </a:rPr>
              <a:t>dùng</a:t>
            </a:r>
            <a:r>
              <a:rPr lang="en-US">
                <a:solidFill>
                  <a:srgbClr val="0033CC"/>
                </a:solidFill>
                <a:latin typeface="Times New Roman"/>
                <a:ea typeface="Times New Roman"/>
              </a:rPr>
              <a:t> </a:t>
            </a:r>
            <a:r>
              <a:rPr lang="en-US" err="1">
                <a:solidFill>
                  <a:srgbClr val="0033CC"/>
                </a:solidFill>
                <a:latin typeface="Times New Roman"/>
                <a:ea typeface="Times New Roman"/>
              </a:rPr>
              <a:t>phương</a:t>
            </a:r>
            <a:r>
              <a:rPr lang="en-US">
                <a:solidFill>
                  <a:srgbClr val="0033CC"/>
                </a:solidFill>
                <a:latin typeface="Times New Roman"/>
                <a:ea typeface="Times New Roman"/>
              </a:rPr>
              <a:t> </a:t>
            </a:r>
            <a:r>
              <a:rPr lang="en-US" err="1">
                <a:solidFill>
                  <a:srgbClr val="0033CC"/>
                </a:solidFill>
                <a:latin typeface="Times New Roman"/>
                <a:ea typeface="Times New Roman"/>
              </a:rPr>
              <a:t>pháp</a:t>
            </a:r>
            <a:r>
              <a:rPr lang="en-US">
                <a:solidFill>
                  <a:srgbClr val="0033CC"/>
                </a:solidFill>
                <a:latin typeface="Times New Roman"/>
                <a:ea typeface="Times New Roman"/>
              </a:rPr>
              <a:t> </a:t>
            </a:r>
            <a:r>
              <a:rPr lang="en-US" err="1">
                <a:solidFill>
                  <a:srgbClr val="0033CC"/>
                </a:solidFill>
                <a:latin typeface="Times New Roman"/>
                <a:ea typeface="Times New Roman"/>
              </a:rPr>
              <a:t>sử</a:t>
            </a:r>
            <a:r>
              <a:rPr lang="en-US">
                <a:solidFill>
                  <a:srgbClr val="0033CC"/>
                </a:solidFill>
                <a:latin typeface="Times New Roman"/>
                <a:ea typeface="Times New Roman"/>
              </a:rPr>
              <a:t> </a:t>
            </a:r>
            <a:r>
              <a:rPr lang="en-US" err="1">
                <a:solidFill>
                  <a:srgbClr val="0033CC"/>
                </a:solidFill>
                <a:latin typeface="Times New Roman"/>
                <a:ea typeface="Times New Roman"/>
              </a:rPr>
              <a:t>dụng</a:t>
            </a:r>
            <a:r>
              <a:rPr lang="en-US">
                <a:solidFill>
                  <a:srgbClr val="0033CC"/>
                </a:solidFill>
                <a:latin typeface="Times New Roman"/>
                <a:ea typeface="Times New Roman"/>
              </a:rPr>
              <a:t> </a:t>
            </a:r>
            <a:r>
              <a:rPr lang="en-US" err="1">
                <a:solidFill>
                  <a:srgbClr val="0033CC"/>
                </a:solidFill>
                <a:latin typeface="Times New Roman"/>
                <a:ea typeface="Times New Roman"/>
              </a:rPr>
              <a:t>lời</a:t>
            </a:r>
            <a:r>
              <a:rPr lang="en-US">
                <a:solidFill>
                  <a:srgbClr val="0033CC"/>
                </a:solidFill>
                <a:latin typeface="Times New Roman"/>
                <a:ea typeface="Times New Roman"/>
              </a:rPr>
              <a:t> </a:t>
            </a:r>
            <a:r>
              <a:rPr lang="en-US" err="1">
                <a:solidFill>
                  <a:srgbClr val="0033CC"/>
                </a:solidFill>
                <a:latin typeface="Times New Roman"/>
                <a:ea typeface="Times New Roman"/>
              </a:rPr>
              <a:t>nói</a:t>
            </a:r>
            <a:r>
              <a:rPr lang="en-US">
                <a:solidFill>
                  <a:srgbClr val="0033CC"/>
                </a:solidFill>
                <a:latin typeface="Times New Roman"/>
                <a:ea typeface="Times New Roman"/>
              </a:rPr>
              <a:t> </a:t>
            </a:r>
            <a:r>
              <a:rPr lang="en-US" err="1">
                <a:solidFill>
                  <a:srgbClr val="0033CC"/>
                </a:solidFill>
                <a:latin typeface="Times New Roman"/>
                <a:ea typeface="Times New Roman"/>
              </a:rPr>
              <a:t>nhiều</a:t>
            </a:r>
            <a:r>
              <a:rPr lang="en-US">
                <a:solidFill>
                  <a:srgbClr val="0033CC"/>
                </a:solidFill>
                <a:latin typeface="Times New Roman"/>
                <a:ea typeface="Times New Roman"/>
              </a:rPr>
              <a:t>, </a:t>
            </a:r>
            <a:r>
              <a:rPr lang="en-US" err="1">
                <a:solidFill>
                  <a:srgbClr val="0033CC"/>
                </a:solidFill>
                <a:latin typeface="Times New Roman"/>
                <a:ea typeface="Times New Roman"/>
              </a:rPr>
              <a:t>chưa</a:t>
            </a:r>
            <a:r>
              <a:rPr lang="en-US">
                <a:solidFill>
                  <a:srgbClr val="0033CC"/>
                </a:solidFill>
                <a:latin typeface="Times New Roman"/>
                <a:ea typeface="Times New Roman"/>
              </a:rPr>
              <a:t> </a:t>
            </a:r>
            <a:r>
              <a:rPr lang="en-US" err="1">
                <a:solidFill>
                  <a:srgbClr val="0033CC"/>
                </a:solidFill>
                <a:latin typeface="Times New Roman"/>
                <a:ea typeface="Times New Roman"/>
              </a:rPr>
              <a:t>tạo</a:t>
            </a:r>
            <a:r>
              <a:rPr lang="en-US">
                <a:solidFill>
                  <a:srgbClr val="0033CC"/>
                </a:solidFill>
                <a:latin typeface="Times New Roman"/>
                <a:ea typeface="Times New Roman"/>
              </a:rPr>
              <a:t> </a:t>
            </a:r>
            <a:r>
              <a:rPr lang="en-US" err="1">
                <a:solidFill>
                  <a:srgbClr val="0033CC"/>
                </a:solidFill>
                <a:latin typeface="Times New Roman"/>
                <a:ea typeface="Times New Roman"/>
              </a:rPr>
              <a:t>nhiều</a:t>
            </a:r>
            <a:r>
              <a:rPr lang="en-US">
                <a:solidFill>
                  <a:srgbClr val="0033CC"/>
                </a:solidFill>
                <a:latin typeface="Times New Roman"/>
                <a:ea typeface="Times New Roman"/>
              </a:rPr>
              <a:t> </a:t>
            </a:r>
            <a:r>
              <a:rPr lang="en-US" err="1">
                <a:solidFill>
                  <a:srgbClr val="0033CC"/>
                </a:solidFill>
                <a:latin typeface="Times New Roman"/>
                <a:ea typeface="Times New Roman"/>
              </a:rPr>
              <a:t>cơ</a:t>
            </a:r>
            <a:r>
              <a:rPr lang="en-US">
                <a:solidFill>
                  <a:srgbClr val="0033CC"/>
                </a:solidFill>
                <a:latin typeface="Times New Roman"/>
                <a:ea typeface="Times New Roman"/>
              </a:rPr>
              <a:t> </a:t>
            </a:r>
            <a:r>
              <a:rPr lang="en-US" err="1">
                <a:solidFill>
                  <a:srgbClr val="0033CC"/>
                </a:solidFill>
                <a:latin typeface="Times New Roman"/>
                <a:ea typeface="Times New Roman"/>
              </a:rPr>
              <a:t>hội</a:t>
            </a:r>
            <a:r>
              <a:rPr lang="en-US">
                <a:solidFill>
                  <a:srgbClr val="0033CC"/>
                </a:solidFill>
                <a:latin typeface="Times New Roman"/>
                <a:ea typeface="Times New Roman"/>
              </a:rPr>
              <a:t> </a:t>
            </a:r>
            <a:r>
              <a:rPr lang="en-US" err="1">
                <a:solidFill>
                  <a:srgbClr val="0033CC"/>
                </a:solidFill>
                <a:latin typeface="Times New Roman"/>
                <a:ea typeface="Times New Roman"/>
              </a:rPr>
              <a:t>cho</a:t>
            </a:r>
            <a:r>
              <a:rPr lang="en-US">
                <a:solidFill>
                  <a:srgbClr val="0033CC"/>
                </a:solidFill>
                <a:latin typeface="Times New Roman"/>
                <a:ea typeface="Times New Roman"/>
              </a:rPr>
              <a:t> </a:t>
            </a:r>
            <a:r>
              <a:rPr lang="en-US" err="1">
                <a:solidFill>
                  <a:srgbClr val="0033CC"/>
                </a:solidFill>
                <a:latin typeface="Times New Roman"/>
                <a:ea typeface="Times New Roman"/>
              </a:rPr>
              <a:t>trẻ</a:t>
            </a:r>
            <a:r>
              <a:rPr lang="en-US">
                <a:solidFill>
                  <a:srgbClr val="0033CC"/>
                </a:solidFill>
                <a:latin typeface="Times New Roman"/>
                <a:ea typeface="Times New Roman"/>
              </a:rPr>
              <a:t> </a:t>
            </a:r>
            <a:r>
              <a:rPr lang="en-US" err="1">
                <a:solidFill>
                  <a:srgbClr val="0033CC"/>
                </a:solidFill>
                <a:latin typeface="Times New Roman"/>
                <a:ea typeface="Times New Roman"/>
              </a:rPr>
              <a:t>tham</a:t>
            </a:r>
            <a:r>
              <a:rPr lang="en-US">
                <a:solidFill>
                  <a:srgbClr val="0033CC"/>
                </a:solidFill>
                <a:latin typeface="Times New Roman"/>
                <a:ea typeface="Times New Roman"/>
              </a:rPr>
              <a:t> </a:t>
            </a:r>
            <a:r>
              <a:rPr lang="en-US" err="1">
                <a:solidFill>
                  <a:srgbClr val="0033CC"/>
                </a:solidFill>
                <a:latin typeface="Times New Roman"/>
                <a:ea typeface="Times New Roman"/>
              </a:rPr>
              <a:t>gia</a:t>
            </a:r>
            <a:r>
              <a:rPr lang="en-US">
                <a:solidFill>
                  <a:srgbClr val="0033CC"/>
                </a:solidFill>
                <a:latin typeface="Times New Roman"/>
                <a:ea typeface="Times New Roman"/>
              </a:rPr>
              <a:t> </a:t>
            </a:r>
            <a:r>
              <a:rPr lang="en-US" err="1">
                <a:solidFill>
                  <a:srgbClr val="0033CC"/>
                </a:solidFill>
                <a:latin typeface="Times New Roman"/>
                <a:ea typeface="Times New Roman"/>
              </a:rPr>
              <a:t>hành</a:t>
            </a:r>
            <a:r>
              <a:rPr lang="en-US">
                <a:solidFill>
                  <a:srgbClr val="0033CC"/>
                </a:solidFill>
                <a:latin typeface="Times New Roman"/>
                <a:ea typeface="Times New Roman"/>
              </a:rPr>
              <a:t> </a:t>
            </a:r>
            <a:r>
              <a:rPr lang="en-US" err="1">
                <a:solidFill>
                  <a:srgbClr val="0033CC"/>
                </a:solidFill>
                <a:latin typeface="Times New Roman"/>
                <a:ea typeface="Times New Roman"/>
              </a:rPr>
              <a:t>động</a:t>
            </a:r>
            <a:r>
              <a:rPr lang="en-US">
                <a:solidFill>
                  <a:srgbClr val="0033CC"/>
                </a:solidFill>
                <a:latin typeface="Times New Roman"/>
                <a:ea typeface="Times New Roman"/>
              </a:rPr>
              <a:t>, </a:t>
            </a:r>
            <a:r>
              <a:rPr lang="en-US" err="1">
                <a:solidFill>
                  <a:srgbClr val="0033CC"/>
                </a:solidFill>
                <a:latin typeface="Times New Roman"/>
                <a:ea typeface="Times New Roman"/>
              </a:rPr>
              <a:t>trải</a:t>
            </a:r>
            <a:r>
              <a:rPr lang="en-US">
                <a:solidFill>
                  <a:srgbClr val="0033CC"/>
                </a:solidFill>
                <a:latin typeface="Times New Roman"/>
                <a:ea typeface="Times New Roman"/>
              </a:rPr>
              <a:t> </a:t>
            </a:r>
            <a:r>
              <a:rPr lang="en-US" err="1">
                <a:solidFill>
                  <a:srgbClr val="0033CC"/>
                </a:solidFill>
                <a:latin typeface="Times New Roman"/>
                <a:ea typeface="Times New Roman"/>
              </a:rPr>
              <a:t>nghiệm</a:t>
            </a:r>
            <a:r>
              <a:rPr lang="en-US">
                <a:solidFill>
                  <a:srgbClr val="0033CC"/>
                </a:solidFill>
                <a:latin typeface="Times New Roman"/>
                <a:ea typeface="Times New Roman"/>
              </a:rPr>
              <a:t>.</a:t>
            </a:r>
            <a:endParaRPr lang="en-US" sz="1600">
              <a:solidFill>
                <a:srgbClr val="0033CC"/>
              </a:solidFill>
              <a:effectLst/>
              <a:latin typeface="Times New Roman"/>
              <a:ea typeface="Times New Roman"/>
            </a:endParaRPr>
          </a:p>
        </p:txBody>
      </p:sp>
    </p:spTree>
    <p:custDataLst>
      <p:tags r:id="rId1"/>
    </p:custDataLst>
    <p:extLst>
      <p:ext uri="{BB962C8B-B14F-4D97-AF65-F5344CB8AC3E}">
        <p14:creationId xmlns:p14="http://schemas.microsoft.com/office/powerpoint/2010/main" val="89217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 name="Rounded Rectangle 7"/>
          <p:cNvSpPr/>
          <p:nvPr/>
        </p:nvSpPr>
        <p:spPr>
          <a:xfrm>
            <a:off x="410308" y="1148862"/>
            <a:ext cx="11172092" cy="52284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33CC"/>
                </a:solidFill>
                <a:latin typeface="Times New Roman" panose="02020603050405020304" pitchFamily="18" charset="0"/>
                <a:cs typeface="Times New Roman" panose="02020603050405020304" pitchFamily="18" charset="0"/>
              </a:rPr>
              <a:t>	</a:t>
            </a:r>
          </a:p>
          <a:p>
            <a:endParaRPr lang="en-US" sz="2400">
              <a:solidFill>
                <a:srgbClr val="0033CC"/>
              </a:solidFill>
              <a:latin typeface="Times New Roman" panose="02020603050405020304" pitchFamily="18" charset="0"/>
              <a:cs typeface="Times New Roman" panose="02020603050405020304" pitchFamily="18" charset="0"/>
            </a:endParaRPr>
          </a:p>
          <a:p>
            <a:pPr algn="just">
              <a:lnSpc>
                <a:spcPct val="150000"/>
              </a:lnSpc>
            </a:pPr>
            <a:r>
              <a:rPr lang="en-US" sz="2000" smtClean="0">
                <a:solidFill>
                  <a:srgbClr val="0033CC"/>
                </a:solidFill>
                <a:latin typeface="Times New Roman" panose="02020603050405020304" pitchFamily="18" charset="0"/>
                <a:cs typeface="Times New Roman" panose="02020603050405020304" pitchFamily="18" charset="0"/>
              </a:rPr>
              <a:t>	</a:t>
            </a:r>
            <a:r>
              <a:rPr lang="vi-VN" sz="2200" smtClean="0">
                <a:solidFill>
                  <a:srgbClr val="0033CC"/>
                </a:solidFill>
                <a:latin typeface="Times New Roman" panose="02020603050405020304" pitchFamily="18" charset="0"/>
                <a:cs typeface="Times New Roman" panose="02020603050405020304" pitchFamily="18" charset="0"/>
              </a:rPr>
              <a:t>Trẻ </a:t>
            </a:r>
            <a:r>
              <a:rPr lang="vi-VN" sz="2200">
                <a:solidFill>
                  <a:srgbClr val="0033CC"/>
                </a:solidFill>
                <a:latin typeface="Times New Roman" panose="02020603050405020304" pitchFamily="18" charset="0"/>
                <a:cs typeface="Times New Roman" panose="02020603050405020304" pitchFamily="18" charset="0"/>
              </a:rPr>
              <a:t>nhỏ có bản năng tò mò, ham thích tìm hiểu thế giới xung quanh. Nhiệm vụ của giáo dục mầm non nói chung và nhiệm của mỗi giáo viên nói riêng là khuyến khích và nuôi dưỡng tính tò mò ấy thông qua các hoạt động khám phá thử nghiệm thú vị, hấp dẫn và có ý nghĩa lớn đối với trẻ. </a:t>
            </a:r>
            <a:endParaRPr lang="en-US" sz="2200" smtClean="0">
              <a:solidFill>
                <a:srgbClr val="0033CC"/>
              </a:solidFill>
              <a:latin typeface="Times New Roman" panose="02020603050405020304" pitchFamily="18" charset="0"/>
              <a:cs typeface="Times New Roman" panose="02020603050405020304" pitchFamily="18" charset="0"/>
            </a:endParaRPr>
          </a:p>
          <a:p>
            <a:pPr algn="just">
              <a:lnSpc>
                <a:spcPct val="150000"/>
              </a:lnSpc>
            </a:pPr>
            <a:r>
              <a:rPr lang="en-US" sz="2200" smtClean="0">
                <a:solidFill>
                  <a:srgbClr val="0033CC"/>
                </a:solidFill>
                <a:latin typeface="Times New Roman" panose="02020603050405020304" pitchFamily="18" charset="0"/>
                <a:cs typeface="Times New Roman" panose="02020603050405020304" pitchFamily="18" charset="0"/>
              </a:rPr>
              <a:t>	Để </a:t>
            </a:r>
            <a:r>
              <a:rPr lang="vi-VN" sz="2200" smtClean="0">
                <a:solidFill>
                  <a:srgbClr val="0033CC"/>
                </a:solidFill>
                <a:latin typeface="Times New Roman" panose="02020603050405020304" pitchFamily="18" charset="0"/>
                <a:cs typeface="Times New Roman" panose="02020603050405020304" pitchFamily="18" charset="0"/>
              </a:rPr>
              <a:t>phát </a:t>
            </a:r>
            <a:r>
              <a:rPr lang="vi-VN" sz="2200">
                <a:solidFill>
                  <a:srgbClr val="0033CC"/>
                </a:solidFill>
                <a:latin typeface="Times New Roman" panose="02020603050405020304" pitchFamily="18" charset="0"/>
                <a:cs typeface="Times New Roman" panose="02020603050405020304" pitchFamily="18" charset="0"/>
              </a:rPr>
              <a:t>huy tính tò mò, lòng ham hiểu biết và hứng thú cho trẻ trong hoạt động khám phá khoa học thông qua hoạt động trải nghiệm với môi trường tự nhiên bằng cách cho trẻ làm một số thí nghiệm đơn giản, dễ làm, vừa sức trẻ, giúp trẻ thấy được sự biến đổi kì diệu của thiên nhiên và mối quan hệ qua lại phụ thuộc của nó như thí nghiệm hạt cần gì để nảy mầm, hay thí nghiệm khám phá sự ảnh hưởng của ánh sáng đối với sự phát triển của </a:t>
            </a:r>
            <a:r>
              <a:rPr lang="vi-VN" sz="2200" smtClean="0">
                <a:solidFill>
                  <a:srgbClr val="0033CC"/>
                </a:solidFill>
                <a:latin typeface="Times New Roman" panose="02020603050405020304" pitchFamily="18" charset="0"/>
                <a:cs typeface="Times New Roman" panose="02020603050405020304" pitchFamily="18" charset="0"/>
              </a:rPr>
              <a:t>cây</a:t>
            </a:r>
            <a:r>
              <a:rPr lang="en-US" sz="2200" smtClean="0">
                <a:solidFill>
                  <a:srgbClr val="0033CC"/>
                </a:solidFill>
                <a:latin typeface="Times New Roman" panose="02020603050405020304" pitchFamily="18" charset="0"/>
                <a:cs typeface="Times New Roman" panose="02020603050405020304" pitchFamily="18" charset="0"/>
              </a:rPr>
              <a:t>…</a:t>
            </a:r>
          </a:p>
          <a:p>
            <a:pPr>
              <a:lnSpc>
                <a:spcPct val="150000"/>
              </a:lnSpc>
            </a:pPr>
            <a:r>
              <a:rPr lang="en-US" sz="2200" smtClean="0">
                <a:solidFill>
                  <a:srgbClr val="0033CC"/>
                </a:solidFill>
                <a:latin typeface="Times New Roman" panose="02020603050405020304" pitchFamily="18" charset="0"/>
                <a:cs typeface="Times New Roman" panose="02020603050405020304" pitchFamily="18" charset="0"/>
              </a:rPr>
              <a:t>	</a:t>
            </a:r>
            <a:endParaRPr lang="vi-VN" sz="2200" b="1" i="1">
              <a:solidFill>
                <a:srgbClr val="0033CC"/>
              </a:solidFill>
              <a:latin typeface="Times New Roman" panose="02020603050405020304" pitchFamily="18" charset="0"/>
              <a:cs typeface="Times New Roman" panose="02020603050405020304" pitchFamily="18" charset="0"/>
            </a:endParaRPr>
          </a:p>
          <a:p>
            <a:endParaRPr lang="en-US" sz="2400">
              <a:solidFill>
                <a:srgbClr val="0033CC"/>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968766" y="-1"/>
            <a:ext cx="9731828" cy="93784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mtClean="0">
              <a:solidFill>
                <a:srgbClr val="0070C0"/>
              </a:solidFill>
              <a:latin typeface="Times New Roman" panose="02020603050405020304" pitchFamily="18" charset="0"/>
              <a:cs typeface="Times New Roman" panose="02020603050405020304" pitchFamily="18" charset="0"/>
            </a:endParaRPr>
          </a:p>
          <a:p>
            <a:pPr algn="ctr"/>
            <a:r>
              <a:rPr lang="en-US" sz="2200" b="1" err="1" smtClean="0">
                <a:solidFill>
                  <a:srgbClr val="FFFF00"/>
                </a:solidFill>
                <a:latin typeface="Times New Roman" panose="02020603050405020304" pitchFamily="18" charset="0"/>
                <a:cs typeface="Times New Roman" panose="02020603050405020304" pitchFamily="18" charset="0"/>
              </a:rPr>
              <a:t>Biện</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pháp</a:t>
            </a:r>
            <a:r>
              <a:rPr lang="en-US" sz="2200" b="1" smtClean="0">
                <a:solidFill>
                  <a:srgbClr val="FFFF00"/>
                </a:solidFill>
                <a:latin typeface="Times New Roman" panose="02020603050405020304" pitchFamily="18" charset="0"/>
                <a:cs typeface="Times New Roman" panose="02020603050405020304" pitchFamily="18" charset="0"/>
              </a:rPr>
              <a:t> 1: </a:t>
            </a:r>
            <a:r>
              <a:rPr lang="en-US" sz="2200" b="1" err="1" smtClean="0">
                <a:solidFill>
                  <a:srgbClr val="FFFF00"/>
                </a:solidFill>
                <a:latin typeface="Times New Roman" panose="02020603050405020304" pitchFamily="18" charset="0"/>
                <a:cs typeface="Times New Roman" panose="02020603050405020304" pitchFamily="18" charset="0"/>
              </a:rPr>
              <a:t>Tổ</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chức</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tạo</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tình</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huống</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cho</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trẻ</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được</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thực</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hành</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trải</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nghiệm</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với</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môi</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trường</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tự</a:t>
            </a:r>
            <a:r>
              <a:rPr lang="en-US" sz="2200" b="1" smtClean="0">
                <a:solidFill>
                  <a:srgbClr val="FFFF00"/>
                </a:solidFill>
                <a:latin typeface="Times New Roman" panose="02020603050405020304" pitchFamily="18" charset="0"/>
                <a:cs typeface="Times New Roman" panose="02020603050405020304" pitchFamily="18" charset="0"/>
              </a:rPr>
              <a:t> </a:t>
            </a:r>
            <a:r>
              <a:rPr lang="en-US" sz="2200" b="1" err="1" smtClean="0">
                <a:solidFill>
                  <a:srgbClr val="FFFF00"/>
                </a:solidFill>
                <a:latin typeface="Times New Roman" panose="02020603050405020304" pitchFamily="18" charset="0"/>
                <a:cs typeface="Times New Roman" panose="02020603050405020304" pitchFamily="18" charset="0"/>
              </a:rPr>
              <a:t>nhiên</a:t>
            </a:r>
            <a:endParaRPr lang="en-US" sz="2200" smtClean="0"/>
          </a:p>
          <a:p>
            <a:pPr algn="ctr"/>
            <a:endParaRPr lang="en-US" sz="2400"/>
          </a:p>
        </p:txBody>
      </p:sp>
    </p:spTree>
    <p:custDataLst>
      <p:tags r:id="rId1"/>
    </p:custDataLst>
    <p:extLst>
      <p:ext uri="{BB962C8B-B14F-4D97-AF65-F5344CB8AC3E}">
        <p14:creationId xmlns:p14="http://schemas.microsoft.com/office/powerpoint/2010/main" val="413958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4783"/>
          </a:xfrm>
        </p:spPr>
        <p:txBody>
          <a:bodyPr>
            <a:normAutofit fontScale="90000"/>
          </a:bodyPr>
          <a:lstStyle/>
          <a:p>
            <a:r>
              <a:rPr lang="en-US" b="1" i="1" smtClean="0">
                <a:solidFill>
                  <a:srgbClr val="0033CC"/>
                </a:solidFill>
                <a:latin typeface="Times New Roman" panose="02020603050405020304" pitchFamily="18" charset="0"/>
                <a:cs typeface="Times New Roman" panose="02020603050405020304" pitchFamily="18" charset="0"/>
              </a:rPr>
              <a:t/>
            </a:r>
            <a:br>
              <a:rPr lang="en-US" b="1" i="1" smtClean="0">
                <a:solidFill>
                  <a:srgbClr val="0033CC"/>
                </a:solidFill>
                <a:latin typeface="Times New Roman" panose="02020603050405020304" pitchFamily="18" charset="0"/>
                <a:cs typeface="Times New Roman" panose="02020603050405020304" pitchFamily="18" charset="0"/>
              </a:rPr>
            </a:br>
            <a:r>
              <a:rPr lang="vi-VN" sz="2700" b="1" i="1" smtClean="0">
                <a:solidFill>
                  <a:srgbClr val="FF0000"/>
                </a:solidFill>
                <a:latin typeface="Times New Roman" panose="02020603050405020304" pitchFamily="18" charset="0"/>
                <a:cs typeface="Times New Roman" panose="02020603050405020304" pitchFamily="18" charset="0"/>
              </a:rPr>
              <a:t>Ví </a:t>
            </a:r>
            <a:r>
              <a:rPr lang="vi-VN" sz="2700" b="1" i="1">
                <a:solidFill>
                  <a:srgbClr val="FF0000"/>
                </a:solidFill>
                <a:latin typeface="Times New Roman" panose="02020603050405020304" pitchFamily="18" charset="0"/>
                <a:cs typeface="Times New Roman" panose="02020603050405020304" pitchFamily="18" charset="0"/>
              </a:rPr>
              <a:t>dụ: Thí nghiệm về sự ảnh hưởng của ánh sáng đối với sự phát triển của cây</a:t>
            </a:r>
            <a:r>
              <a:rPr lang="en-US" b="1" i="1">
                <a:solidFill>
                  <a:srgbClr val="0033CC"/>
                </a:solidFill>
                <a:latin typeface="Times New Roman" panose="02020603050405020304" pitchFamily="18" charset="0"/>
                <a:cs typeface="Times New Roman" panose="02020603050405020304" pitchFamily="18" charset="0"/>
              </a:rPr>
              <a:t/>
            </a:r>
            <a:br>
              <a:rPr lang="en-US" b="1" i="1">
                <a:solidFill>
                  <a:srgbClr val="0033CC"/>
                </a:solidFill>
                <a:latin typeface="Times New Roman" panose="02020603050405020304" pitchFamily="18" charset="0"/>
                <a:cs typeface="Times New Roman" panose="02020603050405020304" pitchFamily="18" charset="0"/>
              </a:rPr>
            </a:br>
            <a:endParaRPr lang="en-US"/>
          </a:p>
        </p:txBody>
      </p:sp>
      <p:sp>
        <p:nvSpPr>
          <p:cNvPr id="4" name="Content Placeholder 3"/>
          <p:cNvSpPr>
            <a:spLocks noGrp="1"/>
          </p:cNvSpPr>
          <p:nvPr>
            <p:ph sz="half" idx="2"/>
          </p:nvPr>
        </p:nvSpPr>
        <p:spPr>
          <a:xfrm>
            <a:off x="6113584" y="1368425"/>
            <a:ext cx="5181600" cy="4351338"/>
          </a:xfrm>
        </p:spPr>
        <p:txBody>
          <a:bodyPr>
            <a:normAutofit/>
          </a:bodyPr>
          <a:lstStyle/>
          <a:p>
            <a:pPr lvl="0">
              <a:lnSpc>
                <a:spcPct val="150000"/>
              </a:lnSpc>
              <a:spcBef>
                <a:spcPts val="0"/>
              </a:spcBef>
              <a:buFontTx/>
              <a:buChar char="-"/>
            </a:pPr>
            <a:r>
              <a:rPr lang="en-US" sz="2000" smtClean="0">
                <a:solidFill>
                  <a:srgbClr val="0033CC"/>
                </a:solidFill>
                <a:latin typeface="Times New Roman" panose="02020603050405020304" pitchFamily="18" charset="0"/>
                <a:cs typeface="Times New Roman" panose="02020603050405020304" pitchFamily="18" charset="0"/>
              </a:rPr>
              <a:t>Trẻ </a:t>
            </a:r>
            <a:r>
              <a:rPr lang="vi-VN" sz="2000" smtClean="0">
                <a:solidFill>
                  <a:srgbClr val="0033CC"/>
                </a:solidFill>
                <a:latin typeface="Times New Roman" panose="02020603050405020304" pitchFamily="18" charset="0"/>
                <a:cs typeface="Times New Roman" panose="02020603050405020304" pitchFamily="18" charset="0"/>
              </a:rPr>
              <a:t>nói </a:t>
            </a:r>
            <a:r>
              <a:rPr lang="vi-VN" sz="2000">
                <a:solidFill>
                  <a:srgbClr val="0033CC"/>
                </a:solidFill>
                <a:latin typeface="Times New Roman" panose="02020603050405020304" pitchFamily="18" charset="0"/>
                <a:cs typeface="Times New Roman" panose="02020603050405020304" pitchFamily="18" charset="0"/>
              </a:rPr>
              <a:t>được hạt phát triển như thế nào, những điều kiện nào giúp hạt phát triển nhanh cũng như ánh sáng có ảnh hưởng như thế nào đối với sự phát triển của cây</a:t>
            </a:r>
            <a:r>
              <a:rPr lang="vi-VN" sz="2000">
                <a:solidFill>
                  <a:srgbClr val="0033CC"/>
                </a:solidFill>
                <a:latin typeface="Times New Roman" panose="02020603050405020304" pitchFamily="18" charset="0"/>
                <a:cs typeface="Times New Roman" panose="02020603050405020304" pitchFamily="18" charset="0"/>
              </a:rPr>
              <a:t>. </a:t>
            </a:r>
            <a:endParaRPr lang="en-US" sz="2000" smtClean="0">
              <a:solidFill>
                <a:srgbClr val="0033CC"/>
              </a:solidFill>
              <a:latin typeface="Times New Roman" panose="02020603050405020304" pitchFamily="18" charset="0"/>
              <a:cs typeface="Times New Roman" panose="02020603050405020304" pitchFamily="18" charset="0"/>
            </a:endParaRPr>
          </a:p>
          <a:p>
            <a:pPr marL="0" lvl="0" indent="0">
              <a:lnSpc>
                <a:spcPct val="150000"/>
              </a:lnSpc>
              <a:spcBef>
                <a:spcPts val="0"/>
              </a:spcBef>
              <a:buNone/>
            </a:pPr>
            <a:r>
              <a:rPr lang="en-US" sz="2000" smtClean="0">
                <a:solidFill>
                  <a:srgbClr val="0033CC"/>
                </a:solidFill>
                <a:latin typeface="Times New Roman" panose="02020603050405020304" pitchFamily="18" charset="0"/>
                <a:cs typeface="Times New Roman" panose="02020603050405020304" pitchFamily="18" charset="0"/>
                <a:sym typeface="Wingdings" pitchFamily="2" charset="2"/>
              </a:rPr>
              <a:t></a:t>
            </a:r>
            <a:r>
              <a:rPr lang="en-US" sz="2000">
                <a:solidFill>
                  <a:srgbClr val="0033CC"/>
                </a:solidFill>
                <a:latin typeface="Times New Roman" panose="02020603050405020304" pitchFamily="18" charset="0"/>
                <a:cs typeface="Times New Roman" panose="02020603050405020304" pitchFamily="18" charset="0"/>
                <a:sym typeface="Wingdings" pitchFamily="2" charset="2"/>
              </a:rPr>
              <a:t>T</a:t>
            </a:r>
            <a:r>
              <a:rPr lang="vi-VN" sz="2000" smtClean="0">
                <a:solidFill>
                  <a:srgbClr val="0033CC"/>
                </a:solidFill>
                <a:latin typeface="Times New Roman" panose="02020603050405020304" pitchFamily="18" charset="0"/>
                <a:cs typeface="Times New Roman" panose="02020603050405020304" pitchFamily="18" charset="0"/>
              </a:rPr>
              <a:t>rẻ </a:t>
            </a:r>
            <a:r>
              <a:rPr lang="vi-VN" sz="2000">
                <a:solidFill>
                  <a:srgbClr val="0033CC"/>
                </a:solidFill>
                <a:latin typeface="Times New Roman" panose="02020603050405020304" pitchFamily="18" charset="0"/>
                <a:cs typeface="Times New Roman" panose="02020603050405020304" pitchFamily="18" charset="0"/>
              </a:rPr>
              <a:t>rất hứng thú tham gia tích cực vào hoạt động, quá trình nhận thức của trẻ như: tư duy, tưởng tượng, quan sát, so sánh,..cũng được phát triển mạnh và đạt hiệu quả cao.</a:t>
            </a:r>
          </a:p>
          <a:p>
            <a:endParaRPr lang="en-US"/>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85092" y="1148861"/>
            <a:ext cx="5181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18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59141" y="317241"/>
            <a:ext cx="11733332" cy="6130451"/>
          </a:xfrm>
          <a:prstGeom prst="round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mtClean="0">
              <a:solidFill>
                <a:prstClr val="white"/>
              </a:solidFill>
            </a:endParaRPr>
          </a:p>
          <a:p>
            <a:endParaRPr lang="en-US">
              <a:solidFill>
                <a:prstClr val="white"/>
              </a:solidFill>
            </a:endParaRPr>
          </a:p>
          <a:p>
            <a:pPr algn="just">
              <a:lnSpc>
                <a:spcPct val="150000"/>
              </a:lnSpc>
            </a:pPr>
            <a:r>
              <a:rPr lang="en-US" sz="2000" smtClean="0">
                <a:solidFill>
                  <a:srgbClr val="FFFF00"/>
                </a:solidFill>
                <a:latin typeface="Times New Roman" panose="02020603050405020304" pitchFamily="18" charset="0"/>
                <a:cs typeface="Times New Roman" panose="02020603050405020304" pitchFamily="18" charset="0"/>
              </a:rPr>
              <a:t>	</a:t>
            </a:r>
            <a:r>
              <a:rPr lang="vi-VN" sz="2400" smtClean="0">
                <a:solidFill>
                  <a:srgbClr val="002060"/>
                </a:solidFill>
                <a:latin typeface="Times New Roman" panose="02020603050405020304" pitchFamily="18" charset="0"/>
                <a:cs typeface="Times New Roman" panose="02020603050405020304" pitchFamily="18" charset="0"/>
              </a:rPr>
              <a:t>Bên </a:t>
            </a:r>
            <a:r>
              <a:rPr lang="vi-VN" sz="2400">
                <a:solidFill>
                  <a:srgbClr val="002060"/>
                </a:solidFill>
                <a:latin typeface="Times New Roman" panose="02020603050405020304" pitchFamily="18" charset="0"/>
                <a:cs typeface="Times New Roman" panose="02020603050405020304" pitchFamily="18" charset="0"/>
              </a:rPr>
              <a:t>cạnh đó, tôi luôn tận dụng các điều kiện, hoàn cảnh cụ thể diễn ra hàng ngày cho trẻ quan sát và nhận biết các hiện tượng thời tiết như “nắng, mưa, gió, mây” và cảnh vật xung quanh trẻ, nhận xét các dấu hiệu đặc trưng của các mùa qua hình thức giải câu đố về các mùa hay các trò chơi “hãy nói nhanh hay trò chơi đúng thứ tự của các mùa”. </a:t>
            </a:r>
            <a:r>
              <a:rPr lang="en-US" sz="2400" smtClean="0">
                <a:solidFill>
                  <a:srgbClr val="002060"/>
                </a:solidFill>
                <a:latin typeface="Times New Roman" panose="02020603050405020304" pitchFamily="18" charset="0"/>
                <a:cs typeface="Times New Roman" panose="02020603050405020304" pitchFamily="18" charset="0"/>
              </a:rPr>
              <a:t>	Mặt </a:t>
            </a:r>
            <a:r>
              <a:rPr lang="en-US" sz="2400" smtClean="0">
                <a:solidFill>
                  <a:srgbClr val="002060"/>
                </a:solidFill>
                <a:latin typeface="Times New Roman" panose="02020603050405020304" pitchFamily="18" charset="0"/>
                <a:cs typeface="Times New Roman" panose="02020603050405020304" pitchFamily="18" charset="0"/>
              </a:rPr>
              <a:t>khác đ</a:t>
            </a:r>
            <a:r>
              <a:rPr lang="vi-VN" sz="2400" smtClean="0">
                <a:solidFill>
                  <a:srgbClr val="002060"/>
                </a:solidFill>
                <a:latin typeface="Times New Roman" panose="02020603050405020304" pitchFamily="18" charset="0"/>
                <a:cs typeface="Times New Roman" panose="02020603050405020304" pitchFamily="18" charset="0"/>
              </a:rPr>
              <a:t>ể </a:t>
            </a:r>
            <a:r>
              <a:rPr lang="vi-VN" sz="2400">
                <a:solidFill>
                  <a:srgbClr val="002060"/>
                </a:solidFill>
                <a:latin typeface="Times New Roman" panose="02020603050405020304" pitchFamily="18" charset="0"/>
                <a:cs typeface="Times New Roman" panose="02020603050405020304" pitchFamily="18" charset="0"/>
              </a:rPr>
              <a:t>củng cố hiểu biết của trẻ </a:t>
            </a:r>
            <a:r>
              <a:rPr lang="en-US" sz="2400" smtClean="0">
                <a:solidFill>
                  <a:srgbClr val="002060"/>
                </a:solidFill>
                <a:latin typeface="Times New Roman" panose="02020603050405020304" pitchFamily="18" charset="0"/>
                <a:cs typeface="Times New Roman" panose="02020603050405020304" pitchFamily="18" charset="0"/>
              </a:rPr>
              <a:t>tôi </a:t>
            </a:r>
            <a:r>
              <a:rPr lang="vi-VN" sz="2400" smtClean="0">
                <a:solidFill>
                  <a:srgbClr val="002060"/>
                </a:solidFill>
                <a:latin typeface="Times New Roman" panose="02020603050405020304" pitchFamily="18" charset="0"/>
                <a:cs typeface="Times New Roman" panose="02020603050405020304" pitchFamily="18" charset="0"/>
              </a:rPr>
              <a:t>cho </a:t>
            </a:r>
            <a:r>
              <a:rPr lang="vi-VN" sz="2400">
                <a:solidFill>
                  <a:srgbClr val="002060"/>
                </a:solidFill>
                <a:latin typeface="Times New Roman" panose="02020603050405020304" pitchFamily="18" charset="0"/>
                <a:cs typeface="Times New Roman" panose="02020603050405020304" pitchFamily="18" charset="0"/>
              </a:rPr>
              <a:t>trẻ thí </a:t>
            </a:r>
            <a:r>
              <a:rPr lang="vi-VN" sz="2400" smtClean="0">
                <a:solidFill>
                  <a:srgbClr val="002060"/>
                </a:solidFill>
                <a:latin typeface="Times New Roman" panose="02020603050405020304" pitchFamily="18" charset="0"/>
                <a:cs typeface="Times New Roman" panose="02020603050405020304" pitchFamily="18" charset="0"/>
              </a:rPr>
              <a:t>nghiệm</a:t>
            </a:r>
            <a:r>
              <a:rPr lang="en-US" sz="2400" smtClean="0">
                <a:solidFill>
                  <a:srgbClr val="002060"/>
                </a:solidFill>
                <a:latin typeface="Times New Roman" panose="02020603050405020304" pitchFamily="18" charset="0"/>
                <a:cs typeface="Times New Roman" panose="02020603050405020304" pitchFamily="18" charset="0"/>
              </a:rPr>
              <a:t> </a:t>
            </a:r>
            <a:r>
              <a:rPr lang="en-US" sz="2400" smtClean="0">
                <a:solidFill>
                  <a:srgbClr val="002060"/>
                </a:solidFill>
                <a:latin typeface="Times New Roman" panose="02020603050405020304" pitchFamily="18" charset="0"/>
                <a:cs typeface="Times New Roman" panose="02020603050405020304" pitchFamily="18" charset="0"/>
              </a:rPr>
              <a:t>đơn </a:t>
            </a:r>
            <a:r>
              <a:rPr lang="en-US" sz="2400" smtClean="0">
                <a:solidFill>
                  <a:srgbClr val="002060"/>
                </a:solidFill>
                <a:latin typeface="Times New Roman" panose="02020603050405020304" pitchFamily="18" charset="0"/>
                <a:cs typeface="Times New Roman" panose="02020603050405020304" pitchFamily="18" charset="0"/>
              </a:rPr>
              <a:t>giản như thí nghiệm</a:t>
            </a:r>
            <a:r>
              <a:rPr lang="vi-VN" sz="2400" smtClean="0">
                <a:solidFill>
                  <a:srgbClr val="002060"/>
                </a:solidFill>
                <a:latin typeface="Times New Roman" panose="02020603050405020304" pitchFamily="18" charset="0"/>
                <a:cs typeface="Times New Roman" panose="02020603050405020304" pitchFamily="18" charset="0"/>
              </a:rPr>
              <a:t> </a:t>
            </a:r>
            <a:r>
              <a:rPr lang="vi-VN" sz="2400">
                <a:solidFill>
                  <a:srgbClr val="002060"/>
                </a:solidFill>
                <a:latin typeface="Times New Roman" panose="02020603050405020304" pitchFamily="18" charset="0"/>
                <a:cs typeface="Times New Roman" panose="02020603050405020304" pitchFamily="18" charset="0"/>
              </a:rPr>
              <a:t>về vật nổi vật chìm dưới nước, các cốc nước màu kỳ diệu</a:t>
            </a:r>
            <a:r>
              <a:rPr lang="vi-VN" sz="2400" smtClean="0">
                <a:solidFill>
                  <a:srgbClr val="002060"/>
                </a:solidFill>
                <a:latin typeface="Times New Roman" panose="02020603050405020304" pitchFamily="18" charset="0"/>
                <a:cs typeface="Times New Roman" panose="02020603050405020304" pitchFamily="18" charset="0"/>
              </a:rPr>
              <a:t>…</a:t>
            </a:r>
            <a:endParaRPr lang="en-US" sz="2400" smtClean="0">
              <a:solidFill>
                <a:srgbClr val="002060"/>
              </a:solidFill>
              <a:latin typeface="Times New Roman" panose="02020603050405020304" pitchFamily="18" charset="0"/>
              <a:cs typeface="Times New Roman" panose="02020603050405020304" pitchFamily="18" charset="0"/>
            </a:endParaRPr>
          </a:p>
          <a:p>
            <a:pPr>
              <a:lnSpc>
                <a:spcPct val="150000"/>
              </a:lnSpc>
            </a:pPr>
            <a:r>
              <a:rPr lang="vi-VN" sz="2400" i="1">
                <a:solidFill>
                  <a:srgbClr val="002060"/>
                </a:solidFill>
                <a:latin typeface="Times New Roman" panose="02020603050405020304" pitchFamily="18" charset="0"/>
                <a:cs typeface="Times New Roman" panose="02020603050405020304" pitchFamily="18" charset="0"/>
              </a:rPr>
              <a:t>Ví dụ: Thí nghiệm về vật nổi vật chìm dưới nước.</a:t>
            </a:r>
          </a:p>
          <a:p>
            <a:pPr>
              <a:lnSpc>
                <a:spcPct val="150000"/>
              </a:lnSpc>
            </a:pPr>
            <a:r>
              <a:rPr lang="en-US" sz="2400">
                <a:solidFill>
                  <a:srgbClr val="002060"/>
                </a:solidFill>
                <a:latin typeface="Times New Roman" panose="02020603050405020304" pitchFamily="18" charset="0"/>
                <a:cs typeface="Times New Roman" panose="02020603050405020304" pitchFamily="18" charset="0"/>
              </a:rPr>
              <a:t>	</a:t>
            </a:r>
            <a:r>
              <a:rPr lang="vi-VN" sz="2400" smtClean="0">
                <a:solidFill>
                  <a:srgbClr val="002060"/>
                </a:solidFill>
                <a:latin typeface="Times New Roman" panose="02020603050405020304" pitchFamily="18" charset="0"/>
                <a:cs typeface="Times New Roman" panose="02020603050405020304" pitchFamily="18" charset="0"/>
              </a:rPr>
              <a:t>Qua </a:t>
            </a:r>
            <a:r>
              <a:rPr lang="vi-VN" sz="2400">
                <a:solidFill>
                  <a:srgbClr val="002060"/>
                </a:solidFill>
                <a:latin typeface="Times New Roman" panose="02020603050405020304" pitchFamily="18" charset="0"/>
                <a:cs typeface="Times New Roman" panose="02020603050405020304" pitchFamily="18" charset="0"/>
              </a:rPr>
              <a:t>thí nghiệm này giúp trẻ hiểu được những vật có tính chất kim loại như sắt dễ chìm, những vật nhẹ, mỏng, xốp khó chìm trong nước.</a:t>
            </a:r>
          </a:p>
          <a:p>
            <a:endParaRPr lang="vi-VN" sz="2000" smtClean="0">
              <a:solidFill>
                <a:srgbClr val="002060"/>
              </a:solidFill>
              <a:latin typeface="Times New Roman" panose="02020603050405020304" pitchFamily="18" charset="0"/>
              <a:cs typeface="Times New Roman" panose="02020603050405020304" pitchFamily="18" charset="0"/>
            </a:endParaRPr>
          </a:p>
          <a:p>
            <a:endParaRPr lang="en-US">
              <a:solidFill>
                <a:prstClr val="white"/>
              </a:solidFill>
            </a:endParaRPr>
          </a:p>
          <a:p>
            <a:pPr algn="ctr"/>
            <a:endParaRPr lang="en-US">
              <a:solidFill>
                <a:prstClr val="white"/>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5548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108" y="365126"/>
            <a:ext cx="9366738" cy="736844"/>
          </a:xfrm>
        </p:spPr>
        <p:txBody>
          <a:bodyPr/>
          <a:lstStyle/>
          <a:p>
            <a:pPr lvl="0" algn="ctr">
              <a:lnSpc>
                <a:spcPct val="100000"/>
              </a:lnSpc>
              <a:spcBef>
                <a:spcPts val="0"/>
              </a:spcBef>
              <a:defRPr/>
            </a:pPr>
            <a:r>
              <a:rPr lang="en-US" sz="2800" b="1" i="1">
                <a:solidFill>
                  <a:srgbClr val="FF0000"/>
                </a:solidFill>
                <a:latin typeface="Times New Roman" panose="02020603050405020304" pitchFamily="18" charset="0"/>
                <a:ea typeface="+mn-ea"/>
                <a:cs typeface="Times New Roman" panose="02020603050405020304" pitchFamily="18" charset="0"/>
              </a:rPr>
              <a:t>Trẻ </a:t>
            </a:r>
            <a:r>
              <a:rPr lang="en-US" sz="2800" b="1" i="1">
                <a:solidFill>
                  <a:srgbClr val="FF0000"/>
                </a:solidFill>
                <a:latin typeface="Times New Roman" panose="02020603050405020304" pitchFamily="18" charset="0"/>
                <a:ea typeface="+mn-ea"/>
                <a:cs typeface="Times New Roman" panose="02020603050405020304" pitchFamily="18" charset="0"/>
              </a:rPr>
              <a:t>làm </a:t>
            </a:r>
            <a:r>
              <a:rPr lang="en-US" sz="2800" b="1" i="1" smtClean="0">
                <a:solidFill>
                  <a:srgbClr val="FF0000"/>
                </a:solidFill>
                <a:latin typeface="Times New Roman" panose="02020603050405020304" pitchFamily="18" charset="0"/>
                <a:ea typeface="+mn-ea"/>
                <a:cs typeface="Times New Roman" panose="02020603050405020304" pitchFamily="18" charset="0"/>
              </a:rPr>
              <a:t>thí </a:t>
            </a:r>
            <a:r>
              <a:rPr lang="en-US" sz="2800" b="1" i="1">
                <a:solidFill>
                  <a:srgbClr val="FF0000"/>
                </a:solidFill>
                <a:latin typeface="Times New Roman" panose="02020603050405020304" pitchFamily="18" charset="0"/>
                <a:ea typeface="+mn-ea"/>
                <a:cs typeface="Times New Roman" panose="02020603050405020304" pitchFamily="18" charset="0"/>
              </a:rPr>
              <a:t>nghiệm sự thay đổi của </a:t>
            </a:r>
            <a:r>
              <a:rPr lang="en-US" sz="2800" b="1" i="1">
                <a:solidFill>
                  <a:srgbClr val="FF0000"/>
                </a:solidFill>
                <a:latin typeface="Times New Roman" panose="02020603050405020304" pitchFamily="18" charset="0"/>
                <a:ea typeface="+mn-ea"/>
                <a:cs typeface="Times New Roman" panose="02020603050405020304" pitchFamily="18" charset="0"/>
              </a:rPr>
              <a:t>màu </a:t>
            </a:r>
            <a:r>
              <a:rPr lang="en-US" sz="2800" b="1" i="1" smtClean="0">
                <a:solidFill>
                  <a:srgbClr val="FF0000"/>
                </a:solidFill>
                <a:latin typeface="Times New Roman" panose="02020603050405020304" pitchFamily="18" charset="0"/>
                <a:ea typeface="+mn-ea"/>
                <a:cs typeface="Times New Roman" panose="02020603050405020304" pitchFamily="18" charset="0"/>
              </a:rPr>
              <a:t>nước</a:t>
            </a:r>
            <a:endParaRPr lang="en-US" i="1"/>
          </a:p>
        </p:txBody>
      </p:sp>
      <p:sp>
        <p:nvSpPr>
          <p:cNvPr id="4" name="Content Placeholder 3"/>
          <p:cNvSpPr>
            <a:spLocks noGrp="1"/>
          </p:cNvSpPr>
          <p:nvPr>
            <p:ph sz="half" idx="2"/>
          </p:nvPr>
        </p:nvSpPr>
        <p:spPr>
          <a:xfrm>
            <a:off x="6172200" y="1500554"/>
            <a:ext cx="5181600" cy="4676409"/>
          </a:xfrm>
        </p:spPr>
        <p:txBody>
          <a:bodyPr>
            <a:normAutofit fontScale="92500" lnSpcReduction="20000"/>
          </a:bodyPr>
          <a:lstStyle/>
          <a:p>
            <a:pPr marL="0" lvl="0" indent="457200" algn="just">
              <a:lnSpc>
                <a:spcPct val="150000"/>
              </a:lnSpc>
              <a:spcBef>
                <a:spcPts val="0"/>
              </a:spcBef>
              <a:buNone/>
            </a:pPr>
            <a:r>
              <a:rPr lang="en-US" sz="2200" b="1">
                <a:solidFill>
                  <a:srgbClr val="FF0000"/>
                </a:solidFill>
                <a:latin typeface="Times New Roman"/>
                <a:ea typeface="Times New Roman"/>
                <a:cs typeface="Times New Roman"/>
              </a:rPr>
              <a:t>-Trong quá trình thực hiện trẻ rất hứng thú, phát triển khả năng tư duy cao. </a:t>
            </a:r>
          </a:p>
          <a:p>
            <a:pPr marL="0" lvl="0" indent="457200" algn="just">
              <a:lnSpc>
                <a:spcPct val="150000"/>
              </a:lnSpc>
              <a:spcBef>
                <a:spcPts val="0"/>
              </a:spcBef>
              <a:buNone/>
            </a:pPr>
            <a:r>
              <a:rPr lang="en-US" sz="2200" b="1">
                <a:solidFill>
                  <a:srgbClr val="FF0000"/>
                </a:solidFill>
                <a:latin typeface="Times New Roman"/>
                <a:ea typeface="Times New Roman"/>
                <a:cs typeface="Times New Roman"/>
              </a:rPr>
              <a:t>- Hầu hết tất cả các trẻ đều háo hức chờ đón những giờ thí nghiệm, tập trung cao độ để quan sát hiện tượng xảy ra, kiên nhẫn chờ đón kết quả. </a:t>
            </a:r>
          </a:p>
          <a:p>
            <a:pPr marL="342900" lvl="0" indent="-342900" algn="just">
              <a:lnSpc>
                <a:spcPct val="150000"/>
              </a:lnSpc>
              <a:spcBef>
                <a:spcPts val="0"/>
              </a:spcBef>
              <a:buFontTx/>
              <a:buChar char="-"/>
            </a:pPr>
            <a:r>
              <a:rPr lang="en-US" sz="2200" b="1">
                <a:solidFill>
                  <a:srgbClr val="FF0000"/>
                </a:solidFill>
                <a:latin typeface="Times New Roman"/>
                <a:ea typeface="Times New Roman"/>
                <a:cs typeface="Times New Roman"/>
              </a:rPr>
              <a:t>Khơi gợi ở trẻ nhu cầu khám phá. </a:t>
            </a:r>
          </a:p>
          <a:p>
            <a:pPr marL="342900" lvl="0" indent="-342900" algn="just">
              <a:lnSpc>
                <a:spcPct val="150000"/>
              </a:lnSpc>
              <a:spcBef>
                <a:spcPts val="0"/>
              </a:spcBef>
              <a:buFontTx/>
              <a:buChar char="-"/>
              <a:defRPr/>
            </a:pPr>
            <a:r>
              <a:rPr lang="en-US" sz="2200" b="1">
                <a:solidFill>
                  <a:srgbClr val="FF0000"/>
                </a:solidFill>
                <a:latin typeface="Times New Roman"/>
                <a:ea typeface="Times New Roman"/>
                <a:cs typeface="Times New Roman"/>
              </a:rPr>
              <a:t>Trẻ thể hiện được tính tích cực chủ động khi quan sát đối tượng , trẻ tỏ ra nhanh nhẹn linh hoạt và phát triển vốn kinh nghiệm và vốn từ cho trẻ.</a:t>
            </a:r>
            <a:endParaRPr lang="en-US" sz="2200" b="1">
              <a:solidFill>
                <a:srgbClr val="FF0000"/>
              </a:solidFill>
              <a:latin typeface=".VnTime"/>
              <a:ea typeface="Times New Roman"/>
              <a:cs typeface="Times New Roman"/>
            </a:endParaRPr>
          </a:p>
          <a:p>
            <a:endParaRPr lang="en-US"/>
          </a:p>
        </p:txBody>
      </p:sp>
      <p:pic>
        <p:nvPicPr>
          <p:cNvPr id="5" name="Content Placeholder 4" descr="C:\Users\DELL\Downloads\B612_20211025_083943_284.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65385"/>
            <a:ext cx="5181600" cy="4853353"/>
          </a:xfrm>
          <a:prstGeom prst="rect">
            <a:avLst/>
          </a:prstGeom>
          <a:noFill/>
          <a:ln>
            <a:noFill/>
          </a:ln>
        </p:spPr>
      </p:pic>
    </p:spTree>
    <p:extLst>
      <p:ext uri="{BB962C8B-B14F-4D97-AF65-F5344CB8AC3E}">
        <p14:creationId xmlns:p14="http://schemas.microsoft.com/office/powerpoint/2010/main" val="351615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8"/>
          <p:cNvSpPr/>
          <p:nvPr/>
        </p:nvSpPr>
        <p:spPr>
          <a:xfrm>
            <a:off x="682604" y="1535723"/>
            <a:ext cx="11509395" cy="4911970"/>
          </a:xfrm>
          <a:prstGeom prst="roundRect">
            <a:avLst/>
          </a:prstGeom>
          <a:solidFill>
            <a:srgbClr val="FE8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2060"/>
                </a:solidFill>
                <a:latin typeface="Times New Roman" panose="02020603050405020304" pitchFamily="18" charset="0"/>
                <a:cs typeface="Times New Roman" panose="02020603050405020304" pitchFamily="18" charset="0"/>
              </a:rPr>
              <a:t>	</a:t>
            </a:r>
          </a:p>
          <a:p>
            <a:pPr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a:t>
            </a:r>
            <a:r>
              <a:rPr lang="vi-VN" sz="2400" smtClean="0">
                <a:solidFill>
                  <a:srgbClr val="002060"/>
                </a:solidFill>
                <a:latin typeface="Times New Roman" panose="02020603050405020304" pitchFamily="18" charset="0"/>
                <a:cs typeface="Times New Roman" panose="02020603050405020304" pitchFamily="18" charset="0"/>
              </a:rPr>
              <a:t>Để </a:t>
            </a:r>
            <a:r>
              <a:rPr lang="vi-VN" sz="2400">
                <a:solidFill>
                  <a:srgbClr val="002060"/>
                </a:solidFill>
                <a:latin typeface="Times New Roman" panose="02020603050405020304" pitchFamily="18" charset="0"/>
                <a:cs typeface="Times New Roman" panose="02020603050405020304" pitchFamily="18" charset="0"/>
              </a:rPr>
              <a:t>tạo cho trẻ có môi trường và không gian tiếp xúc với các sự vật hiện tượng một cách tốt nhất tôi đã chú trọng đến việc xây dựng góc thiên nhiên cho trẻ. Cho trẻ được hoạt động chăm sóc cây, con vật, nhặt cỏ, tưới nước, làm các thí nghiệm… </a:t>
            </a:r>
            <a:endParaRPr lang="en-US" sz="2400" smtClean="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a:t>
            </a:r>
            <a:r>
              <a:rPr lang="vi-VN" sz="2400" smtClean="0">
                <a:solidFill>
                  <a:srgbClr val="002060"/>
                </a:solidFill>
                <a:latin typeface="Times New Roman" panose="02020603050405020304" pitchFamily="18" charset="0"/>
                <a:cs typeface="Times New Roman" panose="02020603050405020304" pitchFamily="18" charset="0"/>
              </a:rPr>
              <a:t>Mỗi </a:t>
            </a:r>
            <a:r>
              <a:rPr lang="vi-VN" sz="2400">
                <a:solidFill>
                  <a:srgbClr val="002060"/>
                </a:solidFill>
                <a:latin typeface="Times New Roman" panose="02020603050405020304" pitchFamily="18" charset="0"/>
                <a:cs typeface="Times New Roman" panose="02020603050405020304" pitchFamily="18" charset="0"/>
              </a:rPr>
              <a:t>ngày khi trẻ chăm sóc góc thiên nhiên của lớp tôi nhận thấy trẻ rất thích thú và hào hứng với công việc của mình và rất thích được khám phá các sự vật hiện tượng xung quanh</a:t>
            </a:r>
          </a:p>
          <a:p>
            <a:pPr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a:t>
            </a:r>
            <a:r>
              <a:rPr lang="vi-VN" sz="2400" smtClean="0">
                <a:solidFill>
                  <a:srgbClr val="002060"/>
                </a:solidFill>
                <a:latin typeface="Times New Roman" panose="02020603050405020304" pitchFamily="18" charset="0"/>
                <a:cs typeface="Times New Roman" panose="02020603050405020304" pitchFamily="18" charset="0"/>
              </a:rPr>
              <a:t>Qua </a:t>
            </a:r>
            <a:r>
              <a:rPr lang="vi-VN" sz="2400">
                <a:solidFill>
                  <a:srgbClr val="002060"/>
                </a:solidFill>
                <a:latin typeface="Times New Roman" panose="02020603050405020304" pitchFamily="18" charset="0"/>
                <a:cs typeface="Times New Roman" panose="02020603050405020304" pitchFamily="18" charset="0"/>
              </a:rPr>
              <a:t>góc thiên nhiên này tôi thấy trẻ được trực tiếp trải nghiệm với các sự vật từ đó trẻ hứng thú học tập và nhận thức sâu sắc về các sự vật.</a:t>
            </a:r>
          </a:p>
          <a:p>
            <a:pPr algn="just">
              <a:lnSpc>
                <a:spcPct val="150000"/>
              </a:lnSpc>
            </a:pPr>
            <a:endParaRPr lang="en-US" sz="2400" smtClean="0">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sp>
        <p:nvSpPr>
          <p:cNvPr id="13" name="Cloud Callout 12"/>
          <p:cNvSpPr/>
          <p:nvPr/>
        </p:nvSpPr>
        <p:spPr>
          <a:xfrm>
            <a:off x="1434537" y="97969"/>
            <a:ext cx="9731828" cy="14377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mtClean="0">
              <a:solidFill>
                <a:srgbClr val="0070C0"/>
              </a:solidFill>
              <a:latin typeface="Times New Roman" panose="02020603050405020304" pitchFamily="18" charset="0"/>
              <a:cs typeface="Times New Roman" panose="02020603050405020304" pitchFamily="18" charset="0"/>
            </a:endParaRPr>
          </a:p>
          <a:p>
            <a:pPr algn="ctr"/>
            <a:r>
              <a:rPr lang="en-US" sz="2400" b="1" err="1" smtClean="0">
                <a:solidFill>
                  <a:srgbClr val="FFFF00"/>
                </a:solidFill>
                <a:latin typeface="Times New Roman" panose="02020603050405020304" pitchFamily="18" charset="0"/>
                <a:cs typeface="Times New Roman" panose="02020603050405020304" pitchFamily="18" charset="0"/>
              </a:rPr>
              <a:t>Biện</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a:solidFill>
                  <a:srgbClr val="FFFF00"/>
                </a:solidFill>
                <a:latin typeface="Times New Roman" panose="02020603050405020304" pitchFamily="18" charset="0"/>
                <a:cs typeface="Times New Roman" panose="02020603050405020304" pitchFamily="18" charset="0"/>
              </a:rPr>
              <a:t>pháp</a:t>
            </a:r>
            <a:r>
              <a:rPr lang="en-US" sz="2400" b="1">
                <a:solidFill>
                  <a:srgbClr val="FFFF00"/>
                </a:solidFill>
                <a:latin typeface="Times New Roman" panose="02020603050405020304" pitchFamily="18" charset="0"/>
                <a:cs typeface="Times New Roman" panose="02020603050405020304" pitchFamily="18" charset="0"/>
              </a:rPr>
              <a:t> </a:t>
            </a:r>
            <a:r>
              <a:rPr lang="en-US" sz="2400" b="1" smtClean="0">
                <a:solidFill>
                  <a:srgbClr val="FFFF00"/>
                </a:solidFill>
                <a:latin typeface="Times New Roman" panose="02020603050405020304" pitchFamily="18" charset="0"/>
                <a:cs typeface="Times New Roman" panose="02020603050405020304" pitchFamily="18" charset="0"/>
              </a:rPr>
              <a:t>2:  </a:t>
            </a:r>
            <a:r>
              <a:rPr lang="en-US" sz="2400" b="1" err="1" smtClean="0">
                <a:solidFill>
                  <a:srgbClr val="FFFF00"/>
                </a:solidFill>
                <a:latin typeface="Times New Roman" panose="02020603050405020304" pitchFamily="18" charset="0"/>
                <a:cs typeface="Times New Roman" panose="02020603050405020304" pitchFamily="18" charset="0"/>
              </a:rPr>
              <a:t>Xây</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dựng</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góc</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thiên</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nhiên</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sinh</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động</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phong</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phú</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tạo</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môi</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trường</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cho</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trẻ</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hoạt</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động</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trải</a:t>
            </a:r>
            <a:r>
              <a:rPr lang="en-US" sz="2400" b="1" smtClean="0">
                <a:solidFill>
                  <a:srgbClr val="FFFF00"/>
                </a:solidFill>
                <a:latin typeface="Times New Roman" panose="02020603050405020304" pitchFamily="18" charset="0"/>
                <a:cs typeface="Times New Roman" panose="02020603050405020304" pitchFamily="18" charset="0"/>
              </a:rPr>
              <a:t> </a:t>
            </a:r>
            <a:r>
              <a:rPr lang="en-US" sz="2400" b="1" err="1" smtClean="0">
                <a:solidFill>
                  <a:srgbClr val="FFFF00"/>
                </a:solidFill>
                <a:latin typeface="Times New Roman" panose="02020603050405020304" pitchFamily="18" charset="0"/>
                <a:cs typeface="Times New Roman" panose="02020603050405020304" pitchFamily="18" charset="0"/>
              </a:rPr>
              <a:t>nghiệm</a:t>
            </a:r>
            <a:endParaRPr lang="en-US" sz="2400" b="1">
              <a:solidFill>
                <a:srgbClr val="FFFF00"/>
              </a:solidFill>
              <a:latin typeface="Times New Roman" panose="02020603050405020304" pitchFamily="18" charset="0"/>
              <a:cs typeface="Times New Roman" panose="02020603050405020304" pitchFamily="18" charset="0"/>
            </a:endParaRPr>
          </a:p>
          <a:p>
            <a:pPr algn="ctr"/>
            <a:endParaRPr lang="en-US"/>
          </a:p>
        </p:txBody>
      </p:sp>
    </p:spTree>
    <p:custDataLst>
      <p:tags r:id="rId1"/>
    </p:custDataLst>
    <p:extLst>
      <p:ext uri="{BB962C8B-B14F-4D97-AF65-F5344CB8AC3E}">
        <p14:creationId xmlns:p14="http://schemas.microsoft.com/office/powerpoint/2010/main" val="69407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2.3|4.1|2.1|3.7|2.3"/>
</p:tagLst>
</file>

<file path=ppt/tags/tag2.xml><?xml version="1.0" encoding="utf-8"?>
<p:tagLst xmlns:a="http://schemas.openxmlformats.org/drawingml/2006/main" xmlns:r="http://schemas.openxmlformats.org/officeDocument/2006/relationships" xmlns:p="http://schemas.openxmlformats.org/presentationml/2006/main">
  <p:tag name="TIMING" val="|1.1|2.3|4.1|2.1|3.7|2.3"/>
</p:tagLst>
</file>

<file path=ppt/tags/tag3.xml><?xml version="1.0" encoding="utf-8"?>
<p:tagLst xmlns:a="http://schemas.openxmlformats.org/drawingml/2006/main" xmlns:r="http://schemas.openxmlformats.org/officeDocument/2006/relationships" xmlns:p="http://schemas.openxmlformats.org/presentationml/2006/main">
  <p:tag name="TIMING" val="|0.7|2.1|3.4"/>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8|1.6|2.5"/>
</p:tagLst>
</file>

<file path=ppt/tags/tag7.xml><?xml version="1.0" encoding="utf-8"?>
<p:tagLst xmlns:a="http://schemas.openxmlformats.org/drawingml/2006/main" xmlns:r="http://schemas.openxmlformats.org/officeDocument/2006/relationships" xmlns:p="http://schemas.openxmlformats.org/presentationml/2006/main">
  <p:tag name="TIMING" val="|0.6|3.4"/>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7|2.3|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1163</Words>
  <Application>Microsoft Office PowerPoint</Application>
  <PresentationFormat>Custom</PresentationFormat>
  <Paragraphs>78</Paragraphs>
  <Slides>14</Slides>
  <Notes>0</Notes>
  <HiddenSlides>0</HiddenSlides>
  <MMClips>1</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2_Office Theme</vt:lpstr>
      <vt:lpstr>6_Office Theme</vt:lpstr>
      <vt:lpstr>9_Office Theme</vt:lpstr>
      <vt:lpstr>PowerPoint Presentation</vt:lpstr>
      <vt:lpstr>PowerPoint Presentation</vt:lpstr>
      <vt:lpstr>PowerPoint Presentation</vt:lpstr>
      <vt:lpstr>PowerPoint Presentation</vt:lpstr>
      <vt:lpstr>PowerPoint Presentation</vt:lpstr>
      <vt:lpstr> Ví dụ: Thí nghiệm về sự ảnh hưởng của ánh sáng đối với sự phát triển của cây </vt:lpstr>
      <vt:lpstr>PowerPoint Presentation</vt:lpstr>
      <vt:lpstr>Trẻ làm thí nghiệm sự thay đổi của màu nước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HIEP-PC</dc:creator>
  <cp:lastModifiedBy>DELL</cp:lastModifiedBy>
  <cp:revision>103</cp:revision>
  <dcterms:created xsi:type="dcterms:W3CDTF">2020-12-17T21:09:16Z</dcterms:created>
  <dcterms:modified xsi:type="dcterms:W3CDTF">2021-11-04T04:41:39Z</dcterms:modified>
</cp:coreProperties>
</file>