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1" r:id="rId3"/>
    <p:sldId id="265" r:id="rId4"/>
    <p:sldId id="257" r:id="rId5"/>
    <p:sldId id="258" r:id="rId6"/>
    <p:sldId id="260" r:id="rId7"/>
    <p:sldId id="269" r:id="rId8"/>
    <p:sldId id="270" r:id="rId9"/>
    <p:sldId id="271" r:id="rId10"/>
    <p:sldId id="272" r:id="rId11"/>
    <p:sldId id="273" r:id="rId12"/>
    <p:sldId id="274" r:id="rId13"/>
    <p:sldId id="275" r:id="rId14"/>
    <p:sldId id="282" r:id="rId15"/>
    <p:sldId id="276" r:id="rId16"/>
    <p:sldId id="262" r:id="rId17"/>
    <p:sldId id="278" r:id="rId18"/>
    <p:sldId id="279" r:id="rId19"/>
    <p:sldId id="280"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7/2/2021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378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495C2-CD28-429D-8F00-E95D53FB21E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495C2-CD28-429D-8F00-E95D53FB21EB}"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495C2-CD28-429D-8F00-E95D53FB21EB}"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7/2/2021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
        <p:nvSpPr>
          <p:cNvPr id="2" name="TextBox 1"/>
          <p:cNvSpPr txBox="1"/>
          <p:nvPr/>
        </p:nvSpPr>
        <p:spPr>
          <a:xfrm>
            <a:off x="1919536" y="6165305"/>
            <a:ext cx="8748464" cy="430887"/>
          </a:xfrm>
          <a:prstGeom prst="rect">
            <a:avLst/>
          </a:prstGeom>
          <a:noFill/>
        </p:spPr>
        <p:txBody>
          <a:bodyPr wrap="square" rtlCol="0">
            <a:spAutoFit/>
          </a:bodyPr>
          <a:lstStyle/>
          <a:p>
            <a:r>
              <a:rPr lang="vi-VN" sz="2200" b="1" i="1" dirty="0">
                <a:latin typeface="+mj-lt"/>
              </a:rPr>
              <a:t>GV: Nguyễn Thị Huệ (Trường THCS Vĩnh Châu B, Tân Hưng, Long An</a:t>
            </a:r>
            <a:r>
              <a:rPr lang="vi-VN" sz="2200" dirty="0"/>
              <a:t>)</a:t>
            </a:r>
            <a:endParaRPr lang="en-US" sz="2200" dirty="0"/>
          </a:p>
        </p:txBody>
      </p:sp>
    </p:spTree>
    <p:extLst>
      <p:ext uri="{BB962C8B-B14F-4D97-AF65-F5344CB8AC3E}">
        <p14:creationId xmlns:p14="http://schemas.microsoft.com/office/powerpoint/2010/main" val="3260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a:t>
            </a:r>
            <a:r>
              <a:rPr lang="vi-VN" sz="2400" b="1" i="1" dirty="0">
                <a:latin typeface="+mj-lt"/>
              </a:rPr>
              <a:t>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a:t>
            </a:r>
            <a:r>
              <a:rPr lang="vi-VN" sz="2400" dirty="0">
                <a:latin typeface="+mj-lt"/>
              </a:rPr>
              <a:t>ngọt đóng vai trò to lớn trong sinh hoạt, sản xuất của con người. Tạo thúc đẩy cân bằng sinh thái, phát triển kinh tế, duy trì sự sống cho con người, động thực vật trên trái đất</a:t>
            </a:r>
            <a:r>
              <a:rPr lang="vi-VN" sz="2400" dirty="0">
                <a:latin typeface="+mj-lt"/>
              </a:rPr>
              <a: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r>
              <a:rPr lang="vi-VN" sz="2400" dirty="0">
                <a:latin typeface="+mj-lt"/>
              </a:rPr>
              <a:t>.</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a:t>
            </a:r>
            <a:r>
              <a:rPr lang="vi-VN" sz="2400" b="1" i="1" dirty="0">
                <a:solidFill>
                  <a:srgbClr val="FF0000"/>
                </a:solidFill>
                <a:latin typeface="+mj-lt"/>
              </a:rPr>
              <a:t>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a:t>
            </a:r>
            <a:r>
              <a:rPr lang="vi-VN" sz="2400" dirty="0">
                <a:latin typeface="+mj-lt"/>
              </a:rPr>
              <a:t>Nguồn nước sạch hạn hẹp.</a:t>
            </a:r>
            <a:endParaRPr lang="vi-VN" sz="2400" dirty="0">
              <a:latin typeface="+mj-lt"/>
            </a:endParaRPr>
          </a:p>
          <a:p>
            <a:pPr marL="285750" indent="-285750">
              <a:buFontTx/>
              <a:buChar char="-"/>
            </a:pPr>
            <a:r>
              <a:rPr lang="vi-VN" sz="2400" dirty="0">
                <a:latin typeface="+mj-lt"/>
              </a:rPr>
              <a:t>Phân </a:t>
            </a:r>
            <a:r>
              <a:rPr lang="vi-VN" sz="2400" dirty="0">
                <a:latin typeface="+mj-lt"/>
              </a:rPr>
              <a:t>hóa nước ngọt không đồng đều ngay cả trên thế giới và ở Việt Nam</a:t>
            </a:r>
            <a:r>
              <a:rPr lang="vi-VN" sz="2400" dirty="0">
                <a:latin typeface="+mj-lt"/>
              </a:rPr>
              <a:t>.</a:t>
            </a:r>
          </a:p>
          <a:p>
            <a:pPr marL="285750" indent="-285750">
              <a:buFontTx/>
              <a:buChar char="-"/>
            </a:pPr>
            <a:r>
              <a:rPr lang="vi-VN" sz="2400" dirty="0">
                <a:latin typeface="+mj-lt"/>
              </a:rPr>
              <a:t>Chi phí khai thác nguồn nước ngọt chi phí cao</a:t>
            </a:r>
            <a:endParaRPr lang="vi-VN" sz="2400" dirty="0">
              <a:latin typeface="+mj-lt"/>
            </a:endParaRPr>
          </a:p>
          <a:p>
            <a:r>
              <a:rPr lang="vi-VN" sz="2400" dirty="0">
                <a:latin typeface="+mj-lt"/>
              </a:rPr>
              <a:t>-   Số </a:t>
            </a:r>
            <a:r>
              <a:rPr lang="vi-VN" sz="2400" dirty="0">
                <a:latin typeface="+mj-lt"/>
              </a:rPr>
              <a:t>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a:t>
            </a:r>
            <a:r>
              <a:rPr lang="vi-VN" sz="2800" dirty="0">
                <a:solidFill>
                  <a:schemeClr val="tx2"/>
                </a:solidFill>
                <a:latin typeface="+mj-lt"/>
              </a:rPr>
              <a:t>.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16632"/>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a:t>
            </a:r>
            <a:r>
              <a:rPr lang="vi-VN" sz="2400" dirty="0">
                <a:solidFill>
                  <a:schemeClr val="tx1">
                    <a:lumMod val="95000"/>
                    <a:lumOff val="5000"/>
                  </a:schemeClr>
                </a:solidFill>
                <a:latin typeface="+mj-lt"/>
              </a:rPr>
              <a:t>+ </a:t>
            </a:r>
            <a:r>
              <a:rPr lang="vi-VN" sz="2400" dirty="0">
                <a:solidFill>
                  <a:schemeClr val="tx1">
                    <a:lumMod val="95000"/>
                    <a:lumOff val="5000"/>
                  </a:schemeClr>
                </a:solidFill>
                <a:latin typeface="+mj-lt"/>
              </a:rPr>
              <a:t>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endParaRPr lang="vi-VN" sz="2400" dirty="0">
              <a:solidFill>
                <a:srgbClr val="FF0000"/>
              </a:solidFill>
              <a:latin typeface="+mj-lt"/>
            </a:endParaRPr>
          </a:p>
          <a:p>
            <a:r>
              <a:rPr lang="vi-VN" sz="2400" dirty="0">
                <a:solidFill>
                  <a:schemeClr val="tx1">
                    <a:lumMod val="95000"/>
                    <a:lumOff val="5000"/>
                  </a:schemeClr>
                </a:solidFill>
                <a:latin typeface="+mj-lt"/>
              </a:rPr>
              <a:t>	   + </a:t>
            </a:r>
            <a:r>
              <a:rPr lang="vi-VN" sz="2400" dirty="0">
                <a:solidFill>
                  <a:schemeClr val="tx1">
                    <a:lumMod val="95000"/>
                    <a:lumOff val="5000"/>
                  </a:schemeClr>
                </a:solidFill>
                <a:latin typeface="+mj-lt"/>
              </a:rPr>
              <a:t>Tăng cường khai thác nguồn nước ngọt.</a:t>
            </a:r>
          </a:p>
          <a:p>
            <a:r>
              <a:rPr lang="vi-VN" sz="2400" dirty="0">
                <a:solidFill>
                  <a:schemeClr val="tx1">
                    <a:lumMod val="95000"/>
                    <a:lumOff val="5000"/>
                  </a:schemeClr>
                </a:solidFill>
                <a:latin typeface="+mj-lt"/>
              </a:rPr>
              <a:t>	   + </a:t>
            </a:r>
            <a:r>
              <a:rPr lang="vi-VN" sz="2400" dirty="0">
                <a:solidFill>
                  <a:schemeClr val="tx1">
                    <a:lumMod val="95000"/>
                    <a:lumOff val="5000"/>
                  </a:schemeClr>
                </a:solidFill>
                <a:latin typeface="+mj-lt"/>
              </a:rPr>
              <a:t>Sử dụng hợp lí nguồn nước.</a:t>
            </a:r>
          </a:p>
          <a:p>
            <a:r>
              <a:rPr lang="vi-VN" sz="2400" dirty="0">
                <a:solidFill>
                  <a:schemeClr val="tx1">
                    <a:lumMod val="95000"/>
                    <a:lumOff val="5000"/>
                  </a:schemeClr>
                </a:solidFill>
                <a:latin typeface="+mj-lt"/>
              </a:rPr>
              <a:t>	    + </a:t>
            </a:r>
            <a:r>
              <a:rPr lang="vi-VN" sz="2400" dirty="0">
                <a:solidFill>
                  <a:schemeClr val="tx1">
                    <a:lumMod val="95000"/>
                    <a:lumOff val="5000"/>
                  </a:schemeClr>
                </a:solidFill>
                <a:latin typeface="+mj-lt"/>
              </a:rPr>
              <a:t>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2858639" y="1451319"/>
            <a:ext cx="6410123"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3507600" y="2616202"/>
            <a:ext cx="5290820"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III.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TỔNG KẾT</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2306377" y="3001802"/>
            <a:ext cx="791540"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2610166" y="4782306"/>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4028478" y="4699636"/>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3364775" y="4232369"/>
            <a:ext cx="364447"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8748187" y="413027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7865611" y="4647392"/>
            <a:ext cx="253202"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9643449" y="4643500"/>
            <a:ext cx="186173"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0156414" y="4967957"/>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9837492" y="4134023"/>
            <a:ext cx="143666"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569" y="2243172"/>
            <a:ext cx="8341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435" y="4442663"/>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972917" y="-59138"/>
            <a:ext cx="2015470" cy="1970456"/>
          </a:xfrm>
          <a:prstGeom prst="rect">
            <a:avLst/>
          </a:prstGeom>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494" y="145040"/>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7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3182312"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rPr>
              <a:t>LUYỆN TẬP</a:t>
            </a:r>
            <a:endParaRPr lang="en-US" sz="2400" b="1" dirty="0">
              <a:solidFill>
                <a:srgbClr val="FF0000"/>
              </a:solidFill>
              <a:latin typeface="+mj-lt"/>
            </a:endParaRPr>
          </a:p>
        </p:txBody>
      </p:sp>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a:t>
            </a:r>
            <a:r>
              <a:rPr lang="vi-VN" sz="2400" i="1" dirty="0">
                <a:latin typeface="+mj-lt"/>
              </a:rPr>
              <a:t>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513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60920" y="908721"/>
            <a:ext cx="1904689" cy="584775"/>
          </a:xfrm>
          <a:prstGeom prst="rect">
            <a:avLst/>
          </a:prstGeom>
          <a:noFill/>
        </p:spPr>
        <p:txBody>
          <a:bodyPr wrap="none" rtlCol="0">
            <a:spAutoFit/>
          </a:bodyPr>
          <a:lstStyle/>
          <a:p>
            <a:r>
              <a:rPr lang="vi-VN" sz="3200" b="1" dirty="0">
                <a:solidFill>
                  <a:srgbClr val="FF0000"/>
                </a:solidFill>
                <a:latin typeface="+mj-lt"/>
              </a:rPr>
              <a:t>Vận dụng</a:t>
            </a:r>
            <a:endParaRPr lang="en-US" sz="3200" b="1" dirty="0">
              <a:solidFill>
                <a:srgbClr val="FF0000"/>
              </a:solidFill>
              <a:latin typeface="+mj-lt"/>
            </a:endParaRPr>
          </a:p>
        </p:txBody>
      </p:sp>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a:t>
            </a:r>
            <a:r>
              <a:rPr lang="vi-VN" sz="2800" b="1" i="1" dirty="0">
                <a:latin typeface="+mj-lt"/>
              </a:rPr>
              <a:t>đoạn văn khoảng 8-10 dòng về chủ đề môi trường, có sử dụng thành ngữ </a:t>
            </a:r>
            <a:endParaRPr lang="vi-VN" sz="2800" b="1" i="1" dirty="0">
              <a:latin typeface="+mj-lt"/>
            </a:endParaRPr>
          </a:p>
          <a:p>
            <a:r>
              <a:rPr lang="vi-VN" sz="2800" b="1" i="1" dirty="0">
                <a:latin typeface="+mj-lt"/>
              </a:rPr>
              <a:t>“ </a:t>
            </a:r>
            <a:r>
              <a:rPr lang="vi-VN" sz="2800" b="1" i="1" dirty="0">
                <a:latin typeface="+mj-lt"/>
              </a:rPr>
              <a:t>nhiều như nước</a:t>
            </a:r>
            <a:r>
              <a:rPr lang="vi-VN" sz="2800" b="1" i="1" dirty="0">
                <a:latin typeface="+mj-lt"/>
              </a:rPr>
              <a:t>”.</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9167"/>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721" y="1268760"/>
            <a:ext cx="4109467" cy="523220"/>
          </a:xfrm>
          <a:prstGeom prst="rect">
            <a:avLst/>
          </a:prstGeom>
          <a:noFill/>
        </p:spPr>
        <p:txBody>
          <a:bodyPr wrap="square" rtlCol="0">
            <a:spAutoFit/>
          </a:bodyPr>
          <a:lstStyle/>
          <a:p>
            <a:r>
              <a:rPr lang="vi-VN" sz="2800" b="1" dirty="0">
                <a:solidFill>
                  <a:srgbClr val="FF0000"/>
                </a:solidFill>
                <a:latin typeface="+mj-lt"/>
              </a:rPr>
              <a:t>TÌM TÒI, MỞ RỘNG</a:t>
            </a:r>
            <a:endParaRPr lang="en-US" sz="2800" b="1" dirty="0">
              <a:solidFill>
                <a:srgbClr val="FF0000"/>
              </a:solidFill>
              <a:latin typeface="+mj-lt"/>
            </a:endParaRPr>
          </a:p>
        </p:txBody>
      </p:sp>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a:t>
            </a:r>
            <a:r>
              <a:rPr lang="vi-VN" sz="2800" dirty="0">
                <a:solidFill>
                  <a:schemeClr val="tx1">
                    <a:lumMod val="95000"/>
                    <a:lumOff val="5000"/>
                  </a:schemeClr>
                </a:solidFill>
                <a:latin typeface="+mj-lt"/>
              </a:rPr>
              <a:t>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a:t>
            </a:r>
            <a:r>
              <a:rPr lang="vi-VN" sz="2800" i="1" dirty="0">
                <a:solidFill>
                  <a:srgbClr val="FF0000"/>
                </a:solidFill>
                <a:latin typeface="+mj-lt"/>
              </a:rPr>
              <a:t>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67785"/>
            <a:ext cx="12072664"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90" y="3356993"/>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380414" y="335699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322996"/>
            <a:ext cx="2914650" cy="2924943"/>
          </a:xfrm>
          <a:prstGeom prst="rect">
            <a:avLst/>
          </a:prstGeom>
          <a:noFill/>
          <a:ln>
            <a:noFill/>
          </a:ln>
        </p:spPr>
      </p:pic>
    </p:spTree>
    <p:extLst>
      <p:ext uri="{BB962C8B-B14F-4D97-AF65-F5344CB8AC3E}">
        <p14:creationId xmlns:p14="http://schemas.microsoft.com/office/powerpoint/2010/main" val="270347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 y="36927"/>
            <a:ext cx="120973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482" y="560147"/>
            <a:ext cx="11449272" cy="3139321"/>
          </a:xfrm>
          <a:prstGeom prst="rect">
            <a:avLst/>
          </a:prstGeom>
          <a:noFill/>
        </p:spPr>
        <p:txBody>
          <a:bodyPr wrap="square" rtlCol="0">
            <a:spAutoFit/>
          </a:bodyPr>
          <a:lstStyle/>
          <a:p>
            <a:r>
              <a:rPr lang="vi-VN" b="1" dirty="0">
                <a:solidFill>
                  <a:srgbClr val="FF0000"/>
                </a:solidFill>
                <a:latin typeface="+mj-lt"/>
              </a:rPr>
              <a:t>1</a:t>
            </a:r>
            <a:r>
              <a:rPr lang="vi-VN" b="1" dirty="0">
                <a:solidFill>
                  <a:srgbClr val="FF0000"/>
                </a:solidFill>
                <a:latin typeface="+mj-lt"/>
              </a:rPr>
              <a:t>. Về kiến thức</a:t>
            </a:r>
          </a:p>
          <a:p>
            <a:r>
              <a:rPr lang="vi-VN" dirty="0">
                <a:latin typeface="+mj-lt"/>
              </a:rPr>
              <a:t>- Tri thức ngữ văn (khái niệm nghị luận xã hội trình bày một ý kiến, lí lẽ, dẫn chứng).</a:t>
            </a:r>
          </a:p>
          <a:p>
            <a:r>
              <a:rPr lang="vi-VN" dirty="0">
                <a:latin typeface="+mj-lt"/>
              </a:rPr>
              <a:t>- Thực hành tiết kiệm nước</a:t>
            </a:r>
          </a:p>
          <a:p>
            <a:r>
              <a:rPr lang="vi-VN" dirty="0">
                <a:latin typeface="+mj-lt"/>
              </a:rPr>
              <a:t>- Xác định được Từ Hán Việt, văn bản, đoạn văn.</a:t>
            </a:r>
          </a:p>
          <a:p>
            <a:r>
              <a:rPr lang="vi-VN" b="1" dirty="0">
                <a:solidFill>
                  <a:srgbClr val="FF0000"/>
                </a:solidFill>
                <a:latin typeface="+mj-lt"/>
              </a:rPr>
              <a:t>2. Về năng lực </a:t>
            </a:r>
          </a:p>
          <a:p>
            <a:r>
              <a:rPr lang="vi-VN" dirty="0">
                <a:latin typeface="+mj-lt"/>
              </a:rPr>
              <a:t>- Nhận biết được một số yếu tố hình thức ( ý kiến, lí lẽ, bằng chứng, …) nội dung (đề tài, vấn đề, tư tưởng, ý nghĩa,…) của các văn bản nghị luận xã hội.</a:t>
            </a:r>
          </a:p>
          <a:p>
            <a:r>
              <a:rPr lang="vi-VN" dirty="0">
                <a:latin typeface="+mj-lt"/>
              </a:rPr>
              <a:t>- Biết tiết kiệm nước trong cuộc sống hàng ngày</a:t>
            </a:r>
          </a:p>
          <a:p>
            <a:r>
              <a:rPr lang="vi-VN" dirty="0">
                <a:latin typeface="+mj-lt"/>
              </a:rPr>
              <a:t>- Vận dụng được những hiểu biết về văn bản, đoạn văn và một số từ Hán Việt thông dụng vào đọc, viết, nói và nghe</a:t>
            </a:r>
          </a:p>
          <a:p>
            <a:r>
              <a:rPr lang="vi-VN" dirty="0">
                <a:latin typeface="+mj-lt"/>
              </a:rPr>
              <a:t>- Viết được bài văn trình bày ý kiến về một hiện tượng trong đời sống</a:t>
            </a:r>
          </a:p>
          <a:p>
            <a:r>
              <a:rPr lang="vi-VN" dirty="0">
                <a:latin typeface="+mj-lt"/>
              </a:rPr>
              <a:t>- Trình bày được ý kiến về một hiện tượng trong đời </a:t>
            </a:r>
            <a:r>
              <a:rPr lang="vi-VN" dirty="0">
                <a:latin typeface="+mj-lt"/>
              </a:rPr>
              <a:t>sống</a:t>
            </a:r>
            <a:endParaRPr lang="vi-VN" dirty="0">
              <a:latin typeface="+mj-lt"/>
            </a:endParaRPr>
          </a:p>
        </p:txBody>
      </p:sp>
      <p:sp>
        <p:nvSpPr>
          <p:cNvPr id="4" name="TextBox 3"/>
          <p:cNvSpPr txBox="1"/>
          <p:nvPr/>
        </p:nvSpPr>
        <p:spPr>
          <a:xfrm>
            <a:off x="263352" y="3594852"/>
            <a:ext cx="11809312" cy="3139321"/>
          </a:xfrm>
          <a:prstGeom prst="rect">
            <a:avLst/>
          </a:prstGeom>
          <a:noFill/>
        </p:spPr>
        <p:txBody>
          <a:bodyPr wrap="square" rtlCol="0">
            <a:spAutoFit/>
          </a:bodyPr>
          <a:lstStyle/>
          <a:p>
            <a:r>
              <a:rPr lang="vi-VN" b="1" dirty="0">
                <a:solidFill>
                  <a:srgbClr val="FF0000"/>
                </a:solidFill>
                <a:latin typeface="+mj-lt"/>
              </a:rPr>
              <a:t>3. Về phẩm chất</a:t>
            </a:r>
          </a:p>
          <a:p>
            <a:r>
              <a:rPr lang="vi-VN" dirty="0">
                <a:latin typeface="+mj-lt"/>
              </a:rPr>
              <a:t>- Nhân ái: HS biết tôn trọng, yêu thương mọi người xung quanh, trân trọng và bảo vệ môi trường sống. Biết cảm thông, ca ngợi những hành động đẹp; lên án những hạnh động xấu. </a:t>
            </a:r>
          </a:p>
          <a:p>
            <a:r>
              <a:rPr lang="vi-VN" dirty="0">
                <a:latin typeface="+mj-lt"/>
              </a:rPr>
              <a:t>- Chăm chỉ: HS có ý thức vận dụng bài học vào các tình huống, hoàn cảnh thực tế đời sống của bản thân. Vượt lên trên hoàn cảnh, nhiệt tình tham giác công việc của tập thể về tuyền truyền, vận động mọi người xung quanh cùng nhau tiết kiệm nước.</a:t>
            </a:r>
          </a:p>
          <a:p>
            <a:r>
              <a:rPr lang="vi-VN" dirty="0">
                <a:latin typeface="+mj-lt"/>
              </a:rPr>
              <a:t>-Trách nhiệm: hành động có trách nhiệm với chính mình, có trách nhiệm với đất nước về vấn đề tiết kiềm nước. Biết không đổ lỗi cho người khác.</a:t>
            </a:r>
          </a:p>
          <a:p>
            <a:r>
              <a:rPr lang="vi-VN" dirty="0">
                <a:latin typeface="+mj-lt"/>
              </a:rPr>
              <a:t>- Trung thực:Luôn tôn trọng lẽ phải về những vấn đề về nước; thật thà, ngay thẳng trong vấn đề lên án thực trạng khan hiếm nguồn nước ngọt.</a:t>
            </a:r>
          </a:p>
          <a:p>
            <a:r>
              <a:rPr lang="vi-VN" dirty="0">
                <a:latin typeface="+mj-lt"/>
              </a:rPr>
              <a:t>- Yêu nước: HS luôn tự hào và bảo vệ thiên nhiên, con người Việt Nam khi chung tay bảo vệ nguồn nước ngọt. Tự hào về vốn từ phong phú Hán Việt của nước mình.</a:t>
            </a:r>
          </a:p>
        </p:txBody>
      </p:sp>
      <p:sp>
        <p:nvSpPr>
          <p:cNvPr id="5" name="TextBox 4"/>
          <p:cNvSpPr txBox="1"/>
          <p:nvPr/>
        </p:nvSpPr>
        <p:spPr>
          <a:xfrm>
            <a:off x="4236389" y="25460"/>
            <a:ext cx="3719223"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MỤC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35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a:t>
            </a:r>
            <a:r>
              <a:rPr lang="vi-VN" sz="2800" dirty="0">
                <a:latin typeface="+mj-lt"/>
              </a:rPr>
              <a:t>Mục tiêu: HS </a:t>
            </a:r>
            <a:r>
              <a:rPr lang="vi-VN" sz="2800" dirty="0">
                <a:latin typeface="+mj-lt"/>
              </a:rPr>
              <a:t>xác định được thông tin văn bản, thể loại văn bản</a:t>
            </a:r>
            <a:r>
              <a:rPr lang="vi-VN" sz="2800" dirty="0">
                <a:latin typeface="+mj-lt"/>
              </a:rPr>
              <a:t>.</a:t>
            </a:r>
            <a:endParaRPr lang="vi-VN" sz="2800" dirty="0">
              <a:latin typeface="+mj-lt"/>
            </a:endParaRP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a:t>
            </a:r>
            <a:r>
              <a:rPr lang="vi-VN" sz="2800" i="1" dirty="0">
                <a:latin typeface="+mj-lt"/>
              </a:rPr>
              <a:t>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r>
              <a:rPr lang="vi-VN" sz="2800" b="1" dirty="0">
                <a:latin typeface="+mj-lt"/>
              </a:rPr>
              <a:t>1. Tác </a:t>
            </a:r>
            <a:r>
              <a:rPr lang="vi-VN" sz="2800" b="1" dirty="0">
                <a:latin typeface="+mj-lt"/>
              </a:rPr>
              <a:t>giả: </a:t>
            </a:r>
            <a:r>
              <a:rPr lang="vi-VN" sz="2800" dirty="0">
                <a:latin typeface="+mj-lt"/>
              </a:rPr>
              <a:t>theo Trịnh Văn</a:t>
            </a:r>
            <a:endParaRPr lang="en-US" sz="2800" dirty="0">
              <a:latin typeface="+mj-lt"/>
            </a:endParaRPr>
          </a:p>
          <a:p>
            <a:pPr lvl="0"/>
            <a:r>
              <a:rPr lang="vi-VN" sz="2800" b="1" dirty="0">
                <a:latin typeface="+mj-lt"/>
              </a:rPr>
              <a:t>2. Tác </a:t>
            </a:r>
            <a:r>
              <a:rPr lang="vi-VN" sz="2800" b="1" dirty="0">
                <a:latin typeface="+mj-lt"/>
              </a:rPr>
              <a:t>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r>
              <a:rPr lang="vi-VN" sz="2800" dirty="0">
                <a:latin typeface="+mj-lt"/>
              </a:rPr>
              <a:t>.</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a:t>
            </a:r>
            <a:r>
              <a:rPr lang="vi-VN" sz="2800" u="sng" dirty="0">
                <a:latin typeface="+mj-lt"/>
              </a:rPr>
              <a:t>3</a:t>
            </a:r>
            <a:r>
              <a:rPr lang="vi-VN" sz="2800" dirty="0">
                <a:latin typeface="+mj-lt"/>
              </a:rPr>
              <a:t>: nội dung 3: Nếu quan điểm và giải pháp của việc khan hiếm nước ngọ</a:t>
            </a:r>
            <a:r>
              <a:rPr lang="vi-VN" sz="2800" dirty="0"/>
              <a:t>t</a:t>
            </a:r>
            <a:r>
              <a:rPr lang="vi-VN" sz="2800" dirty="0"/>
              <a: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360" y="764704"/>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025" y="687194"/>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3364251" y="1772817"/>
            <a:ext cx="3401893" cy="954107"/>
          </a:xfrm>
          <a:prstGeom prst="rect">
            <a:avLst/>
          </a:prstGeom>
          <a:noFill/>
        </p:spPr>
        <p:txBody>
          <a:bodyPr wrap="none" rtlCol="0">
            <a:spAutoFit/>
          </a:bodyPr>
          <a:lstStyle/>
          <a:p>
            <a:pPr marL="571500" indent="-571500">
              <a:buAutoNum type="romanUcPeriod"/>
            </a:pPr>
            <a:r>
              <a:rPr lang="vi-VN" sz="2800" dirty="0">
                <a:solidFill>
                  <a:schemeClr val="bg1"/>
                </a:solidFill>
                <a:latin typeface="+mj-lt"/>
              </a:rPr>
              <a:t>Tìm hiểu chung</a:t>
            </a:r>
          </a:p>
          <a:p>
            <a:pPr marL="571500" indent="-571500">
              <a:buAutoNum type="romanUcPeriod"/>
            </a:pPr>
            <a:r>
              <a:rPr lang="vi-VN" sz="2800" dirty="0">
                <a:solidFill>
                  <a:schemeClr val="bg1"/>
                </a:solidFill>
                <a:latin typeface="+mj-lt"/>
              </a:rPr>
              <a:t>Đọc- hiểu văn bản</a:t>
            </a:r>
            <a:endParaRPr lang="en-US" sz="2800" dirty="0">
              <a:solidFill>
                <a:schemeClr val="bg1"/>
              </a:solidFill>
              <a:latin typeface="+mj-lt"/>
            </a:endParaRPr>
          </a:p>
        </p:txBody>
      </p:sp>
    </p:spTree>
    <p:extLst>
      <p:ext uri="{BB962C8B-B14F-4D97-AF65-F5344CB8AC3E}">
        <p14:creationId xmlns:p14="http://schemas.microsoft.com/office/powerpoint/2010/main" val="7056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a:t>
            </a:r>
            <a:r>
              <a:rPr lang="vi-VN" sz="2300" b="1" dirty="0"/>
              <a:t> </a:t>
            </a:r>
            <a:r>
              <a:rPr lang="vi-VN" sz="2300" b="1" dirty="0">
                <a:latin typeface="+mj-lt"/>
              </a:rPr>
              <a:t>Nhóm </a:t>
            </a:r>
            <a:r>
              <a:rPr lang="vi-VN" sz="2300" b="1" dirty="0">
                <a:latin typeface="+mj-lt"/>
              </a:rPr>
              <a:t>1: Nghiên cứu về thực trạng khan hiếm nước ngọt</a:t>
            </a:r>
            <a:r>
              <a:rPr lang="vi-VN" sz="2300" b="1" dirty="0">
                <a:latin typeface="+mj-lt"/>
              </a:rPr>
              <a:t>.</a:t>
            </a:r>
          </a:p>
          <a:p>
            <a:r>
              <a:rPr lang="vi-VN" sz="2300" b="1" dirty="0">
                <a:latin typeface="+mj-lt"/>
              </a:rPr>
              <a:t>- </a:t>
            </a:r>
            <a:r>
              <a:rPr lang="vi-VN" sz="2300" b="1" dirty="0">
                <a:latin typeface="+mj-lt"/>
              </a:rPr>
              <a:t>Nhóm 2: Nghiên cứu nguyên nhân dẫn đến việc khan hiếm nước ngọt</a:t>
            </a:r>
            <a:endParaRPr lang="en-US" sz="2300" dirty="0">
              <a:latin typeface="+mj-lt"/>
            </a:endParaRPr>
          </a:p>
          <a:p>
            <a:r>
              <a:rPr lang="vi-VN" sz="2300" b="1" dirty="0">
                <a:latin typeface="+mj-lt"/>
              </a:rPr>
              <a:t>- </a:t>
            </a:r>
            <a:r>
              <a:rPr lang="vi-VN" sz="2300" b="1" dirty="0">
                <a:latin typeface="+mj-lt"/>
              </a:rPr>
              <a:t>Nhóm 3: Nghiên cứu tác hại của việc khan hiếm nước ngọt mang lại</a:t>
            </a:r>
            <a:endParaRPr lang="en-US" sz="2300" dirty="0">
              <a:latin typeface="+mj-lt"/>
            </a:endParaRPr>
          </a:p>
          <a:p>
            <a:r>
              <a:rPr lang="vi-VN" sz="2300" b="1" dirty="0">
                <a:latin typeface="+mj-lt"/>
              </a:rPr>
              <a:t>- Nhóm </a:t>
            </a:r>
            <a:r>
              <a:rPr lang="vi-VN" sz="2300" b="1" dirty="0">
                <a:latin typeface="+mj-lt"/>
              </a:rPr>
              <a:t>4: Xây dựng phương án phòng chống việc khan hiếm nước ngọt</a:t>
            </a:r>
            <a:r>
              <a:rPr lang="vi-VN" sz="2300" b="1" dirty="0">
                <a:latin typeface="+mj-lt"/>
              </a:rPr>
              <a: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1287</Words>
  <Application>Microsoft Office PowerPoint</Application>
  <PresentationFormat>Widescreen</PresentationFormat>
  <Paragraphs>112</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Microsoft YaHei</vt:lpstr>
      <vt:lpstr>SimSun</vt:lpstr>
      <vt:lpstr>Arial</vt:lpstr>
      <vt:lpstr>Calibri</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33</cp:revision>
  <dcterms:created xsi:type="dcterms:W3CDTF">2021-07-01T02:30:36Z</dcterms:created>
  <dcterms:modified xsi:type="dcterms:W3CDTF">2021-07-02T14:25:42Z</dcterms:modified>
</cp:coreProperties>
</file>