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6" r:id="rId2"/>
  </p:sldMasterIdLst>
  <p:sldIdLst>
    <p:sldId id="257" r:id="rId3"/>
    <p:sldId id="283" r:id="rId4"/>
    <p:sldId id="289" r:id="rId5"/>
    <p:sldId id="288" r:id="rId6"/>
    <p:sldId id="284" r:id="rId7"/>
    <p:sldId id="285" r:id="rId8"/>
    <p:sldId id="267" r:id="rId9"/>
    <p:sldId id="268" r:id="rId10"/>
    <p:sldId id="269" r:id="rId11"/>
    <p:sldId id="286" r:id="rId12"/>
    <p:sldId id="272" r:id="rId13"/>
    <p:sldId id="275" r:id="rId14"/>
    <p:sldId id="276" r:id="rId15"/>
    <p:sldId id="277" r:id="rId16"/>
    <p:sldId id="278" r:id="rId17"/>
    <p:sldId id="298" r:id="rId18"/>
    <p:sldId id="299" r:id="rId19"/>
    <p:sldId id="300" r:id="rId20"/>
    <p:sldId id="301" r:id="rId21"/>
    <p:sldId id="303" r:id="rId22"/>
    <p:sldId id="302" r:id="rId23"/>
    <p:sldId id="304" r:id="rId24"/>
    <p:sldId id="292" r:id="rId25"/>
    <p:sldId id="293" r:id="rId26"/>
    <p:sldId id="294" r:id="rId27"/>
    <p:sldId id="305" r:id="rId28"/>
    <p:sldId id="290" r:id="rId29"/>
    <p:sldId id="291"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5B9BD5"/>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1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8" Type="http://schemas.openxmlformats.org/officeDocument/2006/relationships/slide" Target="slides/slide6.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6120A16-4652-4514-8E69-53CBBC5CFA3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866258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98B9CE8-6988-4520-AB5E-294D6336B3B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873290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65A3628E-4541-4187-9975-58261E79FB4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6582317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91961F2-DC12-44AF-B2A1-C8F249FC0E48}"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4101142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729A1A4-C4D7-4DA6-B43D-E437B9C6C7B5}"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41431462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917E5C3-3952-4574-9BF9-C071BD3F4EBA}"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40326494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422C2-2999-4B29-9FEF-5C14587025CB}"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859319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C851F28-DB15-4F05-AD9F-B3921662B15A}"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3444446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33511C0-3A21-4827-84ED-7C74703647FB}"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2891436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CA4354D-4F3B-4366-B529-3DC6EE942A30}"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32849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09FA3E9-CAA5-48B8-AB0E-17783B2C3025}"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293958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005E600-5180-4B14-ACC9-6AA50488259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2136419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0D4FB79-0206-45E5-9541-F7B7BE35B1AD}"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7838819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C287DD-EF2C-4412-870D-FD4E27504266}"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5016226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9CA3C1-1C90-4674-B08E-172F29740C11}"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297732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B32874E3-2D72-4E59-9831-2155360C5B0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923675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10AAD7D5-6F3D-4C00-BE61-3376E2A35CA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539916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F7918525-E06F-4549-9FEE-19191ABAA07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260323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F6DD5E1F-F78A-4511-93B8-F5A955E8438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944408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A1EA213A-11A8-41A3-A7F7-6E3A5F4A54C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7750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38FB58EE-AC8A-4889-AEB8-FDFF24708C1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137724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E7676626-1519-4DCC-A9FA-3B2FFD8F9DD3}"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460913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pPr>
            <a:fld id="{709F23D4-E1B9-477C-AE40-89140082DB95}" type="slidenum">
              <a:rPr lang="en-US" altLang="en-US">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783259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pPr>
            <a:endParaRPr lang="en-US" altLang="en-US">
              <a:solidFill>
                <a:prstClr val="black">
                  <a:tint val="75000"/>
                </a:prstClr>
              </a:solidFill>
              <a:latin typeface="Arial" panose="020B0604020202020204" pitchFamily="34" charset="0"/>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pPr>
            <a:endParaRPr lang="en-US" altLang="en-US">
              <a:solidFill>
                <a:prstClr val="black">
                  <a:tint val="75000"/>
                </a:prstClr>
              </a:solidFill>
              <a:latin typeface="Arial" panose="020B0604020202020204" pitchFamily="34" charset="0"/>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pPr>
            <a:fld id="{AC4415F8-91D5-4AC3-A1A2-C50CCF0FB5DF}" type="slidenum">
              <a:rPr lang="en-US" altLang="en-US" smtClean="0">
                <a:solidFill>
                  <a:prstClr val="black">
                    <a:tint val="75000"/>
                  </a:prstClr>
                </a:solidFill>
                <a:latin typeface="Arial" panose="020B0604020202020204" pitchFamily="34" charset="0"/>
              </a:rPr>
              <a:pPr fontAlgn="base">
                <a:spcBef>
                  <a:spcPct val="0"/>
                </a:spcBef>
                <a:spcAft>
                  <a:spcPct val="0"/>
                </a:spcAft>
              </a:pPr>
              <a:t>‹#›</a:t>
            </a:fld>
            <a:endParaRPr lang="en-US" altLang="en-US">
              <a:solidFill>
                <a:prstClr val="black">
                  <a:tint val="75000"/>
                </a:prstClr>
              </a:solidFill>
              <a:latin typeface="Arial" panose="020B0604020202020204" pitchFamily="34" charset="0"/>
            </a:endParaRPr>
          </a:p>
        </p:txBody>
      </p:sp>
    </p:spTree>
    <p:extLst>
      <p:ext uri="{BB962C8B-B14F-4D97-AF65-F5344CB8AC3E}">
        <p14:creationId xmlns:p14="http://schemas.microsoft.com/office/powerpoint/2010/main" val="8486935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8.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8.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8.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23.xml"/><Relationship Id="rId5" Type="http://schemas.openxmlformats.org/officeDocument/2006/relationships/slide" Target="slide27.xml"/><Relationship Id="rId4" Type="http://schemas.openxmlformats.org/officeDocument/2006/relationships/slide" Target="slide5.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8.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1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slide" Target="slide7.xml"/><Relationship Id="rId7" Type="http://schemas.openxmlformats.org/officeDocument/2006/relationships/slide" Target="slide16.xml"/><Relationship Id="rId2" Type="http://schemas.openxmlformats.org/officeDocument/2006/relationships/slide" Target="slide6.xml"/><Relationship Id="rId1" Type="http://schemas.openxmlformats.org/officeDocument/2006/relationships/slideLayout" Target="../slideLayouts/slideLayout7.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8.xml"/></Relationships>
</file>

<file path=ppt/slides/_rels/slide6.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584101" y="222942"/>
            <a:ext cx="9556124" cy="3416320"/>
          </a:xfrm>
          <a:prstGeom prst="rect">
            <a:avLst/>
          </a:prstGeom>
        </p:spPr>
        <p:txBody>
          <a:bodyPr wrap="square">
            <a:spAutoFit/>
          </a:bodyPr>
          <a:lstStyle/>
          <a:p>
            <a:pPr algn="ctr"/>
            <a:r>
              <a:rPr lang="en-US" altLang="en-US" sz="3600" b="1" smtClean="0">
                <a:solidFill>
                  <a:srgbClr val="0000CC"/>
                </a:solidFill>
                <a:latin typeface="Times New Roman" panose="02020603050405020304" pitchFamily="18" charset="0"/>
              </a:rPr>
              <a:t>CHÀO MỪNG BGK, QUÝ THẦY CÔ GIÁO </a:t>
            </a:r>
            <a:br>
              <a:rPr lang="en-US" altLang="en-US" sz="3600" b="1" smtClean="0">
                <a:solidFill>
                  <a:srgbClr val="0000CC"/>
                </a:solidFill>
                <a:latin typeface="Times New Roman" panose="02020603050405020304" pitchFamily="18" charset="0"/>
              </a:rPr>
            </a:br>
            <a:r>
              <a:rPr lang="en-US" altLang="en-US" sz="3600" b="1" smtClean="0">
                <a:solidFill>
                  <a:srgbClr val="0000CC"/>
                </a:solidFill>
                <a:latin typeface="Times New Roman" panose="02020603050405020304" pitchFamily="18" charset="0"/>
              </a:rPr>
              <a:t>VỀ DỰ HỘI THI GIÁO VIÊN DẠY GIỎI</a:t>
            </a:r>
            <a:br>
              <a:rPr lang="en-US" altLang="en-US" sz="3600" b="1" smtClean="0">
                <a:solidFill>
                  <a:srgbClr val="0000CC"/>
                </a:solidFill>
                <a:latin typeface="Times New Roman" panose="02020603050405020304" pitchFamily="18" charset="0"/>
              </a:rPr>
            </a:br>
            <a:r>
              <a:rPr lang="en-US" altLang="en-US" sz="3600" b="1" smtClean="0">
                <a:solidFill>
                  <a:srgbClr val="CC0000"/>
                </a:solidFill>
              </a:rPr>
              <a:t/>
            </a:r>
            <a:br>
              <a:rPr lang="en-US" altLang="en-US" sz="3600" b="1" smtClean="0">
                <a:solidFill>
                  <a:srgbClr val="CC0000"/>
                </a:solidFill>
              </a:rPr>
            </a:br>
            <a:r>
              <a:rPr lang="en-US" altLang="en-US" sz="3600" b="1" smtClean="0">
                <a:solidFill>
                  <a:srgbClr val="CC0000"/>
                </a:solidFill>
              </a:rPr>
              <a:t/>
            </a:r>
            <a:br>
              <a:rPr lang="en-US" altLang="en-US" sz="3600" b="1" smtClean="0">
                <a:solidFill>
                  <a:srgbClr val="CC0000"/>
                </a:solidFill>
              </a:rPr>
            </a:br>
            <a:r>
              <a:rPr lang="en-US" altLang="en-US" sz="3600" b="1" smtClean="0">
                <a:solidFill>
                  <a:srgbClr val="CC0000"/>
                </a:solidFill>
              </a:rPr>
              <a:t/>
            </a:r>
            <a:br>
              <a:rPr lang="en-US" altLang="en-US" sz="3600" b="1" smtClean="0">
                <a:solidFill>
                  <a:srgbClr val="CC0000"/>
                </a:solidFill>
              </a:rPr>
            </a:br>
            <a:endParaRPr lang="en-US" sz="3600"/>
          </a:p>
        </p:txBody>
      </p:sp>
      <p:sp>
        <p:nvSpPr>
          <p:cNvPr id="6" name="WordArt 10"/>
          <p:cNvSpPr>
            <a:spLocks noChangeArrowheads="1" noChangeShapeType="1" noTextEdit="1"/>
          </p:cNvSpPr>
          <p:nvPr/>
        </p:nvSpPr>
        <p:spPr bwMode="auto">
          <a:xfrm>
            <a:off x="2419350" y="2006601"/>
            <a:ext cx="7756615" cy="135708"/>
          </a:xfrm>
          <a:prstGeom prst="rect">
            <a:avLst/>
          </a:prstGeom>
        </p:spPr>
        <p:txBody>
          <a:bodyPr spcFirstLastPara="1" wrap="none" fromWordArt="1">
            <a:prstTxWarp prst="textArchUp">
              <a:avLst>
                <a:gd name="adj" fmla="val 10800000"/>
              </a:avLst>
            </a:prstTxWarp>
          </a:bodyPr>
          <a:lstStyle/>
          <a:p>
            <a:pPr algn="ctr"/>
            <a:r>
              <a:rPr lang="en-US" sz="667" b="1" kern="10" smtClean="0">
                <a:ln w="9525">
                  <a:solidFill>
                    <a:srgbClr val="000000"/>
                  </a:solidFill>
                  <a:round/>
                  <a:headEnd/>
                  <a:tailEnd/>
                </a:ln>
                <a:solidFill>
                  <a:srgbClr val="FF0000"/>
                </a:solidFill>
                <a:latin typeface="Times New Roman" panose="02020603050405020304" pitchFamily="18" charset="0"/>
                <a:ea typeface="Tahoma" panose="020B0604030504040204" pitchFamily="34" charset="0"/>
                <a:cs typeface="Times New Roman" panose="02020603050405020304" pitchFamily="18" charset="0"/>
              </a:rPr>
              <a:t>  PHẦN </a:t>
            </a:r>
            <a:r>
              <a:rPr lang="en-US" sz="667" b="1" kern="10">
                <a:ln w="9525">
                  <a:solidFill>
                    <a:srgbClr val="000000"/>
                  </a:solidFill>
                  <a:round/>
                  <a:headEnd/>
                  <a:tailEnd/>
                </a:ln>
                <a:solidFill>
                  <a:srgbClr val="FF0000"/>
                </a:solidFill>
                <a:latin typeface="Times New Roman" panose="02020603050405020304" pitchFamily="18" charset="0"/>
                <a:ea typeface="Tahoma" panose="020B0604030504040204" pitchFamily="34" charset="0"/>
                <a:cs typeface="Times New Roman" panose="02020603050405020304" pitchFamily="18" charset="0"/>
              </a:rPr>
              <a:t>THUYẾT TRÌNH</a:t>
            </a:r>
          </a:p>
        </p:txBody>
      </p:sp>
      <p:sp>
        <p:nvSpPr>
          <p:cNvPr id="3" name="Rectangle 2"/>
          <p:cNvSpPr/>
          <p:nvPr/>
        </p:nvSpPr>
        <p:spPr>
          <a:xfrm>
            <a:off x="540913" y="2485100"/>
            <a:ext cx="11552349" cy="2308324"/>
          </a:xfrm>
          <a:prstGeom prst="rect">
            <a:avLst/>
          </a:prstGeom>
        </p:spPr>
        <p:txBody>
          <a:bodyPr wrap="square">
            <a:spAutoFit/>
          </a:bodyPr>
          <a:lstStyle/>
          <a:p>
            <a:pPr algn="ctr"/>
            <a:r>
              <a:rPr lang="en-US" altLang="en-US" sz="3600" b="1" smtClean="0">
                <a:solidFill>
                  <a:srgbClr val="0000FF"/>
                </a:solidFill>
                <a:latin typeface="Times New Roman" panose="02020603050405020304" pitchFamily="18" charset="0"/>
              </a:rPr>
              <a:t>BÁO CÁO BIỆN PHÁP NÂNG CAO </a:t>
            </a:r>
            <a:br>
              <a:rPr lang="en-US" altLang="en-US" sz="3600" b="1" smtClean="0">
                <a:solidFill>
                  <a:srgbClr val="0000FF"/>
                </a:solidFill>
                <a:latin typeface="Times New Roman" panose="02020603050405020304" pitchFamily="18" charset="0"/>
              </a:rPr>
            </a:br>
            <a:r>
              <a:rPr lang="en-US" altLang="en-US" sz="3600" b="1" smtClean="0">
                <a:solidFill>
                  <a:srgbClr val="0000FF"/>
                </a:solidFill>
                <a:latin typeface="Times New Roman" panose="02020603050405020304" pitchFamily="18" charset="0"/>
              </a:rPr>
              <a:t>CHẤT LƯỢNG GIÁO DỤC:</a:t>
            </a:r>
            <a:br>
              <a:rPr lang="en-US" altLang="en-US" sz="3600" b="1" smtClean="0">
                <a:solidFill>
                  <a:srgbClr val="0000FF"/>
                </a:solidFill>
                <a:latin typeface="Times New Roman" panose="02020603050405020304" pitchFamily="18" charset="0"/>
              </a:rPr>
            </a:br>
            <a:r>
              <a:rPr lang="en-US" altLang="en-US" sz="3600" b="1" smtClean="0">
                <a:solidFill>
                  <a:srgbClr val="0000FF"/>
                </a:solidFill>
                <a:latin typeface="Times New Roman" panose="02020603050405020304" pitchFamily="18" charset="0"/>
              </a:rPr>
              <a:t>GIÚP HỌC SINH LỚP 4 GIẢI BÀI TOÁN VỀ “TÌM HAI SỐ KHI BIẾT TỔNG VÀ TỈ SỐ CỦA HAI SỐ ĐÓ”</a:t>
            </a:r>
            <a:endParaRPr lang="en-US" sz="3600">
              <a:solidFill>
                <a:srgbClr val="0000FF"/>
              </a:solidFill>
            </a:endParaRPr>
          </a:p>
        </p:txBody>
      </p:sp>
      <p:sp>
        <p:nvSpPr>
          <p:cNvPr id="9" name="Rectangle 5"/>
          <p:cNvSpPr>
            <a:spLocks noChangeArrowheads="1"/>
          </p:cNvSpPr>
          <p:nvPr/>
        </p:nvSpPr>
        <p:spPr bwMode="auto">
          <a:xfrm>
            <a:off x="1795887" y="5329732"/>
            <a:ext cx="9042400" cy="1434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lnSpc>
                <a:spcPct val="90000"/>
              </a:lnSpc>
              <a:spcBef>
                <a:spcPts val="2400"/>
              </a:spcBef>
            </a:pPr>
            <a:r>
              <a:rPr lang="en-US" altLang="en-US" sz="3733" b="1" i="1">
                <a:latin typeface="Times New Roman" panose="02020603050405020304" pitchFamily="18" charset="0"/>
              </a:rPr>
              <a:t>Người thực hiện: </a:t>
            </a:r>
            <a:r>
              <a:rPr lang="en-US" altLang="en-US" sz="3733" b="1" i="1" smtClean="0">
                <a:latin typeface="Times New Roman" panose="02020603050405020304" pitchFamily="18" charset="0"/>
              </a:rPr>
              <a:t>Hoàng Văn Ngân</a:t>
            </a:r>
          </a:p>
          <a:p>
            <a:pPr algn="ctr">
              <a:lnSpc>
                <a:spcPct val="90000"/>
              </a:lnSpc>
              <a:spcBef>
                <a:spcPts val="2400"/>
              </a:spcBef>
            </a:pPr>
            <a:r>
              <a:rPr lang="en-US" altLang="en-US" sz="3733" b="1" i="1" smtClean="0">
                <a:latin typeface="Times New Roman" panose="02020603050405020304" pitchFamily="18" charset="0"/>
              </a:rPr>
              <a:t>Trường </a:t>
            </a:r>
            <a:r>
              <a:rPr lang="en-US" altLang="en-US" sz="3733" b="1" i="1">
                <a:latin typeface="Times New Roman" panose="02020603050405020304" pitchFamily="18" charset="0"/>
              </a:rPr>
              <a:t>T</a:t>
            </a:r>
            <a:r>
              <a:rPr lang="en-US" altLang="en-US" sz="3733" b="1" i="1" smtClean="0">
                <a:latin typeface="Times New Roman" panose="02020603050405020304" pitchFamily="18" charset="0"/>
              </a:rPr>
              <a:t>iểu </a:t>
            </a:r>
            <a:r>
              <a:rPr lang="en-US" altLang="en-US" sz="3733" b="1" i="1">
                <a:latin typeface="Times New Roman" panose="02020603050405020304" pitchFamily="18" charset="0"/>
              </a:rPr>
              <a:t>học </a:t>
            </a:r>
            <a:r>
              <a:rPr lang="en-US" altLang="en-US" sz="3733" b="1" i="1" smtClean="0">
                <a:latin typeface="Times New Roman" panose="02020603050405020304" pitchFamily="18" charset="0"/>
              </a:rPr>
              <a:t>Chiến Thắng</a:t>
            </a:r>
            <a:endParaRPr lang="en-US" altLang="en-US" sz="3733" b="1" i="1">
              <a:latin typeface="Times New Roman" panose="02020603050405020304" pitchFamily="18" charset="0"/>
            </a:endParaRPr>
          </a:p>
        </p:txBody>
      </p:sp>
    </p:spTree>
    <p:extLst>
      <p:ext uri="{BB962C8B-B14F-4D97-AF65-F5344CB8AC3E}">
        <p14:creationId xmlns:p14="http://schemas.microsoft.com/office/powerpoint/2010/main" val="36796044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eft Arrow 2">
            <a:hlinkClick r:id="rId2" action="ppaction://hlinksldjump"/>
          </p:cNvPr>
          <p:cNvSpPr/>
          <p:nvPr/>
        </p:nvSpPr>
        <p:spPr>
          <a:xfrm>
            <a:off x="10625070" y="6078828"/>
            <a:ext cx="1081826" cy="64394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1333095440"/>
              </p:ext>
            </p:extLst>
          </p:nvPr>
        </p:nvGraphicFramePr>
        <p:xfrm>
          <a:off x="1180562" y="1385826"/>
          <a:ext cx="9674345" cy="2194560"/>
        </p:xfrm>
        <a:graphic>
          <a:graphicData uri="http://schemas.openxmlformats.org/drawingml/2006/table">
            <a:tbl>
              <a:tblPr firstRow="1" firstCol="1" bandRow="1">
                <a:tableStyleId>{5C22544A-7EE6-4342-B048-85BDC9FD1C3A}</a:tableStyleId>
              </a:tblPr>
              <a:tblGrid>
                <a:gridCol w="2556951">
                  <a:extLst>
                    <a:ext uri="{9D8B030D-6E8A-4147-A177-3AD203B41FA5}">
                      <a16:colId xmlns:a16="http://schemas.microsoft.com/office/drawing/2014/main" val="20000"/>
                    </a:ext>
                  </a:extLst>
                </a:gridCol>
                <a:gridCol w="904015">
                  <a:extLst>
                    <a:ext uri="{9D8B030D-6E8A-4147-A177-3AD203B41FA5}">
                      <a16:colId xmlns:a16="http://schemas.microsoft.com/office/drawing/2014/main" val="20001"/>
                    </a:ext>
                  </a:extLst>
                </a:gridCol>
                <a:gridCol w="904015">
                  <a:extLst>
                    <a:ext uri="{9D8B030D-6E8A-4147-A177-3AD203B41FA5}">
                      <a16:colId xmlns:a16="http://schemas.microsoft.com/office/drawing/2014/main" val="20002"/>
                    </a:ext>
                  </a:extLst>
                </a:gridCol>
                <a:gridCol w="902954">
                  <a:extLst>
                    <a:ext uri="{9D8B030D-6E8A-4147-A177-3AD203B41FA5}">
                      <a16:colId xmlns:a16="http://schemas.microsoft.com/office/drawing/2014/main" val="20003"/>
                    </a:ext>
                  </a:extLst>
                </a:gridCol>
                <a:gridCol w="904015">
                  <a:extLst>
                    <a:ext uri="{9D8B030D-6E8A-4147-A177-3AD203B41FA5}">
                      <a16:colId xmlns:a16="http://schemas.microsoft.com/office/drawing/2014/main" val="20004"/>
                    </a:ext>
                  </a:extLst>
                </a:gridCol>
                <a:gridCol w="904015">
                  <a:extLst>
                    <a:ext uri="{9D8B030D-6E8A-4147-A177-3AD203B41FA5}">
                      <a16:colId xmlns:a16="http://schemas.microsoft.com/office/drawing/2014/main" val="20005"/>
                    </a:ext>
                  </a:extLst>
                </a:gridCol>
                <a:gridCol w="904015">
                  <a:extLst>
                    <a:ext uri="{9D8B030D-6E8A-4147-A177-3AD203B41FA5}">
                      <a16:colId xmlns:a16="http://schemas.microsoft.com/office/drawing/2014/main" val="20006"/>
                    </a:ext>
                  </a:extLst>
                </a:gridCol>
                <a:gridCol w="904015">
                  <a:extLst>
                    <a:ext uri="{9D8B030D-6E8A-4147-A177-3AD203B41FA5}">
                      <a16:colId xmlns:a16="http://schemas.microsoft.com/office/drawing/2014/main" val="20007"/>
                    </a:ext>
                  </a:extLst>
                </a:gridCol>
                <a:gridCol w="790350">
                  <a:extLst>
                    <a:ext uri="{9D8B030D-6E8A-4147-A177-3AD203B41FA5}">
                      <a16:colId xmlns:a16="http://schemas.microsoft.com/office/drawing/2014/main" val="20008"/>
                    </a:ext>
                  </a:extLst>
                </a:gridCol>
              </a:tblGrid>
              <a:tr h="901312">
                <a:tc rowSpan="2">
                  <a:txBody>
                    <a:bodyPr/>
                    <a:lstStyle/>
                    <a:p>
                      <a:pPr algn="just">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Tổng số học sinh</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gridSpan="2">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Điểm</a:t>
                      </a:r>
                    </a:p>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(9-10)</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Điểm</a:t>
                      </a:r>
                    </a:p>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(7-8)</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Điểm</a:t>
                      </a:r>
                    </a:p>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(5-6)</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Điểm</a:t>
                      </a:r>
                    </a:p>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(Dưới 5)</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0000"/>
                  </a:ext>
                </a:extLst>
              </a:tr>
              <a:tr h="444513">
                <a:tc vMerge="1">
                  <a:txBody>
                    <a:bodyPr/>
                    <a:lstStyle/>
                    <a:p>
                      <a:endParaRPr lang="en-US"/>
                    </a:p>
                  </a:txBody>
                  <a:tcPr/>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SL</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SL</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SL</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SL</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44513">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39</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7</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17,9</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9</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23</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11</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28,2</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12</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400">
                          <a:solidFill>
                            <a:srgbClr val="FF0000"/>
                          </a:solidFill>
                          <a:effectLst/>
                          <a:latin typeface="Times New Roman" panose="02020603050405020304" pitchFamily="18" charset="0"/>
                          <a:cs typeface="Times New Roman" panose="02020603050405020304" pitchFamily="18" charset="0"/>
                        </a:rPr>
                        <a:t>30,9</a:t>
                      </a:r>
                      <a:endParaRPr lang="en-US" sz="24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5" name="Rectangle 4"/>
          <p:cNvSpPr/>
          <p:nvPr/>
        </p:nvSpPr>
        <p:spPr>
          <a:xfrm>
            <a:off x="-104503" y="697450"/>
            <a:ext cx="11914430" cy="646331"/>
          </a:xfrm>
          <a:prstGeom prst="rect">
            <a:avLst/>
          </a:prstGeom>
        </p:spPr>
        <p:txBody>
          <a:bodyPr wrap="square">
            <a:spAutoFit/>
          </a:bodyPr>
          <a:lstStyle/>
          <a:p>
            <a:pPr indent="457200" algn="just">
              <a:lnSpc>
                <a:spcPct val="150000"/>
              </a:lnSpc>
              <a:spcAft>
                <a:spcPts val="0"/>
              </a:spcAft>
            </a:pPr>
            <a:r>
              <a:rPr lang="vi-VN" sz="2400" b="1">
                <a:latin typeface="Times New Roman" panose="02020603050405020304" pitchFamily="18" charset="0"/>
                <a:ea typeface="Times New Roman" panose="02020603050405020304" pitchFamily="18" charset="0"/>
                <a:cs typeface="Times New Roman" panose="02020603050405020304" pitchFamily="18" charset="0"/>
              </a:rPr>
              <a:t>Biện pháp 1: Khảo sát học sinh, phân loại đối tượng học sinh để tìm hiểu nguyên nhân.</a:t>
            </a:r>
            <a:endParaRPr lang="en-US" sz="2400">
              <a:effectLst/>
              <a:latin typeface="Arial" panose="020B0604020202020204" pitchFamily="34" charset="0"/>
              <a:ea typeface="Arial" panose="020B0604020202020204" pitchFamily="34" charset="0"/>
              <a:cs typeface="Times New Roman" panose="02020603050405020304" pitchFamily="18" charset="0"/>
            </a:endParaRPr>
          </a:p>
        </p:txBody>
      </p:sp>
      <p:sp>
        <p:nvSpPr>
          <p:cNvPr id="6" name="Rectangle 5"/>
          <p:cNvSpPr/>
          <p:nvPr/>
        </p:nvSpPr>
        <p:spPr>
          <a:xfrm>
            <a:off x="1180562" y="3606040"/>
            <a:ext cx="9586176" cy="2751522"/>
          </a:xfrm>
          <a:prstGeom prst="rect">
            <a:avLst/>
          </a:prstGeom>
        </p:spPr>
        <p:txBody>
          <a:bodyPr wrap="square">
            <a:spAutoFit/>
          </a:bodyPr>
          <a:lstStyle/>
          <a:p>
            <a:pPr algn="just">
              <a:lnSpc>
                <a:spcPct val="120000"/>
              </a:lnSpc>
              <a:spcAft>
                <a:spcPts val="0"/>
              </a:spcAft>
              <a:tabLst>
                <a:tab pos="2238375" algn="l"/>
              </a:tabLst>
            </a:pPr>
            <a:r>
              <a:rPr lang="vi-VN" sz="2400">
                <a:latin typeface="Times New Roman" panose="02020603050405020304" pitchFamily="18" charset="0"/>
                <a:ea typeface="Arial" panose="020B0604020202020204" pitchFamily="34" charset="0"/>
                <a:cs typeface="Times New Roman" panose="02020603050405020304" pitchFamily="18" charset="0"/>
              </a:rPr>
              <a:t>Những nguyên nhân học sinh hay mắc phải là:</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algn="just">
              <a:lnSpc>
                <a:spcPct val="120000"/>
              </a:lnSpc>
              <a:spcAft>
                <a:spcPts val="0"/>
              </a:spcAft>
              <a:tabLst>
                <a:tab pos="2238375" algn="l"/>
              </a:tabLst>
            </a:pPr>
            <a:r>
              <a:rPr lang="vi-VN" sz="2400">
                <a:latin typeface="Times New Roman" panose="02020603050405020304" pitchFamily="18" charset="0"/>
                <a:ea typeface="Arial" panose="020B0604020202020204" pitchFamily="34" charset="0"/>
                <a:cs typeface="Times New Roman" panose="02020603050405020304" pitchFamily="18" charset="0"/>
              </a:rPr>
              <a:t>          - Chưa xác định rõ đâu là tổng, đâu là tỉ số.</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algn="just">
              <a:lnSpc>
                <a:spcPct val="120000"/>
              </a:lnSpc>
              <a:spcAft>
                <a:spcPts val="0"/>
              </a:spcAft>
              <a:tabLst>
                <a:tab pos="2238375" algn="l"/>
              </a:tabLst>
            </a:pPr>
            <a:r>
              <a:rPr lang="vi-VN" sz="2400">
                <a:latin typeface="Times New Roman" panose="02020603050405020304" pitchFamily="18" charset="0"/>
                <a:ea typeface="Arial" panose="020B0604020202020204" pitchFamily="34" charset="0"/>
                <a:cs typeface="Times New Roman" panose="02020603050405020304" pitchFamily="18" charset="0"/>
              </a:rPr>
              <a:t>          - Chưa hiểu về cách vẽ sơ đồ (vẽ chưa đúng</a:t>
            </a:r>
            <a:r>
              <a:rPr lang="vi-VN" sz="2400" smtClean="0">
                <a:latin typeface="Times New Roman" panose="02020603050405020304" pitchFamily="18" charset="0"/>
                <a:ea typeface="Arial" panose="020B0604020202020204" pitchFamily="34" charset="0"/>
                <a:cs typeface="Times New Roman" panose="02020603050405020304" pitchFamily="18" charset="0"/>
              </a:rPr>
              <a:t>,</a:t>
            </a:r>
            <a:r>
              <a:rPr lang="en-US" sz="2400" smtClean="0">
                <a:latin typeface="Times New Roman" panose="02020603050405020304" pitchFamily="18" charset="0"/>
                <a:ea typeface="Arial" panose="020B0604020202020204" pitchFamily="34" charset="0"/>
                <a:cs typeface="Times New Roman" panose="02020603050405020304" pitchFamily="18" charset="0"/>
              </a:rPr>
              <a:t> vẽ</a:t>
            </a:r>
            <a:r>
              <a:rPr lang="vi-VN" sz="2400" smtClean="0">
                <a:latin typeface="Times New Roman" panose="02020603050405020304" pitchFamily="18" charset="0"/>
                <a:ea typeface="Arial" panose="020B0604020202020204" pitchFamily="34" charset="0"/>
                <a:cs typeface="Times New Roman" panose="02020603050405020304" pitchFamily="18" charset="0"/>
              </a:rPr>
              <a:t> ngược</a:t>
            </a:r>
            <a:r>
              <a:rPr lang="en-US" sz="2400" smtClean="0">
                <a:latin typeface="Times New Roman" panose="02020603050405020304" pitchFamily="18" charset="0"/>
                <a:ea typeface="Arial" panose="020B0604020202020204" pitchFamily="34" charset="0"/>
                <a:cs typeface="Times New Roman" panose="02020603050405020304" pitchFamily="18" charset="0"/>
              </a:rPr>
              <a:t>..</a:t>
            </a:r>
            <a:r>
              <a:rPr lang="vi-VN" sz="2400" smtClean="0">
                <a:latin typeface="Times New Roman" panose="02020603050405020304" pitchFamily="18" charset="0"/>
                <a:ea typeface="Arial" panose="020B0604020202020204" pitchFamily="34" charset="0"/>
                <a:cs typeface="Times New Roman" panose="02020603050405020304" pitchFamily="18" charset="0"/>
              </a:rPr>
              <a:t>).</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algn="just">
              <a:lnSpc>
                <a:spcPct val="120000"/>
              </a:lnSpc>
              <a:spcAft>
                <a:spcPts val="0"/>
              </a:spcAft>
              <a:tabLst>
                <a:tab pos="2238375" algn="l"/>
              </a:tabLst>
            </a:pPr>
            <a:r>
              <a:rPr lang="vi-VN" sz="2400">
                <a:latin typeface="Times New Roman" panose="02020603050405020304" pitchFamily="18" charset="0"/>
                <a:ea typeface="Arial" panose="020B0604020202020204" pitchFamily="34" charset="0"/>
                <a:cs typeface="Times New Roman" panose="02020603050405020304" pitchFamily="18" charset="0"/>
              </a:rPr>
              <a:t>          - Chưa nắm được các bước giải.</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algn="just">
              <a:lnSpc>
                <a:spcPct val="120000"/>
              </a:lnSpc>
              <a:spcAft>
                <a:spcPts val="0"/>
              </a:spcAft>
              <a:tabLst>
                <a:tab pos="2238375" algn="l"/>
              </a:tabLst>
            </a:pPr>
            <a:r>
              <a:rPr lang="vi-VN" sz="2400">
                <a:latin typeface="Times New Roman" panose="02020603050405020304" pitchFamily="18" charset="0"/>
                <a:ea typeface="Arial" panose="020B0604020202020204" pitchFamily="34" charset="0"/>
                <a:cs typeface="Times New Roman" panose="02020603050405020304" pitchFamily="18" charset="0"/>
              </a:rPr>
              <a:t>          - Do nhầm lẫn trong quá trình thực hiện phép tính.</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algn="just">
              <a:lnSpc>
                <a:spcPct val="120000"/>
              </a:lnSpc>
              <a:spcAft>
                <a:spcPts val="0"/>
              </a:spcAft>
              <a:tabLst>
                <a:tab pos="2238375" algn="l"/>
              </a:tabLst>
            </a:pPr>
            <a:r>
              <a:rPr lang="vi-VN" sz="2400">
                <a:latin typeface="Times New Roman" panose="02020603050405020304" pitchFamily="18" charset="0"/>
                <a:ea typeface="Arial" panose="020B0604020202020204" pitchFamily="34" charset="0"/>
                <a:cs typeface="Times New Roman" panose="02020603050405020304" pitchFamily="18" charset="0"/>
              </a:rPr>
              <a:t>          - Do kỹ năng nhận dạng toán, kỹ năng phân tích, tóm tắt còn hạn chế.</a:t>
            </a:r>
            <a:endParaRPr lang="en-US" sz="240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7" name="Rectangle 6"/>
          <p:cNvSpPr/>
          <p:nvPr/>
        </p:nvSpPr>
        <p:spPr>
          <a:xfrm>
            <a:off x="60519" y="42449"/>
            <a:ext cx="11914430" cy="579582"/>
          </a:xfrm>
          <a:prstGeom prst="rect">
            <a:avLst/>
          </a:prstGeom>
        </p:spPr>
        <p:txBody>
          <a:bodyPr wrap="square">
            <a:spAutoFit/>
          </a:bodyPr>
          <a:lstStyle/>
          <a:p>
            <a:pPr indent="457200" algn="just">
              <a:lnSpc>
                <a:spcPct val="150000"/>
              </a:lnSpc>
              <a:spcAft>
                <a:spcPts val="0"/>
              </a:spcAft>
            </a:pPr>
            <a:r>
              <a:rPr lang="en-US" sz="2400" b="1" smtClean="0">
                <a:latin typeface="Times New Roman" panose="02020603050405020304" pitchFamily="18" charset="0"/>
                <a:ea typeface="Times New Roman" panose="02020603050405020304" pitchFamily="18" charset="0"/>
                <a:cs typeface="Times New Roman" panose="02020603050405020304" pitchFamily="18" charset="0"/>
              </a:rPr>
              <a:t>NỘI DUNG TỪNG BIỆN PHÁP:</a:t>
            </a:r>
            <a:endParaRPr lang="en-US" sz="2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289363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1622" y="1585140"/>
            <a:ext cx="10204361" cy="3970318"/>
          </a:xfrm>
          <a:prstGeom prst="rect">
            <a:avLst/>
          </a:prstGeom>
        </p:spPr>
        <p:txBody>
          <a:bodyPr wrap="square">
            <a:spAutoFit/>
          </a:bodyPr>
          <a:lstStyle/>
          <a:p>
            <a:pPr>
              <a:lnSpc>
                <a:spcPct val="150000"/>
              </a:lnSpc>
            </a:pPr>
            <a:r>
              <a:rPr lang="vi-VN" sz="2400" b="1" i="1">
                <a:latin typeface="Times New Roman" panose="02020603050405020304" pitchFamily="18" charset="0"/>
                <a:cs typeface="Times New Roman" panose="02020603050405020304" pitchFamily="18" charset="0"/>
              </a:rPr>
              <a:t>Bước 1:</a:t>
            </a:r>
            <a:r>
              <a:rPr lang="vi-VN" sz="2400">
                <a:latin typeface="Times New Roman" panose="02020603050405020304" pitchFamily="18" charset="0"/>
                <a:cs typeface="Times New Roman" panose="02020603050405020304" pitchFamily="18" charset="0"/>
              </a:rPr>
              <a:t>  </a:t>
            </a:r>
            <a:r>
              <a:rPr lang="vi-VN" sz="2400" b="1" i="1">
                <a:latin typeface="Times New Roman" panose="02020603050405020304" pitchFamily="18" charset="0"/>
                <a:cs typeface="Times New Roman" panose="02020603050405020304" pitchFamily="18" charset="0"/>
              </a:rPr>
              <a:t>Nắm chắc khái niệm tỉ </a:t>
            </a:r>
            <a:r>
              <a:rPr lang="vi-VN" sz="2400" b="1" i="1" smtClean="0">
                <a:latin typeface="Times New Roman" panose="02020603050405020304" pitchFamily="18" charset="0"/>
                <a:cs typeface="Times New Roman" panose="02020603050405020304" pitchFamily="18" charset="0"/>
              </a:rPr>
              <a:t>số</a:t>
            </a:r>
            <a:r>
              <a:rPr lang="en-US" sz="2400" b="1" i="1">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a:p>
            <a:pPr>
              <a:lnSpc>
                <a:spcPct val="150000"/>
              </a:lnSpc>
            </a:pPr>
            <a:r>
              <a:rPr lang="vi-VN" sz="2400">
                <a:latin typeface="Times New Roman" panose="02020603050405020304" pitchFamily="18" charset="0"/>
                <a:cs typeface="Times New Roman" panose="02020603050405020304" pitchFamily="18" charset="0"/>
              </a:rPr>
              <a:t>Dạng bài toán </a:t>
            </a:r>
            <a:r>
              <a:rPr lang="vi-VN" sz="2400" i="1">
                <a:latin typeface="Times New Roman" panose="02020603050405020304" pitchFamily="18" charset="0"/>
                <a:cs typeface="Times New Roman" panose="02020603050405020304" pitchFamily="18" charset="0"/>
              </a:rPr>
              <a:t>“Tìm hai số khi biết tổng và tỉ số của hai số đó”</a:t>
            </a:r>
            <a:r>
              <a:rPr lang="vi-VN" sz="2400">
                <a:latin typeface="Times New Roman" panose="02020603050405020304" pitchFamily="18" charset="0"/>
                <a:cs typeface="Times New Roman" panose="02020603050405020304" pitchFamily="18" charset="0"/>
              </a:rPr>
              <a:t> được dạy trong 4 tiết, ngay sau tiết “Giới thiệu tỉ số”. Trong đó 1 tiết bài mới và 3 tiết luyện tập. Trước hết giúp học sinh nắm được các bước giải dạng toán này như sau:  Giúp học sinh nắm chắc khái niệm </a:t>
            </a:r>
            <a:r>
              <a:rPr lang="vi-VN" sz="2400" i="1">
                <a:latin typeface="Times New Roman" panose="02020603050405020304" pitchFamily="18" charset="0"/>
                <a:cs typeface="Times New Roman" panose="02020603050405020304" pitchFamily="18" charset="0"/>
              </a:rPr>
              <a:t>“Tỉ số”.</a:t>
            </a:r>
            <a:r>
              <a:rPr lang="vi-VN" sz="2400">
                <a:latin typeface="Times New Roman" panose="02020603050405020304" pitchFamily="18" charset="0"/>
                <a:cs typeface="Times New Roman" panose="02020603050405020304" pitchFamily="18" charset="0"/>
              </a:rPr>
              <a:t> Đây là khái niệm mới, trừu tượng. Tôi cho học sinh ôn tập lại thông qua bài học </a:t>
            </a:r>
            <a:r>
              <a:rPr lang="vi-VN" sz="2400" i="1">
                <a:latin typeface="Times New Roman" panose="02020603050405020304" pitchFamily="18" charset="0"/>
                <a:cs typeface="Times New Roman" panose="02020603050405020304" pitchFamily="18" charset="0"/>
              </a:rPr>
              <a:t>“Giới thiệu tỉ số”</a:t>
            </a:r>
            <a:r>
              <a:rPr lang="vi-VN" sz="2400">
                <a:latin typeface="Times New Roman" panose="02020603050405020304" pitchFamily="18" charset="0"/>
                <a:cs typeface="Times New Roman" panose="02020603050405020304" pitchFamily="18" charset="0"/>
              </a:rPr>
              <a:t> để học sinh nắm chắc được khái niệm về tỉ số, đưa ra một số ví dụ để học sinh dễ hình dung về tỉ số.</a:t>
            </a:r>
            <a:endParaRPr lang="en-US" sz="2400">
              <a:latin typeface="Times New Roman" panose="02020603050405020304" pitchFamily="18" charset="0"/>
              <a:cs typeface="Times New Roman" panose="02020603050405020304" pitchFamily="18" charset="0"/>
            </a:endParaRPr>
          </a:p>
        </p:txBody>
      </p:sp>
      <p:sp>
        <p:nvSpPr>
          <p:cNvPr id="3" name="Left Arrow 2">
            <a:hlinkClick r:id="rId2" action="ppaction://hlinksldjump"/>
          </p:cNvPr>
          <p:cNvSpPr/>
          <p:nvPr/>
        </p:nvSpPr>
        <p:spPr>
          <a:xfrm>
            <a:off x="10625070" y="6078828"/>
            <a:ext cx="1081826" cy="64394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715617" y="224135"/>
            <a:ext cx="10628243" cy="1200329"/>
          </a:xfrm>
          <a:prstGeom prst="rect">
            <a:avLst/>
          </a:prstGeom>
        </p:spPr>
        <p:txBody>
          <a:bodyPr wrap="square">
            <a:spAutoFit/>
          </a:bodyPr>
          <a:lstStyle/>
          <a:p>
            <a:pPr indent="457200" algn="just">
              <a:lnSpc>
                <a:spcPct val="150000"/>
              </a:lnSpc>
              <a:spcAft>
                <a:spcPts val="0"/>
              </a:spcAft>
            </a:pPr>
            <a:r>
              <a:rPr lang="vi-VN" sz="2400" b="1">
                <a:latin typeface="Times New Roman" panose="02020603050405020304" pitchFamily="18" charset="0"/>
                <a:ea typeface="Times New Roman" panose="02020603050405020304" pitchFamily="18" charset="0"/>
                <a:cs typeface="Times New Roman" panose="02020603050405020304" pitchFamily="18" charset="0"/>
              </a:rPr>
              <a:t>Biện pháp 2: Hình thành kĩ năng, phương pháp chung về giải toán “Tìm hai số khi biết tổng và tỉ số của hai </a:t>
            </a:r>
            <a:r>
              <a:rPr lang="vi-VN" sz="2400" b="1" smtClean="0">
                <a:latin typeface="Times New Roman" panose="02020603050405020304" pitchFamily="18" charset="0"/>
                <a:ea typeface="Times New Roman" panose="02020603050405020304" pitchFamily="18" charset="0"/>
                <a:cs typeface="Times New Roman" panose="02020603050405020304" pitchFamily="18" charset="0"/>
              </a:rPr>
              <a:t>số</a:t>
            </a:r>
            <a:r>
              <a:rPr lang="en-US" sz="2400" b="1">
                <a:latin typeface="Times New Roman" panose="02020603050405020304" pitchFamily="18" charset="0"/>
                <a:ea typeface="Times New Roman" panose="02020603050405020304" pitchFamily="18" charset="0"/>
                <a:cs typeface="Times New Roman" panose="02020603050405020304" pitchFamily="18" charset="0"/>
              </a:rPr>
              <a:t> </a:t>
            </a:r>
            <a:r>
              <a:rPr lang="en-US" sz="2400" b="1" smtClean="0">
                <a:latin typeface="Times New Roman" panose="02020603050405020304" pitchFamily="18" charset="0"/>
                <a:ea typeface="Times New Roman" panose="02020603050405020304" pitchFamily="18" charset="0"/>
                <a:cs typeface="Times New Roman" panose="02020603050405020304" pitchFamily="18" charset="0"/>
              </a:rPr>
              <a:t>đó</a:t>
            </a:r>
            <a:r>
              <a:rPr lang="vi-VN" sz="2400" b="1"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52081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Object 18"/>
          <p:cNvGraphicFramePr>
            <a:graphicFrameLocks noChangeAspect="1"/>
          </p:cNvGraphicFramePr>
          <p:nvPr>
            <p:extLst>
              <p:ext uri="{D42A27DB-BD31-4B8C-83A1-F6EECF244321}">
                <p14:modId xmlns:p14="http://schemas.microsoft.com/office/powerpoint/2010/main" val="968742154"/>
              </p:ext>
            </p:extLst>
          </p:nvPr>
        </p:nvGraphicFramePr>
        <p:xfrm>
          <a:off x="3544322" y="864172"/>
          <a:ext cx="272309" cy="697792"/>
        </p:xfrm>
        <a:graphic>
          <a:graphicData uri="http://schemas.openxmlformats.org/presentationml/2006/ole">
            <mc:AlternateContent xmlns:mc="http://schemas.openxmlformats.org/markup-compatibility/2006">
              <mc:Choice xmlns:v="urn:schemas-microsoft-com:vml" Requires="v">
                <p:oleObj spid="_x0000_s2218" r:id="rId3" imgW="152334" imgH="393529" progId="Equation.DSMT4">
                  <p:embed/>
                </p:oleObj>
              </mc:Choice>
              <mc:Fallback>
                <p:oleObj r:id="rId3" imgW="152334" imgH="393529"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44322" y="864172"/>
                        <a:ext cx="272309" cy="697792"/>
                      </a:xfrm>
                      <a:prstGeom prst="rect">
                        <a:avLst/>
                      </a:prstGeom>
                      <a:noFill/>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278032948"/>
              </p:ext>
            </p:extLst>
          </p:nvPr>
        </p:nvGraphicFramePr>
        <p:xfrm>
          <a:off x="4109622" y="2038506"/>
          <a:ext cx="262145" cy="716530"/>
        </p:xfrm>
        <a:graphic>
          <a:graphicData uri="http://schemas.openxmlformats.org/presentationml/2006/ole">
            <mc:AlternateContent xmlns:mc="http://schemas.openxmlformats.org/markup-compatibility/2006">
              <mc:Choice xmlns:v="urn:schemas-microsoft-com:vml" Requires="v">
                <p:oleObj spid="_x0000_s2219" r:id="rId5" imgW="139639" imgH="393529" progId="Equation.DSMT4">
                  <p:embed/>
                </p:oleObj>
              </mc:Choice>
              <mc:Fallback>
                <p:oleObj r:id="rId5" imgW="139639" imgH="393529"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09622" y="2038506"/>
                        <a:ext cx="262145" cy="716530"/>
                      </a:xfrm>
                      <a:prstGeom prst="rect">
                        <a:avLst/>
                      </a:prstGeom>
                      <a:noFill/>
                    </p:spPr>
                  </p:pic>
                </p:oleObj>
              </mc:Fallback>
            </mc:AlternateContent>
          </a:graphicData>
        </a:graphic>
      </p:graphicFrame>
      <p:sp>
        <p:nvSpPr>
          <p:cNvPr id="21" name="Rectangle 13"/>
          <p:cNvSpPr>
            <a:spLocks noChangeArrowheads="1"/>
          </p:cNvSpPr>
          <p:nvPr/>
        </p:nvSpPr>
        <p:spPr bwMode="auto">
          <a:xfrm>
            <a:off x="654455" y="941879"/>
            <a:ext cx="302602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vi-VN" altLang="en-US" sz="24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VD1: Số bé bằng </a:t>
            </a:r>
            <a:endParaRPr kumimoji="0" lang="vi-VN" altLang="en-US"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22" name="Rectangle 14"/>
          <p:cNvSpPr>
            <a:spLocks noChangeArrowheads="1"/>
          </p:cNvSpPr>
          <p:nvPr/>
        </p:nvSpPr>
        <p:spPr bwMode="auto">
          <a:xfrm>
            <a:off x="3301225" y="952393"/>
            <a:ext cx="773641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vi-VN" altLang="en-US" sz="2400" b="0" i="0" u="none" strike="noStrike" cap="none" normalizeH="0" baseline="0" smtClean="0">
                <a:ln>
                  <a:noFill/>
                </a:ln>
                <a:solidFill>
                  <a:schemeClr val="tx1"/>
                </a:solidFill>
                <a:effectLst/>
                <a:latin typeface="Times New Roman" panose="02020603050405020304" pitchFamily="18" charset="0"/>
                <a:ea typeface="Arial" panose="020B0604020202020204" pitchFamily="34" charset="0"/>
                <a:cs typeface="Times New Roman" panose="02020603050405020304" pitchFamily="18" charset="0"/>
              </a:rPr>
              <a:t> </a:t>
            </a:r>
            <a:r>
              <a:rPr kumimoji="0" lang="vi-VN" altLang="en-US" sz="24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số lớn (số bé là 2 phần (tử số), số lớn là 3 phần (mẫu số).</a:t>
            </a:r>
            <a:endParaRPr kumimoji="0" lang="en-US" altLang="en-US"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23" name="Rectangle 15"/>
          <p:cNvSpPr>
            <a:spLocks noChangeArrowheads="1"/>
          </p:cNvSpPr>
          <p:nvPr/>
        </p:nvSpPr>
        <p:spPr bwMode="auto">
          <a:xfrm>
            <a:off x="3851596" y="2150192"/>
            <a:ext cx="745107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vi-VN" altLang="en-US" sz="24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chiều rộng  (chiều dài là 5 phần, chiều rộng là 3 phần).</a:t>
            </a:r>
            <a:endParaRPr kumimoji="0" lang="en-US" altLang="en-US"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24" name="Rectangle 23"/>
          <p:cNvSpPr/>
          <p:nvPr/>
        </p:nvSpPr>
        <p:spPr>
          <a:xfrm>
            <a:off x="654455" y="2132449"/>
            <a:ext cx="3519746" cy="461665"/>
          </a:xfrm>
          <a:prstGeom prst="rect">
            <a:avLst/>
          </a:prstGeom>
        </p:spPr>
        <p:txBody>
          <a:bodyPr wrap="none">
            <a:spAutoFit/>
          </a:bodyPr>
          <a:lstStyle/>
          <a:p>
            <a:pPr lvl="0" indent="457200" algn="just" eaLnBrk="0" fontAlgn="base" hangingPunct="0">
              <a:spcBef>
                <a:spcPct val="0"/>
              </a:spcBef>
              <a:spcAft>
                <a:spcPct val="0"/>
              </a:spcAft>
            </a:pPr>
            <a:r>
              <a:rPr lang="vi-VN" altLang="en-US" sz="2400">
                <a:latin typeface="Times New Roman" panose="02020603050405020304" pitchFamily="18" charset="0"/>
                <a:ea typeface="Times New Roman" panose="02020603050405020304" pitchFamily="18" charset="0"/>
                <a:cs typeface="Times New Roman" panose="02020603050405020304" pitchFamily="18" charset="0"/>
              </a:rPr>
              <a:t>- VD2: Chiều dài bằng </a:t>
            </a:r>
            <a:endParaRPr lang="vi-VN" altLang="en-US" sz="2400">
              <a:latin typeface="Times New Roman" panose="02020603050405020304" pitchFamily="18" charset="0"/>
              <a:cs typeface="Times New Roman" panose="02020603050405020304" pitchFamily="18" charset="0"/>
            </a:endParaRPr>
          </a:p>
        </p:txBody>
      </p:sp>
      <p:sp>
        <p:nvSpPr>
          <p:cNvPr id="25" name="Rectangle 24"/>
          <p:cNvSpPr/>
          <p:nvPr/>
        </p:nvSpPr>
        <p:spPr>
          <a:xfrm>
            <a:off x="920385" y="3476898"/>
            <a:ext cx="10395541" cy="830997"/>
          </a:xfrm>
          <a:prstGeom prst="rect">
            <a:avLst/>
          </a:prstGeom>
        </p:spPr>
        <p:txBody>
          <a:bodyPr wrap="square">
            <a:spAutoFit/>
          </a:bodyPr>
          <a:lstStyle/>
          <a:p>
            <a:pPr lvl="0" indent="457200" algn="just" eaLnBrk="0" fontAlgn="base" hangingPunct="0">
              <a:spcBef>
                <a:spcPct val="0"/>
              </a:spcBef>
              <a:spcAft>
                <a:spcPct val="0"/>
              </a:spcAft>
            </a:pPr>
            <a:r>
              <a:rPr lang="vi-VN" altLang="en-US" sz="2400">
                <a:latin typeface="Times New Roman" panose="02020603050405020304" pitchFamily="18" charset="0"/>
                <a:ea typeface="Times New Roman" panose="02020603050405020304" pitchFamily="18" charset="0"/>
                <a:cs typeface="Times New Roman" panose="02020603050405020304" pitchFamily="18" charset="0"/>
              </a:rPr>
              <a:t>- VD3: Số học sinh nam gấp 2 lần số học sinh nữ </a:t>
            </a:r>
            <a:r>
              <a:rPr lang="vi-VN" altLang="en-US" sz="2400" smtClean="0">
                <a:latin typeface="Times New Roman" panose="02020603050405020304" pitchFamily="18" charset="0"/>
                <a:ea typeface="Times New Roman" panose="02020603050405020304" pitchFamily="18" charset="0"/>
                <a:cs typeface="Times New Roman" panose="02020603050405020304" pitchFamily="18" charset="0"/>
              </a:rPr>
              <a:t>(</a:t>
            </a:r>
            <a:r>
              <a:rPr lang="en-US" altLang="en-US" sz="2400" smtClean="0">
                <a:latin typeface="Times New Roman" panose="02020603050405020304" pitchFamily="18" charset="0"/>
                <a:ea typeface="Times New Roman" panose="02020603050405020304" pitchFamily="18" charset="0"/>
                <a:cs typeface="Times New Roman" panose="02020603050405020304" pitchFamily="18" charset="0"/>
              </a:rPr>
              <a:t>số </a:t>
            </a:r>
            <a:r>
              <a:rPr lang="vi-VN" altLang="en-US" sz="2400" smtClean="0">
                <a:latin typeface="Times New Roman" panose="02020603050405020304" pitchFamily="18" charset="0"/>
                <a:ea typeface="Times New Roman" panose="02020603050405020304" pitchFamily="18" charset="0"/>
                <a:cs typeface="Times New Roman" panose="02020603050405020304" pitchFamily="18" charset="0"/>
              </a:rPr>
              <a:t>học </a:t>
            </a:r>
            <a:r>
              <a:rPr lang="vi-VN" altLang="en-US" sz="2400">
                <a:latin typeface="Times New Roman" panose="02020603050405020304" pitchFamily="18" charset="0"/>
                <a:ea typeface="Times New Roman" panose="02020603050405020304" pitchFamily="18" charset="0"/>
                <a:cs typeface="Times New Roman" panose="02020603050405020304" pitchFamily="18" charset="0"/>
              </a:rPr>
              <a:t>sinh nam là 2 phần, </a:t>
            </a:r>
            <a:r>
              <a:rPr lang="en-US" altLang="en-US" sz="2400" smtClean="0">
                <a:latin typeface="Times New Roman" panose="02020603050405020304" pitchFamily="18" charset="0"/>
                <a:ea typeface="Times New Roman" panose="02020603050405020304" pitchFamily="18" charset="0"/>
                <a:cs typeface="Times New Roman" panose="02020603050405020304" pitchFamily="18" charset="0"/>
              </a:rPr>
              <a:t>số </a:t>
            </a:r>
            <a:r>
              <a:rPr lang="vi-VN" altLang="en-US" sz="2400" smtClean="0">
                <a:latin typeface="Times New Roman" panose="02020603050405020304" pitchFamily="18" charset="0"/>
                <a:ea typeface="Times New Roman" panose="02020603050405020304" pitchFamily="18" charset="0"/>
                <a:cs typeface="Times New Roman" panose="02020603050405020304" pitchFamily="18" charset="0"/>
              </a:rPr>
              <a:t>học </a:t>
            </a:r>
            <a:r>
              <a:rPr lang="vi-VN" altLang="en-US" sz="2400">
                <a:latin typeface="Times New Roman" panose="02020603050405020304" pitchFamily="18" charset="0"/>
                <a:ea typeface="Times New Roman" panose="02020603050405020304" pitchFamily="18" charset="0"/>
                <a:cs typeface="Times New Roman" panose="02020603050405020304" pitchFamily="18" charset="0"/>
              </a:rPr>
              <a:t>sinh nữ là 1 phần).</a:t>
            </a:r>
            <a:endParaRPr lang="vi-VN" alt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60924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67408" y="678600"/>
            <a:ext cx="10296939" cy="3970318"/>
          </a:xfrm>
          <a:prstGeom prst="rect">
            <a:avLst/>
          </a:prstGeom>
        </p:spPr>
        <p:txBody>
          <a:bodyPr wrap="square">
            <a:spAutoFit/>
          </a:bodyPr>
          <a:lstStyle/>
          <a:p>
            <a:pPr indent="457200" algn="just">
              <a:lnSpc>
                <a:spcPct val="150000"/>
              </a:lnSpc>
              <a:spcAft>
                <a:spcPts val="0"/>
              </a:spcAft>
            </a:pPr>
            <a:r>
              <a:rPr lang="vi-VN" sz="2800" b="1" i="1">
                <a:latin typeface="Times New Roman" panose="02020603050405020304" pitchFamily="18" charset="0"/>
                <a:ea typeface="Times New Roman" panose="02020603050405020304" pitchFamily="18" charset="0"/>
                <a:cs typeface="Times New Roman" panose="02020603050405020304" pitchFamily="18" charset="0"/>
              </a:rPr>
              <a:t>Bước 2:</a:t>
            </a:r>
            <a:r>
              <a:rPr lang="vi-VN" sz="2800">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a:latin typeface="Times New Roman" panose="02020603050405020304" pitchFamily="18" charset="0"/>
                <a:ea typeface="Times New Roman" panose="02020603050405020304" pitchFamily="18" charset="0"/>
                <a:cs typeface="Times New Roman" panose="02020603050405020304" pitchFamily="18" charset="0"/>
              </a:rPr>
              <a:t>Phân tích bài toán.</a:t>
            </a:r>
            <a:endParaRPr lang="en-US" sz="28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Cho học sinh đọc kỹ đề bài và cho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biết</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Bài toán cho biết gì?</a:t>
            </a:r>
            <a:endParaRPr lang="en-US" sz="28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Bài toán hỏi gì?</a:t>
            </a:r>
            <a:endParaRPr lang="en-US" sz="28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Cho học sinh xác định đâu là tổng, đâu là tỉ số của hai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số</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2800">
                <a:latin typeface="Times New Roman" panose="02020603050405020304" pitchFamily="18" charset="0"/>
                <a:ea typeface="Times New Roman" panose="02020603050405020304" pitchFamily="18" charset="0"/>
                <a:cs typeface="Times New Roman" panose="02020603050405020304" pitchFamily="18" charset="0"/>
              </a:rPr>
              <a:t>từ đó xác định được dạng toán.</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0377484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86677" y="731608"/>
            <a:ext cx="10124661" cy="3970318"/>
          </a:xfrm>
          <a:prstGeom prst="rect">
            <a:avLst/>
          </a:prstGeom>
        </p:spPr>
        <p:txBody>
          <a:bodyPr wrap="square">
            <a:spAutoFit/>
          </a:bodyPr>
          <a:lstStyle/>
          <a:p>
            <a:pPr indent="457200" algn="just">
              <a:lnSpc>
                <a:spcPct val="150000"/>
              </a:lnSpc>
              <a:spcAft>
                <a:spcPts val="0"/>
              </a:spcAft>
            </a:pPr>
            <a:r>
              <a:rPr lang="vi-VN" sz="2800" b="1" i="1">
                <a:latin typeface="Times New Roman" panose="02020603050405020304" pitchFamily="18" charset="0"/>
                <a:ea typeface="Times New Roman" panose="02020603050405020304" pitchFamily="18" charset="0"/>
                <a:cs typeface="Times New Roman" panose="02020603050405020304" pitchFamily="18" charset="0"/>
              </a:rPr>
              <a:t>Bước 3:</a:t>
            </a:r>
            <a:r>
              <a:rPr lang="vi-VN" sz="2800">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a:latin typeface="Times New Roman" panose="02020603050405020304" pitchFamily="18" charset="0"/>
                <a:ea typeface="Times New Roman" panose="02020603050405020304" pitchFamily="18" charset="0"/>
                <a:cs typeface="Times New Roman" panose="02020603050405020304" pitchFamily="18" charset="0"/>
              </a:rPr>
              <a:t>Vẽ sơ đồ minh họa bài toán</a:t>
            </a:r>
            <a:r>
              <a:rPr lang="en-US" sz="2800" b="1" i="1">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Arial" panose="020B0604020202020204" pitchFamily="34"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Học sinh biết dựa vào tỉ số của hai số để biết được mỗi số ứng với bao nhiêu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bằng nhau</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2800">
                <a:latin typeface="Times New Roman" panose="02020603050405020304" pitchFamily="18" charset="0"/>
                <a:ea typeface="Times New Roman" panose="02020603050405020304" pitchFamily="18" charset="0"/>
                <a:cs typeface="Times New Roman" panose="02020603050405020304" pitchFamily="18" charset="0"/>
              </a:rPr>
              <a:t>từ đó vẽ các đoạn thẳng biểu thị số lớn, số bé.</a:t>
            </a:r>
            <a:endParaRPr lang="en-US" sz="2800">
              <a:latin typeface="Arial" panose="020B0604020202020204" pitchFamily="34"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Tiến hành hướng dẫn cụ thể chi tiết cách vẽ sơ đồ, biểu thị tổng như thế nào, yếu tố cần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tìm</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như thế nào</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126441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26435" y="368724"/>
            <a:ext cx="10376452" cy="6555641"/>
          </a:xfrm>
          <a:prstGeom prst="rect">
            <a:avLst/>
          </a:prstGeom>
        </p:spPr>
        <p:txBody>
          <a:bodyPr wrap="square">
            <a:spAutoFit/>
          </a:bodyPr>
          <a:lstStyle/>
          <a:p>
            <a:pPr indent="457200" algn="just">
              <a:lnSpc>
                <a:spcPct val="150000"/>
              </a:lnSpc>
              <a:spcAft>
                <a:spcPts val="0"/>
              </a:spcAft>
            </a:pPr>
            <a:r>
              <a:rPr lang="vi-VN" sz="2800" b="1" i="1">
                <a:latin typeface="Times New Roman" panose="02020603050405020304" pitchFamily="18" charset="0"/>
                <a:ea typeface="Times New Roman" panose="02020603050405020304" pitchFamily="18" charset="0"/>
                <a:cs typeface="Times New Roman" panose="02020603050405020304" pitchFamily="18" charset="0"/>
              </a:rPr>
              <a:t>Bước 4:</a:t>
            </a:r>
            <a:r>
              <a:rPr lang="vi-VN" sz="2800">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a:latin typeface="Times New Roman" panose="02020603050405020304" pitchFamily="18" charset="0"/>
                <a:ea typeface="Times New Roman" panose="02020603050405020304" pitchFamily="18" charset="0"/>
                <a:cs typeface="Times New Roman" panose="02020603050405020304" pitchFamily="18" charset="0"/>
              </a:rPr>
              <a:t>Hướng dẫn giải chi tiết</a:t>
            </a:r>
            <a:r>
              <a:rPr lang="en-US" sz="2800" b="1" i="1">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Tìm tổng số phần bằng nhau  (Lấy số phần của số bé cộng với số phần của số lớn.)</a:t>
            </a:r>
            <a:endParaRPr lang="en-US" sz="28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Tìm giá trị của một phần.  (Lấy tổng của hai số chia cho tổng số phần bằng nhau)</a:t>
            </a:r>
            <a:endParaRPr lang="en-US" sz="28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Tìm số bé. (Lấy giá trị một phần nhân với số phần của số bé)</a:t>
            </a:r>
            <a:endParaRPr lang="en-US" sz="28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Tìm số lớn. (Lấy giá trị một phần nhân với số phần của số lớn (hoặc lấy tổng hai số trừ đi số bé)</a:t>
            </a:r>
            <a:endParaRPr lang="en-US" sz="28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Đáp số: Ghi cụ thể: Số bé; Số lớn.</a:t>
            </a:r>
            <a:endParaRPr lang="en-US" sz="2800">
              <a:latin typeface="Times New Roman" panose="02020603050405020304" pitchFamily="18" charset="0"/>
              <a:ea typeface="Arial" panose="020B0604020202020204" pitchFamily="34" charset="0"/>
              <a:cs typeface="Times New Roman" panose="02020603050405020304" pitchFamily="18" charset="0"/>
            </a:endParaRPr>
          </a:p>
          <a:p>
            <a:pPr algn="just">
              <a:lnSpc>
                <a:spcPct val="150000"/>
              </a:lnSpc>
              <a:spcAft>
                <a:spcPts val="0"/>
              </a:spcAft>
              <a:tabLst>
                <a:tab pos="5038725" algn="l"/>
              </a:tabLst>
            </a:pPr>
            <a:r>
              <a:rPr lang="vi-VN" sz="2800" b="1">
                <a:latin typeface="Times New Roman" panose="02020603050405020304" pitchFamily="18" charset="0"/>
                <a:ea typeface="Times New Roman" panose="02020603050405020304" pitchFamily="18" charset="0"/>
                <a:cs typeface="Times New Roman" panose="02020603050405020304" pitchFamily="18" charset="0"/>
              </a:rPr>
              <a:t>          + </a:t>
            </a:r>
            <a:r>
              <a:rPr lang="vi-VN" sz="2800">
                <a:latin typeface="Times New Roman" panose="02020603050405020304" pitchFamily="18" charset="0"/>
                <a:ea typeface="Times New Roman" panose="02020603050405020304" pitchFamily="18" charset="0"/>
                <a:cs typeface="Times New Roman" panose="02020603050405020304" pitchFamily="18" charset="0"/>
              </a:rPr>
              <a:t>Lưu ý đối với học sinh: Có thể tìm số lớn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trước</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số bé sau</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4909379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2939" y="391733"/>
            <a:ext cx="10217426" cy="1687963"/>
          </a:xfrm>
          <a:prstGeom prst="rect">
            <a:avLst/>
          </a:prstGeom>
        </p:spPr>
        <p:txBody>
          <a:bodyPr wrap="square">
            <a:spAutoFit/>
          </a:bodyPr>
          <a:lstStyle/>
          <a:p>
            <a:pPr indent="457200" algn="just">
              <a:lnSpc>
                <a:spcPct val="150000"/>
              </a:lnSpc>
              <a:spcAft>
                <a:spcPts val="0"/>
              </a:spcAft>
            </a:pPr>
            <a:r>
              <a:rPr lang="vi-VN" sz="2400" b="1" i="1">
                <a:latin typeface="Times New Roman" panose="02020603050405020304" pitchFamily="18" charset="0"/>
                <a:ea typeface="Times New Roman" panose="02020603050405020304" pitchFamily="18" charset="0"/>
                <a:cs typeface="Times New Roman" panose="02020603050405020304" pitchFamily="18" charset="0"/>
              </a:rPr>
              <a:t>Bước 5</a:t>
            </a:r>
            <a:r>
              <a:rPr lang="vi-VN" sz="2400">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a:latin typeface="Times New Roman" panose="02020603050405020304" pitchFamily="18" charset="0"/>
                <a:ea typeface="Times New Roman" panose="02020603050405020304" pitchFamily="18" charset="0"/>
                <a:cs typeface="Times New Roman" panose="02020603050405020304" pitchFamily="18" charset="0"/>
              </a:rPr>
              <a:t>Thử lại kết quả.</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400">
                <a:latin typeface="Times New Roman" panose="02020603050405020304" pitchFamily="18" charset="0"/>
                <a:ea typeface="Times New Roman" panose="02020603050405020304" pitchFamily="18" charset="0"/>
                <a:cs typeface="Times New Roman" panose="02020603050405020304" pitchFamily="18" charset="0"/>
              </a:rPr>
              <a:t>Sau khi giải xong, cho các em thử lại kết quả. Bước này giúp học sinh có cơ sở lí luận, tin tưởng vào cách làm bài của mình.</a:t>
            </a:r>
            <a:endParaRPr lang="en-US" sz="240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3" name="Rectangle 2"/>
          <p:cNvSpPr/>
          <p:nvPr/>
        </p:nvSpPr>
        <p:spPr>
          <a:xfrm>
            <a:off x="1152939" y="2423058"/>
            <a:ext cx="10217426" cy="3903954"/>
          </a:xfrm>
          <a:prstGeom prst="rect">
            <a:avLst/>
          </a:prstGeom>
        </p:spPr>
        <p:txBody>
          <a:bodyPr wrap="square">
            <a:spAutoFit/>
          </a:bodyPr>
          <a:lstStyle/>
          <a:p>
            <a:pPr indent="457200" algn="just">
              <a:lnSpc>
                <a:spcPct val="150000"/>
              </a:lnSpc>
              <a:spcAft>
                <a:spcPts val="0"/>
              </a:spcAft>
            </a:pPr>
            <a:r>
              <a:rPr lang="vi-VN" sz="2400" b="1" i="1">
                <a:latin typeface="Times New Roman" panose="02020603050405020304" pitchFamily="18" charset="0"/>
                <a:ea typeface="Times New Roman" panose="02020603050405020304" pitchFamily="18" charset="0"/>
                <a:cs typeface="Times New Roman" panose="02020603050405020304" pitchFamily="18" charset="0"/>
              </a:rPr>
              <a:t>Bước 6</a:t>
            </a:r>
            <a:r>
              <a:rPr lang="vi-VN" sz="2400">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a:latin typeface="Times New Roman" panose="02020603050405020304" pitchFamily="18" charset="0"/>
                <a:ea typeface="Times New Roman" panose="02020603050405020304" pitchFamily="18" charset="0"/>
                <a:cs typeface="Times New Roman" panose="02020603050405020304" pitchFamily="18" charset="0"/>
              </a:rPr>
              <a:t>Hình thành quy tắc.</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400">
                <a:latin typeface="Times New Roman" panose="02020603050405020304" pitchFamily="18" charset="0"/>
                <a:ea typeface="Times New Roman" panose="02020603050405020304" pitchFamily="18" charset="0"/>
                <a:cs typeface="Times New Roman" panose="02020603050405020304" pitchFamily="18" charset="0"/>
              </a:rPr>
              <a:t>Sau khi tiến hành xong từng bước giải, cho học sinh nhắc lại quy trình giải bài toán “</a:t>
            </a:r>
            <a:r>
              <a:rPr lang="vi-VN" sz="2400" i="1">
                <a:latin typeface="Times New Roman" panose="02020603050405020304" pitchFamily="18" charset="0"/>
                <a:ea typeface="Times New Roman" panose="02020603050405020304" pitchFamily="18" charset="0"/>
                <a:cs typeface="Times New Roman" panose="02020603050405020304" pitchFamily="18" charset="0"/>
              </a:rPr>
              <a:t>Tìm hai số khi biết tổng và tỉ số của hai số</a:t>
            </a:r>
            <a:r>
              <a:rPr lang="vi-VN" sz="2400">
                <a:latin typeface="Times New Roman" panose="02020603050405020304" pitchFamily="18" charset="0"/>
                <a:ea typeface="Times New Roman" panose="02020603050405020304" pitchFamily="18" charset="0"/>
                <a:cs typeface="Times New Roman" panose="02020603050405020304" pitchFamily="18" charset="0"/>
              </a:rPr>
              <a:t>” để hình thành quy tắc cho các em nhằm giúp cho các em nhớ kỹ hơn và vận dụng tốt hơn.</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400" b="1" i="1">
                <a:latin typeface="Times New Roman" panose="02020603050405020304" pitchFamily="18" charset="0"/>
                <a:ea typeface="Times New Roman" panose="02020603050405020304" pitchFamily="18" charset="0"/>
                <a:cs typeface="Times New Roman" panose="02020603050405020304" pitchFamily="18" charset="0"/>
              </a:rPr>
              <a:t>Bước 7</a:t>
            </a:r>
            <a:r>
              <a:rPr lang="vi-VN" sz="2400">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a:latin typeface="Times New Roman" panose="02020603050405020304" pitchFamily="18" charset="0"/>
                <a:ea typeface="Times New Roman" panose="02020603050405020304" pitchFamily="18" charset="0"/>
                <a:cs typeface="Times New Roman" panose="02020603050405020304" pitchFamily="18" charset="0"/>
              </a:rPr>
              <a:t>Thực hành.</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400">
                <a:latin typeface="Times New Roman" panose="02020603050405020304" pitchFamily="18" charset="0"/>
                <a:ea typeface="Times New Roman" panose="02020603050405020304" pitchFamily="18" charset="0"/>
                <a:cs typeface="Times New Roman" panose="02020603050405020304" pitchFamily="18" charset="0"/>
              </a:rPr>
              <a:t>Sau khi hướng dẫn và hình thành quy tắc cho học sinh. Tôi tiến hành đưa bài toán tiếp theo nhằm khắc sâu cách giải.</a:t>
            </a:r>
            <a:endParaRPr lang="en-US" sz="2400">
              <a:effectLst/>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825792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0694" y="553297"/>
            <a:ext cx="856195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vi-VN" altLang="en-US" sz="2400" b="1"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Bài toán</a:t>
            </a:r>
            <a:r>
              <a:rPr kumimoji="0" lang="vi-VN"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  Minh và Khôi có 25 quyển vở. Số vở của Minh bằng </a:t>
            </a:r>
            <a:endParaRPr kumimoji="0" lang="vi-VN" altLang="en-US" sz="2400" b="0" i="0" u="none" strike="noStrike" cap="none" normalizeH="0" baseline="0" smtClean="0">
              <a:ln>
                <a:noFill/>
              </a:ln>
              <a:solidFill>
                <a:schemeClr val="tx1"/>
              </a:solidFill>
              <a:effectLst/>
              <a:latin typeface="+mj-lt"/>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218777878"/>
              </p:ext>
            </p:extLst>
          </p:nvPr>
        </p:nvGraphicFramePr>
        <p:xfrm>
          <a:off x="8713829" y="402769"/>
          <a:ext cx="297647" cy="762720"/>
        </p:xfrm>
        <a:graphic>
          <a:graphicData uri="http://schemas.openxmlformats.org/presentationml/2006/ole">
            <mc:AlternateContent xmlns:mc="http://schemas.openxmlformats.org/markup-compatibility/2006">
              <mc:Choice xmlns:v="urn:schemas-microsoft-com:vml" Requires="v">
                <p:oleObj spid="_x0000_s4177" r:id="rId3" imgW="152334" imgH="393529" progId="Equation.DSMT4">
                  <p:embed/>
                </p:oleObj>
              </mc:Choice>
              <mc:Fallback>
                <p:oleObj r:id="rId3" imgW="152334" imgH="39352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13829" y="402769"/>
                        <a:ext cx="297647" cy="762720"/>
                      </a:xfrm>
                      <a:prstGeom prst="rect">
                        <a:avLst/>
                      </a:prstGeom>
                      <a:noFill/>
                    </p:spPr>
                  </p:pic>
                </p:oleObj>
              </mc:Fallback>
            </mc:AlternateContent>
          </a:graphicData>
        </a:graphic>
      </p:graphicFrame>
      <p:sp>
        <p:nvSpPr>
          <p:cNvPr id="4" name="Rectangle 3"/>
          <p:cNvSpPr>
            <a:spLocks noChangeArrowheads="1"/>
          </p:cNvSpPr>
          <p:nvPr/>
        </p:nvSpPr>
        <p:spPr bwMode="auto">
          <a:xfrm>
            <a:off x="851256" y="2581670"/>
            <a:ext cx="10823909"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vi-VN"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Học sinh đọc và phân tích bài toán, xác định đâu là tổng, đâu là tỉ số. GV kiểm tra sơ đồ của học sinh và sửa nếu vẽ và biểu thị sai. Sau đó tiến hành vẽ trên bảng lớp để so sánh, quan sát và hoàn thiện sơ đồ. Tiếp theo học sinh nêu từng bước và cách làm. (Tìm tổng số phần bằng nhau, tìm số vở của Khôi hoặc Minh). HS giải trên bảng để hoàn thiện bài toán. </a:t>
            </a:r>
            <a:endParaRPr kumimoji="0" lang="vi-VN" altLang="en-US" sz="2400" b="0" i="0" u="none" strike="noStrike" cap="none" normalizeH="0" baseline="0" smtClean="0">
              <a:ln>
                <a:noFill/>
              </a:ln>
              <a:solidFill>
                <a:schemeClr val="tx1"/>
              </a:solidFill>
              <a:effectLst/>
              <a:latin typeface="+mj-lt"/>
            </a:endParaRPr>
          </a:p>
        </p:txBody>
      </p:sp>
      <p:sp>
        <p:nvSpPr>
          <p:cNvPr id="5" name="Rectangle 4"/>
          <p:cNvSpPr/>
          <p:nvPr/>
        </p:nvSpPr>
        <p:spPr>
          <a:xfrm>
            <a:off x="300694" y="1225953"/>
            <a:ext cx="5131533" cy="461665"/>
          </a:xfrm>
          <a:prstGeom prst="rect">
            <a:avLst/>
          </a:prstGeom>
        </p:spPr>
        <p:txBody>
          <a:bodyPr wrap="none">
            <a:spAutoFit/>
          </a:bodyPr>
          <a:lstStyle/>
          <a:p>
            <a:pPr lvl="0" indent="457200" algn="just" eaLnBrk="0" fontAlgn="base" hangingPunct="0">
              <a:spcBef>
                <a:spcPct val="0"/>
              </a:spcBef>
              <a:spcAft>
                <a:spcPct val="0"/>
              </a:spcAft>
            </a:pPr>
            <a:r>
              <a:rPr lang="vi-VN" altLang="en-US" sz="2400" smtClean="0">
                <a:latin typeface="+mj-lt"/>
                <a:ea typeface="Times New Roman" panose="02020603050405020304" pitchFamily="18" charset="0"/>
                <a:cs typeface="Times New Roman" panose="02020603050405020304" pitchFamily="18" charset="0"/>
              </a:rPr>
              <a:t>Hỏi </a:t>
            </a:r>
            <a:r>
              <a:rPr lang="vi-VN" altLang="en-US" sz="2400">
                <a:latin typeface="+mj-lt"/>
                <a:ea typeface="Times New Roman" panose="02020603050405020304" pitchFamily="18" charset="0"/>
                <a:cs typeface="Times New Roman" panose="02020603050405020304" pitchFamily="18" charset="0"/>
              </a:rPr>
              <a:t>mỗi bạn có bao nhiêu quyển vở.</a:t>
            </a:r>
            <a:endParaRPr lang="en-US" altLang="en-US" sz="2400">
              <a:latin typeface="+mj-lt"/>
            </a:endParaRPr>
          </a:p>
        </p:txBody>
      </p:sp>
      <p:sp>
        <p:nvSpPr>
          <p:cNvPr id="6" name="Rectangle 5"/>
          <p:cNvSpPr/>
          <p:nvPr/>
        </p:nvSpPr>
        <p:spPr>
          <a:xfrm>
            <a:off x="9067848" y="586211"/>
            <a:ext cx="2202847" cy="461665"/>
          </a:xfrm>
          <a:prstGeom prst="rect">
            <a:avLst/>
          </a:prstGeom>
        </p:spPr>
        <p:txBody>
          <a:bodyPr wrap="none">
            <a:spAutoFit/>
          </a:bodyPr>
          <a:lstStyle/>
          <a:p>
            <a:r>
              <a:rPr lang="vi-VN" altLang="en-US" sz="2400">
                <a:latin typeface="Times New Roman" panose="02020603050405020304" pitchFamily="18" charset="0"/>
                <a:ea typeface="Times New Roman" panose="02020603050405020304" pitchFamily="18" charset="0"/>
                <a:cs typeface="Times New Roman" panose="02020603050405020304" pitchFamily="18" charset="0"/>
              </a:rPr>
              <a:t>số vở của Khôi. </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4985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2696" y="532036"/>
            <a:ext cx="10217426" cy="5078313"/>
          </a:xfrm>
          <a:prstGeom prst="rect">
            <a:avLst/>
          </a:prstGeom>
        </p:spPr>
        <p:txBody>
          <a:bodyPr wrap="square">
            <a:spAutoFit/>
          </a:bodyPr>
          <a:lstStyle/>
          <a:p>
            <a:pPr>
              <a:lnSpc>
                <a:spcPct val="150000"/>
              </a:lnSpc>
              <a:spcAft>
                <a:spcPts val="0"/>
              </a:spcAft>
              <a:tabLst>
                <a:tab pos="398145" algn="l"/>
              </a:tabLst>
            </a:pPr>
            <a:r>
              <a:rPr lang="vi-VN" sz="2400" b="1">
                <a:latin typeface="Times New Roman" panose="02020603050405020304" pitchFamily="18" charset="0"/>
                <a:ea typeface="Times New Roman" panose="02020603050405020304" pitchFamily="18" charset="0"/>
                <a:cs typeface="Times New Roman" panose="02020603050405020304" pitchFamily="18" charset="0"/>
              </a:rPr>
              <a:t>Biện pháp 3: </a:t>
            </a:r>
            <a:r>
              <a:rPr lang="nl-NL" sz="2400" b="1">
                <a:latin typeface="Times New Roman" panose="02020603050405020304" pitchFamily="18" charset="0"/>
                <a:ea typeface="Times New Roman" panose="02020603050405020304" pitchFamily="18" charset="0"/>
                <a:cs typeface="Times New Roman" panose="02020603050405020304" pitchFamily="18" charset="0"/>
              </a:rPr>
              <a:t>Giúp học sinh nắm vững kiến thức từng dạng toán:</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algn="just">
              <a:lnSpc>
                <a:spcPct val="150000"/>
              </a:lnSpc>
              <a:spcAft>
                <a:spcPts val="0"/>
              </a:spcAft>
              <a:tabLst>
                <a:tab pos="398145" algn="l"/>
              </a:tabLst>
            </a:pPr>
            <a:r>
              <a:rPr lang="nl-NL" sz="2400">
                <a:latin typeface="Times New Roman" panose="02020603050405020304" pitchFamily="18" charset="0"/>
                <a:ea typeface="Times New Roman" panose="02020603050405020304" pitchFamily="18" charset="0"/>
                <a:cs typeface="Times New Roman" panose="02020603050405020304" pitchFamily="18" charset="0"/>
              </a:rPr>
              <a:t>	Khi dạy học sinh, giáo viên cần lựa chọn để </a:t>
            </a:r>
            <a:r>
              <a:rPr lang="nl-NL" sz="2400" smtClean="0">
                <a:latin typeface="Times New Roman" panose="02020603050405020304" pitchFamily="18" charset="0"/>
                <a:ea typeface="Times New Roman" panose="02020603050405020304" pitchFamily="18" charset="0"/>
                <a:cs typeface="Times New Roman" panose="02020603050405020304" pitchFamily="18" charset="0"/>
              </a:rPr>
              <a:t>đưa ra </a:t>
            </a:r>
            <a:r>
              <a:rPr lang="nl-NL" sz="2400">
                <a:latin typeface="Times New Roman" panose="02020603050405020304" pitchFamily="18" charset="0"/>
                <a:ea typeface="Times New Roman" panose="02020603050405020304" pitchFamily="18" charset="0"/>
                <a:cs typeface="Times New Roman" panose="02020603050405020304" pitchFamily="18" charset="0"/>
              </a:rPr>
              <a:t>những bài tập có tính hệ thống, tức là những bài tập đó được mở rộng dần từ dễ đến khó, từ đơn giản đến phức tạp, từ quen đến lạ....Bài tập sau phải dựa trên cơ sở của bài tập trước. Như vậy mới phát huy được tính sáng tạo, năng lực tư duy cho học sinh.</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50000"/>
              </a:lnSpc>
              <a:spcAft>
                <a:spcPts val="0"/>
              </a:spcAft>
            </a:pPr>
            <a:r>
              <a:rPr lang="vi-VN" sz="2400">
                <a:latin typeface="Times New Roman" panose="02020603050405020304" pitchFamily="18" charset="0"/>
                <a:ea typeface="Times New Roman" panose="02020603050405020304" pitchFamily="18" charset="0"/>
                <a:cs typeface="Times New Roman" panose="02020603050405020304" pitchFamily="18" charset="0"/>
              </a:rPr>
              <a:t>Các bài tập dạng </a:t>
            </a:r>
            <a:r>
              <a:rPr lang="vi-VN" sz="2400" i="1">
                <a:latin typeface="Times New Roman" panose="02020603050405020304" pitchFamily="18" charset="0"/>
                <a:ea typeface="Times New Roman" panose="02020603050405020304" pitchFamily="18" charset="0"/>
                <a:cs typeface="Times New Roman" panose="02020603050405020304" pitchFamily="18" charset="0"/>
              </a:rPr>
              <a:t>“Tìm hai số khi biết tổng và tỉ số của hai số </a:t>
            </a:r>
            <a:r>
              <a:rPr lang="vi-VN" sz="2400" i="1" smtClean="0">
                <a:latin typeface="Times New Roman" panose="02020603050405020304" pitchFamily="18" charset="0"/>
                <a:ea typeface="Times New Roman" panose="02020603050405020304" pitchFamily="18" charset="0"/>
                <a:cs typeface="Times New Roman" panose="02020603050405020304" pitchFamily="18" charset="0"/>
              </a:rPr>
              <a:t>đó”</a:t>
            </a:r>
            <a:r>
              <a:rPr lang="en-US" sz="2400">
                <a:latin typeface="Times New Roman" panose="02020603050405020304" pitchFamily="18" charset="0"/>
                <a:ea typeface="Times New Roman" panose="02020603050405020304" pitchFamily="18" charset="0"/>
                <a:cs typeface="Times New Roman" panose="02020603050405020304" pitchFamily="18" charset="0"/>
              </a:rPr>
              <a:t> </a:t>
            </a:r>
            <a:r>
              <a:rPr lang="vi-VN" sz="2400" smtClean="0">
                <a:latin typeface="Times New Roman" panose="02020603050405020304" pitchFamily="18" charset="0"/>
                <a:ea typeface="Times New Roman" panose="02020603050405020304" pitchFamily="18" charset="0"/>
                <a:cs typeface="Times New Roman" panose="02020603050405020304" pitchFamily="18" charset="0"/>
              </a:rPr>
              <a:t>có </a:t>
            </a:r>
            <a:r>
              <a:rPr lang="vi-VN" sz="2400">
                <a:latin typeface="Times New Roman" panose="02020603050405020304" pitchFamily="18" charset="0"/>
                <a:ea typeface="Times New Roman" panose="02020603050405020304" pitchFamily="18" charset="0"/>
                <a:cs typeface="Times New Roman" panose="02020603050405020304" pitchFamily="18" charset="0"/>
              </a:rPr>
              <a:t>rất nhiều</a:t>
            </a:r>
            <a:r>
              <a:rPr lang="nl-NL" sz="2400">
                <a:latin typeface="Times New Roman" panose="02020603050405020304" pitchFamily="18" charset="0"/>
                <a:ea typeface="Times New Roman" panose="02020603050405020304" pitchFamily="18" charset="0"/>
                <a:cs typeface="Times New Roman" panose="02020603050405020304" pitchFamily="18" charset="0"/>
              </a:rPr>
              <a:t>, </a:t>
            </a:r>
            <a:r>
              <a:rPr lang="vi-VN" sz="2400">
                <a:latin typeface="Times New Roman" panose="02020603050405020304" pitchFamily="18" charset="0"/>
                <a:ea typeface="Times New Roman" panose="02020603050405020304" pitchFamily="18" charset="0"/>
                <a:cs typeface="Times New Roman" panose="02020603050405020304" pitchFamily="18" charset="0"/>
              </a:rPr>
              <a:t>đa dạng, phong phú. Trong quá trình dạy, GV cần đưa ra nhiều dạng bài tập từ đơn giản đến phức tạp, từ dễ đến khó. Có như thế mới phát huy được tính sáng tạo, năng lực tư duy cho học sinh.</a:t>
            </a:r>
            <a:endParaRPr lang="en-US" sz="2400">
              <a:effectLst/>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4290945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141926" y="241128"/>
            <a:ext cx="9844126" cy="1141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just" defTabSz="914400" rtl="0" eaLnBrk="0" fontAlgn="base" latinLnBrk="0" hangingPunct="0">
              <a:lnSpc>
                <a:spcPct val="150000"/>
              </a:lnSpc>
              <a:spcBef>
                <a:spcPct val="0"/>
              </a:spcBef>
              <a:spcAft>
                <a:spcPct val="0"/>
              </a:spcAft>
              <a:buClrTx/>
              <a:buSzTx/>
              <a:buFontTx/>
              <a:buNone/>
              <a:tabLst/>
            </a:pPr>
            <a:r>
              <a:rPr kumimoji="0" lang="vi-VN" altLang="en-US" sz="2400" b="1"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1. Dạng toán“Ẩn tổng”</a:t>
            </a:r>
            <a:r>
              <a:rPr kumimoji="0" lang="en-US" altLang="en-US" sz="2400" b="1"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a:t>
            </a:r>
            <a:endParaRPr kumimoji="0" lang="en-US" altLang="en-US" sz="2400" b="0" i="0" u="none" strike="noStrike" cap="none" normalizeH="0" baseline="0" smtClean="0">
              <a:ln>
                <a:noFill/>
              </a:ln>
              <a:solidFill>
                <a:schemeClr val="tx1"/>
              </a:solidFill>
              <a:effectLst/>
              <a:latin typeface="+mj-lt"/>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vi-VN" altLang="en-US" sz="2400" b="1"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Bài 1</a:t>
            </a:r>
            <a:r>
              <a:rPr kumimoji="0" lang="vi-VN"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 Tổng của hai số là số lớn nhất có hai chữ số. Tỉ số của hai số là</a:t>
            </a:r>
            <a:r>
              <a:rPr kumimoji="0" lang="en-US"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       .</a:t>
            </a:r>
            <a:r>
              <a:rPr kumimoji="0" lang="vi-VN"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 </a:t>
            </a:r>
            <a:endParaRPr kumimoji="0" lang="vi-VN" altLang="en-US" sz="2400" b="0" i="0" u="none" strike="noStrike" cap="none" normalizeH="0" baseline="0" smtClean="0">
              <a:ln>
                <a:noFill/>
              </a:ln>
              <a:solidFill>
                <a:schemeClr val="tx1"/>
              </a:solidFill>
              <a:effectLst/>
              <a:latin typeface="+mj-lt"/>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1502519275"/>
              </p:ext>
            </p:extLst>
          </p:nvPr>
        </p:nvGraphicFramePr>
        <p:xfrm>
          <a:off x="10371909" y="722020"/>
          <a:ext cx="244904" cy="884712"/>
        </p:xfrm>
        <a:graphic>
          <a:graphicData uri="http://schemas.openxmlformats.org/presentationml/2006/ole">
            <mc:AlternateContent xmlns:mc="http://schemas.openxmlformats.org/markup-compatibility/2006">
              <mc:Choice xmlns:v="urn:schemas-microsoft-com:vml" Requires="v">
                <p:oleObj spid="_x0000_s5201" r:id="rId3" imgW="152334" imgH="393529" progId="Equation.DSMT4">
                  <p:embed/>
                </p:oleObj>
              </mc:Choice>
              <mc:Fallback>
                <p:oleObj r:id="rId3" imgW="152334" imgH="39352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71909" y="722020"/>
                        <a:ext cx="244904" cy="884712"/>
                      </a:xfrm>
                      <a:prstGeom prst="rect">
                        <a:avLst/>
                      </a:prstGeom>
                      <a:noFill/>
                    </p:spPr>
                  </p:pic>
                </p:oleObj>
              </mc:Fallback>
            </mc:AlternateContent>
          </a:graphicData>
        </a:graphic>
      </p:graphicFrame>
      <p:sp>
        <p:nvSpPr>
          <p:cNvPr id="4" name="Rectangle 3"/>
          <p:cNvSpPr>
            <a:spLocks noChangeArrowheads="1"/>
          </p:cNvSpPr>
          <p:nvPr/>
        </p:nvSpPr>
        <p:spPr bwMode="auto">
          <a:xfrm>
            <a:off x="1077751" y="1306712"/>
            <a:ext cx="242085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vi-VN"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Tìm hai số đó</a:t>
            </a:r>
            <a:r>
              <a:rPr kumimoji="0" lang="en-US"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a:t>
            </a:r>
            <a:endParaRPr kumimoji="0" lang="vi-VN" altLang="en-US" sz="2400" b="0" i="0" u="none" strike="noStrike" cap="none" normalizeH="0" baseline="0" smtClean="0">
              <a:ln>
                <a:noFill/>
              </a:ln>
              <a:solidFill>
                <a:schemeClr val="tx1"/>
              </a:solidFill>
              <a:effectLst/>
              <a:latin typeface="+mj-lt"/>
            </a:endParaRPr>
          </a:p>
        </p:txBody>
      </p:sp>
      <p:sp>
        <p:nvSpPr>
          <p:cNvPr id="5" name="Rectangle 4"/>
          <p:cNvSpPr/>
          <p:nvPr/>
        </p:nvSpPr>
        <p:spPr>
          <a:xfrm>
            <a:off x="768626" y="1772347"/>
            <a:ext cx="11251096" cy="4524315"/>
          </a:xfrm>
          <a:prstGeom prst="rect">
            <a:avLst/>
          </a:prstGeom>
        </p:spPr>
        <p:txBody>
          <a:bodyPr wrap="square">
            <a:spAutoFit/>
          </a:bodyPr>
          <a:lstStyle/>
          <a:p>
            <a:pPr indent="457200" algn="just">
              <a:lnSpc>
                <a:spcPct val="120000"/>
              </a:lnSpc>
              <a:spcAft>
                <a:spcPts val="0"/>
              </a:spcAft>
            </a:pPr>
            <a:r>
              <a:rPr lang="vi-VN" sz="2400">
                <a:latin typeface="Times New Roman" panose="02020603050405020304" pitchFamily="18" charset="0"/>
                <a:ea typeface="Times New Roman" panose="02020603050405020304" pitchFamily="18" charset="0"/>
                <a:cs typeface="Times New Roman" panose="02020603050405020304" pitchFamily="18" charset="0"/>
              </a:rPr>
              <a:t>- </a:t>
            </a:r>
            <a:r>
              <a:rPr lang="en-US" sz="2400">
                <a:latin typeface="Times New Roman" panose="02020603050405020304" pitchFamily="18" charset="0"/>
                <a:ea typeface="Times New Roman" panose="02020603050405020304" pitchFamily="18" charset="0"/>
                <a:cs typeface="Times New Roman" panose="02020603050405020304" pitchFamily="18" charset="0"/>
              </a:rPr>
              <a:t>C</a:t>
            </a:r>
            <a:r>
              <a:rPr lang="vi-VN" sz="2400">
                <a:latin typeface="Times New Roman" panose="02020603050405020304" pitchFamily="18" charset="0"/>
                <a:ea typeface="Times New Roman" panose="02020603050405020304" pitchFamily="18" charset="0"/>
                <a:cs typeface="Times New Roman" panose="02020603050405020304" pitchFamily="18" charset="0"/>
              </a:rPr>
              <a:t>ho học sinh đọc kỹ đề bài, phân tích bài toán.</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20000"/>
              </a:lnSpc>
              <a:spcAft>
                <a:spcPts val="0"/>
              </a:spcAft>
            </a:pPr>
            <a:r>
              <a:rPr lang="vi-VN" sz="2400">
                <a:latin typeface="Times New Roman" panose="02020603050405020304" pitchFamily="18" charset="0"/>
                <a:ea typeface="Times New Roman" panose="02020603050405020304" pitchFamily="18" charset="0"/>
                <a:cs typeface="Times New Roman" panose="02020603050405020304" pitchFamily="18" charset="0"/>
              </a:rPr>
              <a:t>- Tiến hành cho học sinh thảo luận nhóm để tìm ra cách giải. Sau khi thảo luận xong cho học sinh báo cáo trình bày về dạng toán, nêu rõ tổng, tỉ số trong bài. </a:t>
            </a:r>
            <a:r>
              <a:rPr lang="vi-VN" sz="2400" smtClean="0">
                <a:latin typeface="Times New Roman" panose="02020603050405020304" pitchFamily="18" charset="0"/>
                <a:ea typeface="Times New Roman" panose="02020603050405020304" pitchFamily="18" charset="0"/>
                <a:cs typeface="Times New Roman" panose="02020603050405020304" pitchFamily="18" charset="0"/>
              </a:rPr>
              <a:t>Đối </a:t>
            </a:r>
            <a:r>
              <a:rPr lang="vi-VN" sz="2400">
                <a:latin typeface="Times New Roman" panose="02020603050405020304" pitchFamily="18" charset="0"/>
                <a:ea typeface="Times New Roman" panose="02020603050405020304" pitchFamily="18" charset="0"/>
                <a:cs typeface="Times New Roman" panose="02020603050405020304" pitchFamily="18" charset="0"/>
              </a:rPr>
              <a:t>với những học sinh còn gặp khó khăn tôi đưa ra một số câu hỏi giúp học sinh hình dung dạng toán.</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20000"/>
              </a:lnSpc>
              <a:spcAft>
                <a:spcPts val="0"/>
              </a:spcAft>
            </a:pPr>
            <a:r>
              <a:rPr lang="vi-VN" sz="2400">
                <a:latin typeface="Times New Roman" panose="02020603050405020304" pitchFamily="18" charset="0"/>
                <a:ea typeface="Times New Roman" panose="02020603050405020304" pitchFamily="18" charset="0"/>
                <a:cs typeface="Times New Roman" panose="02020603050405020304" pitchFamily="18" charset="0"/>
              </a:rPr>
              <a:t>- Số lớn nhất có hai chữ số là số nào ? (99)</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20000"/>
              </a:lnSpc>
              <a:spcAft>
                <a:spcPts val="0"/>
              </a:spcAft>
            </a:pPr>
            <a:r>
              <a:rPr lang="vi-VN" sz="2400">
                <a:latin typeface="Times New Roman" panose="02020603050405020304" pitchFamily="18" charset="0"/>
                <a:ea typeface="Times New Roman" panose="02020603050405020304" pitchFamily="18" charset="0"/>
                <a:cs typeface="Times New Roman" panose="02020603050405020304" pitchFamily="18" charset="0"/>
              </a:rPr>
              <a:t>- Vậy tổng của hai số cần tìm là bao nhiêu ? (99)</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20000"/>
              </a:lnSpc>
              <a:spcAft>
                <a:spcPts val="0"/>
              </a:spcAft>
            </a:pPr>
            <a:r>
              <a:rPr lang="vi-VN" sz="2400">
                <a:latin typeface="Times New Roman" panose="02020603050405020304" pitchFamily="18" charset="0"/>
                <a:ea typeface="Times New Roman" panose="02020603050405020304" pitchFamily="18" charset="0"/>
                <a:cs typeface="Times New Roman" panose="02020603050405020304" pitchFamily="18" charset="0"/>
              </a:rPr>
              <a:t>- Tỉ số cho ta biết điều gì ? (Số bé bằng số </a:t>
            </a:r>
            <a:r>
              <a:rPr lang="vi-VN" sz="2400" smtClean="0">
                <a:latin typeface="Times New Roman" panose="02020603050405020304" pitchFamily="18" charset="0"/>
                <a:ea typeface="Times New Roman" panose="02020603050405020304" pitchFamily="18" charset="0"/>
                <a:cs typeface="Times New Roman" panose="02020603050405020304" pitchFamily="18" charset="0"/>
              </a:rPr>
              <a:t>lớn </a:t>
            </a:r>
            <a:r>
              <a:rPr lang="vi-VN" sz="2400">
                <a:latin typeface="Times New Roman" panose="02020603050405020304" pitchFamily="18" charset="0"/>
                <a:ea typeface="Times New Roman" panose="02020603050405020304" pitchFamily="18" charset="0"/>
                <a:cs typeface="Times New Roman" panose="02020603050405020304" pitchFamily="18" charset="0"/>
              </a:rPr>
              <a:t>hay số bé được chia thành 4 phần bằng nhau thì số lớn </a:t>
            </a:r>
            <a:r>
              <a:rPr lang="en-US" sz="2400">
                <a:latin typeface="Times New Roman" panose="02020603050405020304" pitchFamily="18" charset="0"/>
                <a:ea typeface="Times New Roman" panose="02020603050405020304" pitchFamily="18" charset="0"/>
                <a:cs typeface="Times New Roman" panose="02020603050405020304" pitchFamily="18" charset="0"/>
              </a:rPr>
              <a:t>sẽ là</a:t>
            </a:r>
            <a:r>
              <a:rPr lang="vi-VN" sz="2400">
                <a:latin typeface="Times New Roman" panose="02020603050405020304" pitchFamily="18" charset="0"/>
                <a:ea typeface="Times New Roman" panose="02020603050405020304" pitchFamily="18" charset="0"/>
                <a:cs typeface="Times New Roman" panose="02020603050405020304" pitchFamily="18" charset="0"/>
              </a:rPr>
              <a:t> 5 phần như </a:t>
            </a:r>
            <a:r>
              <a:rPr lang="vi-VN" sz="2400" smtClean="0">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smtClean="0">
                <a:latin typeface="Times New Roman" panose="02020603050405020304" pitchFamily="18" charset="0"/>
                <a:ea typeface="Times New Roman" panose="02020603050405020304" pitchFamily="18" charset="0"/>
                <a:cs typeface="Times New Roman" panose="02020603050405020304" pitchFamily="18" charset="0"/>
              </a:rPr>
              <a:t>?</a:t>
            </a:r>
            <a:r>
              <a:rPr lang="vi-VN" sz="24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indent="457200" algn="just">
              <a:lnSpc>
                <a:spcPct val="120000"/>
              </a:lnSpc>
              <a:spcAft>
                <a:spcPts val="0"/>
              </a:spcAft>
            </a:pPr>
            <a:r>
              <a:rPr lang="vi-VN" sz="2400">
                <a:latin typeface="Times New Roman" panose="02020603050405020304" pitchFamily="18" charset="0"/>
                <a:ea typeface="Times New Roman" panose="02020603050405020304" pitchFamily="18" charset="0"/>
                <a:cs typeface="Times New Roman" panose="02020603050405020304" pitchFamily="18" charset="0"/>
              </a:rPr>
              <a:t>- Vẽ sơ đồ minh họa bài toán.</a:t>
            </a:r>
            <a:endParaRPr lang="en-US" sz="2400">
              <a:latin typeface="Times New Roman" panose="02020603050405020304" pitchFamily="18" charset="0"/>
              <a:ea typeface="Arial" panose="020B0604020202020204" pitchFamily="34" charset="0"/>
              <a:cs typeface="Times New Roman" panose="02020603050405020304" pitchFamily="18" charset="0"/>
            </a:endParaRPr>
          </a:p>
          <a:p>
            <a:pPr>
              <a:lnSpc>
                <a:spcPct val="120000"/>
              </a:lnSpc>
            </a:pPr>
            <a:r>
              <a:rPr lang="vi-VN" sz="2400">
                <a:latin typeface="Times New Roman" panose="02020603050405020304" pitchFamily="18" charset="0"/>
                <a:ea typeface="Times New Roman" panose="02020603050405020304" pitchFamily="18" charset="0"/>
                <a:cs typeface="Times New Roman" panose="02020603050405020304" pitchFamily="18" charset="0"/>
              </a:rPr>
              <a:t>- Giải bài toán theo các bước đã học</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6281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4283524" y="414734"/>
            <a:ext cx="4701856" cy="18615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solidFill>
                  <a:srgbClr val="FF0000"/>
                </a:solidFill>
                <a:latin typeface="Times New Roman" panose="02020603050405020304" pitchFamily="18" charset="0"/>
                <a:cs typeface="Times New Roman" panose="02020603050405020304" pitchFamily="18" charset="0"/>
              </a:rPr>
              <a:t>Biện pháp</a:t>
            </a:r>
          </a:p>
          <a:p>
            <a:pPr algn="ctr"/>
            <a:r>
              <a:rPr lang="en-US" sz="2400" smtClean="0">
                <a:solidFill>
                  <a:srgbClr val="FF0000"/>
                </a:solidFill>
                <a:latin typeface="Times New Roman" panose="02020603050405020304" pitchFamily="18" charset="0"/>
                <a:cs typeface="Times New Roman" panose="02020603050405020304" pitchFamily="18" charset="0"/>
              </a:rPr>
              <a:t>Giúp học sinh lớp 4 giải bài toán về tìm hai số khi biết tổng và tỉ số của hai số đó</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a:hlinkClick r:id="rId2" action="ppaction://hlinksldjump"/>
          </p:cNvPr>
          <p:cNvSpPr/>
          <p:nvPr/>
        </p:nvSpPr>
        <p:spPr>
          <a:xfrm>
            <a:off x="1364566" y="3196178"/>
            <a:ext cx="1474991" cy="23661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Lí do chọn biện pháp</a:t>
            </a:r>
          </a:p>
        </p:txBody>
      </p:sp>
      <p:sp>
        <p:nvSpPr>
          <p:cNvPr id="4" name="Rectangle 3">
            <a:hlinkClick r:id="rId3" action="ppaction://hlinksldjump"/>
          </p:cNvPr>
          <p:cNvSpPr/>
          <p:nvPr/>
        </p:nvSpPr>
        <p:spPr>
          <a:xfrm>
            <a:off x="3615642" y="3191196"/>
            <a:ext cx="1552133" cy="24231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Đối tượng</a:t>
            </a:r>
          </a:p>
          <a:p>
            <a:pPr algn="ctr"/>
            <a:endParaRPr lang="en-US" sz="2400">
              <a:solidFill>
                <a:srgbClr val="FF0000"/>
              </a:solidFill>
              <a:latin typeface="Times New Roman" panose="02020603050405020304" pitchFamily="18" charset="0"/>
              <a:cs typeface="Times New Roman" panose="02020603050405020304" pitchFamily="18" charset="0"/>
            </a:endParaRPr>
          </a:p>
        </p:txBody>
      </p:sp>
      <p:sp>
        <p:nvSpPr>
          <p:cNvPr id="5" name="Rectangle 4">
            <a:hlinkClick r:id="rId4" action="ppaction://hlinksldjump"/>
          </p:cNvPr>
          <p:cNvSpPr/>
          <p:nvPr/>
        </p:nvSpPr>
        <p:spPr>
          <a:xfrm>
            <a:off x="5867766" y="3191197"/>
            <a:ext cx="1475562" cy="2423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Nội dung</a:t>
            </a:r>
          </a:p>
          <a:p>
            <a:pPr marL="285750" indent="-285750" algn="ctr">
              <a:buFontTx/>
              <a:buChar char="-"/>
            </a:pPr>
            <a:endParaRPr lang="en-US" sz="2400">
              <a:solidFill>
                <a:srgbClr val="FF0000"/>
              </a:solidFill>
              <a:latin typeface="Times New Roman" panose="02020603050405020304" pitchFamily="18" charset="0"/>
              <a:cs typeface="Times New Roman" panose="02020603050405020304" pitchFamily="18" charset="0"/>
            </a:endParaRPr>
          </a:p>
        </p:txBody>
      </p:sp>
      <p:sp>
        <p:nvSpPr>
          <p:cNvPr id="6" name="Rectangle 5">
            <a:hlinkClick r:id="rId5" action="ppaction://hlinksldjump"/>
          </p:cNvPr>
          <p:cNvSpPr/>
          <p:nvPr/>
        </p:nvSpPr>
        <p:spPr>
          <a:xfrm>
            <a:off x="10176687" y="3175783"/>
            <a:ext cx="1397400" cy="24231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Kết luận và đề xuất</a:t>
            </a:r>
            <a:endParaRPr lang="en-US" sz="2400">
              <a:solidFill>
                <a:srgbClr val="FF0000"/>
              </a:solidFill>
              <a:latin typeface="Times New Roman" panose="02020603050405020304" pitchFamily="18" charset="0"/>
              <a:cs typeface="Times New Roman" panose="02020603050405020304" pitchFamily="18" charset="0"/>
            </a:endParaRPr>
          </a:p>
        </p:txBody>
      </p:sp>
      <p:cxnSp>
        <p:nvCxnSpPr>
          <p:cNvPr id="9" name="Straight Connector 8"/>
          <p:cNvCxnSpPr/>
          <p:nvPr/>
        </p:nvCxnSpPr>
        <p:spPr bwMode="auto">
          <a:xfrm flipH="1">
            <a:off x="2074258" y="1329630"/>
            <a:ext cx="220926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Arrow Connector 10"/>
          <p:cNvCxnSpPr/>
          <p:nvPr/>
        </p:nvCxnSpPr>
        <p:spPr bwMode="auto">
          <a:xfrm flipH="1">
            <a:off x="2074258" y="1329630"/>
            <a:ext cx="1" cy="1846153"/>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Straight Arrow Connector 11"/>
          <p:cNvCxnSpPr/>
          <p:nvPr/>
        </p:nvCxnSpPr>
        <p:spPr bwMode="auto">
          <a:xfrm>
            <a:off x="4435311" y="2291713"/>
            <a:ext cx="0" cy="899484"/>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p:nvPr/>
        </p:nvCxnSpPr>
        <p:spPr bwMode="auto">
          <a:xfrm>
            <a:off x="6461054" y="2291713"/>
            <a:ext cx="0" cy="899484"/>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Connector 16"/>
          <p:cNvCxnSpPr/>
          <p:nvPr/>
        </p:nvCxnSpPr>
        <p:spPr bwMode="auto">
          <a:xfrm flipH="1">
            <a:off x="8985380" y="1329630"/>
            <a:ext cx="170606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Arrow Connector 21"/>
          <p:cNvCxnSpPr/>
          <p:nvPr/>
        </p:nvCxnSpPr>
        <p:spPr bwMode="auto">
          <a:xfrm flipH="1">
            <a:off x="10691445" y="1350024"/>
            <a:ext cx="1" cy="1846153"/>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Rectangle 22">
            <a:hlinkClick r:id="rId6" action="ppaction://hlinksldjump"/>
          </p:cNvPr>
          <p:cNvSpPr/>
          <p:nvPr/>
        </p:nvSpPr>
        <p:spPr>
          <a:xfrm>
            <a:off x="8102197" y="3191197"/>
            <a:ext cx="1475562" cy="2423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Thực nghiệm tại đơn vị</a:t>
            </a:r>
          </a:p>
          <a:p>
            <a:pPr marL="285750" indent="-285750" algn="ctr">
              <a:buFontTx/>
              <a:buChar char="-"/>
            </a:pPr>
            <a:endParaRPr lang="en-US" sz="2400">
              <a:solidFill>
                <a:srgbClr val="FF0000"/>
              </a:solidFill>
              <a:latin typeface="Times New Roman" panose="02020603050405020304" pitchFamily="18" charset="0"/>
              <a:cs typeface="Times New Roman" panose="02020603050405020304" pitchFamily="18" charset="0"/>
            </a:endParaRPr>
          </a:p>
        </p:txBody>
      </p:sp>
      <p:cxnSp>
        <p:nvCxnSpPr>
          <p:cNvPr id="24" name="Straight Arrow Connector 23"/>
          <p:cNvCxnSpPr/>
          <p:nvPr/>
        </p:nvCxnSpPr>
        <p:spPr bwMode="auto">
          <a:xfrm>
            <a:off x="8611077" y="2291713"/>
            <a:ext cx="0" cy="899484"/>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4563048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98477" y="355575"/>
            <a:ext cx="1053365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indent="457200" algn="just" eaLnBrk="0" fontAlgn="base" hangingPunct="0">
              <a:spcBef>
                <a:spcPct val="0"/>
              </a:spcBef>
              <a:spcAft>
                <a:spcPct val="0"/>
              </a:spcAft>
            </a:pPr>
            <a:r>
              <a:rPr kumimoji="0" lang="vi-VN" altLang="en-US" sz="2400" b="1"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Bài</a:t>
            </a:r>
            <a:r>
              <a:rPr kumimoji="0" lang="vi-VN"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 </a:t>
            </a:r>
            <a:r>
              <a:rPr kumimoji="0" lang="vi-VN" altLang="en-US" sz="2400" b="1"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2</a:t>
            </a:r>
            <a:r>
              <a:rPr kumimoji="0" lang="vi-VN"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 Một hình chữ nhật có chu vi là 120cm. Chiều rộng bằng</a:t>
            </a:r>
            <a:r>
              <a:rPr kumimoji="0" lang="en-US"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        </a:t>
            </a:r>
            <a:r>
              <a:rPr lang="vi-VN" altLang="en-US" sz="2400" smtClean="0">
                <a:latin typeface="+mj-lt"/>
                <a:ea typeface="Times New Roman" panose="02020603050405020304" pitchFamily="18" charset="0"/>
                <a:cs typeface="Times New Roman" panose="02020603050405020304" pitchFamily="18" charset="0"/>
              </a:rPr>
              <a:t>chiều </a:t>
            </a:r>
            <a:r>
              <a:rPr lang="vi-VN" altLang="en-US" sz="2400">
                <a:latin typeface="+mj-lt"/>
                <a:ea typeface="Times New Roman" panose="02020603050405020304" pitchFamily="18" charset="0"/>
                <a:cs typeface="Times New Roman" panose="02020603050405020304" pitchFamily="18" charset="0"/>
              </a:rPr>
              <a:t>dài.</a:t>
            </a:r>
            <a:r>
              <a:rPr kumimoji="0" lang="vi-VN"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 </a:t>
            </a:r>
            <a:endParaRPr kumimoji="0" lang="vi-VN" altLang="en-US" sz="2400" b="0" i="0" u="none" strike="noStrike" cap="none" normalizeH="0" baseline="0" smtClean="0">
              <a:ln>
                <a:noFill/>
              </a:ln>
              <a:solidFill>
                <a:schemeClr val="tx1"/>
              </a:solidFill>
              <a:effectLst/>
              <a:latin typeface="+mj-lt"/>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005741111"/>
              </p:ext>
            </p:extLst>
          </p:nvPr>
        </p:nvGraphicFramePr>
        <p:xfrm>
          <a:off x="8220296" y="282772"/>
          <a:ext cx="236983" cy="607269"/>
        </p:xfrm>
        <a:graphic>
          <a:graphicData uri="http://schemas.openxmlformats.org/presentationml/2006/ole">
            <mc:AlternateContent xmlns:mc="http://schemas.openxmlformats.org/markup-compatibility/2006">
              <mc:Choice xmlns:v="urn:schemas-microsoft-com:vml" Requires="v">
                <p:oleObj spid="_x0000_s6225" r:id="rId3" imgW="152334" imgH="393529" progId="Equation.DSMT4">
                  <p:embed/>
                </p:oleObj>
              </mc:Choice>
              <mc:Fallback>
                <p:oleObj r:id="rId3" imgW="152334" imgH="39352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20296" y="282772"/>
                        <a:ext cx="236983" cy="607269"/>
                      </a:xfrm>
                      <a:prstGeom prst="rect">
                        <a:avLst/>
                      </a:prstGeom>
                      <a:noFill/>
                    </p:spPr>
                  </p:pic>
                </p:oleObj>
              </mc:Fallback>
            </mc:AlternateContent>
          </a:graphicData>
        </a:graphic>
      </p:graphicFrame>
      <p:sp>
        <p:nvSpPr>
          <p:cNvPr id="4" name="Rectangle 3"/>
          <p:cNvSpPr>
            <a:spLocks noChangeArrowheads="1"/>
          </p:cNvSpPr>
          <p:nvPr/>
        </p:nvSpPr>
        <p:spPr bwMode="auto">
          <a:xfrm>
            <a:off x="0" y="890041"/>
            <a:ext cx="546976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vi-VN"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Tính chiều dài, chiều rộng của hình đó.</a:t>
            </a:r>
            <a:endParaRPr kumimoji="0" lang="vi-VN" altLang="en-US" sz="2400" b="0" i="0" u="none" strike="noStrike" cap="none" normalizeH="0" baseline="0" smtClean="0">
              <a:ln>
                <a:noFill/>
              </a:ln>
              <a:solidFill>
                <a:schemeClr val="tx1"/>
              </a:solidFill>
              <a:effectLst/>
              <a:latin typeface="+mj-lt"/>
            </a:endParaRPr>
          </a:p>
        </p:txBody>
      </p:sp>
      <p:sp>
        <p:nvSpPr>
          <p:cNvPr id="5" name="Rectangle 4"/>
          <p:cNvSpPr/>
          <p:nvPr/>
        </p:nvSpPr>
        <p:spPr>
          <a:xfrm>
            <a:off x="516835" y="1589109"/>
            <a:ext cx="10204174" cy="3637919"/>
          </a:xfrm>
          <a:prstGeom prst="rect">
            <a:avLst/>
          </a:prstGeom>
        </p:spPr>
        <p:txBody>
          <a:bodyPr wrap="square">
            <a:spAutoFit/>
          </a:bodyPr>
          <a:lstStyle/>
          <a:p>
            <a:pPr>
              <a:lnSpc>
                <a:spcPct val="120000"/>
              </a:lnSpc>
            </a:pPr>
            <a:r>
              <a:rPr lang="en-US" sz="2400">
                <a:latin typeface="Times New Roman" panose="02020603050405020304" pitchFamily="18" charset="0"/>
                <a:ea typeface="Times New Roman" panose="02020603050405020304" pitchFamily="18" charset="0"/>
                <a:cs typeface="Times New Roman" panose="02020603050405020304" pitchFamily="18" charset="0"/>
              </a:rPr>
              <a:t>C</a:t>
            </a:r>
            <a:r>
              <a:rPr lang="vi-VN" sz="2400">
                <a:latin typeface="Times New Roman" panose="02020603050405020304" pitchFamily="18" charset="0"/>
                <a:ea typeface="Times New Roman" panose="02020603050405020304" pitchFamily="18" charset="0"/>
                <a:cs typeface="Times New Roman" panose="02020603050405020304" pitchFamily="18" charset="0"/>
              </a:rPr>
              <a:t>ho học sinh thảo luận nhóm 4 để tìm ra cách làm của bài toán. Sau đó cho học sinh khá trình bày cách giải bài toán, nêu dạng toán</a:t>
            </a:r>
            <a:r>
              <a:rPr lang="vi-VN" sz="24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smtClean="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20000"/>
              </a:lnSpc>
            </a:pPr>
            <a:r>
              <a:rPr lang="vi-VN" sz="2400" smtClean="0">
                <a:latin typeface="Times New Roman" panose="02020603050405020304" pitchFamily="18" charset="0"/>
                <a:cs typeface="Times New Roman" panose="02020603050405020304" pitchFamily="18" charset="0"/>
              </a:rPr>
              <a:t>- </a:t>
            </a:r>
            <a:r>
              <a:rPr lang="vi-VN" sz="2400">
                <a:latin typeface="Times New Roman" panose="02020603050405020304" pitchFamily="18" charset="0"/>
                <a:cs typeface="Times New Roman" panose="02020603050405020304" pitchFamily="18" charset="0"/>
              </a:rPr>
              <a:t>Đối với bài toán này, tổng của 2 số ẩn trong câu </a:t>
            </a:r>
            <a:r>
              <a:rPr lang="vi-VN" sz="2400" b="1">
                <a:latin typeface="Times New Roman" panose="02020603050405020304" pitchFamily="18" charset="0"/>
                <a:cs typeface="Times New Roman" panose="02020603050405020304" pitchFamily="18" charset="0"/>
              </a:rPr>
              <a:t>“Một hình chữ nhật có chu vi là 120 cm”</a:t>
            </a:r>
            <a:r>
              <a:rPr lang="vi-VN" sz="2400">
                <a:latin typeface="Times New Roman" panose="02020603050405020304" pitchFamily="18" charset="0"/>
                <a:cs typeface="Times New Roman" panose="02020603050405020304" pitchFamily="18" charset="0"/>
              </a:rPr>
              <a:t>. Vì vậy ta phải tính nửa chu vi</a:t>
            </a:r>
            <a:r>
              <a:rPr lang="vi-VN" sz="2400" b="1">
                <a:latin typeface="Times New Roman" panose="02020603050405020304" pitchFamily="18" charset="0"/>
                <a:cs typeface="Times New Roman" panose="02020603050405020304" pitchFamily="18" charset="0"/>
              </a:rPr>
              <a:t>,</a:t>
            </a:r>
            <a:r>
              <a:rPr lang="vi-VN" sz="2400">
                <a:latin typeface="Times New Roman" panose="02020603050405020304" pitchFamily="18" charset="0"/>
                <a:cs typeface="Times New Roman" panose="02020603050405020304" pitchFamily="18" charset="0"/>
              </a:rPr>
              <a:t> tức là tính tổng độ dài của 2 </a:t>
            </a:r>
            <a:r>
              <a:rPr lang="vi-VN" sz="2400" smtClean="0">
                <a:latin typeface="Times New Roman" panose="02020603050405020304" pitchFamily="18" charset="0"/>
                <a:cs typeface="Times New Roman" panose="02020603050405020304" pitchFamily="18" charset="0"/>
              </a:rPr>
              <a:t>cạnh</a:t>
            </a:r>
            <a:r>
              <a:rPr lang="en-US" sz="2400" smtClean="0">
                <a:latin typeface="Times New Roman" panose="02020603050405020304" pitchFamily="18" charset="0"/>
                <a:cs typeface="Times New Roman" panose="02020603050405020304" pitchFamily="18" charset="0"/>
              </a:rPr>
              <a:t> liên tiếp (</a:t>
            </a:r>
            <a:r>
              <a:rPr lang="vi-VN" sz="2400" smtClean="0">
                <a:latin typeface="Times New Roman" panose="02020603050405020304" pitchFamily="18" charset="0"/>
                <a:cs typeface="Times New Roman" panose="02020603050405020304" pitchFamily="18" charset="0"/>
              </a:rPr>
              <a:t> </a:t>
            </a:r>
            <a:r>
              <a:rPr lang="vi-VN" sz="2400">
                <a:latin typeface="Times New Roman" panose="02020603050405020304" pitchFamily="18" charset="0"/>
                <a:cs typeface="Times New Roman" panose="02020603050405020304" pitchFamily="18" charset="0"/>
              </a:rPr>
              <a:t>chiều dài và chiều </a:t>
            </a:r>
            <a:r>
              <a:rPr lang="vi-VN" sz="2400" smtClean="0">
                <a:latin typeface="Times New Roman" panose="02020603050405020304" pitchFamily="18" charset="0"/>
                <a:cs typeface="Times New Roman" panose="02020603050405020304" pitchFamily="18" charset="0"/>
              </a:rPr>
              <a:t>rộng</a:t>
            </a:r>
            <a:r>
              <a:rPr lang="en-US" sz="2400" smtClean="0">
                <a:latin typeface="Times New Roman" panose="02020603050405020304" pitchFamily="18" charset="0"/>
                <a:cs typeface="Times New Roman" panose="02020603050405020304" pitchFamily="18" charset="0"/>
              </a:rPr>
              <a:t>)</a:t>
            </a:r>
            <a:r>
              <a:rPr lang="vi-VN" sz="2400" smtClean="0">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a:p>
            <a:pPr>
              <a:lnSpc>
                <a:spcPct val="120000"/>
              </a:lnSpc>
            </a:pPr>
            <a:r>
              <a:rPr lang="vi-VN" sz="2400">
                <a:latin typeface="Times New Roman" panose="02020603050405020304" pitchFamily="18" charset="0"/>
                <a:cs typeface="Times New Roman" panose="02020603050405020304" pitchFamily="18" charset="0"/>
              </a:rPr>
              <a:t>- Vẽ sơ đồ minh họa bài toán.</a:t>
            </a:r>
            <a:endParaRPr lang="en-US" sz="2400">
              <a:latin typeface="Times New Roman" panose="02020603050405020304" pitchFamily="18" charset="0"/>
              <a:cs typeface="Times New Roman" panose="02020603050405020304" pitchFamily="18" charset="0"/>
            </a:endParaRPr>
          </a:p>
          <a:p>
            <a:pPr>
              <a:lnSpc>
                <a:spcPct val="120000"/>
              </a:lnSpc>
            </a:pPr>
            <a:r>
              <a:rPr lang="vi-VN" sz="2400">
                <a:latin typeface="Times New Roman" panose="02020603050405020304" pitchFamily="18" charset="0"/>
                <a:cs typeface="Times New Roman" panose="02020603050405020304" pitchFamily="18" charset="0"/>
              </a:rPr>
              <a:t>- Giải theo các bước đã học.</a:t>
            </a:r>
            <a:endParaRPr lang="en-US" sz="2400">
              <a:latin typeface="Times New Roman" panose="02020603050405020304" pitchFamily="18" charset="0"/>
              <a:cs typeface="Times New Roman" panose="02020603050405020304" pitchFamily="18" charset="0"/>
            </a:endParaRPr>
          </a:p>
          <a:p>
            <a:pPr>
              <a:lnSpc>
                <a:spcPct val="120000"/>
              </a:lnSpc>
            </a:pP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5861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9634" y="200400"/>
            <a:ext cx="11441548" cy="3085075"/>
          </a:xfrm>
          <a:prstGeom prst="rect">
            <a:avLst/>
          </a:prstGeom>
        </p:spPr>
        <p:txBody>
          <a:bodyPr wrap="square">
            <a:spAutoFit/>
          </a:bodyPr>
          <a:lstStyle/>
          <a:p>
            <a:pPr indent="457200">
              <a:lnSpc>
                <a:spcPct val="150000"/>
              </a:lnSpc>
              <a:spcAft>
                <a:spcPts val="0"/>
              </a:spcAft>
            </a:pPr>
            <a:r>
              <a:rPr lang="en-US" sz="2200" b="1" smtClean="0">
                <a:latin typeface="Times New Roman" panose="02020603050405020304" pitchFamily="18" charset="0"/>
                <a:ea typeface="Times New Roman" panose="02020603050405020304" pitchFamily="18" charset="0"/>
                <a:cs typeface="Times New Roman" panose="02020603050405020304" pitchFamily="18" charset="0"/>
              </a:rPr>
              <a:t>2. </a:t>
            </a:r>
            <a:r>
              <a:rPr lang="vi-VN" sz="2200" b="1" smtClean="0">
                <a:latin typeface="Times New Roman" panose="02020603050405020304" pitchFamily="18" charset="0"/>
                <a:ea typeface="Times New Roman" panose="02020603050405020304" pitchFamily="18" charset="0"/>
                <a:cs typeface="Times New Roman" panose="02020603050405020304" pitchFamily="18" charset="0"/>
              </a:rPr>
              <a:t>Dạng </a:t>
            </a:r>
            <a:r>
              <a:rPr lang="vi-VN" sz="2200" b="1">
                <a:latin typeface="Times New Roman" panose="02020603050405020304" pitchFamily="18" charset="0"/>
                <a:ea typeface="Times New Roman" panose="02020603050405020304" pitchFamily="18" charset="0"/>
                <a:cs typeface="Times New Roman" panose="02020603050405020304" pitchFamily="18" charset="0"/>
              </a:rPr>
              <a:t>toán “Ẩn tỉ số”:</a:t>
            </a:r>
            <a:endParaRPr lang="en-US" sz="2200">
              <a:latin typeface="Times New Roman" panose="02020603050405020304" pitchFamily="18" charset="0"/>
              <a:ea typeface="Arial" panose="020B0604020202020204" pitchFamily="34" charset="0"/>
              <a:cs typeface="Times New Roman" panose="02020603050405020304" pitchFamily="18" charset="0"/>
            </a:endParaRPr>
          </a:p>
          <a:p>
            <a:pPr algn="just">
              <a:lnSpc>
                <a:spcPct val="150000"/>
              </a:lnSpc>
              <a:spcAft>
                <a:spcPts val="0"/>
              </a:spcAft>
            </a:pPr>
            <a:r>
              <a:rPr lang="vi-VN" sz="2200" b="1">
                <a:latin typeface="Times New Roman" panose="02020603050405020304" pitchFamily="18" charset="0"/>
                <a:ea typeface="Arial" panose="020B0604020202020204" pitchFamily="34" charset="0"/>
                <a:cs typeface="Times New Roman" panose="02020603050405020304" pitchFamily="18" charset="0"/>
              </a:rPr>
              <a:t>     Bài toán</a:t>
            </a:r>
            <a:r>
              <a:rPr lang="vi-VN" sz="2200">
                <a:latin typeface="Times New Roman" panose="02020603050405020304" pitchFamily="18" charset="0"/>
                <a:ea typeface="Arial" panose="020B0604020202020204" pitchFamily="34" charset="0"/>
                <a:cs typeface="Times New Roman" panose="02020603050405020304" pitchFamily="18" charset="0"/>
              </a:rPr>
              <a:t>: Có hai thùng đựng 96 lít dầu. 5 lần thùng thứ nhất bằng 3 lần thùng thứ hai. Hỏi mỗi thùng đựng bao nhiêu lít dầu</a:t>
            </a:r>
            <a:r>
              <a:rPr lang="vi-VN" sz="2200" smtClean="0">
                <a:latin typeface="Times New Roman" panose="02020603050405020304" pitchFamily="18" charset="0"/>
                <a:ea typeface="Arial" panose="020B0604020202020204" pitchFamily="34" charset="0"/>
                <a:cs typeface="Times New Roman" panose="02020603050405020304" pitchFamily="18" charset="0"/>
              </a:rPr>
              <a:t>?</a:t>
            </a:r>
            <a:endParaRPr lang="en-US" sz="2200" smtClean="0">
              <a:latin typeface="Times New Roman" panose="02020603050405020304" pitchFamily="18" charset="0"/>
              <a:ea typeface="Arial" panose="020B0604020202020204" pitchFamily="34" charset="0"/>
              <a:cs typeface="Times New Roman" panose="02020603050405020304" pitchFamily="18" charset="0"/>
            </a:endParaRPr>
          </a:p>
          <a:p>
            <a:pPr>
              <a:lnSpc>
                <a:spcPct val="150000"/>
              </a:lnSpc>
            </a:pPr>
            <a:r>
              <a:rPr lang="vi-VN" sz="2200">
                <a:latin typeface="+mj-lt"/>
              </a:rPr>
              <a:t>Tôi tiến hành cho học sinh suy nghĩ để tìm ra câu trả lời. Sau đó tôi kết luận:</a:t>
            </a:r>
            <a:endParaRPr lang="en-US" sz="2200">
              <a:latin typeface="+mj-lt"/>
            </a:endParaRPr>
          </a:p>
          <a:p>
            <a:pPr>
              <a:lnSpc>
                <a:spcPct val="150000"/>
              </a:lnSpc>
            </a:pPr>
            <a:r>
              <a:rPr lang="vi-VN" sz="2200">
                <a:latin typeface="+mj-lt"/>
              </a:rPr>
              <a:t>Ta có: 5 lần thùng thứ nhất bằng 3 lần thùng thứ hai hay thùng thứ nhất bằng </a:t>
            </a:r>
            <a:endParaRPr lang="en-US" sz="2200" smtClean="0">
              <a:latin typeface="+mj-lt"/>
            </a:endParaRPr>
          </a:p>
          <a:p>
            <a:pPr>
              <a:lnSpc>
                <a:spcPct val="150000"/>
              </a:lnSpc>
            </a:pPr>
            <a:r>
              <a:rPr lang="vi-VN" sz="2200">
                <a:latin typeface="+mj-lt"/>
              </a:rPr>
              <a:t>thùng thứ hai. (Thùng thứ nhất được chia làm 3 phần, thùng thứ 2 được chia làm 5 phần như thế ). </a:t>
            </a:r>
            <a:endParaRPr lang="en-US" sz="2200">
              <a:effectLst/>
              <a:latin typeface="+mj-lt"/>
              <a:ea typeface="Arial" panose="020B060402020202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9" name="Rectangle 8"/>
              <p:cNvSpPr>
                <a:spLocks noChangeArrowheads="1"/>
              </p:cNvSpPr>
              <p:nvPr/>
            </p:nvSpPr>
            <p:spPr bwMode="auto">
              <a:xfrm>
                <a:off x="-198431" y="3452214"/>
                <a:ext cx="10063373" cy="1126719"/>
              </a:xfrm>
              <a:prstGeom prst="rect">
                <a:avLst/>
              </a:prstGeom>
              <a:solidFill>
                <a:srgbClr val="FFFFFF"/>
              </a:solidFill>
              <a:ln>
                <a:noFill/>
              </a:ln>
              <a:effectLst/>
              <a:extLs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20000"/>
                  </a:lnSpc>
                  <a:spcBef>
                    <a:spcPct val="0"/>
                  </a:spcBef>
                  <a:spcAft>
                    <a:spcPct val="0"/>
                  </a:spcAft>
                  <a:buClrTx/>
                  <a:buSzTx/>
                  <a:buFontTx/>
                  <a:buNone/>
                  <a:tabLst/>
                </a:pPr>
                <a:r>
                  <a:rPr kumimoji="0" lang="en-US" altLang="en-US" sz="2200" b="1" i="0" u="none" strike="noStrike" cap="none" normalizeH="0" baseline="0" smtClean="0">
                    <a:ln>
                      <a:noFill/>
                    </a:ln>
                    <a:solidFill>
                      <a:schemeClr val="tx1"/>
                    </a:solidFill>
                    <a:effectLst/>
                    <a:latin typeface="+mj-lt"/>
                    <a:ea typeface="Times New Roman" panose="02020603050405020304" pitchFamily="18" charset="0"/>
                    <a:cs typeface="Arial" panose="020B0604020202020204" pitchFamily="34" charset="0"/>
                  </a:rPr>
                  <a:t> </a:t>
                </a:r>
                <a:r>
                  <a:rPr kumimoji="0" lang="en-US" altLang="en-US" sz="2200" b="1"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3</a:t>
                </a:r>
                <a:r>
                  <a:rPr kumimoji="0" lang="en-US" altLang="en-US" sz="2200" b="1" i="0" u="none" strike="noStrike" cap="none" normalizeH="0" baseline="0" smtClean="0">
                    <a:ln>
                      <a:noFill/>
                    </a:ln>
                    <a:solidFill>
                      <a:schemeClr val="tx1"/>
                    </a:solidFill>
                    <a:effectLst/>
                    <a:latin typeface="+mj-lt"/>
                    <a:ea typeface="Times New Roman" panose="02020603050405020304" pitchFamily="18" charset="0"/>
                    <a:cs typeface="Arial" panose="020B0604020202020204" pitchFamily="34" charset="0"/>
                  </a:rPr>
                  <a:t>. </a:t>
                </a:r>
                <a:r>
                  <a:rPr kumimoji="0" lang="vi-VN" altLang="en-US" sz="2200" b="1" i="0" u="none" strike="noStrike" cap="none" normalizeH="0" baseline="0" smtClean="0">
                    <a:ln>
                      <a:noFill/>
                    </a:ln>
                    <a:solidFill>
                      <a:schemeClr val="tx1"/>
                    </a:solidFill>
                    <a:effectLst/>
                    <a:latin typeface="+mj-lt"/>
                    <a:ea typeface="Times New Roman" panose="02020603050405020304" pitchFamily="18" charset="0"/>
                    <a:cs typeface="Arial" panose="020B0604020202020204" pitchFamily="34" charset="0"/>
                  </a:rPr>
                  <a:t>Dạng toán tổng (ẩn) – tỉ (ẩn)</a:t>
                </a:r>
                <a:r>
                  <a:rPr kumimoji="0" lang="en-US" altLang="en-US" sz="2200" b="1" i="0" u="none" strike="noStrike" cap="none" normalizeH="0" baseline="0" smtClean="0">
                    <a:ln>
                      <a:noFill/>
                    </a:ln>
                    <a:solidFill>
                      <a:schemeClr val="tx1"/>
                    </a:solidFill>
                    <a:effectLst/>
                    <a:latin typeface="+mj-lt"/>
                    <a:ea typeface="Times New Roman" panose="02020603050405020304" pitchFamily="18" charset="0"/>
                    <a:cs typeface="Arial" panose="020B0604020202020204" pitchFamily="34" charset="0"/>
                  </a:rPr>
                  <a:t>:</a:t>
                </a:r>
                <a:endParaRPr kumimoji="0" lang="en-US" altLang="en-US" sz="2200" b="0" i="0" u="none" strike="noStrike" cap="none" normalizeH="0" baseline="0" smtClean="0">
                  <a:ln>
                    <a:noFill/>
                  </a:ln>
                  <a:solidFill>
                    <a:schemeClr val="tx1"/>
                  </a:solidFill>
                  <a:effectLst/>
                  <a:latin typeface="+mj-lt"/>
                </a:endParaRPr>
              </a:p>
              <a:p>
                <a:pPr marL="0" marR="0" lvl="0" indent="457200" algn="just" defTabSz="914400" rtl="0" eaLnBrk="0" fontAlgn="base" latinLnBrk="0" hangingPunct="0">
                  <a:lnSpc>
                    <a:spcPct val="120000"/>
                  </a:lnSpc>
                  <a:spcBef>
                    <a:spcPct val="0"/>
                  </a:spcBef>
                  <a:spcAft>
                    <a:spcPct val="0"/>
                  </a:spcAft>
                  <a:buClrTx/>
                  <a:buSzTx/>
                  <a:buFontTx/>
                  <a:buNone/>
                  <a:tabLst/>
                </a:pPr>
                <a:r>
                  <a:rPr kumimoji="0" lang="vi-VN" altLang="en-US" sz="2200" b="1"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     Bài toán</a:t>
                </a:r>
                <a:r>
                  <a:rPr kumimoji="0" lang="vi-VN" altLang="en-US" sz="22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 Tìm hai số tự nhiên, biết trung bình cộng của chúng là 120 và</a:t>
                </a:r>
                <a:r>
                  <a:rPr kumimoji="0" lang="en-US" altLang="en-US" sz="22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 </a:t>
                </a:r>
                <a14:m>
                  <m:oMath xmlns:m="http://schemas.openxmlformats.org/officeDocument/2006/math">
                    <m:f>
                      <m:fPr>
                        <m:ctrlPr>
                          <a:rPr kumimoji="0" lang="en-US" altLang="en-US" sz="2400" b="0" i="1" u="none" strike="noStrike" cap="none" normalizeH="0" baseline="0" smtClean="0">
                            <a:ln>
                              <a:noFill/>
                            </a:ln>
                            <a:solidFill>
                              <a:schemeClr val="tx1"/>
                            </a:solidFill>
                            <a:effectLst/>
                            <a:latin typeface="Cambria Math" panose="02040503050406030204" pitchFamily="18" charset="0"/>
                            <a:cs typeface="Times New Roman" panose="02020603050405020304" pitchFamily="18" charset="0"/>
                          </a:rPr>
                        </m:ctrlPr>
                      </m:fPr>
                      <m:num>
                        <m:r>
                          <a:rPr kumimoji="0" lang="en-US" altLang="en-US" sz="2400" b="0" i="1" u="none" strike="noStrike" cap="none" normalizeH="0" baseline="0" smtClean="0">
                            <a:ln>
                              <a:noFill/>
                            </a:ln>
                            <a:solidFill>
                              <a:schemeClr val="tx1"/>
                            </a:solidFill>
                            <a:effectLst/>
                            <a:latin typeface="Cambria Math" panose="02040503050406030204" pitchFamily="18" charset="0"/>
                            <a:cs typeface="Times New Roman" panose="02020603050405020304" pitchFamily="18" charset="0"/>
                          </a:rPr>
                          <m:t>1</m:t>
                        </m:r>
                      </m:num>
                      <m:den>
                        <m:r>
                          <a:rPr kumimoji="0" lang="en-US" altLang="en-US" sz="2400" b="0" i="1" u="none" strike="noStrike" cap="none" normalizeH="0" baseline="0" smtClean="0">
                            <a:ln>
                              <a:noFill/>
                            </a:ln>
                            <a:solidFill>
                              <a:schemeClr val="tx1"/>
                            </a:solidFill>
                            <a:effectLst/>
                            <a:latin typeface="Cambria Math" panose="02040503050406030204" pitchFamily="18" charset="0"/>
                            <a:cs typeface="Times New Roman" panose="02020603050405020304" pitchFamily="18" charset="0"/>
                          </a:rPr>
                          <m:t>3</m:t>
                        </m:r>
                      </m:den>
                    </m:f>
                  </m:oMath>
                </a14:m>
                <a:r>
                  <a:rPr kumimoji="0" lang="vi-VN" altLang="en-US" sz="22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 </a:t>
                </a:r>
                <a:endParaRPr kumimoji="0" lang="vi-VN" altLang="en-US" sz="2200" b="0" i="0" u="none" strike="noStrike" cap="none" normalizeH="0" baseline="0" smtClean="0">
                  <a:ln>
                    <a:noFill/>
                  </a:ln>
                  <a:solidFill>
                    <a:schemeClr val="tx1"/>
                  </a:solidFill>
                  <a:effectLst/>
                  <a:latin typeface="+mj-lt"/>
                </a:endParaRPr>
              </a:p>
            </p:txBody>
          </p:sp>
        </mc:Choice>
        <mc:Fallback xmlns="">
          <p:sp>
            <p:nvSpPr>
              <p:cNvPr id="9" name="Rectangle 8"/>
              <p:cNvSpPr>
                <a:spLocks noRot="1" noChangeAspect="1" noMove="1" noResize="1" noEditPoints="1" noAdjustHandles="1" noChangeArrowheads="1" noChangeShapeType="1" noTextEdit="1"/>
              </p:cNvSpPr>
              <p:nvPr/>
            </p:nvSpPr>
            <p:spPr bwMode="auto">
              <a:xfrm>
                <a:off x="-198431" y="3452214"/>
                <a:ext cx="10063373" cy="1126719"/>
              </a:xfrm>
              <a:prstGeom prst="rect">
                <a:avLst/>
              </a:prstGeom>
              <a:blipFill>
                <a:blip r:embed="rId2"/>
                <a:stretch>
                  <a:fillRect b="-541"/>
                </a:stretch>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10" name="Rectangle 9"/>
          <p:cNvSpPr>
            <a:spLocks noChangeArrowheads="1"/>
          </p:cNvSpPr>
          <p:nvPr/>
        </p:nvSpPr>
        <p:spPr bwMode="auto">
          <a:xfrm>
            <a:off x="9096720" y="3990265"/>
            <a:ext cx="1123404" cy="5355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20000"/>
              </a:lnSpc>
              <a:spcBef>
                <a:spcPct val="0"/>
              </a:spcBef>
              <a:spcAft>
                <a:spcPct val="0"/>
              </a:spcAft>
              <a:buClrTx/>
              <a:buSzTx/>
              <a:buFontTx/>
              <a:buNone/>
              <a:tabLst/>
            </a:pPr>
            <a:r>
              <a:rPr kumimoji="0" lang="vi-VN" altLang="en-US" sz="24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số thứ</a:t>
            </a:r>
            <a:endParaRPr kumimoji="0" lang="vi-VN" altLang="en-US" sz="2400" b="0" i="0" u="none" strike="noStrike" cap="none" normalizeH="0" baseline="0" smtClean="0">
              <a:ln>
                <a:noFill/>
              </a:ln>
              <a:solidFill>
                <a:schemeClr val="tx1"/>
              </a:solidFill>
              <a:effectLst/>
              <a:latin typeface="+mj-lt"/>
            </a:endParaRPr>
          </a:p>
        </p:txBody>
      </p:sp>
      <mc:AlternateContent xmlns:mc="http://schemas.openxmlformats.org/markup-compatibility/2006" xmlns:a14="http://schemas.microsoft.com/office/drawing/2010/main">
        <mc:Choice Requires="a14">
          <p:sp>
            <p:nvSpPr>
              <p:cNvPr id="11" name="Rectangle 10"/>
              <p:cNvSpPr>
                <a:spLocks noChangeArrowheads="1"/>
              </p:cNvSpPr>
              <p:nvPr/>
            </p:nvSpPr>
            <p:spPr bwMode="auto">
              <a:xfrm>
                <a:off x="734973" y="4611252"/>
                <a:ext cx="4111347" cy="953018"/>
              </a:xfrm>
              <a:prstGeom prst="rect">
                <a:avLst/>
              </a:prstGeom>
              <a:solidFill>
                <a:srgbClr val="FFFFFF"/>
              </a:solidFill>
              <a:ln>
                <a:noFill/>
              </a:ln>
              <a:effectLst/>
              <a:extLs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en-US" sz="2200" b="0" i="0" u="none" strike="noStrike" cap="none" normalizeH="0" baseline="0" smtClean="0">
                    <a:ln>
                      <a:noFill/>
                    </a:ln>
                    <a:solidFill>
                      <a:schemeClr val="tx1"/>
                    </a:solidFill>
                    <a:effectLst/>
                    <a:latin typeface="+mj-lt"/>
                    <a:ea typeface="Times New Roman" panose="02020603050405020304" pitchFamily="18" charset="0"/>
                    <a:cs typeface="Times New Roman" panose="02020603050405020304" pitchFamily="18" charset="0"/>
                  </a:rPr>
                  <a:t>nhất bằng </a:t>
                </a:r>
                <a:r>
                  <a:rPr kumimoji="0" lang="en-US" altLang="en-US" sz="22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f>
                      <m:fPr>
                        <m:ctrlPr>
                          <a:rPr kumimoji="0" lang="en-US" altLang="en-US" sz="2400" b="0" i="1" u="none" strike="noStrike" cap="none" normalizeH="0" baseline="0" smtClean="0">
                            <a:ln>
                              <a:noFill/>
                            </a:ln>
                            <a:solidFill>
                              <a:schemeClr val="tx1"/>
                            </a:solidFill>
                            <a:effectLst/>
                            <a:latin typeface="Cambria Math" panose="02040503050406030204" pitchFamily="18" charset="0"/>
                            <a:cs typeface="Times New Roman" panose="02020603050405020304" pitchFamily="18" charset="0"/>
                          </a:rPr>
                        </m:ctrlPr>
                      </m:fPr>
                      <m:num>
                        <m:r>
                          <a:rPr kumimoji="0" lang="en-US" altLang="en-US" sz="2400" b="0" i="1" u="none" strike="noStrike" cap="none" normalizeH="0" baseline="0" smtClean="0">
                            <a:ln>
                              <a:noFill/>
                            </a:ln>
                            <a:solidFill>
                              <a:schemeClr val="tx1"/>
                            </a:solidFill>
                            <a:effectLst/>
                            <a:latin typeface="Cambria Math" panose="02040503050406030204" pitchFamily="18" charset="0"/>
                            <a:cs typeface="Times New Roman" panose="02020603050405020304" pitchFamily="18" charset="0"/>
                          </a:rPr>
                          <m:t>1</m:t>
                        </m:r>
                      </m:num>
                      <m:den>
                        <m:r>
                          <a:rPr kumimoji="0" lang="en-US" altLang="en-US" sz="2400" b="0" i="1" u="none" strike="noStrike" cap="none" normalizeH="0" baseline="0" smtClean="0">
                            <a:ln>
                              <a:noFill/>
                            </a:ln>
                            <a:solidFill>
                              <a:schemeClr val="tx1"/>
                            </a:solidFill>
                            <a:effectLst/>
                            <a:latin typeface="Cambria Math" panose="02040503050406030204" pitchFamily="18" charset="0"/>
                            <a:cs typeface="Times New Roman" panose="02020603050405020304" pitchFamily="18" charset="0"/>
                          </a:rPr>
                          <m:t>7</m:t>
                        </m:r>
                      </m:den>
                    </m:f>
                  </m:oMath>
                </a14:m>
                <a:r>
                  <a:rPr kumimoji="0" lang="en-US" altLang="en-US" sz="22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số</a:t>
                </a:r>
                <a:r>
                  <a:rPr kumimoji="0" lang="en-US" altLang="en-US" sz="2200" b="0" i="0" u="none" strike="noStrike" cap="none" normalizeH="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thứ hai</a:t>
                </a:r>
                <a:r>
                  <a:rPr kumimoji="0" lang="en-US" altLang="en-US" sz="2200" b="0" i="0" u="none" strike="noStrike" cap="none" normalizeH="0" smtClean="0">
                    <a:ln>
                      <a:noFill/>
                    </a:ln>
                    <a:solidFill>
                      <a:schemeClr val="tx1"/>
                    </a:solidFill>
                    <a:effectLst/>
                    <a:latin typeface="+mj-lt"/>
                    <a:ea typeface="Times New Roman" panose="02020603050405020304" pitchFamily="18" charset="0"/>
                    <a:cs typeface="Times New Roman" panose="02020603050405020304"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vi-VN" altLang="en-US" sz="2200" b="0" i="0" u="none" strike="noStrike" cap="none" normalizeH="0" baseline="0" smtClean="0">
                  <a:ln>
                    <a:noFill/>
                  </a:ln>
                  <a:solidFill>
                    <a:schemeClr val="tx1"/>
                  </a:solidFill>
                  <a:effectLst/>
                  <a:latin typeface="+mj-lt"/>
                </a:endParaRPr>
              </a:p>
            </p:txBody>
          </p:sp>
        </mc:Choice>
        <mc:Fallback xmlns="">
          <p:sp>
            <p:nvSpPr>
              <p:cNvPr id="11" name="Rectangle 10"/>
              <p:cNvSpPr>
                <a:spLocks noRot="1" noChangeAspect="1" noMove="1" noResize="1" noEditPoints="1" noAdjustHandles="1" noChangeArrowheads="1" noChangeShapeType="1" noTextEdit="1"/>
              </p:cNvSpPr>
              <p:nvPr/>
            </p:nvSpPr>
            <p:spPr bwMode="auto">
              <a:xfrm>
                <a:off x="734973" y="4611252"/>
                <a:ext cx="4111347" cy="953018"/>
              </a:xfrm>
              <a:prstGeom prst="rect">
                <a:avLst/>
              </a:prstGeom>
              <a:blipFill>
                <a:blip r:embed="rId3"/>
                <a:stretch>
                  <a:fillRect l="-1929"/>
                </a:stretch>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16" name="Rectangle 11"/>
          <p:cNvSpPr>
            <a:spLocks noChangeArrowheads="1"/>
          </p:cNvSpPr>
          <p:nvPr/>
        </p:nvSpPr>
        <p:spPr bwMode="auto">
          <a:xfrm>
            <a:off x="0" y="10450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21" name="TextBox 20"/>
              <p:cNvSpPr txBox="1"/>
              <p:nvPr/>
            </p:nvSpPr>
            <p:spPr>
              <a:xfrm>
                <a:off x="8177349" y="2330817"/>
                <a:ext cx="2142309" cy="52046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5</m:t>
                          </m:r>
                        </m:den>
                      </m:f>
                    </m:oMath>
                  </m:oMathPara>
                </a14:m>
                <a:endParaRPr lang="en-US"/>
              </a:p>
            </p:txBody>
          </p:sp>
        </mc:Choice>
        <mc:Fallback xmlns="">
          <p:sp>
            <p:nvSpPr>
              <p:cNvPr id="21" name="TextBox 20"/>
              <p:cNvSpPr txBox="1">
                <a:spLocks noRot="1" noChangeAspect="1" noMove="1" noResize="1" noEditPoints="1" noAdjustHandles="1" noChangeArrowheads="1" noChangeShapeType="1" noTextEdit="1"/>
              </p:cNvSpPr>
              <p:nvPr/>
            </p:nvSpPr>
            <p:spPr>
              <a:xfrm>
                <a:off x="8177349" y="2330817"/>
                <a:ext cx="2142309" cy="520463"/>
              </a:xfrm>
              <a:prstGeom prst="rect">
                <a:avLst/>
              </a:prstGeom>
              <a:blipFill>
                <a:blip r:embed="rId4"/>
                <a:stretch>
                  <a:fillRect/>
                </a:stretch>
              </a:blipFill>
            </p:spPr>
            <p:txBody>
              <a:bodyPr/>
              <a:lstStyle/>
              <a:p>
                <a:r>
                  <a:rPr lang="en-US">
                    <a:noFill/>
                  </a:rPr>
                  <a:t> </a:t>
                </a:r>
              </a:p>
            </p:txBody>
          </p:sp>
        </mc:Fallback>
      </mc:AlternateContent>
      <p:sp>
        <p:nvSpPr>
          <p:cNvPr id="29" name="Rectangle 28"/>
          <p:cNvSpPr/>
          <p:nvPr/>
        </p:nvSpPr>
        <p:spPr>
          <a:xfrm>
            <a:off x="734973" y="5357835"/>
            <a:ext cx="2122697" cy="430887"/>
          </a:xfrm>
          <a:prstGeom prst="rect">
            <a:avLst/>
          </a:prstGeom>
        </p:spPr>
        <p:txBody>
          <a:bodyPr wrap="none">
            <a:spAutoFit/>
          </a:bodyPr>
          <a:lstStyle/>
          <a:p>
            <a:r>
              <a:rPr lang="vi-VN" sz="2200" smtClean="0">
                <a:latin typeface="Times New Roman" panose="02020603050405020304" pitchFamily="18" charset="0"/>
                <a:ea typeface="Arial" panose="020B0604020202020204" pitchFamily="34" charset="0"/>
              </a:rPr>
              <a:t>số </a:t>
            </a:r>
            <a:r>
              <a:rPr lang="vi-VN" sz="2200">
                <a:latin typeface="Times New Roman" panose="02020603050405020304" pitchFamily="18" charset="0"/>
                <a:ea typeface="Arial" panose="020B0604020202020204" pitchFamily="34" charset="0"/>
              </a:rPr>
              <a:t>thứ nhất bằng </a:t>
            </a:r>
            <a:endParaRPr lang="en-US" sz="2200"/>
          </a:p>
        </p:txBody>
      </p:sp>
      <mc:AlternateContent xmlns:mc="http://schemas.openxmlformats.org/markup-compatibility/2006" xmlns:a14="http://schemas.microsoft.com/office/drawing/2010/main">
        <mc:Choice Requires="a14">
          <p:sp>
            <p:nvSpPr>
              <p:cNvPr id="30" name="TextBox 29"/>
              <p:cNvSpPr txBox="1"/>
              <p:nvPr/>
            </p:nvSpPr>
            <p:spPr>
              <a:xfrm>
                <a:off x="470477" y="5271273"/>
                <a:ext cx="181139" cy="5203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a:p>
            </p:txBody>
          </p:sp>
        </mc:Choice>
        <mc:Fallback xmlns="">
          <p:sp>
            <p:nvSpPr>
              <p:cNvPr id="30" name="TextBox 29"/>
              <p:cNvSpPr txBox="1">
                <a:spLocks noRot="1" noChangeAspect="1" noMove="1" noResize="1" noEditPoints="1" noAdjustHandles="1" noChangeArrowheads="1" noChangeShapeType="1" noTextEdit="1"/>
              </p:cNvSpPr>
              <p:nvPr/>
            </p:nvSpPr>
            <p:spPr>
              <a:xfrm>
                <a:off x="470477" y="5271273"/>
                <a:ext cx="181139" cy="520399"/>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2775132" y="5379211"/>
                <a:ext cx="181139" cy="51943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7</m:t>
                          </m:r>
                        </m:den>
                      </m:f>
                    </m:oMath>
                  </m:oMathPara>
                </a14:m>
                <a:endParaRPr lang="en-US"/>
              </a:p>
            </p:txBody>
          </p:sp>
        </mc:Choice>
        <mc:Fallback xmlns="">
          <p:sp>
            <p:nvSpPr>
              <p:cNvPr id="31" name="TextBox 30"/>
              <p:cNvSpPr txBox="1">
                <a:spLocks noRot="1" noChangeAspect="1" noMove="1" noResize="1" noEditPoints="1" noAdjustHandles="1" noChangeArrowheads="1" noChangeShapeType="1" noTextEdit="1"/>
              </p:cNvSpPr>
              <p:nvPr/>
            </p:nvSpPr>
            <p:spPr>
              <a:xfrm>
                <a:off x="2775132" y="5379211"/>
                <a:ext cx="181139" cy="519438"/>
              </a:xfrm>
              <a:prstGeom prst="rect">
                <a:avLst/>
              </a:prstGeom>
              <a:blipFill>
                <a:blip r:embed="rId6"/>
                <a:stretch>
                  <a:fillRect/>
                </a:stretch>
              </a:blipFill>
            </p:spPr>
            <p:txBody>
              <a:bodyPr/>
              <a:lstStyle/>
              <a:p>
                <a:r>
                  <a:rPr lang="en-US">
                    <a:noFill/>
                  </a:rPr>
                  <a:t> </a:t>
                </a:r>
              </a:p>
            </p:txBody>
          </p:sp>
        </mc:Fallback>
      </mc:AlternateContent>
      <p:sp>
        <p:nvSpPr>
          <p:cNvPr id="32" name="Rectangle 31"/>
          <p:cNvSpPr/>
          <p:nvPr/>
        </p:nvSpPr>
        <p:spPr>
          <a:xfrm>
            <a:off x="2914043" y="5413233"/>
            <a:ext cx="3860077" cy="430887"/>
          </a:xfrm>
          <a:prstGeom prst="rect">
            <a:avLst/>
          </a:prstGeom>
        </p:spPr>
        <p:txBody>
          <a:bodyPr wrap="square">
            <a:spAutoFit/>
          </a:bodyPr>
          <a:lstStyle/>
          <a:p>
            <a:r>
              <a:rPr lang="vi-VN" sz="2200">
                <a:latin typeface="Times New Roman" panose="02020603050405020304" pitchFamily="18" charset="0"/>
                <a:ea typeface="Arial" panose="020B0604020202020204" pitchFamily="34" charset="0"/>
              </a:rPr>
              <a:t>số thứ hai hay: số thứ nhất bằng </a:t>
            </a:r>
            <a:endParaRPr lang="en-US" sz="2200"/>
          </a:p>
        </p:txBody>
      </p:sp>
      <p:sp>
        <p:nvSpPr>
          <p:cNvPr id="33" name="Rectangle 32"/>
          <p:cNvSpPr/>
          <p:nvPr/>
        </p:nvSpPr>
        <p:spPr>
          <a:xfrm>
            <a:off x="7045212" y="5419390"/>
            <a:ext cx="1362874" cy="430887"/>
          </a:xfrm>
          <a:prstGeom prst="rect">
            <a:avLst/>
          </a:prstGeom>
        </p:spPr>
        <p:txBody>
          <a:bodyPr wrap="none">
            <a:spAutoFit/>
          </a:bodyPr>
          <a:lstStyle/>
          <a:p>
            <a:r>
              <a:rPr lang="vi-VN" sz="2200">
                <a:latin typeface="Times New Roman" panose="02020603050405020304" pitchFamily="18" charset="0"/>
                <a:ea typeface="Arial" panose="020B0604020202020204" pitchFamily="34" charset="0"/>
              </a:rPr>
              <a:t>số thứ hai.</a:t>
            </a:r>
            <a:endParaRPr lang="en-US" sz="2200"/>
          </a:p>
        </p:txBody>
      </p:sp>
      <mc:AlternateContent xmlns:mc="http://schemas.openxmlformats.org/markup-compatibility/2006" xmlns:a14="http://schemas.microsoft.com/office/drawing/2010/main">
        <mc:Choice Requires="a14">
          <p:sp>
            <p:nvSpPr>
              <p:cNvPr id="34" name="TextBox 33"/>
              <p:cNvSpPr txBox="1"/>
              <p:nvPr/>
            </p:nvSpPr>
            <p:spPr>
              <a:xfrm>
                <a:off x="6728526" y="5368957"/>
                <a:ext cx="181139" cy="51943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7</m:t>
                          </m:r>
                        </m:den>
                      </m:f>
                    </m:oMath>
                  </m:oMathPara>
                </a14:m>
                <a:endParaRPr lang="en-US"/>
              </a:p>
            </p:txBody>
          </p:sp>
        </mc:Choice>
        <mc:Fallback xmlns="">
          <p:sp>
            <p:nvSpPr>
              <p:cNvPr id="34" name="TextBox 33"/>
              <p:cNvSpPr txBox="1">
                <a:spLocks noRot="1" noChangeAspect="1" noMove="1" noResize="1" noEditPoints="1" noAdjustHandles="1" noChangeArrowheads="1" noChangeShapeType="1" noTextEdit="1"/>
              </p:cNvSpPr>
              <p:nvPr/>
            </p:nvSpPr>
            <p:spPr>
              <a:xfrm>
                <a:off x="6728526" y="5368957"/>
                <a:ext cx="181139" cy="519438"/>
              </a:xfrm>
              <a:prstGeom prst="rect">
                <a:avLst/>
              </a:prstGeom>
              <a:blipFill>
                <a:blip r:embed="rId7"/>
                <a:stretch>
                  <a:fillRect/>
                </a:stretch>
              </a:blipFill>
            </p:spPr>
            <p:txBody>
              <a:bodyPr/>
              <a:lstStyle/>
              <a:p>
                <a:r>
                  <a:rPr lang="en-US">
                    <a:noFill/>
                  </a:rPr>
                  <a:t> </a:t>
                </a:r>
              </a:p>
            </p:txBody>
          </p:sp>
        </mc:Fallback>
      </mc:AlternateContent>
      <p:sp>
        <p:nvSpPr>
          <p:cNvPr id="35" name="Rectangle 34"/>
          <p:cNvSpPr/>
          <p:nvPr/>
        </p:nvSpPr>
        <p:spPr>
          <a:xfrm>
            <a:off x="339633" y="6113371"/>
            <a:ext cx="10920549" cy="600164"/>
          </a:xfrm>
          <a:prstGeom prst="rect">
            <a:avLst/>
          </a:prstGeom>
        </p:spPr>
        <p:txBody>
          <a:bodyPr wrap="square">
            <a:spAutoFit/>
          </a:bodyPr>
          <a:lstStyle/>
          <a:p>
            <a:pPr algn="just">
              <a:lnSpc>
                <a:spcPct val="150000"/>
              </a:lnSpc>
              <a:spcAft>
                <a:spcPts val="0"/>
              </a:spcAft>
            </a:pPr>
            <a:r>
              <a:rPr lang="vi-VN">
                <a:latin typeface="Times New Roman" panose="02020603050405020304" pitchFamily="18" charset="0"/>
                <a:ea typeface="Times New Roman" panose="02020603050405020304" pitchFamily="18" charset="0"/>
                <a:cs typeface="Times New Roman" panose="02020603050405020304" pitchFamily="18" charset="0"/>
              </a:rPr>
              <a:t>(</a:t>
            </a:r>
            <a:r>
              <a:rPr lang="vi-VN" sz="2200">
                <a:latin typeface="Times New Roman" panose="02020603050405020304" pitchFamily="18" charset="0"/>
                <a:ea typeface="Times New Roman" panose="02020603050405020304" pitchFamily="18" charset="0"/>
                <a:cs typeface="Times New Roman" panose="02020603050405020304" pitchFamily="18" charset="0"/>
              </a:rPr>
              <a:t>Số thứ nhất được chia làm 3 phần</a:t>
            </a:r>
            <a:r>
              <a:rPr lang="en-US" sz="2200">
                <a:latin typeface="Times New Roman" panose="02020603050405020304" pitchFamily="18" charset="0"/>
                <a:ea typeface="Times New Roman" panose="02020603050405020304" pitchFamily="18" charset="0"/>
                <a:cs typeface="Times New Roman" panose="02020603050405020304" pitchFamily="18" charset="0"/>
              </a:rPr>
              <a:t> bằng nhau thì</a:t>
            </a:r>
            <a:r>
              <a:rPr lang="vi-VN" sz="2200">
                <a:latin typeface="Times New Roman" panose="02020603050405020304" pitchFamily="18" charset="0"/>
                <a:ea typeface="Times New Roman" panose="02020603050405020304" pitchFamily="18" charset="0"/>
                <a:cs typeface="Times New Roman" panose="02020603050405020304" pitchFamily="18" charset="0"/>
              </a:rPr>
              <a:t> số thứ 2 được chia làm 7 phần như thế ).</a:t>
            </a:r>
            <a:endParaRPr lang="en-US" sz="22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609921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randombar(horizontal)">
                                      <p:cBhvr>
                                        <p:cTn id="10" dur="500"/>
                                        <p:tgtEl>
                                          <p:spTgt spid="10"/>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randombar(horizontal)">
                                      <p:cBhvr>
                                        <p:cTn id="1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21633" y="213984"/>
            <a:ext cx="10548731" cy="5078313"/>
          </a:xfrm>
          <a:prstGeom prst="rect">
            <a:avLst/>
          </a:prstGeom>
        </p:spPr>
        <p:txBody>
          <a:bodyPr wrap="square">
            <a:spAutoFit/>
          </a:bodyPr>
          <a:lstStyle/>
          <a:p>
            <a:pPr algn="just">
              <a:lnSpc>
                <a:spcPct val="150000"/>
              </a:lnSpc>
              <a:spcAft>
                <a:spcPts val="0"/>
              </a:spcAft>
              <a:tabLst>
                <a:tab pos="2238375" algn="l"/>
              </a:tabLst>
            </a:pPr>
            <a:r>
              <a:rPr lang="vi-VN" sz="2400" b="1">
                <a:latin typeface="+mj-lt"/>
                <a:ea typeface="Times New Roman" panose="02020603050405020304" pitchFamily="18" charset="0"/>
                <a:cs typeface="Times New Roman" panose="02020603050405020304" pitchFamily="18" charset="0"/>
              </a:rPr>
              <a:t>Biện pháp 4: </a:t>
            </a:r>
            <a:r>
              <a:rPr lang="vi-VN" sz="2400" b="1" smtClean="0">
                <a:latin typeface="+mj-lt"/>
                <a:ea typeface="Times New Roman" panose="02020603050405020304" pitchFamily="18" charset="0"/>
                <a:cs typeface="Times New Roman" panose="02020603050405020304" pitchFamily="18" charset="0"/>
              </a:rPr>
              <a:t>Tổ </a:t>
            </a:r>
            <a:r>
              <a:rPr lang="vi-VN" sz="2400" b="1">
                <a:latin typeface="+mj-lt"/>
                <a:ea typeface="Times New Roman" panose="02020603050405020304" pitchFamily="18" charset="0"/>
                <a:cs typeface="Times New Roman" panose="02020603050405020304" pitchFamily="18" charset="0"/>
              </a:rPr>
              <a:t>chức các trò chơi toán </a:t>
            </a:r>
            <a:r>
              <a:rPr lang="vi-VN" sz="2400" b="1" smtClean="0">
                <a:latin typeface="+mj-lt"/>
                <a:ea typeface="Times New Roman" panose="02020603050405020304" pitchFamily="18" charset="0"/>
                <a:cs typeface="Times New Roman" panose="02020603050405020304" pitchFamily="18" charset="0"/>
              </a:rPr>
              <a:t>học</a:t>
            </a:r>
            <a:endParaRPr lang="en-US" sz="2400">
              <a:latin typeface="+mj-lt"/>
              <a:ea typeface="Arial" panose="020B0604020202020204" pitchFamily="34" charset="0"/>
              <a:cs typeface="Times New Roman" panose="02020603050405020304" pitchFamily="18" charset="0"/>
            </a:endParaRPr>
          </a:p>
          <a:p>
            <a:pPr algn="just">
              <a:lnSpc>
                <a:spcPct val="150000"/>
              </a:lnSpc>
              <a:spcAft>
                <a:spcPts val="0"/>
              </a:spcAft>
              <a:tabLst>
                <a:tab pos="2238375" algn="l"/>
              </a:tabLst>
            </a:pPr>
            <a:r>
              <a:rPr lang="vi-VN" sz="2400" b="1">
                <a:latin typeface="+mj-lt"/>
                <a:ea typeface="Times New Roman" panose="02020603050405020304" pitchFamily="18" charset="0"/>
                <a:cs typeface="Times New Roman" panose="02020603050405020304" pitchFamily="18" charset="0"/>
              </a:rPr>
              <a:t>           </a:t>
            </a:r>
            <a:r>
              <a:rPr lang="vi-VN" sz="2400">
                <a:latin typeface="+mj-lt"/>
                <a:ea typeface="Times New Roman" panose="02020603050405020304" pitchFamily="18" charset="0"/>
                <a:cs typeface="Times New Roman" panose="02020603050405020304" pitchFamily="18" charset="0"/>
              </a:rPr>
              <a:t>Tổ chức cho HS tham gia các trò chơi học tập kết hợp trong các tiết dạy. GV phải xác định rõ kiến thức và kĩ năng của trò chơi. Chuẩn bị chu đáo, hướng dẫn rõ ràng cách chơi, luật chơi, thực hiện đúng lúc với các trò chơi hợp lí, cân đối với các hoạt động của tiết dạy. Tổ chức các trò chơi trong toán học như: Tiếp sức, Ai nhanh ai đúng, Em làm giám khảo, Ô số may mắn, Ai thông minh hơn…</a:t>
            </a:r>
            <a:endParaRPr lang="en-US" sz="2400">
              <a:latin typeface="+mj-lt"/>
              <a:ea typeface="Arial" panose="020B0604020202020204" pitchFamily="34" charset="0"/>
              <a:cs typeface="Times New Roman" panose="02020603050405020304" pitchFamily="18" charset="0"/>
            </a:endParaRPr>
          </a:p>
          <a:p>
            <a:pPr algn="just">
              <a:lnSpc>
                <a:spcPct val="150000"/>
              </a:lnSpc>
              <a:spcAft>
                <a:spcPts val="0"/>
              </a:spcAft>
              <a:tabLst>
                <a:tab pos="2238375" algn="l"/>
              </a:tabLst>
            </a:pPr>
            <a:r>
              <a:rPr lang="vi-VN" sz="2400" b="1">
                <a:latin typeface="+mj-lt"/>
                <a:ea typeface="Times New Roman" panose="02020603050405020304" pitchFamily="18" charset="0"/>
                <a:cs typeface="Times New Roman" panose="02020603050405020304" pitchFamily="18" charset="0"/>
              </a:rPr>
              <a:t>           </a:t>
            </a:r>
            <a:r>
              <a:rPr lang="vi-VN" sz="2400">
                <a:latin typeface="+mj-lt"/>
                <a:ea typeface="Times New Roman" panose="02020603050405020304" pitchFamily="18" charset="0"/>
                <a:cs typeface="Times New Roman" panose="02020603050405020304" pitchFamily="18" charset="0"/>
              </a:rPr>
              <a:t>Thông qua việc tổ chức thành công các trò chơi, GV đã tạo không khí thoải mái, nhẹ nhàng, kích thích các hoạt động học tập của HS. Củng cố chắc chắn các kiến thức, kĩ năng cần đạt trong tiết dạy cho HS.</a:t>
            </a:r>
            <a:endParaRPr lang="en-US" sz="2400">
              <a:effectLst/>
              <a:latin typeface="+mj-lt"/>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938532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3967087" y="450163"/>
            <a:ext cx="3573195" cy="1645920"/>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mtClean="0">
                <a:solidFill>
                  <a:schemeClr val="tx1"/>
                </a:solidFill>
                <a:latin typeface="Times New Roman" panose="02020603050405020304" pitchFamily="18" charset="0"/>
                <a:cs typeface="Times New Roman" panose="02020603050405020304" pitchFamily="18" charset="0"/>
              </a:rPr>
              <a:t>Thực nghiệm tại đơn vị</a:t>
            </a:r>
            <a:endParaRPr lang="en-US" sz="3600" b="1">
              <a:solidFill>
                <a:schemeClr val="tx1"/>
              </a:solidFill>
              <a:latin typeface="Times New Roman" panose="02020603050405020304" pitchFamily="18" charset="0"/>
              <a:cs typeface="Times New Roman" panose="02020603050405020304" pitchFamily="18" charset="0"/>
            </a:endParaRPr>
          </a:p>
        </p:txBody>
      </p:sp>
      <p:cxnSp>
        <p:nvCxnSpPr>
          <p:cNvPr id="4" name="Straight Connector 3"/>
          <p:cNvCxnSpPr>
            <a:stCxn id="2" idx="1"/>
          </p:cNvCxnSpPr>
          <p:nvPr/>
        </p:nvCxnSpPr>
        <p:spPr>
          <a:xfrm>
            <a:off x="5753685" y="2096083"/>
            <a:ext cx="0" cy="745591"/>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2236763" y="2841674"/>
            <a:ext cx="7596554" cy="0"/>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a:off x="2236761" y="2841674"/>
            <a:ext cx="0" cy="85812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Round Diagonal Corner Rectangle 13"/>
          <p:cNvSpPr/>
          <p:nvPr/>
        </p:nvSpPr>
        <p:spPr>
          <a:xfrm>
            <a:off x="633044" y="3699803"/>
            <a:ext cx="3066759" cy="2729132"/>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a:solidFill>
                  <a:schemeClr val="tx1"/>
                </a:solidFill>
                <a:latin typeface="Times New Roman" panose="02020603050405020304" pitchFamily="18" charset="0"/>
                <a:cs typeface="Times New Roman" panose="02020603050405020304" pitchFamily="18" charset="0"/>
              </a:rPr>
              <a:t>Đối tượng, nội dung, phương pháp thực hiện</a:t>
            </a:r>
          </a:p>
        </p:txBody>
      </p:sp>
      <p:cxnSp>
        <p:nvCxnSpPr>
          <p:cNvPr id="21" name="Straight Arrow Connector 20"/>
          <p:cNvCxnSpPr/>
          <p:nvPr/>
        </p:nvCxnSpPr>
        <p:spPr>
          <a:xfrm>
            <a:off x="5922498" y="2841674"/>
            <a:ext cx="0" cy="87219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Round Diagonal Corner Rectangle 21"/>
          <p:cNvSpPr/>
          <p:nvPr/>
        </p:nvSpPr>
        <p:spPr>
          <a:xfrm>
            <a:off x="5106571" y="3742003"/>
            <a:ext cx="2771337" cy="2729132"/>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a:solidFill>
                  <a:schemeClr val="tx1"/>
                </a:solidFill>
                <a:latin typeface="Times New Roman" panose="02020603050405020304" pitchFamily="18" charset="0"/>
                <a:cs typeface="Times New Roman" panose="02020603050405020304" pitchFamily="18" charset="0"/>
              </a:rPr>
              <a:t>Tiến trình thực nghiệm</a:t>
            </a:r>
          </a:p>
        </p:txBody>
      </p:sp>
      <p:cxnSp>
        <p:nvCxnSpPr>
          <p:cNvPr id="41" name="Straight Arrow Connector 40"/>
          <p:cNvCxnSpPr/>
          <p:nvPr/>
        </p:nvCxnSpPr>
        <p:spPr>
          <a:xfrm>
            <a:off x="9833317" y="2869807"/>
            <a:ext cx="0" cy="87219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2" name="Round Diagonal Corner Rectangle 41"/>
          <p:cNvSpPr/>
          <p:nvPr/>
        </p:nvSpPr>
        <p:spPr>
          <a:xfrm>
            <a:off x="9017390" y="3770136"/>
            <a:ext cx="2771337" cy="2729132"/>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a:solidFill>
                  <a:schemeClr val="tx1"/>
                </a:solidFill>
                <a:latin typeface="Times New Roman" panose="02020603050405020304" pitchFamily="18" charset="0"/>
                <a:cs typeface="Times New Roman" panose="02020603050405020304" pitchFamily="18" charset="0"/>
              </a:rPr>
              <a:t>Đánh giá kết quả thực nghiệm</a:t>
            </a:r>
          </a:p>
        </p:txBody>
      </p:sp>
    </p:spTree>
    <p:extLst>
      <p:ext uri="{BB962C8B-B14F-4D97-AF65-F5344CB8AC3E}">
        <p14:creationId xmlns:p14="http://schemas.microsoft.com/office/powerpoint/2010/main" val="218895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3882681" y="379827"/>
            <a:ext cx="3573195" cy="1195753"/>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latin typeface="Times New Roman" panose="02020603050405020304" pitchFamily="18" charset="0"/>
                <a:cs typeface="Times New Roman" panose="02020603050405020304" pitchFamily="18" charset="0"/>
              </a:rPr>
              <a:t>Đối tượng, nội dung, phương pháp thực </a:t>
            </a:r>
            <a:r>
              <a:rPr lang="en-US" sz="2400" b="1" smtClean="0">
                <a:solidFill>
                  <a:schemeClr val="tx1"/>
                </a:solidFill>
                <a:latin typeface="Times New Roman" panose="02020603050405020304" pitchFamily="18" charset="0"/>
                <a:cs typeface="Times New Roman" panose="02020603050405020304" pitchFamily="18" charset="0"/>
              </a:rPr>
              <a:t>hiện.</a:t>
            </a:r>
            <a:endParaRPr lang="en-US" sz="2400" b="1">
              <a:solidFill>
                <a:schemeClr val="tx1"/>
              </a:solidFill>
              <a:latin typeface="Times New Roman" panose="02020603050405020304" pitchFamily="18" charset="0"/>
              <a:cs typeface="Times New Roman" panose="02020603050405020304" pitchFamily="18" charset="0"/>
            </a:endParaRPr>
          </a:p>
        </p:txBody>
      </p:sp>
      <p:cxnSp>
        <p:nvCxnSpPr>
          <p:cNvPr id="3" name="Straight Arrow Connector 2"/>
          <p:cNvCxnSpPr/>
          <p:nvPr/>
        </p:nvCxnSpPr>
        <p:spPr>
          <a:xfrm>
            <a:off x="2152356" y="2233245"/>
            <a:ext cx="0" cy="108673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 name="Round Diagonal Corner Rectangle 3"/>
          <p:cNvSpPr/>
          <p:nvPr/>
        </p:nvSpPr>
        <p:spPr>
          <a:xfrm>
            <a:off x="548641" y="3319980"/>
            <a:ext cx="2926080" cy="2968278"/>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chemeClr val="tx1"/>
                </a:solidFill>
                <a:latin typeface="Times New Roman" panose="02020603050405020304" pitchFamily="18" charset="0"/>
                <a:cs typeface="Times New Roman" panose="02020603050405020304" pitchFamily="18" charset="0"/>
              </a:rPr>
              <a:t>Đối </a:t>
            </a:r>
            <a:r>
              <a:rPr lang="en-US" sz="2400" smtClean="0">
                <a:solidFill>
                  <a:schemeClr val="tx1"/>
                </a:solidFill>
                <a:latin typeface="Times New Roman" panose="02020603050405020304" pitchFamily="18" charset="0"/>
                <a:cs typeface="Times New Roman" panose="02020603050405020304" pitchFamily="18" charset="0"/>
              </a:rPr>
              <a:t>tượng: </a:t>
            </a:r>
            <a:r>
              <a:rPr lang="en-US" sz="2400">
                <a:solidFill>
                  <a:schemeClr val="tx1"/>
                </a:solidFill>
                <a:latin typeface="Times New Roman" panose="02020603050405020304" pitchFamily="18" charset="0"/>
                <a:cs typeface="Times New Roman" panose="02020603050405020304" pitchFamily="18" charset="0"/>
              </a:rPr>
              <a:t>Học sinh lớp </a:t>
            </a:r>
            <a:r>
              <a:rPr lang="en-US" sz="2400" smtClean="0">
                <a:solidFill>
                  <a:schemeClr val="tx1"/>
                </a:solidFill>
                <a:latin typeface="Times New Roman" panose="02020603050405020304" pitchFamily="18" charset="0"/>
                <a:cs typeface="Times New Roman" panose="02020603050405020304" pitchFamily="18" charset="0"/>
              </a:rPr>
              <a:t>4B</a:t>
            </a:r>
            <a:r>
              <a:rPr lang="en-US" sz="2400">
                <a:solidFill>
                  <a:schemeClr val="tx1"/>
                </a:solidFill>
                <a:latin typeface="Times New Roman" panose="02020603050405020304" pitchFamily="18" charset="0"/>
                <a:cs typeface="Times New Roman" panose="02020603050405020304" pitchFamily="18" charset="0"/>
              </a:rPr>
              <a:t>, trường Tiểu học Chiến Thắng.</a:t>
            </a:r>
          </a:p>
        </p:txBody>
      </p:sp>
      <p:cxnSp>
        <p:nvCxnSpPr>
          <p:cNvPr id="5" name="Straight Connector 4"/>
          <p:cNvCxnSpPr/>
          <p:nvPr/>
        </p:nvCxnSpPr>
        <p:spPr>
          <a:xfrm flipH="1">
            <a:off x="5479364" y="1575580"/>
            <a:ext cx="1" cy="657665"/>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2152357" y="2233245"/>
            <a:ext cx="3327007" cy="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5479364" y="2233245"/>
            <a:ext cx="0" cy="108673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 name="Round Diagonal Corner Rectangle 7"/>
          <p:cNvSpPr/>
          <p:nvPr/>
        </p:nvSpPr>
        <p:spPr>
          <a:xfrm>
            <a:off x="3882682" y="3319980"/>
            <a:ext cx="3334044" cy="3066752"/>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chemeClr val="tx1"/>
                </a:solidFill>
                <a:latin typeface="Times New Roman" panose="02020603050405020304" pitchFamily="18" charset="0"/>
                <a:cs typeface="Times New Roman" panose="02020603050405020304" pitchFamily="18" charset="0"/>
              </a:rPr>
              <a:t>Nội dung: </a:t>
            </a:r>
            <a:r>
              <a:rPr lang="vi-VN" sz="2400">
                <a:solidFill>
                  <a:schemeClr val="tx1"/>
                </a:solidFill>
                <a:latin typeface="Times New Roman" panose="02020603050405020304" pitchFamily="18" charset="0"/>
                <a:cs typeface="Times New Roman" panose="02020603050405020304" pitchFamily="18" charset="0"/>
              </a:rPr>
              <a:t>Ra </a:t>
            </a:r>
            <a:r>
              <a:rPr lang="vi-VN" sz="2400" smtClean="0">
                <a:solidFill>
                  <a:schemeClr val="tx1"/>
                </a:solidFill>
                <a:latin typeface="Times New Roman" panose="02020603050405020304" pitchFamily="18" charset="0"/>
                <a:cs typeface="Times New Roman" panose="02020603050405020304" pitchFamily="18" charset="0"/>
              </a:rPr>
              <a:t>đề</a:t>
            </a:r>
            <a:r>
              <a:rPr lang="en-US" sz="2400" smtClean="0">
                <a:solidFill>
                  <a:schemeClr val="tx1"/>
                </a:solidFill>
                <a:latin typeface="Times New Roman" panose="02020603050405020304" pitchFamily="18" charset="0"/>
                <a:cs typeface="Times New Roman" panose="02020603050405020304" pitchFamily="18" charset="0"/>
              </a:rPr>
              <a:t>,</a:t>
            </a:r>
            <a:r>
              <a:rPr lang="vi-VN" sz="2400" smtClean="0">
                <a:solidFill>
                  <a:schemeClr val="tx1"/>
                </a:solidFill>
                <a:latin typeface="Times New Roman" panose="02020603050405020304" pitchFamily="18" charset="0"/>
                <a:cs typeface="Times New Roman" panose="02020603050405020304" pitchFamily="18" charset="0"/>
              </a:rPr>
              <a:t> </a:t>
            </a:r>
            <a:r>
              <a:rPr lang="vi-VN" sz="2400">
                <a:solidFill>
                  <a:schemeClr val="tx1"/>
                </a:solidFill>
                <a:latin typeface="Times New Roman" panose="02020603050405020304" pitchFamily="18" charset="0"/>
                <a:cs typeface="Times New Roman" panose="02020603050405020304" pitchFamily="18" charset="0"/>
              </a:rPr>
              <a:t>tiến hành kiểm tra khảo sát chất lượng sau khi áp dụng các biện pháp.</a:t>
            </a:r>
            <a:endParaRPr lang="en-US" sz="2400">
              <a:solidFill>
                <a:schemeClr val="tx1"/>
              </a:solidFill>
              <a:latin typeface="Times New Roman" panose="02020603050405020304" pitchFamily="18" charset="0"/>
              <a:cs typeface="Times New Roman" panose="02020603050405020304" pitchFamily="18" charset="0"/>
            </a:endParaRPr>
          </a:p>
        </p:txBody>
      </p:sp>
      <p:cxnSp>
        <p:nvCxnSpPr>
          <p:cNvPr id="9" name="Straight Arrow Connector 8"/>
          <p:cNvCxnSpPr/>
          <p:nvPr/>
        </p:nvCxnSpPr>
        <p:spPr>
          <a:xfrm>
            <a:off x="9931791" y="2233245"/>
            <a:ext cx="0" cy="10550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Round Diagonal Corner Rectangle 9"/>
          <p:cNvSpPr/>
          <p:nvPr/>
        </p:nvSpPr>
        <p:spPr>
          <a:xfrm>
            <a:off x="8131126" y="3288332"/>
            <a:ext cx="3277772" cy="2999926"/>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smtClean="0">
                <a:solidFill>
                  <a:schemeClr val="tx1"/>
                </a:solidFill>
                <a:latin typeface="Times New Roman" panose="02020603050405020304" pitchFamily="18" charset="0"/>
                <a:cs typeface="Times New Roman" panose="02020603050405020304" pitchFamily="18" charset="0"/>
              </a:rPr>
              <a:t>Phương pháp thực hiện:</a:t>
            </a:r>
          </a:p>
          <a:p>
            <a:r>
              <a:rPr lang="vi-VN" sz="2400">
                <a:solidFill>
                  <a:schemeClr val="tx1"/>
                </a:solidFill>
                <a:latin typeface="Times New Roman" panose="02020603050405020304" pitchFamily="18" charset="0"/>
                <a:cs typeface="Times New Roman" panose="02020603050405020304" pitchFamily="18" charset="0"/>
              </a:rPr>
              <a:t> - Phương pháp nghiên cứu.</a:t>
            </a:r>
            <a:endParaRPr lang="en-US" sz="2400">
              <a:solidFill>
                <a:schemeClr val="tx1"/>
              </a:solidFill>
              <a:latin typeface="Times New Roman" panose="02020603050405020304" pitchFamily="18" charset="0"/>
              <a:cs typeface="Times New Roman" panose="02020603050405020304" pitchFamily="18" charset="0"/>
            </a:endParaRPr>
          </a:p>
          <a:p>
            <a:r>
              <a:rPr lang="vi-VN" sz="2400">
                <a:solidFill>
                  <a:schemeClr val="tx1"/>
                </a:solidFill>
                <a:latin typeface="Times New Roman" panose="02020603050405020304" pitchFamily="18" charset="0"/>
                <a:cs typeface="Times New Roman" panose="02020603050405020304" pitchFamily="18" charset="0"/>
              </a:rPr>
              <a:t>  </a:t>
            </a:r>
            <a:r>
              <a:rPr lang="vi-VN" sz="2400" smtClean="0">
                <a:solidFill>
                  <a:schemeClr val="tx1"/>
                </a:solidFill>
                <a:latin typeface="Times New Roman" panose="02020603050405020304" pitchFamily="18" charset="0"/>
                <a:cs typeface="Times New Roman" panose="02020603050405020304" pitchFamily="18" charset="0"/>
              </a:rPr>
              <a:t>- </a:t>
            </a:r>
            <a:r>
              <a:rPr lang="vi-VN" sz="2400">
                <a:solidFill>
                  <a:schemeClr val="tx1"/>
                </a:solidFill>
                <a:latin typeface="Times New Roman" panose="02020603050405020304" pitchFamily="18" charset="0"/>
                <a:cs typeface="Times New Roman" panose="02020603050405020304" pitchFamily="18" charset="0"/>
              </a:rPr>
              <a:t>Phương pháp dạy thực nghiệm.</a:t>
            </a:r>
            <a:endParaRPr lang="en-US" sz="2400">
              <a:solidFill>
                <a:schemeClr val="tx1"/>
              </a:solidFill>
              <a:latin typeface="Times New Roman" panose="02020603050405020304" pitchFamily="18" charset="0"/>
              <a:cs typeface="Times New Roman" panose="02020603050405020304" pitchFamily="18" charset="0"/>
            </a:endParaRPr>
          </a:p>
          <a:p>
            <a:r>
              <a:rPr lang="vi-VN" sz="2400">
                <a:solidFill>
                  <a:schemeClr val="tx1"/>
                </a:solidFill>
                <a:latin typeface="Times New Roman" panose="02020603050405020304" pitchFamily="18" charset="0"/>
                <a:cs typeface="Times New Roman" panose="02020603050405020304" pitchFamily="18" charset="0"/>
              </a:rPr>
              <a:t> </a:t>
            </a:r>
            <a:r>
              <a:rPr lang="vi-VN" sz="2400" smtClean="0">
                <a:solidFill>
                  <a:schemeClr val="tx1"/>
                </a:solidFill>
                <a:latin typeface="Times New Roman" panose="02020603050405020304" pitchFamily="18" charset="0"/>
                <a:cs typeface="Times New Roman" panose="02020603050405020304" pitchFamily="18" charset="0"/>
              </a:rPr>
              <a:t>- </a:t>
            </a:r>
            <a:r>
              <a:rPr lang="vi-VN" sz="2400">
                <a:solidFill>
                  <a:schemeClr val="tx1"/>
                </a:solidFill>
                <a:latin typeface="Times New Roman" panose="02020603050405020304" pitchFamily="18" charset="0"/>
                <a:cs typeface="Times New Roman" panose="02020603050405020304" pitchFamily="18" charset="0"/>
              </a:rPr>
              <a:t>Phương pháp kiểm tra, đánh giá.</a:t>
            </a:r>
            <a:endParaRPr lang="en-US" sz="2400">
              <a:solidFill>
                <a:schemeClr val="tx1"/>
              </a:solidFill>
              <a:latin typeface="Times New Roman" panose="02020603050405020304" pitchFamily="18" charset="0"/>
              <a:cs typeface="Times New Roman" panose="02020603050405020304" pitchFamily="18" charset="0"/>
            </a:endParaRPr>
          </a:p>
        </p:txBody>
      </p:sp>
      <p:cxnSp>
        <p:nvCxnSpPr>
          <p:cNvPr id="12" name="Straight Connector 11"/>
          <p:cNvCxnSpPr/>
          <p:nvPr/>
        </p:nvCxnSpPr>
        <p:spPr>
          <a:xfrm>
            <a:off x="5337996" y="2233245"/>
            <a:ext cx="459379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02273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down)">
                                      <p:cBhvr>
                                        <p:cTn id="7" dur="500"/>
                                        <p:tgtEl>
                                          <p:spTgt spid="5"/>
                                        </p:tgtEl>
                                      </p:cBhvr>
                                    </p:animEffect>
                                  </p:childTnLst>
                                </p:cTn>
                              </p:par>
                              <p:par>
                                <p:cTn id="8" presetID="5" presetClass="entr" presetSubtype="5"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heckerboard(down)">
                                      <p:cBhvr>
                                        <p:cTn id="10" dur="500"/>
                                        <p:tgtEl>
                                          <p:spTgt spid="6"/>
                                        </p:tgtEl>
                                      </p:cBhvr>
                                    </p:animEffect>
                                  </p:childTnLst>
                                </p:cTn>
                              </p:par>
                              <p:par>
                                <p:cTn id="11" presetID="5" presetClass="entr" presetSubtype="5"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heckerboard(down)">
                                      <p:cBhvr>
                                        <p:cTn id="13" dur="500"/>
                                        <p:tgtEl>
                                          <p:spTgt spid="3"/>
                                        </p:tgtEl>
                                      </p:cBhvr>
                                    </p:animEffect>
                                  </p:childTnLst>
                                </p:cTn>
                              </p:par>
                              <p:par>
                                <p:cTn id="14" presetID="5" presetClass="entr" presetSubtype="5"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heckerboard(down)">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6"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Horizontal)">
                                      <p:cBhvr>
                                        <p:cTn id="21" dur="500"/>
                                        <p:tgtEl>
                                          <p:spTgt spid="5"/>
                                        </p:tgtEl>
                                      </p:cBhvr>
                                    </p:animEffect>
                                  </p:childTnLst>
                                </p:cTn>
                              </p:par>
                              <p:par>
                                <p:cTn id="22" presetID="16" presetClass="entr" presetSubtype="26" fill="hold"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arn(inHorizontal)">
                                      <p:cBhvr>
                                        <p:cTn id="24" dur="500"/>
                                        <p:tgtEl>
                                          <p:spTgt spid="7"/>
                                        </p:tgtEl>
                                      </p:cBhvr>
                                    </p:animEffect>
                                  </p:childTnLst>
                                </p:cTn>
                              </p:par>
                              <p:par>
                                <p:cTn id="25" presetID="16" presetClass="entr" presetSubtype="26"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randombar(horizontal)">
                                      <p:cBhvr>
                                        <p:cTn id="32" dur="500"/>
                                        <p:tgtEl>
                                          <p:spTgt spid="5"/>
                                        </p:tgtEl>
                                      </p:cBhvr>
                                    </p:animEffect>
                                  </p:childTnLst>
                                </p:cTn>
                              </p:par>
                              <p:par>
                                <p:cTn id="33" presetID="14" presetClass="entr" presetSubtype="1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randombar(horizontal)">
                                      <p:cBhvr>
                                        <p:cTn id="35" dur="500"/>
                                        <p:tgtEl>
                                          <p:spTgt spid="12"/>
                                        </p:tgtEl>
                                      </p:cBhvr>
                                    </p:animEffect>
                                  </p:childTnLst>
                                </p:cTn>
                              </p:par>
                              <p:par>
                                <p:cTn id="36" presetID="14" presetClass="entr" presetSubtype="10" fill="hold" nodeType="with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randombar(horizontal)">
                                      <p:cBhvr>
                                        <p:cTn id="38" dur="500"/>
                                        <p:tgtEl>
                                          <p:spTgt spid="9"/>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randombar(horizontal)">
                                      <p:cBhvr>
                                        <p:cTn id="4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1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extLst>
              <p:ext uri="{D42A27DB-BD31-4B8C-83A1-F6EECF244321}">
                <p14:modId xmlns:p14="http://schemas.microsoft.com/office/powerpoint/2010/main" val="587820693"/>
              </p:ext>
            </p:extLst>
          </p:nvPr>
        </p:nvGraphicFramePr>
        <p:xfrm>
          <a:off x="926332" y="1876970"/>
          <a:ext cx="9781512" cy="2560320"/>
        </p:xfrm>
        <a:graphic>
          <a:graphicData uri="http://schemas.openxmlformats.org/drawingml/2006/table">
            <a:tbl>
              <a:tblPr firstRow="1" firstCol="1" bandRow="1">
                <a:tableStyleId>{5C22544A-7EE6-4342-B048-85BDC9FD1C3A}</a:tableStyleId>
              </a:tblPr>
              <a:tblGrid>
                <a:gridCol w="2668636">
                  <a:extLst>
                    <a:ext uri="{9D8B030D-6E8A-4147-A177-3AD203B41FA5}">
                      <a16:colId xmlns:a16="http://schemas.microsoft.com/office/drawing/2014/main" val="20000"/>
                    </a:ext>
                  </a:extLst>
                </a:gridCol>
                <a:gridCol w="888848">
                  <a:extLst>
                    <a:ext uri="{9D8B030D-6E8A-4147-A177-3AD203B41FA5}">
                      <a16:colId xmlns:a16="http://schemas.microsoft.com/office/drawing/2014/main" val="20001"/>
                    </a:ext>
                  </a:extLst>
                </a:gridCol>
                <a:gridCol w="888848">
                  <a:extLst>
                    <a:ext uri="{9D8B030D-6E8A-4147-A177-3AD203B41FA5}">
                      <a16:colId xmlns:a16="http://schemas.microsoft.com/office/drawing/2014/main" val="20002"/>
                    </a:ext>
                  </a:extLst>
                </a:gridCol>
                <a:gridCol w="888848">
                  <a:extLst>
                    <a:ext uri="{9D8B030D-6E8A-4147-A177-3AD203B41FA5}">
                      <a16:colId xmlns:a16="http://schemas.microsoft.com/office/drawing/2014/main" val="20003"/>
                    </a:ext>
                  </a:extLst>
                </a:gridCol>
                <a:gridCol w="888848">
                  <a:extLst>
                    <a:ext uri="{9D8B030D-6E8A-4147-A177-3AD203B41FA5}">
                      <a16:colId xmlns:a16="http://schemas.microsoft.com/office/drawing/2014/main" val="20004"/>
                    </a:ext>
                  </a:extLst>
                </a:gridCol>
                <a:gridCol w="820877">
                  <a:extLst>
                    <a:ext uri="{9D8B030D-6E8A-4147-A177-3AD203B41FA5}">
                      <a16:colId xmlns:a16="http://schemas.microsoft.com/office/drawing/2014/main" val="20005"/>
                    </a:ext>
                  </a:extLst>
                </a:gridCol>
                <a:gridCol w="957865">
                  <a:extLst>
                    <a:ext uri="{9D8B030D-6E8A-4147-A177-3AD203B41FA5}">
                      <a16:colId xmlns:a16="http://schemas.microsoft.com/office/drawing/2014/main" val="20006"/>
                    </a:ext>
                  </a:extLst>
                </a:gridCol>
                <a:gridCol w="957865">
                  <a:extLst>
                    <a:ext uri="{9D8B030D-6E8A-4147-A177-3AD203B41FA5}">
                      <a16:colId xmlns:a16="http://schemas.microsoft.com/office/drawing/2014/main" val="20007"/>
                    </a:ext>
                  </a:extLst>
                </a:gridCol>
                <a:gridCol w="820877">
                  <a:extLst>
                    <a:ext uri="{9D8B030D-6E8A-4147-A177-3AD203B41FA5}">
                      <a16:colId xmlns:a16="http://schemas.microsoft.com/office/drawing/2014/main" val="20008"/>
                    </a:ext>
                  </a:extLst>
                </a:gridCol>
              </a:tblGrid>
              <a:tr h="0">
                <a:tc rowSpan="2">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Tổng số học sinh</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gridSpan="2">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Điểm</a:t>
                      </a:r>
                    </a:p>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(9-10)</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Điểm</a:t>
                      </a:r>
                    </a:p>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(7-8)</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Điểm</a:t>
                      </a:r>
                    </a:p>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(5-6)</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Điểm</a:t>
                      </a:r>
                    </a:p>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(Dưới 5)</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0000"/>
                  </a:ext>
                </a:extLst>
              </a:tr>
              <a:tr h="0">
                <a:tc vMerge="1">
                  <a:txBody>
                    <a:bodyPr/>
                    <a:lstStyle/>
                    <a:p>
                      <a:endParaRPr lang="en-US"/>
                    </a:p>
                  </a:txBody>
                  <a:tcPr/>
                </a:tc>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SL</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SL</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SL</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SL</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0">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39</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18</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46,1</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12</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cs typeface="Times New Roman" panose="02020603050405020304" pitchFamily="18" charset="0"/>
                        </a:rPr>
                        <a:t>31</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ea typeface="+mn-ea"/>
                          <a:cs typeface="Times New Roman" panose="02020603050405020304" pitchFamily="18" charset="0"/>
                        </a:rPr>
                        <a:t>9</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smtClean="0">
                          <a:effectLst/>
                          <a:latin typeface="Times New Roman" panose="02020603050405020304" pitchFamily="18" charset="0"/>
                          <a:ea typeface="+mn-ea"/>
                          <a:cs typeface="Times New Roman" panose="02020603050405020304" pitchFamily="18" charset="0"/>
                        </a:rPr>
                        <a:t>22,9</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a:effectLst/>
                          <a:latin typeface="Times New Roman" panose="02020603050405020304" pitchFamily="18" charset="0"/>
                          <a:ea typeface="+mn-ea"/>
                          <a:cs typeface="Times New Roman" panose="02020603050405020304" pitchFamily="18" charset="0"/>
                        </a:rPr>
                        <a:t>0</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2238375" algn="l"/>
                        </a:tabLst>
                      </a:pPr>
                      <a:r>
                        <a:rPr lang="en-US" sz="2800" smtClean="0">
                          <a:effectLst/>
                          <a:latin typeface="Times New Roman" panose="02020603050405020304" pitchFamily="18" charset="0"/>
                          <a:ea typeface="+mn-ea"/>
                          <a:cs typeface="Times New Roman" panose="02020603050405020304" pitchFamily="18" charset="0"/>
                        </a:rPr>
                        <a:t>0</a:t>
                      </a:r>
                      <a:endParaRPr lang="en-US" sz="2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12" name="Rectangle 11"/>
          <p:cNvSpPr/>
          <p:nvPr/>
        </p:nvSpPr>
        <p:spPr>
          <a:xfrm>
            <a:off x="1384662" y="461377"/>
            <a:ext cx="3984172" cy="523220"/>
          </a:xfrm>
          <a:prstGeom prst="rect">
            <a:avLst/>
          </a:prstGeom>
        </p:spPr>
        <p:txBody>
          <a:bodyPr wrap="square">
            <a:spAutoFit/>
          </a:bodyPr>
          <a:lstStyle/>
          <a:p>
            <a:r>
              <a:rPr lang="en-US" sz="2800" smtClean="0">
                <a:latin typeface="Times New Roman" panose="02020603050405020304" pitchFamily="18" charset="0"/>
                <a:cs typeface="Times New Roman" panose="02020603050405020304" pitchFamily="18" charset="0"/>
              </a:rPr>
              <a:t>* Tiến </a:t>
            </a:r>
            <a:r>
              <a:rPr lang="en-US" sz="2800">
                <a:latin typeface="Times New Roman" panose="02020603050405020304" pitchFamily="18" charset="0"/>
                <a:cs typeface="Times New Roman" panose="02020603050405020304" pitchFamily="18" charset="0"/>
              </a:rPr>
              <a:t>trình thực </a:t>
            </a:r>
            <a:r>
              <a:rPr lang="en-US" sz="2800" smtClean="0">
                <a:latin typeface="Times New Roman" panose="02020603050405020304" pitchFamily="18" charset="0"/>
                <a:cs typeface="Times New Roman" panose="02020603050405020304" pitchFamily="18" charset="0"/>
              </a:rPr>
              <a:t>nghiệm:</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10004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0661" y="1004322"/>
            <a:ext cx="9475304" cy="2462213"/>
          </a:xfrm>
          <a:prstGeom prst="rect">
            <a:avLst/>
          </a:prstGeom>
        </p:spPr>
        <p:txBody>
          <a:bodyPr wrap="square">
            <a:spAutoFit/>
          </a:bodyPr>
          <a:lstStyle/>
          <a:p>
            <a:pPr algn="just">
              <a:lnSpc>
                <a:spcPct val="150000"/>
              </a:lnSpc>
              <a:spcAft>
                <a:spcPts val="0"/>
              </a:spcAft>
              <a:tabLst>
                <a:tab pos="2238375" algn="l"/>
              </a:tabLst>
            </a:pPr>
            <a:r>
              <a:rPr lang="en-US" sz="2800" b="1" smtClean="0">
                <a:latin typeface="+mj-lt"/>
                <a:ea typeface="Arial" panose="020B0604020202020204" pitchFamily="34" charset="0"/>
                <a:cs typeface="Times New Roman" panose="02020603050405020304" pitchFamily="18" charset="0"/>
              </a:rPr>
              <a:t>* </a:t>
            </a:r>
            <a:r>
              <a:rPr lang="en-US" sz="2800" b="1" smtClean="0">
                <a:latin typeface="Times New Roman" panose="02020603050405020304" pitchFamily="18" charset="0"/>
                <a:ea typeface="Arial" panose="020B0604020202020204" pitchFamily="34" charset="0"/>
                <a:cs typeface="Times New Roman" panose="02020603050405020304" pitchFamily="18" charset="0"/>
              </a:rPr>
              <a:t>Đ</a:t>
            </a:r>
            <a:r>
              <a:rPr lang="vi-VN" sz="2800" b="1" smtClean="0">
                <a:latin typeface="+mj-lt"/>
                <a:ea typeface="Arial" panose="020B0604020202020204" pitchFamily="34" charset="0"/>
                <a:cs typeface="Times New Roman" panose="02020603050405020304" pitchFamily="18" charset="0"/>
              </a:rPr>
              <a:t>ánh </a:t>
            </a:r>
            <a:r>
              <a:rPr lang="vi-VN" sz="2800" b="1">
                <a:latin typeface="+mj-lt"/>
                <a:ea typeface="Arial" panose="020B0604020202020204" pitchFamily="34" charset="0"/>
                <a:cs typeface="Times New Roman" panose="02020603050405020304" pitchFamily="18" charset="0"/>
              </a:rPr>
              <a:t>giá kết quả thực nghiệm:</a:t>
            </a:r>
            <a:endParaRPr lang="en-US" sz="2800">
              <a:latin typeface="+mj-lt"/>
              <a:ea typeface="Arial" panose="020B0604020202020204" pitchFamily="34" charset="0"/>
              <a:cs typeface="Times New Roman" panose="02020603050405020304" pitchFamily="18" charset="0"/>
            </a:endParaRPr>
          </a:p>
          <a:p>
            <a:pPr algn="just"/>
            <a:r>
              <a:rPr lang="vi-VN" sz="2800">
                <a:latin typeface="+mj-lt"/>
                <a:ea typeface="Times New Roman" panose="02020603050405020304" pitchFamily="18" charset="0"/>
              </a:rPr>
              <a:t>            Sau khi tiến hành kiểm tra tôi thấy chất lượng học sinh tăng lên rõ rệt. Đa số học sinh </a:t>
            </a:r>
            <a:r>
              <a:rPr lang="vi-VN" sz="2800" smtClean="0">
                <a:latin typeface="+mj-lt"/>
                <a:ea typeface="Times New Roman" panose="02020603050405020304" pitchFamily="18" charset="0"/>
              </a:rPr>
              <a:t>nắm </a:t>
            </a:r>
            <a:r>
              <a:rPr lang="vi-VN" sz="2800">
                <a:latin typeface="+mj-lt"/>
                <a:ea typeface="Times New Roman" panose="02020603050405020304" pitchFamily="18" charset="0"/>
              </a:rPr>
              <a:t>được cách giải dạng toán và trình bày bài toán một cách khoa học. Chỉ còn một số em là tính toán còn sai, nhầm lẫn câu trả lời và viết thiếu đáp số.</a:t>
            </a:r>
            <a:endParaRPr lang="en-US" sz="2800">
              <a:latin typeface="+mj-lt"/>
            </a:endParaRPr>
          </a:p>
        </p:txBody>
      </p:sp>
    </p:spTree>
    <p:extLst>
      <p:ext uri="{BB962C8B-B14F-4D97-AF65-F5344CB8AC3E}">
        <p14:creationId xmlns:p14="http://schemas.microsoft.com/office/powerpoint/2010/main" val="38042516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3596" y="701455"/>
            <a:ext cx="10020886" cy="5713359"/>
          </a:xfrm>
          <a:prstGeom prst="rect">
            <a:avLst/>
          </a:prstGeom>
        </p:spPr>
        <p:txBody>
          <a:bodyPr wrap="square">
            <a:spAutoFit/>
          </a:bodyPr>
          <a:lstStyle/>
          <a:p>
            <a:pPr algn="just">
              <a:lnSpc>
                <a:spcPct val="130000"/>
              </a:lnSpc>
              <a:spcAft>
                <a:spcPts val="800"/>
              </a:spcAft>
            </a:pPr>
            <a:r>
              <a:rPr lang="en-US" sz="2200" b="1" smtClean="0">
                <a:latin typeface="Times New Roman" panose="02020603050405020304" pitchFamily="18" charset="0"/>
                <a:ea typeface="Calibri" panose="020F0502020204030204" pitchFamily="34" charset="0"/>
                <a:cs typeface="Times New Roman" panose="02020603050405020304" pitchFamily="18" charset="0"/>
              </a:rPr>
              <a:t>IV. </a:t>
            </a:r>
            <a:r>
              <a:rPr lang="en-US" sz="2200" b="1">
                <a:latin typeface="Times New Roman" panose="02020603050405020304" pitchFamily="18" charset="0"/>
                <a:ea typeface="Calibri" panose="020F0502020204030204" pitchFamily="34" charset="0"/>
                <a:cs typeface="Times New Roman" panose="02020603050405020304" pitchFamily="18" charset="0"/>
              </a:rPr>
              <a:t>KẾT LUẬN VÀ ĐỀ </a:t>
            </a:r>
            <a:r>
              <a:rPr lang="en-US" sz="2200" b="1" smtClean="0">
                <a:latin typeface="Times New Roman" panose="02020603050405020304" pitchFamily="18" charset="0"/>
                <a:ea typeface="Calibri" panose="020F0502020204030204" pitchFamily="34" charset="0"/>
                <a:cs typeface="Times New Roman" panose="02020603050405020304" pitchFamily="18" charset="0"/>
              </a:rPr>
              <a:t>XUẤT:</a:t>
            </a:r>
            <a:endParaRPr lang="en-US" sz="2200">
              <a:latin typeface="Times New Roman" panose="02020603050405020304" pitchFamily="18" charset="0"/>
              <a:ea typeface="Calibri" panose="020F0502020204030204" pitchFamily="34" charset="0"/>
              <a:cs typeface="Times New Roman" panose="02020603050405020304" pitchFamily="18" charset="0"/>
            </a:endParaRPr>
          </a:p>
          <a:p>
            <a:r>
              <a:rPr lang="en-US" sz="2200" smtClean="0">
                <a:latin typeface="Times New Roman" panose="02020603050405020304" pitchFamily="18" charset="0"/>
                <a:cs typeface="Times New Roman" panose="02020603050405020304" pitchFamily="18" charset="0"/>
              </a:rPr>
              <a:t>   </a:t>
            </a:r>
            <a:r>
              <a:rPr lang="vi-VN" sz="2200" smtClean="0">
                <a:latin typeface="Times New Roman" panose="02020603050405020304" pitchFamily="18" charset="0"/>
                <a:cs typeface="Times New Roman" panose="02020603050405020304" pitchFamily="18" charset="0"/>
              </a:rPr>
              <a:t>Sau </a:t>
            </a:r>
            <a:r>
              <a:rPr lang="vi-VN" sz="2200">
                <a:latin typeface="Times New Roman" panose="02020603050405020304" pitchFamily="18" charset="0"/>
                <a:cs typeface="Times New Roman" panose="02020603050405020304" pitchFamily="18" charset="0"/>
              </a:rPr>
              <a:t>khi áp dụng phương pháp </a:t>
            </a:r>
            <a:r>
              <a:rPr lang="vi-VN" sz="2200" smtClean="0">
                <a:latin typeface="Times New Roman" panose="02020603050405020304" pitchFamily="18" charset="0"/>
                <a:cs typeface="Times New Roman" panose="02020603050405020304" pitchFamily="18" charset="0"/>
              </a:rPr>
              <a:t>này</a:t>
            </a:r>
            <a:r>
              <a:rPr lang="en-US" sz="2200" smtClean="0">
                <a:latin typeface="Times New Roman" panose="02020603050405020304" pitchFamily="18" charset="0"/>
                <a:cs typeface="Times New Roman" panose="02020603050405020304" pitchFamily="18" charset="0"/>
              </a:rPr>
              <a:t>,</a:t>
            </a:r>
            <a:r>
              <a:rPr lang="vi-VN" sz="2200" smtClean="0">
                <a:latin typeface="Times New Roman" panose="02020603050405020304" pitchFamily="18" charset="0"/>
                <a:cs typeface="Times New Roman" panose="02020603050405020304" pitchFamily="18" charset="0"/>
              </a:rPr>
              <a:t> </a:t>
            </a:r>
            <a:r>
              <a:rPr lang="vi-VN" sz="2200">
                <a:latin typeface="Times New Roman" panose="02020603050405020304" pitchFamily="18" charset="0"/>
                <a:cs typeface="Times New Roman" panose="02020603050405020304" pitchFamily="18" charset="0"/>
              </a:rPr>
              <a:t>học sinh đã nắm chắc được từng dạng bài, biết cách tóm tắt, biết cách phân tích đề, lập kế hoạch giải, giải thành thạo, nhanh và chính xác. Vì </a:t>
            </a:r>
            <a:r>
              <a:rPr lang="vi-VN" sz="2200" smtClean="0">
                <a:latin typeface="Times New Roman" panose="02020603050405020304" pitchFamily="18" charset="0"/>
                <a:cs typeface="Times New Roman" panose="02020603050405020304" pitchFamily="18" charset="0"/>
              </a:rPr>
              <a:t>thế</a:t>
            </a:r>
            <a:r>
              <a:rPr lang="en-US" sz="2200" smtClean="0">
                <a:latin typeface="Times New Roman" panose="02020603050405020304" pitchFamily="18" charset="0"/>
                <a:cs typeface="Times New Roman" panose="02020603050405020304" pitchFamily="18" charset="0"/>
              </a:rPr>
              <a:t>,</a:t>
            </a:r>
            <a:r>
              <a:rPr lang="vi-VN" sz="2200" smtClean="0">
                <a:latin typeface="Times New Roman" panose="02020603050405020304" pitchFamily="18" charset="0"/>
                <a:cs typeface="Times New Roman" panose="02020603050405020304" pitchFamily="18" charset="0"/>
              </a:rPr>
              <a:t> </a:t>
            </a:r>
            <a:r>
              <a:rPr lang="vi-VN" sz="2200">
                <a:latin typeface="Times New Roman" panose="02020603050405020304" pitchFamily="18" charset="0"/>
                <a:cs typeface="Times New Roman" panose="02020603050405020304" pitchFamily="18" charset="0"/>
              </a:rPr>
              <a:t>kết quả môn toán của các em có nhiều tiến bộ, đạt kết quả khả quan.</a:t>
            </a:r>
            <a:r>
              <a:rPr lang="vi-VN" sz="2200" b="1">
                <a:latin typeface="Times New Roman" panose="02020603050405020304" pitchFamily="18" charset="0"/>
                <a:cs typeface="Times New Roman" panose="02020603050405020304" pitchFamily="18" charset="0"/>
              </a:rPr>
              <a:t> </a:t>
            </a:r>
            <a:r>
              <a:rPr lang="en-US" sz="2200" b="1" smtClean="0">
                <a:latin typeface="Times New Roman" panose="02020603050405020304" pitchFamily="18" charset="0"/>
                <a:cs typeface="Times New Roman" panose="02020603050405020304" pitchFamily="18" charset="0"/>
              </a:rPr>
              <a:t> </a:t>
            </a:r>
          </a:p>
          <a:p>
            <a:endParaRPr lang="en-US" sz="2200">
              <a:latin typeface="Times New Roman" panose="02020603050405020304" pitchFamily="18" charset="0"/>
              <a:cs typeface="Times New Roman" panose="02020603050405020304" pitchFamily="18" charset="0"/>
            </a:endParaRPr>
          </a:p>
          <a:p>
            <a:r>
              <a:rPr lang="vi-VN" sz="2200" b="1">
                <a:latin typeface="Times New Roman" panose="02020603050405020304" pitchFamily="18" charset="0"/>
                <a:cs typeface="Times New Roman" panose="02020603050405020304" pitchFamily="18" charset="0"/>
              </a:rPr>
              <a:t> </a:t>
            </a:r>
            <a:r>
              <a:rPr lang="en-US" sz="2200" b="1">
                <a:latin typeface="Times New Roman" panose="02020603050405020304" pitchFamily="18" charset="0"/>
                <a:cs typeface="Times New Roman" panose="02020603050405020304" pitchFamily="18" charset="0"/>
              </a:rPr>
              <a:t>Đề xuất:</a:t>
            </a:r>
          </a:p>
          <a:p>
            <a:endParaRPr lang="en-US" sz="2200" b="1" smtClean="0">
              <a:latin typeface="Times New Roman" panose="02020603050405020304" pitchFamily="18" charset="0"/>
              <a:cs typeface="Times New Roman" panose="02020603050405020304" pitchFamily="18" charset="0"/>
            </a:endParaRPr>
          </a:p>
          <a:p>
            <a:r>
              <a:rPr lang="en-US" sz="2200" smtClean="0">
                <a:latin typeface="Times New Roman" panose="02020603050405020304" pitchFamily="18" charset="0"/>
                <a:cs typeface="Times New Roman" panose="02020603050405020304" pitchFamily="18" charset="0"/>
              </a:rPr>
              <a:t>   </a:t>
            </a:r>
            <a:r>
              <a:rPr lang="vi-VN" sz="2200" smtClean="0">
                <a:latin typeface="Times New Roman" panose="02020603050405020304" pitchFamily="18" charset="0"/>
                <a:cs typeface="Times New Roman" panose="02020603050405020304" pitchFamily="18" charset="0"/>
              </a:rPr>
              <a:t>Qua </a:t>
            </a:r>
            <a:r>
              <a:rPr lang="vi-VN" sz="2200">
                <a:latin typeface="Times New Roman" panose="02020603050405020304" pitchFamily="18" charset="0"/>
                <a:cs typeface="Times New Roman" panose="02020603050405020304" pitchFamily="18" charset="0"/>
              </a:rPr>
              <a:t>theo dõi và thử nghiệm của Ban giám hiệu nhà trường, biện pháp “Giúp học sinh giải tốt dạng toán</a:t>
            </a:r>
            <a:r>
              <a:rPr lang="en-US" sz="2200">
                <a:latin typeface="Times New Roman" panose="02020603050405020304" pitchFamily="18" charset="0"/>
                <a:cs typeface="Times New Roman" panose="02020603050405020304" pitchFamily="18" charset="0"/>
              </a:rPr>
              <a:t>: </a:t>
            </a:r>
            <a:r>
              <a:rPr lang="vi-VN" sz="2200" i="1">
                <a:latin typeface="Times New Roman" panose="02020603050405020304" pitchFamily="18" charset="0"/>
                <a:cs typeface="Times New Roman" panose="02020603050405020304" pitchFamily="18" charset="0"/>
              </a:rPr>
              <a:t>Tìm hai số khi biết tổng tỉ số của hai số đó</a:t>
            </a:r>
            <a:r>
              <a:rPr lang="vi-VN" sz="2200">
                <a:latin typeface="Times New Roman" panose="02020603050405020304" pitchFamily="18" charset="0"/>
                <a:cs typeface="Times New Roman" panose="02020603050405020304" pitchFamily="18" charset="0"/>
              </a:rPr>
              <a:t>" ở lớp 4 của tôi đề xuất đã được công nhận và đưa vào áp dụng trong toàn trường</a:t>
            </a:r>
            <a:r>
              <a:rPr lang="en-US" sz="2200" smtClean="0">
                <a:latin typeface="Times New Roman" panose="02020603050405020304" pitchFamily="18" charset="0"/>
                <a:cs typeface="Times New Roman" panose="02020603050405020304" pitchFamily="18" charset="0"/>
              </a:rPr>
              <a:t>, đặc biệt là khối 4 + 5 và</a:t>
            </a:r>
            <a:r>
              <a:rPr lang="vi-VN" sz="2200" smtClean="0">
                <a:latin typeface="Times New Roman" panose="02020603050405020304" pitchFamily="18" charset="0"/>
                <a:cs typeface="Times New Roman" panose="02020603050405020304" pitchFamily="18" charset="0"/>
              </a:rPr>
              <a:t> </a:t>
            </a:r>
            <a:r>
              <a:rPr lang="vi-VN" sz="2200">
                <a:latin typeface="Times New Roman" panose="02020603050405020304" pitchFamily="18" charset="0"/>
                <a:cs typeface="Times New Roman" panose="02020603050405020304" pitchFamily="18" charset="0"/>
              </a:rPr>
              <a:t>đã được tổ chức báo cáo chuyên đề trong </a:t>
            </a:r>
            <a:r>
              <a:rPr lang="vi-VN" sz="2200" smtClean="0">
                <a:latin typeface="Times New Roman" panose="02020603050405020304" pitchFamily="18" charset="0"/>
                <a:cs typeface="Times New Roman" panose="02020603050405020304" pitchFamily="18" charset="0"/>
              </a:rPr>
              <a:t>tổ</a:t>
            </a:r>
            <a:r>
              <a:rPr lang="en-US" sz="2200" smtClean="0">
                <a:latin typeface="Times New Roman" panose="02020603050405020304" pitchFamily="18" charset="0"/>
                <a:cs typeface="Times New Roman" panose="02020603050405020304" pitchFamily="18" charset="0"/>
              </a:rPr>
              <a:t> chuyên môn</a:t>
            </a:r>
            <a:r>
              <a:rPr lang="vi-VN" sz="2200" smtClean="0">
                <a:latin typeface="Times New Roman" panose="02020603050405020304" pitchFamily="18" charset="0"/>
                <a:cs typeface="Times New Roman" panose="02020603050405020304" pitchFamily="18" charset="0"/>
              </a:rPr>
              <a:t>. </a:t>
            </a:r>
            <a:endParaRPr lang="en-US" sz="2200" smtClean="0">
              <a:latin typeface="Times New Roman" panose="02020603050405020304" pitchFamily="18" charset="0"/>
              <a:cs typeface="Times New Roman" panose="02020603050405020304" pitchFamily="18" charset="0"/>
            </a:endParaRPr>
          </a:p>
          <a:p>
            <a:r>
              <a:rPr lang="en-US" sz="2200">
                <a:latin typeface="Times New Roman" panose="02020603050405020304" pitchFamily="18" charset="0"/>
                <a:cs typeface="Times New Roman" panose="02020603050405020304" pitchFamily="18" charset="0"/>
              </a:rPr>
              <a:t> </a:t>
            </a:r>
            <a:r>
              <a:rPr lang="en-US" sz="2200" smtClean="0">
                <a:latin typeface="Times New Roman" panose="02020603050405020304" pitchFamily="18" charset="0"/>
                <a:cs typeface="Times New Roman" panose="02020603050405020304" pitchFamily="18" charset="0"/>
              </a:rPr>
              <a:t>  GV thường xuyên tự bồi dưỡng thông qua nhiều kênh khác nhau.</a:t>
            </a:r>
            <a:endParaRPr lang="en-US" sz="2200">
              <a:latin typeface="Times New Roman" panose="02020603050405020304" pitchFamily="18" charset="0"/>
              <a:cs typeface="Times New Roman" panose="02020603050405020304" pitchFamily="18" charset="0"/>
            </a:endParaRPr>
          </a:p>
          <a:p>
            <a:r>
              <a:rPr lang="en-US" sz="2200" smtClean="0">
                <a:latin typeface="Times New Roman" panose="02020603050405020304" pitchFamily="18" charset="0"/>
                <a:cs typeface="Times New Roman" panose="02020603050405020304" pitchFamily="18" charset="0"/>
              </a:rPr>
              <a:t>   Thường xuyên tổ chức các chuyên đề cụm, cấp huyện về đổi mới phương pháp và hình thức tổ chức dạy học.</a:t>
            </a:r>
          </a:p>
          <a:p>
            <a:r>
              <a:rPr lang="en-US" sz="2200" smtClean="0">
                <a:latin typeface="Times New Roman" panose="02020603050405020304" pitchFamily="18" charset="0"/>
                <a:cs typeface="Times New Roman" panose="02020603050405020304" pitchFamily="18" charset="0"/>
              </a:rPr>
              <a:t>   Phối hợp với phụ huynh hs thường xuyên kiểm tra, nhắc nhở con em tự ôn bài để khắc sâu kiến thức về dạng toán này.</a:t>
            </a:r>
            <a:endParaRPr lang="en-US" sz="2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43048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7ef13e6488ebda4182295e359de718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WordArt 19"/>
          <p:cNvSpPr>
            <a:spLocks noChangeArrowheads="1" noChangeShapeType="1" noTextEdit="1"/>
          </p:cNvSpPr>
          <p:nvPr/>
        </p:nvSpPr>
        <p:spPr bwMode="auto">
          <a:xfrm>
            <a:off x="-327795" y="735195"/>
            <a:ext cx="10791144" cy="5089525"/>
          </a:xfrm>
          <a:prstGeom prst="rect">
            <a:avLst/>
          </a:prstGeom>
        </p:spPr>
        <p:txBody>
          <a:bodyPr wrap="none" fromWordArt="1">
            <a:prstTxWarp prst="textCascadeUp">
              <a:avLst>
                <a:gd name="adj" fmla="val 44444"/>
              </a:avLst>
            </a:prstTxWarp>
            <a:scene3d>
              <a:camera prst="legacyPerspectiveFront">
                <a:rot lat="20519992" lon="1080000" rev="0"/>
              </a:camera>
              <a:lightRig rig="legacyHarsh2" dir="b"/>
            </a:scene3d>
            <a:sp3d extrusionH="430200" prstMaterial="legacyMatte">
              <a:extrusionClr>
                <a:srgbClr val="FF6600"/>
              </a:extrusionClr>
              <a:contourClr>
                <a:srgbClr val="FFE701"/>
              </a:contourClr>
            </a:sp3d>
          </a:bodyPr>
          <a:lstStyle/>
          <a:p>
            <a:pPr algn="ctr"/>
            <a:r>
              <a:rPr lang="en-US" sz="3600" b="1" kern="10" smtClean="0">
                <a:ln w="9525">
                  <a:round/>
                  <a:headEnd/>
                  <a:tailEnd/>
                </a:ln>
                <a:gradFill rotWithShape="1">
                  <a:gsLst>
                    <a:gs pos="0">
                      <a:srgbClr val="FFE701"/>
                    </a:gs>
                    <a:gs pos="100000">
                      <a:srgbClr val="FE3E02"/>
                    </a:gs>
                  </a:gsLst>
                  <a:lin ang="5400000" scaled="1"/>
                </a:gradFill>
                <a:latin typeface="Times New Roman" panose="02020603050405020304" pitchFamily="18" charset="0"/>
                <a:cs typeface="Times New Roman" panose="02020603050405020304" pitchFamily="18" charset="0"/>
              </a:rPr>
              <a:t>XIN CHÂN THÀNH CẢM ƠN!</a:t>
            </a:r>
            <a:endParaRPr lang="en-US" sz="3600" b="1" kern="10">
              <a:ln w="9525">
                <a:round/>
                <a:headEnd/>
                <a:tailEnd/>
              </a:ln>
              <a:gradFill rotWithShape="1">
                <a:gsLst>
                  <a:gs pos="0">
                    <a:srgbClr val="FFE701"/>
                  </a:gs>
                  <a:gs pos="100000">
                    <a:srgbClr val="FE3E02"/>
                  </a:gs>
                </a:gsLst>
                <a:lin ang="5400000" scaled="1"/>
              </a:gra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88529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4908" y="516682"/>
            <a:ext cx="10358907" cy="5022080"/>
          </a:xfrm>
          <a:prstGeom prst="rect">
            <a:avLst/>
          </a:prstGeom>
        </p:spPr>
        <p:txBody>
          <a:bodyPr wrap="square">
            <a:spAutoFit/>
          </a:bodyPr>
          <a:lstStyle/>
          <a:p>
            <a:pPr algn="just">
              <a:lnSpc>
                <a:spcPct val="107000"/>
              </a:lnSpc>
              <a:spcAft>
                <a:spcPts val="800"/>
              </a:spcAft>
            </a:pPr>
            <a:r>
              <a:rPr lang="en-US" sz="2400" b="1">
                <a:latin typeface="Times New Roman" panose="02020603050405020304" pitchFamily="18" charset="0"/>
                <a:ea typeface="Calibri" panose="020F0502020204030204" pitchFamily="34" charset="0"/>
                <a:cs typeface="Times New Roman" panose="02020603050405020304" pitchFamily="18" charset="0"/>
              </a:rPr>
              <a:t>1. Lí do chọn biện </a:t>
            </a:r>
            <a:r>
              <a:rPr lang="en-US" sz="2400" b="1" smtClean="0">
                <a:latin typeface="Times New Roman" panose="02020603050405020304" pitchFamily="18" charset="0"/>
                <a:ea typeface="Calibri" panose="020F0502020204030204" pitchFamily="34" charset="0"/>
                <a:cs typeface="Times New Roman" panose="02020603050405020304" pitchFamily="18" charset="0"/>
              </a:rPr>
              <a:t>pháp:</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 </a:t>
            </a:r>
            <a:r>
              <a:rPr lang="vi-VN" sz="2400" smtClean="0">
                <a:latin typeface="Times New Roman" panose="02020603050405020304" pitchFamily="18" charset="0"/>
                <a:cs typeface="Times New Roman" panose="02020603050405020304" pitchFamily="18" charset="0"/>
              </a:rPr>
              <a:t>Bậc </a:t>
            </a:r>
            <a:r>
              <a:rPr lang="en-US" sz="2400">
                <a:latin typeface="Times New Roman" panose="02020603050405020304" pitchFamily="18" charset="0"/>
                <a:cs typeface="Times New Roman" panose="02020603050405020304" pitchFamily="18" charset="0"/>
              </a:rPr>
              <a:t>T</a:t>
            </a:r>
            <a:r>
              <a:rPr lang="vi-VN" sz="2400" smtClean="0">
                <a:latin typeface="Times New Roman" panose="02020603050405020304" pitchFamily="18" charset="0"/>
                <a:cs typeface="Times New Roman" panose="02020603050405020304" pitchFamily="18" charset="0"/>
              </a:rPr>
              <a:t>iểu </a:t>
            </a:r>
            <a:r>
              <a:rPr lang="vi-VN" sz="2400">
                <a:latin typeface="Times New Roman" panose="02020603050405020304" pitchFamily="18" charset="0"/>
                <a:cs typeface="Times New Roman" panose="02020603050405020304" pitchFamily="18" charset="0"/>
              </a:rPr>
              <a:t>học là bậc học quan trọng trong việc đặt nền móng cho </a:t>
            </a:r>
            <a:r>
              <a:rPr lang="en-US" sz="2400" smtClean="0">
                <a:latin typeface="Times New Roman" panose="02020603050405020304" pitchFamily="18" charset="0"/>
                <a:cs typeface="Times New Roman" panose="02020603050405020304" pitchFamily="18" charset="0"/>
              </a:rPr>
              <a:t>sự</a:t>
            </a:r>
            <a:r>
              <a:rPr lang="vi-VN" sz="2400" smtClean="0">
                <a:latin typeface="Times New Roman" panose="02020603050405020304" pitchFamily="18" charset="0"/>
                <a:cs typeface="Times New Roman" panose="02020603050405020304" pitchFamily="18" charset="0"/>
              </a:rPr>
              <a:t> </a:t>
            </a:r>
            <a:r>
              <a:rPr lang="vi-VN" sz="2400">
                <a:latin typeface="Times New Roman" panose="02020603050405020304" pitchFamily="18" charset="0"/>
                <a:cs typeface="Times New Roman" panose="02020603050405020304" pitchFamily="18" charset="0"/>
              </a:rPr>
              <a:t>hình thành và phát triển nhân cách của con người</a:t>
            </a:r>
            <a:r>
              <a:rPr lang="en-US"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Góp </a:t>
            </a:r>
            <a:r>
              <a:rPr lang="en-US" sz="2400">
                <a:latin typeface="Times New Roman" panose="02020603050405020304" pitchFamily="18" charset="0"/>
                <a:cs typeface="Times New Roman" panose="02020603050405020304" pitchFamily="18" charset="0"/>
              </a:rPr>
              <a:t>phần phát triển phẩm chất, năng lực cho học sinh.</a:t>
            </a:r>
            <a:r>
              <a:rPr lang="vi-VN" sz="2400">
                <a:latin typeface="Times New Roman" panose="02020603050405020304" pitchFamily="18" charset="0"/>
                <a:cs typeface="Times New Roman" panose="02020603050405020304" pitchFamily="18" charset="0"/>
              </a:rPr>
              <a:t> Đặc biệt là việc giải toán có lời văn sẽ có tác dụng giúp học sinh củng cố, vận dụng và hiểu sâu sắc thêm tất cả các kiến thức về số học, đo lường, yếu tố đại số, các yếu tố hình học đã được học trong môn Toán </a:t>
            </a:r>
            <a:r>
              <a:rPr lang="en-US" sz="2400" smtClean="0">
                <a:latin typeface="Times New Roman" panose="02020603050405020304" pitchFamily="18" charset="0"/>
                <a:cs typeface="Times New Roman" panose="02020603050405020304" pitchFamily="18" charset="0"/>
              </a:rPr>
              <a:t>T</a:t>
            </a:r>
            <a:r>
              <a:rPr lang="vi-VN" sz="2400" smtClean="0">
                <a:latin typeface="Times New Roman" panose="02020603050405020304" pitchFamily="18" charset="0"/>
                <a:cs typeface="Times New Roman" panose="02020603050405020304" pitchFamily="18" charset="0"/>
              </a:rPr>
              <a:t>iểu </a:t>
            </a:r>
            <a:r>
              <a:rPr lang="vi-VN" sz="2400">
                <a:latin typeface="Times New Roman" panose="02020603050405020304" pitchFamily="18" charset="0"/>
                <a:cs typeface="Times New Roman" panose="02020603050405020304" pitchFamily="18" charset="0"/>
              </a:rPr>
              <a:t>học. Hơn thế nữa, phần lớn các biểu tượng, khái niệm, quy tắc, tính chất toán học ở </a:t>
            </a:r>
            <a:r>
              <a:rPr lang="en-US" sz="2400" smtClean="0">
                <a:latin typeface="Times New Roman" panose="02020603050405020304" pitchFamily="18" charset="0"/>
                <a:cs typeface="Times New Roman" panose="02020603050405020304" pitchFamily="18" charset="0"/>
              </a:rPr>
              <a:t>T</a:t>
            </a:r>
            <a:r>
              <a:rPr lang="vi-VN" sz="2400" smtClean="0">
                <a:latin typeface="Times New Roman" panose="02020603050405020304" pitchFamily="18" charset="0"/>
                <a:cs typeface="Times New Roman" panose="02020603050405020304" pitchFamily="18" charset="0"/>
              </a:rPr>
              <a:t>iểu </a:t>
            </a:r>
            <a:r>
              <a:rPr lang="vi-VN" sz="2400">
                <a:latin typeface="Times New Roman" panose="02020603050405020304" pitchFamily="18" charset="0"/>
                <a:cs typeface="Times New Roman" panose="02020603050405020304" pitchFamily="18" charset="0"/>
              </a:rPr>
              <a:t>học đều được học sinh tiếp thu qua con đường giải toán</a:t>
            </a:r>
            <a:r>
              <a:rPr lang="vi-VN" sz="2400" smtClean="0">
                <a:latin typeface="Times New Roman" panose="02020603050405020304" pitchFamily="18" charset="0"/>
                <a:cs typeface="Times New Roman" panose="02020603050405020304" pitchFamily="18" charset="0"/>
              </a:rPr>
              <a:t>.</a:t>
            </a:r>
            <a:endParaRPr lang="en-US" sz="2400" smtClean="0">
              <a:latin typeface="Times New Roman" panose="02020603050405020304" pitchFamily="18" charset="0"/>
              <a:cs typeface="Times New Roman" panose="02020603050405020304" pitchFamily="18" charset="0"/>
            </a:endParaRPr>
          </a:p>
          <a:p>
            <a:pPr algn="just"/>
            <a:r>
              <a:rPr lang="en-US"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  </a:t>
            </a:r>
            <a:r>
              <a:rPr lang="vi-VN" sz="2400" smtClean="0">
                <a:latin typeface="Times New Roman" panose="02020603050405020304" pitchFamily="18" charset="0"/>
                <a:cs typeface="Times New Roman" panose="02020603050405020304" pitchFamily="18" charset="0"/>
              </a:rPr>
              <a:t> </a:t>
            </a:r>
            <a:r>
              <a:rPr lang="vi-VN" sz="2400">
                <a:latin typeface="Times New Roman" panose="02020603050405020304" pitchFamily="18" charset="0"/>
                <a:cs typeface="Times New Roman" panose="02020603050405020304" pitchFamily="18" charset="0"/>
              </a:rPr>
              <a:t>Qua kết quả học tập về giải toán có lời văn của học </a:t>
            </a:r>
            <a:r>
              <a:rPr lang="vi-VN" sz="2400" smtClean="0">
                <a:latin typeface="Times New Roman" panose="02020603050405020304" pitchFamily="18" charset="0"/>
                <a:cs typeface="Times New Roman" panose="02020603050405020304" pitchFamily="18" charset="0"/>
              </a:rPr>
              <a:t>sinh </a:t>
            </a:r>
            <a:r>
              <a:rPr lang="vi-VN" sz="2400">
                <a:latin typeface="Times New Roman" panose="02020603050405020304" pitchFamily="18" charset="0"/>
                <a:cs typeface="Times New Roman" panose="02020603050405020304" pitchFamily="18" charset="0"/>
              </a:rPr>
              <a:t>từ những năm học trước, tôi đã chú ý tìm hiểu về khả năng giải toán có lời văn của học sinh và tôi nhận thấy còn không ít em </a:t>
            </a:r>
            <a:r>
              <a:rPr lang="en-US" sz="2400" smtClean="0">
                <a:latin typeface="Times New Roman" panose="02020603050405020304" pitchFamily="18" charset="0"/>
                <a:cs typeface="Times New Roman" panose="02020603050405020304" pitchFamily="18" charset="0"/>
              </a:rPr>
              <a:t>vẫn</a:t>
            </a:r>
            <a:r>
              <a:rPr lang="vi-VN" sz="2400" smtClean="0">
                <a:latin typeface="Times New Roman" panose="02020603050405020304" pitchFamily="18" charset="0"/>
                <a:cs typeface="Times New Roman" panose="02020603050405020304" pitchFamily="18" charset="0"/>
              </a:rPr>
              <a:t> </a:t>
            </a:r>
            <a:r>
              <a:rPr lang="vi-VN" sz="2400">
                <a:latin typeface="Times New Roman" panose="02020603050405020304" pitchFamily="18" charset="0"/>
                <a:cs typeface="Times New Roman" panose="02020603050405020304" pitchFamily="18" charset="0"/>
              </a:rPr>
              <a:t>lúng túng  khi giải dạng toán </a:t>
            </a:r>
            <a:r>
              <a:rPr lang="vi-VN" sz="2400" smtClean="0">
                <a:latin typeface="Times New Roman" panose="02020603050405020304" pitchFamily="18" charset="0"/>
                <a:cs typeface="Times New Roman" panose="02020603050405020304" pitchFamily="18" charset="0"/>
              </a:rPr>
              <a:t>này. </a:t>
            </a:r>
            <a:r>
              <a:rPr lang="vi-VN" sz="2400">
                <a:latin typeface="Times New Roman" panose="02020603050405020304" pitchFamily="18" charset="0"/>
                <a:cs typeface="Times New Roman" panose="02020603050405020304" pitchFamily="18" charset="0"/>
              </a:rPr>
              <a:t>Từ những lí do trên, tôi đã nghiên cứu biện pháp: </a:t>
            </a:r>
            <a:r>
              <a:rPr lang="vi-VN" sz="2400" b="1" i="1">
                <a:latin typeface="Times New Roman" panose="02020603050405020304" pitchFamily="18" charset="0"/>
                <a:cs typeface="Times New Roman" panose="02020603050405020304" pitchFamily="18" charset="0"/>
              </a:rPr>
              <a:t>Giúp học sinh lớp 4 giải bài toán về</a:t>
            </a:r>
            <a:r>
              <a:rPr lang="vi-VN" sz="2400" b="1">
                <a:latin typeface="Times New Roman" panose="02020603050405020304" pitchFamily="18" charset="0"/>
                <a:cs typeface="Times New Roman" panose="02020603050405020304" pitchFamily="18" charset="0"/>
              </a:rPr>
              <a:t> “</a:t>
            </a:r>
            <a:r>
              <a:rPr lang="vi-VN" sz="2400" b="1" i="1">
                <a:latin typeface="Times New Roman" panose="02020603050405020304" pitchFamily="18" charset="0"/>
                <a:cs typeface="Times New Roman" panose="02020603050405020304" pitchFamily="18" charset="0"/>
              </a:rPr>
              <a:t>Tìm hai số khi biết tổng và tỉ số của hai số đó".</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Left Arrow 3">
            <a:hlinkClick r:id="rId2" action="ppaction://hlinksldjump"/>
          </p:cNvPr>
          <p:cNvSpPr/>
          <p:nvPr/>
        </p:nvSpPr>
        <p:spPr bwMode="auto">
          <a:xfrm>
            <a:off x="10592972" y="5964702"/>
            <a:ext cx="1181686" cy="731520"/>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5092870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2418" y="884238"/>
            <a:ext cx="9880209" cy="1681486"/>
          </a:xfrm>
          <a:prstGeom prst="rect">
            <a:avLst/>
          </a:prstGeom>
        </p:spPr>
        <p:txBody>
          <a:bodyPr wrap="square">
            <a:spAutoFit/>
          </a:bodyPr>
          <a:lstStyle/>
          <a:p>
            <a:pPr algn="just">
              <a:lnSpc>
                <a:spcPct val="115000"/>
              </a:lnSpc>
              <a:spcAft>
                <a:spcPts val="800"/>
              </a:spcAft>
            </a:pPr>
            <a:r>
              <a:rPr lang="en-US" sz="2800" b="1">
                <a:latin typeface="Times New Roman" panose="02020603050405020304" pitchFamily="18" charset="0"/>
                <a:ea typeface="Calibri" panose="020F0502020204030204" pitchFamily="34" charset="0"/>
                <a:cs typeface="Times New Roman" panose="02020603050405020304" pitchFamily="18" charset="0"/>
              </a:rPr>
              <a:t>2. Đối tượng áp dụng:</a:t>
            </a:r>
            <a:endParaRPr lang="en-US" sz="280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15000"/>
              </a:lnSpc>
              <a:spcAft>
                <a:spcPts val="800"/>
              </a:spcAft>
            </a:pPr>
            <a:r>
              <a:rPr lang="en-US" sz="2800">
                <a:latin typeface="Times New Roman" panose="02020603050405020304" pitchFamily="18" charset="0"/>
                <a:ea typeface="Calibri" panose="020F0502020204030204" pitchFamily="34" charset="0"/>
                <a:cs typeface="Times New Roman" panose="02020603050405020304" pitchFamily="18" charset="0"/>
              </a:rPr>
              <a:t>Học sinh lớp </a:t>
            </a:r>
            <a:r>
              <a:rPr lang="en-US" sz="2800" smtClean="0">
                <a:latin typeface="Times New Roman" panose="02020603050405020304" pitchFamily="18" charset="0"/>
                <a:ea typeface="Calibri" panose="020F0502020204030204" pitchFamily="34" charset="0"/>
                <a:cs typeface="Times New Roman" panose="02020603050405020304" pitchFamily="18" charset="0"/>
              </a:rPr>
              <a:t>4B</a:t>
            </a:r>
            <a:r>
              <a:rPr lang="en-US" sz="2800">
                <a:latin typeface="Times New Roman" panose="02020603050405020304" pitchFamily="18" charset="0"/>
                <a:ea typeface="Calibri" panose="020F0502020204030204" pitchFamily="34" charset="0"/>
                <a:cs typeface="Times New Roman" panose="02020603050405020304" pitchFamily="18" charset="0"/>
              </a:rPr>
              <a:t>, trường Tiểu học Chiến Thắng, huyện An Lão, thành phố Hải Phòng.</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Left Arrow 2">
            <a:hlinkClick r:id="rId2" action="ppaction://hlinksldjump"/>
          </p:cNvPr>
          <p:cNvSpPr/>
          <p:nvPr/>
        </p:nvSpPr>
        <p:spPr bwMode="auto">
          <a:xfrm>
            <a:off x="10592972" y="5964702"/>
            <a:ext cx="1181686" cy="731520"/>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491011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4069724" y="193183"/>
            <a:ext cx="2942822" cy="844354"/>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Nội</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dung biện pháp</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3" name="Rounded Rectangle 2">
            <a:hlinkClick r:id="rId2" action="ppaction://hlinksldjump"/>
          </p:cNvPr>
          <p:cNvSpPr/>
          <p:nvPr/>
        </p:nvSpPr>
        <p:spPr bwMode="auto">
          <a:xfrm>
            <a:off x="405028" y="2221605"/>
            <a:ext cx="1233122" cy="882202"/>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Mục</a:t>
            </a:r>
            <a:r>
              <a:rPr kumimoji="0" lang="en-US" sz="20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tiêu</a:t>
            </a:r>
          </a:p>
        </p:txBody>
      </p:sp>
      <p:sp>
        <p:nvSpPr>
          <p:cNvPr id="4" name="Rounded Rectangle 3"/>
          <p:cNvSpPr/>
          <p:nvPr/>
        </p:nvSpPr>
        <p:spPr bwMode="auto">
          <a:xfrm>
            <a:off x="2080729" y="2254005"/>
            <a:ext cx="1640777" cy="1307747"/>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Cơ</a:t>
            </a:r>
            <a:r>
              <a:rPr kumimoji="0" lang="en-US" sz="20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sở lí luận và cơ sở thực tiễn</a:t>
            </a:r>
            <a:endParaRPr kumimoji="0" lang="en-US" sz="20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5" name="Rounded Rectangle 4"/>
          <p:cNvSpPr/>
          <p:nvPr/>
        </p:nvSpPr>
        <p:spPr bwMode="auto">
          <a:xfrm>
            <a:off x="5821251" y="2150924"/>
            <a:ext cx="4906842" cy="10560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Nội</a:t>
            </a:r>
            <a:r>
              <a:rPr kumimoji="0" lang="en-US" sz="20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dung cụ thể của từng biện pháp và cách thức thực hiện</a:t>
            </a:r>
            <a:endParaRPr kumimoji="0" lang="en-US" sz="20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7" name="Rounded Rectangle 6">
            <a:hlinkClick r:id="rId3" action="ppaction://hlinksldjump"/>
          </p:cNvPr>
          <p:cNvSpPr/>
          <p:nvPr/>
        </p:nvSpPr>
        <p:spPr bwMode="auto">
          <a:xfrm>
            <a:off x="2164437" y="3879176"/>
            <a:ext cx="1496852" cy="705703"/>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Cơ</a:t>
            </a:r>
            <a:r>
              <a:rPr kumimoji="0" lang="en-US" sz="20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sở lí luận</a:t>
            </a:r>
            <a:endParaRPr kumimoji="0" lang="en-US" sz="20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8" name="Rounded Rectangle 7">
            <a:hlinkClick r:id="rId4" action="ppaction://hlinksldjump"/>
          </p:cNvPr>
          <p:cNvSpPr/>
          <p:nvPr/>
        </p:nvSpPr>
        <p:spPr bwMode="auto">
          <a:xfrm>
            <a:off x="2119361" y="5588057"/>
            <a:ext cx="1532674" cy="70170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Cơ</a:t>
            </a:r>
            <a:r>
              <a:rPr kumimoji="0" lang="en-US" sz="20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thực tiễn</a:t>
            </a:r>
            <a:endParaRPr kumimoji="0" lang="en-US" sz="20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11" name="Rounded Rectangle 10">
            <a:hlinkClick r:id="rId5" action="ppaction://hlinksldjump"/>
          </p:cNvPr>
          <p:cNvSpPr/>
          <p:nvPr/>
        </p:nvSpPr>
        <p:spPr bwMode="auto">
          <a:xfrm>
            <a:off x="4172798" y="4125040"/>
            <a:ext cx="1055497" cy="2365672"/>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Khảo</a:t>
            </a:r>
            <a:r>
              <a:rPr kumimoji="0" lang="en-US" sz="20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sát học sinh</a:t>
            </a:r>
            <a:endParaRPr kumimoji="0" lang="en-US" sz="20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12" name="Rounded Rectangle 11">
            <a:hlinkClick r:id="rId6" action="ppaction://hlinksldjump"/>
          </p:cNvPr>
          <p:cNvSpPr/>
          <p:nvPr/>
        </p:nvSpPr>
        <p:spPr bwMode="auto">
          <a:xfrm>
            <a:off x="5577430" y="4098412"/>
            <a:ext cx="1891854" cy="2373690"/>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2000" smtClean="0">
                <a:solidFill>
                  <a:srgbClr val="FF0000"/>
                </a:solidFill>
                <a:latin typeface="Times New Roman" panose="02020603050405020304" pitchFamily="18" charset="0"/>
                <a:cs typeface="Times New Roman" panose="02020603050405020304" pitchFamily="18" charset="0"/>
              </a:rPr>
              <a:t>Hình thành kĩ năng, phương pháp chung để giải toán “Tìm hai số khi biết tổng và tỉ số của hai số đó”.</a:t>
            </a:r>
            <a:endParaRPr kumimoji="0" lang="en-US" sz="20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13" name="Rounded Rectangle 12">
            <a:hlinkClick r:id="rId7" action="ppaction://hlinksldjump"/>
          </p:cNvPr>
          <p:cNvSpPr/>
          <p:nvPr/>
        </p:nvSpPr>
        <p:spPr bwMode="auto">
          <a:xfrm>
            <a:off x="7885447" y="4092244"/>
            <a:ext cx="1906213" cy="2373690"/>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lgn="ctr"/>
            <a:r>
              <a:rPr lang="en-US" sz="2000">
                <a:solidFill>
                  <a:srgbClr val="FF0000"/>
                </a:solidFill>
                <a:latin typeface="Times New Roman" panose="02020603050405020304" pitchFamily="18" charset="0"/>
                <a:cs typeface="Times New Roman" panose="02020603050405020304" pitchFamily="18" charset="0"/>
              </a:rPr>
              <a:t>Giúp học sinh nắm vững kiến thức từng dạng toán, một số kiến thức cần ghi nhớ.</a:t>
            </a:r>
          </a:p>
          <a:p>
            <a:pPr algn="ctr"/>
            <a:endParaRPr lang="en-US" sz="2000">
              <a:solidFill>
                <a:srgbClr val="FF0000"/>
              </a:solidFill>
              <a:latin typeface="Times New Roman" panose="02020603050405020304" pitchFamily="18" charset="0"/>
              <a:cs typeface="Times New Roman" panose="02020603050405020304" pitchFamily="18" charset="0"/>
            </a:endParaRPr>
          </a:p>
        </p:txBody>
      </p:sp>
      <p:cxnSp>
        <p:nvCxnSpPr>
          <p:cNvPr id="15" name="Straight Connector 14"/>
          <p:cNvCxnSpPr/>
          <p:nvPr/>
        </p:nvCxnSpPr>
        <p:spPr bwMode="auto">
          <a:xfrm flipH="1">
            <a:off x="5679601" y="1076174"/>
            <a:ext cx="3220" cy="31474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Connector 16"/>
          <p:cNvCxnSpPr/>
          <p:nvPr/>
        </p:nvCxnSpPr>
        <p:spPr bwMode="auto">
          <a:xfrm>
            <a:off x="1021588" y="1398145"/>
            <a:ext cx="800490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Arrow Connector 18"/>
          <p:cNvCxnSpPr/>
          <p:nvPr/>
        </p:nvCxnSpPr>
        <p:spPr bwMode="auto">
          <a:xfrm>
            <a:off x="1021588" y="1397750"/>
            <a:ext cx="1" cy="856445"/>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Arrow Connector 20"/>
          <p:cNvCxnSpPr/>
          <p:nvPr/>
        </p:nvCxnSpPr>
        <p:spPr bwMode="auto">
          <a:xfrm>
            <a:off x="3039413" y="1404584"/>
            <a:ext cx="0" cy="817021"/>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22"/>
          <p:cNvCxnSpPr/>
          <p:nvPr/>
        </p:nvCxnSpPr>
        <p:spPr bwMode="auto">
          <a:xfrm>
            <a:off x="9000730" y="1390918"/>
            <a:ext cx="0" cy="7920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Connector 25"/>
          <p:cNvCxnSpPr/>
          <p:nvPr/>
        </p:nvCxnSpPr>
        <p:spPr bwMode="auto">
          <a:xfrm>
            <a:off x="1780889" y="2745840"/>
            <a:ext cx="289774"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Straight Connector 27"/>
          <p:cNvCxnSpPr/>
          <p:nvPr/>
        </p:nvCxnSpPr>
        <p:spPr bwMode="auto">
          <a:xfrm>
            <a:off x="1780889" y="2745840"/>
            <a:ext cx="0" cy="3068439"/>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Arrow Connector 29"/>
          <p:cNvCxnSpPr/>
          <p:nvPr/>
        </p:nvCxnSpPr>
        <p:spPr bwMode="auto">
          <a:xfrm>
            <a:off x="1780889" y="4119902"/>
            <a:ext cx="373482" cy="8019"/>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Straight Arrow Connector 30"/>
          <p:cNvCxnSpPr/>
          <p:nvPr/>
        </p:nvCxnSpPr>
        <p:spPr bwMode="auto">
          <a:xfrm>
            <a:off x="1777665" y="5796551"/>
            <a:ext cx="373482" cy="8019"/>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Straight Connector 31"/>
          <p:cNvCxnSpPr/>
          <p:nvPr/>
        </p:nvCxnSpPr>
        <p:spPr bwMode="auto">
          <a:xfrm flipH="1">
            <a:off x="8161964" y="3232580"/>
            <a:ext cx="1" cy="31474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Straight Connector 33"/>
          <p:cNvCxnSpPr/>
          <p:nvPr/>
        </p:nvCxnSpPr>
        <p:spPr bwMode="auto">
          <a:xfrm>
            <a:off x="4784035" y="3584160"/>
            <a:ext cx="6343311"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Straight Arrow Connector 35"/>
          <p:cNvCxnSpPr/>
          <p:nvPr/>
        </p:nvCxnSpPr>
        <p:spPr bwMode="auto">
          <a:xfrm>
            <a:off x="4784035" y="3600050"/>
            <a:ext cx="0" cy="5582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 name="Straight Arrow Connector 36"/>
          <p:cNvCxnSpPr/>
          <p:nvPr/>
        </p:nvCxnSpPr>
        <p:spPr bwMode="auto">
          <a:xfrm>
            <a:off x="8659103" y="3569669"/>
            <a:ext cx="0" cy="5582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Left Arrow 24">
            <a:hlinkClick r:id="rId8" action="ppaction://hlinksldjump"/>
          </p:cNvPr>
          <p:cNvSpPr/>
          <p:nvPr/>
        </p:nvSpPr>
        <p:spPr bwMode="auto">
          <a:xfrm rot="10800000">
            <a:off x="109431" y="5987293"/>
            <a:ext cx="1181686" cy="731520"/>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33" name="Rounded Rectangle 32">
            <a:hlinkClick r:id="rId7" action="ppaction://hlinksldjump"/>
          </p:cNvPr>
          <p:cNvSpPr/>
          <p:nvPr/>
        </p:nvSpPr>
        <p:spPr bwMode="auto">
          <a:xfrm>
            <a:off x="10340691" y="4092244"/>
            <a:ext cx="1237659" cy="2373690"/>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lgn="ctr"/>
            <a:r>
              <a:rPr lang="en-US" sz="2000" smtClean="0">
                <a:solidFill>
                  <a:srgbClr val="FF0000"/>
                </a:solidFill>
                <a:latin typeface="Times New Roman" panose="02020603050405020304" pitchFamily="18" charset="0"/>
                <a:cs typeface="Times New Roman" panose="02020603050405020304" pitchFamily="18" charset="0"/>
              </a:rPr>
              <a:t>Tổ chức các trò chơi toán học.</a:t>
            </a:r>
            <a:endParaRPr lang="en-US" sz="2000">
              <a:solidFill>
                <a:srgbClr val="FF0000"/>
              </a:solidFill>
              <a:latin typeface="Times New Roman" panose="02020603050405020304" pitchFamily="18" charset="0"/>
              <a:cs typeface="Times New Roman" panose="02020603050405020304" pitchFamily="18" charset="0"/>
            </a:endParaRPr>
          </a:p>
        </p:txBody>
      </p:sp>
      <p:cxnSp>
        <p:nvCxnSpPr>
          <p:cNvPr id="40" name="Straight Arrow Connector 39"/>
          <p:cNvCxnSpPr/>
          <p:nvPr/>
        </p:nvCxnSpPr>
        <p:spPr bwMode="auto">
          <a:xfrm>
            <a:off x="11127346" y="3569669"/>
            <a:ext cx="0" cy="5582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1" name="Straight Arrow Connector 40"/>
          <p:cNvCxnSpPr/>
          <p:nvPr/>
        </p:nvCxnSpPr>
        <p:spPr bwMode="auto">
          <a:xfrm>
            <a:off x="6382134" y="3569669"/>
            <a:ext cx="0" cy="5582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603461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4806" y="524977"/>
            <a:ext cx="9702084" cy="4137543"/>
          </a:xfrm>
          <a:prstGeom prst="rect">
            <a:avLst/>
          </a:prstGeom>
        </p:spPr>
        <p:txBody>
          <a:bodyPr wrap="square">
            <a:spAutoFit/>
          </a:bodyPr>
          <a:lstStyle/>
          <a:p>
            <a:pPr algn="just">
              <a:lnSpc>
                <a:spcPct val="115000"/>
              </a:lnSpc>
              <a:spcAft>
                <a:spcPts val="800"/>
              </a:spcAft>
            </a:pPr>
            <a:r>
              <a:rPr lang="en-US" sz="2800" b="1">
                <a:latin typeface="Times New Roman" panose="02020603050405020304" pitchFamily="18" charset="0"/>
                <a:ea typeface="Calibri" panose="020F0502020204030204" pitchFamily="34" charset="0"/>
                <a:cs typeface="Times New Roman" panose="02020603050405020304" pitchFamily="18" charset="0"/>
              </a:rPr>
              <a:t>1. Mục tiêu biện </a:t>
            </a:r>
            <a:r>
              <a:rPr lang="en-US" sz="2800" b="1" smtClean="0">
                <a:latin typeface="Times New Roman" panose="02020603050405020304" pitchFamily="18" charset="0"/>
                <a:ea typeface="Calibri" panose="020F0502020204030204" pitchFamily="34" charset="0"/>
                <a:cs typeface="Times New Roman" panose="02020603050405020304" pitchFamily="18" charset="0"/>
              </a:rPr>
              <a:t>pháp:</a:t>
            </a:r>
            <a:endParaRPr lang="en-US" sz="2800">
              <a:latin typeface="Times New Roman" panose="02020603050405020304" pitchFamily="18" charset="0"/>
              <a:ea typeface="Calibri" panose="020F0502020204030204" pitchFamily="34" charset="0"/>
              <a:cs typeface="Times New Roman" panose="02020603050405020304" pitchFamily="18" charset="0"/>
            </a:endParaRPr>
          </a:p>
          <a:p>
            <a:r>
              <a:rPr lang="vi-VN" sz="2800">
                <a:latin typeface="Times New Roman" panose="02020603050405020304" pitchFamily="18" charset="0"/>
                <a:cs typeface="Times New Roman" panose="02020603050405020304" pitchFamily="18" charset="0"/>
              </a:rPr>
              <a:t> - Tìm ra các giải pháp giúp học sinh có kỹ năng phân </a:t>
            </a:r>
            <a:r>
              <a:rPr lang="vi-VN" sz="2800" smtClean="0">
                <a:latin typeface="Times New Roman" panose="02020603050405020304" pitchFamily="18" charset="0"/>
                <a:cs typeface="Times New Roman" panose="02020603050405020304" pitchFamily="18" charset="0"/>
              </a:rPr>
              <a:t>biệt</a:t>
            </a:r>
            <a:r>
              <a:rPr lang="en-US" sz="2800" smtClean="0">
                <a:latin typeface="Times New Roman" panose="02020603050405020304" pitchFamily="18" charset="0"/>
                <a:cs typeface="Times New Roman" panose="02020603050405020304" pitchFamily="18" charset="0"/>
              </a:rPr>
              <a:t>,</a:t>
            </a:r>
            <a:r>
              <a:rPr lang="vi-VN" sz="2800" smtClean="0">
                <a:latin typeface="Times New Roman" panose="02020603050405020304" pitchFamily="18" charset="0"/>
                <a:cs typeface="Times New Roman" panose="02020603050405020304" pitchFamily="18" charset="0"/>
              </a:rPr>
              <a:t> </a:t>
            </a:r>
            <a:r>
              <a:rPr lang="vi-VN" sz="2800">
                <a:latin typeface="Times New Roman" panose="02020603050405020304" pitchFamily="18" charset="0"/>
                <a:cs typeface="Times New Roman" panose="02020603050405020304" pitchFamily="18" charset="0"/>
              </a:rPr>
              <a:t>nhận dạng toán, vận dụng một cách linh hoạt các công thức trong giải toán có lời văn </a:t>
            </a:r>
            <a:r>
              <a:rPr lang="vi-VN" sz="2800" i="1">
                <a:latin typeface="Times New Roman" panose="02020603050405020304" pitchFamily="18" charset="0"/>
                <a:cs typeface="Times New Roman" panose="02020603050405020304" pitchFamily="18" charset="0"/>
              </a:rPr>
              <a:t>“Tìm hai số khi biết tổng và tỉ số</a:t>
            </a:r>
            <a:r>
              <a:rPr lang="vi-VN" sz="2800">
                <a:latin typeface="Times New Roman" panose="02020603050405020304" pitchFamily="18" charset="0"/>
                <a:cs typeface="Times New Roman" panose="02020603050405020304" pitchFamily="18" charset="0"/>
              </a:rPr>
              <a:t>”  trong chương trình toán lớp 4, từ đó hình thành năng lực tư duy và suy luận cho người học.</a:t>
            </a:r>
            <a:endParaRPr lang="en-US" sz="2800">
              <a:latin typeface="Times New Roman" panose="02020603050405020304" pitchFamily="18" charset="0"/>
              <a:cs typeface="Times New Roman" panose="02020603050405020304" pitchFamily="18" charset="0"/>
            </a:endParaRPr>
          </a:p>
          <a:p>
            <a:r>
              <a:rPr lang="vi-VN" sz="2800">
                <a:latin typeface="Times New Roman" panose="02020603050405020304" pitchFamily="18" charset="0"/>
                <a:cs typeface="Times New Roman" panose="02020603050405020304" pitchFamily="18" charset="0"/>
              </a:rPr>
              <a:t> </a:t>
            </a:r>
            <a:r>
              <a:rPr lang="vi-VN" sz="2800" smtClean="0">
                <a:latin typeface="Times New Roman" panose="02020603050405020304" pitchFamily="18" charset="0"/>
                <a:cs typeface="Times New Roman" panose="02020603050405020304" pitchFamily="18" charset="0"/>
              </a:rPr>
              <a:t>- </a:t>
            </a:r>
            <a:r>
              <a:rPr lang="vi-VN" sz="2800">
                <a:latin typeface="Times New Roman" panose="02020603050405020304" pitchFamily="18" charset="0"/>
                <a:cs typeface="Times New Roman" panose="02020603050405020304" pitchFamily="18" charset="0"/>
              </a:rPr>
              <a:t>Học sinh biết giải, biết trình bày bài giải đầy đủ gồm các câu lời giải (mỗi phép tính đều có lời văn) và đáp số theo đúng yêu cầu của bài toán.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Left Arrow 2">
            <a:hlinkClick r:id="rId2" action="ppaction://hlinksldjump"/>
          </p:cNvPr>
          <p:cNvSpPr/>
          <p:nvPr/>
        </p:nvSpPr>
        <p:spPr bwMode="auto">
          <a:xfrm>
            <a:off x="10592972" y="5964702"/>
            <a:ext cx="1181686" cy="731520"/>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40857408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5915" y="351017"/>
            <a:ext cx="8965916" cy="587853"/>
          </a:xfrm>
          <a:prstGeom prst="rect">
            <a:avLst/>
          </a:prstGeom>
        </p:spPr>
        <p:txBody>
          <a:bodyPr wrap="none">
            <a:spAutoFit/>
          </a:bodyPr>
          <a:lstStyle/>
          <a:p>
            <a:pPr algn="just">
              <a:lnSpc>
                <a:spcPct val="115000"/>
              </a:lnSpc>
              <a:spcAft>
                <a:spcPts val="800"/>
              </a:spcAft>
            </a:pPr>
            <a:r>
              <a:rPr lang="en-US" sz="2800" b="1">
                <a:latin typeface="Times New Roman" panose="02020603050405020304" pitchFamily="18" charset="0"/>
                <a:ea typeface="Calibri" panose="020F0502020204030204" pitchFamily="34" charset="0"/>
                <a:cs typeface="Times New Roman" panose="02020603050405020304" pitchFamily="18" charset="0"/>
              </a:rPr>
              <a:t>2. Cơ sở lí luận và cơ sở thực tiễn để xây dựng biện </a:t>
            </a:r>
            <a:r>
              <a:rPr lang="en-US" sz="2800" b="1" smtClean="0">
                <a:latin typeface="Times New Roman" panose="02020603050405020304" pitchFamily="18" charset="0"/>
                <a:ea typeface="Calibri" panose="020F0502020204030204" pitchFamily="34" charset="0"/>
                <a:cs typeface="Times New Roman" panose="02020603050405020304" pitchFamily="18" charset="0"/>
              </a:rPr>
              <a:t>pháp:</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775915" y="1022018"/>
            <a:ext cx="2877711" cy="587853"/>
          </a:xfrm>
          <a:prstGeom prst="rect">
            <a:avLst/>
          </a:prstGeom>
        </p:spPr>
        <p:txBody>
          <a:bodyPr wrap="none">
            <a:spAutoFit/>
          </a:bodyPr>
          <a:lstStyle/>
          <a:p>
            <a:pPr algn="just">
              <a:lnSpc>
                <a:spcPct val="115000"/>
              </a:lnSpc>
              <a:spcAft>
                <a:spcPts val="800"/>
              </a:spcAft>
            </a:pPr>
            <a:r>
              <a:rPr lang="en-US" sz="2800" b="1">
                <a:latin typeface="Times New Roman" panose="02020603050405020304" pitchFamily="18" charset="0"/>
                <a:ea typeface="Calibri" panose="020F0502020204030204" pitchFamily="34" charset="0"/>
                <a:cs typeface="Times New Roman" panose="02020603050405020304" pitchFamily="18" charset="0"/>
              </a:rPr>
              <a:t>2.1. Cơ sở lí </a:t>
            </a:r>
            <a:r>
              <a:rPr lang="en-US" sz="2800" b="1" smtClean="0">
                <a:latin typeface="Times New Roman" panose="02020603050405020304" pitchFamily="18" charset="0"/>
                <a:ea typeface="Calibri" panose="020F0502020204030204" pitchFamily="34" charset="0"/>
                <a:cs typeface="Times New Roman" panose="02020603050405020304" pitchFamily="18" charset="0"/>
              </a:rPr>
              <a:t>luận: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Rectangle 3"/>
          <p:cNvSpPr/>
          <p:nvPr/>
        </p:nvSpPr>
        <p:spPr>
          <a:xfrm>
            <a:off x="948743" y="1570117"/>
            <a:ext cx="10719515" cy="1815882"/>
          </a:xfrm>
          <a:prstGeom prst="rect">
            <a:avLst/>
          </a:prstGeom>
        </p:spPr>
        <p:txBody>
          <a:bodyPr wrap="square">
            <a:spAutoFit/>
          </a:bodyPr>
          <a:lstStyle/>
          <a:p>
            <a:r>
              <a:rPr lang="en-US" sz="2800" smtClean="0">
                <a:latin typeface="Times New Roman" panose="02020603050405020304" pitchFamily="18" charset="0"/>
                <a:cs typeface="Times New Roman" panose="02020603050405020304" pitchFamily="18" charset="0"/>
              </a:rPr>
              <a:t>	</a:t>
            </a:r>
            <a:r>
              <a:rPr lang="vi-VN" sz="2800" smtClean="0">
                <a:latin typeface="Times New Roman" panose="02020603050405020304" pitchFamily="18" charset="0"/>
                <a:cs typeface="Times New Roman" panose="02020603050405020304" pitchFamily="18" charset="0"/>
              </a:rPr>
              <a:t> </a:t>
            </a:r>
            <a:r>
              <a:rPr lang="vi-VN" sz="2800">
                <a:latin typeface="Times New Roman" panose="02020603050405020304" pitchFamily="18" charset="0"/>
                <a:cs typeface="Times New Roman" panose="02020603050405020304" pitchFamily="18" charset="0"/>
              </a:rPr>
              <a:t>Hiện nay toàn ngành giáo dục nói chung và giáo dục </a:t>
            </a:r>
            <a:r>
              <a:rPr lang="en-US" sz="2800" smtClean="0">
                <a:latin typeface="Times New Roman" panose="02020603050405020304" pitchFamily="18" charset="0"/>
                <a:cs typeface="Times New Roman" panose="02020603050405020304" pitchFamily="18" charset="0"/>
              </a:rPr>
              <a:t>T</a:t>
            </a:r>
            <a:r>
              <a:rPr lang="vi-VN" sz="2800" smtClean="0">
                <a:latin typeface="Times New Roman" panose="02020603050405020304" pitchFamily="18" charset="0"/>
                <a:cs typeface="Times New Roman" panose="02020603050405020304" pitchFamily="18" charset="0"/>
              </a:rPr>
              <a:t>iểu </a:t>
            </a:r>
            <a:r>
              <a:rPr lang="vi-VN" sz="2800">
                <a:latin typeface="Times New Roman" panose="02020603050405020304" pitchFamily="18" charset="0"/>
                <a:cs typeface="Times New Roman" panose="02020603050405020304" pitchFamily="18" charset="0"/>
              </a:rPr>
              <a:t>học nói riêng, đang thực hiện yêu cầu đổi mới  phương pháp dạy học theo hướng phát huy tính tính cực của học sinh giúp cho hoạt động dạy học trên lớp "</a:t>
            </a:r>
            <a:r>
              <a:rPr lang="vi-VN" sz="2800" b="1" i="1">
                <a:latin typeface="Times New Roman" panose="02020603050405020304" pitchFamily="18" charset="0"/>
                <a:cs typeface="Times New Roman" panose="02020603050405020304" pitchFamily="18" charset="0"/>
              </a:rPr>
              <a:t>nhẹ nhàng, tự nhiên, hiệu quả". </a:t>
            </a:r>
            <a:endParaRPr lang="en-US" sz="2800">
              <a:latin typeface="Times New Roman" panose="02020603050405020304" pitchFamily="18" charset="0"/>
              <a:cs typeface="Times New Roman" panose="02020603050405020304" pitchFamily="18" charset="0"/>
            </a:endParaRPr>
          </a:p>
        </p:txBody>
      </p:sp>
      <p:sp>
        <p:nvSpPr>
          <p:cNvPr id="5" name="Rectangle 4"/>
          <p:cNvSpPr/>
          <p:nvPr/>
        </p:nvSpPr>
        <p:spPr>
          <a:xfrm>
            <a:off x="948743" y="3416869"/>
            <a:ext cx="10152848" cy="1815882"/>
          </a:xfrm>
          <a:prstGeom prst="rect">
            <a:avLst/>
          </a:prstGeom>
        </p:spPr>
        <p:txBody>
          <a:bodyPr wrap="square">
            <a:spAutoFit/>
          </a:bodyPr>
          <a:lstStyle/>
          <a:p>
            <a:r>
              <a:rPr lang="en-US" sz="2800" smtClean="0">
                <a:latin typeface="Times New Roman" panose="02020603050405020304" pitchFamily="18" charset="0"/>
                <a:cs typeface="Times New Roman" panose="02020603050405020304" pitchFamily="18" charset="0"/>
              </a:rPr>
              <a:t>	</a:t>
            </a:r>
            <a:r>
              <a:rPr lang="vi-VN" sz="2800" smtClean="0">
                <a:latin typeface="Times New Roman" panose="02020603050405020304" pitchFamily="18" charset="0"/>
                <a:cs typeface="Times New Roman" panose="02020603050405020304" pitchFamily="18" charset="0"/>
              </a:rPr>
              <a:t>Chính </a:t>
            </a:r>
            <a:r>
              <a:rPr lang="vi-VN" sz="2800">
                <a:latin typeface="Times New Roman" panose="02020603050405020304" pitchFamily="18" charset="0"/>
                <a:cs typeface="Times New Roman" panose="02020603050405020304" pitchFamily="18" charset="0"/>
              </a:rPr>
              <a:t>vì </a:t>
            </a:r>
            <a:r>
              <a:rPr lang="vi-VN" sz="2800" smtClean="0">
                <a:latin typeface="Times New Roman" panose="02020603050405020304" pitchFamily="18" charset="0"/>
                <a:cs typeface="Times New Roman" panose="02020603050405020304" pitchFamily="18" charset="0"/>
              </a:rPr>
              <a:t>vậy</a:t>
            </a:r>
            <a:r>
              <a:rPr lang="en-US" sz="2800" smtClean="0">
                <a:latin typeface="Times New Roman" panose="02020603050405020304" pitchFamily="18" charset="0"/>
                <a:cs typeface="Times New Roman" panose="02020603050405020304" pitchFamily="18" charset="0"/>
              </a:rPr>
              <a:t>,</a:t>
            </a:r>
            <a:r>
              <a:rPr lang="vi-VN" sz="2800" smtClean="0">
                <a:latin typeface="Times New Roman" panose="02020603050405020304" pitchFamily="18" charset="0"/>
                <a:cs typeface="Times New Roman" panose="02020603050405020304" pitchFamily="18" charset="0"/>
              </a:rPr>
              <a:t> </a:t>
            </a:r>
            <a:r>
              <a:rPr lang="vi-VN" sz="2800">
                <a:latin typeface="Times New Roman" panose="02020603050405020304" pitchFamily="18" charset="0"/>
                <a:cs typeface="Times New Roman" panose="02020603050405020304" pitchFamily="18" charset="0"/>
              </a:rPr>
              <a:t>việc đổi mới  phương pháp dạy toán có lời văn ở cấp </a:t>
            </a:r>
            <a:r>
              <a:rPr lang="en-US" sz="2800" smtClean="0">
                <a:latin typeface="Times New Roman" panose="02020603050405020304" pitchFamily="18" charset="0"/>
                <a:cs typeface="Times New Roman" panose="02020603050405020304" pitchFamily="18" charset="0"/>
              </a:rPr>
              <a:t>T</a:t>
            </a:r>
            <a:r>
              <a:rPr lang="vi-VN" sz="2800" smtClean="0">
                <a:latin typeface="Times New Roman" panose="02020603050405020304" pitchFamily="18" charset="0"/>
                <a:cs typeface="Times New Roman" panose="02020603050405020304" pitchFamily="18" charset="0"/>
              </a:rPr>
              <a:t>iểu </a:t>
            </a:r>
            <a:r>
              <a:rPr lang="vi-VN" sz="2800">
                <a:latin typeface="Times New Roman" panose="02020603050405020304" pitchFamily="18" charset="0"/>
                <a:cs typeface="Times New Roman" panose="02020603050405020304" pitchFamily="18" charset="0"/>
              </a:rPr>
              <a:t>học </a:t>
            </a:r>
            <a:r>
              <a:rPr lang="en-US" sz="2800" smtClean="0">
                <a:latin typeface="Times New Roman" panose="02020603050405020304" pitchFamily="18" charset="0"/>
                <a:cs typeface="Times New Roman" panose="02020603050405020304" pitchFamily="18" charset="0"/>
              </a:rPr>
              <a:t>nói </a:t>
            </a:r>
            <a:r>
              <a:rPr lang="vi-VN" sz="2800" smtClean="0">
                <a:latin typeface="Times New Roman" panose="02020603050405020304" pitchFamily="18" charset="0"/>
                <a:cs typeface="Times New Roman" panose="02020603050405020304" pitchFamily="18" charset="0"/>
              </a:rPr>
              <a:t>chung </a:t>
            </a:r>
            <a:r>
              <a:rPr lang="vi-VN" sz="2800">
                <a:latin typeface="Times New Roman" panose="02020603050405020304" pitchFamily="18" charset="0"/>
                <a:cs typeface="Times New Roman" panose="02020603050405020304" pitchFamily="18" charset="0"/>
              </a:rPr>
              <a:t>và lớp 4 nói riêng là một </a:t>
            </a:r>
            <a:r>
              <a:rPr lang="vi-VN" sz="2800" smtClean="0">
                <a:latin typeface="Times New Roman" panose="02020603050405020304" pitchFamily="18" charset="0"/>
                <a:cs typeface="Times New Roman" panose="02020603050405020304" pitchFamily="18" charset="0"/>
              </a:rPr>
              <a:t>việc</a:t>
            </a:r>
            <a:r>
              <a:rPr lang="en-US" sz="2800">
                <a:latin typeface="Times New Roman" panose="02020603050405020304" pitchFamily="18" charset="0"/>
                <a:cs typeface="Times New Roman" panose="02020603050405020304" pitchFamily="18" charset="0"/>
              </a:rPr>
              <a:t> </a:t>
            </a:r>
            <a:r>
              <a:rPr lang="en-US" sz="2800" smtClean="0">
                <a:latin typeface="Times New Roman" panose="02020603050405020304" pitchFamily="18" charset="0"/>
                <a:cs typeface="Times New Roman" panose="02020603050405020304" pitchFamily="18" charset="0"/>
              </a:rPr>
              <a:t>làm</a:t>
            </a:r>
            <a:r>
              <a:rPr lang="vi-VN" sz="2800" smtClean="0">
                <a:latin typeface="Times New Roman" panose="02020603050405020304" pitchFamily="18" charset="0"/>
                <a:cs typeface="Times New Roman" panose="02020603050405020304" pitchFamily="18" charset="0"/>
              </a:rPr>
              <a:t> </a:t>
            </a:r>
            <a:r>
              <a:rPr lang="vi-VN" sz="2800">
                <a:latin typeface="Times New Roman" panose="02020603050405020304" pitchFamily="18" charset="0"/>
                <a:cs typeface="Times New Roman" panose="02020603050405020304" pitchFamily="18" charset="0"/>
              </a:rPr>
              <a:t>rất cần thiết mà mỗi giáo </a:t>
            </a:r>
            <a:r>
              <a:rPr lang="vi-VN" sz="2800" smtClean="0">
                <a:latin typeface="Times New Roman" panose="02020603050405020304" pitchFamily="18" charset="0"/>
                <a:cs typeface="Times New Roman" panose="02020603050405020304" pitchFamily="18" charset="0"/>
              </a:rPr>
              <a:t>viên </a:t>
            </a:r>
            <a:r>
              <a:rPr lang="vi-VN" sz="2800">
                <a:latin typeface="Times New Roman" panose="02020603050405020304" pitchFamily="18" charset="0"/>
                <a:cs typeface="Times New Roman" panose="02020603050405020304" pitchFamily="18" charset="0"/>
              </a:rPr>
              <a:t>cần phải </a:t>
            </a:r>
            <a:r>
              <a:rPr lang="en-US" sz="2800" smtClean="0">
                <a:latin typeface="Times New Roman" panose="02020603050405020304" pitchFamily="18" charset="0"/>
                <a:cs typeface="Times New Roman" panose="02020603050405020304" pitchFamily="18" charset="0"/>
              </a:rPr>
              <a:t>tìm tòi nhằm </a:t>
            </a:r>
            <a:r>
              <a:rPr lang="vi-VN" sz="2800" smtClean="0">
                <a:latin typeface="Times New Roman" panose="02020603050405020304" pitchFamily="18" charset="0"/>
                <a:cs typeface="Times New Roman" panose="02020603050405020304" pitchFamily="18" charset="0"/>
              </a:rPr>
              <a:t>nâng </a:t>
            </a:r>
            <a:r>
              <a:rPr lang="vi-VN" sz="2800">
                <a:latin typeface="Times New Roman" panose="02020603050405020304" pitchFamily="18" charset="0"/>
                <a:cs typeface="Times New Roman" panose="02020603050405020304" pitchFamily="18" charset="0"/>
              </a:rPr>
              <a:t>cao chất lượng học toán cho học sinh.</a:t>
            </a:r>
            <a:endParaRPr lang="en-US" sz="2800">
              <a:latin typeface="Times New Roman" panose="02020603050405020304" pitchFamily="18" charset="0"/>
              <a:cs typeface="Times New Roman" panose="02020603050405020304" pitchFamily="18" charset="0"/>
            </a:endParaRPr>
          </a:p>
        </p:txBody>
      </p:sp>
      <p:sp>
        <p:nvSpPr>
          <p:cNvPr id="6" name="Right Arrow 5">
            <a:hlinkClick r:id="rId2" action="ppaction://hlinksldjump"/>
          </p:cNvPr>
          <p:cNvSpPr/>
          <p:nvPr/>
        </p:nvSpPr>
        <p:spPr>
          <a:xfrm rot="10800000">
            <a:off x="10766737" y="5863998"/>
            <a:ext cx="901521" cy="7686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9795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8470" y="415964"/>
            <a:ext cx="3182281" cy="587853"/>
          </a:xfrm>
          <a:prstGeom prst="rect">
            <a:avLst/>
          </a:prstGeom>
        </p:spPr>
        <p:txBody>
          <a:bodyPr wrap="none">
            <a:spAutoFit/>
          </a:bodyPr>
          <a:lstStyle/>
          <a:p>
            <a:pPr algn="just">
              <a:lnSpc>
                <a:spcPct val="115000"/>
              </a:lnSpc>
              <a:spcAft>
                <a:spcPts val="800"/>
              </a:spcAft>
            </a:pPr>
            <a:r>
              <a:rPr lang="en-US" sz="2800" b="1">
                <a:latin typeface="Times New Roman" panose="02020603050405020304" pitchFamily="18" charset="0"/>
                <a:ea typeface="Calibri" panose="020F0502020204030204" pitchFamily="34" charset="0"/>
                <a:cs typeface="Times New Roman" panose="02020603050405020304" pitchFamily="18" charset="0"/>
              </a:rPr>
              <a:t>2.2 Cơ sở thực </a:t>
            </a:r>
            <a:r>
              <a:rPr lang="en-US" sz="2800" b="1" smtClean="0">
                <a:latin typeface="Times New Roman" panose="02020603050405020304" pitchFamily="18" charset="0"/>
                <a:ea typeface="Calibri" panose="020F0502020204030204" pitchFamily="34" charset="0"/>
                <a:cs typeface="Times New Roman" panose="02020603050405020304" pitchFamily="18" charset="0"/>
              </a:rPr>
              <a:t>tiễn: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ight Arrow 4">
            <a:hlinkClick r:id="rId2" action="ppaction://hlinksldjump"/>
          </p:cNvPr>
          <p:cNvSpPr/>
          <p:nvPr/>
        </p:nvSpPr>
        <p:spPr>
          <a:xfrm rot="10800000">
            <a:off x="10766737" y="5863998"/>
            <a:ext cx="901521" cy="7686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792638" y="1120389"/>
            <a:ext cx="10334707" cy="5226174"/>
          </a:xfrm>
          <a:prstGeom prst="rect">
            <a:avLst/>
          </a:prstGeom>
        </p:spPr>
        <p:txBody>
          <a:bodyPr wrap="square">
            <a:spAutoFit/>
          </a:bodyPr>
          <a:lstStyle/>
          <a:p>
            <a:pPr algn="just">
              <a:lnSpc>
                <a:spcPct val="120000"/>
              </a:lnSpc>
              <a:spcAft>
                <a:spcPts val="0"/>
              </a:spcAft>
              <a:tabLst>
                <a:tab pos="2238375" algn="l"/>
              </a:tabLst>
            </a:pPr>
            <a:r>
              <a:rPr lang="vi-VN" sz="2800" b="1">
                <a:latin typeface="+mj-lt"/>
                <a:ea typeface="Arial" panose="020B0604020202020204" pitchFamily="34" charset="0"/>
                <a:cs typeface="Times New Roman" panose="02020603050405020304" pitchFamily="18" charset="0"/>
              </a:rPr>
              <a:t>* Học sinh:</a:t>
            </a:r>
            <a:endParaRPr lang="en-US" sz="2800">
              <a:latin typeface="+mj-lt"/>
              <a:ea typeface="Arial" panose="020B0604020202020204" pitchFamily="34" charset="0"/>
              <a:cs typeface="Times New Roman" panose="02020603050405020304" pitchFamily="18" charset="0"/>
            </a:endParaRPr>
          </a:p>
          <a:p>
            <a:pPr>
              <a:lnSpc>
                <a:spcPct val="120000"/>
              </a:lnSpc>
            </a:pPr>
            <a:r>
              <a:rPr lang="vi-VN" sz="2800">
                <a:latin typeface="+mj-lt"/>
                <a:ea typeface="Arial" panose="020B0604020202020204" pitchFamily="34" charset="0"/>
              </a:rPr>
              <a:t>           Thực trạng hiện nay học sinh còn gặp khá nhiều khó khăn khi giải các dạng toán này vẫn còn hay nhầm lẫn giữa “</a:t>
            </a:r>
            <a:r>
              <a:rPr lang="vi-VN" sz="2800" i="1">
                <a:latin typeface="+mj-lt"/>
                <a:ea typeface="Arial" panose="020B0604020202020204" pitchFamily="34" charset="0"/>
              </a:rPr>
              <a:t>Tìm hai số khi biết tổng và tỉ số của hai số</a:t>
            </a:r>
            <a:r>
              <a:rPr lang="vi-VN" sz="2800">
                <a:latin typeface="+mj-lt"/>
                <a:ea typeface="Arial" panose="020B0604020202020204" pitchFamily="34" charset="0"/>
              </a:rPr>
              <a:t> </a:t>
            </a:r>
            <a:r>
              <a:rPr lang="vi-VN" sz="2800" i="1">
                <a:latin typeface="+mj-lt"/>
                <a:ea typeface="Arial" panose="020B0604020202020204" pitchFamily="34" charset="0"/>
              </a:rPr>
              <a:t>đó</a:t>
            </a:r>
            <a:r>
              <a:rPr lang="vi-VN" sz="2800">
                <a:latin typeface="+mj-lt"/>
                <a:ea typeface="Arial" panose="020B0604020202020204" pitchFamily="34" charset="0"/>
              </a:rPr>
              <a:t>” với “</a:t>
            </a:r>
            <a:r>
              <a:rPr lang="vi-VN" sz="2800" i="1">
                <a:latin typeface="+mj-lt"/>
                <a:ea typeface="Arial" panose="020B0604020202020204" pitchFamily="34" charset="0"/>
              </a:rPr>
              <a:t>Tìm hai số khi biết hiệu và tỉ số của hai số đó</a:t>
            </a:r>
            <a:r>
              <a:rPr lang="vi-VN" sz="2800">
                <a:latin typeface="+mj-lt"/>
                <a:ea typeface="Arial" panose="020B0604020202020204" pitchFamily="34" charset="0"/>
              </a:rPr>
              <a:t>” hay “</a:t>
            </a:r>
            <a:r>
              <a:rPr lang="vi-VN" sz="2800" i="1">
                <a:latin typeface="+mj-lt"/>
                <a:ea typeface="Arial" panose="020B0604020202020204" pitchFamily="34" charset="0"/>
              </a:rPr>
              <a:t>Tìm hai số khi biết tổng và hiệu của hai số đó</a:t>
            </a:r>
            <a:r>
              <a:rPr lang="vi-VN" sz="2800">
                <a:latin typeface="+mj-lt"/>
                <a:ea typeface="Arial" panose="020B0604020202020204" pitchFamily="34" charset="0"/>
              </a:rPr>
              <a:t>”. Từ đó kết quả bài toán bị sai, chưa đạt được yêu cầu đặt ra. Một số em còn chưa xác định rõ các bước giải toán, hay gặp vướng mắc ở phần vẽ sơ đồ hoặc bỏ qua phần vẽ sơ đồ. </a:t>
            </a:r>
            <a:r>
              <a:rPr lang="en-US" sz="2800" smtClean="0">
                <a:latin typeface="Times New Roman" panose="02020603050405020304" pitchFamily="18" charset="0"/>
                <a:ea typeface="Arial" panose="020B0604020202020204" pitchFamily="34" charset="0"/>
                <a:cs typeface="Times New Roman" panose="02020603050405020304" pitchFamily="18" charset="0"/>
              </a:rPr>
              <a:t>Tính toán </a:t>
            </a:r>
            <a:r>
              <a:rPr lang="vi-VN" sz="2800" smtClean="0">
                <a:latin typeface="+mj-lt"/>
                <a:ea typeface="Arial" panose="020B0604020202020204" pitchFamily="34" charset="0"/>
              </a:rPr>
              <a:t>chậm</a:t>
            </a:r>
            <a:r>
              <a:rPr lang="vi-VN" sz="2800">
                <a:latin typeface="+mj-lt"/>
                <a:ea typeface="Arial" panose="020B0604020202020204" pitchFamily="34" charset="0"/>
              </a:rPr>
              <a:t>, nhút nhát, kĩ năng tóm tắt bài toán còn hạn chế, chưa có thói quen đọc và tìm hiểu kĩ bài toán dẫn tới nhầm lẫn giữa các dạng toán, </a:t>
            </a:r>
            <a:endParaRPr lang="en-US" sz="2800">
              <a:latin typeface="+mj-lt"/>
            </a:endParaRPr>
          </a:p>
        </p:txBody>
      </p:sp>
    </p:spTree>
    <p:extLst>
      <p:ext uri="{BB962C8B-B14F-4D97-AF65-F5344CB8AC3E}">
        <p14:creationId xmlns:p14="http://schemas.microsoft.com/office/powerpoint/2010/main" val="10134183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199" y="532607"/>
            <a:ext cx="10474817" cy="5262979"/>
          </a:xfrm>
          <a:prstGeom prst="rect">
            <a:avLst/>
          </a:prstGeom>
        </p:spPr>
        <p:txBody>
          <a:bodyPr wrap="square">
            <a:spAutoFit/>
          </a:bodyPr>
          <a:lstStyle/>
          <a:p>
            <a:pPr algn="just">
              <a:lnSpc>
                <a:spcPct val="150000"/>
              </a:lnSpc>
              <a:spcAft>
                <a:spcPts val="0"/>
              </a:spcAft>
              <a:tabLst>
                <a:tab pos="2238375" algn="l"/>
              </a:tabLst>
            </a:pPr>
            <a:r>
              <a:rPr lang="vi-VN" sz="2800" b="1">
                <a:latin typeface="+mj-lt"/>
                <a:ea typeface="Arial" panose="020B0604020202020204" pitchFamily="34" charset="0"/>
                <a:cs typeface="Times New Roman" panose="02020603050405020304" pitchFamily="18" charset="0"/>
              </a:rPr>
              <a:t>* Giáo viên:</a:t>
            </a:r>
            <a:endParaRPr lang="en-US" sz="2800">
              <a:latin typeface="+mj-lt"/>
              <a:ea typeface="Arial" panose="020B0604020202020204" pitchFamily="34" charset="0"/>
              <a:cs typeface="Times New Roman" panose="02020603050405020304" pitchFamily="18" charset="0"/>
            </a:endParaRPr>
          </a:p>
          <a:p>
            <a:pPr algn="just">
              <a:lnSpc>
                <a:spcPct val="150000"/>
              </a:lnSpc>
              <a:spcAft>
                <a:spcPts val="0"/>
              </a:spcAft>
              <a:tabLst>
                <a:tab pos="2238375" algn="l"/>
              </a:tabLst>
            </a:pPr>
            <a:r>
              <a:rPr lang="vi-VN" sz="2800">
                <a:latin typeface="+mj-lt"/>
                <a:ea typeface="Arial" panose="020B0604020202020204" pitchFamily="34" charset="0"/>
                <a:cs typeface="Times New Roman" panose="02020603050405020304" pitchFamily="18" charset="0"/>
              </a:rPr>
              <a:t>           Giáo viên còn giảng </a:t>
            </a:r>
            <a:r>
              <a:rPr lang="vi-VN" sz="2800" smtClean="0">
                <a:latin typeface="+mj-lt"/>
                <a:ea typeface="Arial" panose="020B0604020202020204" pitchFamily="34" charset="0"/>
                <a:cs typeface="Times New Roman" panose="02020603050405020304" pitchFamily="18" charset="0"/>
              </a:rPr>
              <a:t>nhiều. </a:t>
            </a:r>
            <a:r>
              <a:rPr lang="vi-VN" sz="2800">
                <a:latin typeface="+mj-lt"/>
                <a:ea typeface="Arial" panose="020B0604020202020204" pitchFamily="34" charset="0"/>
                <a:cs typeface="Times New Roman" panose="02020603050405020304" pitchFamily="18" charset="0"/>
              </a:rPr>
              <a:t>Mất quá nhiều thời gian trong việc giới thiệu và hình thành kiến thức mới trong tiết dạy. Mặt khác, hình thức tổ chức dạy học còn đơn điệu, giáo viên chưa thực sự là người tổ chức hướng dẫn giờ học để học sinh chủ động chiếm lĩnh tri </a:t>
            </a:r>
            <a:r>
              <a:rPr lang="vi-VN" sz="2800" smtClean="0">
                <a:latin typeface="+mj-lt"/>
                <a:ea typeface="Arial" panose="020B0604020202020204" pitchFamily="34" charset="0"/>
                <a:cs typeface="Times New Roman" panose="02020603050405020304" pitchFamily="18" charset="0"/>
              </a:rPr>
              <a:t>thức</a:t>
            </a:r>
            <a:r>
              <a:rPr lang="en-US" sz="2800">
                <a:latin typeface="+mj-lt"/>
                <a:ea typeface="Arial" panose="020B0604020202020204" pitchFamily="34" charset="0"/>
                <a:cs typeface="Times New Roman" panose="02020603050405020304" pitchFamily="18" charset="0"/>
              </a:rPr>
              <a:t>.</a:t>
            </a:r>
            <a:r>
              <a:rPr lang="vi-VN" sz="2800" smtClean="0">
                <a:latin typeface="+mj-lt"/>
                <a:ea typeface="Arial" panose="020B0604020202020204" pitchFamily="34" charset="0"/>
                <a:cs typeface="Times New Roman" panose="02020603050405020304" pitchFamily="18" charset="0"/>
              </a:rPr>
              <a:t> </a:t>
            </a:r>
            <a:r>
              <a:rPr lang="en-US" sz="2800">
                <a:latin typeface="Times New Roman" panose="02020603050405020304" pitchFamily="18" charset="0"/>
                <a:ea typeface="Arial" panose="020B0604020202020204" pitchFamily="34" charset="0"/>
                <a:cs typeface="Times New Roman" panose="02020603050405020304" pitchFamily="18" charset="0"/>
              </a:rPr>
              <a:t>N</a:t>
            </a:r>
            <a:r>
              <a:rPr lang="vi-VN" sz="2800" smtClean="0">
                <a:latin typeface="+mj-lt"/>
                <a:ea typeface="Arial" panose="020B0604020202020204" pitchFamily="34" charset="0"/>
                <a:cs typeface="Times New Roman" panose="02020603050405020304" pitchFamily="18" charset="0"/>
              </a:rPr>
              <a:t>hững </a:t>
            </a:r>
            <a:r>
              <a:rPr lang="vi-VN" sz="2800">
                <a:latin typeface="+mj-lt"/>
                <a:ea typeface="Arial" panose="020B0604020202020204" pitchFamily="34" charset="0"/>
                <a:cs typeface="Times New Roman" panose="02020603050405020304" pitchFamily="18" charset="0"/>
              </a:rPr>
              <a:t>hình thức tổ chức như thế đã ảnh hưởng đến quá trình tiếp thu kiến thức mới của các em, dẫn đến các em làm còn chậm, còn sai, giải chưa đúng theo yêu cầu.</a:t>
            </a:r>
            <a:endParaRPr lang="en-US" sz="2800">
              <a:effectLst/>
              <a:latin typeface="+mj-lt"/>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9867728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1128</TotalTime>
  <Words>2266</Words>
  <Application>Microsoft Office PowerPoint</Application>
  <PresentationFormat>Widescreen</PresentationFormat>
  <Paragraphs>195</Paragraphs>
  <Slides>28</Slides>
  <Notes>0</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28</vt:i4>
      </vt:variant>
    </vt:vector>
  </HeadingPairs>
  <TitlesOfParts>
    <vt:vector size="37" baseType="lpstr">
      <vt:lpstr>Arial</vt:lpstr>
      <vt:lpstr>Calibri</vt:lpstr>
      <vt:lpstr>Calibri Light</vt:lpstr>
      <vt:lpstr>Cambria Math</vt:lpstr>
      <vt:lpstr>Tahoma</vt:lpstr>
      <vt:lpstr>Times New Roman</vt:lpstr>
      <vt:lpstr>Default Design</vt:lpstr>
      <vt:lpstr>3_Default Design</vt:lpstr>
      <vt:lpstr>Equation.DSMT4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161</cp:revision>
  <dcterms:created xsi:type="dcterms:W3CDTF">2021-12-13T03:24:31Z</dcterms:created>
  <dcterms:modified xsi:type="dcterms:W3CDTF">2022-03-23T03:39:28Z</dcterms:modified>
</cp:coreProperties>
</file>