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Lst>
  <p:notesMasterIdLst>
    <p:notesMasterId r:id="rId36"/>
  </p:notesMasterIdLst>
  <p:sldIdLst>
    <p:sldId id="519" r:id="rId6"/>
    <p:sldId id="474" r:id="rId7"/>
    <p:sldId id="562" r:id="rId8"/>
    <p:sldId id="575" r:id="rId9"/>
    <p:sldId id="576" r:id="rId10"/>
    <p:sldId id="256" r:id="rId11"/>
    <p:sldId id="577" r:id="rId12"/>
    <p:sldId id="523" r:id="rId13"/>
    <p:sldId id="578" r:id="rId14"/>
    <p:sldId id="580" r:id="rId15"/>
    <p:sldId id="563" r:id="rId16"/>
    <p:sldId id="564" r:id="rId17"/>
    <p:sldId id="565" r:id="rId18"/>
    <p:sldId id="579" r:id="rId19"/>
    <p:sldId id="543" r:id="rId20"/>
    <p:sldId id="544" r:id="rId21"/>
    <p:sldId id="545" r:id="rId22"/>
    <p:sldId id="546" r:id="rId23"/>
    <p:sldId id="566" r:id="rId24"/>
    <p:sldId id="567" r:id="rId25"/>
    <p:sldId id="549" r:id="rId26"/>
    <p:sldId id="568" r:id="rId27"/>
    <p:sldId id="569" r:id="rId28"/>
    <p:sldId id="346" r:id="rId29"/>
    <p:sldId id="554" r:id="rId30"/>
    <p:sldId id="571" r:id="rId31"/>
    <p:sldId id="572" r:id="rId32"/>
    <p:sldId id="573" r:id="rId33"/>
    <p:sldId id="574" r:id="rId34"/>
    <p:sldId id="476"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40" autoAdjust="0"/>
    <p:restoredTop sz="94660"/>
  </p:normalViewPr>
  <p:slideViewPr>
    <p:cSldViewPr snapToGrid="0">
      <p:cViewPr varScale="1">
        <p:scale>
          <a:sx n="67" d="100"/>
          <a:sy n="67" d="100"/>
        </p:scale>
        <p:origin x="56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pPr/>
              <a:t>9/30/2024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pPr/>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2378757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588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17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pPr>
                <a:defRPr/>
              </a:pPr>
              <a:t>9/30/2024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pPr>
                <a:defRPr/>
              </a:pPr>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pPr>
                <a:defRPr/>
              </a:pPr>
              <a:t>9/30/2024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pPr>
                <a:defRPr/>
              </a:pPr>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pPr>
                <a:defRPr/>
              </a:pPr>
              <a:t>9/30/2024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pPr>
                <a:defRPr/>
              </a:pPr>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pPr>
                <a:defRPr/>
              </a:pPr>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4380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pPr>
                <a:defRPr/>
              </a:pPr>
              <a:t>9/30/2024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pPr>
                <a:defRPr/>
              </a:pPr>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pPr/>
              <a:t>9/30/2024</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pPr/>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792141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616238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4983827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21161045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pPr>
                <a:defRPr/>
              </a:pPr>
              <a:t>9/30/2024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pPr>
                <a:defRPr/>
              </a:pPr>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869428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pPr>
                <a:defRPr/>
              </a:pPr>
              <a:t>9/30/2024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pPr>
                <a:defRPr/>
              </a:pPr>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pPr/>
              <a:t>9/30/2024</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pPr/>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pPr/>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pPr/>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pPr/>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pPr>
                <a:defRPr/>
              </a:pPr>
              <a:t>9/30/2024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pPr>
                <a:defRPr/>
              </a:pPr>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pPr/>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pPr/>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pPr/>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pPr/>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pPr>
                <a:defRPr/>
              </a:pPr>
              <a:t>9/30/2024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pPr>
                <a:defRPr/>
              </a:pPr>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pPr/>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pPr>
                <a:defRPr/>
              </a:pPr>
              <a:t>9/30/2024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pPr>
                <a:defRPr/>
              </a:pPr>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pPr>
                <a:defRPr/>
              </a:pPr>
              <a:t>9/30/2024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pPr>
                <a:defRPr/>
              </a:pPr>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pPr>
                <a:defRPr/>
              </a:pPr>
              <a:t>9/30/2024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pPr>
                <a:defRPr/>
              </a:pPr>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image" Target="../media/image7.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pPr>
                <a:defRPr/>
              </a:pPr>
              <a:t>9/30/2024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pPr>
                <a:defRPr/>
              </a:pPr>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56" r:id="rId14"/>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 id="2147483761" r:id="rId16"/>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pPr/>
              <a:t>9/30/2024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pPr/>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pPr/>
              <a:t>9/30/2024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pPr/>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55.xml"/><Relationship Id="rId5" Type="http://schemas.openxmlformats.org/officeDocument/2006/relationships/image" Target="../media/image16.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709562" y="3100886"/>
            <a:ext cx="11189347" cy="43107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582690" y="501064"/>
            <a:ext cx="11189347" cy="25998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42888" y="489077"/>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8" y="2987163"/>
            <a:ext cx="11189346"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cỏ xung quanh vẫn xôn xao. Thì ra vừa mới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67792" y="-38549"/>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709562" y="322088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29022" y="55821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0" name="Oval 9">
            <a:extLst>
              <a:ext uri="{FF2B5EF4-FFF2-40B4-BE49-F238E27FC236}">
                <a16:creationId xmlns:a16="http://schemas.microsoft.com/office/drawing/2014/main" id="{8EC137C0-4619-413A-8AAB-256D0FD0AD31}"/>
              </a:ext>
            </a:extLst>
          </p:cNvPr>
          <p:cNvSpPr/>
          <p:nvPr/>
        </p:nvSpPr>
        <p:spPr>
          <a:xfrm>
            <a:off x="6322280" y="6302922"/>
            <a:ext cx="5350182" cy="7314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tổ</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81805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228216" y="671789"/>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556811" y="950785"/>
            <a:ext cx="3822655" cy="2315191"/>
            <a:chOff x="3556811" y="950785"/>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556811" y="950785"/>
              <a:ext cx="3822655" cy="2315191"/>
              <a:chOff x="38926" y="199967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38926" y="199967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187927" y="2324266"/>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chạm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604702" y="3439401"/>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163157" y="2391597"/>
                <a:ext cx="1944892" cy="981290"/>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Xuýt</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xoa</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Cách</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thể</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hiện</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cảm</a:t>
                </a:r>
                <a:r>
                  <a:rPr kumimoji="0" lang="en-US" altLang="zh-CN"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grpSp>
        <p:nvGrpSpPr>
          <p:cNvPr id="31" name="Group 30">
            <a:extLst>
              <a:ext uri="{FF2B5EF4-FFF2-40B4-BE49-F238E27FC236}">
                <a16:creationId xmlns:a16="http://schemas.microsoft.com/office/drawing/2014/main" id="{E91D45DE-819A-4647-9C53-FA455570D9E6}"/>
              </a:ext>
            </a:extLst>
          </p:cNvPr>
          <p:cNvGrpSpPr/>
          <p:nvPr/>
        </p:nvGrpSpPr>
        <p:grpSpPr>
          <a:xfrm>
            <a:off x="7605788" y="886284"/>
            <a:ext cx="3822655" cy="2315191"/>
            <a:chOff x="3640975" y="943522"/>
            <a:chExt cx="3822655" cy="2315191"/>
          </a:xfrm>
        </p:grpSpPr>
        <p:grpSp>
          <p:nvGrpSpPr>
            <p:cNvPr id="32" name="Group 31">
              <a:extLst>
                <a:ext uri="{FF2B5EF4-FFF2-40B4-BE49-F238E27FC236}">
                  <a16:creationId xmlns:a16="http://schemas.microsoft.com/office/drawing/2014/main" id="{C16C8A6E-8B44-4196-9A51-5CAA7A0FA07A}"/>
                </a:ext>
              </a:extLst>
            </p:cNvPr>
            <p:cNvGrpSpPr/>
            <p:nvPr/>
          </p:nvGrpSpPr>
          <p:grpSpPr>
            <a:xfrm>
              <a:off x="3640975" y="943522"/>
              <a:ext cx="3822655" cy="2315191"/>
              <a:chOff x="85361" y="1993055"/>
              <a:chExt cx="2109019" cy="2109019"/>
            </a:xfrm>
          </p:grpSpPr>
          <p:sp>
            <p:nvSpPr>
              <p:cNvPr id="35" name="Hexagon 34">
                <a:extLst>
                  <a:ext uri="{FF2B5EF4-FFF2-40B4-BE49-F238E27FC236}">
                    <a16:creationId xmlns:a16="http://schemas.microsoft.com/office/drawing/2014/main" id="{88DADB4A-C859-4881-A30E-DE4318251795}"/>
                  </a:ext>
                </a:extLst>
              </p:cNvPr>
              <p:cNvSpPr/>
              <p:nvPr/>
            </p:nvSpPr>
            <p:spPr>
              <a:xfrm>
                <a:off x="85361" y="1993055"/>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TextBox 35">
                <a:extLst>
                  <a:ext uri="{FF2B5EF4-FFF2-40B4-BE49-F238E27FC236}">
                    <a16:creationId xmlns:a16="http://schemas.microsoft.com/office/drawing/2014/main" id="{669DEAF5-2DB4-452B-88D1-B3470883DADB}"/>
                  </a:ext>
                </a:extLst>
              </p:cNvPr>
              <p:cNvSpPr txBox="1"/>
              <p:nvPr/>
            </p:nvSpPr>
            <p:spPr>
              <a:xfrm>
                <a:off x="250259" y="2292448"/>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Nhiều</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âm</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phát</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ra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2800" dirty="0">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231F20"/>
                    </a:solidFill>
                    <a:latin typeface="Times New Roman" panose="02020603050405020304" pitchFamily="18" charset="0"/>
                    <a:ea typeface="Arial-Rounded" panose="020B0500000000000000" pitchFamily="34" charset="0"/>
                    <a:cs typeface="Times New Roman" panose="02020603050405020304" pitchFamily="18" charset="0"/>
                  </a:rPr>
                  <a:t>lúc</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3" name="10">
              <a:extLst>
                <a:ext uri="{FF2B5EF4-FFF2-40B4-BE49-F238E27FC236}">
                  <a16:creationId xmlns:a16="http://schemas.microsoft.com/office/drawing/2014/main" id="{DFF17D4D-89DB-4E79-A8A5-0C723FA1E74D}"/>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37" name="Group 36">
            <a:extLst>
              <a:ext uri="{FF2B5EF4-FFF2-40B4-BE49-F238E27FC236}">
                <a16:creationId xmlns:a16="http://schemas.microsoft.com/office/drawing/2014/main" id="{E0BA9217-075C-4C78-B297-C59446395BC9}"/>
              </a:ext>
            </a:extLst>
          </p:cNvPr>
          <p:cNvGrpSpPr/>
          <p:nvPr/>
        </p:nvGrpSpPr>
        <p:grpSpPr>
          <a:xfrm>
            <a:off x="7565018" y="3589638"/>
            <a:ext cx="3822655" cy="2315191"/>
            <a:chOff x="3692113" y="1020887"/>
            <a:chExt cx="3822655" cy="2315191"/>
          </a:xfrm>
        </p:grpSpPr>
        <p:grpSp>
          <p:nvGrpSpPr>
            <p:cNvPr id="38" name="Group 37">
              <a:extLst>
                <a:ext uri="{FF2B5EF4-FFF2-40B4-BE49-F238E27FC236}">
                  <a16:creationId xmlns:a16="http://schemas.microsoft.com/office/drawing/2014/main" id="{86469B70-A891-47DF-B8BC-BF10F8821D3A}"/>
                </a:ext>
              </a:extLst>
            </p:cNvPr>
            <p:cNvGrpSpPr/>
            <p:nvPr/>
          </p:nvGrpSpPr>
          <p:grpSpPr>
            <a:xfrm>
              <a:off x="3692113" y="1020887"/>
              <a:ext cx="3822655" cy="2315191"/>
              <a:chOff x="113574" y="2063530"/>
              <a:chExt cx="2109019" cy="2109019"/>
            </a:xfrm>
          </p:grpSpPr>
          <p:sp>
            <p:nvSpPr>
              <p:cNvPr id="40" name="Hexagon 39">
                <a:extLst>
                  <a:ext uri="{FF2B5EF4-FFF2-40B4-BE49-F238E27FC236}">
                    <a16:creationId xmlns:a16="http://schemas.microsoft.com/office/drawing/2014/main" id="{1CDA5FAA-3A01-47F7-91F3-22DA14D99808}"/>
                  </a:ext>
                </a:extLst>
              </p:cNvPr>
              <p:cNvSpPr/>
              <p:nvPr/>
            </p:nvSpPr>
            <p:spPr>
              <a:xfrm>
                <a:off x="113574" y="2063530"/>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 name="TextBox 40">
                <a:extLst>
                  <a:ext uri="{FF2B5EF4-FFF2-40B4-BE49-F238E27FC236}">
                    <a16:creationId xmlns:a16="http://schemas.microsoft.com/office/drawing/2014/main" id="{BA21E7A6-2FE1-4FED-94AA-4415EAB5D2B0}"/>
                  </a:ext>
                </a:extLst>
              </p:cNvPr>
              <p:cNvSpPr txBox="1"/>
              <p:nvPr/>
            </p:nvSpPr>
            <p:spPr>
              <a:xfrm>
                <a:off x="245338" y="2291757"/>
                <a:ext cx="1808630"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Thanh </a:t>
                </a:r>
                <a:r>
                  <a:rPr kumimoji="0" lang="en-US"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mai</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bụi</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thấp</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mọng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nước</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231F2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dâu</a:t>
                </a:r>
                <a:endParaRPr kumimoji="0" lang="zh-CN" altLang="en-US" sz="28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cxnSp>
          <p:nvCxnSpPr>
            <p:cNvPr id="39" name="10">
              <a:extLst>
                <a:ext uri="{FF2B5EF4-FFF2-40B4-BE49-F238E27FC236}">
                  <a16:creationId xmlns:a16="http://schemas.microsoft.com/office/drawing/2014/main" id="{B7F9641D-543A-45DC-9559-161585A74868}"/>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spTree>
    <p:extLst>
      <p:ext uri="{BB962C8B-B14F-4D97-AF65-F5344CB8AC3E}">
        <p14:creationId xmlns:p14="http://schemas.microsoft.com/office/powerpoint/2010/main" val="93640082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left)">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wipe(left)">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Tree>
    <p:extLst>
      <p:ext uri="{BB962C8B-B14F-4D97-AF65-F5344CB8AC3E}">
        <p14:creationId xmlns:p14="http://schemas.microsoft.com/office/powerpoint/2010/main" val="26666715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1281593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709562" y="3100886"/>
            <a:ext cx="11189347" cy="43107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582690" y="501064"/>
            <a:ext cx="11189347" cy="25998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42888" y="489077"/>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8" y="2987163"/>
            <a:ext cx="11189346"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cỏ xung quanh vẫn xôn xao. Thì ra vừa mới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67792" y="-38549"/>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709562" y="322088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29022" y="55821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12" name="Oval 11">
            <a:extLst>
              <a:ext uri="{FF2B5EF4-FFF2-40B4-BE49-F238E27FC236}">
                <a16:creationId xmlns:a16="http://schemas.microsoft.com/office/drawing/2014/main" id="{4D961F00-7AE0-4D82-8024-30AB8076D8DC}"/>
              </a:ext>
            </a:extLst>
          </p:cNvPr>
          <p:cNvSpPr/>
          <p:nvPr/>
        </p:nvSpPr>
        <p:spPr>
          <a:xfrm>
            <a:off x="6237561" y="6219842"/>
            <a:ext cx="5350182" cy="7314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77504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876675" y="-19050"/>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503228" y="1272579"/>
            <a:ext cx="8272558" cy="1100057"/>
            <a:chOff x="136243" y="-2131981"/>
            <a:chExt cx="2109019"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109019"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178359" y="-1572234"/>
              <a:ext cx="1964403" cy="1587360"/>
            </a:xfrm>
            <a:prstGeom prst="rect">
              <a:avLst/>
            </a:prstGeom>
            <a:noFill/>
          </p:spPr>
          <p:txBody>
            <a:bodyPr wrap="square" rtlCol="0">
              <a:spAutoFit/>
            </a:bodyPr>
            <a:lstStyle/>
            <a:p>
              <a:pPr lvl="0" defTabSz="913256" fontAlgn="base">
                <a:spcBef>
                  <a:spcPct val="0"/>
                </a:spcBef>
                <a:spcAft>
                  <a:spcPct val="0"/>
                </a:spcAft>
                <a:defRPr/>
              </a:pP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 Nghe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tiếng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sp>
        <p:nvSpPr>
          <p:cNvPr id="12" name="TextBox 11">
            <a:extLst>
              <a:ext uri="{FF2B5EF4-FFF2-40B4-BE49-F238E27FC236}">
                <a16:creationId xmlns:a16="http://schemas.microsoft.com/office/drawing/2014/main" id="{EDA1CF5D-1B6B-4A00-A003-2E8101B823A1}"/>
              </a:ext>
            </a:extLst>
          </p:cNvPr>
          <p:cNvSpPr txBox="1"/>
          <p:nvPr/>
        </p:nvSpPr>
        <p:spPr>
          <a:xfrm>
            <a:off x="1616679" y="2844225"/>
            <a:ext cx="5268938" cy="584775"/>
          </a:xfrm>
          <a:prstGeom prst="rect">
            <a:avLst/>
          </a:prstGeom>
          <a:noFill/>
        </p:spPr>
        <p:txBody>
          <a:bodyPr wrap="square" rtlCol="0">
            <a:spAutoFit/>
          </a:bodyPr>
          <a:lstStyle/>
          <a:p>
            <a:pPr marL="0" marR="0" lvl="0" indent="0"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co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rúm</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mình</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lại</a:t>
            </a:r>
            <a:r>
              <a:rPr kumimoji="0" lang="en-US" altLang="zh-CN"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2177389" y="331885"/>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300708" y="1056606"/>
            <a:ext cx="8650855" cy="1081288"/>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840072" y="1164999"/>
            <a:ext cx="7972536" cy="584775"/>
          </a:xfrm>
          <a:prstGeom prst="rect">
            <a:avLst/>
          </a:prstGeom>
          <a:noFill/>
        </p:spPr>
        <p:txBody>
          <a:bodyPr wrap="square" rtlCol="0">
            <a:spAutoFit/>
          </a:bodyPr>
          <a:lstStyle/>
          <a:p>
            <a:pPr lvl="0" defTabSz="913256" fontAlgn="base">
              <a:spcBef>
                <a:spcPct val="0"/>
              </a:spcBef>
              <a:spcAft>
                <a:spcPct val="0"/>
              </a:spcAft>
              <a:defRPr/>
            </a:pP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2.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cỏ</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xung</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quanh</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xôn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xao</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chuyện</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p>
        </p:txBody>
      </p:sp>
      <p:sp>
        <p:nvSpPr>
          <p:cNvPr id="7" name="TextBox 6">
            <a:extLst>
              <a:ext uri="{FF2B5EF4-FFF2-40B4-BE49-F238E27FC236}">
                <a16:creationId xmlns:a16="http://schemas.microsoft.com/office/drawing/2014/main" id="{3B327375-4554-4BE3-B834-83A4D5E673F9}"/>
              </a:ext>
            </a:extLst>
          </p:cNvPr>
          <p:cNvSpPr txBox="1"/>
          <p:nvPr/>
        </p:nvSpPr>
        <p:spPr>
          <a:xfrm>
            <a:off x="5121209" y="2076770"/>
            <a:ext cx="3949147" cy="2554545"/>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a:t>
            </a:r>
            <a:r>
              <a:rPr lang="vi-VN"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ó một con chim xanh biếc, toàn thân long lánh như tự tỏa sáng không biết từ đâu bay tới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2" name="Picture 1"/>
          <p:cNvPicPr>
            <a:picLocks noChangeAspect="1"/>
          </p:cNvPicPr>
          <p:nvPr/>
        </p:nvPicPr>
        <p:blipFill rotWithShape="1">
          <a:blip r:embed="rId2"/>
          <a:srcRect l="21156" t="15495" r="46447" b="23246"/>
          <a:stretch/>
        </p:blipFill>
        <p:spPr>
          <a:xfrm>
            <a:off x="300708" y="2246288"/>
            <a:ext cx="4701747" cy="2792118"/>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BE49D0B-9D2F-4FDD-A935-A55E32B03199}"/>
              </a:ext>
            </a:extLst>
          </p:cNvPr>
          <p:cNvSpPr txBox="1"/>
          <p:nvPr/>
        </p:nvSpPr>
        <p:spPr>
          <a:xfrm>
            <a:off x="1604257" y="1416050"/>
            <a:ext cx="9353770" cy="584775"/>
          </a:xfrm>
          <a:prstGeom prst="rect">
            <a:avLst/>
          </a:prstGeom>
          <a:noFill/>
        </p:spPr>
        <p:txBody>
          <a:bodyPr wrap="square" rtlCol="0">
            <a:spAutoFit/>
          </a:bodyPr>
          <a:lstStyle/>
          <a:p>
            <a:pPr marL="0" marR="0" lvl="0" indent="0" algn="just" defTabSz="913256"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3. </a:t>
            </a:r>
            <a:r>
              <a:rPr kumimoji="0" lang="en-US" altLang="zh-C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Cây</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xấu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hổ</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điều</a:t>
            </a:r>
            <a:r>
              <a:rPr kumimoji="0" lang="en-US" altLang="zh-CN" sz="3200" b="0"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kumimoji="0" lang="en-US" altLang="zh-CN" sz="3200" b="0"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gì</a:t>
            </a:r>
            <a:r>
              <a:rPr lang="en-US" altLang="zh-CN"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
        <p:nvSpPr>
          <p:cNvPr id="12" name="TextBox 11">
            <a:extLst>
              <a:ext uri="{FF2B5EF4-FFF2-40B4-BE49-F238E27FC236}">
                <a16:creationId xmlns:a16="http://schemas.microsoft.com/office/drawing/2014/main" id="{055FC693-4CD4-45E5-A67B-974678D90A96}"/>
              </a:ext>
            </a:extLst>
          </p:cNvPr>
          <p:cNvSpPr txBox="1"/>
          <p:nvPr/>
        </p:nvSpPr>
        <p:spPr>
          <a:xfrm>
            <a:off x="1777285" y="2651125"/>
            <a:ext cx="8087932" cy="1077218"/>
          </a:xfrm>
          <a:prstGeom prst="rect">
            <a:avLst/>
          </a:prstGeom>
          <a:noFill/>
        </p:spPr>
        <p:txBody>
          <a:bodyPr wrap="square" rtlCol="0">
            <a:spAutoFit/>
          </a:bodyPr>
          <a:lstStyle/>
          <a:p>
            <a:pPr lvl="0" algn="just" defTabSz="913256" fontAlgn="base">
              <a:spcBef>
                <a:spcPct val="0"/>
              </a:spcBef>
              <a:spcAft>
                <a:spcPct val="0"/>
              </a:spcAft>
              <a:defRPr/>
            </a:pP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Cây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xấu</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hổ</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tiếc</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nuối</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vì</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không</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nhìn</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thấy</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con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chim</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xanh</a:t>
            </a:r>
            <a:r>
              <a:rPr lang="en-US" altLang="zh-C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mn-lt"/>
              </a:rPr>
              <a:t>.</a:t>
            </a:r>
            <a:endParaRPr kumimoji="0" lang="zh-CN" alt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spTree>
    <p:extLst>
      <p:ext uri="{BB962C8B-B14F-4D97-AF65-F5344CB8AC3E}">
        <p14:creationId xmlns:p14="http://schemas.microsoft.com/office/powerpoint/2010/main" val="369537305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895725" y="123231"/>
            <a:ext cx="4096204"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
        <p:nvSpPr>
          <p:cNvPr id="8" name="Hexagon 7">
            <a:extLst>
              <a:ext uri="{FF2B5EF4-FFF2-40B4-BE49-F238E27FC236}">
                <a16:creationId xmlns:a16="http://schemas.microsoft.com/office/drawing/2014/main" id="{656B7EDA-4DEE-44AD-9FC2-7177221356BC}"/>
              </a:ext>
            </a:extLst>
          </p:cNvPr>
          <p:cNvSpPr/>
          <p:nvPr/>
        </p:nvSpPr>
        <p:spPr>
          <a:xfrm>
            <a:off x="122738" y="1393100"/>
            <a:ext cx="9352655" cy="151514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F8500F0A-4DE4-433F-8A78-0AA9EBC3456A}"/>
              </a:ext>
            </a:extLst>
          </p:cNvPr>
          <p:cNvSpPr txBox="1"/>
          <p:nvPr/>
        </p:nvSpPr>
        <p:spPr>
          <a:xfrm>
            <a:off x="592182" y="1570285"/>
            <a:ext cx="8625460" cy="1077218"/>
          </a:xfrm>
          <a:prstGeom prst="rect">
            <a:avLst/>
          </a:prstGeom>
          <a:noFill/>
        </p:spPr>
        <p:txBody>
          <a:bodyPr wrap="square" rtlCol="0">
            <a:spAutoFit/>
          </a:bodyPr>
          <a:lstStyle/>
          <a:p>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4.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văn</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nào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cho</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xấu</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hổ</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mong</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quay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32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9" name="TextBox 8">
            <a:extLst>
              <a:ext uri="{FF2B5EF4-FFF2-40B4-BE49-F238E27FC236}">
                <a16:creationId xmlns:a16="http://schemas.microsoft.com/office/drawing/2014/main" id="{75A3F923-B985-49EF-A0EE-47D0A370B8BE}"/>
              </a:ext>
            </a:extLst>
          </p:cNvPr>
          <p:cNvSpPr txBox="1"/>
          <p:nvPr/>
        </p:nvSpPr>
        <p:spPr>
          <a:xfrm>
            <a:off x="374706" y="3085430"/>
            <a:ext cx="8705907" cy="752065"/>
          </a:xfrm>
          <a:prstGeom prst="rect">
            <a:avLst/>
          </a:prstGeom>
          <a:noFill/>
        </p:spPr>
        <p:txBody>
          <a:bodyPr wrap="square" rtlCol="0">
            <a:spAutoFit/>
          </a:bodyPr>
          <a:lstStyle/>
          <a:p>
            <a:pPr algn="just">
              <a:lnSpc>
                <a:spcPct val="150000"/>
              </a:lnSpc>
            </a:pPr>
            <a:r>
              <a:rPr lang="vi-VN"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biết</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bao</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giờ</a:t>
            </a:r>
            <a:r>
              <a:rPr lang="en-US" sz="3200" dirty="0">
                <a:latin typeface="Times New Roman" panose="02020603050405020304" pitchFamily="18" charset="0"/>
                <a:cs typeface="Times New Roman" panose="02020603050405020304" pitchFamily="18" charset="0"/>
                <a:sym typeface="Wingdings" panose="05000000000000000000" pitchFamily="2" charset="2"/>
              </a:rPr>
              <a:t> con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chim</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xanh</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ấy</a:t>
            </a:r>
            <a:r>
              <a:rPr lang="en-US" sz="3200" dirty="0">
                <a:latin typeface="Times New Roman" panose="02020603050405020304" pitchFamily="18" charset="0"/>
                <a:cs typeface="Times New Roman" panose="02020603050405020304" pitchFamily="18" charset="0"/>
                <a:sym typeface="Wingdings" panose="05000000000000000000" pitchFamily="2" charset="2"/>
              </a:rPr>
              <a:t> quay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trở</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lại</a:t>
            </a:r>
            <a:r>
              <a:rPr lang="en-US" sz="3200" dirty="0">
                <a:latin typeface="Times New Roman" panose="02020603050405020304" pitchFamily="18" charset="0"/>
                <a:cs typeface="Times New Roman" panose="02020603050405020304" pitchFamily="18" charset="0"/>
                <a:sym typeface="Wingdings" panose="05000000000000000000" pitchFamily="2" charset="2"/>
              </a:rPr>
              <a:t>?</a:t>
            </a:r>
            <a:endParaRPr lang="vi-VN" sz="3200" dirty="0">
              <a:latin typeface="Times New Roman" panose="02020603050405020304" pitchFamily="18" charset="0"/>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384784571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8">
            <a:extLst>
              <a:ext uri="{FF2B5EF4-FFF2-40B4-BE49-F238E27FC236}">
                <a16:creationId xmlns:a16="http://schemas.microsoft.com/office/drawing/2014/main" id="{86791810-763F-49D6-BE69-A2FB92F78D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0961914" y="0"/>
            <a:ext cx="1451607" cy="1818864"/>
          </a:xfrm>
          <a:prstGeom prst="rect">
            <a:avLst/>
          </a:prstGeom>
        </p:spPr>
      </p:pic>
      <p:sp>
        <p:nvSpPr>
          <p:cNvPr id="2" name="Rectangle 1">
            <a:extLst>
              <a:ext uri="{FF2B5EF4-FFF2-40B4-BE49-F238E27FC236}">
                <a16:creationId xmlns:a16="http://schemas.microsoft.com/office/drawing/2014/main" id="{FB4B99EE-334E-405E-B79C-C7BC5BFA3B4E}"/>
              </a:ext>
            </a:extLst>
          </p:cNvPr>
          <p:cNvSpPr/>
          <p:nvPr/>
        </p:nvSpPr>
        <p:spPr>
          <a:xfrm>
            <a:off x="932811" y="1493369"/>
            <a:ext cx="7585178" cy="69111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ngữ</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chỉ</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đặc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điểm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216E9AA9-3460-4D49-9B72-A7D5D6BAA087}"/>
              </a:ext>
            </a:extLst>
          </p:cNvPr>
          <p:cNvSpPr/>
          <p:nvPr/>
        </p:nvSpPr>
        <p:spPr>
          <a:xfrm>
            <a:off x="1158205" y="2617835"/>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70C8D749-E28A-4A86-9104-E8953FB116EB}"/>
              </a:ext>
            </a:extLst>
          </p:cNvPr>
          <p:cNvSpPr/>
          <p:nvPr/>
        </p:nvSpPr>
        <p:spPr>
          <a:xfrm>
            <a:off x="4059923" y="2591220"/>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Lóng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lánh</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8C89D8CC-5F85-4FD1-B008-F447EFBDCFC3}"/>
              </a:ext>
            </a:extLst>
          </p:cNvPr>
          <p:cNvSpPr/>
          <p:nvPr/>
        </p:nvSpPr>
        <p:spPr>
          <a:xfrm>
            <a:off x="6774224" y="2591220"/>
            <a:ext cx="2148848"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Bay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FEC5C71D-887A-41BD-98D4-70F1D8D2F69E}"/>
              </a:ext>
            </a:extLst>
          </p:cNvPr>
          <p:cNvSpPr/>
          <p:nvPr/>
        </p:nvSpPr>
        <p:spPr>
          <a:xfrm>
            <a:off x="2391701" y="3876369"/>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Trở</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lại</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CFF0F57D-CE91-40B6-B2B3-CC272F583023}"/>
              </a:ext>
            </a:extLst>
          </p:cNvPr>
          <p:cNvSpPr/>
          <p:nvPr/>
        </p:nvSpPr>
        <p:spPr>
          <a:xfrm>
            <a:off x="5756575" y="3790452"/>
            <a:ext cx="2296633" cy="7123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biếc</a:t>
            </a:r>
            <a:endParaRPr lang="en-US" sz="32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1" name="Rectangle: Rounded Corners 6">
            <a:extLst>
              <a:ext uri="{FF2B5EF4-FFF2-40B4-BE49-F238E27FC236}">
                <a16:creationId xmlns:a16="http://schemas.microsoft.com/office/drawing/2014/main" id="{34A68170-28F8-4EF8-B377-A4FB5B897AB9}"/>
              </a:ext>
            </a:extLst>
          </p:cNvPr>
          <p:cNvSpPr/>
          <p:nvPr/>
        </p:nvSpPr>
        <p:spPr>
          <a:xfrm>
            <a:off x="1682162" y="714452"/>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903206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1" nodeType="clickEffect">
                                  <p:stCondLst>
                                    <p:cond delay="0"/>
                                  </p:stCondLst>
                                  <p:childTnLst>
                                    <p:anim calcmode="lin" valueType="num">
                                      <p:cBhvr additive="base">
                                        <p:cTn id="36" dur="500"/>
                                        <p:tgtEl>
                                          <p:spTgt spid="7"/>
                                        </p:tgtEl>
                                        <p:attrNameLst>
                                          <p:attrName>ppt_x</p:attrName>
                                        </p:attrNameLst>
                                      </p:cBhvr>
                                      <p:tavLst>
                                        <p:tav tm="0">
                                          <p:val>
                                            <p:strVal val="ppt_x"/>
                                          </p:val>
                                        </p:tav>
                                        <p:tav tm="100000">
                                          <p:val>
                                            <p:strVal val="ppt_x"/>
                                          </p:val>
                                        </p:tav>
                                      </p:tavLst>
                                    </p:anim>
                                    <p:anim calcmode="lin" valueType="num">
                                      <p:cBhvr additive="base">
                                        <p:cTn id="37" dur="500"/>
                                        <p:tgtEl>
                                          <p:spTgt spid="7"/>
                                        </p:tgtEl>
                                        <p:attrNameLst>
                                          <p:attrName>ppt_y</p:attrName>
                                        </p:attrNameLst>
                                      </p:cBhvr>
                                      <p:tavLst>
                                        <p:tav tm="0">
                                          <p:val>
                                            <p:strVal val="ppt_y"/>
                                          </p:val>
                                        </p:tav>
                                        <p:tav tm="100000">
                                          <p:val>
                                            <p:strVal val="1+ppt_h/2"/>
                                          </p:val>
                                        </p:tav>
                                      </p:tavLst>
                                    </p:anim>
                                    <p:set>
                                      <p:cBhvr>
                                        <p:cTn id="38" dur="1" fill="hold">
                                          <p:stCondLst>
                                            <p:cond delay="499"/>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1" nodeType="clickEffect">
                                  <p:stCondLst>
                                    <p:cond delay="0"/>
                                  </p:stCondLst>
                                  <p:childTnLst>
                                    <p:anim calcmode="lin" valueType="num">
                                      <p:cBhvr additive="base">
                                        <p:cTn id="42" dur="500"/>
                                        <p:tgtEl>
                                          <p:spTgt spid="9"/>
                                        </p:tgtEl>
                                        <p:attrNameLst>
                                          <p:attrName>ppt_x</p:attrName>
                                        </p:attrNameLst>
                                      </p:cBhvr>
                                      <p:tavLst>
                                        <p:tav tm="0">
                                          <p:val>
                                            <p:strVal val="ppt_x"/>
                                          </p:val>
                                        </p:tav>
                                        <p:tav tm="100000">
                                          <p:val>
                                            <p:strVal val="ppt_x"/>
                                          </p:val>
                                        </p:tav>
                                      </p:tavLst>
                                    </p:anim>
                                    <p:anim calcmode="lin" valueType="num">
                                      <p:cBhvr additive="base">
                                        <p:cTn id="43" dur="500"/>
                                        <p:tgtEl>
                                          <p:spTgt spid="9"/>
                                        </p:tgtEl>
                                        <p:attrNameLst>
                                          <p:attrName>ppt_y</p:attrName>
                                        </p:attrNameLst>
                                      </p:cBhvr>
                                      <p:tavLst>
                                        <p:tav tm="0">
                                          <p:val>
                                            <p:strVal val="ppt_y"/>
                                          </p:val>
                                        </p:tav>
                                        <p:tav tm="100000">
                                          <p:val>
                                            <p:strVal val="1+ppt_h/2"/>
                                          </p:val>
                                        </p:tav>
                                      </p:tavLst>
                                    </p:anim>
                                    <p:set>
                                      <p:cBhvr>
                                        <p:cTn id="44"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7" grpId="1" animBg="1"/>
      <p:bldP spid="9" grpId="0" animBg="1"/>
      <p:bldP spid="9" grpId="1"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30421" y="3006461"/>
            <a:ext cx="3972714"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1019612" y="1007558"/>
            <a:ext cx="5375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xấu</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hổ</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429953B-E585-41C2-A20C-5C25E8ACA96E}"/>
              </a:ext>
            </a:extLst>
          </p:cNvPr>
          <p:cNvSpPr txBox="1"/>
          <p:nvPr/>
        </p:nvSpPr>
        <p:spPr>
          <a:xfrm>
            <a:off x="922259" y="1523076"/>
            <a:ext cx="66997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1623C27-0571-4292-9DBC-07A3C543DE12}"/>
              </a:ext>
            </a:extLst>
          </p:cNvPr>
          <p:cNvSpPr txBox="1"/>
          <p:nvPr/>
        </p:nvSpPr>
        <p:spPr>
          <a:xfrm>
            <a:off x="490954" y="2024997"/>
            <a:ext cx="9058083"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rất</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tiếc</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mở</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để</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nhìn</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thấy</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con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xanh</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578592" y="2944879"/>
            <a:ext cx="8356754" cy="2701081"/>
          </a:xfrm>
          <a:prstGeom prst="rect">
            <a:avLst/>
          </a:prstGeom>
        </p:spPr>
      </p:pic>
      <p:sp>
        <p:nvSpPr>
          <p:cNvPr id="7" name="Rectangle: Rounded Corners 6">
            <a:extLst>
              <a:ext uri="{FF2B5EF4-FFF2-40B4-BE49-F238E27FC236}">
                <a16:creationId xmlns:a16="http://schemas.microsoft.com/office/drawing/2014/main" id="{34A68170-28F8-4EF8-B377-A4FB5B897AB9}"/>
              </a:ext>
            </a:extLst>
          </p:cNvPr>
          <p:cNvSpPr/>
          <p:nvPr/>
        </p:nvSpPr>
        <p:spPr>
          <a:xfrm>
            <a:off x="1283061" y="124732"/>
            <a:ext cx="6086475"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36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0970949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heel(1)">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2470515" y="1833986"/>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3</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355751" y="8137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53333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52062" y="-2681938"/>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4222321" y="2524939"/>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Viết</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2</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1966415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
            <a:hlinkClick r:id="" action="ppaction://media"/>
            <a:extLst>
              <a:ext uri="{FF2B5EF4-FFF2-40B4-BE49-F238E27FC236}">
                <a16:creationId xmlns:a16="http://schemas.microsoft.com/office/drawing/2014/main" id="{1CF37974-267E-4F83-8D39-4E370B71AC1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7000" y="0"/>
            <a:ext cx="6858000" cy="6858000"/>
          </a:xfrm>
          <a:prstGeom prst="rect">
            <a:avLst/>
          </a:prstGeom>
        </p:spPr>
      </p:pic>
    </p:spTree>
    <p:extLst>
      <p:ext uri="{BB962C8B-B14F-4D97-AF65-F5344CB8AC3E}">
        <p14:creationId xmlns:p14="http://schemas.microsoft.com/office/powerpoint/2010/main" val="1208819206"/>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90CBE52-488B-43ED-B921-C6338D91C5E2}"/>
              </a:ext>
            </a:extLst>
          </p:cNvPr>
          <p:cNvSpPr txBox="1"/>
          <p:nvPr/>
        </p:nvSpPr>
        <p:spPr>
          <a:xfrm>
            <a:off x="1931763" y="105299"/>
            <a:ext cx="4681775" cy="707886"/>
          </a:xfrm>
          <a:prstGeom prst="rect">
            <a:avLst/>
          </a:prstGeom>
          <a:noFill/>
        </p:spPr>
        <p:txBody>
          <a:bodyPr wrap="square" rtlCol="0">
            <a:spAutoFit/>
          </a:bodyPr>
          <a:lstStyle/>
          <a:p>
            <a:r>
              <a:rPr lang="vi-VN" sz="4000" dirty="0">
                <a:solidFill>
                  <a:schemeClr val="accent2"/>
                </a:solidFill>
                <a:latin typeface="+mj-lt"/>
              </a:rPr>
              <a:t>VIẾT ỨNG DỤNG</a:t>
            </a:r>
            <a:endParaRPr lang="en-US" sz="4000" dirty="0">
              <a:solidFill>
                <a:schemeClr val="accent2"/>
              </a:solidFill>
              <a:latin typeface="+mj-lt"/>
              <a:ea typeface="HP001" panose="020B0603050302020204" pitchFamily="34" charset="0"/>
            </a:endParaRPr>
          </a:p>
        </p:txBody>
      </p:sp>
      <p:sp>
        <p:nvSpPr>
          <p:cNvPr id="7" name="TextBox 6">
            <a:extLst>
              <a:ext uri="{FF2B5EF4-FFF2-40B4-BE49-F238E27FC236}">
                <a16:creationId xmlns:a16="http://schemas.microsoft.com/office/drawing/2014/main" id="{D5A14ACB-BA2A-42D1-98F7-CA57672DDE68}"/>
              </a:ext>
            </a:extLst>
          </p:cNvPr>
          <p:cNvSpPr txBox="1"/>
          <p:nvPr/>
        </p:nvSpPr>
        <p:spPr>
          <a:xfrm>
            <a:off x="1181406" y="1855342"/>
            <a:ext cx="6538829" cy="1429622"/>
          </a:xfrm>
          <a:prstGeom prst="rect">
            <a:avLst/>
          </a:prstGeom>
          <a:noFill/>
        </p:spPr>
        <p:txBody>
          <a:bodyPr wrap="square" rtlCol="0">
            <a:spAutoFit/>
          </a:bodyPr>
          <a:lstStyle/>
          <a:p>
            <a:pPr algn="just">
              <a:lnSpc>
                <a:spcPct val="150000"/>
              </a:lnSpc>
            </a:pPr>
            <a:r>
              <a:rPr lang="vi-VN" sz="2000" dirty="0">
                <a:latin typeface="+mj-lt"/>
              </a:rPr>
              <a:t>a. </a:t>
            </a:r>
            <a:r>
              <a:rPr lang="en-US" sz="2000" dirty="0" err="1">
                <a:latin typeface="+mj-lt"/>
              </a:rPr>
              <a:t>Chữ</a:t>
            </a:r>
            <a:r>
              <a:rPr lang="en-US" sz="2000" dirty="0">
                <a:latin typeface="+mj-lt"/>
              </a:rPr>
              <a:t> </a:t>
            </a:r>
            <a:r>
              <a:rPr lang="en-US" sz="2000" dirty="0" err="1">
                <a:latin typeface="+mj-lt"/>
              </a:rPr>
              <a:t>cái</a:t>
            </a:r>
            <a:r>
              <a:rPr lang="en-US" sz="2000" dirty="0">
                <a:latin typeface="+mj-lt"/>
              </a:rPr>
              <a:t> </a:t>
            </a:r>
            <a:r>
              <a:rPr lang="en-US" sz="2000" dirty="0" err="1">
                <a:latin typeface="+mj-lt"/>
              </a:rPr>
              <a:t>nào</a:t>
            </a:r>
            <a:r>
              <a:rPr lang="en-US" sz="2000" dirty="0">
                <a:latin typeface="+mj-lt"/>
              </a:rPr>
              <a:t> </a:t>
            </a:r>
            <a:r>
              <a:rPr lang="en-US" sz="2000" dirty="0" err="1">
                <a:latin typeface="+mj-lt"/>
              </a:rPr>
              <a:t>được</a:t>
            </a:r>
            <a:r>
              <a:rPr lang="en-US" sz="2000" dirty="0">
                <a:latin typeface="+mj-lt"/>
              </a:rPr>
              <a:t> </a:t>
            </a:r>
            <a:r>
              <a:rPr lang="en-US" sz="2000" dirty="0" err="1">
                <a:latin typeface="+mj-lt"/>
              </a:rPr>
              <a:t>viết</a:t>
            </a:r>
            <a:r>
              <a:rPr lang="en-US" sz="2000" dirty="0">
                <a:latin typeface="+mj-lt"/>
              </a:rPr>
              <a:t> </a:t>
            </a:r>
            <a:r>
              <a:rPr lang="en-US" sz="2000" dirty="0" err="1">
                <a:latin typeface="+mj-lt"/>
              </a:rPr>
              <a:t>hoa</a:t>
            </a:r>
            <a:r>
              <a:rPr lang="en-US" sz="2000" dirty="0">
                <a:latin typeface="+mj-lt"/>
              </a:rPr>
              <a:t>? </a:t>
            </a:r>
            <a:endParaRPr lang="vi-VN" sz="2000" dirty="0">
              <a:latin typeface="+mj-lt"/>
            </a:endParaRPr>
          </a:p>
          <a:p>
            <a:pPr algn="just">
              <a:lnSpc>
                <a:spcPct val="150000"/>
              </a:lnSpc>
            </a:pPr>
            <a:r>
              <a:rPr lang="vi-VN" sz="2000" dirty="0">
                <a:latin typeface="+mj-lt"/>
              </a:rPr>
              <a:t>b. </a:t>
            </a:r>
            <a:r>
              <a:rPr lang="en-US" sz="2000" dirty="0" err="1">
                <a:latin typeface="+mj-lt"/>
              </a:rPr>
              <a:t>Khoảng</a:t>
            </a:r>
            <a:r>
              <a:rPr lang="en-US" sz="2000" dirty="0">
                <a:latin typeface="+mj-lt"/>
              </a:rPr>
              <a:t> </a:t>
            </a:r>
            <a:r>
              <a:rPr lang="en-US" sz="2000" dirty="0" err="1">
                <a:latin typeface="+mj-lt"/>
              </a:rPr>
              <a:t>cách</a:t>
            </a:r>
            <a:r>
              <a:rPr lang="en-US" sz="2000" dirty="0">
                <a:latin typeface="+mj-lt"/>
              </a:rPr>
              <a:t> </a:t>
            </a:r>
            <a:r>
              <a:rPr lang="en-US" sz="2000" dirty="0" err="1">
                <a:latin typeface="+mj-lt"/>
              </a:rPr>
              <a:t>giữa</a:t>
            </a:r>
            <a:r>
              <a:rPr lang="en-US" sz="2000" dirty="0">
                <a:latin typeface="+mj-lt"/>
              </a:rPr>
              <a:t> </a:t>
            </a:r>
            <a:r>
              <a:rPr lang="en-US" sz="2000" dirty="0" err="1">
                <a:latin typeface="+mj-lt"/>
              </a:rPr>
              <a:t>các</a:t>
            </a:r>
            <a:r>
              <a:rPr lang="en-US" sz="2000" dirty="0">
                <a:latin typeface="+mj-lt"/>
              </a:rPr>
              <a:t> </a:t>
            </a:r>
            <a:r>
              <a:rPr lang="en-US" sz="2000" dirty="0" err="1">
                <a:latin typeface="+mj-lt"/>
              </a:rPr>
              <a:t>chữ</a:t>
            </a:r>
            <a:r>
              <a:rPr lang="en-US" sz="2000" dirty="0">
                <a:latin typeface="+mj-lt"/>
              </a:rPr>
              <a:t> </a:t>
            </a:r>
            <a:r>
              <a:rPr lang="en-US" sz="2000" dirty="0" err="1">
                <a:latin typeface="+mj-lt"/>
              </a:rPr>
              <a:t>ghi</a:t>
            </a:r>
            <a:r>
              <a:rPr lang="en-US" sz="2000" dirty="0">
                <a:latin typeface="+mj-lt"/>
              </a:rPr>
              <a:t> </a:t>
            </a:r>
            <a:r>
              <a:rPr lang="en-US" sz="2000" dirty="0" err="1">
                <a:latin typeface="+mj-lt"/>
              </a:rPr>
              <a:t>tiếng</a:t>
            </a:r>
            <a:r>
              <a:rPr lang="en-US" sz="2000" dirty="0">
                <a:latin typeface="+mj-lt"/>
              </a:rPr>
              <a:t> </a:t>
            </a:r>
            <a:r>
              <a:rPr lang="en-US" sz="2000" dirty="0" err="1">
                <a:latin typeface="+mj-lt"/>
              </a:rPr>
              <a:t>như</a:t>
            </a:r>
            <a:r>
              <a:rPr lang="en-US" sz="2000" dirty="0">
                <a:latin typeface="+mj-lt"/>
              </a:rPr>
              <a:t> </a:t>
            </a:r>
            <a:r>
              <a:rPr lang="en-US" sz="2000" dirty="0" err="1">
                <a:latin typeface="+mj-lt"/>
              </a:rPr>
              <a:t>thế</a:t>
            </a:r>
            <a:r>
              <a:rPr lang="en-US" sz="2000" dirty="0">
                <a:latin typeface="+mj-lt"/>
              </a:rPr>
              <a:t> </a:t>
            </a:r>
            <a:r>
              <a:rPr lang="en-US" sz="2000" dirty="0" err="1">
                <a:latin typeface="+mj-lt"/>
              </a:rPr>
              <a:t>nào</a:t>
            </a:r>
            <a:r>
              <a:rPr lang="en-US" sz="2000" dirty="0">
                <a:latin typeface="+mj-lt"/>
              </a:rPr>
              <a:t>?</a:t>
            </a:r>
            <a:endParaRPr lang="vi-VN" sz="2000" dirty="0">
              <a:latin typeface="+mj-lt"/>
            </a:endParaRPr>
          </a:p>
          <a:p>
            <a:pPr algn="just">
              <a:lnSpc>
                <a:spcPct val="150000"/>
              </a:lnSpc>
            </a:pPr>
            <a:r>
              <a:rPr lang="en-US" sz="2000" dirty="0">
                <a:latin typeface="+mj-lt"/>
              </a:rPr>
              <a:t>c. </a:t>
            </a:r>
            <a:r>
              <a:rPr lang="en-US" sz="2000" dirty="0" err="1">
                <a:latin typeface="+mj-lt"/>
              </a:rPr>
              <a:t>Những</a:t>
            </a:r>
            <a:r>
              <a:rPr lang="en-US" sz="2000" dirty="0">
                <a:latin typeface="+mj-lt"/>
              </a:rPr>
              <a:t> </a:t>
            </a:r>
            <a:r>
              <a:rPr lang="en-US" sz="2000" dirty="0" err="1">
                <a:latin typeface="+mj-lt"/>
              </a:rPr>
              <a:t>chữ</a:t>
            </a:r>
            <a:r>
              <a:rPr lang="en-US" sz="2000" dirty="0">
                <a:latin typeface="+mj-lt"/>
              </a:rPr>
              <a:t> </a:t>
            </a:r>
            <a:r>
              <a:rPr lang="en-US" sz="2000" dirty="0" err="1">
                <a:latin typeface="+mj-lt"/>
              </a:rPr>
              <a:t>cái</a:t>
            </a:r>
            <a:r>
              <a:rPr lang="en-US" sz="2000" dirty="0">
                <a:latin typeface="+mj-lt"/>
              </a:rPr>
              <a:t> </a:t>
            </a:r>
            <a:r>
              <a:rPr lang="en-US" sz="2000" dirty="0" err="1">
                <a:latin typeface="+mj-lt"/>
              </a:rPr>
              <a:t>nào</a:t>
            </a:r>
            <a:r>
              <a:rPr lang="en-US" sz="2000" dirty="0">
                <a:latin typeface="+mj-lt"/>
              </a:rPr>
              <a:t> </a:t>
            </a:r>
            <a:r>
              <a:rPr lang="en-US" sz="2000" dirty="0" err="1">
                <a:latin typeface="+mj-lt"/>
              </a:rPr>
              <a:t>cao</a:t>
            </a:r>
            <a:r>
              <a:rPr lang="en-US" sz="2000" dirty="0">
                <a:latin typeface="+mj-lt"/>
              </a:rPr>
              <a:t> 2.5 li ?</a:t>
            </a:r>
            <a:endParaRPr lang="vi-VN" sz="2000" dirty="0">
              <a:latin typeface="+mj-lt"/>
            </a:endParaRPr>
          </a:p>
        </p:txBody>
      </p:sp>
      <p:grpSp>
        <p:nvGrpSpPr>
          <p:cNvPr id="8" name="Group 7">
            <a:extLst>
              <a:ext uri="{FF2B5EF4-FFF2-40B4-BE49-F238E27FC236}">
                <a16:creationId xmlns:a16="http://schemas.microsoft.com/office/drawing/2014/main" id="{233F8E6D-9AC2-4331-A7C4-05CC848F23A0}"/>
              </a:ext>
            </a:extLst>
          </p:cNvPr>
          <p:cNvGrpSpPr/>
          <p:nvPr/>
        </p:nvGrpSpPr>
        <p:grpSpPr>
          <a:xfrm>
            <a:off x="740683" y="691901"/>
            <a:ext cx="8465480" cy="1190443"/>
            <a:chOff x="-419013" y="1982618"/>
            <a:chExt cx="6349110" cy="892832"/>
          </a:xfrm>
        </p:grpSpPr>
        <p:pic>
          <p:nvPicPr>
            <p:cNvPr id="9" name="Picture 8">
              <a:extLst>
                <a:ext uri="{FF2B5EF4-FFF2-40B4-BE49-F238E27FC236}">
                  <a16:creationId xmlns:a16="http://schemas.microsoft.com/office/drawing/2014/main" id="{7D825A87-34B8-4C08-A6CD-491543AA1F38}"/>
                </a:ext>
              </a:extLst>
            </p:cNvPr>
            <p:cNvPicPr>
              <a:picLocks noChangeAspect="1"/>
            </p:cNvPicPr>
            <p:nvPr/>
          </p:nvPicPr>
          <p:blipFill rotWithShape="1">
            <a:blip r:embed="rId3"/>
            <a:srcRect l="1" r="27106" b="84500"/>
            <a:stretch/>
          </p:blipFill>
          <p:spPr>
            <a:xfrm>
              <a:off x="-419013" y="1982618"/>
              <a:ext cx="6020648" cy="892832"/>
            </a:xfrm>
            <a:prstGeom prst="rect">
              <a:avLst/>
            </a:prstGeom>
          </p:spPr>
        </p:pic>
        <p:sp>
          <p:nvSpPr>
            <p:cNvPr id="11" name="TextBox 10">
              <a:extLst>
                <a:ext uri="{FF2B5EF4-FFF2-40B4-BE49-F238E27FC236}">
                  <a16:creationId xmlns:a16="http://schemas.microsoft.com/office/drawing/2014/main" id="{B587FF6E-AB2B-43A3-AB65-0FC2F75F5A7E}"/>
                </a:ext>
              </a:extLst>
            </p:cNvPr>
            <p:cNvSpPr txBox="1"/>
            <p:nvPr/>
          </p:nvSpPr>
          <p:spPr>
            <a:xfrm>
              <a:off x="-251818" y="2197908"/>
              <a:ext cx="6181915" cy="530914"/>
            </a:xfrm>
            <a:prstGeom prst="rect">
              <a:avLst/>
            </a:prstGeom>
            <a:noFill/>
          </p:spPr>
          <p:txBody>
            <a:bodyPr wrap="square">
              <a:spAutoFit/>
            </a:bodyPr>
            <a:lstStyle/>
            <a:p>
              <a:r>
                <a:rPr lang="vi-VN" sz="4000" dirty="0">
                  <a:solidFill>
                    <a:srgbClr val="FF0000"/>
                  </a:solidFill>
                  <a:latin typeface="+mj-lt"/>
                </a:rPr>
                <a:t>Có c</a:t>
              </a:r>
              <a:r>
                <a:rPr lang="en-US" sz="4000" dirty="0" err="1">
                  <a:solidFill>
                    <a:srgbClr val="FF0000"/>
                  </a:solidFill>
                  <a:latin typeface="+mj-lt"/>
                </a:rPr>
                <a:t>ôn</a:t>
              </a:r>
              <a:r>
                <a:rPr lang="vi-VN" sz="4000" dirty="0">
                  <a:solidFill>
                    <a:srgbClr val="FF0000"/>
                  </a:solidFill>
                  <a:latin typeface="+mj-lt"/>
                </a:rPr>
                <a:t>g mài sắt, có ngày </a:t>
              </a:r>
              <a:r>
                <a:rPr lang="en-US" sz="4000" dirty="0" err="1">
                  <a:solidFill>
                    <a:srgbClr val="FF0000"/>
                  </a:solidFill>
                  <a:latin typeface="+mj-lt"/>
                </a:rPr>
                <a:t>nên</a:t>
              </a:r>
              <a:r>
                <a:rPr lang="en-US" sz="4000" dirty="0">
                  <a:solidFill>
                    <a:srgbClr val="FF0000"/>
                  </a:solidFill>
                  <a:latin typeface="+mj-lt"/>
                </a:rPr>
                <a:t> </a:t>
              </a:r>
              <a:r>
                <a:rPr lang="vi-VN" sz="4000" dirty="0">
                  <a:solidFill>
                    <a:srgbClr val="FF0000"/>
                  </a:solidFill>
                  <a:latin typeface="+mj-lt"/>
                </a:rPr>
                <a:t>kim.</a:t>
              </a:r>
              <a:endParaRPr lang="en-US" sz="4000" dirty="0">
                <a:solidFill>
                  <a:srgbClr val="FF0000"/>
                </a:solidFill>
                <a:latin typeface="+mj-lt"/>
              </a:endParaRPr>
            </a:p>
          </p:txBody>
        </p:sp>
      </p:grpSp>
      <p:sp>
        <p:nvSpPr>
          <p:cNvPr id="14" name="TextBox 13">
            <a:extLst>
              <a:ext uri="{FF2B5EF4-FFF2-40B4-BE49-F238E27FC236}">
                <a16:creationId xmlns:a16="http://schemas.microsoft.com/office/drawing/2014/main" id="{A00E950B-C8BB-4935-91C5-B7A3E6C7EADE}"/>
              </a:ext>
            </a:extLst>
          </p:cNvPr>
          <p:cNvSpPr txBox="1"/>
          <p:nvPr/>
        </p:nvSpPr>
        <p:spPr>
          <a:xfrm>
            <a:off x="1181406" y="3542751"/>
            <a:ext cx="5952690" cy="504305"/>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mj-lt"/>
                <a:sym typeface="Wingdings" panose="05000000000000000000" pitchFamily="2" charset="2"/>
              </a:rPr>
              <a:t> </a:t>
            </a:r>
            <a:r>
              <a:rPr lang="en-US" sz="2000" dirty="0" err="1">
                <a:solidFill>
                  <a:schemeClr val="accent6">
                    <a:lumMod val="75000"/>
                  </a:schemeClr>
                </a:solidFill>
                <a:latin typeface="+mj-lt"/>
              </a:rPr>
              <a:t>Khoảng</a:t>
            </a:r>
            <a:r>
              <a:rPr lang="en-US" sz="2000" dirty="0">
                <a:solidFill>
                  <a:schemeClr val="accent6">
                    <a:lumMod val="75000"/>
                  </a:schemeClr>
                </a:solidFill>
                <a:latin typeface="+mj-lt"/>
              </a:rPr>
              <a:t> </a:t>
            </a:r>
            <a:r>
              <a:rPr lang="en-US" sz="2000" dirty="0" err="1">
                <a:solidFill>
                  <a:schemeClr val="accent6">
                    <a:lumMod val="75000"/>
                  </a:schemeClr>
                </a:solidFill>
                <a:latin typeface="+mj-lt"/>
              </a:rPr>
              <a:t>cách</a:t>
            </a:r>
            <a:r>
              <a:rPr lang="en-US" sz="2000" dirty="0">
                <a:solidFill>
                  <a:schemeClr val="accent6">
                    <a:lumMod val="75000"/>
                  </a:schemeClr>
                </a:solidFill>
                <a:latin typeface="+mj-lt"/>
              </a:rPr>
              <a:t> </a:t>
            </a:r>
            <a:r>
              <a:rPr lang="en-US" sz="2000" dirty="0" err="1">
                <a:solidFill>
                  <a:schemeClr val="accent6">
                    <a:lumMod val="75000"/>
                  </a:schemeClr>
                </a:solidFill>
                <a:latin typeface="+mj-lt"/>
              </a:rPr>
              <a:t>giữa</a:t>
            </a:r>
            <a:r>
              <a:rPr lang="en-US" sz="2000" dirty="0">
                <a:solidFill>
                  <a:schemeClr val="accent6">
                    <a:lumMod val="75000"/>
                  </a:schemeClr>
                </a:solidFill>
                <a:latin typeface="+mj-lt"/>
              </a:rPr>
              <a:t> </a:t>
            </a:r>
            <a:r>
              <a:rPr lang="en-US" sz="2000" dirty="0" err="1">
                <a:solidFill>
                  <a:schemeClr val="accent6">
                    <a:lumMod val="75000"/>
                  </a:schemeClr>
                </a:solidFill>
                <a:latin typeface="+mj-lt"/>
              </a:rPr>
              <a:t>các</a:t>
            </a:r>
            <a:r>
              <a:rPr lang="en-US" sz="2000" dirty="0">
                <a:solidFill>
                  <a:schemeClr val="accent6">
                    <a:lumMod val="75000"/>
                  </a:schemeClr>
                </a:solidFill>
                <a:latin typeface="+mj-lt"/>
              </a:rPr>
              <a:t> </a:t>
            </a:r>
            <a:r>
              <a:rPr lang="en-US" sz="2000" dirty="0" err="1">
                <a:solidFill>
                  <a:schemeClr val="accent6">
                    <a:lumMod val="75000"/>
                  </a:schemeClr>
                </a:solidFill>
                <a:latin typeface="+mj-lt"/>
              </a:rPr>
              <a:t>chữ</a:t>
            </a:r>
            <a:r>
              <a:rPr lang="en-US" sz="2000" dirty="0">
                <a:solidFill>
                  <a:schemeClr val="accent6">
                    <a:lumMod val="75000"/>
                  </a:schemeClr>
                </a:solidFill>
                <a:latin typeface="+mj-lt"/>
              </a:rPr>
              <a:t> </a:t>
            </a:r>
            <a:r>
              <a:rPr lang="en-US" sz="2000" dirty="0" err="1">
                <a:solidFill>
                  <a:schemeClr val="accent6">
                    <a:lumMod val="75000"/>
                  </a:schemeClr>
                </a:solidFill>
                <a:latin typeface="+mj-lt"/>
              </a:rPr>
              <a:t>ghi</a:t>
            </a:r>
            <a:r>
              <a:rPr lang="en-US" sz="2000" dirty="0">
                <a:solidFill>
                  <a:schemeClr val="accent6">
                    <a:lumMod val="75000"/>
                  </a:schemeClr>
                </a:solidFill>
                <a:latin typeface="+mj-lt"/>
              </a:rPr>
              <a:t> </a:t>
            </a:r>
            <a:r>
              <a:rPr lang="en-US" sz="2000" dirty="0" err="1">
                <a:solidFill>
                  <a:schemeClr val="accent6">
                    <a:lumMod val="75000"/>
                  </a:schemeClr>
                </a:solidFill>
                <a:latin typeface="+mj-lt"/>
              </a:rPr>
              <a:t>tiếng</a:t>
            </a:r>
            <a:r>
              <a:rPr lang="en-US" sz="2000" dirty="0">
                <a:solidFill>
                  <a:schemeClr val="accent6">
                    <a:lumMod val="75000"/>
                  </a:schemeClr>
                </a:solidFill>
                <a:latin typeface="+mj-lt"/>
              </a:rPr>
              <a:t> </a:t>
            </a:r>
            <a:r>
              <a:rPr lang="en-US" sz="2000" dirty="0" err="1">
                <a:solidFill>
                  <a:schemeClr val="accent6">
                    <a:lumMod val="75000"/>
                  </a:schemeClr>
                </a:solidFill>
                <a:latin typeface="+mj-lt"/>
              </a:rPr>
              <a:t>là</a:t>
            </a:r>
            <a:r>
              <a:rPr lang="en-US" sz="2000" dirty="0">
                <a:solidFill>
                  <a:schemeClr val="accent6">
                    <a:lumMod val="75000"/>
                  </a:schemeClr>
                </a:solidFill>
                <a:latin typeface="+mj-lt"/>
              </a:rPr>
              <a:t> 1 con </a:t>
            </a:r>
            <a:r>
              <a:rPr lang="en-US" sz="2000" dirty="0" err="1">
                <a:solidFill>
                  <a:schemeClr val="accent6">
                    <a:lumMod val="75000"/>
                  </a:schemeClr>
                </a:solidFill>
                <a:latin typeface="+mj-lt"/>
              </a:rPr>
              <a:t>chữ</a:t>
            </a:r>
            <a:r>
              <a:rPr lang="en-US" sz="2000" dirty="0">
                <a:solidFill>
                  <a:schemeClr val="accent6">
                    <a:lumMod val="75000"/>
                  </a:schemeClr>
                </a:solidFill>
                <a:latin typeface="+mj-lt"/>
              </a:rPr>
              <a:t> o.</a:t>
            </a:r>
            <a:endParaRPr lang="vi-VN" sz="2000" dirty="0">
              <a:solidFill>
                <a:schemeClr val="accent6">
                  <a:lumMod val="75000"/>
                </a:schemeClr>
              </a:solidFill>
              <a:latin typeface="+mj-lt"/>
            </a:endParaRPr>
          </a:p>
        </p:txBody>
      </p:sp>
      <p:sp>
        <p:nvSpPr>
          <p:cNvPr id="18" name="TextBox 17">
            <a:extLst>
              <a:ext uri="{FF2B5EF4-FFF2-40B4-BE49-F238E27FC236}">
                <a16:creationId xmlns:a16="http://schemas.microsoft.com/office/drawing/2014/main" id="{41A12120-69C0-4ED1-8941-E290F22F507E}"/>
              </a:ext>
            </a:extLst>
          </p:cNvPr>
          <p:cNvSpPr txBox="1"/>
          <p:nvPr/>
        </p:nvSpPr>
        <p:spPr>
          <a:xfrm>
            <a:off x="1244370" y="3176847"/>
            <a:ext cx="1781184" cy="504305"/>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mj-lt"/>
                <a:sym typeface="Wingdings" panose="05000000000000000000" pitchFamily="2" charset="2"/>
              </a:rPr>
              <a:t></a:t>
            </a:r>
            <a:r>
              <a:rPr lang="en-US" sz="2000" dirty="0">
                <a:solidFill>
                  <a:schemeClr val="accent6">
                    <a:lumMod val="75000"/>
                  </a:schemeClr>
                </a:solidFill>
                <a:latin typeface="+mj-lt"/>
                <a:sym typeface="Wingdings" panose="05000000000000000000" pitchFamily="2" charset="2"/>
              </a:rPr>
              <a:t> </a:t>
            </a:r>
            <a:r>
              <a:rPr lang="en-US" sz="2000" dirty="0" err="1">
                <a:solidFill>
                  <a:schemeClr val="accent6">
                    <a:lumMod val="75000"/>
                  </a:schemeClr>
                </a:solidFill>
                <a:latin typeface="+mj-lt"/>
                <a:sym typeface="Wingdings" panose="05000000000000000000" pitchFamily="2" charset="2"/>
              </a:rPr>
              <a:t>Chữ</a:t>
            </a:r>
            <a:r>
              <a:rPr lang="en-US" sz="2000" dirty="0">
                <a:solidFill>
                  <a:schemeClr val="accent6">
                    <a:lumMod val="75000"/>
                  </a:schemeClr>
                </a:solidFill>
                <a:latin typeface="+mj-lt"/>
                <a:sym typeface="Wingdings" panose="05000000000000000000" pitchFamily="2" charset="2"/>
              </a:rPr>
              <a:t> </a:t>
            </a:r>
            <a:r>
              <a:rPr lang="en-US" sz="2000" dirty="0">
                <a:solidFill>
                  <a:schemeClr val="accent6">
                    <a:lumMod val="75000"/>
                  </a:schemeClr>
                </a:solidFill>
                <a:latin typeface="+mj-lt"/>
                <a:ea typeface="HP001" panose="020B0603050302020204" pitchFamily="34" charset="0"/>
                <a:sym typeface="Wingdings" panose="05000000000000000000" pitchFamily="2" charset="2"/>
              </a:rPr>
              <a:t>C</a:t>
            </a:r>
            <a:r>
              <a:rPr lang="en-US" sz="2000" dirty="0">
                <a:solidFill>
                  <a:schemeClr val="accent6">
                    <a:lumMod val="75000"/>
                  </a:schemeClr>
                </a:solidFill>
                <a:latin typeface="+mj-lt"/>
              </a:rPr>
              <a:t>.</a:t>
            </a:r>
            <a:endParaRPr lang="vi-VN" sz="2000" dirty="0">
              <a:solidFill>
                <a:schemeClr val="accent6">
                  <a:lumMod val="75000"/>
                </a:schemeClr>
              </a:solidFill>
              <a:latin typeface="+mj-lt"/>
            </a:endParaRPr>
          </a:p>
        </p:txBody>
      </p:sp>
      <p:sp>
        <p:nvSpPr>
          <p:cNvPr id="19" name="TextBox 18">
            <a:extLst>
              <a:ext uri="{FF2B5EF4-FFF2-40B4-BE49-F238E27FC236}">
                <a16:creationId xmlns:a16="http://schemas.microsoft.com/office/drawing/2014/main" id="{972CBE13-D5C9-4C68-A64A-97B98D96ED0B}"/>
              </a:ext>
            </a:extLst>
          </p:cNvPr>
          <p:cNvSpPr txBox="1"/>
          <p:nvPr/>
        </p:nvSpPr>
        <p:spPr>
          <a:xfrm>
            <a:off x="1244370" y="3878529"/>
            <a:ext cx="8181928" cy="589072"/>
          </a:xfrm>
          <a:prstGeom prst="rect">
            <a:avLst/>
          </a:prstGeom>
          <a:noFill/>
        </p:spPr>
        <p:txBody>
          <a:bodyPr wrap="square" rtlCol="0">
            <a:spAutoFit/>
          </a:bodyPr>
          <a:lstStyle/>
          <a:p>
            <a:pPr algn="just">
              <a:lnSpc>
                <a:spcPct val="150000"/>
              </a:lnSpc>
            </a:pPr>
            <a:r>
              <a:rPr lang="vi-VN" sz="2000" dirty="0">
                <a:solidFill>
                  <a:schemeClr val="accent6">
                    <a:lumMod val="75000"/>
                  </a:schemeClr>
                </a:solidFill>
                <a:latin typeface="+mj-lt"/>
                <a:sym typeface="Wingdings" panose="05000000000000000000" pitchFamily="2" charset="2"/>
              </a:rPr>
              <a:t> </a:t>
            </a:r>
            <a:r>
              <a:rPr lang="en-US" sz="2000" dirty="0" err="1">
                <a:solidFill>
                  <a:schemeClr val="accent6">
                    <a:lumMod val="75000"/>
                  </a:schemeClr>
                </a:solidFill>
                <a:latin typeface="+mj-lt"/>
              </a:rPr>
              <a:t>Chữ</a:t>
            </a:r>
            <a:r>
              <a:rPr lang="en-US" sz="2000" dirty="0">
                <a:solidFill>
                  <a:schemeClr val="accent6">
                    <a:lumMod val="75000"/>
                  </a:schemeClr>
                </a:solidFill>
                <a:latin typeface="+mj-lt"/>
              </a:rPr>
              <a:t> </a:t>
            </a:r>
            <a:r>
              <a:rPr lang="en-US" sz="2400" dirty="0">
                <a:solidFill>
                  <a:schemeClr val="accent6">
                    <a:lumMod val="75000"/>
                  </a:schemeClr>
                </a:solidFill>
                <a:latin typeface="+mj-lt"/>
                <a:ea typeface="HP001" panose="020B0603050302020204" pitchFamily="34" charset="0"/>
              </a:rPr>
              <a:t>C, k, g</a:t>
            </a:r>
            <a:r>
              <a:rPr lang="en-US" sz="2000" dirty="0">
                <a:solidFill>
                  <a:schemeClr val="accent6">
                    <a:lumMod val="75000"/>
                  </a:schemeClr>
                </a:solidFill>
                <a:latin typeface="+mj-lt"/>
              </a:rPr>
              <a:t>.</a:t>
            </a:r>
            <a:endParaRPr lang="vi-VN" sz="2000" dirty="0">
              <a:solidFill>
                <a:schemeClr val="accent6">
                  <a:lumMod val="75000"/>
                </a:schemeClr>
              </a:solidFill>
              <a:latin typeface="+mj-lt"/>
            </a:endParaRPr>
          </a:p>
        </p:txBody>
      </p:sp>
    </p:spTree>
    <p:custDataLst>
      <p:tags r:id="rId1"/>
    </p:custDataLst>
    <p:extLst>
      <p:ext uri="{BB962C8B-B14F-4D97-AF65-F5344CB8AC3E}">
        <p14:creationId xmlns:p14="http://schemas.microsoft.com/office/powerpoint/2010/main" val="178177007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wipe(left)">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4" grpId="0" uiExpand="1"/>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2285904" y="1474155"/>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a:t>
              </a:r>
              <a:r>
                <a:rPr lang="en-US" altLang="zh-CN" sz="8000" spc="300" dirty="0">
                  <a:solidFill>
                    <a:srgbClr val="FFFFFF"/>
                  </a:solidFill>
                  <a:latin typeface="Times New Roman" panose="02020603050405020304" pitchFamily="18" charset="0"/>
                  <a:ea typeface="Microsoft YaHei" panose="020B0503020204020204" charset="-122"/>
                  <a:cs typeface="Times New Roman" panose="02020603050405020304" pitchFamily="18" charset="0"/>
                </a:rPr>
                <a:t>4</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1631736" y="413859"/>
            <a:ext cx="5583135" cy="707886"/>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52661968"/>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369134" y="-3042929"/>
            <a:ext cx="6858000" cy="12221875"/>
          </a:xfrm>
          <a:prstGeom prst="rect">
            <a:avLst/>
          </a:prstGeom>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9" name="18">
            <a:extLst>
              <a:ext uri="{FF2B5EF4-FFF2-40B4-BE49-F238E27FC236}">
                <a16:creationId xmlns:a16="http://schemas.microsoft.com/office/drawing/2014/main" id="{EC8D8931-2480-4EF2-87B8-07DBE99D56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26"/>
          <a:stretch/>
        </p:blipFill>
        <p:spPr>
          <a:xfrm>
            <a:off x="9714797" y="3632886"/>
            <a:ext cx="2263295" cy="3624043"/>
          </a:xfrm>
          <a:prstGeom prst="rect">
            <a:avLst/>
          </a:prstGeom>
        </p:spPr>
      </p:pic>
      <p:sp>
        <p:nvSpPr>
          <p:cNvPr id="16" name="TextBox 15">
            <a:extLst>
              <a:ext uri="{FF2B5EF4-FFF2-40B4-BE49-F238E27FC236}">
                <a16:creationId xmlns:a16="http://schemas.microsoft.com/office/drawing/2014/main" id="{C427ADA6-213D-424A-8265-DDE2F08EB70B}"/>
              </a:ext>
            </a:extLst>
          </p:cNvPr>
          <p:cNvSpPr txBox="1"/>
          <p:nvPr/>
        </p:nvSpPr>
        <p:spPr>
          <a:xfrm>
            <a:off x="1778567" y="2309495"/>
            <a:ext cx="5492476" cy="1323391"/>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Nói</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và</a:t>
            </a:r>
            <a:r>
              <a:rPr kumimoji="0" lang="en-US" sz="8000" b="0" i="0" u="none" strike="noStrike" kern="1200" cap="none" spc="0" normalizeH="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 </a:t>
            </a:r>
            <a:r>
              <a:rPr kumimoji="0" lang="en-US" sz="8000" b="0" i="0" u="none" strike="noStrike" kern="1200" cap="none" spc="0" normalizeH="0" noProof="0" dirty="0" err="1">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rPr>
              <a:t>nghe</a:t>
            </a:r>
            <a:endParaRPr kumimoji="0" lang="en-US" sz="8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itchFamily="34" charset="0"/>
              <a:cs typeface="Times New Roman" panose="02020603050405020304" pitchFamily="18" charset="0"/>
            </a:endParaRPr>
          </a:p>
        </p:txBody>
      </p:sp>
      <p:grpSp>
        <p:nvGrpSpPr>
          <p:cNvPr id="30" name="139">
            <a:extLst>
              <a:ext uri="{FF2B5EF4-FFF2-40B4-BE49-F238E27FC236}">
                <a16:creationId xmlns:a16="http://schemas.microsoft.com/office/drawing/2014/main" id="{EB60CA3F-A946-4219-9E8C-B5E600CA0F70}"/>
              </a:ext>
            </a:extLst>
          </p:cNvPr>
          <p:cNvGrpSpPr/>
          <p:nvPr/>
        </p:nvGrpSpPr>
        <p:grpSpPr>
          <a:xfrm>
            <a:off x="86755" y="51066"/>
            <a:ext cx="1213285" cy="1061298"/>
            <a:chOff x="1353570" y="1860082"/>
            <a:chExt cx="1425587" cy="1247005"/>
          </a:xfrm>
        </p:grpSpPr>
        <p:sp>
          <p:nvSpPr>
            <p:cNvPr id="31" name="16">
              <a:extLst>
                <a:ext uri="{FF2B5EF4-FFF2-40B4-BE49-F238E27FC236}">
                  <a16:creationId xmlns:a16="http://schemas.microsoft.com/office/drawing/2014/main" id="{3F9DE229-1895-4C69-97AA-EC06BCAC4819}"/>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ea"/>
                <a:sym typeface="+mn-lt"/>
              </a:endParaRPr>
            </a:p>
          </p:txBody>
        </p:sp>
        <p:sp>
          <p:nvSpPr>
            <p:cNvPr id="32" name="24">
              <a:extLst>
                <a:ext uri="{FF2B5EF4-FFF2-40B4-BE49-F238E27FC236}">
                  <a16:creationId xmlns:a16="http://schemas.microsoft.com/office/drawing/2014/main" id="{41B41C85-81B1-4EBB-BF92-4178F503EC08}"/>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rPr>
                <a:t>3</a:t>
              </a:r>
              <a:endParaRPr kumimoji="0" lang="zh-CN" altLang="en-US" sz="4400" b="1" i="0" u="none" strike="noStrike" kern="1200" cap="none" spc="0" normalizeH="0" baseline="0" noProof="0" dirty="0">
                <a:ln>
                  <a:noFill/>
                </a:ln>
                <a:solidFill>
                  <a:srgbClr val="ED2F6A"/>
                </a:solidFill>
                <a:effectLst/>
                <a:uLnTx/>
                <a:uFillTx/>
                <a:latin typeface="Calibri" panose="020F0502020204030204"/>
                <a:ea typeface="等线" panose="02010600030101010101" pitchFamily="2" charset="-122"/>
                <a:cs typeface="+mn-ea"/>
                <a:sym typeface="+mn-lt"/>
              </a:endParaRPr>
            </a:p>
          </p:txBody>
        </p:sp>
        <p:sp>
          <p:nvSpPr>
            <p:cNvPr id="33" name="AutoShape 3">
              <a:extLst>
                <a:ext uri="{FF2B5EF4-FFF2-40B4-BE49-F238E27FC236}">
                  <a16:creationId xmlns:a16="http://schemas.microsoft.com/office/drawing/2014/main" id="{21524754-C788-4C9F-8E18-3ABD698E7CB0}"/>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ea"/>
                <a:sym typeface="+mn-lt"/>
              </a:endParaRPr>
            </a:p>
          </p:txBody>
        </p:sp>
      </p:grpSp>
    </p:spTree>
    <p:extLst>
      <p:ext uri="{BB962C8B-B14F-4D97-AF65-F5344CB8AC3E}">
        <p14:creationId xmlns:p14="http://schemas.microsoft.com/office/powerpoint/2010/main" val="2310149754"/>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Truyện Kể Bé Nghe - Chú Đỗ Con _ Truyện Cho Trẻ Mầm Non [Full 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0" cy="0"/>
          </a:xfrm>
        </p:spPr>
      </p:pic>
      <p:pic>
        <p:nvPicPr>
          <p:cNvPr id="6" name="Truyện Kể Bé Nghe - Chú Đỗ Con _ Truyện Cho Trẻ Mầm Non [Full H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071408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91837">
                <p:cTn id="13" fill="hold" display="0">
                  <p:stCondLst>
                    <p:cond delay="indefinite"/>
                  </p:st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C8A16-7F16-4BDA-A9B1-64E6C8919594}"/>
              </a:ext>
            </a:extLst>
          </p:cNvPr>
          <p:cNvSpPr>
            <a:spLocks noGrp="1"/>
          </p:cNvSpPr>
          <p:nvPr>
            <p:ph type="title"/>
          </p:nvPr>
        </p:nvSpPr>
        <p:spPr>
          <a:xfrm>
            <a:off x="223284" y="0"/>
            <a:ext cx="11130516" cy="1325563"/>
          </a:xfrm>
        </p:spPr>
        <p:txBody>
          <a:bodyPr>
            <a:normAutofit/>
          </a:bodyPr>
          <a:lstStyle/>
          <a:p>
            <a:r>
              <a:rPr lang="en-US" sz="3200" dirty="0">
                <a:latin typeface="Times New Roman" panose="02020603050405020304" pitchFamily="18" charset="0"/>
                <a:ea typeface="Arial-Rounded" panose="020B0500000000000000" pitchFamily="34" charset="0"/>
                <a:cs typeface="Times New Roman" panose="02020603050405020304" pitchFamily="18" charset="0"/>
              </a:rPr>
              <a:t>1.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Dựa</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vào</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gợi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ý,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đoán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3200" dirty="0">
                <a:latin typeface="Times New Roman" panose="02020603050405020304" pitchFamily="18" charset="0"/>
                <a:ea typeface="Arial-Rounded" panose="020B0500000000000000" pitchFamily="34" charset="0"/>
                <a:cs typeface="Times New Roman" panose="02020603050405020304" pitchFamily="18" charset="0"/>
              </a:rPr>
              <a:t> dung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từng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tranh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6" name="Picture 5">
            <a:extLst>
              <a:ext uri="{FF2B5EF4-FFF2-40B4-BE49-F238E27FC236}">
                <a16:creationId xmlns:a16="http://schemas.microsoft.com/office/drawing/2014/main" id="{2415585C-6A40-4E2E-9C34-5E8F182AE8C0}"/>
              </a:ext>
            </a:extLst>
          </p:cNvPr>
          <p:cNvPicPr>
            <a:picLocks noChangeAspect="1"/>
          </p:cNvPicPr>
          <p:nvPr/>
        </p:nvPicPr>
        <p:blipFill>
          <a:blip r:embed="rId2"/>
          <a:stretch>
            <a:fillRect/>
          </a:stretch>
        </p:blipFill>
        <p:spPr>
          <a:xfrm>
            <a:off x="2617983" y="725289"/>
            <a:ext cx="7137229" cy="2884354"/>
          </a:xfrm>
          <a:prstGeom prst="rect">
            <a:avLst/>
          </a:prstGeom>
        </p:spPr>
      </p:pic>
      <p:pic>
        <p:nvPicPr>
          <p:cNvPr id="10" name="Picture 9">
            <a:extLst>
              <a:ext uri="{FF2B5EF4-FFF2-40B4-BE49-F238E27FC236}">
                <a16:creationId xmlns:a16="http://schemas.microsoft.com/office/drawing/2014/main" id="{0194F5CD-CFF3-4645-A52A-B1F618D56882}"/>
              </a:ext>
            </a:extLst>
          </p:cNvPr>
          <p:cNvPicPr>
            <a:picLocks noChangeAspect="1"/>
          </p:cNvPicPr>
          <p:nvPr/>
        </p:nvPicPr>
        <p:blipFill>
          <a:blip r:embed="rId3"/>
          <a:stretch>
            <a:fillRect/>
          </a:stretch>
        </p:blipFill>
        <p:spPr>
          <a:xfrm>
            <a:off x="2219927" y="3563416"/>
            <a:ext cx="7137229" cy="2167726"/>
          </a:xfrm>
          <a:prstGeom prst="rect">
            <a:avLst/>
          </a:prstGeom>
        </p:spPr>
      </p:pic>
      <p:sp>
        <p:nvSpPr>
          <p:cNvPr id="11" name="Speech Bubble: Oval 10">
            <a:extLst>
              <a:ext uri="{FF2B5EF4-FFF2-40B4-BE49-F238E27FC236}">
                <a16:creationId xmlns:a16="http://schemas.microsoft.com/office/drawing/2014/main" id="{D4EBAD3E-9B72-4E85-A23C-A86045B07D9E}"/>
              </a:ext>
            </a:extLst>
          </p:cNvPr>
          <p:cNvSpPr/>
          <p:nvPr/>
        </p:nvSpPr>
        <p:spPr>
          <a:xfrm>
            <a:off x="646374" y="857527"/>
            <a:ext cx="214777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độp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ngoài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cô</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mưa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Speech Bubble: Oval 11">
            <a:extLst>
              <a:ext uri="{FF2B5EF4-FFF2-40B4-BE49-F238E27FC236}">
                <a16:creationId xmlns:a16="http://schemas.microsoft.com/office/drawing/2014/main" id="{CB3E496E-7F3A-4CA0-AAF9-FB40CEDA91D4}"/>
              </a:ext>
            </a:extLst>
          </p:cNvPr>
          <p:cNvSpPr/>
          <p:nvPr/>
        </p:nvSpPr>
        <p:spPr>
          <a:xfrm>
            <a:off x="9087194" y="1423640"/>
            <a:ext cx="2147777"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sáo</a:t>
            </a:r>
            <a:r>
              <a:rPr lang="en-US" dirty="0">
                <a:latin typeface="Times New Roman" panose="02020603050405020304" pitchFamily="18" charset="0"/>
                <a:ea typeface="Arial-Rounded" panose="020B0500000000000000" pitchFamily="34" charset="0"/>
                <a:cs typeface="Times New Roman" panose="02020603050405020304" pitchFamily="18" charset="0"/>
              </a:rPr>
              <a:t> vi vu </a:t>
            </a:r>
            <a:r>
              <a:rPr lang="en-US"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tỉnh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giấc</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chị</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gió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xuân</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Speech Bubble: Oval 12">
            <a:extLst>
              <a:ext uri="{FF2B5EF4-FFF2-40B4-BE49-F238E27FC236}">
                <a16:creationId xmlns:a16="http://schemas.microsoft.com/office/drawing/2014/main" id="{EBF7FE6C-4483-43B3-A92D-64E3EC931B48}"/>
              </a:ext>
            </a:extLst>
          </p:cNvPr>
          <p:cNvSpPr/>
          <p:nvPr/>
        </p:nvSpPr>
        <p:spPr>
          <a:xfrm>
            <a:off x="146078" y="3084498"/>
            <a:ext cx="2358216"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tia</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nắng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nhẹ</a:t>
            </a:r>
            <a:r>
              <a:rPr lang="en-US" dirty="0">
                <a:latin typeface="Times New Roman" panose="02020603050405020304" pitchFamily="18" charset="0"/>
                <a:ea typeface="Arial-Rounded" panose="020B0500000000000000" pitchFamily="34" charset="0"/>
                <a:cs typeface="Times New Roman" panose="02020603050405020304" pitchFamily="18" charset="0"/>
              </a:rPr>
              <a:t> lay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đỗ</a:t>
            </a:r>
            <a:r>
              <a:rPr lang="en-US" dirty="0">
                <a:latin typeface="Times New Roman" panose="02020603050405020304" pitchFamily="18" charset="0"/>
                <a:ea typeface="Arial-Rounded" panose="020B0500000000000000" pitchFamily="34" charset="0"/>
                <a:cs typeface="Times New Roman" panose="02020603050405020304" pitchFamily="18" charset="0"/>
              </a:rPr>
              <a:t> con, </a:t>
            </a: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ông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id="{61EBFC76-B521-48ED-BB33-7F3AC7FB28B8}"/>
              </a:ext>
            </a:extLst>
          </p:cNvPr>
          <p:cNvSpPr/>
          <p:nvPr/>
        </p:nvSpPr>
        <p:spPr>
          <a:xfrm>
            <a:off x="9358792" y="3775228"/>
            <a:ext cx="2110694" cy="156278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trồi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lên</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khỏi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đất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xòe</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tay</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hướng</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mặt</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trời</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ấm</a:t>
            </a:r>
            <a:r>
              <a:rPr lang="en-US" dirty="0">
                <a:latin typeface="Times New Roman" panose="02020603050405020304" pitchFamily="18" charset="0"/>
                <a:ea typeface="Arial-Rounded" panose="020B0500000000000000" pitchFamily="34" charset="0"/>
                <a:cs typeface="Times New Roman" panose="02020603050405020304" pitchFamily="18" charset="0"/>
              </a:rPr>
              <a:t> </a:t>
            </a:r>
            <a:r>
              <a:rPr lang="en-US" dirty="0" err="1">
                <a:latin typeface="Times New Roman" panose="02020603050405020304" pitchFamily="18" charset="0"/>
                <a:ea typeface="Arial-Rounded" panose="020B0500000000000000" pitchFamily="34" charset="0"/>
                <a:cs typeface="Times New Roman" panose="02020603050405020304" pitchFamily="18" charset="0"/>
              </a:rPr>
              <a:t>áp</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3669158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P spid="13"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212652" y="308344"/>
            <a:ext cx="107814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Chọn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1-2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1605C81-1EA2-4FB4-AED2-235FD4E3D35D}"/>
              </a:ext>
            </a:extLst>
          </p:cNvPr>
          <p:cNvPicPr>
            <a:picLocks noChangeAspect="1"/>
          </p:cNvPicPr>
          <p:nvPr/>
        </p:nvPicPr>
        <p:blipFill>
          <a:blip r:embed="rId2"/>
          <a:stretch>
            <a:fillRect/>
          </a:stretch>
        </p:blipFill>
        <p:spPr>
          <a:xfrm>
            <a:off x="2519362" y="1990725"/>
            <a:ext cx="7153275" cy="3219228"/>
          </a:xfrm>
          <a:prstGeom prst="rect">
            <a:avLst/>
          </a:prstGeom>
        </p:spPr>
      </p:pic>
    </p:spTree>
    <p:extLst>
      <p:ext uri="{BB962C8B-B14F-4D97-AF65-F5344CB8AC3E}">
        <p14:creationId xmlns:p14="http://schemas.microsoft.com/office/powerpoint/2010/main" val="4052570527"/>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CAABDB-869C-411C-8775-E639F12A2B4D}"/>
              </a:ext>
            </a:extLst>
          </p:cNvPr>
          <p:cNvPicPr>
            <a:picLocks noChangeAspect="1"/>
          </p:cNvPicPr>
          <p:nvPr/>
        </p:nvPicPr>
        <p:blipFill>
          <a:blip r:embed="rId2"/>
          <a:stretch>
            <a:fillRect/>
          </a:stretch>
        </p:blipFill>
        <p:spPr>
          <a:xfrm>
            <a:off x="1185753" y="814668"/>
            <a:ext cx="9239250" cy="4352925"/>
          </a:xfrm>
          <a:prstGeom prst="rect">
            <a:avLst/>
          </a:prstGeom>
        </p:spPr>
      </p:pic>
      <p:sp>
        <p:nvSpPr>
          <p:cNvPr id="4" name="Rectangle: Rounded Corners 3">
            <a:extLst>
              <a:ext uri="{FF2B5EF4-FFF2-40B4-BE49-F238E27FC236}">
                <a16:creationId xmlns:a16="http://schemas.microsoft.com/office/drawing/2014/main" id="{10D13248-5609-4BA3-844E-4DC311169995}"/>
              </a:ext>
            </a:extLst>
          </p:cNvPr>
          <p:cNvSpPr/>
          <p:nvPr/>
        </p:nvSpPr>
        <p:spPr>
          <a:xfrm>
            <a:off x="1541722" y="5239978"/>
            <a:ext cx="8527312" cy="155235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latin typeface="Times New Roman" panose="02020603050405020304" pitchFamily="18" charset="0"/>
                <a:ea typeface="Arial-Rounded" panose="020B0500000000000000" pitchFamily="34" charset="0"/>
                <a:cs typeface="Times New Roman" panose="02020603050405020304" pitchFamily="18" charset="0"/>
              </a:rPr>
              <a:t>Cây xấu hổ tên khác là cỏ thẹn, cỏ trinh nữ, cây mắc cỡ, hàm tu thảo (tên thuốc trong y học cổ truyền) là một cây nhỏ, mọc thành bụi lớn. Đặc điểm dễ nhận nhất của cây là lá khi đụng phải sẽ cụp rủ xuống nên có tên gọi như trên.</a:t>
            </a:r>
            <a:endParaRPr lang="en-US" sz="24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EFA72C74-7560-4902-A5AD-D9DF126DB857}"/>
              </a:ext>
            </a:extLst>
          </p:cNvPr>
          <p:cNvSpPr/>
          <p:nvPr/>
        </p:nvSpPr>
        <p:spPr>
          <a:xfrm>
            <a:off x="4067175" y="65668"/>
            <a:ext cx="3829050" cy="742284"/>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sng"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sng"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7</a:t>
            </a:r>
            <a:r>
              <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a:t>
            </a:r>
            <a:r>
              <a:rPr kumimoji="0" lang="en-US" sz="2800" b="1" i="0"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XẤU HỔ</a:t>
            </a:r>
            <a:endParaRPr kumimoji="0" lang="en-US" sz="2800" b="1" i="0"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989294615"/>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348690" y="-2639192"/>
            <a:ext cx="6858000" cy="12192000"/>
          </a:xfrm>
          <a:prstGeom prst="rect">
            <a:avLst/>
          </a:prstGeom>
        </p:spPr>
      </p:pic>
      <p:sp>
        <p:nvSpPr>
          <p:cNvPr id="21" name="20"/>
          <p:cNvSpPr/>
          <p:nvPr/>
        </p:nvSpPr>
        <p:spPr>
          <a:xfrm>
            <a:off x="3778300" y="2197893"/>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Times New Roman" panose="02020603050405020304" pitchFamily="18" charset="0"/>
                <a:cs typeface="Times New Roman" panose="02020603050405020304" pitchFamily="18" charset="0"/>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32F39E-6EFB-4C03-9DC5-4CC834EC5314}"/>
              </a:ext>
            </a:extLst>
          </p:cNvPr>
          <p:cNvSpPr txBox="1"/>
          <p:nvPr/>
        </p:nvSpPr>
        <p:spPr>
          <a:xfrm>
            <a:off x="764823" y="567748"/>
            <a:ext cx="11029574" cy="262379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xạt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lướt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 bỗng thấy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xôn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xao</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Bấy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581213" y="2984648"/>
            <a:ext cx="11029574" cy="440120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ững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cây cỏ xung quanh vẫn xôn xao. Thì ra vừa mới có một con chim xanh biếc, toàn thân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long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tự</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tỏa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đậu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bao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nhiêu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đã</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bay qua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hưa có con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 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1195287" y="-17027"/>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3" name="Oval 2">
            <a:extLst>
              <a:ext uri="{FF2B5EF4-FFF2-40B4-BE49-F238E27FC236}">
                <a16:creationId xmlns:a16="http://schemas.microsoft.com/office/drawing/2014/main" id="{6D12565F-B469-48EC-9C54-2DD58488BC5A}"/>
              </a:ext>
            </a:extLst>
          </p:cNvPr>
          <p:cNvSpPr/>
          <p:nvPr/>
        </p:nvSpPr>
        <p:spPr>
          <a:xfrm>
            <a:off x="8193759" y="-17027"/>
            <a:ext cx="3702966" cy="7314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bản</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99737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709562" y="3100886"/>
            <a:ext cx="11189347" cy="43107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582690" y="501064"/>
            <a:ext cx="11189347" cy="25998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42888" y="489077"/>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8" y="2987163"/>
            <a:ext cx="11189346"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cỏ xung quanh vẫn xôn xao. Thì ra vừa mới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67792" y="-38549"/>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709562" y="322088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29022" y="55821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Oval 8">
            <a:extLst>
              <a:ext uri="{FF2B5EF4-FFF2-40B4-BE49-F238E27FC236}">
                <a16:creationId xmlns:a16="http://schemas.microsoft.com/office/drawing/2014/main" id="{88E40D54-1859-4439-9D18-387BCC5EF69F}"/>
              </a:ext>
            </a:extLst>
          </p:cNvPr>
          <p:cNvSpPr/>
          <p:nvPr/>
        </p:nvSpPr>
        <p:spPr>
          <a:xfrm>
            <a:off x="6237561" y="6126598"/>
            <a:ext cx="5350182" cy="7314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(L1)</a:t>
            </a:r>
          </a:p>
        </p:txBody>
      </p:sp>
    </p:spTree>
    <p:extLst>
      <p:ext uri="{BB962C8B-B14F-4D97-AF65-F5344CB8AC3E}">
        <p14:creationId xmlns:p14="http://schemas.microsoft.com/office/powerpoint/2010/main" val="26774997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46BF6E-482E-422A-A0F8-9DA4D1A95D94}"/>
              </a:ext>
            </a:extLst>
          </p:cNvPr>
          <p:cNvSpPr txBox="1"/>
          <p:nvPr/>
        </p:nvSpPr>
        <p:spPr>
          <a:xfrm>
            <a:off x="5210142" y="2138879"/>
            <a:ext cx="236703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tỏa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97964380-4255-4145-A4D3-7D05AFA98E12}"/>
              </a:ext>
            </a:extLst>
          </p:cNvPr>
          <p:cNvSpPr txBox="1"/>
          <p:nvPr/>
        </p:nvSpPr>
        <p:spPr>
          <a:xfrm>
            <a:off x="5210142" y="2867203"/>
            <a:ext cx="2071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noProof="0" dirty="0" err="1">
                <a:solidFill>
                  <a:prstClr val="black"/>
                </a:solidFill>
                <a:latin typeface="Times New Roman" panose="02020603050405020304" pitchFamily="18" charset="0"/>
                <a:cs typeface="Times New Roman" panose="02020603050405020304" pitchFamily="18" charset="0"/>
              </a:rPr>
              <a:t>thoáng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F250EA0-A71F-4FEA-A043-45666AC3624F}"/>
              </a:ext>
            </a:extLst>
          </p:cNvPr>
          <p:cNvSpPr txBox="1"/>
          <p:nvPr/>
        </p:nvSpPr>
        <p:spPr>
          <a:xfrm>
            <a:off x="5210142" y="3595527"/>
            <a:ext cx="244792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Times New Roman" panose="02020603050405020304" pitchFamily="18" charset="0"/>
                <a:cs typeface="Times New Roman" panose="02020603050405020304" pitchFamily="18" charset="0"/>
              </a:rPr>
              <a:t>xuýt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xoa</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7" name="18">
            <a:extLst>
              <a:ext uri="{FF2B5EF4-FFF2-40B4-BE49-F238E27FC236}">
                <a16:creationId xmlns:a16="http://schemas.microsoft.com/office/drawing/2014/main" id="{A5316E8E-3F7E-436C-839E-027BB64E29D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320843" y="-72642"/>
            <a:ext cx="2830287" cy="2565464"/>
          </a:xfrm>
          <a:prstGeom prst="rect">
            <a:avLst/>
          </a:prstGeom>
        </p:spPr>
      </p:pic>
      <p:sp>
        <p:nvSpPr>
          <p:cNvPr id="13" name="Rectangle: Rounded Corners 12">
            <a:extLst>
              <a:ext uri="{FF2B5EF4-FFF2-40B4-BE49-F238E27FC236}">
                <a16:creationId xmlns:a16="http://schemas.microsoft.com/office/drawing/2014/main" id="{18F242C0-8D32-4C65-9B04-082B8F3B1A20}"/>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từ</a:t>
            </a:r>
            <a:r>
              <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7138880"/>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1" nodeType="clickEffect">
                                  <p:stCondLst>
                                    <p:cond delay="0"/>
                                  </p:stCondLst>
                                  <p:childTnLst>
                                    <p:animClr clrSpc="rgb" dir="cw">
                                      <p:cBhvr override="childStyle">
                                        <p:cTn id="6" dur="2000" fill="hold"/>
                                        <p:tgtEl>
                                          <p:spTgt spid="5"/>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1" nodeType="clickEffect">
                                  <p:stCondLst>
                                    <p:cond delay="0"/>
                                  </p:stCondLst>
                                  <p:childTnLst>
                                    <p:animClr clrSpc="rgb" dir="cw">
                                      <p:cBhvr override="childStyle">
                                        <p:cTn id="10" dur="2000" fill="hold"/>
                                        <p:tgtEl>
                                          <p:spTgt spid="7"/>
                                        </p:tgtEl>
                                        <p:attrNameLst>
                                          <p:attrName>style.color</p:attrName>
                                        </p:attrNameLst>
                                      </p:cBhvr>
                                      <p:to>
                                        <a:srgbClr val="FF0000"/>
                                      </p:to>
                                    </p:animClr>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7" grpId="1"/>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709562" y="3100886"/>
            <a:ext cx="11189347" cy="43107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582690" y="501064"/>
            <a:ext cx="11189347" cy="25998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42888" y="489077"/>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8" y="2987163"/>
            <a:ext cx="11189346"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cỏ xung quanh vẫn xôn xao. Thì ra vừa mới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67792" y="-38549"/>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709562" y="322088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29022" y="55821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Oval 8">
            <a:extLst>
              <a:ext uri="{FF2B5EF4-FFF2-40B4-BE49-F238E27FC236}">
                <a16:creationId xmlns:a16="http://schemas.microsoft.com/office/drawing/2014/main" id="{88E40D54-1859-4439-9D18-387BCC5EF69F}"/>
              </a:ext>
            </a:extLst>
          </p:cNvPr>
          <p:cNvSpPr/>
          <p:nvPr/>
        </p:nvSpPr>
        <p:spPr>
          <a:xfrm>
            <a:off x="6237561" y="6126598"/>
            <a:ext cx="5350182" cy="7314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tiếp</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(L2)</a:t>
            </a:r>
          </a:p>
        </p:txBody>
      </p:sp>
    </p:spTree>
    <p:extLst>
      <p:ext uri="{BB962C8B-B14F-4D97-AF65-F5344CB8AC3E}">
        <p14:creationId xmlns:p14="http://schemas.microsoft.com/office/powerpoint/2010/main" val="82393358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5ACC1CF-F35B-4AF6-8B21-4C12D26D8DA8}"/>
              </a:ext>
            </a:extLst>
          </p:cNvPr>
          <p:cNvSpPr txBox="1"/>
          <p:nvPr/>
        </p:nvSpPr>
        <p:spPr>
          <a:xfrm>
            <a:off x="1340284" y="2754856"/>
            <a:ext cx="10216135" cy="1938992"/>
          </a:xfrm>
          <a:prstGeom prst="rect">
            <a:avLst/>
          </a:prstGeom>
          <a:noFill/>
        </p:spPr>
        <p:txBody>
          <a:bodyPr wrap="square" rtlCol="0">
            <a:spAutoFit/>
          </a:bodyPr>
          <a:lstStyle/>
          <a:p>
            <a:pPr lvl="0">
              <a:defRPr/>
            </a:pPr>
            <a:r>
              <a:rPr lang="en-US" sz="4000" i="1" dirty="0" err="1">
                <a:latin typeface="Times New Roman" panose="02020603050405020304" pitchFamily="18" charset="0"/>
                <a:cs typeface="Times New Roman" panose="02020603050405020304" pitchFamily="18" charset="0"/>
              </a:rPr>
              <a:t>Thì</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ra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vừa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có</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một</a:t>
            </a:r>
            <a:r>
              <a:rPr lang="en-US" sz="4000" i="1" dirty="0">
                <a:latin typeface="Times New Roman" panose="02020603050405020304" pitchFamily="18" charset="0"/>
                <a:cs typeface="Times New Roman" panose="02020603050405020304" pitchFamily="18" charset="0"/>
              </a:rPr>
              <a:t> con </a:t>
            </a:r>
            <a:r>
              <a:rPr lang="en-US" sz="4000" i="1" dirty="0" err="1">
                <a:latin typeface="Times New Roman" panose="02020603050405020304" pitchFamily="18" charset="0"/>
                <a:cs typeface="Times New Roman" panose="02020603050405020304" pitchFamily="18" charset="0"/>
              </a:rPr>
              <a:t>chim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xanh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toàn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lóng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tự</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toả</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sáng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không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biết</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từ</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đâu</a:t>
            </a:r>
            <a:r>
              <a:rPr lang="en-US" sz="4000" i="1" dirty="0">
                <a:latin typeface="Times New Roman" panose="02020603050405020304" pitchFamily="18" charset="0"/>
                <a:cs typeface="Times New Roman" panose="02020603050405020304" pitchFamily="18" charset="0"/>
              </a:rPr>
              <a:t> bay </a:t>
            </a:r>
            <a:r>
              <a:rPr lang="en-US" sz="4000" i="1" dirty="0" err="1">
                <a:latin typeface="Times New Roman" panose="02020603050405020304" pitchFamily="18" charset="0"/>
                <a:cs typeface="Times New Roman" panose="02020603050405020304" pitchFamily="18" charset="0"/>
              </a:rPr>
              <a:t>tới</a:t>
            </a:r>
            <a:r>
              <a:rPr lang="en-US" sz="4000" i="1" dirty="0">
                <a:latin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29A47791-5B17-40BD-BAC5-41083ACBA43A}"/>
              </a:ext>
            </a:extLst>
          </p:cNvPr>
          <p:cNvCxnSpPr>
            <a:cxnSpLocks/>
          </p:cNvCxnSpPr>
          <p:nvPr/>
        </p:nvCxnSpPr>
        <p:spPr>
          <a:xfrm flipH="1">
            <a:off x="2843805" y="2901628"/>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BD3B5EC-2C3D-43DF-8867-4C6631B1E92D}"/>
              </a:ext>
            </a:extLst>
          </p:cNvPr>
          <p:cNvCxnSpPr>
            <a:cxnSpLocks/>
          </p:cNvCxnSpPr>
          <p:nvPr/>
        </p:nvCxnSpPr>
        <p:spPr>
          <a:xfrm flipH="1">
            <a:off x="9586733" y="2865386"/>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AE4173-697F-442A-979D-EF6543B27FFF}"/>
              </a:ext>
            </a:extLst>
          </p:cNvPr>
          <p:cNvCxnSpPr>
            <a:cxnSpLocks/>
          </p:cNvCxnSpPr>
          <p:nvPr/>
        </p:nvCxnSpPr>
        <p:spPr>
          <a:xfrm flipH="1">
            <a:off x="3957695" y="4060863"/>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7771959" y="3506291"/>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1" y="0"/>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6000" b="0"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khó</a:t>
            </a:r>
            <a:endParaRPr kumimoji="0" lang="en-US" sz="6000" b="0"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cxnSp>
        <p:nvCxnSpPr>
          <p:cNvPr id="10" name="Straight Connector 9">
            <a:extLst>
              <a:ext uri="{FF2B5EF4-FFF2-40B4-BE49-F238E27FC236}">
                <a16:creationId xmlns:a16="http://schemas.microsoft.com/office/drawing/2014/main" id="{49AE4173-697F-442A-979D-EF6543B27FFF}"/>
              </a:ext>
            </a:extLst>
          </p:cNvPr>
          <p:cNvCxnSpPr>
            <a:cxnSpLocks/>
          </p:cNvCxnSpPr>
          <p:nvPr/>
        </p:nvCxnSpPr>
        <p:spPr>
          <a:xfrm flipH="1">
            <a:off x="3882539" y="406086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5047B09F-ABB0-4000-94A7-2D6D1D8C4769}"/>
              </a:ext>
            </a:extLst>
          </p:cNvPr>
          <p:cNvSpPr/>
          <p:nvPr/>
        </p:nvSpPr>
        <p:spPr>
          <a:xfrm>
            <a:off x="709562" y="3100886"/>
            <a:ext cx="11189347" cy="431079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0C5D417-3BC6-40D7-A1E2-A9B7128804EB}"/>
              </a:ext>
            </a:extLst>
          </p:cNvPr>
          <p:cNvSpPr/>
          <p:nvPr/>
        </p:nvSpPr>
        <p:spPr>
          <a:xfrm>
            <a:off x="582690" y="501064"/>
            <a:ext cx="11189347" cy="2599822"/>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332F39E-6EFB-4C03-9DC5-4CC834EC5314}"/>
              </a:ext>
            </a:extLst>
          </p:cNvPr>
          <p:cNvSpPr txBox="1"/>
          <p:nvPr/>
        </p:nvSpPr>
        <p:spPr>
          <a:xfrm>
            <a:off x="642888" y="489077"/>
            <a:ext cx="11029574" cy="262379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Bỗng dưng gió ào ào nổi lên. Có tiếng động gì lạ lắm. Những chiếc lá khô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xạt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lướt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cỏ</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xấu hổ co rúm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mình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Nó bỗng thấy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xung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quanh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xôn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xao</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He hé mắt nhìn: không có gì lạ cả.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Bấy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giờ nó mới mở bừng những con mắt lá</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nhiên không có gì lạ thật.</a:t>
            </a:r>
          </a:p>
        </p:txBody>
      </p:sp>
      <p:sp>
        <p:nvSpPr>
          <p:cNvPr id="6" name="TextBox 5">
            <a:extLst>
              <a:ext uri="{FF2B5EF4-FFF2-40B4-BE49-F238E27FC236}">
                <a16:creationId xmlns:a16="http://schemas.microsoft.com/office/drawing/2014/main" id="{2D3ECA9E-8442-417E-8A88-C6236269A505}"/>
              </a:ext>
            </a:extLst>
          </p:cNvPr>
          <p:cNvSpPr txBox="1"/>
          <p:nvPr/>
        </p:nvSpPr>
        <p:spPr>
          <a:xfrm>
            <a:off x="642888" y="2987163"/>
            <a:ext cx="11189346" cy="4401205"/>
          </a:xfrm>
          <a:prstGeom prst="rect">
            <a:avLst/>
          </a:prstGeom>
          <a:noFill/>
        </p:spPr>
        <p:txBody>
          <a:bodyPr wrap="square" rtlCol="0">
            <a:spAutoFit/>
          </a:bodyPr>
          <a:lstStyle/>
          <a:p>
            <a:pPr lvl="0" algn="just">
              <a:lnSpc>
                <a:spcPct val="150000"/>
              </a:lnSpc>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cây cỏ xung quanh vẫn xôn xao. Thì ra vừa mới có một con chim xanh biếc, toàn thân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long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lánh</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tự</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tỏa</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không biết từ đâu bay tới.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đậu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thoáng</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trên cây thanh mai rồi bay đi. Cây cỏ xuýt xoa: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bao</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nhiêu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đã</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bay qua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đây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hưa có con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nào đẹp đến thế!</a:t>
            </a:r>
          </a:p>
          <a:p>
            <a:pPr lvl="0" algn="just">
              <a:lnSpc>
                <a:spcPct val="150000"/>
              </a:lnSpc>
              <a:defRPr/>
            </a:pP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Càng nghe bạn bè trầm trồ, cây xấu hổ càng tiếc. Không biết bao giờ con chim xanh huyền diệu ấy quay</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trở lại</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D84EB1CB-B470-4E60-9A49-831FB2C79A5F}"/>
              </a:ext>
            </a:extLst>
          </p:cNvPr>
          <p:cNvSpPr txBox="1"/>
          <p:nvPr/>
        </p:nvSpPr>
        <p:spPr>
          <a:xfrm>
            <a:off x="867792" y="-38549"/>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CÂY XẤU HỔ</a:t>
            </a:r>
          </a:p>
        </p:txBody>
      </p:sp>
      <p:sp>
        <p:nvSpPr>
          <p:cNvPr id="16" name="Oval 15">
            <a:extLst>
              <a:ext uri="{FF2B5EF4-FFF2-40B4-BE49-F238E27FC236}">
                <a16:creationId xmlns:a16="http://schemas.microsoft.com/office/drawing/2014/main" id="{2BC9162F-F75A-4A4F-9B59-14AC9CCF2CBC}"/>
              </a:ext>
            </a:extLst>
          </p:cNvPr>
          <p:cNvSpPr/>
          <p:nvPr/>
        </p:nvSpPr>
        <p:spPr>
          <a:xfrm>
            <a:off x="709562" y="3220885"/>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17" name="Oval 16">
            <a:extLst>
              <a:ext uri="{FF2B5EF4-FFF2-40B4-BE49-F238E27FC236}">
                <a16:creationId xmlns:a16="http://schemas.microsoft.com/office/drawing/2014/main" id="{6026A475-6858-41F5-98B6-CFF25BC57101}"/>
              </a:ext>
            </a:extLst>
          </p:cNvPr>
          <p:cNvSpPr/>
          <p:nvPr/>
        </p:nvSpPr>
        <p:spPr>
          <a:xfrm>
            <a:off x="829022" y="558213"/>
            <a:ext cx="465486" cy="564391"/>
          </a:xfrm>
          <a:prstGeom prst="ellipse">
            <a:avLst/>
          </a:prstGeom>
          <a:solidFill>
            <a:srgbClr val="ED7D31"/>
          </a:solidFill>
          <a:ln w="12700" cap="flat" cmpd="sng" algn="ctr">
            <a:solidFill>
              <a:srgbClr val="ED7D31">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9" name="Oval 8">
            <a:extLst>
              <a:ext uri="{FF2B5EF4-FFF2-40B4-BE49-F238E27FC236}">
                <a16:creationId xmlns:a16="http://schemas.microsoft.com/office/drawing/2014/main" id="{88E40D54-1859-4439-9D18-387BCC5EF69F}"/>
              </a:ext>
            </a:extLst>
          </p:cNvPr>
          <p:cNvSpPr/>
          <p:nvPr/>
        </p:nvSpPr>
        <p:spPr>
          <a:xfrm>
            <a:off x="6237561" y="6334730"/>
            <a:ext cx="5350182" cy="73140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Đọc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2836343"/>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3" presetClass="emph" presetSubtype="2" fill="hold" grpId="0" nodeType="withEffect">
                                  <p:stCondLst>
                                    <p:cond delay="0"/>
                                  </p:stCondLst>
                                  <p:childTnLst>
                                    <p:animClr clrSpc="rgb" dir="cw">
                                      <p:cBhvr override="childStyle">
                                        <p:cTn id="9" dur="1000" fill="hold"/>
                                        <p:tgtEl>
                                          <p:spTgt spid="2"/>
                                        </p:tgtEl>
                                        <p:attrNameLst>
                                          <p:attrName>style.color</p:attrName>
                                        </p:attrNameLst>
                                      </p:cBhvr>
                                      <p:to>
                                        <a:srgbClr val="002060"/>
                                      </p:to>
                                    </p:animClr>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1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1000"/>
                                        <p:tgtEl>
                                          <p:spTgt spid="14"/>
                                        </p:tgtEl>
                                      </p:cBhvr>
                                    </p:animEffect>
                                  </p:childTnLst>
                                </p:cTn>
                              </p:par>
                              <p:par>
                                <p:cTn id="19" presetID="3" presetClass="emph" presetSubtype="2" fill="hold" grpId="0" nodeType="withEffect">
                                  <p:stCondLst>
                                    <p:cond delay="0"/>
                                  </p:stCondLst>
                                  <p:childTnLst>
                                    <p:animClr clrSpc="rgb" dir="cw">
                                      <p:cBhvr override="childStyle">
                                        <p:cTn id="20" dur="1000" fill="hold"/>
                                        <p:tgtEl>
                                          <p:spTgt spid="6"/>
                                        </p:tgtEl>
                                        <p:attrNameLst>
                                          <p:attrName>style.color</p:attrName>
                                        </p:attrNameLst>
                                      </p:cBhvr>
                                      <p:to>
                                        <a:srgbClr val="CC0066"/>
                                      </p:to>
                                    </p:animClr>
                                  </p:childTnLst>
                                </p:cTn>
                              </p:par>
                            </p:childTnLst>
                          </p:cTn>
                        </p:par>
                        <p:par>
                          <p:cTn id="21" fill="hold">
                            <p:stCondLst>
                              <p:cond delay="10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0" animBg="1"/>
      <p:bldP spid="2" grpId="0"/>
      <p:bldP spid="6" grpId="0"/>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1137</TotalTime>
  <Words>1682</Words>
  <Application>Microsoft Office PowerPoint</Application>
  <PresentationFormat>Widescreen</PresentationFormat>
  <Paragraphs>120</Paragraphs>
  <Slides>30</Slides>
  <Notes>5</Notes>
  <HiddenSlides>0</HiddenSlides>
  <MMClips>3</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30</vt:i4>
      </vt:variant>
    </vt:vector>
  </HeadingPairs>
  <TitlesOfParts>
    <vt:vector size="41" baseType="lpstr">
      <vt:lpstr>Microsoft YaHei</vt:lpstr>
      <vt:lpstr>Arial</vt:lpstr>
      <vt:lpstr>Arial-Rounded</vt:lpstr>
      <vt:lpstr>Calibri</vt:lpstr>
      <vt:lpstr>Calibri Light</vt:lpstr>
      <vt:lpstr>Times New Roman</vt:lpstr>
      <vt:lpstr>3_Office Theme</vt:lpstr>
      <vt:lpstr>NỀN 5</vt:lpstr>
      <vt:lpstr>nền 3</vt:lpstr>
      <vt:lpstr>6_Office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Dựa vào câu hỏi gợi ý, đoán nội dung từng tranh?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MKSTORE</cp:lastModifiedBy>
  <cp:revision>106</cp:revision>
  <dcterms:created xsi:type="dcterms:W3CDTF">2021-06-24T12:42:07Z</dcterms:created>
  <dcterms:modified xsi:type="dcterms:W3CDTF">2024-09-30T01:34:03Z</dcterms:modified>
</cp:coreProperties>
</file>