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5" r:id="rId3"/>
    <p:sldId id="353" r:id="rId4"/>
    <p:sldId id="298" r:id="rId5"/>
    <p:sldId id="269" r:id="rId6"/>
    <p:sldId id="301" r:id="rId7"/>
    <p:sldId id="306" r:id="rId8"/>
    <p:sldId id="302" r:id="rId9"/>
    <p:sldId id="305" r:id="rId10"/>
    <p:sldId id="337" r:id="rId11"/>
    <p:sldId id="303" r:id="rId12"/>
    <p:sldId id="304" r:id="rId13"/>
    <p:sldId id="307" r:id="rId14"/>
    <p:sldId id="30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99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a7ef13e6488ebda4182295e359de718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12192000" cy="68580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508125" y="2073275"/>
            <a:ext cx="9655175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altLang="pt-BR" sz="3200" i="1" kern="10" smtClean="0">
                <a:ln w="9525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các cô giáo về dự giờ môn Tiếng Việt </a:t>
            </a:r>
            <a:endParaRPr lang="en-US" sz="3200" i="1" kern="10">
              <a:ln w="9525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09800" y="1018880"/>
            <a:ext cx="76962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err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5400" b="1" err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iệt liệt chào m</a:t>
            </a:r>
            <a:r>
              <a:rPr lang="vi-VN" altLang="en-US" sz="5400" b="1" err="1">
                <a:solidFill>
                  <a:srgbClr val="CC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</a:t>
            </a:r>
            <a:endParaRPr lang="vi-VN" altLang="en-US" sz="5400" b="1" err="1">
              <a:solidFill>
                <a:srgbClr val="CC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WordArt 9"/>
          <p:cNvSpPr>
            <a:spLocks noChangeArrowheads="1" noChangeShapeType="1" noTextEdit="1"/>
          </p:cNvSpPr>
          <p:nvPr/>
        </p:nvSpPr>
        <p:spPr bwMode="auto">
          <a:xfrm>
            <a:off x="4849495" y="3856038"/>
            <a:ext cx="29718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FFFF"/>
                  </a:solidFill>
                  <a:round/>
                </a:ln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Lớp </a:t>
            </a:r>
            <a:r>
              <a:rPr lang="en-US" sz="3600" kern="10" smtClean="0">
                <a:ln w="9525">
                  <a:solidFill>
                    <a:srgbClr val="00FFFF"/>
                  </a:solidFill>
                  <a:round/>
                </a:ln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600" kern="10" smtClean="0">
                <a:ln w="9525">
                  <a:solidFill>
                    <a:srgbClr val="00FFFF"/>
                  </a:solidFill>
                  <a:round/>
                </a:ln>
                <a:solidFill>
                  <a:srgbClr val="33CC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endParaRPr lang="vi-VN" altLang="en-US" sz="3600" kern="10" smtClean="0">
              <a:ln w="9525">
                <a:solidFill>
                  <a:srgbClr val="00FFFF"/>
                </a:solidFill>
                <a:round/>
              </a:ln>
              <a:solidFill>
                <a:srgbClr val="33CC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02412" y="5180191"/>
            <a:ext cx="76962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Mai </a:t>
            </a:r>
            <a:r>
              <a:rPr lang="vi-VN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endParaRPr lang="vi-VN" altLang="en-US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190" y="245881"/>
            <a:ext cx="10965540" cy="5640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" y="1162595"/>
            <a:ext cx="11823655" cy="3396343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2994"/>
            <a:ext cx="12192000" cy="249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5959" y="0"/>
            <a:ext cx="8340635" cy="441266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5943" y="4399010"/>
          <a:ext cx="11848011" cy="23251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/>
                <a:gridCol w="10166047"/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</a:t>
                      </a: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186690" marR="3619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mưa nhiều, mát mẻ, mưa đến rất nhanh và đi cũng rất nhanh, vừa mưa đã nắng; đôi khi mưa rả rích kéo dài cả ngày;… cây cối tươi tốt, mơn mởn,…</a:t>
                      </a:r>
                      <a:endParaRPr lang="en-US" sz="3600" smtClean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5943" y="4399010"/>
          <a:ext cx="11848011" cy="2245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/>
                <a:gridCol w="10166047"/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</a:t>
                      </a: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nắng nhiều, ban ngày trời nóng, mưa rất ít </a:t>
                      </a:r>
                      <a:endParaRPr lang="en-US" sz="3600" smtClean="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7245" y="26126"/>
            <a:ext cx="8180343" cy="4363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894" y="314597"/>
            <a:ext cx="11589051" cy="5998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11" y="1109256"/>
            <a:ext cx="8128247" cy="16208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00" y="2847705"/>
            <a:ext cx="8660403" cy="320755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44067" y="1017815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/>
          </a:p>
        </p:txBody>
      </p:sp>
      <p:sp>
        <p:nvSpPr>
          <p:cNvPr id="7" name="Rectangle 6"/>
          <p:cNvSpPr/>
          <p:nvPr/>
        </p:nvSpPr>
        <p:spPr>
          <a:xfrm>
            <a:off x="8141336" y="1927190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/>
          </a:p>
        </p:txBody>
      </p:sp>
      <p:sp>
        <p:nvSpPr>
          <p:cNvPr id="8" name="Rectangle 7"/>
          <p:cNvSpPr/>
          <p:nvPr/>
        </p:nvSpPr>
        <p:spPr>
          <a:xfrm>
            <a:off x="8784592" y="2730138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/>
          </a:p>
        </p:txBody>
      </p:sp>
      <p:sp>
        <p:nvSpPr>
          <p:cNvPr id="9" name="Rectangle 8"/>
          <p:cNvSpPr/>
          <p:nvPr/>
        </p:nvSpPr>
        <p:spPr>
          <a:xfrm>
            <a:off x="8738873" y="351943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/>
          </a:p>
        </p:txBody>
      </p:sp>
      <p:sp>
        <p:nvSpPr>
          <p:cNvPr id="10" name="Rectangle 9"/>
          <p:cNvSpPr/>
          <p:nvPr/>
        </p:nvSpPr>
        <p:spPr>
          <a:xfrm>
            <a:off x="7804878" y="4415745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/>
          </a:p>
        </p:txBody>
      </p:sp>
      <p:sp>
        <p:nvSpPr>
          <p:cNvPr id="11" name="Rectangle 10"/>
          <p:cNvSpPr/>
          <p:nvPr/>
        </p:nvSpPr>
        <p:spPr>
          <a:xfrm>
            <a:off x="6812102" y="5280953"/>
            <a:ext cx="56841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9035261177473194267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-1"/>
            <a:ext cx="12144655" cy="223374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0" y="1435735"/>
            <a:ext cx="2449830" cy="1163320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16"/>
          <p:cNvGrpSpPr/>
          <p:nvPr/>
        </p:nvGrpSpPr>
        <p:grpSpPr bwMode="auto">
          <a:xfrm>
            <a:off x="-2" y="4937760"/>
            <a:ext cx="12192001" cy="1920240"/>
            <a:chOff x="0" y="4095750"/>
            <a:chExt cx="9231630" cy="1047750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95750"/>
              <a:ext cx="242697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095750"/>
              <a:ext cx="25146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730" y="4095750"/>
              <a:ext cx="2247900" cy="1047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389380" y="3006090"/>
            <a:ext cx="9655175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algn="ctr"/>
            <a:r>
              <a:rPr lang="vi-VN" altLang="en-US" sz="3200" i="1" kern="10">
                <a:ln w="9525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Mở rộng vốn từ về các mùa </a:t>
            </a:r>
            <a:endParaRPr lang="vi-VN" altLang="en-US" sz="3200" i="1" kern="10">
              <a:ln w="9525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altLang="en-US" sz="3200" i="1" kern="10">
                <a:ln w="9525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Dấu chấm, dấu hỏi </a:t>
            </a:r>
            <a:r>
              <a:rPr lang="vi-VN" altLang="en-US" sz="3200" i="1" kern="10">
                <a:ln w="9525">
                  <a:solidFill>
                    <a:srgbClr val="FFFF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chấm </a:t>
            </a:r>
            <a:endParaRPr lang="vi-VN" altLang="en-US" sz="3200" i="1" kern="10">
              <a:ln w="9525">
                <a:solidFill>
                  <a:srgbClr val="FFFF00"/>
                </a:solidFill>
                <a:rou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4060" y="134167"/>
            <a:ext cx="9607948" cy="610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45" y="744583"/>
            <a:ext cx="10422475" cy="599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3629" y="0"/>
            <a:ext cx="6148931" cy="433970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5943" y="4399010"/>
          <a:ext cx="11848011" cy="23901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/>
                <a:gridCol w="10166047"/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xuân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Char char="–"/>
                      </a:pPr>
                      <a:r>
                        <a:rPr lang="en-US" sz="3600" u="none" strike="noStrike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 áp, nắng nhẹ</a:t>
                      </a:r>
                      <a:endParaRPr lang="en-US" sz="3600" u="none" strike="noStrike"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fontAlgn="base">
                        <a:lnSpc>
                          <a:spcPct val="107000"/>
                        </a:lnSpc>
                        <a:spcAft>
                          <a:spcPts val="0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Char char="–"/>
                      </a:pPr>
                      <a:r>
                        <a:rPr lang="en-US" sz="3600" u="none" strike="noStrike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cối đâm chồi nảy lộc, nhiều loài hoa nở (hoa đào, hoa mai…)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8238" y="13062"/>
            <a:ext cx="6560700" cy="463414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5943" y="4686396"/>
          <a:ext cx="11848011" cy="2074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/>
                <a:gridCol w="10166047"/>
              </a:tblGrid>
              <a:tr h="548029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</a:tr>
              <a:tr h="1519075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</a:t>
                      </a: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 smtClean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nóng bức, oi ả, nắng gắt/ chói chang; có mưa rào</a:t>
                      </a:r>
                      <a:endParaRPr lang="en-US" sz="3600" u="none" strike="noStrike" smtClean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smtClean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cây xanh lá, nhiều quả chín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0243" y="111441"/>
            <a:ext cx="6077631" cy="427504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95943" y="4399010"/>
          <a:ext cx="11848011" cy="2351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/>
                <a:gridCol w="10166047"/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</a:t>
                      </a: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 smtClean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lành lạnh (se lạnh), bầu trời trong xanh, nắng nhẹ, gió nhẹ (gió heo may)</a:t>
                      </a:r>
                      <a:endParaRPr lang="en-US" sz="3600" u="none" strike="noStrike" smtClean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smtClean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một số cây thưa lá/ rụng lá, một số cây lá úa vàng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62126" y="131580"/>
            <a:ext cx="5986423" cy="426743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95943" y="4399010"/>
          <a:ext cx="11848011" cy="2351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81964"/>
                <a:gridCol w="10166047"/>
              </a:tblGrid>
              <a:tr h="547591"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  <a:tc>
                  <a:txBody>
                    <a:bodyPr/>
                    <a:lstStyle/>
                    <a:p>
                      <a:pPr marL="186690" marR="6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</a:tr>
              <a:tr h="1650143">
                <a:tc>
                  <a:txBody>
                    <a:bodyPr/>
                    <a:lstStyle/>
                    <a:p>
                      <a:pPr marL="18669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 </a:t>
                      </a:r>
                      <a:r>
                        <a:rPr lang="en-US" sz="360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en-US" sz="3600">
                        <a:solidFill>
                          <a:srgbClr val="181717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 anchor="ctr"/>
                </a:tc>
                <a:tc>
                  <a:txBody>
                    <a:bodyPr/>
                    <a:lstStyle/>
                    <a:p>
                      <a:pPr marL="0" lvl="0" indent="0" algn="l" fontAlgn="base">
                        <a:lnSpc>
                          <a:spcPct val="107000"/>
                        </a:lnSpc>
                        <a:spcAft>
                          <a:spcPts val="235"/>
                        </a:spcAft>
                        <a:buClr>
                          <a:srgbClr val="181717"/>
                        </a:buClr>
                        <a:buSzPts val="1250"/>
                        <a:buFont typeface="Arial" panose="020B0604020202020204" pitchFamily="34" charset="0"/>
                        <a:buNone/>
                      </a:pPr>
                      <a:r>
                        <a:rPr lang="en-US" sz="3600" u="none" strike="noStrike" smtClean="0">
                          <a:solidFill>
                            <a:srgbClr val="181717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lạnh, khô hanh, rét buốt, ít mưa, mưa phùn gió bấc, trời u ám</a:t>
                      </a:r>
                      <a:endParaRPr lang="en-US" sz="3600" u="none" strike="noStrike" smtClean="0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3600" smtClean="0">
                          <a:solidFill>
                            <a:srgbClr val="18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một số loài cây trơ cành, trụi lá</a:t>
                      </a:r>
                      <a:endParaRPr lang="en-US" sz="3600" u="none" strike="noStrike">
                        <a:solidFill>
                          <a:srgbClr val="181717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7945" marT="8255" marB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741680" y="74295"/>
            <a:ext cx="4719955" cy="276669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67095" y="74295"/>
            <a:ext cx="5401310" cy="2851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" y="3561715"/>
            <a:ext cx="4846320" cy="2589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730" y="3640455"/>
            <a:ext cx="5260340" cy="2510790"/>
          </a:xfrm>
          <a:prstGeom prst="rect">
            <a:avLst/>
          </a:prstGeom>
        </p:spPr>
      </p:pic>
      <p:sp>
        <p:nvSpPr>
          <p:cNvPr id="10" name="Rectangle 4"/>
          <p:cNvSpPr/>
          <p:nvPr/>
        </p:nvSpPr>
        <p:spPr>
          <a:xfrm>
            <a:off x="1689100" y="2840990"/>
            <a:ext cx="2666365" cy="458470"/>
          </a:xfrm>
          <a:prstGeom prst="rect">
            <a:avLst/>
          </a:prstGeom>
        </p:spPr>
        <p:txBody>
          <a:bodyPr wrap="none">
            <a:noAutofit/>
          </a:bodyPr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Mùa Xuân</a:t>
            </a:r>
            <a:r>
              <a:rPr lang="vi-VN" altLang="en-US" sz="4000"/>
              <a:t> </a:t>
            </a:r>
            <a:endParaRPr lang="vi-VN" altLang="en-US" sz="4000"/>
          </a:p>
        </p:txBody>
      </p:sp>
      <p:sp>
        <p:nvSpPr>
          <p:cNvPr id="11" name="Rectangle 4"/>
          <p:cNvSpPr/>
          <p:nvPr/>
        </p:nvSpPr>
        <p:spPr>
          <a:xfrm>
            <a:off x="7441565" y="2926080"/>
            <a:ext cx="2666365" cy="458470"/>
          </a:xfrm>
          <a:prstGeom prst="rect">
            <a:avLst/>
          </a:prstGeom>
        </p:spPr>
        <p:txBody>
          <a:bodyPr wrap="none">
            <a:noAutofit/>
          </a:bodyPr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Mùa </a:t>
            </a:r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Hạ </a:t>
            </a:r>
            <a:endParaRPr lang="vi-V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/>
          <p:nvPr/>
        </p:nvSpPr>
        <p:spPr>
          <a:xfrm>
            <a:off x="1689100" y="6054090"/>
            <a:ext cx="2666365" cy="458470"/>
          </a:xfrm>
          <a:prstGeom prst="rect">
            <a:avLst/>
          </a:prstGeom>
        </p:spPr>
        <p:txBody>
          <a:bodyPr wrap="none">
            <a:noAutofit/>
          </a:bodyPr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Mùa Thu</a:t>
            </a:r>
            <a:r>
              <a:rPr lang="vi-VN" altLang="en-US" sz="4000"/>
              <a:t> </a:t>
            </a:r>
            <a:endParaRPr lang="vi-VN" altLang="en-US" sz="4000"/>
          </a:p>
        </p:txBody>
      </p:sp>
      <p:sp>
        <p:nvSpPr>
          <p:cNvPr id="13" name="Rectangle 4"/>
          <p:cNvSpPr/>
          <p:nvPr/>
        </p:nvSpPr>
        <p:spPr>
          <a:xfrm>
            <a:off x="7192645" y="6054090"/>
            <a:ext cx="2666365" cy="458470"/>
          </a:xfrm>
          <a:prstGeom prst="rect">
            <a:avLst/>
          </a:prstGeom>
        </p:spPr>
        <p:txBody>
          <a:bodyPr wrap="none">
            <a:noAutofit/>
          </a:bodyPr>
          <a:p>
            <a:r>
              <a:rPr lang="vi-VN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Mùa Đông </a:t>
            </a:r>
            <a:r>
              <a:rPr lang="vi-VN" altLang="en-US" sz="4000"/>
              <a:t> </a:t>
            </a:r>
            <a:endParaRPr lang="vi-VN" alt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888</Words>
  <Application>WPS Presentation</Application>
  <PresentationFormat>Widescreen</PresentationFormat>
  <Paragraphs>85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5" baseType="lpstr">
      <vt:lpstr>Arial</vt:lpstr>
      <vt:lpstr>SimSun</vt:lpstr>
      <vt:lpstr>Wingdings</vt:lpstr>
      <vt:lpstr>.VnVogueH</vt:lpstr>
      <vt:lpstr>Segoe Print</vt:lpstr>
      <vt:lpstr>.VnHelvetInsH</vt:lpstr>
      <vt:lpstr>.VnAvant</vt:lpstr>
      <vt:lpstr>Times New Roman</vt:lpstr>
      <vt:lpstr>.VnCooperH</vt:lpstr>
      <vt:lpstr>.VnBahamasBH</vt:lpstr>
      <vt:lpstr>.VnTifani HeavyH</vt:lpstr>
      <vt:lpstr>.VnClarendonH</vt:lpstr>
      <vt:lpstr>.VnTime</vt:lpstr>
      <vt:lpstr>字魂59号-创粗黑</vt:lpstr>
      <vt:lpstr>Calibri</vt:lpstr>
      <vt:lpstr>Microsoft YaHei</vt:lpstr>
      <vt:lpstr>Arial Unicode MS</vt:lpstr>
      <vt:lpstr>Calibri Light</vt:lpstr>
      <vt:lpstr>HP001 4 hàng</vt:lpstr>
      <vt:lpstr>Courier New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phamt</cp:lastModifiedBy>
  <cp:revision>81</cp:revision>
  <dcterms:created xsi:type="dcterms:W3CDTF">2021-04-06T13:29:00Z</dcterms:created>
  <dcterms:modified xsi:type="dcterms:W3CDTF">2024-01-15T09:38:42Z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B259EC72B51049429726EE7C1D34F0B9_12</vt:lpwstr>
  </property>
  <property fmtid="{D5CDD505-2E9C-101B-9397-08002B2CF9AE}" pid="3" name="KSOProductBuildVer">
    <vt:lpwstr>1033-12.2.0.13359</vt:lpwstr>
  </property>
</Properties>
</file>