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1272" r:id="rId2"/>
    <p:sldId id="488" r:id="rId3"/>
    <p:sldId id="1271" r:id="rId4"/>
    <p:sldId id="1289" r:id="rId5"/>
    <p:sldId id="1290" r:id="rId6"/>
    <p:sldId id="1291" r:id="rId7"/>
    <p:sldId id="1301" r:id="rId8"/>
    <p:sldId id="315" r:id="rId9"/>
    <p:sldId id="1300" r:id="rId10"/>
    <p:sldId id="1295" r:id="rId11"/>
    <p:sldId id="257" r:id="rId12"/>
    <p:sldId id="1264" r:id="rId13"/>
    <p:sldId id="550" r:id="rId14"/>
    <p:sldId id="549" r:id="rId15"/>
    <p:sldId id="1302" r:id="rId16"/>
    <p:sldId id="1265" r:id="rId17"/>
    <p:sldId id="1278" r:id="rId18"/>
    <p:sldId id="1299" r:id="rId19"/>
    <p:sldId id="1303" r:id="rId20"/>
    <p:sldId id="1304" r:id="rId21"/>
    <p:sldId id="270" r:id="rId22"/>
    <p:sldId id="268" r:id="rId23"/>
    <p:sldId id="1252" r:id="rId24"/>
    <p:sldId id="1249" r:id="rId25"/>
    <p:sldId id="1251" r:id="rId26"/>
    <p:sldId id="1250" r:id="rId27"/>
    <p:sldId id="1280" r:id="rId28"/>
    <p:sldId id="1253" r:id="rId29"/>
    <p:sldId id="1281" r:id="rId30"/>
    <p:sldId id="271" r:id="rId31"/>
    <p:sldId id="1267" r:id="rId32"/>
    <p:sldId id="1307" r:id="rId33"/>
    <p:sldId id="1308" r:id="rId34"/>
    <p:sldId id="1305" r:id="rId35"/>
    <p:sldId id="1306" r:id="rId36"/>
    <p:sldId id="1309" r:id="rId37"/>
    <p:sldId id="1293" r:id="rId38"/>
    <p:sldId id="129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DF72A-B07A-48B0-AC57-2285F91B9795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77DD2-D2AF-492E-969D-894209821B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2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các dấu chấm trên video để hát từng câu</a:t>
            </a:r>
          </a:p>
          <a:p>
            <a:r>
              <a:rPr lang="en-US"/>
              <a:t>Click vào video để dừng hoặc hát tiếp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60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quả bóng để chọn câu trả lời đúng, sai quả bóng sẽ nổ. Đúng dc cộng điểm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5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5CCBB-EACB-941D-0C56-BBADA7218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F8E7DA-E76C-627C-C472-70B6843CA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5C19B-E76F-F5D3-02F8-9392E91C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A8B90-2568-A564-4C56-58200E6DF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F2B17-C034-E44F-CD4C-E4F861AF8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8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2BB6-2E4E-1884-734E-E45B20D2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E20320-669F-0E6E-703E-CA9EE7F469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BCF70F-C639-A3B4-3003-3A8250A29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03192-E7D5-82A6-B59D-43FDCD7BB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48278-D57C-4603-6140-1A4BA27A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0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0C543E-A6DF-38A8-A018-0DF4BD9FF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F7DC6-24ED-F5B9-6DE4-E8B5DBEE17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404D3-F82C-3090-6E4D-5CE2938C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17B7F-723F-AFC5-3843-9CDF5DB6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C1AEA-5BA2-23D6-88F3-9E491BE03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54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259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17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5DFDD-A27D-8055-C0D8-5FC73039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055BB-2FE6-A51A-8725-316C631BE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1741-F792-EC23-444E-C40A25D6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61E3D-538C-2781-7B03-BBBE3132D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7402-A36F-8D5F-628E-6471E0153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5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18EC-9FAC-1EDA-A38C-EEB49354D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06D2A-DDB8-B48E-F367-95F6625AF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EE8E0-C097-A688-476A-0134A2FB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992D5-CCB2-4AD5-98EE-52BF14DE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420C8B-0B20-27D7-BE7C-2B8C0C90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8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61441-F921-1673-6FB2-521B2F0F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A54F6-EDEE-A0D7-8556-A5F94EE24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C0122-5479-B327-307A-4E3D0FB21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997967-CB03-2727-EAC1-3B1E30463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C729A9-E906-7F32-A7FE-8997EDB21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D4A44-F9CB-A1F6-70FF-1E461252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0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20DA0-2BB8-D9B5-AA1D-E2767E95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6BB3D-FB09-D2ED-901E-C240CA960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F53B1-DE33-DE03-7912-ECA045695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BA808A-6282-CEBE-CAFF-C3FD243B57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9F8EC7-0508-F05F-90BC-E8202F22E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97C1A-6B4E-D40D-37AC-4513B9998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98012F-42A5-70AE-3AAC-4870CDAB2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7D6EF6-C325-2266-E325-2FF2177A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23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9A22-5311-BEB7-D76D-ABA4EC88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0D401-113D-EF50-800A-0CC97C55F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070926-B3F5-47EE-AD4E-0BE26165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C1A80-16F3-F6FC-DCF8-F55C50C6F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FD2A71-A802-BB64-CD6F-80134679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2B4F73-018A-72B1-38D9-4B9001024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21842-4315-7FF8-4F41-D6F45316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9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BC40C-B333-ED72-F895-A1B13A48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6BDD-649A-BA95-C003-53860F3F3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DAF7A-706F-4F1A-BC85-FE2FA12E0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5AFD8-CFEC-DB32-D7EA-4A9040A8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B0545-0F2E-8F01-1759-C43B3358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C76C4-2A32-6E82-A93F-E5944E51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5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19E8A-8273-0A7D-DE38-1AA497EE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FB076E-A208-34BD-E0E4-12AFC0185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F2E8DF-47CA-2EB3-ABA2-3E977A4C0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63E5B-375F-59B3-49EA-53A210AB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C3C42B-8868-B7CB-3BAB-546A7BAD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898581-D827-FCF5-6376-F09F15D3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1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A3E4AA-CCB6-EF4F-E749-D8573D15A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624FD-CA74-5A0E-269E-6C450722D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DF0A5-0F6C-6B09-4C47-BB86E26B15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CA77-849A-4B85-9DF4-FC194239BB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7737C8-79A0-F648-CDC9-49C4B69CE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1D1E2-12AF-8FEB-AE09-4B60ABECEA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6E2DF-04FE-47BE-BB81-E17CEA12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2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3" Type="http://schemas.openxmlformats.org/officeDocument/2006/relationships/audio" Target="../media/audio6.wav"/><Relationship Id="rId7" Type="http://schemas.openxmlformats.org/officeDocument/2006/relationships/audio" Target="../media/audio10.wav"/><Relationship Id="rId12" Type="http://schemas.openxmlformats.org/officeDocument/2006/relationships/image" Target="../media/image3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9.wav"/><Relationship Id="rId11" Type="http://schemas.openxmlformats.org/officeDocument/2006/relationships/image" Target="../media/image31.png"/><Relationship Id="rId5" Type="http://schemas.openxmlformats.org/officeDocument/2006/relationships/audio" Target="../media/audio8.wav"/><Relationship Id="rId10" Type="http://schemas.openxmlformats.org/officeDocument/2006/relationships/image" Target="../media/image1.png"/><Relationship Id="rId4" Type="http://schemas.openxmlformats.org/officeDocument/2006/relationships/audio" Target="../media/audio7.wav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2.wav"/><Relationship Id="rId7" Type="http://schemas.openxmlformats.org/officeDocument/2006/relationships/image" Target="../media/image3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4.wav"/><Relationship Id="rId7" Type="http://schemas.openxmlformats.org/officeDocument/2006/relationships/image" Target="../media/image3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6.wav"/><Relationship Id="rId7" Type="http://schemas.openxmlformats.org/officeDocument/2006/relationships/image" Target="../media/image3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8.wav"/><Relationship Id="rId7" Type="http://schemas.openxmlformats.org/officeDocument/2006/relationships/image" Target="../media/image39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0.wav"/><Relationship Id="rId7" Type="http://schemas.openxmlformats.org/officeDocument/2006/relationships/image" Target="../media/image41.png"/><Relationship Id="rId12" Type="http://schemas.openxmlformats.org/officeDocument/2006/relationships/image" Target="../media/image26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9.wav"/><Relationship Id="rId7" Type="http://schemas.openxmlformats.org/officeDocument/2006/relationships/image" Target="../media/image41.png"/><Relationship Id="rId12" Type="http://schemas.openxmlformats.org/officeDocument/2006/relationships/image" Target="../media/image2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9.wav"/><Relationship Id="rId7" Type="http://schemas.openxmlformats.org/officeDocument/2006/relationships/image" Target="../media/image41.png"/><Relationship Id="rId12" Type="http://schemas.openxmlformats.org/officeDocument/2006/relationships/image" Target="../media/image27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0.wav"/><Relationship Id="rId7" Type="http://schemas.openxmlformats.org/officeDocument/2006/relationships/image" Target="../media/image41.png"/><Relationship Id="rId12" Type="http://schemas.openxmlformats.org/officeDocument/2006/relationships/image" Target="../media/image29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9.wav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9.wav"/><Relationship Id="rId7" Type="http://schemas.openxmlformats.org/officeDocument/2006/relationships/image" Target="../media/image41.png"/><Relationship Id="rId12" Type="http://schemas.openxmlformats.org/officeDocument/2006/relationships/image" Target="../media/image48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9.wav"/><Relationship Id="rId7" Type="http://schemas.openxmlformats.org/officeDocument/2006/relationships/image" Target="../media/image41.png"/><Relationship Id="rId12" Type="http://schemas.openxmlformats.org/officeDocument/2006/relationships/image" Target="../media/image49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20.wav"/><Relationship Id="rId7" Type="http://schemas.openxmlformats.org/officeDocument/2006/relationships/image" Target="../media/image41.png"/><Relationship Id="rId12" Type="http://schemas.openxmlformats.org/officeDocument/2006/relationships/image" Target="../media/image50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microsoft.com/office/2007/relationships/hdphoto" Target="../media/hdphoto1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9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FC2DD72-E7D2-E9B0-4443-6CEB1107E0D2}"/>
              </a:ext>
            </a:extLst>
          </p:cNvPr>
          <p:cNvGrpSpPr/>
          <p:nvPr/>
        </p:nvGrpSpPr>
        <p:grpSpPr>
          <a:xfrm>
            <a:off x="4801306" y="1707436"/>
            <a:ext cx="1322798" cy="1332151"/>
            <a:chOff x="4069693" y="3128638"/>
            <a:chExt cx="866861" cy="872990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D902D47E-029B-F19D-F53A-3BE626B275E5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E15CDA9B-7594-40AB-9FDF-EB0AD5620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067300" y="2544961"/>
            <a:ext cx="2057400" cy="1768078"/>
            <a:chOff x="0" y="0"/>
            <a:chExt cx="812800" cy="698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4CFA9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5800" y="1111779"/>
            <a:ext cx="10820400" cy="4610598"/>
            <a:chOff x="0" y="0"/>
            <a:chExt cx="4274726" cy="182147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274726" cy="1821471"/>
            </a:xfrm>
            <a:custGeom>
              <a:avLst/>
              <a:gdLst/>
              <a:ahLst/>
              <a:cxnLst/>
              <a:rect l="l" t="t" r="r" b="b"/>
              <a:pathLst>
                <a:path w="4274726" h="1821471">
                  <a:moveTo>
                    <a:pt x="0" y="50800"/>
                  </a:moveTo>
                  <a:lnTo>
                    <a:pt x="2137363" y="0"/>
                  </a:lnTo>
                  <a:lnTo>
                    <a:pt x="4274726" y="50800"/>
                  </a:lnTo>
                  <a:lnTo>
                    <a:pt x="4274726" y="1770671"/>
                  </a:lnTo>
                  <a:lnTo>
                    <a:pt x="2137363" y="1821471"/>
                  </a:lnTo>
                  <a:lnTo>
                    <a:pt x="0" y="1770671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FFF6E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2700"/>
              <a:ext cx="8128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59023" y="2599226"/>
            <a:ext cx="8764391" cy="1674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74"/>
              </a:lnSpc>
            </a:pPr>
            <a:r>
              <a:rPr lang="en-US" sz="13134" b="1">
                <a:ln>
                  <a:solidFill>
                    <a:schemeClr val="bg1"/>
                  </a:solidFill>
                </a:ln>
                <a:solidFill>
                  <a:srgbClr val="D34A2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Jobs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597945" y="1590435"/>
            <a:ext cx="4886546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Unit 12</a:t>
            </a:r>
          </a:p>
        </p:txBody>
      </p:sp>
      <p:sp>
        <p:nvSpPr>
          <p:cNvPr id="16" name="Freeform 16"/>
          <p:cNvSpPr/>
          <p:nvPr/>
        </p:nvSpPr>
        <p:spPr>
          <a:xfrm>
            <a:off x="11163115" y="6172201"/>
            <a:ext cx="426543" cy="426543"/>
          </a:xfrm>
          <a:custGeom>
            <a:avLst/>
            <a:gdLst/>
            <a:ahLst/>
            <a:cxnLst/>
            <a:rect l="l" t="t" r="r" b="b"/>
            <a:pathLst>
              <a:path w="639815" h="639815">
                <a:moveTo>
                  <a:pt x="0" y="0"/>
                </a:moveTo>
                <a:lnTo>
                  <a:pt x="639816" y="0"/>
                </a:lnTo>
                <a:lnTo>
                  <a:pt x="639816" y="639815"/>
                </a:lnTo>
                <a:lnTo>
                  <a:pt x="0" y="6398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8144024" y="-587272"/>
            <a:ext cx="1174543" cy="1174543"/>
          </a:xfrm>
          <a:custGeom>
            <a:avLst/>
            <a:gdLst/>
            <a:ahLst/>
            <a:cxnLst/>
            <a:rect l="l" t="t" r="r" b="b"/>
            <a:pathLst>
              <a:path w="1761814" h="1761814">
                <a:moveTo>
                  <a:pt x="0" y="0"/>
                </a:moveTo>
                <a:lnTo>
                  <a:pt x="1761814" y="0"/>
                </a:lnTo>
                <a:lnTo>
                  <a:pt x="1761814" y="1761814"/>
                </a:lnTo>
                <a:lnTo>
                  <a:pt x="0" y="17618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2C70939C-D19A-5EA6-0C3C-C6B96E3D2C40}"/>
              </a:ext>
            </a:extLst>
          </p:cNvPr>
          <p:cNvSpPr txBox="1"/>
          <p:nvPr/>
        </p:nvSpPr>
        <p:spPr>
          <a:xfrm>
            <a:off x="3709925" y="4943459"/>
            <a:ext cx="4886546" cy="39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67"/>
              </a:lnSpc>
            </a:pPr>
            <a:r>
              <a:rPr lang="en-US" sz="2333">
                <a:solidFill>
                  <a:srgbClr val="D34A24"/>
                </a:solidFill>
                <a:latin typeface="Fira Sans Medium"/>
              </a:rPr>
              <a:t>Lesson 2 – Period 1</a:t>
            </a:r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F95A8602-605B-6CD8-14B4-A215930ACF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24" y="281731"/>
            <a:ext cx="789109" cy="510410"/>
          </a:xfrm>
          <a:prstGeom prst="rect">
            <a:avLst/>
          </a:prstGeom>
        </p:spPr>
      </p:pic>
      <p:pic>
        <p:nvPicPr>
          <p:cNvPr id="24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FDBFA6F-F651-13D5-BDFE-18EA54C3A6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7290" y="147133"/>
            <a:ext cx="2259729" cy="779607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A35C9465-4EA9-051D-0CA7-BD0117E117C8}"/>
              </a:ext>
            </a:extLst>
          </p:cNvPr>
          <p:cNvSpPr/>
          <p:nvPr/>
        </p:nvSpPr>
        <p:spPr>
          <a:xfrm>
            <a:off x="3101176" y="4197275"/>
            <a:ext cx="1082150" cy="2022711"/>
          </a:xfrm>
          <a:custGeom>
            <a:avLst/>
            <a:gdLst/>
            <a:ahLst/>
            <a:cxnLst/>
            <a:rect l="l" t="t" r="r" b="b"/>
            <a:pathLst>
              <a:path w="5782004" h="10807485">
                <a:moveTo>
                  <a:pt x="0" y="0"/>
                </a:moveTo>
                <a:lnTo>
                  <a:pt x="5782005" y="0"/>
                </a:lnTo>
                <a:lnTo>
                  <a:pt x="5782005" y="10807484"/>
                </a:lnTo>
                <a:lnTo>
                  <a:pt x="0" y="108074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5DE5D18E-D570-E03E-F02D-3A0D30C603EE}"/>
              </a:ext>
            </a:extLst>
          </p:cNvPr>
          <p:cNvSpPr/>
          <p:nvPr/>
        </p:nvSpPr>
        <p:spPr>
          <a:xfrm>
            <a:off x="9170291" y="1248387"/>
            <a:ext cx="1082150" cy="1636522"/>
          </a:xfrm>
          <a:custGeom>
            <a:avLst/>
            <a:gdLst/>
            <a:ahLst/>
            <a:cxnLst/>
            <a:rect l="l" t="t" r="r" b="b"/>
            <a:pathLst>
              <a:path w="6835323" h="10336972">
                <a:moveTo>
                  <a:pt x="0" y="0"/>
                </a:moveTo>
                <a:lnTo>
                  <a:pt x="6835323" y="0"/>
                </a:lnTo>
                <a:lnTo>
                  <a:pt x="6835323" y="10336972"/>
                </a:lnTo>
                <a:lnTo>
                  <a:pt x="0" y="103369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8" name="Freeform 11">
            <a:extLst>
              <a:ext uri="{FF2B5EF4-FFF2-40B4-BE49-F238E27FC236}">
                <a16:creationId xmlns:a16="http://schemas.microsoft.com/office/drawing/2014/main" id="{EAA8702E-1EEF-DDF9-0F9D-3A7C3916881B}"/>
              </a:ext>
            </a:extLst>
          </p:cNvPr>
          <p:cNvSpPr/>
          <p:nvPr/>
        </p:nvSpPr>
        <p:spPr>
          <a:xfrm>
            <a:off x="1898927" y="1328387"/>
            <a:ext cx="1133595" cy="2123831"/>
          </a:xfrm>
          <a:custGeom>
            <a:avLst/>
            <a:gdLst/>
            <a:ahLst/>
            <a:cxnLst/>
            <a:rect l="l" t="t" r="r" b="b"/>
            <a:pathLst>
              <a:path w="5315092" h="9958018">
                <a:moveTo>
                  <a:pt x="0" y="0"/>
                </a:moveTo>
                <a:lnTo>
                  <a:pt x="5315092" y="0"/>
                </a:lnTo>
                <a:lnTo>
                  <a:pt x="5315092" y="9958018"/>
                </a:lnTo>
                <a:lnTo>
                  <a:pt x="0" y="99580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  <p:sp>
        <p:nvSpPr>
          <p:cNvPr id="29" name="Freeform 8">
            <a:extLst>
              <a:ext uri="{FF2B5EF4-FFF2-40B4-BE49-F238E27FC236}">
                <a16:creationId xmlns:a16="http://schemas.microsoft.com/office/drawing/2014/main" id="{1E49EBFB-01F0-023E-8712-05048A2B69E5}"/>
              </a:ext>
            </a:extLst>
          </p:cNvPr>
          <p:cNvSpPr/>
          <p:nvPr/>
        </p:nvSpPr>
        <p:spPr>
          <a:xfrm rot="604416">
            <a:off x="10814797" y="954553"/>
            <a:ext cx="983103" cy="672085"/>
          </a:xfrm>
          <a:custGeom>
            <a:avLst/>
            <a:gdLst/>
            <a:ahLst/>
            <a:cxnLst/>
            <a:rect l="l" t="t" r="r" b="b"/>
            <a:pathLst>
              <a:path w="2755573" h="1883810">
                <a:moveTo>
                  <a:pt x="0" y="0"/>
                </a:moveTo>
                <a:lnTo>
                  <a:pt x="2755573" y="0"/>
                </a:lnTo>
                <a:lnTo>
                  <a:pt x="2755573" y="1883810"/>
                </a:lnTo>
                <a:lnTo>
                  <a:pt x="0" y="18838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896E56AA-E4AF-9903-CE3C-ABDBCDE3156C}"/>
              </a:ext>
            </a:extLst>
          </p:cNvPr>
          <p:cNvSpPr/>
          <p:nvPr/>
        </p:nvSpPr>
        <p:spPr>
          <a:xfrm>
            <a:off x="166162" y="5248432"/>
            <a:ext cx="1358941" cy="1383733"/>
          </a:xfrm>
          <a:custGeom>
            <a:avLst/>
            <a:gdLst/>
            <a:ahLst/>
            <a:cxnLst/>
            <a:rect l="l" t="t" r="r" b="b"/>
            <a:pathLst>
              <a:path w="2038411" h="2075599">
                <a:moveTo>
                  <a:pt x="0" y="0"/>
                </a:moveTo>
                <a:lnTo>
                  <a:pt x="2038411" y="0"/>
                </a:lnTo>
                <a:lnTo>
                  <a:pt x="2038411" y="2075600"/>
                </a:lnTo>
                <a:lnTo>
                  <a:pt x="0" y="2075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112D5871-45DA-6052-FD50-1EB1C5EA2196}"/>
              </a:ext>
            </a:extLst>
          </p:cNvPr>
          <p:cNvSpPr/>
          <p:nvPr/>
        </p:nvSpPr>
        <p:spPr>
          <a:xfrm rot="19910001">
            <a:off x="114420" y="75344"/>
            <a:ext cx="821204" cy="1055286"/>
          </a:xfrm>
          <a:custGeom>
            <a:avLst/>
            <a:gdLst/>
            <a:ahLst/>
            <a:cxnLst/>
            <a:rect l="l" t="t" r="r" b="b"/>
            <a:pathLst>
              <a:path w="3202063" h="4114800">
                <a:moveTo>
                  <a:pt x="0" y="0"/>
                </a:moveTo>
                <a:lnTo>
                  <a:pt x="3202063" y="0"/>
                </a:lnTo>
                <a:lnTo>
                  <a:pt x="32020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94BD9DA2-6284-FA88-EC70-D812A2051431}"/>
              </a:ext>
            </a:extLst>
          </p:cNvPr>
          <p:cNvSpPr/>
          <p:nvPr/>
        </p:nvSpPr>
        <p:spPr>
          <a:xfrm flipH="1">
            <a:off x="8730302" y="4262731"/>
            <a:ext cx="1176529" cy="1674775"/>
          </a:xfrm>
          <a:custGeom>
            <a:avLst/>
            <a:gdLst/>
            <a:ahLst/>
            <a:cxnLst/>
            <a:rect l="l" t="t" r="r" b="b"/>
            <a:pathLst>
              <a:path w="2093890" h="2980626">
                <a:moveTo>
                  <a:pt x="0" y="0"/>
                </a:moveTo>
                <a:lnTo>
                  <a:pt x="2093890" y="0"/>
                </a:lnTo>
                <a:lnTo>
                  <a:pt x="2093890" y="2980626"/>
                </a:lnTo>
                <a:lnTo>
                  <a:pt x="0" y="298062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0B4277F-75AE-2251-77FC-D398C327A8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6671389" y="3678704"/>
            <a:ext cx="5266612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trang trại/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cánh đồng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6553201" y="3053251"/>
            <a:ext cx="53848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2800"/>
              <a:t>/ɒn əˈfɑːmər/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53848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on a farm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B58C7-7113-2CD9-8DD8-EA587A755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" y="1516723"/>
            <a:ext cx="5694157" cy="3824555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15457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3BB380A-8B06-1FCB-B0C6-8FC853DD7CC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1450509" y="1473961"/>
            <a:ext cx="1322799" cy="1881313"/>
            <a:chOff x="4238828" y="3565112"/>
            <a:chExt cx="1581182" cy="2248791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238828" y="5114904"/>
              <a:ext cx="1581182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6824" y="356511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489200" y="1489201"/>
            <a:ext cx="42081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at a nursing home </a:t>
            </a:r>
            <a:endParaRPr lang="en-US" sz="32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489200" y="2831038"/>
            <a:ext cx="42081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at a farm</a:t>
            </a:r>
            <a:endParaRPr lang="en-US" sz="3200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6096000" y="1489201"/>
            <a:ext cx="5334001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Ở viện dưỡng lão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6096000" y="2829279"/>
            <a:ext cx="5334001" cy="73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trang trại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933061" y="-260763"/>
            <a:ext cx="9594098" cy="1324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5334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D5F570C-3D32-F900-632A-FB6C7D8F89BE}"/>
              </a:ext>
            </a:extLst>
          </p:cNvPr>
          <p:cNvSpPr txBox="1"/>
          <p:nvPr/>
        </p:nvSpPr>
        <p:spPr>
          <a:xfrm>
            <a:off x="2489200" y="5277393"/>
            <a:ext cx="42081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at a school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F52297BA-A576-09BA-7091-4BE0CD6CBAD2}"/>
              </a:ext>
            </a:extLst>
          </p:cNvPr>
          <p:cNvSpPr txBox="1"/>
          <p:nvPr/>
        </p:nvSpPr>
        <p:spPr>
          <a:xfrm>
            <a:off x="2489200" y="4014076"/>
            <a:ext cx="4208167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/>
              <a:t>at a factory</a:t>
            </a:r>
            <a:endParaRPr lang="en-US" sz="3200" dirty="0"/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0840058-5216-B1EF-839D-B261058059E3}"/>
              </a:ext>
            </a:extLst>
          </p:cNvPr>
          <p:cNvSpPr txBox="1">
            <a:spLocks/>
          </p:cNvSpPr>
          <p:nvPr/>
        </p:nvSpPr>
        <p:spPr>
          <a:xfrm>
            <a:off x="6096000" y="4015836"/>
            <a:ext cx="5334001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nhà máy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4A52FB30-204B-2FD7-C5CC-AA4E0D78D975}"/>
              </a:ext>
            </a:extLst>
          </p:cNvPr>
          <p:cNvSpPr txBox="1">
            <a:spLocks/>
          </p:cNvSpPr>
          <p:nvPr/>
        </p:nvSpPr>
        <p:spPr>
          <a:xfrm>
            <a:off x="6096000" y="5277393"/>
            <a:ext cx="5334001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2906163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800E7119-3D1C-A29F-D627-B6F30CCCF8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70EEF9A-B0E6-D398-C3CE-1BD3BC69B5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449" y="5387278"/>
            <a:ext cx="648883" cy="648883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E703114-455D-D098-2EF8-8021C2ADB7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5387278"/>
            <a:ext cx="648883" cy="648883"/>
          </a:xfrm>
          <a:prstGeom prst="rect">
            <a:avLst/>
          </a:prstGeom>
        </p:spPr>
      </p:pic>
      <p:grpSp>
        <p:nvGrpSpPr>
          <p:cNvPr id="3" name="Mspham-0936082789">
            <a:extLst>
              <a:ext uri="{FF2B5EF4-FFF2-40B4-BE49-F238E27FC236}">
                <a16:creationId xmlns:a16="http://schemas.microsoft.com/office/drawing/2014/main" id="{62389997-031B-E95D-87C9-FE4A1EA5C2AF}"/>
              </a:ext>
            </a:extLst>
          </p:cNvPr>
          <p:cNvGrpSpPr/>
          <p:nvPr/>
        </p:nvGrpSpPr>
        <p:grpSpPr>
          <a:xfrm>
            <a:off x="2511892" y="2413000"/>
            <a:ext cx="1322798" cy="1332151"/>
            <a:chOff x="4069693" y="3128638"/>
            <a:chExt cx="866861" cy="872990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DD4E3AA7-E956-51A1-4308-CC5DEF821129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D73E2A14-A049-48FF-A786-B0238D46E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5A5B47-AE71-93CA-1004-A637F86997BC}"/>
              </a:ext>
            </a:extLst>
          </p:cNvPr>
          <p:cNvGrpSpPr/>
          <p:nvPr/>
        </p:nvGrpSpPr>
        <p:grpSpPr>
          <a:xfrm>
            <a:off x="324312" y="1651000"/>
            <a:ext cx="11543376" cy="3305345"/>
            <a:chOff x="363336" y="2955854"/>
            <a:chExt cx="17315064" cy="495801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9D39CD-1123-3F38-F41C-5A0337153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51940"/>
            <a:stretch>
              <a:fillRect/>
            </a:stretch>
          </p:blipFill>
          <p:spPr>
            <a:xfrm>
              <a:off x="9356706" y="2955854"/>
              <a:ext cx="8321694" cy="4958016"/>
            </a:xfrm>
            <a:custGeom>
              <a:avLst/>
              <a:gdLst>
                <a:gd name="connsiteX0" fmla="*/ 1014210 w 8321694"/>
                <a:gd name="connsiteY0" fmla="*/ 0 h 4958016"/>
                <a:gd name="connsiteX1" fmla="*/ 5807094 w 8321694"/>
                <a:gd name="connsiteY1" fmla="*/ 0 h 4958016"/>
                <a:gd name="connsiteX2" fmla="*/ 5807094 w 8321694"/>
                <a:gd name="connsiteY2" fmla="*/ 545971 h 4958016"/>
                <a:gd name="connsiteX3" fmla="*/ 8321694 w 8321694"/>
                <a:gd name="connsiteY3" fmla="*/ 545971 h 4958016"/>
                <a:gd name="connsiteX4" fmla="*/ 8321694 w 8321694"/>
                <a:gd name="connsiteY4" fmla="*/ 4958016 h 4958016"/>
                <a:gd name="connsiteX5" fmla="*/ 0 w 8321694"/>
                <a:gd name="connsiteY5" fmla="*/ 4958016 h 4958016"/>
                <a:gd name="connsiteX6" fmla="*/ 0 w 8321694"/>
                <a:gd name="connsiteY6" fmla="*/ 545971 h 4958016"/>
                <a:gd name="connsiteX7" fmla="*/ 1014210 w 8321694"/>
                <a:gd name="connsiteY7" fmla="*/ 545971 h 4958016"/>
                <a:gd name="connsiteX8" fmla="*/ 1014210 w 8321694"/>
                <a:gd name="connsiteY8" fmla="*/ 0 h 495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1694" h="4958016">
                  <a:moveTo>
                    <a:pt x="1014210" y="0"/>
                  </a:moveTo>
                  <a:lnTo>
                    <a:pt x="5807094" y="0"/>
                  </a:lnTo>
                  <a:lnTo>
                    <a:pt x="5807094" y="545971"/>
                  </a:lnTo>
                  <a:lnTo>
                    <a:pt x="8321694" y="545971"/>
                  </a:lnTo>
                  <a:lnTo>
                    <a:pt x="8321694" y="4958016"/>
                  </a:lnTo>
                  <a:lnTo>
                    <a:pt x="0" y="4958016"/>
                  </a:lnTo>
                  <a:lnTo>
                    <a:pt x="0" y="545971"/>
                  </a:lnTo>
                  <a:lnTo>
                    <a:pt x="1014210" y="545971"/>
                  </a:lnTo>
                  <a:lnTo>
                    <a:pt x="1014210" y="0"/>
                  </a:lnTo>
                  <a:close/>
                </a:path>
              </a:pathLst>
            </a:cu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8EE6483-CEBA-752B-F390-459ACE4C2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3327" r="51968"/>
            <a:stretch>
              <a:fillRect/>
            </a:stretch>
          </p:blipFill>
          <p:spPr>
            <a:xfrm>
              <a:off x="363336" y="3120826"/>
              <a:ext cx="8316714" cy="4793045"/>
            </a:xfrm>
            <a:custGeom>
              <a:avLst/>
              <a:gdLst>
                <a:gd name="connsiteX0" fmla="*/ 1944235 w 8316714"/>
                <a:gd name="connsiteY0" fmla="*/ 0 h 4793045"/>
                <a:gd name="connsiteX1" fmla="*/ 7713864 w 8316714"/>
                <a:gd name="connsiteY1" fmla="*/ 0 h 4793045"/>
                <a:gd name="connsiteX2" fmla="*/ 7713864 w 8316714"/>
                <a:gd name="connsiteY2" fmla="*/ 381000 h 4793045"/>
                <a:gd name="connsiteX3" fmla="*/ 8316714 w 8316714"/>
                <a:gd name="connsiteY3" fmla="*/ 381000 h 4793045"/>
                <a:gd name="connsiteX4" fmla="*/ 8316714 w 8316714"/>
                <a:gd name="connsiteY4" fmla="*/ 4793045 h 4793045"/>
                <a:gd name="connsiteX5" fmla="*/ 0 w 8316714"/>
                <a:gd name="connsiteY5" fmla="*/ 4793045 h 4793045"/>
                <a:gd name="connsiteX6" fmla="*/ 0 w 8316714"/>
                <a:gd name="connsiteY6" fmla="*/ 381000 h 4793045"/>
                <a:gd name="connsiteX7" fmla="*/ 1944235 w 8316714"/>
                <a:gd name="connsiteY7" fmla="*/ 381000 h 4793045"/>
                <a:gd name="connsiteX8" fmla="*/ 1944235 w 8316714"/>
                <a:gd name="connsiteY8" fmla="*/ 0 h 4793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16714" h="4793045">
                  <a:moveTo>
                    <a:pt x="1944235" y="0"/>
                  </a:moveTo>
                  <a:lnTo>
                    <a:pt x="7713864" y="0"/>
                  </a:lnTo>
                  <a:lnTo>
                    <a:pt x="7713864" y="381000"/>
                  </a:lnTo>
                  <a:lnTo>
                    <a:pt x="8316714" y="381000"/>
                  </a:lnTo>
                  <a:lnTo>
                    <a:pt x="8316714" y="4793045"/>
                  </a:lnTo>
                  <a:lnTo>
                    <a:pt x="0" y="4793045"/>
                  </a:lnTo>
                  <a:lnTo>
                    <a:pt x="0" y="381000"/>
                  </a:lnTo>
                  <a:lnTo>
                    <a:pt x="1944235" y="381000"/>
                  </a:lnTo>
                  <a:lnTo>
                    <a:pt x="1944235" y="0"/>
                  </a:lnTo>
                  <a:close/>
                </a:path>
              </a:pathLst>
            </a:cu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1B2EFF8-21E7-8254-2C65-D57F16198B37}"/>
                </a:ext>
              </a:extLst>
            </p:cNvPr>
            <p:cNvSpPr/>
            <p:nvPr/>
          </p:nvSpPr>
          <p:spPr>
            <a:xfrm>
              <a:off x="7710055" y="6667500"/>
              <a:ext cx="685800" cy="533400"/>
            </a:xfrm>
            <a:prstGeom prst="rect">
              <a:avLst/>
            </a:prstGeom>
            <a:solidFill>
              <a:srgbClr val="DF96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CB7F4C9-F80B-5724-2B7E-C863E6C0F50D}"/>
                </a:ext>
              </a:extLst>
            </p:cNvPr>
            <p:cNvSpPr/>
            <p:nvPr/>
          </p:nvSpPr>
          <p:spPr>
            <a:xfrm>
              <a:off x="16265240" y="7173190"/>
              <a:ext cx="1371596" cy="548640"/>
            </a:xfrm>
            <a:prstGeom prst="rect">
              <a:avLst/>
            </a:prstGeom>
            <a:solidFill>
              <a:srgbClr val="CF866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F329E7C-48E6-1CA7-BC09-22FA8CA0BE9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5283" t="-28" r="8741" b="79503"/>
          <a:stretch/>
        </p:blipFill>
        <p:spPr>
          <a:xfrm>
            <a:off x="1676400" y="1800535"/>
            <a:ext cx="3657601" cy="6564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A41E56-C1A2-7404-CFE2-9E58FCE20D2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2963" t="76263" r="13133" b="13363"/>
          <a:stretch/>
        </p:blipFill>
        <p:spPr>
          <a:xfrm>
            <a:off x="3274940" y="4213185"/>
            <a:ext cx="1879600" cy="3318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46D2CC-FD44-BFF3-BC93-6F56656F8B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168" t="87464" r="18565" b="1807"/>
          <a:stretch/>
        </p:blipFill>
        <p:spPr>
          <a:xfrm>
            <a:off x="7039644" y="4518950"/>
            <a:ext cx="3842795" cy="354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AADAB-44B8-1359-23B3-F5F436CA963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008" t="2547" r="31123" b="86118"/>
          <a:stretch/>
        </p:blipFill>
        <p:spPr>
          <a:xfrm>
            <a:off x="7134047" y="1751981"/>
            <a:ext cx="3044067" cy="3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5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5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5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5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5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5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C31A2E1-5463-BCAC-0E5E-E41FE01A9C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2" y="3456176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344867" y="2788980"/>
            <a:ext cx="11050191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4"/>
              <a:t>Structure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14F031B-C577-737F-C6E6-6D41ADEA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3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594A3486-8B0E-5916-49AB-BFA1A156266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105775" y="247260"/>
            <a:ext cx="8597025" cy="712755"/>
            <a:chOff x="1105774" y="247259"/>
            <a:chExt cx="8597025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78848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một người nào đó làm việc ở đâu: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1930400" y="1047878"/>
            <a:ext cx="6248400" cy="712755"/>
          </a:xfrm>
          <a:prstGeom prst="roundRect">
            <a:avLst>
              <a:gd name="adj" fmla="val 6322"/>
            </a:avLst>
          </a:prstGeom>
          <a:solidFill>
            <a:srgbClr val="FAFAFA"/>
          </a:solidFill>
          <a:ln>
            <a:solidFill>
              <a:srgbClr val="D34A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933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</a:t>
            </a: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he/she/name </a:t>
            </a:r>
            <a:r>
              <a:rPr lang="en-US" sz="2933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work?</a:t>
            </a:r>
            <a:endParaRPr lang="en-US" sz="2933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425815" y="3581400"/>
            <a:ext cx="2196225" cy="601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</a:t>
            </a:r>
            <a:r>
              <a:rPr lang="en-US" sz="293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2933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itle 4">
            <a:extLst>
              <a:ext uri="{FF2B5EF4-FFF2-40B4-BE49-F238E27FC236}">
                <a16:creationId xmlns:a16="http://schemas.microsoft.com/office/drawing/2014/main" id="{6E1FB2A9-7EFA-E3C5-36FE-ECFEEAA2039C}"/>
              </a:ext>
            </a:extLst>
          </p:cNvPr>
          <p:cNvSpPr txBox="1">
            <a:spLocks/>
          </p:cNvSpPr>
          <p:nvPr/>
        </p:nvSpPr>
        <p:spPr>
          <a:xfrm>
            <a:off x="8280400" y="1166670"/>
            <a:ext cx="3556000" cy="4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ấy/cô ấy làm việc ở đâu?)</a:t>
            </a:r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030C6027-0634-0F9D-B540-1AA62761E99A}"/>
              </a:ext>
            </a:extLst>
          </p:cNvPr>
          <p:cNvSpPr/>
          <p:nvPr/>
        </p:nvSpPr>
        <p:spPr>
          <a:xfrm>
            <a:off x="1930400" y="1805030"/>
            <a:ext cx="6248400" cy="712755"/>
          </a:xfrm>
          <a:prstGeom prst="roundRect">
            <a:avLst>
              <a:gd name="adj" fmla="val 6322"/>
            </a:avLst>
          </a:prstGeom>
          <a:solidFill>
            <a:srgbClr val="FAFAFA"/>
          </a:solidFill>
          <a:ln>
            <a:solidFill>
              <a:srgbClr val="D34A2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He/She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 work</a:t>
            </a:r>
            <a:r>
              <a:rPr lang="en-US" sz="2933" b="1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933" b="1">
                <a:solidFill>
                  <a:srgbClr val="0070C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2933" b="1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US" sz="2933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itle 4">
            <a:extLst>
              <a:ext uri="{FF2B5EF4-FFF2-40B4-BE49-F238E27FC236}">
                <a16:creationId xmlns:a16="http://schemas.microsoft.com/office/drawing/2014/main" id="{DF3AFB3A-27B1-41E4-7BC2-090EB2E0315F}"/>
              </a:ext>
            </a:extLst>
          </p:cNvPr>
          <p:cNvSpPr txBox="1">
            <a:spLocks/>
          </p:cNvSpPr>
          <p:nvPr/>
        </p:nvSpPr>
        <p:spPr>
          <a:xfrm>
            <a:off x="8280400" y="1923822"/>
            <a:ext cx="3556000" cy="475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 / cô ấy làm ở ______)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C13AF-7E55-267D-F77E-C3712740B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560" y="3124200"/>
            <a:ext cx="5547841" cy="330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0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88" grpId="0"/>
      <p:bldP spid="28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550E8743-E013-6B23-4407-4E7FB733C23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0" y="3456176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344868" y="2788981"/>
            <a:ext cx="11050191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5"/>
              <a:t>Practice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814F031B-C577-737F-C6E6-6D41ADEA05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43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E79D706-AA1D-50AF-BE42-1DA84B2C85B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Mspham-0936082789">
            <a:extLst>
              <a:ext uri="{FF2B5EF4-FFF2-40B4-BE49-F238E27FC236}">
                <a16:creationId xmlns:a16="http://schemas.microsoft.com/office/drawing/2014/main" id="{EB05A099-9C2C-B3F2-91C9-545E35729C86}"/>
              </a:ext>
            </a:extLst>
          </p:cNvPr>
          <p:cNvGrpSpPr/>
          <p:nvPr/>
        </p:nvGrpSpPr>
        <p:grpSpPr>
          <a:xfrm>
            <a:off x="3575707" y="1927466"/>
            <a:ext cx="1322798" cy="1332151"/>
            <a:chOff x="4069693" y="3128638"/>
            <a:chExt cx="866861" cy="87299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00E17A48-5B94-94F7-ADE8-F08BD117E4E0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BFD520B0-2919-75C4-9A17-3E8C372AD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F9237D3-7AF9-9C9C-53E4-B7F644AF658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7792"/>
          <a:stretch/>
        </p:blipFill>
        <p:spPr>
          <a:xfrm>
            <a:off x="2171279" y="866850"/>
            <a:ext cx="3730759" cy="2769833"/>
          </a:xfrm>
          <a:custGeom>
            <a:avLst/>
            <a:gdLst>
              <a:gd name="connsiteX0" fmla="*/ 0 w 5596139"/>
              <a:gd name="connsiteY0" fmla="*/ 0 h 4154749"/>
              <a:gd name="connsiteX1" fmla="*/ 5596139 w 5596139"/>
              <a:gd name="connsiteY1" fmla="*/ 0 h 4154749"/>
              <a:gd name="connsiteX2" fmla="*/ 5596139 w 5596139"/>
              <a:gd name="connsiteY2" fmla="*/ 4154749 h 4154749"/>
              <a:gd name="connsiteX3" fmla="*/ 0 w 5596139"/>
              <a:gd name="connsiteY3" fmla="*/ 4154749 h 4154749"/>
              <a:gd name="connsiteX4" fmla="*/ 0 w 5596139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139" h="4154749">
                <a:moveTo>
                  <a:pt x="0" y="0"/>
                </a:moveTo>
                <a:lnTo>
                  <a:pt x="5596139" y="0"/>
                </a:lnTo>
                <a:lnTo>
                  <a:pt x="5596139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074407-934E-428A-935E-408FF52069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837" r="51800"/>
          <a:stretch/>
        </p:blipFill>
        <p:spPr>
          <a:xfrm>
            <a:off x="6511638" y="866850"/>
            <a:ext cx="3756786" cy="2769833"/>
          </a:xfrm>
          <a:custGeom>
            <a:avLst/>
            <a:gdLst>
              <a:gd name="connsiteX0" fmla="*/ 0 w 5635179"/>
              <a:gd name="connsiteY0" fmla="*/ 0 h 4154749"/>
              <a:gd name="connsiteX1" fmla="*/ 5635179 w 5635179"/>
              <a:gd name="connsiteY1" fmla="*/ 0 h 4154749"/>
              <a:gd name="connsiteX2" fmla="*/ 5635179 w 5635179"/>
              <a:gd name="connsiteY2" fmla="*/ 4154749 h 4154749"/>
              <a:gd name="connsiteX3" fmla="*/ 0 w 5635179"/>
              <a:gd name="connsiteY3" fmla="*/ 4154749 h 4154749"/>
              <a:gd name="connsiteX4" fmla="*/ 0 w 5635179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5179" h="4154749">
                <a:moveTo>
                  <a:pt x="0" y="0"/>
                </a:moveTo>
                <a:lnTo>
                  <a:pt x="5635179" y="0"/>
                </a:lnTo>
                <a:lnTo>
                  <a:pt x="5635179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877D588-CBB7-53E9-BB8A-4C8C6CCC88E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94" r="26095"/>
          <a:stretch/>
        </p:blipFill>
        <p:spPr>
          <a:xfrm>
            <a:off x="2153920" y="3657514"/>
            <a:ext cx="3748117" cy="2769833"/>
          </a:xfrm>
          <a:custGeom>
            <a:avLst/>
            <a:gdLst>
              <a:gd name="connsiteX0" fmla="*/ 0 w 5622176"/>
              <a:gd name="connsiteY0" fmla="*/ 0 h 4154749"/>
              <a:gd name="connsiteX1" fmla="*/ 5622176 w 5622176"/>
              <a:gd name="connsiteY1" fmla="*/ 0 h 4154749"/>
              <a:gd name="connsiteX2" fmla="*/ 5622176 w 5622176"/>
              <a:gd name="connsiteY2" fmla="*/ 4154749 h 4154749"/>
              <a:gd name="connsiteX3" fmla="*/ 0 w 5622176"/>
              <a:gd name="connsiteY3" fmla="*/ 4154749 h 4154749"/>
              <a:gd name="connsiteX4" fmla="*/ 0 w 5622176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2176" h="4154749">
                <a:moveTo>
                  <a:pt x="0" y="0"/>
                </a:moveTo>
                <a:lnTo>
                  <a:pt x="5622176" y="0"/>
                </a:lnTo>
                <a:lnTo>
                  <a:pt x="5622176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F2BF26-4945-F9AB-733F-0AFD0F5B97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754"/>
          <a:stretch/>
        </p:blipFill>
        <p:spPr>
          <a:xfrm>
            <a:off x="6548582" y="3657514"/>
            <a:ext cx="3737199" cy="2769833"/>
          </a:xfrm>
          <a:custGeom>
            <a:avLst/>
            <a:gdLst>
              <a:gd name="connsiteX0" fmla="*/ 0 w 5605798"/>
              <a:gd name="connsiteY0" fmla="*/ 0 h 4154749"/>
              <a:gd name="connsiteX1" fmla="*/ 5605798 w 5605798"/>
              <a:gd name="connsiteY1" fmla="*/ 0 h 4154749"/>
              <a:gd name="connsiteX2" fmla="*/ 5605798 w 5605798"/>
              <a:gd name="connsiteY2" fmla="*/ 4154749 h 4154749"/>
              <a:gd name="connsiteX3" fmla="*/ 0 w 5605798"/>
              <a:gd name="connsiteY3" fmla="*/ 4154749 h 4154749"/>
              <a:gd name="connsiteX4" fmla="*/ 0 w 5605798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5798" h="4154749">
                <a:moveTo>
                  <a:pt x="0" y="0"/>
                </a:moveTo>
                <a:lnTo>
                  <a:pt x="5605798" y="0"/>
                </a:lnTo>
                <a:lnTo>
                  <a:pt x="5605798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2743200" y="3186910"/>
            <a:ext cx="2560320" cy="365760"/>
          </a:xfrm>
          <a:prstGeom prst="roundRect">
            <a:avLst>
              <a:gd name="adj" fmla="val 0"/>
            </a:avLst>
          </a:prstGeom>
          <a:solidFill>
            <a:srgbClr val="FED67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7467600" y="3255682"/>
            <a:ext cx="1854533" cy="365760"/>
          </a:xfrm>
          <a:prstGeom prst="roundRect">
            <a:avLst>
              <a:gd name="adj" fmla="val 0"/>
            </a:avLst>
          </a:prstGeom>
          <a:solidFill>
            <a:srgbClr val="FED67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3137748" y="5991151"/>
            <a:ext cx="1771224" cy="365760"/>
          </a:xfrm>
          <a:prstGeom prst="roundRect">
            <a:avLst>
              <a:gd name="adj" fmla="val 0"/>
            </a:avLst>
          </a:prstGeom>
          <a:solidFill>
            <a:srgbClr val="FED67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7620000" y="5991151"/>
            <a:ext cx="1625600" cy="365760"/>
          </a:xfrm>
          <a:prstGeom prst="roundRect">
            <a:avLst>
              <a:gd name="adj" fmla="val 0"/>
            </a:avLst>
          </a:prstGeom>
          <a:solidFill>
            <a:srgbClr val="FED672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B2904D-ACEC-6543-816A-61EBE7133506}"/>
              </a:ext>
            </a:extLst>
          </p:cNvPr>
          <p:cNvGrpSpPr/>
          <p:nvPr/>
        </p:nvGrpSpPr>
        <p:grpSpPr>
          <a:xfrm>
            <a:off x="7061200" y="305827"/>
            <a:ext cx="4584829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701CA452-A212-AE1F-C5DC-E3E22D3A574D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Where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work?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64DA519B-8365-FCB4-4FE0-1D3C0EE18AED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7346"/>
                <a:gd name="adj2" fmla="val 884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He/She</a:t>
              </a:r>
              <a:r>
                <a:rPr lang="en-US" sz="2400">
                  <a:solidFill>
                    <a:schemeClr val="tx1"/>
                  </a:solidFill>
                </a:rPr>
                <a:t> work</a:t>
              </a:r>
              <a:r>
                <a:rPr lang="en-US" sz="2400">
                  <a:solidFill>
                    <a:srgbClr val="FF0000"/>
                  </a:solidFill>
                </a:rPr>
                <a:t>s</a:t>
              </a:r>
              <a:r>
                <a:rPr lang="en-US" sz="2400">
                  <a:solidFill>
                    <a:schemeClr val="tx1"/>
                  </a:solidFill>
                </a:rPr>
                <a:t> </a:t>
              </a:r>
              <a:r>
                <a:rPr lang="en-US" sz="2400">
                  <a:solidFill>
                    <a:srgbClr val="0070C0"/>
                  </a:solidFill>
                </a:rPr>
                <a:t>___________</a:t>
              </a:r>
              <a:r>
                <a:rPr lang="en-US" sz="2400">
                  <a:solidFill>
                    <a:schemeClr val="tx1"/>
                  </a:solidFill>
                </a:rPr>
                <a:t>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6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EA5C242B-7E95-26F0-47BD-65D8DCDF55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40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60" y="5300808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Where does </a:t>
            </a:r>
            <a:r>
              <a:rPr lang="en-US" sz="2400"/>
              <a:t>she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work?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632855" y="5972556"/>
            <a:ext cx="451531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 She</a:t>
            </a:r>
            <a:r>
              <a:rPr lang="en-US" sz="2400">
                <a:solidFill>
                  <a:schemeClr val="tx1"/>
                </a:solidFill>
              </a:rPr>
              <a:t> work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 nursing home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2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B3DBBE-50D2-3002-CCFF-A73A8888C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2629" y="5300807"/>
            <a:ext cx="58968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0D3EC9-6783-D215-8051-28EEB725D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7251" y="5765800"/>
            <a:ext cx="59260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B5E156-4F83-60CF-D3D2-8D644F57B0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7792"/>
          <a:stretch/>
        </p:blipFill>
        <p:spPr>
          <a:xfrm>
            <a:off x="3632855" y="1331443"/>
            <a:ext cx="4515320" cy="3352315"/>
          </a:xfrm>
          <a:custGeom>
            <a:avLst/>
            <a:gdLst>
              <a:gd name="connsiteX0" fmla="*/ 0 w 5596139"/>
              <a:gd name="connsiteY0" fmla="*/ 0 h 4154749"/>
              <a:gd name="connsiteX1" fmla="*/ 5596139 w 5596139"/>
              <a:gd name="connsiteY1" fmla="*/ 0 h 4154749"/>
              <a:gd name="connsiteX2" fmla="*/ 5596139 w 5596139"/>
              <a:gd name="connsiteY2" fmla="*/ 4154749 h 4154749"/>
              <a:gd name="connsiteX3" fmla="*/ 0 w 5596139"/>
              <a:gd name="connsiteY3" fmla="*/ 4154749 h 4154749"/>
              <a:gd name="connsiteX4" fmla="*/ 0 w 5596139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6139" h="4154749">
                <a:moveTo>
                  <a:pt x="0" y="0"/>
                </a:moveTo>
                <a:lnTo>
                  <a:pt x="5596139" y="0"/>
                </a:lnTo>
                <a:lnTo>
                  <a:pt x="5596139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526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9AB8F61-FAD4-0E0D-253D-9E2F1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40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60" y="5300808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Where does </a:t>
            </a:r>
            <a:r>
              <a:rPr lang="en-US" sz="2400"/>
              <a:t>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work?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6" y="5972556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He </a:t>
            </a:r>
            <a:r>
              <a:rPr lang="en-US" sz="2400">
                <a:solidFill>
                  <a:schemeClr val="tx1"/>
                </a:solidFill>
              </a:rPr>
              <a:t>work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at a factory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2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D62D5E-B5E8-9C0D-CFEC-40A9A3A56F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837" r="51800"/>
          <a:stretch/>
        </p:blipFill>
        <p:spPr>
          <a:xfrm>
            <a:off x="3733994" y="1270009"/>
            <a:ext cx="4600993" cy="3392256"/>
          </a:xfrm>
          <a:custGeom>
            <a:avLst/>
            <a:gdLst>
              <a:gd name="connsiteX0" fmla="*/ 0 w 5635179"/>
              <a:gd name="connsiteY0" fmla="*/ 0 h 4154749"/>
              <a:gd name="connsiteX1" fmla="*/ 5635179 w 5635179"/>
              <a:gd name="connsiteY1" fmla="*/ 0 h 4154749"/>
              <a:gd name="connsiteX2" fmla="*/ 5635179 w 5635179"/>
              <a:gd name="connsiteY2" fmla="*/ 4154749 h 4154749"/>
              <a:gd name="connsiteX3" fmla="*/ 0 w 5635179"/>
              <a:gd name="connsiteY3" fmla="*/ 4154749 h 4154749"/>
              <a:gd name="connsiteX4" fmla="*/ 0 w 5635179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5179" h="4154749">
                <a:moveTo>
                  <a:pt x="0" y="0"/>
                </a:moveTo>
                <a:lnTo>
                  <a:pt x="5635179" y="0"/>
                </a:lnTo>
                <a:lnTo>
                  <a:pt x="5635179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F53E06-1E9B-923F-5916-E1DAAC2C9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2629" y="5300807"/>
            <a:ext cx="58968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3EC6CA-CB51-5D5E-7FCC-A8BDAA4CC8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7251" y="5765800"/>
            <a:ext cx="592607" cy="60428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175082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9AB8F61-FAD4-0E0D-253D-9E2F1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40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60" y="5300808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Where does </a:t>
            </a:r>
            <a:r>
              <a:rPr lang="en-US" sz="2400"/>
              <a:t>she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work?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6" y="5972556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She </a:t>
            </a:r>
            <a:r>
              <a:rPr lang="en-US" sz="2400">
                <a:solidFill>
                  <a:schemeClr val="tx1"/>
                </a:solidFill>
              </a:rPr>
              <a:t>work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at a school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2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057F92-33B0-6B08-F3E7-4A040514F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14" y="5490531"/>
            <a:ext cx="749776" cy="742601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63B4C9-65E0-F5A9-39ED-021AD0C68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987" y="5622269"/>
            <a:ext cx="728251" cy="72466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98AB0D-3E3B-F578-9E75-7D1EFEF7A5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594" r="26095"/>
          <a:stretch/>
        </p:blipFill>
        <p:spPr>
          <a:xfrm>
            <a:off x="3472570" y="1228259"/>
            <a:ext cx="4641325" cy="3429907"/>
          </a:xfrm>
          <a:custGeom>
            <a:avLst/>
            <a:gdLst>
              <a:gd name="connsiteX0" fmla="*/ 0 w 5622176"/>
              <a:gd name="connsiteY0" fmla="*/ 0 h 4154749"/>
              <a:gd name="connsiteX1" fmla="*/ 5622176 w 5622176"/>
              <a:gd name="connsiteY1" fmla="*/ 0 h 4154749"/>
              <a:gd name="connsiteX2" fmla="*/ 5622176 w 5622176"/>
              <a:gd name="connsiteY2" fmla="*/ 4154749 h 4154749"/>
              <a:gd name="connsiteX3" fmla="*/ 0 w 5622176"/>
              <a:gd name="connsiteY3" fmla="*/ 4154749 h 4154749"/>
              <a:gd name="connsiteX4" fmla="*/ 0 w 5622176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22176" h="4154749">
                <a:moveTo>
                  <a:pt x="0" y="0"/>
                </a:moveTo>
                <a:lnTo>
                  <a:pt x="5622176" y="0"/>
                </a:lnTo>
                <a:lnTo>
                  <a:pt x="5622176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880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3271" cy="70358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1510287" y="2717800"/>
            <a:ext cx="9222696" cy="3436026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13267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D9AB8F61-FAD4-0E0D-253D-9E2F1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C8A43B8-F59E-A5DD-1FA8-BC8E2022A718}"/>
              </a:ext>
            </a:extLst>
          </p:cNvPr>
          <p:cNvGrpSpPr/>
          <p:nvPr/>
        </p:nvGrpSpPr>
        <p:grpSpPr>
          <a:xfrm>
            <a:off x="4906738" y="2675740"/>
            <a:ext cx="1292781" cy="848840"/>
            <a:chOff x="3709758" y="3204070"/>
            <a:chExt cx="1768014" cy="116087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86BF81B1-AFFC-A4FA-7C5C-35F4E839ACFD}"/>
                </a:ext>
              </a:extLst>
            </p:cNvPr>
            <p:cNvSpPr txBox="1"/>
            <p:nvPr/>
          </p:nvSpPr>
          <p:spPr>
            <a:xfrm>
              <a:off x="3709758" y="3733572"/>
              <a:ext cx="1414455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51F8A5B9-F78E-6E42-FC1E-CDE86C25E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F569A970-50BF-6269-6FC7-EDD9E8429305}"/>
              </a:ext>
            </a:extLst>
          </p:cNvPr>
          <p:cNvSpPr txBox="1">
            <a:spLocks/>
          </p:cNvSpPr>
          <p:nvPr/>
        </p:nvSpPr>
        <p:spPr>
          <a:xfrm>
            <a:off x="3831360" y="5300808"/>
            <a:ext cx="4106847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Where does </a:t>
            </a:r>
            <a:r>
              <a:rPr lang="en-US" sz="2400"/>
              <a:t>he </a:t>
            </a: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</a:rPr>
              <a:t>work?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0A1C414A-712B-B93B-3949-9FB13C0DA21C}"/>
              </a:ext>
            </a:extLst>
          </p:cNvPr>
          <p:cNvSpPr txBox="1">
            <a:spLocks/>
          </p:cNvSpPr>
          <p:nvPr/>
        </p:nvSpPr>
        <p:spPr>
          <a:xfrm>
            <a:off x="3965636" y="5972556"/>
            <a:ext cx="4106847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chemeClr val="bg1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ts val="6000"/>
              </a:lnSpc>
              <a:spcBef>
                <a:spcPts val="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3600" b="1" i="0" u="none" strike="noStrike" cap="none">
                <a:solidFill>
                  <a:srgbClr val="FF0000"/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He </a:t>
            </a:r>
            <a:r>
              <a:rPr lang="en-US" sz="2400">
                <a:solidFill>
                  <a:schemeClr val="tx1"/>
                </a:solidFill>
              </a:rPr>
              <a:t>work</a:t>
            </a:r>
            <a:r>
              <a:rPr lang="en-US" sz="2400"/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on a farm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E92551F0-5120-978F-A06E-27A67FAD2DF5}"/>
              </a:ext>
            </a:extLst>
          </p:cNvPr>
          <p:cNvSpPr txBox="1">
            <a:spLocks/>
          </p:cNvSpPr>
          <p:nvPr/>
        </p:nvSpPr>
        <p:spPr>
          <a:xfrm>
            <a:off x="1270000" y="431802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1B094DD1-1D35-74FA-667F-D1053557DDCD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057F92-33B0-6B08-F3E7-4A040514F3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114" y="5490531"/>
            <a:ext cx="749776" cy="742601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63B4C9-65E0-F5A9-39ED-021AD0C68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4987" y="5622269"/>
            <a:ext cx="728251" cy="724664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781071-1425-28EB-F1BA-B0A1EB415B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754"/>
          <a:stretch/>
        </p:blipFill>
        <p:spPr>
          <a:xfrm>
            <a:off x="3478030" y="1228259"/>
            <a:ext cx="4627804" cy="3429907"/>
          </a:xfrm>
          <a:custGeom>
            <a:avLst/>
            <a:gdLst>
              <a:gd name="connsiteX0" fmla="*/ 0 w 5605798"/>
              <a:gd name="connsiteY0" fmla="*/ 0 h 4154749"/>
              <a:gd name="connsiteX1" fmla="*/ 5605798 w 5605798"/>
              <a:gd name="connsiteY1" fmla="*/ 0 h 4154749"/>
              <a:gd name="connsiteX2" fmla="*/ 5605798 w 5605798"/>
              <a:gd name="connsiteY2" fmla="*/ 4154749 h 4154749"/>
              <a:gd name="connsiteX3" fmla="*/ 0 w 5605798"/>
              <a:gd name="connsiteY3" fmla="*/ 4154749 h 4154749"/>
              <a:gd name="connsiteX4" fmla="*/ 0 w 5605798"/>
              <a:gd name="connsiteY4" fmla="*/ 0 h 4154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5798" h="4154749">
                <a:moveTo>
                  <a:pt x="0" y="0"/>
                </a:moveTo>
                <a:lnTo>
                  <a:pt x="5605798" y="0"/>
                </a:lnTo>
                <a:lnTo>
                  <a:pt x="5605798" y="4154749"/>
                </a:lnTo>
                <a:lnTo>
                  <a:pt x="0" y="4154749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162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6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318D26-952F-952B-1A03-BE5B26CC8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7C3691-E178-0D43-9C85-22E6AFF609A7}"/>
              </a:ext>
            </a:extLst>
          </p:cNvPr>
          <p:cNvSpPr txBox="1"/>
          <p:nvPr/>
        </p:nvSpPr>
        <p:spPr>
          <a:xfrm>
            <a:off x="1950098" y="2120598"/>
            <a:ext cx="8537510" cy="31885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doni MT Black" panose="02070A03080606020203" pitchFamily="18" charset="0"/>
              </a:rPr>
              <a:t>BALLOONS </a:t>
            </a:r>
            <a:endParaRPr lang="ru-RU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772926CC-BA1F-1822-2B05-490782A1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307" y="3783521"/>
            <a:ext cx="1991005" cy="25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innie the Pooh clipart">
            <a:extLst>
              <a:ext uri="{FF2B5EF4-FFF2-40B4-BE49-F238E27FC236}">
                <a16:creationId xmlns:a16="http://schemas.microsoft.com/office/drawing/2014/main" id="{268867C1-316B-2EDF-8BD2-B0330C8C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909" y="3895530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A2D9B-FB7D-5145-A43A-B869A05A663A}"/>
              </a:ext>
            </a:extLst>
          </p:cNvPr>
          <p:cNvSpPr/>
          <p:nvPr/>
        </p:nvSpPr>
        <p:spPr>
          <a:xfrm>
            <a:off x="6590648" y="5461998"/>
            <a:ext cx="1991005" cy="71366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ysClr val="windowText" lastClr="000000"/>
                </a:solidFill>
              </a:rPr>
              <a:t>START</a:t>
            </a:r>
            <a:endParaRPr lang="ru-RU" sz="32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42BE5A-7F9B-BAA0-46C4-CB74B6715204}"/>
              </a:ext>
            </a:extLst>
          </p:cNvPr>
          <p:cNvGrpSpPr/>
          <p:nvPr/>
        </p:nvGrpSpPr>
        <p:grpSpPr>
          <a:xfrm>
            <a:off x="5411610" y="2918886"/>
            <a:ext cx="1614491" cy="2266088"/>
            <a:chOff x="5112882" y="2021634"/>
            <a:chExt cx="1928467" cy="2706783"/>
          </a:xfrm>
        </p:grpSpPr>
        <p:grpSp>
          <p:nvGrpSpPr>
            <p:cNvPr id="12" name="Группа 8">
              <a:extLst>
                <a:ext uri="{FF2B5EF4-FFF2-40B4-BE49-F238E27FC236}">
                  <a16:creationId xmlns:a16="http://schemas.microsoft.com/office/drawing/2014/main" id="{AE5E2084-3878-0E85-B6F3-1313F98883BB}"/>
                </a:ext>
              </a:extLst>
            </p:cNvPr>
            <p:cNvGrpSpPr/>
            <p:nvPr/>
          </p:nvGrpSpPr>
          <p:grpSpPr>
            <a:xfrm rot="20541468" flipH="1">
              <a:off x="5112882" y="2190423"/>
              <a:ext cx="723211" cy="2537994"/>
              <a:chOff x="3009818" y="1507671"/>
              <a:chExt cx="1026737" cy="3603169"/>
            </a:xfrm>
          </p:grpSpPr>
          <p:pic>
            <p:nvPicPr>
              <p:cNvPr id="13" name="Picture 4" descr="Red Balloon clipart">
                <a:extLst>
                  <a:ext uri="{FF2B5EF4-FFF2-40B4-BE49-F238E27FC236}">
                    <a16:creationId xmlns:a16="http://schemas.microsoft.com/office/drawing/2014/main" id="{C0642F23-5C0D-1EA7-E63B-B09020D86F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9818" y="1507671"/>
                <a:ext cx="1026737" cy="3603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70530F-FD65-DF2B-CE57-99703B4B306A}"/>
                  </a:ext>
                </a:extLst>
              </p:cNvPr>
              <p:cNvSpPr txBox="1"/>
              <p:nvPr/>
            </p:nvSpPr>
            <p:spPr>
              <a:xfrm>
                <a:off x="3009818" y="1970495"/>
                <a:ext cx="1026735" cy="991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latin typeface="Comic Sans MS" panose="030F0902030302020204" pitchFamily="66" charset="0"/>
                  </a:rPr>
                  <a:t> </a:t>
                </a:r>
                <a:endParaRPr lang="ru-RU" sz="3200" dirty="0"/>
              </a:p>
            </p:txBody>
          </p:sp>
        </p:grpSp>
        <p:grpSp>
          <p:nvGrpSpPr>
            <p:cNvPr id="15" name="Группа 7">
              <a:extLst>
                <a:ext uri="{FF2B5EF4-FFF2-40B4-BE49-F238E27FC236}">
                  <a16:creationId xmlns:a16="http://schemas.microsoft.com/office/drawing/2014/main" id="{00EA7804-6098-6BCE-15F7-70A477B59B03}"/>
                </a:ext>
              </a:extLst>
            </p:cNvPr>
            <p:cNvGrpSpPr/>
            <p:nvPr/>
          </p:nvGrpSpPr>
          <p:grpSpPr>
            <a:xfrm rot="810912">
              <a:off x="6318138" y="2160001"/>
              <a:ext cx="723211" cy="2537996"/>
              <a:chOff x="4395308" y="1507669"/>
              <a:chExt cx="1026739" cy="3603171"/>
            </a:xfrm>
          </p:grpSpPr>
          <p:pic>
            <p:nvPicPr>
              <p:cNvPr id="16" name="Picture 6" descr="Yellow Balloon clipart">
                <a:extLst>
                  <a:ext uri="{FF2B5EF4-FFF2-40B4-BE49-F238E27FC236}">
                    <a16:creationId xmlns:a16="http://schemas.microsoft.com/office/drawing/2014/main" id="{9D622B72-5B6B-40D2-BB9E-D152BAAAA4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5310" y="1507669"/>
                <a:ext cx="1026737" cy="36031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F09341-4044-4990-4E48-FBE69ACAD108}"/>
                  </a:ext>
                </a:extLst>
              </p:cNvPr>
              <p:cNvSpPr txBox="1"/>
              <p:nvPr/>
            </p:nvSpPr>
            <p:spPr>
              <a:xfrm>
                <a:off x="4395308" y="1970495"/>
                <a:ext cx="1026736" cy="991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latin typeface="Comic Sans MS" panose="030F0902030302020204" pitchFamily="66" charset="0"/>
                  </a:rPr>
                  <a:t> </a:t>
                </a:r>
                <a:endParaRPr lang="ru-RU" sz="3200" dirty="0"/>
              </a:p>
            </p:txBody>
          </p:sp>
        </p:grpSp>
        <p:grpSp>
          <p:nvGrpSpPr>
            <p:cNvPr id="18" name="Группа 6">
              <a:extLst>
                <a:ext uri="{FF2B5EF4-FFF2-40B4-BE49-F238E27FC236}">
                  <a16:creationId xmlns:a16="http://schemas.microsoft.com/office/drawing/2014/main" id="{C4978820-6A09-2F21-D805-31C7FFBD97B2}"/>
                </a:ext>
              </a:extLst>
            </p:cNvPr>
            <p:cNvGrpSpPr/>
            <p:nvPr/>
          </p:nvGrpSpPr>
          <p:grpSpPr>
            <a:xfrm rot="21041257">
              <a:off x="5802208" y="2021634"/>
              <a:ext cx="723211" cy="2537995"/>
              <a:chOff x="5780802" y="1507669"/>
              <a:chExt cx="1026737" cy="3603170"/>
            </a:xfrm>
          </p:grpSpPr>
          <p:pic>
            <p:nvPicPr>
              <p:cNvPr id="19" name="Picture 8" descr="Green Balloon clipart">
                <a:extLst>
                  <a:ext uri="{FF2B5EF4-FFF2-40B4-BE49-F238E27FC236}">
                    <a16:creationId xmlns:a16="http://schemas.microsoft.com/office/drawing/2014/main" id="{FCBD49B6-D476-A443-E3E6-7F319D8B82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0802" y="1507669"/>
                <a:ext cx="1026737" cy="3603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C6F5CF-BDC6-3C6E-A05F-AEF73C4A9701}"/>
                  </a:ext>
                </a:extLst>
              </p:cNvPr>
              <p:cNvSpPr txBox="1"/>
              <p:nvPr/>
            </p:nvSpPr>
            <p:spPr>
              <a:xfrm>
                <a:off x="5780803" y="1970494"/>
                <a:ext cx="1026735" cy="991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>
                    <a:latin typeface="Comic Sans MS" panose="030F0902030302020204" pitchFamily="66" charset="0"/>
                  </a:rPr>
                  <a:t> </a:t>
                </a:r>
                <a:endParaRPr lang="ru-RU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47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1371204" y="3859686"/>
            <a:ext cx="8547238" cy="2625090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2351294" y="4849084"/>
            <a:ext cx="4523093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work? </a:t>
            </a:r>
          </a:p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works _________. </a:t>
            </a: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7634" y="3076874"/>
            <a:ext cx="921998" cy="93616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89" y="4113115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8" y="4093880"/>
            <a:ext cx="1748616" cy="2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47387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factory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428796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home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8110292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school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99749" y="556858"/>
            <a:ext cx="723211" cy="2537994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8052055" y="460318"/>
            <a:ext cx="773211" cy="2537996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4089949" y="705370"/>
            <a:ext cx="723211" cy="253799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B9DE00-A095-6854-8B36-6C4030E1EF80}"/>
              </a:ext>
            </a:extLst>
          </p:cNvPr>
          <p:cNvSpPr txBox="1"/>
          <p:nvPr/>
        </p:nvSpPr>
        <p:spPr>
          <a:xfrm>
            <a:off x="7057723" y="7330337"/>
            <a:ext cx="210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786DA9B-2FA4-27D2-181F-C75BC48B69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0660" y="4347119"/>
            <a:ext cx="2391509" cy="1586480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396226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1371204" y="3859686"/>
            <a:ext cx="8547238" cy="2625090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7634" y="3076874"/>
            <a:ext cx="921998" cy="93616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89" y="4113115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8" y="4093880"/>
            <a:ext cx="1748616" cy="2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47387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school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428796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farm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8110292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factory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99749" y="556858"/>
            <a:ext cx="723211" cy="2537994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8052055" y="460318"/>
            <a:ext cx="773211" cy="2537996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4089949" y="705370"/>
            <a:ext cx="723211" cy="253799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1770EB-B145-8D16-487E-8BB45C07B02B}"/>
              </a:ext>
            </a:extLst>
          </p:cNvPr>
          <p:cNvSpPr txBox="1"/>
          <p:nvPr/>
        </p:nvSpPr>
        <p:spPr>
          <a:xfrm>
            <a:off x="5978811" y="7636845"/>
            <a:ext cx="14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32F255C-2D90-FDEE-9F39-5E96E51FFB75}"/>
              </a:ext>
            </a:extLst>
          </p:cNvPr>
          <p:cNvSpPr txBox="1"/>
          <p:nvPr/>
        </p:nvSpPr>
        <p:spPr>
          <a:xfrm>
            <a:off x="2351294" y="4849084"/>
            <a:ext cx="465910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work? </a:t>
            </a:r>
          </a:p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works _________.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A346B0-BA33-14EB-D4B9-49011DF24D0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86"/>
          <a:stretch/>
        </p:blipFill>
        <p:spPr>
          <a:xfrm>
            <a:off x="7228772" y="4347961"/>
            <a:ext cx="2335284" cy="1584796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234046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1371204" y="3859686"/>
            <a:ext cx="8547238" cy="2625090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7634" y="3076874"/>
            <a:ext cx="921998" cy="93616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89" y="4113115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8" y="4093880"/>
            <a:ext cx="1748616" cy="2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47387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factory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428796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home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8110292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farm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99749" y="556858"/>
            <a:ext cx="723211" cy="2537994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8052055" y="460318"/>
            <a:ext cx="773211" cy="2537996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4089949" y="705370"/>
            <a:ext cx="723211" cy="253799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916901-E79D-A640-E7D3-77ED1575EB39}"/>
              </a:ext>
            </a:extLst>
          </p:cNvPr>
          <p:cNvSpPr txBox="1"/>
          <p:nvPr/>
        </p:nvSpPr>
        <p:spPr>
          <a:xfrm>
            <a:off x="5874648" y="7605822"/>
            <a:ext cx="210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blond hair.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1A6964-B9A2-8D72-407A-82282BB334F7}"/>
              </a:ext>
            </a:extLst>
          </p:cNvPr>
          <p:cNvSpPr txBox="1"/>
          <p:nvPr/>
        </p:nvSpPr>
        <p:spPr>
          <a:xfrm>
            <a:off x="2351294" y="4849084"/>
            <a:ext cx="430350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work? </a:t>
            </a:r>
          </a:p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works _________.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B9DC3D-5394-19EA-A024-387A80FEE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5818" y="4347119"/>
            <a:ext cx="2361193" cy="158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1371204" y="3859686"/>
            <a:ext cx="8547238" cy="2625090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7634" y="3076874"/>
            <a:ext cx="921998" cy="93616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89" y="4113115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8" y="4093880"/>
            <a:ext cx="1748616" cy="2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47387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school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428796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farm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8110292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nursing home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99749" y="556858"/>
            <a:ext cx="723211" cy="2537994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8052055" y="460318"/>
            <a:ext cx="773211" cy="2537996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4089949" y="705370"/>
            <a:ext cx="723211" cy="253799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55BEDB-22A6-92F5-A39D-71BEB588E829}"/>
              </a:ext>
            </a:extLst>
          </p:cNvPr>
          <p:cNvSpPr txBox="1"/>
          <p:nvPr/>
        </p:nvSpPr>
        <p:spPr>
          <a:xfrm>
            <a:off x="5686542" y="7302489"/>
            <a:ext cx="210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F1309B-D4F1-B6AD-8B67-84461FA80319}"/>
              </a:ext>
            </a:extLst>
          </p:cNvPr>
          <p:cNvSpPr txBox="1"/>
          <p:nvPr/>
        </p:nvSpPr>
        <p:spPr>
          <a:xfrm>
            <a:off x="2351294" y="4849084"/>
            <a:ext cx="447702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work? </a:t>
            </a:r>
          </a:p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works _________.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5369DB-731A-9558-F818-B0FBCFA1DE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6660" y="4347961"/>
            <a:ext cx="2359509" cy="1584795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91433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1371204" y="3859686"/>
            <a:ext cx="8547238" cy="2625090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7634" y="3076874"/>
            <a:ext cx="921998" cy="93616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89" y="4113115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8" y="4093880"/>
            <a:ext cx="1748616" cy="2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47387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Century Gothic" panose="020B0502020202020204" pitchFamily="34" charset="0"/>
              </a:rPr>
              <a:t>I go home at seven o’clock.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428796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work?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8110292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</a:t>
            </a:r>
          </a:p>
          <a:p>
            <a:pPr algn="ctr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work?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99749" y="556858"/>
            <a:ext cx="723211" cy="2537994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8052055" y="460318"/>
            <a:ext cx="773211" cy="2537996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4089949" y="705370"/>
            <a:ext cx="723211" cy="253799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F16F1A-A1C9-EC18-0A53-41746DBF746E}"/>
              </a:ext>
            </a:extLst>
          </p:cNvPr>
          <p:cNvSpPr txBox="1"/>
          <p:nvPr/>
        </p:nvSpPr>
        <p:spPr>
          <a:xfrm>
            <a:off x="2596608" y="7412344"/>
            <a:ext cx="4433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 eyes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DBEB06-24A7-7973-3519-B1A29968E58D}"/>
              </a:ext>
            </a:extLst>
          </p:cNvPr>
          <p:cNvSpPr txBox="1"/>
          <p:nvPr/>
        </p:nvSpPr>
        <p:spPr>
          <a:xfrm>
            <a:off x="2249073" y="4781052"/>
            <a:ext cx="52077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Century Gothic" panose="020B0502020202020204" pitchFamily="34" charset="0"/>
              </a:rPr>
              <a:t>She works at a factory.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129FFAB-C68D-29F7-1813-5625EFB652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8271" y="4277334"/>
            <a:ext cx="1965304" cy="198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625 -0.04398 L -0.00625 -0.04367 C -0.00382 -0.04121 0.00591 -0.03117 0.00912 -0.025 C 0.00999 -0.02315 0.01068 -0.02053 0.01146 -0.01821 C 0.01016 -0.01096 0.00947 -0.00324 0.00756 0.00355 C 0.00625 0.00787 -0.00382 0.01728 -0.00468 0.01852 C -0.00859 0.02346 -0.01614 0.03364 -0.01614 0.03379 C -0.01666 0.03549 -0.01736 0.03704 -0.0177 0.03889 C -0.01814 0.04028 -0.01909 0.04213 -0.01849 0.04305 C -0.01562 0.04768 -0.01189 0.05031 -0.00859 0.05401 C -0.00173 0.06157 -0.00416 0.05833 0.00061 0.06481 C 0.00217 0.06898 0.00296 0.07037 0.00374 0.07577 C 0.0066 0.09629 0.00235 0.07577 0.00599 0.09213 C 8.58333E-5 0.10509 0.00625 0.0929 -0.00234 0.10586 C -0.00382 0.10771 -0.00494 0.11049 -0.00625 0.1125 C -0.00772 0.11481 -0.00928 0.11713 -0.01085 0.11929 C -0.01163 0.12191 -0.01241 0.12484 -0.0131 0.12762 C -0.01371 0.12963 -0.01536 0.13225 -0.01475 0.13426 C -0.01336 0.13827 -0.01059 0.13966 -0.00859 0.14228 C 0.00504 0.16188 -0.00902 0.1429 -8.41667E-5 0.15463 C 0.00035 0.15694 0.00087 0.15926 0.00139 0.16157 C 0.00209 0.16435 0.00313 0.16697 0.00374 0.16975 C 0.00417 0.17176 0.00426 0.17438 0.00452 0.17639 C 0.004 0.17824 0.00365 0.1804 0.00296 0.18194 C 0.00139 0.18518 -0.00225 0.18611 -0.0039 0.18734 C -0.00494 0.18827 -0.00599 0.18904 -0.00703 0.19012 C -0.00859 0.20602 -0.00729 0.20046 -0.00928 0.20787 L -0.01241 0.21049 L -0.00173 0.2216 L -0.00703 0.21327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1371204" y="3859686"/>
            <a:ext cx="8547238" cy="2625090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7634" y="3076874"/>
            <a:ext cx="921998" cy="93616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89" y="4113115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8" y="4093880"/>
            <a:ext cx="1748616" cy="2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47387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he work?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428796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</a:t>
            </a:r>
          </a:p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work?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8110292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work?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99749" y="556858"/>
            <a:ext cx="723211" cy="2537994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8052055" y="460318"/>
            <a:ext cx="773211" cy="2537996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4089949" y="705370"/>
            <a:ext cx="723211" cy="253799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1770EB-B145-8D16-487E-8BB45C07B02B}"/>
              </a:ext>
            </a:extLst>
          </p:cNvPr>
          <p:cNvSpPr txBox="1"/>
          <p:nvPr/>
        </p:nvSpPr>
        <p:spPr>
          <a:xfrm>
            <a:off x="6274797" y="7725233"/>
            <a:ext cx="1441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8712867-EFF4-72A4-343A-4244CC70C85C}"/>
              </a:ext>
            </a:extLst>
          </p:cNvPr>
          <p:cNvSpPr txBox="1"/>
          <p:nvPr/>
        </p:nvSpPr>
        <p:spPr>
          <a:xfrm>
            <a:off x="2112164" y="4988894"/>
            <a:ext cx="50190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Century Gothic" panose="020B0502020202020204" pitchFamily="34" charset="0"/>
              </a:rPr>
              <a:t>He works at a school.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83CF6B-9F9E-8ECD-AF23-079E9BCB17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36686" y="4313914"/>
            <a:ext cx="1915925" cy="192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1371204" y="3859686"/>
            <a:ext cx="8547238" cy="2625090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7634" y="3076874"/>
            <a:ext cx="921998" cy="93616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89" y="4113115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8" y="4093880"/>
            <a:ext cx="1748616" cy="2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47387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</a:t>
            </a:r>
          </a:p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428796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</a:t>
            </a:r>
          </a:p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work?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8110292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work?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99749" y="556858"/>
            <a:ext cx="723211" cy="2537994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8052055" y="460318"/>
            <a:ext cx="773211" cy="2537996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4089949" y="705370"/>
            <a:ext cx="723211" cy="253799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CDF062-3622-BD68-4B07-06412C7DAB1C}"/>
              </a:ext>
            </a:extLst>
          </p:cNvPr>
          <p:cNvSpPr txBox="1"/>
          <p:nvPr/>
        </p:nvSpPr>
        <p:spPr>
          <a:xfrm>
            <a:off x="5842000" y="7605822"/>
            <a:ext cx="210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CFBF8D-1977-7A1D-AA30-0FBFC0817D46}"/>
              </a:ext>
            </a:extLst>
          </p:cNvPr>
          <p:cNvSpPr txBox="1"/>
          <p:nvPr/>
        </p:nvSpPr>
        <p:spPr>
          <a:xfrm>
            <a:off x="1686536" y="4685067"/>
            <a:ext cx="618746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Century Gothic" panose="020B0502020202020204" pitchFamily="34" charset="0"/>
              </a:rPr>
              <a:t>I work at a nursing home.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9BFFC-A538-E84F-A62F-51F657380B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320" y="4307817"/>
            <a:ext cx="1935677" cy="19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7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1371204" y="3859686"/>
            <a:ext cx="8547238" cy="2625090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47634" y="3076874"/>
            <a:ext cx="921998" cy="936168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0289" y="4113115"/>
            <a:ext cx="1991005" cy="21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48" y="4093880"/>
            <a:ext cx="1748616" cy="2235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47387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</a:t>
            </a:r>
          </a:p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work?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4287960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she work?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8110292" y="994044"/>
            <a:ext cx="3428594" cy="1840576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work?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299749" y="556858"/>
            <a:ext cx="723211" cy="2537994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8052055" y="460318"/>
            <a:ext cx="773211" cy="2537996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4089949" y="705370"/>
            <a:ext cx="723211" cy="2537995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83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latin typeface="Comic Sans MS" panose="030F0902030302020204" pitchFamily="66" charset="0"/>
                </a:rPr>
                <a:t> </a:t>
              </a:r>
              <a:endParaRPr lang="ru-RU" sz="3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55BEDB-22A6-92F5-A39D-71BEB588E829}"/>
              </a:ext>
            </a:extLst>
          </p:cNvPr>
          <p:cNvSpPr txBox="1"/>
          <p:nvPr/>
        </p:nvSpPr>
        <p:spPr>
          <a:xfrm>
            <a:off x="5283200" y="7900651"/>
            <a:ext cx="210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50D6AF-85C2-57BA-D30A-9802827FA7FB}"/>
              </a:ext>
            </a:extLst>
          </p:cNvPr>
          <p:cNvSpPr txBox="1"/>
          <p:nvPr/>
        </p:nvSpPr>
        <p:spPr>
          <a:xfrm>
            <a:off x="2273559" y="4685067"/>
            <a:ext cx="57007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>
                <a:solidFill>
                  <a:srgbClr val="002060"/>
                </a:solidFill>
                <a:latin typeface="Century Gothic" panose="020B0502020202020204" pitchFamily="34" charset="0"/>
              </a:rPr>
              <a:t>She works on a farm.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E4669-697C-D8AD-4C92-23509D062CA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76" t="-473" r="32112" b="473"/>
          <a:stretch/>
        </p:blipFill>
        <p:spPr>
          <a:xfrm>
            <a:off x="7618808" y="4298692"/>
            <a:ext cx="1983170" cy="1983170"/>
          </a:xfrm>
          <a:prstGeom prst="ellipse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09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B29B0E97-5CE8-B7D7-0F3D-E5B6A2C8066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VIDEO HOẠT HÌNH LỚP 4 - Unit 12 - Song- My lovely family">
            <a:hlinkClick r:id="" action="ppaction://media"/>
            <a:extLst>
              <a:ext uri="{FF2B5EF4-FFF2-40B4-BE49-F238E27FC236}">
                <a16:creationId xmlns:a16="http://schemas.microsoft.com/office/drawing/2014/main" id="{92989D18-A0B0-28EC-F4B3-DE0DB88239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3" time="13436.5689"/>
                    <p14:bmk name="Bookmark 1" time="18033.2899"/>
                    <p14:bmk name="Bookmark 2" time="22064.2605"/>
                    <p14:bmk name="Bookmark 4" time="26024.5124"/>
                    <p14:bmk name="Bookmark 6" time="38046.7057"/>
                    <p14:bmk name="Bookmark 5" time="41936.2388"/>
                    <p14:bmk name="Bookmark 7" time="46462.241"/>
                    <p14:bmk name="Bookmark 8" time="50422.4929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1" y="0"/>
            <a:ext cx="12192001" cy="6858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20B3670-6A6B-DDCC-ADCF-449CFAD8B146}"/>
              </a:ext>
            </a:extLst>
          </p:cNvPr>
          <p:cNvSpPr txBox="1"/>
          <p:nvPr/>
        </p:nvSpPr>
        <p:spPr>
          <a:xfrm>
            <a:off x="2387601" y="7340600"/>
            <a:ext cx="3054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Click các dấu chấm trên video để hát từng câu</a:t>
            </a:r>
          </a:p>
          <a:p>
            <a:r>
              <a:rPr lang="en-US" sz="1200"/>
              <a:t>Click vào video để dừng hoặc hát tiếp</a:t>
            </a:r>
          </a:p>
        </p:txBody>
      </p:sp>
    </p:spTree>
    <p:extLst>
      <p:ext uri="{BB962C8B-B14F-4D97-AF65-F5344CB8AC3E}">
        <p14:creationId xmlns:p14="http://schemas.microsoft.com/office/powerpoint/2010/main" val="7303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625446-A201-3618-09B9-7B093235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7410" name="Picture 2" descr="Наклейка Винни и Пятачок на Стену – Купить | Виниловые стикеры из каталога  интернет магазина allstick.ru">
            <a:extLst>
              <a:ext uri="{FF2B5EF4-FFF2-40B4-BE49-F238E27FC236}">
                <a16:creationId xmlns:a16="http://schemas.microsoft.com/office/drawing/2014/main" id="{67097E25-829E-C145-A850-A0112634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641" y="963408"/>
            <a:ext cx="7742712" cy="534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F10B1C-8D40-B340-A244-CAE48611DFCB}"/>
              </a:ext>
            </a:extLst>
          </p:cNvPr>
          <p:cNvSpPr txBox="1"/>
          <p:nvPr/>
        </p:nvSpPr>
        <p:spPr>
          <a:xfrm>
            <a:off x="4433456" y="1425040"/>
            <a:ext cx="332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902030302020204" pitchFamily="66" charset="0"/>
              </a:rPr>
              <a:t>Well done! </a:t>
            </a:r>
            <a:endParaRPr lang="ru-RU" sz="3600" dirty="0"/>
          </a:p>
        </p:txBody>
      </p:sp>
      <p:sp>
        <p:nvSpPr>
          <p:cNvPr id="3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8ED4AE-56E3-6FC1-E8FE-7BB0233C0694}"/>
              </a:ext>
            </a:extLst>
          </p:cNvPr>
          <p:cNvSpPr/>
          <p:nvPr/>
        </p:nvSpPr>
        <p:spPr>
          <a:xfrm>
            <a:off x="8045669" y="5511172"/>
            <a:ext cx="1991005" cy="71366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ysClr val="windowText" lastClr="000000"/>
                </a:solidFill>
              </a:rPr>
              <a:t>END</a:t>
            </a:r>
            <a:endParaRPr lang="ru-RU" sz="32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9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50A2E-BCE9-22B3-C067-1B7DEA5B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172" y="3855716"/>
            <a:ext cx="2389839" cy="2385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7B8CBE-0769-14D2-0859-61BEC1FD4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377" y="3861812"/>
            <a:ext cx="2365453" cy="23735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E002F-6D56-D235-1F29-6B960CCB97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3196" y="3788654"/>
            <a:ext cx="2426418" cy="24467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5C6688-BD4E-C9C7-C913-DC01BA3963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6981" y="3821170"/>
            <a:ext cx="2483319" cy="245486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715A288-41A5-D5CC-FDCA-84D2DFE92796}"/>
              </a:ext>
            </a:extLst>
          </p:cNvPr>
          <p:cNvGrpSpPr/>
          <p:nvPr/>
        </p:nvGrpSpPr>
        <p:grpSpPr>
          <a:xfrm>
            <a:off x="3606800" y="1323483"/>
            <a:ext cx="4584829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350544FD-84B8-B2D2-AF58-52D4DFF92CC5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Where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work?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61120FC9-14FD-A7C8-F4FC-5704B47D44F1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7346"/>
                <a:gd name="adj2" fmla="val 884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He/She</a:t>
              </a:r>
              <a:r>
                <a:rPr lang="en-US" sz="2400">
                  <a:solidFill>
                    <a:schemeClr val="tx1"/>
                  </a:solidFill>
                </a:rPr>
                <a:t> work</a:t>
              </a:r>
              <a:r>
                <a:rPr lang="en-US" sz="2400">
                  <a:solidFill>
                    <a:srgbClr val="FF0000"/>
                  </a:solidFill>
                </a:rPr>
                <a:t>s</a:t>
              </a:r>
              <a:r>
                <a:rPr lang="en-US" sz="2400">
                  <a:solidFill>
                    <a:schemeClr val="tx1"/>
                  </a:solidFill>
                </a:rPr>
                <a:t> </a:t>
              </a:r>
              <a:r>
                <a:rPr lang="en-US" sz="2400">
                  <a:solidFill>
                    <a:srgbClr val="0070C0"/>
                  </a:solidFill>
                </a:rPr>
                <a:t>___________</a:t>
              </a:r>
              <a:r>
                <a:rPr lang="en-US" sz="2400">
                  <a:solidFill>
                    <a:schemeClr val="tx1"/>
                  </a:solidFill>
                </a:rPr>
                <a:t>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666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450A2E-BCE9-22B3-C067-1B7DEA5B1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40" y="1936924"/>
            <a:ext cx="3602169" cy="3596042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50544FD-84B8-B2D2-AF58-52D4DFF92CC5}"/>
              </a:ext>
            </a:extLst>
          </p:cNvPr>
          <p:cNvSpPr txBox="1">
            <a:spLocks/>
          </p:cNvSpPr>
          <p:nvPr/>
        </p:nvSpPr>
        <p:spPr>
          <a:xfrm>
            <a:off x="5212081" y="2695933"/>
            <a:ext cx="4968851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work?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120FC9-14FD-A7C8-F4FC-5704B47D44F1}"/>
              </a:ext>
            </a:extLst>
          </p:cNvPr>
          <p:cNvSpPr txBox="1">
            <a:spLocks/>
          </p:cNvSpPr>
          <p:nvPr/>
        </p:nvSpPr>
        <p:spPr>
          <a:xfrm>
            <a:off x="5232401" y="3479801"/>
            <a:ext cx="4968851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She</a:t>
            </a:r>
            <a:r>
              <a:rPr lang="en-US" sz="2400">
                <a:solidFill>
                  <a:schemeClr val="tx1"/>
                </a:solidFill>
              </a:rPr>
              <a:t> work</a:t>
            </a:r>
            <a:r>
              <a:rPr lang="en-US" sz="2400">
                <a:solidFill>
                  <a:srgbClr val="FF0000"/>
                </a:solidFill>
              </a:rPr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at a nursing home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24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7B8CBE-0769-14D2-0859-61BEC1FD4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32" y="1943022"/>
            <a:ext cx="3565413" cy="3577665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50544FD-84B8-B2D2-AF58-52D4DFF92CC5}"/>
              </a:ext>
            </a:extLst>
          </p:cNvPr>
          <p:cNvSpPr txBox="1">
            <a:spLocks/>
          </p:cNvSpPr>
          <p:nvPr/>
        </p:nvSpPr>
        <p:spPr>
          <a:xfrm>
            <a:off x="5596102" y="2695933"/>
            <a:ext cx="458482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work?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120FC9-14FD-A7C8-F4FC-5704B47D44F1}"/>
              </a:ext>
            </a:extLst>
          </p:cNvPr>
          <p:cNvSpPr txBox="1">
            <a:spLocks/>
          </p:cNvSpPr>
          <p:nvPr/>
        </p:nvSpPr>
        <p:spPr>
          <a:xfrm>
            <a:off x="5616422" y="3479801"/>
            <a:ext cx="458482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He</a:t>
            </a:r>
            <a:r>
              <a:rPr lang="en-US" sz="2400">
                <a:solidFill>
                  <a:schemeClr val="tx1"/>
                </a:solidFill>
              </a:rPr>
              <a:t> work</a:t>
            </a:r>
            <a:r>
              <a:rPr lang="en-US" sz="2400">
                <a:solidFill>
                  <a:srgbClr val="FF0000"/>
                </a:solidFill>
              </a:rPr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at a school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2E002F-6D56-D235-1F29-6B960CCB9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51" y="1906442"/>
            <a:ext cx="3657303" cy="3687935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50544FD-84B8-B2D2-AF58-52D4DFF92CC5}"/>
              </a:ext>
            </a:extLst>
          </p:cNvPr>
          <p:cNvSpPr txBox="1">
            <a:spLocks/>
          </p:cNvSpPr>
          <p:nvPr/>
        </p:nvSpPr>
        <p:spPr>
          <a:xfrm>
            <a:off x="5596102" y="2695933"/>
            <a:ext cx="458482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she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work?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120FC9-14FD-A7C8-F4FC-5704B47D44F1}"/>
              </a:ext>
            </a:extLst>
          </p:cNvPr>
          <p:cNvSpPr txBox="1">
            <a:spLocks/>
          </p:cNvSpPr>
          <p:nvPr/>
        </p:nvSpPr>
        <p:spPr>
          <a:xfrm>
            <a:off x="5616422" y="3479801"/>
            <a:ext cx="458482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She</a:t>
            </a:r>
            <a:r>
              <a:rPr lang="en-US" sz="2400">
                <a:solidFill>
                  <a:schemeClr val="tx1"/>
                </a:solidFill>
              </a:rPr>
              <a:t> work</a:t>
            </a:r>
            <a:r>
              <a:rPr lang="en-US" sz="2400">
                <a:solidFill>
                  <a:srgbClr val="FF0000"/>
                </a:solidFill>
              </a:rPr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at a factory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32F05BC-8F10-78F5-5872-1D878EA09A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270000" y="431801"/>
            <a:ext cx="4305782" cy="343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933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721360" y="329249"/>
            <a:ext cx="548640" cy="54864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67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5C6688-BD4E-C9C7-C913-DC01BA396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902378"/>
            <a:ext cx="3743070" cy="3700187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50544FD-84B8-B2D2-AF58-52D4DFF92CC5}"/>
              </a:ext>
            </a:extLst>
          </p:cNvPr>
          <p:cNvSpPr txBox="1">
            <a:spLocks/>
          </p:cNvSpPr>
          <p:nvPr/>
        </p:nvSpPr>
        <p:spPr>
          <a:xfrm>
            <a:off x="5596102" y="2695933"/>
            <a:ext cx="4584829" cy="561023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does </a:t>
            </a:r>
            <a:r>
              <a:rPr lang="en-US" sz="2400" b="1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work?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120FC9-14FD-A7C8-F4FC-5704B47D44F1}"/>
              </a:ext>
            </a:extLst>
          </p:cNvPr>
          <p:cNvSpPr txBox="1">
            <a:spLocks/>
          </p:cNvSpPr>
          <p:nvPr/>
        </p:nvSpPr>
        <p:spPr>
          <a:xfrm>
            <a:off x="5616422" y="3479801"/>
            <a:ext cx="4584829" cy="561023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FAFAFA"/>
          </a:solidFill>
          <a:ln>
            <a:solidFill>
              <a:srgbClr val="D34A2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400">
                <a:solidFill>
                  <a:srgbClr val="FF0000"/>
                </a:solidFill>
              </a:rPr>
              <a:t>He</a:t>
            </a:r>
            <a:r>
              <a:rPr lang="en-US" sz="2400">
                <a:solidFill>
                  <a:schemeClr val="tx1"/>
                </a:solidFill>
              </a:rPr>
              <a:t> work</a:t>
            </a:r>
            <a:r>
              <a:rPr lang="en-US" sz="2400">
                <a:solidFill>
                  <a:srgbClr val="FF0000"/>
                </a:solidFill>
              </a:rPr>
              <a:t>s</a:t>
            </a:r>
            <a:r>
              <a:rPr lang="en-US" sz="2400">
                <a:solidFill>
                  <a:schemeClr val="tx1"/>
                </a:solidFill>
              </a:rPr>
              <a:t> </a:t>
            </a:r>
            <a:r>
              <a:rPr lang="en-US" sz="2400">
                <a:solidFill>
                  <a:srgbClr val="0070C0"/>
                </a:solidFill>
              </a:rPr>
              <a:t>on the farm</a:t>
            </a:r>
            <a:r>
              <a:rPr lang="en-US" sz="240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6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E2D7FB5-EE4B-7D50-E9D5-08F5C59562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0" y="3604757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697323" y="2781046"/>
            <a:ext cx="9988579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5"/>
              <a:t>Review 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F43EFD0-4618-76EA-BC61-5EEEA10AE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709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1C2420A-C8DA-E96C-A161-6B729A1C51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5" y="559102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769" y="53129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2184400" y="1681879"/>
            <a:ext cx="3550659" cy="189246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 flipH="1">
            <a:off x="4711219" y="1681880"/>
            <a:ext cx="1023839" cy="181930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9" y="1681879"/>
            <a:ext cx="1335359" cy="174614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1" y="696591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9" y="1681880"/>
            <a:ext cx="3843621" cy="1972918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6564883" y="5898914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factory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3218499" y="5879848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at a school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502304" y="591116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133">
                <a:solidFill>
                  <a:srgbClr val="D34A24"/>
                </a:solidFill>
                <a:cs typeface="Arial" panose="020B0604020202020204" pitchFamily="34" charset="0"/>
              </a:rPr>
              <a:t>on a farm</a:t>
            </a:r>
            <a:endParaRPr lang="en-US" sz="2133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753575" y="5816664"/>
            <a:ext cx="1972967" cy="65646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at a </a:t>
            </a:r>
          </a:p>
          <a:p>
            <a:pPr algn="ctr"/>
            <a:r>
              <a:rPr lang="en-US" sz="2133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nursing home</a:t>
            </a:r>
            <a:endParaRPr lang="en-US" sz="2133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736307" y="542254"/>
            <a:ext cx="4084223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C98B568-5BD9-B2F3-8A80-70E6BC22B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230" y="3495089"/>
            <a:ext cx="2389839" cy="2385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302370-21EF-51C7-3550-A842B43ED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435" y="3501186"/>
            <a:ext cx="2365453" cy="23735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355C2-DDCE-42EA-CFC9-DEBF1EC0D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3254" y="3428027"/>
            <a:ext cx="2426418" cy="244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DD06F8-B5BD-368D-BF42-642AA5AB87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7039" y="3460543"/>
            <a:ext cx="2483319" cy="245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34407820-5997-ACAF-F7B1-EE3499F4810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1292690" y="3584619"/>
            <a:ext cx="1322798" cy="1332151"/>
            <a:chOff x="4069693" y="3128638"/>
            <a:chExt cx="866861" cy="872990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794000" y="2616201"/>
            <a:ext cx="8237056" cy="3154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GB" sz="11535"/>
              <a:t>Thank you!</a:t>
            </a:r>
            <a:endParaRPr lang="en-US" sz="11535"/>
          </a:p>
        </p:txBody>
      </p:sp>
    </p:spTree>
    <p:extLst>
      <p:ext uri="{BB962C8B-B14F-4D97-AF65-F5344CB8AC3E}">
        <p14:creationId xmlns:p14="http://schemas.microsoft.com/office/powerpoint/2010/main" val="412718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E2D7FB5-EE4B-7D50-E9D5-08F5C59562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1191090" y="3604757"/>
            <a:ext cx="1322798" cy="1332151"/>
            <a:chOff x="4069693" y="3128638"/>
            <a:chExt cx="866861" cy="872990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/>
          <p:cNvSpPr txBox="1"/>
          <p:nvPr/>
        </p:nvSpPr>
        <p:spPr>
          <a:xfrm rot="21372935">
            <a:off x="1697323" y="2781046"/>
            <a:ext cx="9988579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1535"/>
              <a:t>Review </a:t>
            </a:r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6F43EFD0-4618-76EA-BC61-5EEEA10AE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4"/>
            <a:ext cx="3766164" cy="58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24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0CDAC35D-C435-6B8C-CEF9-3CEDBD3251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4053314" y="559101"/>
            <a:ext cx="446829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769" y="531292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</p:cNvCxnSpPr>
          <p:nvPr/>
        </p:nvCxnSpPr>
        <p:spPr>
          <a:xfrm flipH="1">
            <a:off x="1879601" y="1753254"/>
            <a:ext cx="3855457" cy="21329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</p:cNvCxnSpPr>
          <p:nvPr/>
        </p:nvCxnSpPr>
        <p:spPr>
          <a:xfrm flipH="1">
            <a:off x="3200401" y="1753254"/>
            <a:ext cx="2534657" cy="25901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</p:cNvCxnSpPr>
          <p:nvPr/>
        </p:nvCxnSpPr>
        <p:spPr>
          <a:xfrm>
            <a:off x="5735057" y="1753254"/>
            <a:ext cx="0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</p:cNvCxnSpPr>
          <p:nvPr/>
        </p:nvCxnSpPr>
        <p:spPr>
          <a:xfrm>
            <a:off x="5735058" y="1753254"/>
            <a:ext cx="2786555" cy="27933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>
            <a:extLst>
              <a:ext uri="{FF2B5EF4-FFF2-40B4-BE49-F238E27FC236}">
                <a16:creationId xmlns:a16="http://schemas.microsoft.com/office/drawing/2014/main" id="{EF842F6B-AFB7-BE02-110A-7E78B2519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7190" y="696590"/>
            <a:ext cx="598811" cy="5988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in a suit and tie&#10;&#10;Description automatically generated">
            <a:extLst>
              <a:ext uri="{FF2B5EF4-FFF2-40B4-BE49-F238E27FC236}">
                <a16:creationId xmlns:a16="http://schemas.microsoft.com/office/drawing/2014/main" id="{FA8A7592-E97B-121B-D6E3-EC58CF4C7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632201"/>
            <a:ext cx="11785600" cy="256160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F2185A-E7FE-98AF-17E5-9BF2F9BDCCAC}"/>
              </a:ext>
            </a:extLst>
          </p:cNvPr>
          <p:cNvCxnSpPr>
            <a:cxnSpLocks/>
          </p:cNvCxnSpPr>
          <p:nvPr/>
        </p:nvCxnSpPr>
        <p:spPr>
          <a:xfrm>
            <a:off x="5735058" y="1753254"/>
            <a:ext cx="4170943" cy="223454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C9A8851-4E61-1D74-2E8B-8C0DB9B8E235}"/>
              </a:ext>
            </a:extLst>
          </p:cNvPr>
          <p:cNvSpPr txBox="1">
            <a:spLocks/>
          </p:cNvSpPr>
          <p:nvPr/>
        </p:nvSpPr>
        <p:spPr>
          <a:xfrm>
            <a:off x="101601" y="5824327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policeman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BCE2AA3F-90B2-25C8-2AE2-A6A471346D48}"/>
              </a:ext>
            </a:extLst>
          </p:cNvPr>
          <p:cNvSpPr txBox="1">
            <a:spLocks/>
          </p:cNvSpPr>
          <p:nvPr/>
        </p:nvSpPr>
        <p:spPr>
          <a:xfrm>
            <a:off x="7535129" y="5958080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teacher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FE35B87-8238-BF6E-2018-E9E80BE75321}"/>
              </a:ext>
            </a:extLst>
          </p:cNvPr>
          <p:cNvSpPr txBox="1"/>
          <p:nvPr/>
        </p:nvSpPr>
        <p:spPr>
          <a:xfrm>
            <a:off x="4427046" y="5562601"/>
            <a:ext cx="2786555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office worker 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33C9669-3007-A202-9AE0-3763EC0F45FB}"/>
              </a:ext>
            </a:extLst>
          </p:cNvPr>
          <p:cNvSpPr txBox="1"/>
          <p:nvPr/>
        </p:nvSpPr>
        <p:spPr>
          <a:xfrm>
            <a:off x="9919801" y="5345543"/>
            <a:ext cx="1972967" cy="467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1867">
                <a:solidFill>
                  <a:srgbClr val="D34A24"/>
                </a:solidFill>
                <a:cs typeface="Arial" panose="020B0604020202020204" pitchFamily="34" charset="0"/>
              </a:rPr>
              <a:t>an actor</a:t>
            </a:r>
            <a:endParaRPr lang="en-US" sz="1867" dirty="0">
              <a:solidFill>
                <a:srgbClr val="D34A24"/>
              </a:solidFill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025EC92D-F040-DF93-6EB4-78E3DDBCB9CC}"/>
              </a:ext>
            </a:extLst>
          </p:cNvPr>
          <p:cNvSpPr txBox="1"/>
          <p:nvPr/>
        </p:nvSpPr>
        <p:spPr>
          <a:xfrm>
            <a:off x="2114751" y="5765116"/>
            <a:ext cx="1972967" cy="28732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867" b="1">
                <a:solidFill>
                  <a:srgbClr val="D34A24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a farmer </a:t>
            </a:r>
            <a:endParaRPr lang="en-US" sz="1867" b="1" dirty="0">
              <a:solidFill>
                <a:srgbClr val="D34A24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1794D26-BA9B-192F-81AD-4DFF8142B3CB}"/>
              </a:ext>
            </a:extLst>
          </p:cNvPr>
          <p:cNvGrpSpPr/>
          <p:nvPr/>
        </p:nvGrpSpPr>
        <p:grpSpPr>
          <a:xfrm>
            <a:off x="3736306" y="542253"/>
            <a:ext cx="4084223" cy="1141691"/>
            <a:chOff x="12072429" y="602302"/>
            <a:chExt cx="5396615" cy="1712537"/>
          </a:xfrm>
          <a:solidFill>
            <a:srgbClr val="FAFAFA"/>
          </a:solidFill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2475E8BB-084C-E33D-4904-8FFA771B64D2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602302"/>
              <a:ext cx="5396615" cy="841535"/>
            </a:xfrm>
            <a:prstGeom prst="wedgeRoundRectCallout">
              <a:avLst>
                <a:gd name="adj1" fmla="val -59083"/>
                <a:gd name="adj2" fmla="val -6436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What does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he/she 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do?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07231A89-3D79-F5D8-A117-BB6B348C85E3}"/>
                </a:ext>
              </a:extLst>
            </p:cNvPr>
            <p:cNvSpPr txBox="1">
              <a:spLocks/>
            </p:cNvSpPr>
            <p:nvPr/>
          </p:nvSpPr>
          <p:spPr>
            <a:xfrm>
              <a:off x="12072429" y="1473304"/>
              <a:ext cx="5396615" cy="841535"/>
            </a:xfrm>
            <a:prstGeom prst="wedgeRoundRectCallout">
              <a:avLst>
                <a:gd name="adj1" fmla="val 55014"/>
                <a:gd name="adj2" fmla="val -38694"/>
                <a:gd name="adj3" fmla="val 16667"/>
              </a:avLst>
            </a:prstGeom>
            <a:grpFill/>
            <a:ln>
              <a:solidFill>
                <a:srgbClr val="D34A2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4400" b="1" i="0" u="none" strike="noStrike" cap="none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pPr>
                <a:lnSpc>
                  <a:spcPts val="4000"/>
                </a:lnSpc>
                <a:spcAft>
                  <a:spcPts val="600"/>
                </a:spcAft>
              </a:pPr>
              <a:r>
                <a:rPr lang="en-US" sz="2400">
                  <a:solidFill>
                    <a:srgbClr val="FF0000"/>
                  </a:solidFill>
                </a:rPr>
                <a:t>He</a:t>
              </a:r>
              <a:r>
                <a:rPr lang="en-US" sz="2400">
                  <a:solidFill>
                    <a:schemeClr val="tx1"/>
                  </a:solidFill>
                </a:rPr>
                <a:t>’s</a:t>
              </a:r>
              <a:r>
                <a:rPr lang="en-US" sz="2400">
                  <a:solidFill>
                    <a:srgbClr val="FF0000"/>
                  </a:solidFill>
                </a:rPr>
                <a:t>/She</a:t>
              </a:r>
              <a:r>
                <a:rPr lang="en-US" sz="2400">
                  <a:solidFill>
                    <a:schemeClr val="tx1"/>
                  </a:solidFill>
                </a:rPr>
                <a:t>’s _____. 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202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4AAADD8A-6560-929F-4498-4AA812BAA0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1628389" y="2782897"/>
            <a:ext cx="11050191" cy="1437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9600" spc="33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D34A24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Vocabulary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EF056F-80A7-873C-50B2-E9C0C3908AAF}"/>
              </a:ext>
            </a:extLst>
          </p:cNvPr>
          <p:cNvGrpSpPr/>
          <p:nvPr/>
        </p:nvGrpSpPr>
        <p:grpSpPr>
          <a:xfrm>
            <a:off x="1292692" y="3584619"/>
            <a:ext cx="1322798" cy="1332151"/>
            <a:chOff x="4069693" y="3128638"/>
            <a:chExt cx="866861" cy="872990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89BD3431-23F3-1D68-C0BD-40E0C091DB50}"/>
                </a:ext>
              </a:extLst>
            </p:cNvPr>
            <p:cNvSpPr txBox="1"/>
            <p:nvPr/>
          </p:nvSpPr>
          <p:spPr>
            <a:xfrm>
              <a:off x="4069693" y="3618411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FD75DB7B-6E29-91B4-28BC-5E9D18E9C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760E1A-F898-FF19-2224-8AB232DC6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252828" flipH="1">
            <a:off x="-250501" y="352303"/>
            <a:ext cx="3766164" cy="58007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0B4277F-75AE-2251-77FC-D398C327A8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7088573" y="3924925"/>
            <a:ext cx="4849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viện dưỡng lão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6705421" y="3053251"/>
            <a:ext cx="52325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 eaLnBrk="1" fontAlgn="ctr" hangingPunct="1"/>
            <a:r>
              <a:rPr lang="en-US" sz="2800"/>
              <a:t>/æt ə ˈnɜːsɪŋ həʊm/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255966"/>
            <a:ext cx="5384800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000"/>
              <a:t>at a nursing home 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0720C-E6EE-EE62-8FC7-E74C8297D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6" y="1578655"/>
            <a:ext cx="5771380" cy="3828620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281654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0B4277F-75AE-2251-77FC-D398C327A8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6624735" y="3924925"/>
            <a:ext cx="536406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nhà máy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6553200" y="3053251"/>
            <a:ext cx="54356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 eaLnBrk="1" fontAlgn="ctr" hangingPunct="1"/>
            <a:r>
              <a:rPr lang="en-US" sz="2800"/>
              <a:t>/æt ə ˈfæktəri/ 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54356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at a factory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233159-2E2C-9B6B-3CBF-98734DCDA5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054" y="1514690"/>
            <a:ext cx="5698222" cy="38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orange and yellow border&#10;&#10;Description automatically generated">
            <a:extLst>
              <a:ext uri="{FF2B5EF4-FFF2-40B4-BE49-F238E27FC236}">
                <a16:creationId xmlns:a16="http://schemas.microsoft.com/office/drawing/2014/main" id="{10B4277F-75AE-2251-77FC-D398C327A8C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2472665" y="2479953"/>
            <a:ext cx="1322799" cy="1874503"/>
            <a:chOff x="4131377" y="3183324"/>
            <a:chExt cx="866862" cy="1228406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6569735" y="3924925"/>
            <a:ext cx="536826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trường học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6569735" y="3053251"/>
            <a:ext cx="54760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 eaLnBrk="1" fontAlgn="ctr" hangingPunct="1"/>
            <a:r>
              <a:rPr lang="en-US" sz="2800"/>
              <a:t>/æt ə skuːl/ 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6553200" y="2194412"/>
            <a:ext cx="53848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at a school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8678B98-F588-9A47-E204-DD1A5A0234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6"/>
          <a:stretch/>
        </p:blipFill>
        <p:spPr>
          <a:xfrm>
            <a:off x="917506" y="1578655"/>
            <a:ext cx="5635694" cy="3824555"/>
          </a:xfrm>
          <a:prstGeom prst="roundRect">
            <a:avLst>
              <a:gd name="adj" fmla="val 11885"/>
            </a:avLst>
          </a:prstGeom>
        </p:spPr>
      </p:pic>
    </p:spTree>
    <p:extLst>
      <p:ext uri="{BB962C8B-B14F-4D97-AF65-F5344CB8AC3E}">
        <p14:creationId xmlns:p14="http://schemas.microsoft.com/office/powerpoint/2010/main" val="253712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674</Words>
  <Application>Microsoft Office PowerPoint</Application>
  <PresentationFormat>Widescreen</PresentationFormat>
  <Paragraphs>229</Paragraphs>
  <Slides>38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.VnAvant</vt:lpstr>
      <vt:lpstr>.VnCooper</vt:lpstr>
      <vt:lpstr>Arial</vt:lpstr>
      <vt:lpstr>Arial Black</vt:lpstr>
      <vt:lpstr>Bodoni MT Black</vt:lpstr>
      <vt:lpstr>Calibri</vt:lpstr>
      <vt:lpstr>Calibri Light</vt:lpstr>
      <vt:lpstr>Century Gothic</vt:lpstr>
      <vt:lpstr>Comic Sans MS</vt:lpstr>
      <vt:lpstr>Cooper Black</vt:lpstr>
      <vt:lpstr>Fira Sans Medium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9</cp:revision>
  <dcterms:created xsi:type="dcterms:W3CDTF">2023-10-12T03:30:33Z</dcterms:created>
  <dcterms:modified xsi:type="dcterms:W3CDTF">2023-10-13T00:45:39Z</dcterms:modified>
</cp:coreProperties>
</file>