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7" r:id="rId2"/>
    <p:sldId id="268" r:id="rId3"/>
    <p:sldId id="302" r:id="rId4"/>
    <p:sldId id="270" r:id="rId5"/>
    <p:sldId id="256" r:id="rId6"/>
    <p:sldId id="303" r:id="rId7"/>
    <p:sldId id="304" r:id="rId8"/>
    <p:sldId id="305" r:id="rId9"/>
    <p:sldId id="306" r:id="rId10"/>
    <p:sldId id="271" r:id="rId11"/>
    <p:sldId id="307" r:id="rId12"/>
    <p:sldId id="269" r:id="rId13"/>
    <p:sldId id="272" r:id="rId14"/>
    <p:sldId id="282" r:id="rId15"/>
    <p:sldId id="308" r:id="rId16"/>
    <p:sldId id="310" r:id="rId17"/>
    <p:sldId id="311" r:id="rId18"/>
    <p:sldId id="312" r:id="rId19"/>
    <p:sldId id="285" r:id="rId20"/>
    <p:sldId id="314" r:id="rId21"/>
    <p:sldId id="315" r:id="rId22"/>
    <p:sldId id="316" r:id="rId23"/>
    <p:sldId id="317" r:id="rId24"/>
    <p:sldId id="313" r:id="rId25"/>
    <p:sldId id="309" r:id="rId26"/>
    <p:sldId id="318" r:id="rId27"/>
    <p:sldId id="265" r:id="rId28"/>
    <p:sldId id="259" r:id="rId29"/>
    <p:sldId id="288" r:id="rId30"/>
  </p:sldIdLst>
  <p:sldSz cx="18288000" cy="10287000"/>
  <p:notesSz cx="6858000" cy="9144000"/>
  <p:embeddedFontLs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47BB2A-5D50-490A-9DEF-F844DCC4BF8A}">
          <p14:sldIdLst>
            <p14:sldId id="257"/>
            <p14:sldId id="268"/>
            <p14:sldId id="302"/>
            <p14:sldId id="270"/>
            <p14:sldId id="256"/>
            <p14:sldId id="303"/>
            <p14:sldId id="304"/>
            <p14:sldId id="305"/>
            <p14:sldId id="306"/>
            <p14:sldId id="271"/>
            <p14:sldId id="307"/>
            <p14:sldId id="269"/>
            <p14:sldId id="272"/>
            <p14:sldId id="282"/>
            <p14:sldId id="308"/>
            <p14:sldId id="310"/>
            <p14:sldId id="311"/>
            <p14:sldId id="312"/>
            <p14:sldId id="285"/>
            <p14:sldId id="314"/>
            <p14:sldId id="315"/>
            <p14:sldId id="316"/>
            <p14:sldId id="317"/>
            <p14:sldId id="313"/>
            <p14:sldId id="309"/>
            <p14:sldId id="318"/>
            <p14:sldId id="265"/>
            <p14:sldId id="259"/>
            <p14:sldId id="28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C50"/>
    <a:srgbClr val="FF3300"/>
    <a:srgbClr val="494949"/>
    <a:srgbClr val="FDE4D2"/>
    <a:srgbClr val="3E05FF"/>
    <a:srgbClr val="FDF9F2"/>
    <a:srgbClr val="EE9D7F"/>
    <a:srgbClr val="D2660C"/>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357" autoAdjust="0"/>
  </p:normalViewPr>
  <p:slideViewPr>
    <p:cSldViewPr>
      <p:cViewPr varScale="1">
        <p:scale>
          <a:sx n="49" d="100"/>
          <a:sy n="49" d="100"/>
        </p:scale>
        <p:origin x="-35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4344B-5482-441C-8406-E66670B8F049}" type="datetimeFigureOut">
              <a:rPr lang="en-US" smtClean="0"/>
              <a:t>13/09/2023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399AA-E08E-4C3B-A3EB-B869875457C1}" type="slidenum">
              <a:rPr lang="en-US" smtClean="0"/>
              <a:t>‹#›</a:t>
            </a:fld>
            <a:endParaRPr lang="en-US"/>
          </a:p>
        </p:txBody>
      </p:sp>
    </p:spTree>
    <p:extLst>
      <p:ext uri="{BB962C8B-B14F-4D97-AF65-F5344CB8AC3E}">
        <p14:creationId xmlns:p14="http://schemas.microsoft.com/office/powerpoint/2010/main" val="1923174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3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30.svg"/><Relationship Id="rId9"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1.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71.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2.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4.pn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6.sv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11.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5.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18857"/>
            <a:ext cx="15962714" cy="837842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txBody>
            <a:bodyPr/>
            <a:lstStyle/>
            <a:p>
              <a:endParaRPr lang="en-US"/>
            </a:p>
          </p:txBody>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txBody>
            <a:bodyPr/>
            <a:lstStyle/>
            <a:p>
              <a:endParaRPr lang="en-US"/>
            </a:p>
          </p:txBody>
        </p:sp>
      </p:grpSp>
      <p:grpSp>
        <p:nvGrpSpPr>
          <p:cNvPr id="6" name="Group 6"/>
          <p:cNvGrpSpPr/>
          <p:nvPr/>
        </p:nvGrpSpPr>
        <p:grpSpPr>
          <a:xfrm>
            <a:off x="1028700" y="789714"/>
            <a:ext cx="15988558" cy="8406602"/>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txBody>
            <a:bodyPr/>
            <a:lstStyle/>
            <a:p>
              <a:endParaRPr lang="en-US"/>
            </a:p>
          </p:txBody>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txBody>
            <a:bodyPr/>
            <a:lstStyle/>
            <a:p>
              <a:endParaRPr lang="en-US"/>
            </a:p>
          </p:txBody>
        </p:sp>
      </p:grpSp>
      <p:sp>
        <p:nvSpPr>
          <p:cNvPr id="11" name="TextBox 10"/>
          <p:cNvSpPr txBox="1"/>
          <p:nvPr/>
        </p:nvSpPr>
        <p:spPr>
          <a:xfrm>
            <a:off x="1437425" y="2705100"/>
            <a:ext cx="15171108" cy="3785652"/>
          </a:xfrm>
          <a:prstGeom prst="rect">
            <a:avLst/>
          </a:prstGeom>
          <a:noFill/>
        </p:spPr>
        <p:txBody>
          <a:bodyPr wrap="square" rtlCol="0">
            <a:spAutoFit/>
          </a:bodyPr>
          <a:lstStyle/>
          <a:p>
            <a:pPr algn="ctr">
              <a:lnSpc>
                <a:spcPct val="150000"/>
              </a:lnSpc>
            </a:pPr>
            <a:r>
              <a:rPr lang="en-US" sz="8000" b="1" dirty="0">
                <a:solidFill>
                  <a:schemeClr val="tx2">
                    <a:lumMod val="50000"/>
                  </a:schemeClr>
                </a:solidFill>
                <a:latin typeface="Arial" panose="020B0604020202020204" pitchFamily="34" charset="0"/>
                <a:cs typeface="Arial" panose="020B0604020202020204" pitchFamily="34" charset="0"/>
              </a:rPr>
              <a:t>CHÀO MỪNG CÁC EM </a:t>
            </a:r>
          </a:p>
          <a:p>
            <a:pPr algn="ctr">
              <a:lnSpc>
                <a:spcPct val="150000"/>
              </a:lnSpc>
            </a:pPr>
            <a:r>
              <a:rPr lang="en-US" sz="8000" b="1" dirty="0">
                <a:solidFill>
                  <a:schemeClr val="tx2">
                    <a:lumMod val="50000"/>
                  </a:schemeClr>
                </a:solidFill>
                <a:latin typeface="Arial" panose="020B0604020202020204" pitchFamily="34" charset="0"/>
                <a:cs typeface="Arial" panose="020B0604020202020204" pitchFamily="34" charset="0"/>
              </a:rPr>
              <a:t>ĐẾN VỚI TIẾT HỌC HÔM NAY!</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6" y="6341900"/>
            <a:ext cx="2341067" cy="5511262"/>
          </a:xfrm>
          <a:prstGeom prst="rect">
            <a:avLst/>
          </a:prstGeom>
        </p:spPr>
      </p:pic>
      <p:pic>
        <p:nvPicPr>
          <p:cNvPr id="13"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955370" y="6891711"/>
            <a:ext cx="3532345" cy="3094319"/>
          </a:xfrm>
          <a:prstGeom prst="rect">
            <a:avLst/>
          </a:prstGeom>
        </p:spPr>
      </p:pic>
      <p:pic>
        <p:nvPicPr>
          <p:cNvPr id="14"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95815" y="8968056"/>
            <a:ext cx="1445205" cy="945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xmlns="" id="{2617AA38-DDFF-8387-0150-69971ABE43D8}"/>
              </a:ext>
            </a:extLst>
          </p:cNvPr>
          <p:cNvGrpSpPr/>
          <p:nvPr/>
        </p:nvGrpSpPr>
        <p:grpSpPr>
          <a:xfrm>
            <a:off x="1143000" y="647700"/>
            <a:ext cx="8229600" cy="1119798"/>
            <a:chOff x="1447800" y="1469231"/>
            <a:chExt cx="8229600" cy="1119798"/>
          </a:xfrm>
        </p:grpSpPr>
        <p:sp>
          <p:nvSpPr>
            <p:cNvPr id="52" name="Freeform 3">
              <a:extLst>
                <a:ext uri="{FF2B5EF4-FFF2-40B4-BE49-F238E27FC236}">
                  <a16:creationId xmlns:a16="http://schemas.microsoft.com/office/drawing/2014/main" xmlns="" id="{D8A63D36-BC7A-D617-D2CA-73F3C2E52BDF}"/>
                </a:ext>
              </a:extLst>
            </p:cNvPr>
            <p:cNvSpPr/>
            <p:nvPr/>
          </p:nvSpPr>
          <p:spPr>
            <a:xfrm>
              <a:off x="1447800" y="1469231"/>
              <a:ext cx="1125029" cy="1089872"/>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3" name="TextBox 52">
              <a:extLst>
                <a:ext uri="{FF2B5EF4-FFF2-40B4-BE49-F238E27FC236}">
                  <a16:creationId xmlns:a16="http://schemas.microsoft.com/office/drawing/2014/main" xmlns="" id="{3F77CFDE-C2DC-D957-5287-20F093C361B8}"/>
                </a:ext>
              </a:extLst>
            </p:cNvPr>
            <p:cNvSpPr txBox="1"/>
            <p:nvPr/>
          </p:nvSpPr>
          <p:spPr>
            <a:xfrm>
              <a:off x="2743200" y="1850365"/>
              <a:ext cx="6934200" cy="738664"/>
            </a:xfrm>
            <a:prstGeom prst="rect">
              <a:avLst/>
            </a:prstGeom>
            <a:noFill/>
          </p:spPr>
          <p:txBody>
            <a:bodyPr wrap="square" rtlCol="0">
              <a:spAutoFit/>
            </a:bodyPr>
            <a:lstStyle/>
            <a:p>
              <a:r>
                <a:rPr lang="en-US" sz="4200" b="1">
                  <a:solidFill>
                    <a:srgbClr val="002060"/>
                  </a:solidFill>
                  <a:latin typeface="Arial" panose="020B0604020202020204" pitchFamily="34" charset="0"/>
                  <a:cs typeface="Arial" panose="020B0604020202020204" pitchFamily="34" charset="0"/>
                </a:rPr>
                <a:t>Thảo luận nhóm </a:t>
              </a:r>
            </a:p>
          </p:txBody>
        </p:sp>
      </p:grpSp>
      <p:grpSp>
        <p:nvGrpSpPr>
          <p:cNvPr id="54" name="Group 53">
            <a:extLst>
              <a:ext uri="{FF2B5EF4-FFF2-40B4-BE49-F238E27FC236}">
                <a16:creationId xmlns:a16="http://schemas.microsoft.com/office/drawing/2014/main" xmlns="" id="{F5FC4B69-64E2-79FD-5181-66C6B7DD7171}"/>
              </a:ext>
            </a:extLst>
          </p:cNvPr>
          <p:cNvGrpSpPr/>
          <p:nvPr/>
        </p:nvGrpSpPr>
        <p:grpSpPr>
          <a:xfrm>
            <a:off x="838200" y="2156672"/>
            <a:ext cx="12191999" cy="1824923"/>
            <a:chOff x="1905000" y="1869516"/>
            <a:chExt cx="12191999" cy="1824923"/>
          </a:xfrm>
        </p:grpSpPr>
        <p:sp>
          <p:nvSpPr>
            <p:cNvPr id="55" name="TextBox 54">
              <a:extLst>
                <a:ext uri="{FF2B5EF4-FFF2-40B4-BE49-F238E27FC236}">
                  <a16:creationId xmlns:a16="http://schemas.microsoft.com/office/drawing/2014/main" xmlns="" id="{1C668327-2C34-3218-50A3-E63A54F1E58D}"/>
                </a:ext>
              </a:extLst>
            </p:cNvPr>
            <p:cNvSpPr txBox="1"/>
            <p:nvPr/>
          </p:nvSpPr>
          <p:spPr>
            <a:xfrm>
              <a:off x="3657600" y="1869516"/>
              <a:ext cx="10439399" cy="1824923"/>
            </a:xfrm>
            <a:prstGeom prst="rect">
              <a:avLst/>
            </a:prstGeom>
            <a:noFill/>
          </p:spPr>
          <p:txBody>
            <a:bodyPr wrap="square" rtlCol="0">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Theo em, đặc điểm nào của thông tin số là nổi bật nhất?</a:t>
              </a:r>
              <a:endParaRPr lang="en-US" sz="4000">
                <a:solidFill>
                  <a:srgbClr val="C00000"/>
                </a:solidFill>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xmlns="" id="{4EA99AF5-ECA0-E9EB-D40A-88FE9FE793A4}"/>
                </a:ext>
              </a:extLst>
            </p:cNvPr>
            <p:cNvPicPr>
              <a:picLocks noChangeAspect="1"/>
            </p:cNvPicPr>
            <p:nvPr/>
          </p:nvPicPr>
          <p:blipFill>
            <a:blip r:embed="rId5"/>
            <a:stretch>
              <a:fillRect/>
            </a:stretch>
          </p:blipFill>
          <p:spPr>
            <a:xfrm>
              <a:off x="1905000" y="2034669"/>
              <a:ext cx="1494618" cy="1494618"/>
            </a:xfrm>
            <a:prstGeom prst="rect">
              <a:avLst/>
            </a:prstGeom>
          </p:spPr>
        </p:pic>
      </p:grpSp>
      <p:sp>
        <p:nvSpPr>
          <p:cNvPr id="57" name="Freeform 6">
            <a:extLst>
              <a:ext uri="{FF2B5EF4-FFF2-40B4-BE49-F238E27FC236}">
                <a16:creationId xmlns:a16="http://schemas.microsoft.com/office/drawing/2014/main" xmlns="" id="{C7360AA0-871C-32A5-13C6-DE3CEA810650}"/>
              </a:ext>
            </a:extLst>
          </p:cNvPr>
          <p:cNvSpPr/>
          <p:nvPr/>
        </p:nvSpPr>
        <p:spPr>
          <a:xfrm>
            <a:off x="16312365" y="1028834"/>
            <a:ext cx="1899435" cy="164426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8" name="Freeform 4">
            <a:extLst>
              <a:ext uri="{FF2B5EF4-FFF2-40B4-BE49-F238E27FC236}">
                <a16:creationId xmlns:a16="http://schemas.microsoft.com/office/drawing/2014/main" xmlns="" id="{EDBACF82-3719-CBB9-373B-87130629308B}"/>
              </a:ext>
            </a:extLst>
          </p:cNvPr>
          <p:cNvSpPr/>
          <p:nvPr/>
        </p:nvSpPr>
        <p:spPr>
          <a:xfrm>
            <a:off x="12649200" y="5975327"/>
            <a:ext cx="4876800" cy="3892573"/>
          </a:xfrm>
          <a:custGeom>
            <a:avLst/>
            <a:gdLst/>
            <a:ahLst/>
            <a:cxnLst/>
            <a:rect l="l" t="t" r="r" b="b"/>
            <a:pathLst>
              <a:path w="5155216" h="4114800">
                <a:moveTo>
                  <a:pt x="0" y="0"/>
                </a:moveTo>
                <a:lnTo>
                  <a:pt x="5155217" y="0"/>
                </a:lnTo>
                <a:lnTo>
                  <a:pt x="515521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62" name="Group 61">
            <a:extLst>
              <a:ext uri="{FF2B5EF4-FFF2-40B4-BE49-F238E27FC236}">
                <a16:creationId xmlns:a16="http://schemas.microsoft.com/office/drawing/2014/main" xmlns="" id="{A7798911-920E-4AED-D1EE-4CAA2427D0DF}"/>
              </a:ext>
            </a:extLst>
          </p:cNvPr>
          <p:cNvGrpSpPr/>
          <p:nvPr/>
        </p:nvGrpSpPr>
        <p:grpSpPr>
          <a:xfrm>
            <a:off x="1255487" y="4577065"/>
            <a:ext cx="10667999" cy="4057725"/>
            <a:chOff x="1217385" y="4926560"/>
            <a:chExt cx="10667999" cy="4057725"/>
          </a:xfrm>
        </p:grpSpPr>
        <p:sp>
          <p:nvSpPr>
            <p:cNvPr id="59" name="Rectangle 58">
              <a:extLst>
                <a:ext uri="{FF2B5EF4-FFF2-40B4-BE49-F238E27FC236}">
                  <a16:creationId xmlns:a16="http://schemas.microsoft.com/office/drawing/2014/main" xmlns="" id="{DBBF6998-70BF-5894-14A5-01DBE17DBB30}"/>
                </a:ext>
              </a:extLst>
            </p:cNvPr>
            <p:cNvSpPr/>
            <p:nvPr/>
          </p:nvSpPr>
          <p:spPr>
            <a:xfrm>
              <a:off x="1217385" y="4926560"/>
              <a:ext cx="10439399" cy="389257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AE40E2B4-11C0-52F2-32CD-9D9983BC4A12}"/>
                </a:ext>
              </a:extLst>
            </p:cNvPr>
            <p:cNvSpPr/>
            <p:nvPr/>
          </p:nvSpPr>
          <p:spPr>
            <a:xfrm>
              <a:off x="1445985" y="5091712"/>
              <a:ext cx="10439399" cy="38925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xmlns="" id="{8F76F9FD-763C-0603-EF51-8E74CB735329}"/>
                </a:ext>
              </a:extLst>
            </p:cNvPr>
            <p:cNvSpPr txBox="1"/>
            <p:nvPr/>
          </p:nvSpPr>
          <p:spPr>
            <a:xfrm>
              <a:off x="1602016" y="5702093"/>
              <a:ext cx="9902369" cy="2482667"/>
            </a:xfrm>
            <a:prstGeom prst="rect">
              <a:avLst/>
            </a:prstGeom>
            <a:noFill/>
          </p:spPr>
          <p:txBody>
            <a:bodyPr wrap="square" rtlCol="0">
              <a:spAutoFit/>
            </a:bodyPr>
            <a:lstStyle/>
            <a:p>
              <a:pPr algn="ctr">
                <a:lnSpc>
                  <a:spcPct val="150000"/>
                </a:lnSpc>
              </a:pPr>
              <a:r>
                <a:rPr lang="en-US" sz="3600" b="1">
                  <a:latin typeface="Arial" panose="020B0604020202020204" pitchFamily="34" charset="0"/>
                  <a:cs typeface="Arial" panose="020B0604020202020204" pitchFamily="34" charset="0"/>
                </a:rPr>
                <a:t>Trả lời câu hỏi theo ý kiến cá nhân</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Lựa chọn đặc điểm em cho là nổi bật nhất.</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Giải thích vì sao em lại đưa ra lựa chọn đó. </a:t>
              </a:r>
            </a:p>
          </p:txBody>
        </p:sp>
      </p:grpSp>
    </p:spTree>
    <p:extLst>
      <p:ext uri="{BB962C8B-B14F-4D97-AF65-F5344CB8AC3E}">
        <p14:creationId xmlns:p14="http://schemas.microsoft.com/office/powerpoint/2010/main" val="263726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barn(inVertical)">
                                      <p:cBhvr>
                                        <p:cTn id="2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7">
            <a:extLst>
              <a:ext uri="{FF2B5EF4-FFF2-40B4-BE49-F238E27FC236}">
                <a16:creationId xmlns:a16="http://schemas.microsoft.com/office/drawing/2014/main" xmlns="" id="{EBE86BDD-B7B5-657A-E2D5-B9A0F4EA18C1}"/>
              </a:ext>
            </a:extLst>
          </p:cNvPr>
          <p:cNvSpPr/>
          <p:nvPr/>
        </p:nvSpPr>
        <p:spPr>
          <a:xfrm>
            <a:off x="1524000" y="2590800"/>
            <a:ext cx="5181600" cy="5105400"/>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xmlns="" id="{77272483-E668-036D-8E12-0A8F5DB1A323}"/>
              </a:ext>
            </a:extLst>
          </p:cNvPr>
          <p:cNvSpPr txBox="1"/>
          <p:nvPr/>
        </p:nvSpPr>
        <p:spPr>
          <a:xfrm>
            <a:off x="9374414" y="2095500"/>
            <a:ext cx="56388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KẾT LUẬN </a:t>
            </a:r>
          </a:p>
        </p:txBody>
      </p:sp>
      <p:cxnSp>
        <p:nvCxnSpPr>
          <p:cNvPr id="7" name="Straight Connector 6">
            <a:extLst>
              <a:ext uri="{FF2B5EF4-FFF2-40B4-BE49-F238E27FC236}">
                <a16:creationId xmlns:a16="http://schemas.microsoft.com/office/drawing/2014/main" xmlns="" id="{97E2F805-075A-7FD6-2E5B-AFC41CF52DD6}"/>
              </a:ext>
            </a:extLst>
          </p:cNvPr>
          <p:cNvCxnSpPr/>
          <p:nvPr/>
        </p:nvCxnSpPr>
        <p:spPr>
          <a:xfrm>
            <a:off x="8707664" y="3238500"/>
            <a:ext cx="69723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4053D22A-4BD9-3263-F84A-481855BE0293}"/>
              </a:ext>
            </a:extLst>
          </p:cNvPr>
          <p:cNvSpPr txBox="1"/>
          <p:nvPr/>
        </p:nvSpPr>
        <p:spPr>
          <a:xfrm>
            <a:off x="7317014" y="3639963"/>
            <a:ext cx="9753600" cy="4609595"/>
          </a:xfrm>
          <a:prstGeom prst="rect">
            <a:avLst/>
          </a:prstGeom>
          <a:noFill/>
        </p:spPr>
        <p:txBody>
          <a:bodyPr wrap="square">
            <a:spAutoFit/>
          </a:bodyPr>
          <a:lstStyle/>
          <a:p>
            <a:pPr algn="just">
              <a:lnSpc>
                <a:spcPct val="150000"/>
              </a:lnSpc>
            </a:pPr>
            <a:r>
              <a:rPr lang="vi-VN" sz="4000"/>
              <a:t>Thông tin số đa dạng, được thu thập ngày càng nhanh và nhiều, được lưu trữ với dung lượng khổng lồ bởi nhiều tổ chức và cá nhân, có tính bản quyền, có độ tin cậy rất khác nhau.</a:t>
            </a:r>
            <a:endParaRPr lang="en-US" sz="4000"/>
          </a:p>
        </p:txBody>
      </p:sp>
    </p:spTree>
    <p:extLst>
      <p:ext uri="{BB962C8B-B14F-4D97-AF65-F5344CB8AC3E}">
        <p14:creationId xmlns:p14="http://schemas.microsoft.com/office/powerpoint/2010/main" val="396009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51" name="Rounded Rectangle 50"/>
          <p:cNvSpPr/>
          <p:nvPr/>
        </p:nvSpPr>
        <p:spPr>
          <a:xfrm>
            <a:off x="457200" y="1181100"/>
            <a:ext cx="17297400" cy="8686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3619500" y="525457"/>
            <a:ext cx="11049000" cy="1474831"/>
            <a:chOff x="1644624" y="525697"/>
            <a:chExt cx="15212056" cy="1576300"/>
          </a:xfrm>
        </p:grpSpPr>
        <p:sp>
          <p:nvSpPr>
            <p:cNvPr id="34" name="Rounded Rectangle 33"/>
            <p:cNvSpPr/>
            <p:nvPr/>
          </p:nvSpPr>
          <p:spPr>
            <a:xfrm>
              <a:off x="1857930" y="717304"/>
              <a:ext cx="14998750" cy="1384693"/>
            </a:xfrm>
            <a:prstGeom prst="roundRect">
              <a:avLst>
                <a:gd name="adj" fmla="val 5579"/>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644624" y="525697"/>
              <a:ext cx="15043175" cy="1413415"/>
            </a:xfrm>
            <a:prstGeom prst="roundRect">
              <a:avLst>
                <a:gd name="adj" fmla="val 6965"/>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43"/>
          <p:cNvSpPr txBox="1"/>
          <p:nvPr/>
        </p:nvSpPr>
        <p:spPr>
          <a:xfrm>
            <a:off x="3657982" y="538157"/>
            <a:ext cx="10849371" cy="971100"/>
          </a:xfrm>
          <a:prstGeom prst="rect">
            <a:avLst/>
          </a:prstGeom>
        </p:spPr>
        <p:txBody>
          <a:bodyPr wrap="square" lIns="0" tIns="0" rIns="0" bIns="0" rtlCol="0" anchor="ctr">
            <a:spAutoFit/>
          </a:bodyPr>
          <a:lstStyle/>
          <a:p>
            <a:pPr algn="ctr">
              <a:lnSpc>
                <a:spcPct val="150000"/>
              </a:lnSpc>
            </a:pPr>
            <a:r>
              <a:rPr lang="en-US" sz="4800" b="1" dirty="0">
                <a:solidFill>
                  <a:srgbClr val="C00000"/>
                </a:solidFill>
                <a:latin typeface="Arial" panose="020B0604020202020204" pitchFamily="34" charset="0"/>
                <a:cs typeface="Arial" panose="020B0604020202020204" pitchFamily="34" charset="0"/>
              </a:rPr>
              <a:t>2</a:t>
            </a:r>
            <a:r>
              <a:rPr lang="en-US" sz="4800" b="1">
                <a:solidFill>
                  <a:srgbClr val="C00000"/>
                </a:solidFill>
                <a:latin typeface="Arial" panose="020B0604020202020204" pitchFamily="34" charset="0"/>
                <a:cs typeface="Arial" panose="020B0604020202020204" pitchFamily="34" charset="0"/>
              </a:rPr>
              <a:t>. Thông tin số và các công cụ xử lí</a:t>
            </a:r>
          </a:p>
        </p:txBody>
      </p:sp>
      <p:grpSp>
        <p:nvGrpSpPr>
          <p:cNvPr id="13" name="Group 12">
            <a:extLst>
              <a:ext uri="{FF2B5EF4-FFF2-40B4-BE49-F238E27FC236}">
                <a16:creationId xmlns:a16="http://schemas.microsoft.com/office/drawing/2014/main" xmlns="" id="{F9EEFAF9-D1F0-CA10-B7D5-F5AF253C6679}"/>
              </a:ext>
            </a:extLst>
          </p:cNvPr>
          <p:cNvGrpSpPr/>
          <p:nvPr/>
        </p:nvGrpSpPr>
        <p:grpSpPr>
          <a:xfrm>
            <a:off x="1066800" y="1828878"/>
            <a:ext cx="5867400" cy="1295559"/>
            <a:chOff x="1221176" y="2117427"/>
            <a:chExt cx="5867400" cy="1295559"/>
          </a:xfrm>
        </p:grpSpPr>
        <p:sp>
          <p:nvSpPr>
            <p:cNvPr id="7" name="TextBox 6">
              <a:extLst>
                <a:ext uri="{FF2B5EF4-FFF2-40B4-BE49-F238E27FC236}">
                  <a16:creationId xmlns:a16="http://schemas.microsoft.com/office/drawing/2014/main" xmlns="" id="{E9B23360-4E49-B6EB-62A3-6DA5C8C8B3D2}"/>
                </a:ext>
              </a:extLst>
            </p:cNvPr>
            <p:cNvSpPr txBox="1"/>
            <p:nvPr/>
          </p:nvSpPr>
          <p:spPr>
            <a:xfrm>
              <a:off x="3050640" y="2705100"/>
              <a:ext cx="4037936" cy="707886"/>
            </a:xfrm>
            <a:prstGeom prst="rect">
              <a:avLst/>
            </a:prstGeom>
            <a:noFill/>
          </p:spPr>
          <p:txBody>
            <a:bodyPr wrap="square" rtlCol="0">
              <a:spAutoFit/>
            </a:bodyPr>
            <a:lstStyle/>
            <a:p>
              <a:r>
                <a:rPr lang="en-US" sz="4000">
                  <a:solidFill>
                    <a:srgbClr val="002060"/>
                  </a:solidFill>
                  <a:latin typeface="Arial" panose="020B0604020202020204" pitchFamily="34" charset="0"/>
                  <a:cs typeface="Arial" panose="020B0604020202020204" pitchFamily="34" charset="0"/>
                </a:rPr>
                <a:t>Thảo luận nhóm </a:t>
              </a:r>
            </a:p>
          </p:txBody>
        </p:sp>
        <p:sp>
          <p:nvSpPr>
            <p:cNvPr id="12" name="Freeform 3">
              <a:extLst>
                <a:ext uri="{FF2B5EF4-FFF2-40B4-BE49-F238E27FC236}">
                  <a16:creationId xmlns:a16="http://schemas.microsoft.com/office/drawing/2014/main" xmlns="" id="{153E3C87-CDB6-2427-545B-5F885A3C467A}"/>
                </a:ext>
              </a:extLst>
            </p:cNvPr>
            <p:cNvSpPr/>
            <p:nvPr/>
          </p:nvSpPr>
          <p:spPr>
            <a:xfrm>
              <a:off x="1221176" y="2117427"/>
              <a:ext cx="1585362" cy="1295559"/>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5" name="TextBox 14">
            <a:extLst>
              <a:ext uri="{FF2B5EF4-FFF2-40B4-BE49-F238E27FC236}">
                <a16:creationId xmlns:a16="http://schemas.microsoft.com/office/drawing/2014/main" xmlns="" id="{BDF2D737-DD68-9DDB-D045-1E5D1043A5FA}"/>
              </a:ext>
            </a:extLst>
          </p:cNvPr>
          <p:cNvSpPr txBox="1"/>
          <p:nvPr/>
        </p:nvSpPr>
        <p:spPr>
          <a:xfrm>
            <a:off x="2134865" y="3140766"/>
            <a:ext cx="14173200" cy="90159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Hãy kể tên một vài phần mềm làm việc với dữ liệu chữ và số </a:t>
            </a:r>
          </a:p>
        </p:txBody>
      </p:sp>
      <p:sp>
        <p:nvSpPr>
          <p:cNvPr id="21" name="TextBox 20">
            <a:extLst>
              <a:ext uri="{FF2B5EF4-FFF2-40B4-BE49-F238E27FC236}">
                <a16:creationId xmlns:a16="http://schemas.microsoft.com/office/drawing/2014/main" xmlns="" id="{39253D5A-490A-6575-B250-E5DF880B528B}"/>
              </a:ext>
            </a:extLst>
          </p:cNvPr>
          <p:cNvSpPr txBox="1"/>
          <p:nvPr/>
        </p:nvSpPr>
        <p:spPr>
          <a:xfrm>
            <a:off x="537746" y="4729268"/>
            <a:ext cx="14020800" cy="707886"/>
          </a:xfrm>
          <a:prstGeom prst="rect">
            <a:avLst/>
          </a:prstGeom>
          <a:noFill/>
        </p:spPr>
        <p:txBody>
          <a:bodyPr wrap="square">
            <a:spAutoFit/>
          </a:bodyPr>
          <a:lstStyle/>
          <a:p>
            <a:r>
              <a:rPr lang="en-US" sz="4000">
                <a:latin typeface="Arial" panose="020B0604020202020204" pitchFamily="34" charset="0"/>
                <a:cs typeface="Arial" panose="020B0604020202020204" pitchFamily="34" charset="0"/>
                <a:sym typeface="Wingdings" panose="05000000000000000000" pitchFamily="2" charset="2"/>
              </a:rPr>
              <a:t> </a:t>
            </a:r>
            <a:r>
              <a:rPr lang="en-US" sz="4000">
                <a:latin typeface="Arial" panose="020B0604020202020204" pitchFamily="34" charset="0"/>
                <a:cs typeface="Arial" panose="020B0604020202020204" pitchFamily="34" charset="0"/>
              </a:rPr>
              <a:t>Một vài phần mềm làm việc với dữ liệu chữ và số là: </a:t>
            </a:r>
          </a:p>
        </p:txBody>
      </p:sp>
      <p:grpSp>
        <p:nvGrpSpPr>
          <p:cNvPr id="26" name="Group 25">
            <a:extLst>
              <a:ext uri="{FF2B5EF4-FFF2-40B4-BE49-F238E27FC236}">
                <a16:creationId xmlns:a16="http://schemas.microsoft.com/office/drawing/2014/main" xmlns="" id="{89A19CF1-A725-9B97-5977-1B8F2BFA1605}"/>
              </a:ext>
            </a:extLst>
          </p:cNvPr>
          <p:cNvGrpSpPr/>
          <p:nvPr/>
        </p:nvGrpSpPr>
        <p:grpSpPr>
          <a:xfrm>
            <a:off x="719717" y="5913524"/>
            <a:ext cx="16725900" cy="2479179"/>
            <a:chOff x="647700" y="5910735"/>
            <a:chExt cx="16725900" cy="2479179"/>
          </a:xfrm>
        </p:grpSpPr>
        <p:pic>
          <p:nvPicPr>
            <p:cNvPr id="1026" name="Picture 2" descr="Messenger ">
              <a:extLst>
                <a:ext uri="{FF2B5EF4-FFF2-40B4-BE49-F238E27FC236}">
                  <a16:creationId xmlns:a16="http://schemas.microsoft.com/office/drawing/2014/main" xmlns="" id="{D861EF53-DB7C-51A8-CD70-5C4E97E18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796" y="5910735"/>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
              <a:extLst>
                <a:ext uri="{FF2B5EF4-FFF2-40B4-BE49-F238E27FC236}">
                  <a16:creationId xmlns:a16="http://schemas.microsoft.com/office/drawing/2014/main" xmlns="" id="{275ABA6C-56AE-2780-6C7D-9A7FEC3B87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860" y="5930692"/>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63D4297A-2B70-70CB-2914-89C3F29FC040}"/>
                </a:ext>
              </a:extLst>
            </p:cNvPr>
            <p:cNvPicPr>
              <a:picLocks noChangeAspect="1"/>
            </p:cNvPicPr>
            <p:nvPr/>
          </p:nvPicPr>
          <p:blipFill>
            <a:blip r:embed="rId7"/>
            <a:stretch>
              <a:fillRect/>
            </a:stretch>
          </p:blipFill>
          <p:spPr>
            <a:xfrm>
              <a:off x="10591610" y="5910735"/>
              <a:ext cx="1524000" cy="1524000"/>
            </a:xfrm>
            <a:prstGeom prst="rect">
              <a:avLst/>
            </a:prstGeom>
          </p:spPr>
        </p:pic>
        <p:pic>
          <p:nvPicPr>
            <p:cNvPr id="1030" name="Picture 6" descr="Google ">
              <a:extLst>
                <a:ext uri="{FF2B5EF4-FFF2-40B4-BE49-F238E27FC236}">
                  <a16:creationId xmlns:a16="http://schemas.microsoft.com/office/drawing/2014/main" xmlns="" id="{D87DF740-760E-3059-B1F2-00044A85DD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68500" y="5910735"/>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F96BBC1B-D3BD-2684-3DE6-ABB52493FDD3}"/>
                </a:ext>
              </a:extLst>
            </p:cNvPr>
            <p:cNvSpPr txBox="1"/>
            <p:nvPr/>
          </p:nvSpPr>
          <p:spPr>
            <a:xfrm>
              <a:off x="647700" y="7758972"/>
              <a:ext cx="3886200"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Tin nhắn </a:t>
              </a:r>
            </a:p>
          </p:txBody>
        </p:sp>
        <p:sp>
          <p:nvSpPr>
            <p:cNvPr id="23" name="TextBox 22">
              <a:extLst>
                <a:ext uri="{FF2B5EF4-FFF2-40B4-BE49-F238E27FC236}">
                  <a16:creationId xmlns:a16="http://schemas.microsoft.com/office/drawing/2014/main" xmlns="" id="{3048B637-81C4-F676-9975-0EEFEB7D7CF0}"/>
                </a:ext>
              </a:extLst>
            </p:cNvPr>
            <p:cNvSpPr txBox="1"/>
            <p:nvPr/>
          </p:nvSpPr>
          <p:spPr>
            <a:xfrm>
              <a:off x="5219700" y="7758972"/>
              <a:ext cx="3886200"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Thư điện tử</a:t>
              </a:r>
            </a:p>
          </p:txBody>
        </p:sp>
        <p:sp>
          <p:nvSpPr>
            <p:cNvPr id="24" name="TextBox 23">
              <a:extLst>
                <a:ext uri="{FF2B5EF4-FFF2-40B4-BE49-F238E27FC236}">
                  <a16:creationId xmlns:a16="http://schemas.microsoft.com/office/drawing/2014/main" xmlns="" id="{D1F65158-B85C-7AF1-761E-5C4590EBBC24}"/>
                </a:ext>
              </a:extLst>
            </p:cNvPr>
            <p:cNvSpPr txBox="1"/>
            <p:nvPr/>
          </p:nvSpPr>
          <p:spPr>
            <a:xfrm>
              <a:off x="9410510" y="7758972"/>
              <a:ext cx="3886200"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Mạng xã hội </a:t>
              </a:r>
            </a:p>
          </p:txBody>
        </p:sp>
        <p:sp>
          <p:nvSpPr>
            <p:cNvPr id="25" name="TextBox 24">
              <a:extLst>
                <a:ext uri="{FF2B5EF4-FFF2-40B4-BE49-F238E27FC236}">
                  <a16:creationId xmlns:a16="http://schemas.microsoft.com/office/drawing/2014/main" xmlns="" id="{FA56B97B-4881-8A0D-8DEE-F07535878735}"/>
                </a:ext>
              </a:extLst>
            </p:cNvPr>
            <p:cNvSpPr txBox="1"/>
            <p:nvPr/>
          </p:nvSpPr>
          <p:spPr>
            <a:xfrm>
              <a:off x="13487400" y="7758972"/>
              <a:ext cx="3886200"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Google </a:t>
              </a:r>
            </a:p>
          </p:txBody>
        </p:sp>
      </p:grpSp>
    </p:spTree>
    <p:extLst>
      <p:ext uri="{BB962C8B-B14F-4D97-AF65-F5344CB8AC3E}">
        <p14:creationId xmlns:p14="http://schemas.microsoft.com/office/powerpoint/2010/main" val="257380254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3" name="Rounded Rectangle 2"/>
          <p:cNvSpPr/>
          <p:nvPr/>
        </p:nvSpPr>
        <p:spPr>
          <a:xfrm>
            <a:off x="838200" y="723900"/>
            <a:ext cx="16611600" cy="88392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C70AFE5-CC67-5AF8-A3D1-724F128F781D}"/>
              </a:ext>
            </a:extLst>
          </p:cNvPr>
          <p:cNvSpPr txBox="1"/>
          <p:nvPr/>
        </p:nvSpPr>
        <p:spPr>
          <a:xfrm>
            <a:off x="1447800" y="1968867"/>
            <a:ext cx="15392400" cy="90159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Một số p</a:t>
            </a:r>
            <a:r>
              <a:rPr lang="vi-VN" sz="4000">
                <a:latin typeface="Arial" panose="020B0604020202020204" pitchFamily="34" charset="0"/>
                <a:cs typeface="Arial" panose="020B0604020202020204" pitchFamily="34" charset="0"/>
              </a:rPr>
              <a:t>hần mềm làm việc với dữ liệu văn bản (chữ và số) như: </a:t>
            </a:r>
            <a:endParaRPr lang="en-US" sz="400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70B32AAE-8733-B1AB-7AE4-E73FEE763881}"/>
              </a:ext>
            </a:extLst>
          </p:cNvPr>
          <p:cNvGrpSpPr/>
          <p:nvPr/>
        </p:nvGrpSpPr>
        <p:grpSpPr>
          <a:xfrm>
            <a:off x="1090395" y="3578031"/>
            <a:ext cx="16107209" cy="4014790"/>
            <a:chOff x="1219200" y="3195161"/>
            <a:chExt cx="16107209" cy="4014790"/>
          </a:xfrm>
        </p:grpSpPr>
        <p:pic>
          <p:nvPicPr>
            <p:cNvPr id="2050" name="Picture 2" descr="Microsoft Word — Wikipédia">
              <a:extLst>
                <a:ext uri="{FF2B5EF4-FFF2-40B4-BE49-F238E27FC236}">
                  <a16:creationId xmlns:a16="http://schemas.microsoft.com/office/drawing/2014/main" xmlns="" id="{17E8424E-F0D6-8EFE-6BDC-572965E8B4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0543" y="3467100"/>
              <a:ext cx="2567846" cy="2388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B8A7C5D-BCA1-A925-69E9-F6B25E8180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389" b="93704" l="7639" r="94722">
                          <a14:foregroundMark x1="7685" y1="46991" x2="7685" y2="46991"/>
                          <a14:foregroundMark x1="50417" y1="6481" x2="50417" y2="6481"/>
                          <a14:foregroundMark x1="91481" y1="44583" x2="91481" y2="44583"/>
                          <a14:foregroundMark x1="54815" y1="93704" x2="54815" y2="93704"/>
                          <a14:foregroundMark x1="94722" y1="48102" x2="94722" y2="48102"/>
                          <a14:foregroundMark x1="44074" y1="63194" x2="44074" y2="63194"/>
                        </a14:backgroundRemoval>
                      </a14:imgEffect>
                    </a14:imgLayer>
                  </a14:imgProps>
                </a:ext>
              </a:extLst>
            </a:blip>
            <a:stretch>
              <a:fillRect/>
            </a:stretch>
          </p:blipFill>
          <p:spPr>
            <a:xfrm>
              <a:off x="5623695" y="3195161"/>
              <a:ext cx="2971799" cy="2971799"/>
            </a:xfrm>
            <a:prstGeom prst="rect">
              <a:avLst/>
            </a:prstGeom>
          </p:spPr>
        </p:pic>
        <p:pic>
          <p:nvPicPr>
            <p:cNvPr id="2054" name="Picture 6" descr="Google Docs, Sheets, Slides et Forms — Wikipédia">
              <a:extLst>
                <a:ext uri="{FF2B5EF4-FFF2-40B4-BE49-F238E27FC236}">
                  <a16:creationId xmlns:a16="http://schemas.microsoft.com/office/drawing/2014/main" xmlns="" id="{8893344C-A977-3B27-854B-85378F6F52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10800" y="3402658"/>
              <a:ext cx="1983721" cy="27443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PS Office-PDF,Word,Sheet,PPT - Apps on Google Play">
              <a:extLst>
                <a:ext uri="{FF2B5EF4-FFF2-40B4-BE49-F238E27FC236}">
                  <a16:creationId xmlns:a16="http://schemas.microsoft.com/office/drawing/2014/main" xmlns="" id="{5AE12578-9907-8912-A4BA-198D4434F6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38476" y="3572493"/>
              <a:ext cx="2594467" cy="25944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77788FEB-2D16-D7D0-3589-13EA1C3C2448}"/>
                </a:ext>
              </a:extLst>
            </p:cNvPr>
            <p:cNvSpPr txBox="1"/>
            <p:nvPr/>
          </p:nvSpPr>
          <p:spPr>
            <a:xfrm>
              <a:off x="1219200" y="6579009"/>
              <a:ext cx="3581400"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Microsoft Word </a:t>
              </a:r>
            </a:p>
          </p:txBody>
        </p:sp>
        <p:sp>
          <p:nvSpPr>
            <p:cNvPr id="8" name="TextBox 7">
              <a:extLst>
                <a:ext uri="{FF2B5EF4-FFF2-40B4-BE49-F238E27FC236}">
                  <a16:creationId xmlns:a16="http://schemas.microsoft.com/office/drawing/2014/main" xmlns="" id="{D2AE52D4-68DD-45DE-F39A-D9966E5BEB52}"/>
                </a:ext>
              </a:extLst>
            </p:cNvPr>
            <p:cNvSpPr txBox="1"/>
            <p:nvPr/>
          </p:nvSpPr>
          <p:spPr>
            <a:xfrm>
              <a:off x="5318894" y="6579009"/>
              <a:ext cx="3581400"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Open Office </a:t>
              </a:r>
            </a:p>
          </p:txBody>
        </p:sp>
        <p:sp>
          <p:nvSpPr>
            <p:cNvPr id="9" name="TextBox 8">
              <a:extLst>
                <a:ext uri="{FF2B5EF4-FFF2-40B4-BE49-F238E27FC236}">
                  <a16:creationId xmlns:a16="http://schemas.microsoft.com/office/drawing/2014/main" xmlns="" id="{F17F9501-53F0-39A0-46E0-EA5CCAFF0B69}"/>
                </a:ext>
              </a:extLst>
            </p:cNvPr>
            <p:cNvSpPr txBox="1"/>
            <p:nvPr/>
          </p:nvSpPr>
          <p:spPr>
            <a:xfrm>
              <a:off x="9405851" y="6579009"/>
              <a:ext cx="3581400"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Google doc </a:t>
              </a:r>
            </a:p>
          </p:txBody>
        </p:sp>
        <p:sp>
          <p:nvSpPr>
            <p:cNvPr id="10" name="TextBox 9">
              <a:extLst>
                <a:ext uri="{FF2B5EF4-FFF2-40B4-BE49-F238E27FC236}">
                  <a16:creationId xmlns:a16="http://schemas.microsoft.com/office/drawing/2014/main" xmlns="" id="{A96B2465-0CE5-1C14-74D3-6EBE749B7059}"/>
                </a:ext>
              </a:extLst>
            </p:cNvPr>
            <p:cNvSpPr txBox="1"/>
            <p:nvPr/>
          </p:nvSpPr>
          <p:spPr>
            <a:xfrm>
              <a:off x="13745009" y="6579009"/>
              <a:ext cx="3581400"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WPS Office </a:t>
              </a:r>
            </a:p>
          </p:txBody>
        </p:sp>
      </p:grpSp>
    </p:spTree>
    <p:extLst>
      <p:ext uri="{BB962C8B-B14F-4D97-AF65-F5344CB8AC3E}">
        <p14:creationId xmlns:p14="http://schemas.microsoft.com/office/powerpoint/2010/main" val="131468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6"/>
          <p:cNvGrpSpPr/>
          <p:nvPr/>
        </p:nvGrpSpPr>
        <p:grpSpPr>
          <a:xfrm>
            <a:off x="457200" y="1028700"/>
            <a:ext cx="17297400" cy="8839200"/>
            <a:chOff x="457200" y="419100"/>
            <a:chExt cx="17297400" cy="9448800"/>
          </a:xfrm>
        </p:grpSpPr>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3"/>
            <p:cNvGrpSpPr>
              <a:grpSpLocks noChangeAspect="1"/>
            </p:cNvGrpSpPr>
            <p:nvPr/>
          </p:nvGrpSpPr>
          <p:grpSpPr>
            <a:xfrm>
              <a:off x="1797651" y="1028700"/>
              <a:ext cx="238374" cy="238374"/>
              <a:chOff x="0" y="0"/>
              <a:chExt cx="495300" cy="495300"/>
            </a:xfrm>
          </p:grpSpPr>
          <p:sp>
            <p:nvSpPr>
              <p:cNvPr id="5"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7" name="Group 29"/>
            <p:cNvGrpSpPr>
              <a:grpSpLocks noChangeAspect="1"/>
            </p:cNvGrpSpPr>
            <p:nvPr/>
          </p:nvGrpSpPr>
          <p:grpSpPr>
            <a:xfrm>
              <a:off x="1408768" y="1028700"/>
              <a:ext cx="238374" cy="238374"/>
              <a:chOff x="0" y="0"/>
              <a:chExt cx="495300" cy="495300"/>
            </a:xfrm>
          </p:grpSpPr>
          <p:sp>
            <p:nvSpPr>
              <p:cNvPr id="8"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9"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10" name="Group 35"/>
            <p:cNvGrpSpPr>
              <a:grpSpLocks noChangeAspect="1"/>
            </p:cNvGrpSpPr>
            <p:nvPr/>
          </p:nvGrpSpPr>
          <p:grpSpPr>
            <a:xfrm>
              <a:off x="1019886" y="1028700"/>
              <a:ext cx="238374" cy="238374"/>
              <a:chOff x="0" y="0"/>
              <a:chExt cx="495300" cy="495300"/>
            </a:xfrm>
          </p:grpSpPr>
          <p:sp>
            <p:nvSpPr>
              <p:cNvPr id="11"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2"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13" name="Rectangle 12"/>
          <p:cNvSpPr/>
          <p:nvPr/>
        </p:nvSpPr>
        <p:spPr>
          <a:xfrm>
            <a:off x="3530672" y="1090662"/>
            <a:ext cx="4265066" cy="901593"/>
          </a:xfrm>
          <a:prstGeom prst="rect">
            <a:avLst/>
          </a:prstGeom>
        </p:spPr>
        <p:txBody>
          <a:bodyPr wrap="square">
            <a:spAutoFit/>
          </a:bodyPr>
          <a:lstStyle/>
          <a:p>
            <a:pPr algn="just">
              <a:lnSpc>
                <a:spcPct val="150000"/>
              </a:lnSpc>
            </a:pPr>
            <a:r>
              <a:rPr lang="en-US" sz="4000" b="1">
                <a:latin typeface="Arial" panose="020B0604020202020204" pitchFamily="34" charset="0"/>
                <a:cs typeface="Arial" panose="020B0604020202020204" pitchFamily="34" charset="0"/>
              </a:rPr>
              <a:t>Thảo luận nhóm </a:t>
            </a:r>
            <a:endParaRPr lang="en-US" sz="4000" b="1" dirty="0">
              <a:latin typeface="Arial" panose="020B0604020202020204" pitchFamily="34" charset="0"/>
              <a:cs typeface="Arial" panose="020B0604020202020204" pitchFamily="34" charset="0"/>
            </a:endParaRPr>
          </a:p>
        </p:txBody>
      </p:sp>
      <p:sp>
        <p:nvSpPr>
          <p:cNvPr id="15" name="Freeform 3">
            <a:extLst>
              <a:ext uri="{FF2B5EF4-FFF2-40B4-BE49-F238E27FC236}">
                <a16:creationId xmlns:a16="http://schemas.microsoft.com/office/drawing/2014/main" xmlns="" id="{5EEF4121-494D-9252-7065-1B15E178FDF9}"/>
              </a:ext>
            </a:extLst>
          </p:cNvPr>
          <p:cNvSpPr/>
          <p:nvPr/>
        </p:nvSpPr>
        <p:spPr>
          <a:xfrm>
            <a:off x="2036024" y="435604"/>
            <a:ext cx="1509162" cy="1462001"/>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xmlns="" id="{A716B0A0-F9E4-FDAE-CAB6-DB400CFEE015}"/>
              </a:ext>
            </a:extLst>
          </p:cNvPr>
          <p:cNvSpPr txBox="1"/>
          <p:nvPr/>
        </p:nvSpPr>
        <p:spPr>
          <a:xfrm>
            <a:off x="914400" y="2320509"/>
            <a:ext cx="129540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Hiện nay có những công cụ nào giúp trao đổi, lưu trữ và tìm kiếm thông tin?</a:t>
            </a:r>
          </a:p>
          <a:p>
            <a:pPr marL="571500" indent="-571500" algn="just">
              <a:lnSpc>
                <a:spcPct val="150000"/>
              </a:lnSpc>
              <a:buFont typeface="Arial" panose="020B0604020202020204" pitchFamily="34" charset="0"/>
              <a:buChar char="•"/>
            </a:pPr>
            <a:r>
              <a:rPr lang="vi-VN" sz="4000"/>
              <a:t>Em hãy nêu ví dụ minh họa việc sử dụng công cụ tìm kiếm, lưu trữ và trao đổi thông tin trong môi trường số</a:t>
            </a:r>
          </a:p>
        </p:txBody>
      </p:sp>
      <p:sp>
        <p:nvSpPr>
          <p:cNvPr id="23" name="Freeform 3">
            <a:extLst>
              <a:ext uri="{FF2B5EF4-FFF2-40B4-BE49-F238E27FC236}">
                <a16:creationId xmlns:a16="http://schemas.microsoft.com/office/drawing/2014/main" xmlns="" id="{FFD36BF6-D177-BF94-4F9E-5D847A47B3FD}"/>
              </a:ext>
            </a:extLst>
          </p:cNvPr>
          <p:cNvSpPr/>
          <p:nvPr/>
        </p:nvSpPr>
        <p:spPr>
          <a:xfrm>
            <a:off x="14253029" y="2575397"/>
            <a:ext cx="3145971" cy="3161806"/>
          </a:xfrm>
          <a:custGeom>
            <a:avLst/>
            <a:gdLst/>
            <a:ahLst/>
            <a:cxnLst/>
            <a:rect l="l" t="t" r="r" b="b"/>
            <a:pathLst>
              <a:path w="3855116" h="3845478">
                <a:moveTo>
                  <a:pt x="0" y="0"/>
                </a:moveTo>
                <a:lnTo>
                  <a:pt x="3855116" y="0"/>
                </a:lnTo>
                <a:lnTo>
                  <a:pt x="3855116" y="3845479"/>
                </a:lnTo>
                <a:lnTo>
                  <a:pt x="0" y="3845479"/>
                </a:lnTo>
                <a:lnTo>
                  <a:pt x="0" y="0"/>
                </a:lnTo>
                <a:close/>
              </a:path>
            </a:pathLst>
          </a:custGeom>
          <a:blipFill>
            <a:blip r:embed="rId5"/>
            <a:stretch>
              <a:fillRect/>
            </a:stretch>
          </a:blipFill>
        </p:spPr>
        <p:txBody>
          <a:bodyPr/>
          <a:lstStyle/>
          <a:p>
            <a:endParaRPr lang="en-US"/>
          </a:p>
        </p:txBody>
      </p:sp>
      <p:pic>
        <p:nvPicPr>
          <p:cNvPr id="3074" name="Picture 2" descr="Lưu Trữ Dữ Liệu Đám Mây Là Gì? Top 6 Dịch Vụ Lưu Trữ Dữ Liệu Tốt Nhất">
            <a:extLst>
              <a:ext uri="{FF2B5EF4-FFF2-40B4-BE49-F238E27FC236}">
                <a16:creationId xmlns:a16="http://schemas.microsoft.com/office/drawing/2014/main" xmlns="" id="{70A3F3C3-EAEE-952E-CA2B-2D839B6BC1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5917" y="6330299"/>
            <a:ext cx="5457795" cy="33021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Xu hướng quản lý dữ liệu bằng công nghệ đám mây | Maydental">
            <a:extLst>
              <a:ext uri="{FF2B5EF4-FFF2-40B4-BE49-F238E27FC236}">
                <a16:creationId xmlns:a16="http://schemas.microsoft.com/office/drawing/2014/main" xmlns="" id="{465092FE-0AE0-5810-9E80-2E5E738E65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4455" y="6330299"/>
            <a:ext cx="6938345" cy="330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276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par>
                                <p:cTn id="19" presetID="16" presetClass="entr" presetSubtype="21"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barn(inVertical)">
                                      <p:cBhvr>
                                        <p:cTn id="2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6"/>
          <p:cNvGrpSpPr/>
          <p:nvPr/>
        </p:nvGrpSpPr>
        <p:grpSpPr>
          <a:xfrm>
            <a:off x="457200" y="419100"/>
            <a:ext cx="17297400" cy="9448800"/>
            <a:chOff x="457200" y="419100"/>
            <a:chExt cx="17297400" cy="9448800"/>
          </a:xfrm>
        </p:grpSpPr>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3"/>
            <p:cNvGrpSpPr>
              <a:grpSpLocks noChangeAspect="1"/>
            </p:cNvGrpSpPr>
            <p:nvPr/>
          </p:nvGrpSpPr>
          <p:grpSpPr>
            <a:xfrm>
              <a:off x="1797651" y="1028700"/>
              <a:ext cx="238374" cy="238374"/>
              <a:chOff x="0" y="0"/>
              <a:chExt cx="495300" cy="495300"/>
            </a:xfrm>
          </p:grpSpPr>
          <p:sp>
            <p:nvSpPr>
              <p:cNvPr id="5"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7" name="Group 29"/>
            <p:cNvGrpSpPr>
              <a:grpSpLocks noChangeAspect="1"/>
            </p:cNvGrpSpPr>
            <p:nvPr/>
          </p:nvGrpSpPr>
          <p:grpSpPr>
            <a:xfrm>
              <a:off x="1408768" y="1028700"/>
              <a:ext cx="238374" cy="238374"/>
              <a:chOff x="0" y="0"/>
              <a:chExt cx="495300" cy="495300"/>
            </a:xfrm>
          </p:grpSpPr>
          <p:sp>
            <p:nvSpPr>
              <p:cNvPr id="8"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9"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10" name="Group 35"/>
            <p:cNvGrpSpPr>
              <a:grpSpLocks noChangeAspect="1"/>
            </p:cNvGrpSpPr>
            <p:nvPr/>
          </p:nvGrpSpPr>
          <p:grpSpPr>
            <a:xfrm>
              <a:off x="1019886" y="1028700"/>
              <a:ext cx="238374" cy="238374"/>
              <a:chOff x="0" y="0"/>
              <a:chExt cx="495300" cy="495300"/>
            </a:xfrm>
          </p:grpSpPr>
          <p:sp>
            <p:nvSpPr>
              <p:cNvPr id="11"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2"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21" name="TextBox 20">
            <a:extLst>
              <a:ext uri="{FF2B5EF4-FFF2-40B4-BE49-F238E27FC236}">
                <a16:creationId xmlns:a16="http://schemas.microsoft.com/office/drawing/2014/main" xmlns="" id="{454C8508-F036-6B93-5BED-1A7F826791DE}"/>
              </a:ext>
            </a:extLst>
          </p:cNvPr>
          <p:cNvSpPr txBox="1"/>
          <p:nvPr/>
        </p:nvSpPr>
        <p:spPr>
          <a:xfrm>
            <a:off x="2525882" y="704137"/>
            <a:ext cx="1226820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a. </a:t>
            </a:r>
            <a:r>
              <a:rPr lang="en-US" sz="4000" b="1">
                <a:solidFill>
                  <a:srgbClr val="002060"/>
                </a:solidFill>
                <a:effectLst/>
                <a:latin typeface="Arial" panose="020B0604020202020204" pitchFamily="34" charset="0"/>
                <a:ea typeface="Calibri" panose="020F0502020204030204" pitchFamily="34" charset="0"/>
                <a:cs typeface="Arial" panose="020B0604020202020204" pitchFamily="34" charset="0"/>
              </a:rPr>
              <a:t>Các</a:t>
            </a:r>
            <a:r>
              <a:rPr lang="vi-VN" sz="4000" b="1">
                <a:solidFill>
                  <a:srgbClr val="002060"/>
                </a:solidFill>
                <a:effectLst/>
                <a:latin typeface="Arial" panose="020B0604020202020204" pitchFamily="34" charset="0"/>
                <a:ea typeface="Calibri" panose="020F0502020204030204" pitchFamily="34" charset="0"/>
                <a:cs typeface="Arial" panose="020B0604020202020204" pitchFamily="34" charset="0"/>
              </a:rPr>
              <a:t> công cụ trao đổi, lưu trữ và tìm kiếm </a:t>
            </a:r>
            <a:endParaRPr lang="en-US" sz="4000" b="1">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52F0756C-8E40-53D8-2A4F-53FB5639B363}"/>
              </a:ext>
            </a:extLst>
          </p:cNvPr>
          <p:cNvSpPr txBox="1"/>
          <p:nvPr/>
        </p:nvSpPr>
        <p:spPr>
          <a:xfrm>
            <a:off x="533400" y="2021623"/>
            <a:ext cx="11734800" cy="707886"/>
          </a:xfrm>
          <a:prstGeom prst="rect">
            <a:avLst/>
          </a:prstGeom>
          <a:noFill/>
        </p:spPr>
        <p:txBody>
          <a:bodyPr wrap="square" rtlCol="0">
            <a:spAutoFit/>
          </a:bodyPr>
          <a:lstStyle/>
          <a:p>
            <a:pPr marL="571500" indent="-571500">
              <a:buFont typeface="Wingdings" panose="05000000000000000000" pitchFamily="2" charset="2"/>
              <a:buChar char="§"/>
            </a:pPr>
            <a:r>
              <a:rPr lang="en-US" sz="4000">
                <a:latin typeface="Arial" panose="020B0604020202020204" pitchFamily="34" charset="0"/>
                <a:cs typeface="Arial" panose="020B0604020202020204" pitchFamily="34" charset="0"/>
              </a:rPr>
              <a:t>Một số công cụ trao đổi phổ biến hiện nay: </a:t>
            </a:r>
          </a:p>
        </p:txBody>
      </p:sp>
      <p:grpSp>
        <p:nvGrpSpPr>
          <p:cNvPr id="18" name="Group 17">
            <a:extLst>
              <a:ext uri="{FF2B5EF4-FFF2-40B4-BE49-F238E27FC236}">
                <a16:creationId xmlns:a16="http://schemas.microsoft.com/office/drawing/2014/main" xmlns="" id="{B999ADB2-06C9-294F-1430-5DBF9C9F5661}"/>
              </a:ext>
            </a:extLst>
          </p:cNvPr>
          <p:cNvGrpSpPr/>
          <p:nvPr/>
        </p:nvGrpSpPr>
        <p:grpSpPr>
          <a:xfrm>
            <a:off x="1049108" y="3318574"/>
            <a:ext cx="5932318" cy="2498864"/>
            <a:chOff x="1199441" y="3288267"/>
            <a:chExt cx="5932318" cy="2498864"/>
          </a:xfrm>
        </p:grpSpPr>
        <p:pic>
          <p:nvPicPr>
            <p:cNvPr id="4098" name="Picture 2" descr="Chatting ">
              <a:extLst>
                <a:ext uri="{FF2B5EF4-FFF2-40B4-BE49-F238E27FC236}">
                  <a16:creationId xmlns:a16="http://schemas.microsoft.com/office/drawing/2014/main" xmlns="" id="{6CC8F30B-5340-DB8D-7B9C-B2702D29E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800" y="328826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mail ">
              <a:extLst>
                <a:ext uri="{FF2B5EF4-FFF2-40B4-BE49-F238E27FC236}">
                  <a16:creationId xmlns:a16="http://schemas.microsoft.com/office/drawing/2014/main" xmlns="" id="{90A19776-2A79-D8B7-D64F-3E9242BB8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359338"/>
              <a:ext cx="1418771" cy="141877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81678A81-E880-D888-7899-8638FBAD9C87}"/>
                </a:ext>
              </a:extLst>
            </p:cNvPr>
            <p:cNvSpPr txBox="1"/>
            <p:nvPr/>
          </p:nvSpPr>
          <p:spPr>
            <a:xfrm>
              <a:off x="1199441" y="5156189"/>
              <a:ext cx="5932318" cy="630942"/>
            </a:xfrm>
            <a:prstGeom prst="rect">
              <a:avLst/>
            </a:prstGeom>
            <a:noFill/>
          </p:spPr>
          <p:txBody>
            <a:bodyPr wrap="square" rtlCol="0">
              <a:spAutoFit/>
            </a:bodyPr>
            <a:lstStyle/>
            <a:p>
              <a:pPr algn="ctr"/>
              <a:r>
                <a:rPr lang="en-US" sz="3500">
                  <a:latin typeface="Arial" panose="020B0604020202020204" pitchFamily="34" charset="0"/>
                  <a:cs typeface="Arial" panose="020B0604020202020204" pitchFamily="34" charset="0"/>
                </a:rPr>
                <a:t>Tin nhắn, thư điện tử, chat</a:t>
              </a:r>
            </a:p>
          </p:txBody>
        </p:sp>
      </p:grpSp>
      <p:grpSp>
        <p:nvGrpSpPr>
          <p:cNvPr id="22" name="Group 21">
            <a:extLst>
              <a:ext uri="{FF2B5EF4-FFF2-40B4-BE49-F238E27FC236}">
                <a16:creationId xmlns:a16="http://schemas.microsoft.com/office/drawing/2014/main" xmlns="" id="{822275D1-9175-B14F-3911-61B127553D51}"/>
              </a:ext>
            </a:extLst>
          </p:cNvPr>
          <p:cNvGrpSpPr/>
          <p:nvPr/>
        </p:nvGrpSpPr>
        <p:grpSpPr>
          <a:xfrm>
            <a:off x="7925860" y="3111225"/>
            <a:ext cx="4122003" cy="2706213"/>
            <a:chOff x="7896831" y="3131760"/>
            <a:chExt cx="4122003" cy="2706213"/>
          </a:xfrm>
        </p:grpSpPr>
        <p:pic>
          <p:nvPicPr>
            <p:cNvPr id="4102" name="Picture 6" descr="Social media ">
              <a:extLst>
                <a:ext uri="{FF2B5EF4-FFF2-40B4-BE49-F238E27FC236}">
                  <a16:creationId xmlns:a16="http://schemas.microsoft.com/office/drawing/2014/main" xmlns="" id="{5FB00A43-183C-2E43-F8B0-C433BE344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0198" y="3131760"/>
              <a:ext cx="2075271" cy="207527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6B93F789-79AC-7386-116F-AB53A65E6D2E}"/>
                </a:ext>
              </a:extLst>
            </p:cNvPr>
            <p:cNvSpPr txBox="1"/>
            <p:nvPr/>
          </p:nvSpPr>
          <p:spPr>
            <a:xfrm>
              <a:off x="7896831" y="5207031"/>
              <a:ext cx="4122003" cy="630942"/>
            </a:xfrm>
            <a:prstGeom prst="rect">
              <a:avLst/>
            </a:prstGeom>
            <a:noFill/>
          </p:spPr>
          <p:txBody>
            <a:bodyPr wrap="square" rtlCol="0">
              <a:spAutoFit/>
            </a:bodyPr>
            <a:lstStyle/>
            <a:p>
              <a:pPr algn="ctr"/>
              <a:r>
                <a:rPr lang="en-US" sz="3500">
                  <a:latin typeface="Arial" panose="020B0604020202020204" pitchFamily="34" charset="0"/>
                  <a:cs typeface="Arial" panose="020B0604020202020204" pitchFamily="34" charset="0"/>
                </a:rPr>
                <a:t>Mạng xã hội </a:t>
              </a:r>
            </a:p>
          </p:txBody>
        </p:sp>
      </p:grpSp>
      <p:grpSp>
        <p:nvGrpSpPr>
          <p:cNvPr id="24" name="Group 23">
            <a:extLst>
              <a:ext uri="{FF2B5EF4-FFF2-40B4-BE49-F238E27FC236}">
                <a16:creationId xmlns:a16="http://schemas.microsoft.com/office/drawing/2014/main" xmlns="" id="{18D88329-3A06-8033-C598-83D4FFC7397F}"/>
              </a:ext>
            </a:extLst>
          </p:cNvPr>
          <p:cNvGrpSpPr/>
          <p:nvPr/>
        </p:nvGrpSpPr>
        <p:grpSpPr>
          <a:xfrm>
            <a:off x="12854744" y="3111225"/>
            <a:ext cx="4122003" cy="2733543"/>
            <a:chOff x="12620881" y="3126317"/>
            <a:chExt cx="4122003" cy="2733543"/>
          </a:xfrm>
        </p:grpSpPr>
        <p:pic>
          <p:nvPicPr>
            <p:cNvPr id="4104" name="Picture 8" descr="Discussion ">
              <a:extLst>
                <a:ext uri="{FF2B5EF4-FFF2-40B4-BE49-F238E27FC236}">
                  <a16:creationId xmlns:a16="http://schemas.microsoft.com/office/drawing/2014/main" xmlns="" id="{73A4B62A-DC37-206B-5B09-E0410E06E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0" y="3126317"/>
              <a:ext cx="1931766" cy="193176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AEBD537A-86C4-DE31-5E5A-5E4E9EC3744D}"/>
                </a:ext>
              </a:extLst>
            </p:cNvPr>
            <p:cNvSpPr txBox="1"/>
            <p:nvPr/>
          </p:nvSpPr>
          <p:spPr>
            <a:xfrm>
              <a:off x="12620881" y="5228918"/>
              <a:ext cx="4122003" cy="630942"/>
            </a:xfrm>
            <a:prstGeom prst="rect">
              <a:avLst/>
            </a:prstGeom>
            <a:noFill/>
          </p:spPr>
          <p:txBody>
            <a:bodyPr wrap="square" rtlCol="0">
              <a:spAutoFit/>
            </a:bodyPr>
            <a:lstStyle/>
            <a:p>
              <a:pPr algn="ctr"/>
              <a:r>
                <a:rPr lang="en-US" sz="3500">
                  <a:latin typeface="Arial" panose="020B0604020202020204" pitchFamily="34" charset="0"/>
                  <a:cs typeface="Arial" panose="020B0604020202020204" pitchFamily="34" charset="0"/>
                </a:rPr>
                <a:t>Họp trực tuyến </a:t>
              </a:r>
            </a:p>
          </p:txBody>
        </p:sp>
      </p:grpSp>
      <p:pic>
        <p:nvPicPr>
          <p:cNvPr id="25" name="Picture 24">
            <a:extLst>
              <a:ext uri="{FF2B5EF4-FFF2-40B4-BE49-F238E27FC236}">
                <a16:creationId xmlns:a16="http://schemas.microsoft.com/office/drawing/2014/main" xmlns="" id="{448EDBBA-CA79-7849-E201-1F6D21706582}"/>
              </a:ext>
            </a:extLst>
          </p:cNvPr>
          <p:cNvPicPr>
            <a:picLocks noChangeAspect="1"/>
          </p:cNvPicPr>
          <p:nvPr/>
        </p:nvPicPr>
        <p:blipFill rotWithShape="1">
          <a:blip r:embed="rId7"/>
          <a:srcRect r="5114" b="37563"/>
          <a:stretch/>
        </p:blipFill>
        <p:spPr>
          <a:xfrm>
            <a:off x="4015267" y="5848417"/>
            <a:ext cx="10189351" cy="3933515"/>
          </a:xfrm>
          <a:prstGeom prst="round2SameRect">
            <a:avLst/>
          </a:prstGeom>
        </p:spPr>
      </p:pic>
    </p:spTree>
    <p:extLst>
      <p:ext uri="{BB962C8B-B14F-4D97-AF65-F5344CB8AC3E}">
        <p14:creationId xmlns:p14="http://schemas.microsoft.com/office/powerpoint/2010/main" val="245481007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par>
                                <p:cTn id="18" presetID="14"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6"/>
          <p:cNvGrpSpPr/>
          <p:nvPr/>
        </p:nvGrpSpPr>
        <p:grpSpPr>
          <a:xfrm>
            <a:off x="457200" y="419100"/>
            <a:ext cx="17297400" cy="9448800"/>
            <a:chOff x="457200" y="419100"/>
            <a:chExt cx="17297400" cy="9448800"/>
          </a:xfrm>
        </p:grpSpPr>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3"/>
            <p:cNvGrpSpPr>
              <a:grpSpLocks noChangeAspect="1"/>
            </p:cNvGrpSpPr>
            <p:nvPr/>
          </p:nvGrpSpPr>
          <p:grpSpPr>
            <a:xfrm>
              <a:off x="1797651" y="1028700"/>
              <a:ext cx="238374" cy="238374"/>
              <a:chOff x="0" y="0"/>
              <a:chExt cx="495300" cy="495300"/>
            </a:xfrm>
          </p:grpSpPr>
          <p:sp>
            <p:nvSpPr>
              <p:cNvPr id="5"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7" name="Group 29"/>
            <p:cNvGrpSpPr>
              <a:grpSpLocks noChangeAspect="1"/>
            </p:cNvGrpSpPr>
            <p:nvPr/>
          </p:nvGrpSpPr>
          <p:grpSpPr>
            <a:xfrm>
              <a:off x="1408768" y="1028700"/>
              <a:ext cx="238374" cy="238374"/>
              <a:chOff x="0" y="0"/>
              <a:chExt cx="495300" cy="495300"/>
            </a:xfrm>
          </p:grpSpPr>
          <p:sp>
            <p:nvSpPr>
              <p:cNvPr id="8"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9"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10" name="Group 35"/>
            <p:cNvGrpSpPr>
              <a:grpSpLocks noChangeAspect="1"/>
            </p:cNvGrpSpPr>
            <p:nvPr/>
          </p:nvGrpSpPr>
          <p:grpSpPr>
            <a:xfrm>
              <a:off x="1019886" y="1028700"/>
              <a:ext cx="238374" cy="238374"/>
              <a:chOff x="0" y="0"/>
              <a:chExt cx="495300" cy="495300"/>
            </a:xfrm>
          </p:grpSpPr>
          <p:sp>
            <p:nvSpPr>
              <p:cNvPr id="11"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2"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21" name="TextBox 20">
            <a:extLst>
              <a:ext uri="{FF2B5EF4-FFF2-40B4-BE49-F238E27FC236}">
                <a16:creationId xmlns:a16="http://schemas.microsoft.com/office/drawing/2014/main" xmlns="" id="{454C8508-F036-6B93-5BED-1A7F826791DE}"/>
              </a:ext>
            </a:extLst>
          </p:cNvPr>
          <p:cNvSpPr txBox="1"/>
          <p:nvPr/>
        </p:nvSpPr>
        <p:spPr>
          <a:xfrm>
            <a:off x="2525882" y="704137"/>
            <a:ext cx="1226820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a. </a:t>
            </a:r>
            <a:r>
              <a:rPr lang="en-US" sz="4000" b="1">
                <a:solidFill>
                  <a:srgbClr val="002060"/>
                </a:solidFill>
                <a:effectLst/>
                <a:latin typeface="Arial" panose="020B0604020202020204" pitchFamily="34" charset="0"/>
                <a:ea typeface="Calibri" panose="020F0502020204030204" pitchFamily="34" charset="0"/>
                <a:cs typeface="Arial" panose="020B0604020202020204" pitchFamily="34" charset="0"/>
              </a:rPr>
              <a:t>Các</a:t>
            </a:r>
            <a:r>
              <a:rPr lang="vi-VN" sz="4000" b="1">
                <a:solidFill>
                  <a:srgbClr val="002060"/>
                </a:solidFill>
                <a:effectLst/>
                <a:latin typeface="Arial" panose="020B0604020202020204" pitchFamily="34" charset="0"/>
                <a:ea typeface="Calibri" panose="020F0502020204030204" pitchFamily="34" charset="0"/>
                <a:cs typeface="Arial" panose="020B0604020202020204" pitchFamily="34" charset="0"/>
              </a:rPr>
              <a:t> công cụ trao đổi, lưu trữ và tìm kiếm </a:t>
            </a:r>
            <a:endParaRPr lang="en-US" sz="4000" b="1">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52F0756C-8E40-53D8-2A4F-53FB5639B363}"/>
              </a:ext>
            </a:extLst>
          </p:cNvPr>
          <p:cNvSpPr txBox="1"/>
          <p:nvPr/>
        </p:nvSpPr>
        <p:spPr>
          <a:xfrm>
            <a:off x="609600" y="1727903"/>
            <a:ext cx="16992600"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Các thiết bị lưu trữ dữ liệu rất đa dạng và có dụng lượng ngày càng lớn: </a:t>
            </a:r>
            <a:endParaRPr lang="en-US" sz="4000">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xmlns="" id="{72706812-FBE4-7210-76BF-A4A644CBEFC7}"/>
              </a:ext>
            </a:extLst>
          </p:cNvPr>
          <p:cNvGrpSpPr/>
          <p:nvPr/>
        </p:nvGrpSpPr>
        <p:grpSpPr>
          <a:xfrm>
            <a:off x="870027" y="3050410"/>
            <a:ext cx="16471745" cy="6688505"/>
            <a:chOff x="817979" y="3090325"/>
            <a:chExt cx="16471745" cy="6688505"/>
          </a:xfrm>
        </p:grpSpPr>
        <p:pic>
          <p:nvPicPr>
            <p:cNvPr id="13" name="Picture 12">
              <a:extLst>
                <a:ext uri="{FF2B5EF4-FFF2-40B4-BE49-F238E27FC236}">
                  <a16:creationId xmlns:a16="http://schemas.microsoft.com/office/drawing/2014/main" xmlns="" id="{674A4139-E9EA-3886-2102-45BEB1A6FE3C}"/>
                </a:ext>
              </a:extLst>
            </p:cNvPr>
            <p:cNvPicPr>
              <a:picLocks noChangeAspect="1"/>
            </p:cNvPicPr>
            <p:nvPr/>
          </p:nvPicPr>
          <p:blipFill>
            <a:blip r:embed="rId3"/>
            <a:stretch>
              <a:fillRect/>
            </a:stretch>
          </p:blipFill>
          <p:spPr>
            <a:xfrm>
              <a:off x="1527954" y="3413290"/>
              <a:ext cx="1964000" cy="1761053"/>
            </a:xfrm>
            <a:prstGeom prst="rect">
              <a:avLst/>
            </a:prstGeom>
          </p:spPr>
        </p:pic>
        <p:pic>
          <p:nvPicPr>
            <p:cNvPr id="15" name="Picture 14">
              <a:extLst>
                <a:ext uri="{FF2B5EF4-FFF2-40B4-BE49-F238E27FC236}">
                  <a16:creationId xmlns:a16="http://schemas.microsoft.com/office/drawing/2014/main" xmlns="" id="{761D0421-B26E-9757-76C3-E00AF9935E70}"/>
                </a:ext>
              </a:extLst>
            </p:cNvPr>
            <p:cNvPicPr>
              <a:picLocks noChangeAspect="1"/>
            </p:cNvPicPr>
            <p:nvPr/>
          </p:nvPicPr>
          <p:blipFill>
            <a:blip r:embed="rId4"/>
            <a:stretch>
              <a:fillRect/>
            </a:stretch>
          </p:blipFill>
          <p:spPr>
            <a:xfrm>
              <a:off x="5486400" y="3090325"/>
              <a:ext cx="2583562" cy="2583562"/>
            </a:xfrm>
            <a:prstGeom prst="rect">
              <a:avLst/>
            </a:prstGeom>
          </p:spPr>
        </p:pic>
        <p:pic>
          <p:nvPicPr>
            <p:cNvPr id="5122" name="Picture 2" descr="Microsoft OneDrive — Wikipédia">
              <a:extLst>
                <a:ext uri="{FF2B5EF4-FFF2-40B4-BE49-F238E27FC236}">
                  <a16:creationId xmlns:a16="http://schemas.microsoft.com/office/drawing/2014/main" xmlns="" id="{20FA00EA-EA7E-7F2F-4A17-EAB378AC28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39209" y="7112540"/>
              <a:ext cx="2788061" cy="18308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ropbox ! Piratage des comptes enfin reconnu - AEIM - Expert en solutions  numériques">
              <a:extLst>
                <a:ext uri="{FF2B5EF4-FFF2-40B4-BE49-F238E27FC236}">
                  <a16:creationId xmlns:a16="http://schemas.microsoft.com/office/drawing/2014/main" xmlns="" id="{66FCD39E-651A-66B2-BEAE-44F4371ECB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182" y="6462342"/>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me - MEGA">
              <a:extLst>
                <a:ext uri="{FF2B5EF4-FFF2-40B4-BE49-F238E27FC236}">
                  <a16:creationId xmlns:a16="http://schemas.microsoft.com/office/drawing/2014/main" xmlns="" id="{8176F6F3-167D-2B8F-83E7-77B364E128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0407" y="6593557"/>
              <a:ext cx="6067186" cy="318527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What is Mediafire? – ICT tools for teaching">
              <a:extLst>
                <a:ext uri="{FF2B5EF4-FFF2-40B4-BE49-F238E27FC236}">
                  <a16:creationId xmlns:a16="http://schemas.microsoft.com/office/drawing/2014/main" xmlns="" id="{3B1CBD53-7F47-F940-1A77-C1CC8B1F4D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2271" y="3349386"/>
              <a:ext cx="8187453" cy="18308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50258F6C-0F9B-3517-0336-A2C34B48FE38}"/>
                </a:ext>
              </a:extLst>
            </p:cNvPr>
            <p:cNvSpPr txBox="1"/>
            <p:nvPr/>
          </p:nvSpPr>
          <p:spPr>
            <a:xfrm>
              <a:off x="817979" y="5327195"/>
              <a:ext cx="3383949"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Google Drive </a:t>
              </a:r>
            </a:p>
          </p:txBody>
        </p:sp>
        <p:sp>
          <p:nvSpPr>
            <p:cNvPr id="26" name="TextBox 25">
              <a:extLst>
                <a:ext uri="{FF2B5EF4-FFF2-40B4-BE49-F238E27FC236}">
                  <a16:creationId xmlns:a16="http://schemas.microsoft.com/office/drawing/2014/main" xmlns="" id="{83DD9733-6F81-92C2-D9CB-74318727523C}"/>
                </a:ext>
              </a:extLst>
            </p:cNvPr>
            <p:cNvSpPr txBox="1"/>
            <p:nvPr/>
          </p:nvSpPr>
          <p:spPr>
            <a:xfrm>
              <a:off x="5086206" y="5639899"/>
              <a:ext cx="3383949"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Icloud </a:t>
              </a:r>
            </a:p>
          </p:txBody>
        </p:sp>
        <p:sp>
          <p:nvSpPr>
            <p:cNvPr id="27" name="TextBox 26">
              <a:extLst>
                <a:ext uri="{FF2B5EF4-FFF2-40B4-BE49-F238E27FC236}">
                  <a16:creationId xmlns:a16="http://schemas.microsoft.com/office/drawing/2014/main" xmlns="" id="{4AADB756-17A0-CC08-F5C1-2E022551FD42}"/>
                </a:ext>
              </a:extLst>
            </p:cNvPr>
            <p:cNvSpPr txBox="1"/>
            <p:nvPr/>
          </p:nvSpPr>
          <p:spPr>
            <a:xfrm>
              <a:off x="12147234" y="5008957"/>
              <a:ext cx="3383949"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Media Fire </a:t>
              </a:r>
            </a:p>
          </p:txBody>
        </p:sp>
        <p:sp>
          <p:nvSpPr>
            <p:cNvPr id="28" name="TextBox 27">
              <a:extLst>
                <a:ext uri="{FF2B5EF4-FFF2-40B4-BE49-F238E27FC236}">
                  <a16:creationId xmlns:a16="http://schemas.microsoft.com/office/drawing/2014/main" xmlns="" id="{359B049B-D774-C57A-6170-C170589866D1}"/>
                </a:ext>
              </a:extLst>
            </p:cNvPr>
            <p:cNvSpPr txBox="1"/>
            <p:nvPr/>
          </p:nvSpPr>
          <p:spPr>
            <a:xfrm>
              <a:off x="833907" y="9123636"/>
              <a:ext cx="3383949"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Dropbox </a:t>
              </a:r>
            </a:p>
          </p:txBody>
        </p:sp>
        <p:sp>
          <p:nvSpPr>
            <p:cNvPr id="29" name="TextBox 28">
              <a:extLst>
                <a:ext uri="{FF2B5EF4-FFF2-40B4-BE49-F238E27FC236}">
                  <a16:creationId xmlns:a16="http://schemas.microsoft.com/office/drawing/2014/main" xmlns="" id="{2C0728B3-B013-3912-11DF-B9EFE7E80126}"/>
                </a:ext>
              </a:extLst>
            </p:cNvPr>
            <p:cNvSpPr txBox="1"/>
            <p:nvPr/>
          </p:nvSpPr>
          <p:spPr>
            <a:xfrm>
              <a:off x="7896814" y="8966022"/>
              <a:ext cx="3383949"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Mega </a:t>
              </a:r>
            </a:p>
          </p:txBody>
        </p:sp>
        <p:sp>
          <p:nvSpPr>
            <p:cNvPr id="30" name="TextBox 29">
              <a:extLst>
                <a:ext uri="{FF2B5EF4-FFF2-40B4-BE49-F238E27FC236}">
                  <a16:creationId xmlns:a16="http://schemas.microsoft.com/office/drawing/2014/main" xmlns="" id="{7C13FBEB-0D43-A18E-49A2-BD572DBDED69}"/>
                </a:ext>
              </a:extLst>
            </p:cNvPr>
            <p:cNvSpPr txBox="1"/>
            <p:nvPr/>
          </p:nvSpPr>
          <p:spPr>
            <a:xfrm>
              <a:off x="13539268" y="8995362"/>
              <a:ext cx="3383949"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One Drive </a:t>
              </a:r>
            </a:p>
          </p:txBody>
        </p:sp>
      </p:grpSp>
    </p:spTree>
    <p:extLst>
      <p:ext uri="{BB962C8B-B14F-4D97-AF65-F5344CB8AC3E}">
        <p14:creationId xmlns:p14="http://schemas.microsoft.com/office/powerpoint/2010/main" val="29608083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6"/>
          <p:cNvGrpSpPr/>
          <p:nvPr/>
        </p:nvGrpSpPr>
        <p:grpSpPr>
          <a:xfrm>
            <a:off x="457200" y="419100"/>
            <a:ext cx="17297400" cy="9448800"/>
            <a:chOff x="457200" y="419100"/>
            <a:chExt cx="17297400" cy="9448800"/>
          </a:xfrm>
        </p:grpSpPr>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3"/>
            <p:cNvGrpSpPr>
              <a:grpSpLocks noChangeAspect="1"/>
            </p:cNvGrpSpPr>
            <p:nvPr/>
          </p:nvGrpSpPr>
          <p:grpSpPr>
            <a:xfrm>
              <a:off x="1797651" y="1028700"/>
              <a:ext cx="238374" cy="238374"/>
              <a:chOff x="0" y="0"/>
              <a:chExt cx="495300" cy="495300"/>
            </a:xfrm>
          </p:grpSpPr>
          <p:sp>
            <p:nvSpPr>
              <p:cNvPr id="5"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7" name="Group 29"/>
            <p:cNvGrpSpPr>
              <a:grpSpLocks noChangeAspect="1"/>
            </p:cNvGrpSpPr>
            <p:nvPr/>
          </p:nvGrpSpPr>
          <p:grpSpPr>
            <a:xfrm>
              <a:off x="1408768" y="1028700"/>
              <a:ext cx="238374" cy="238374"/>
              <a:chOff x="0" y="0"/>
              <a:chExt cx="495300" cy="495300"/>
            </a:xfrm>
          </p:grpSpPr>
          <p:sp>
            <p:nvSpPr>
              <p:cNvPr id="8"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9"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10" name="Group 35"/>
            <p:cNvGrpSpPr>
              <a:grpSpLocks noChangeAspect="1"/>
            </p:cNvGrpSpPr>
            <p:nvPr/>
          </p:nvGrpSpPr>
          <p:grpSpPr>
            <a:xfrm>
              <a:off x="1019886" y="1028700"/>
              <a:ext cx="238374" cy="238374"/>
              <a:chOff x="0" y="0"/>
              <a:chExt cx="495300" cy="495300"/>
            </a:xfrm>
          </p:grpSpPr>
          <p:sp>
            <p:nvSpPr>
              <p:cNvPr id="11"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2"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21" name="TextBox 20">
            <a:extLst>
              <a:ext uri="{FF2B5EF4-FFF2-40B4-BE49-F238E27FC236}">
                <a16:creationId xmlns:a16="http://schemas.microsoft.com/office/drawing/2014/main" xmlns="" id="{454C8508-F036-6B93-5BED-1A7F826791DE}"/>
              </a:ext>
            </a:extLst>
          </p:cNvPr>
          <p:cNvSpPr txBox="1"/>
          <p:nvPr/>
        </p:nvSpPr>
        <p:spPr>
          <a:xfrm>
            <a:off x="2525882" y="704137"/>
            <a:ext cx="1226820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a. </a:t>
            </a:r>
            <a:r>
              <a:rPr lang="en-US" sz="4000" b="1">
                <a:solidFill>
                  <a:srgbClr val="002060"/>
                </a:solidFill>
                <a:effectLst/>
                <a:latin typeface="Arial" panose="020B0604020202020204" pitchFamily="34" charset="0"/>
                <a:ea typeface="Calibri" panose="020F0502020204030204" pitchFamily="34" charset="0"/>
                <a:cs typeface="Arial" panose="020B0604020202020204" pitchFamily="34" charset="0"/>
              </a:rPr>
              <a:t>Các</a:t>
            </a:r>
            <a:r>
              <a:rPr lang="vi-VN" sz="4000" b="1">
                <a:solidFill>
                  <a:srgbClr val="002060"/>
                </a:solidFill>
                <a:effectLst/>
                <a:latin typeface="Arial" panose="020B0604020202020204" pitchFamily="34" charset="0"/>
                <a:ea typeface="Calibri" panose="020F0502020204030204" pitchFamily="34" charset="0"/>
                <a:cs typeface="Arial" panose="020B0604020202020204" pitchFamily="34" charset="0"/>
              </a:rPr>
              <a:t> công cụ trao đổi, lưu trữ và tìm kiếm </a:t>
            </a:r>
            <a:endParaRPr lang="en-US" sz="4000" b="1">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52F0756C-8E40-53D8-2A4F-53FB5639B363}"/>
              </a:ext>
            </a:extLst>
          </p:cNvPr>
          <p:cNvSpPr txBox="1"/>
          <p:nvPr/>
        </p:nvSpPr>
        <p:spPr>
          <a:xfrm>
            <a:off x="609600" y="1727903"/>
            <a:ext cx="16992600"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Các máy tìm kiếm đa dạng giúp chúng ta nhanh chóng có được các thông tin để giải quyết vấn đề gì đó:</a:t>
            </a:r>
          </a:p>
        </p:txBody>
      </p:sp>
      <p:pic>
        <p:nvPicPr>
          <p:cNvPr id="24" name="Picture 23">
            <a:extLst>
              <a:ext uri="{FF2B5EF4-FFF2-40B4-BE49-F238E27FC236}">
                <a16:creationId xmlns:a16="http://schemas.microsoft.com/office/drawing/2014/main" xmlns="" id="{F1FF8953-E90E-BA46-3C6E-CE480949B8F6}"/>
              </a:ext>
            </a:extLst>
          </p:cNvPr>
          <p:cNvPicPr>
            <a:picLocks noChangeAspect="1"/>
          </p:cNvPicPr>
          <p:nvPr/>
        </p:nvPicPr>
        <p:blipFill>
          <a:blip r:embed="rId3"/>
          <a:stretch>
            <a:fillRect/>
          </a:stretch>
        </p:blipFill>
        <p:spPr>
          <a:xfrm>
            <a:off x="1139072" y="4610100"/>
            <a:ext cx="3273512" cy="2914068"/>
          </a:xfrm>
          <a:prstGeom prst="rect">
            <a:avLst/>
          </a:prstGeom>
        </p:spPr>
      </p:pic>
      <p:pic>
        <p:nvPicPr>
          <p:cNvPr id="6150" name="Picture 6" descr="Définition | Google">
            <a:extLst>
              <a:ext uri="{FF2B5EF4-FFF2-40B4-BE49-F238E27FC236}">
                <a16:creationId xmlns:a16="http://schemas.microsoft.com/office/drawing/2014/main" xmlns="" id="{CC2ECF27-B1AF-2FC1-F984-D27F203395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230" b="92749" l="2599" r="93840">
                        <a14:foregroundMark x1="4620" y1="17221" x2="4620" y2="17221"/>
                        <a14:foregroundMark x1="4620" y1="17221" x2="4620" y2="17221"/>
                        <a14:foregroundMark x1="7026" y1="10574" x2="16266" y2="4230"/>
                        <a14:foregroundMark x1="1540" y1="25982" x2="2599" y2="51662"/>
                        <a14:foregroundMark x1="2599" y1="51662" x2="4524" y2="61631"/>
                        <a14:foregroundMark x1="28008" y1="40483" x2="34360" y2="31722"/>
                        <a14:foregroundMark x1="34360" y1="31722" x2="38114" y2="33233"/>
                        <a14:foregroundMark x1="66987" y1="35045" x2="61405" y2="42900"/>
                        <a14:foregroundMark x1="78248" y1="8459" x2="78730" y2="31722"/>
                        <a14:foregroundMark x1="78730" y1="31722" x2="79500" y2="37462"/>
                        <a14:foregroundMark x1="84119" y1="47432" x2="87873" y2="32628"/>
                        <a14:foregroundMark x1="87873" y1="32628" x2="91434" y2="30514"/>
                        <a14:foregroundMark x1="53898" y1="36858" x2="49086" y2="33837"/>
                        <a14:foregroundMark x1="62560" y1="88822" x2="67276" y2="93051"/>
                        <a14:foregroundMark x1="82676" y1="58912" x2="93840" y2="46224"/>
                      </a14:backgroundRemoval>
                    </a14:imgEffect>
                  </a14:imgLayer>
                </a14:imgProps>
              </a:ext>
              <a:ext uri="{28A0092B-C50C-407E-A947-70E740481C1C}">
                <a14:useLocalDpi xmlns:a14="http://schemas.microsoft.com/office/drawing/2010/main" val="0"/>
              </a:ext>
            </a:extLst>
          </a:blip>
          <a:srcRect/>
          <a:stretch>
            <a:fillRect/>
          </a:stretch>
        </p:blipFill>
        <p:spPr bwMode="auto">
          <a:xfrm>
            <a:off x="4448869" y="4610100"/>
            <a:ext cx="5533331" cy="17627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xmlns="" id="{E19F8DC0-89CF-CFFF-28A7-664D17A7FF40}"/>
              </a:ext>
            </a:extLst>
          </p:cNvPr>
          <p:cNvPicPr>
            <a:picLocks noChangeAspect="1"/>
          </p:cNvPicPr>
          <p:nvPr/>
        </p:nvPicPr>
        <p:blipFill>
          <a:blip r:embed="rId6"/>
          <a:stretch>
            <a:fillRect/>
          </a:stretch>
        </p:blipFill>
        <p:spPr>
          <a:xfrm>
            <a:off x="2562168" y="7430158"/>
            <a:ext cx="4884366" cy="1973014"/>
          </a:xfrm>
          <a:prstGeom prst="rect">
            <a:avLst/>
          </a:prstGeom>
        </p:spPr>
      </p:pic>
      <p:pic>
        <p:nvPicPr>
          <p:cNvPr id="6154" name="Picture 10">
            <a:extLst>
              <a:ext uri="{FF2B5EF4-FFF2-40B4-BE49-F238E27FC236}">
                <a16:creationId xmlns:a16="http://schemas.microsoft.com/office/drawing/2014/main" xmlns="" id="{126A19AB-221A-87ED-DB04-B38C5DE040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49000" y="3298168"/>
            <a:ext cx="5943600" cy="1646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7A22242A-B805-B086-17F6-3535E2F2FBB7}"/>
              </a:ext>
            </a:extLst>
          </p:cNvPr>
          <p:cNvPicPr>
            <a:picLocks noChangeAspect="1"/>
          </p:cNvPicPr>
          <p:nvPr/>
        </p:nvPicPr>
        <p:blipFill>
          <a:blip r:embed="rId8"/>
          <a:stretch>
            <a:fillRect/>
          </a:stretch>
        </p:blipFill>
        <p:spPr>
          <a:xfrm>
            <a:off x="8746364" y="6209377"/>
            <a:ext cx="2933700" cy="2234502"/>
          </a:xfrm>
          <a:prstGeom prst="rect">
            <a:avLst/>
          </a:prstGeom>
        </p:spPr>
      </p:pic>
      <p:pic>
        <p:nvPicPr>
          <p:cNvPr id="6156" name="Picture 12" descr="MSN – Wikipedia tiếng Việt">
            <a:extLst>
              <a:ext uri="{FF2B5EF4-FFF2-40B4-BE49-F238E27FC236}">
                <a16:creationId xmlns:a16="http://schemas.microsoft.com/office/drawing/2014/main" xmlns="" id="{49109736-10E8-9D8C-EE2D-0AE61EC98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80064" y="6639120"/>
            <a:ext cx="57150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1785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randombar(horizontal)">
                                      <p:cBhvr>
                                        <p:cTn id="10" dur="500"/>
                                        <p:tgtEl>
                                          <p:spTgt spid="6150"/>
                                        </p:tgtEl>
                                      </p:cBhvr>
                                    </p:animEffect>
                                  </p:childTnLst>
                                </p:cTn>
                              </p:par>
                              <p:par>
                                <p:cTn id="11" presetID="14" presetClass="entr" presetSubtype="1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randombar(horizontal)">
                                      <p:cBhvr>
                                        <p:cTn id="16" dur="500"/>
                                        <p:tgtEl>
                                          <p:spTgt spid="33"/>
                                        </p:tgtEl>
                                      </p:cBhvr>
                                    </p:animEffect>
                                  </p:childTnLst>
                                </p:cTn>
                              </p:par>
                              <p:par>
                                <p:cTn id="17" presetID="14" presetClass="entr" presetSubtype="10" fill="hold" nodeType="withEffect">
                                  <p:stCondLst>
                                    <p:cond delay="0"/>
                                  </p:stCondLst>
                                  <p:childTnLst>
                                    <p:set>
                                      <p:cBhvr>
                                        <p:cTn id="18" dur="1" fill="hold">
                                          <p:stCondLst>
                                            <p:cond delay="0"/>
                                          </p:stCondLst>
                                        </p:cTn>
                                        <p:tgtEl>
                                          <p:spTgt spid="6156"/>
                                        </p:tgtEl>
                                        <p:attrNameLst>
                                          <p:attrName>style.visibility</p:attrName>
                                        </p:attrNameLst>
                                      </p:cBhvr>
                                      <p:to>
                                        <p:strVal val="visible"/>
                                      </p:to>
                                    </p:set>
                                    <p:animEffect transition="in" filter="randombar(horizontal)">
                                      <p:cBhvr>
                                        <p:cTn id="19" dur="500"/>
                                        <p:tgtEl>
                                          <p:spTgt spid="6156"/>
                                        </p:tgtEl>
                                      </p:cBhvr>
                                    </p:animEffect>
                                  </p:childTnLst>
                                </p:cTn>
                              </p:par>
                              <p:par>
                                <p:cTn id="20" presetID="14" presetClass="entr" presetSubtype="10" fill="hold" nodeType="withEffect">
                                  <p:stCondLst>
                                    <p:cond delay="0"/>
                                  </p:stCondLst>
                                  <p:childTnLst>
                                    <p:set>
                                      <p:cBhvr>
                                        <p:cTn id="21" dur="1" fill="hold">
                                          <p:stCondLst>
                                            <p:cond delay="0"/>
                                          </p:stCondLst>
                                        </p:cTn>
                                        <p:tgtEl>
                                          <p:spTgt spid="6154"/>
                                        </p:tgtEl>
                                        <p:attrNameLst>
                                          <p:attrName>style.visibility</p:attrName>
                                        </p:attrNameLst>
                                      </p:cBhvr>
                                      <p:to>
                                        <p:strVal val="visible"/>
                                      </p:to>
                                    </p:set>
                                    <p:animEffect transition="in" filter="randombar(horizontal)">
                                      <p:cBhvr>
                                        <p:cTn id="22" dur="500"/>
                                        <p:tgtEl>
                                          <p:spTgt spid="615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6"/>
          <p:cNvGrpSpPr/>
          <p:nvPr/>
        </p:nvGrpSpPr>
        <p:grpSpPr>
          <a:xfrm>
            <a:off x="457200" y="419100"/>
            <a:ext cx="17297400" cy="9448800"/>
            <a:chOff x="457200" y="419100"/>
            <a:chExt cx="17297400" cy="9448800"/>
          </a:xfrm>
        </p:grpSpPr>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3"/>
            <p:cNvGrpSpPr>
              <a:grpSpLocks noChangeAspect="1"/>
            </p:cNvGrpSpPr>
            <p:nvPr/>
          </p:nvGrpSpPr>
          <p:grpSpPr>
            <a:xfrm>
              <a:off x="1797651" y="1028700"/>
              <a:ext cx="238374" cy="238374"/>
              <a:chOff x="0" y="0"/>
              <a:chExt cx="495300" cy="495300"/>
            </a:xfrm>
          </p:grpSpPr>
          <p:sp>
            <p:nvSpPr>
              <p:cNvPr id="5"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7" name="Group 29"/>
            <p:cNvGrpSpPr>
              <a:grpSpLocks noChangeAspect="1"/>
            </p:cNvGrpSpPr>
            <p:nvPr/>
          </p:nvGrpSpPr>
          <p:grpSpPr>
            <a:xfrm>
              <a:off x="1408768" y="1028700"/>
              <a:ext cx="238374" cy="238374"/>
              <a:chOff x="0" y="0"/>
              <a:chExt cx="495300" cy="495300"/>
            </a:xfrm>
          </p:grpSpPr>
          <p:sp>
            <p:nvSpPr>
              <p:cNvPr id="8"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9"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10" name="Group 35"/>
            <p:cNvGrpSpPr>
              <a:grpSpLocks noChangeAspect="1"/>
            </p:cNvGrpSpPr>
            <p:nvPr/>
          </p:nvGrpSpPr>
          <p:grpSpPr>
            <a:xfrm>
              <a:off x="1019886" y="1028700"/>
              <a:ext cx="238374" cy="238374"/>
              <a:chOff x="0" y="0"/>
              <a:chExt cx="495300" cy="495300"/>
            </a:xfrm>
          </p:grpSpPr>
          <p:sp>
            <p:nvSpPr>
              <p:cNvPr id="11"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2"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21" name="TextBox 20">
            <a:extLst>
              <a:ext uri="{FF2B5EF4-FFF2-40B4-BE49-F238E27FC236}">
                <a16:creationId xmlns:a16="http://schemas.microsoft.com/office/drawing/2014/main" xmlns="" id="{454C8508-F036-6B93-5BED-1A7F826791DE}"/>
              </a:ext>
            </a:extLst>
          </p:cNvPr>
          <p:cNvSpPr txBox="1"/>
          <p:nvPr/>
        </p:nvSpPr>
        <p:spPr>
          <a:xfrm>
            <a:off x="2525882" y="704137"/>
            <a:ext cx="1226820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b. </a:t>
            </a:r>
            <a:r>
              <a:rPr lang="en-US" sz="4000" b="1">
                <a:solidFill>
                  <a:srgbClr val="002060"/>
                </a:solidFill>
                <a:effectLst/>
                <a:latin typeface="Arial" panose="020B0604020202020204" pitchFamily="34" charset="0"/>
                <a:ea typeface="Calibri" panose="020F0502020204030204" pitchFamily="34" charset="0"/>
                <a:cs typeface="Arial" panose="020B0604020202020204" pitchFamily="34" charset="0"/>
              </a:rPr>
              <a:t>Công cụ xử lí dữ liệu số đa dạng </a:t>
            </a:r>
            <a:endParaRPr lang="en-US" sz="4000" b="1">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52F0756C-8E40-53D8-2A4F-53FB5639B363}"/>
              </a:ext>
            </a:extLst>
          </p:cNvPr>
          <p:cNvSpPr txBox="1"/>
          <p:nvPr/>
        </p:nvSpPr>
        <p:spPr>
          <a:xfrm>
            <a:off x="694040" y="1562614"/>
            <a:ext cx="11345559" cy="829964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Mỗi công cụ được tạo ra để xử lí những kiểu dữ liệu nhất định</a:t>
            </a:r>
          </a:p>
          <a:p>
            <a:pPr marL="1028700" lvl="1"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Phần mềm xử lí dữ liệu văn bản và số: Word, Powerpoint, Excel,... </a:t>
            </a:r>
          </a:p>
          <a:p>
            <a:pPr marL="1028700" lvl="1"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Phần mềm xử lí hình ảnh: Paint, Photoshop, GIMP,... </a:t>
            </a:r>
          </a:p>
          <a:p>
            <a:pPr marL="1028700" lvl="1"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Phần mềm trình diễn âm thanh: Windows Media Player, Winamp, PowerDVD,... </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Tùy theo mục đích, chung ta cần lựa chọn sử dụng công cụ xử lí dữ liệu phù hợp. </a:t>
            </a:r>
          </a:p>
        </p:txBody>
      </p:sp>
      <p:pic>
        <p:nvPicPr>
          <p:cNvPr id="13" name="Picture 12">
            <a:extLst>
              <a:ext uri="{FF2B5EF4-FFF2-40B4-BE49-F238E27FC236}">
                <a16:creationId xmlns:a16="http://schemas.microsoft.com/office/drawing/2014/main" xmlns="" id="{9620D696-2A84-8A69-8C4F-78C0074657FC}"/>
              </a:ext>
            </a:extLst>
          </p:cNvPr>
          <p:cNvPicPr>
            <a:picLocks noChangeAspect="1"/>
          </p:cNvPicPr>
          <p:nvPr/>
        </p:nvPicPr>
        <p:blipFill rotWithShape="1">
          <a:blip r:embed="rId3"/>
          <a:srcRect r="50024"/>
          <a:stretch/>
        </p:blipFill>
        <p:spPr>
          <a:xfrm>
            <a:off x="12306919" y="1831123"/>
            <a:ext cx="5447681" cy="7236579"/>
          </a:xfrm>
          <a:prstGeom prst="rect">
            <a:avLst/>
          </a:prstGeom>
        </p:spPr>
      </p:pic>
    </p:spTree>
    <p:extLst>
      <p:ext uri="{BB962C8B-B14F-4D97-AF65-F5344CB8AC3E}">
        <p14:creationId xmlns:p14="http://schemas.microsoft.com/office/powerpoint/2010/main" val="902231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par>
                                <p:cTn id="13" presetID="2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1" name="Group 20"/>
          <p:cNvGrpSpPr/>
          <p:nvPr/>
        </p:nvGrpSpPr>
        <p:grpSpPr>
          <a:xfrm>
            <a:off x="466648" y="1562100"/>
            <a:ext cx="17525999" cy="8159748"/>
            <a:chOff x="457200" y="1485900"/>
            <a:chExt cx="17525999" cy="8610600"/>
          </a:xfrm>
        </p:grpSpPr>
        <p:sp>
          <p:nvSpPr>
            <p:cNvPr id="3" name="Rounded Rectangle 2"/>
            <p:cNvSpPr/>
            <p:nvPr/>
          </p:nvSpPr>
          <p:spPr>
            <a:xfrm>
              <a:off x="668380" y="1716308"/>
              <a:ext cx="17314819" cy="8380192"/>
            </a:xfrm>
            <a:prstGeom prst="roundRect">
              <a:avLst>
                <a:gd name="adj" fmla="val 1932"/>
              </a:avLst>
            </a:prstGeom>
            <a:solidFill>
              <a:schemeClr val="accent3">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ed Rectangle 50"/>
            <p:cNvSpPr/>
            <p:nvPr/>
          </p:nvSpPr>
          <p:spPr>
            <a:xfrm>
              <a:off x="457200" y="1485900"/>
              <a:ext cx="17297400" cy="8382000"/>
            </a:xfrm>
            <a:prstGeom prst="roundRect">
              <a:avLst>
                <a:gd name="adj" fmla="val 2379"/>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 name="TextBox 4"/>
          <p:cNvSpPr txBox="1"/>
          <p:nvPr/>
        </p:nvSpPr>
        <p:spPr>
          <a:xfrm>
            <a:off x="1457247" y="2171700"/>
            <a:ext cx="13935153" cy="4820037"/>
          </a:xfrm>
          <a:prstGeom prst="rect">
            <a:avLst/>
          </a:prstGeom>
          <a:noFill/>
        </p:spPr>
        <p:txBody>
          <a:bodyPr wrap="square" rtlCol="0">
            <a:spAutoFit/>
          </a:bodyPr>
          <a:lstStyle/>
          <a:p>
            <a:pPr algn="just">
              <a:lnSpc>
                <a:spcPct val="150000"/>
              </a:lnSpc>
            </a:pPr>
            <a:r>
              <a:rPr lang="en-US" sz="4200" b="1">
                <a:solidFill>
                  <a:srgbClr val="C00000"/>
                </a:solidFill>
                <a:latin typeface="Arial" panose="020B0604020202020204" pitchFamily="34" charset="0"/>
                <a:cs typeface="Arial" panose="020B0604020202020204" pitchFamily="34" charset="0"/>
              </a:rPr>
              <a:t>Câu 1. </a:t>
            </a:r>
            <a:r>
              <a:rPr lang="en-US" sz="4200">
                <a:latin typeface="Arial" panose="020B0604020202020204" pitchFamily="34" charset="0"/>
                <a:cs typeface="Arial" panose="020B0604020202020204" pitchFamily="34" charset="0"/>
              </a:rPr>
              <a:t>Đâu không là đặc điểm của thông tin số?</a:t>
            </a:r>
          </a:p>
          <a:p>
            <a:pPr marL="742950" indent="-742950" algn="just">
              <a:lnSpc>
                <a:spcPct val="150000"/>
              </a:lnSpc>
              <a:buAutoNum type="alphaUcPeriod"/>
            </a:pPr>
            <a:r>
              <a:rPr lang="vi-VN" sz="4200">
                <a:cs typeface="Arial" panose="020B0604020202020204" pitchFamily="34" charset="0"/>
              </a:rPr>
              <a:t>Thông tin số được tạo ra với tốc độ ngày càng t</a:t>
            </a:r>
            <a:r>
              <a:rPr lang="en-US" sz="4200">
                <a:latin typeface="Arial" panose="020B0604020202020204" pitchFamily="34" charset="0"/>
                <a:cs typeface="Arial" panose="020B0604020202020204" pitchFamily="34" charset="0"/>
              </a:rPr>
              <a:t>ă</a:t>
            </a:r>
            <a:r>
              <a:rPr lang="vi-VN" sz="4200">
                <a:cs typeface="Arial" panose="020B0604020202020204" pitchFamily="34" charset="0"/>
              </a:rPr>
              <a:t>ng</a:t>
            </a:r>
            <a:r>
              <a:rPr lang="en-US" sz="4200">
                <a:cs typeface="Arial" panose="020B0604020202020204" pitchFamily="34" charset="0"/>
              </a:rPr>
              <a:t>.</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Thông tin số rất đa dạng</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Thông tin số có độ tin cậy giống nhau</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Thông tin số có tính bản quyền</a:t>
            </a:r>
            <a:endParaRPr lang="en-US" sz="4200" dirty="0">
              <a:latin typeface="Arial" panose="020B0604020202020204" pitchFamily="34" charset="0"/>
              <a:cs typeface="Arial" panose="020B0604020202020204" pitchFamily="34" charset="0"/>
            </a:endParaRPr>
          </a:p>
        </p:txBody>
      </p:sp>
      <p:sp>
        <p:nvSpPr>
          <p:cNvPr id="6" name="TextBox 43">
            <a:extLst>
              <a:ext uri="{FF2B5EF4-FFF2-40B4-BE49-F238E27FC236}">
                <a16:creationId xmlns:a16="http://schemas.microsoft.com/office/drawing/2014/main" xmlns="" id="{C681608F-FE3C-A674-6AC1-F3560B241DD3}"/>
              </a:ext>
            </a:extLst>
          </p:cNvPr>
          <p:cNvSpPr txBox="1"/>
          <p:nvPr/>
        </p:nvSpPr>
        <p:spPr>
          <a:xfrm>
            <a:off x="4515587" y="173357"/>
            <a:ext cx="9199520" cy="1213922"/>
          </a:xfrm>
          <a:prstGeom prst="rect">
            <a:avLst/>
          </a:prstGeom>
        </p:spPr>
        <p:txBody>
          <a:bodyPr wrap="square" lIns="0" tIns="0" rIns="0" bIns="0" rtlCol="0" anchor="ctr">
            <a:spAutoFit/>
          </a:bodyPr>
          <a:lstStyle/>
          <a:p>
            <a:pPr algn="ctr">
              <a:lnSpc>
                <a:spcPct val="150000"/>
              </a:lnSpc>
            </a:pPr>
            <a:r>
              <a:rPr lang="en-US" sz="6000" b="1">
                <a:solidFill>
                  <a:schemeClr val="tx2">
                    <a:lumMod val="75000"/>
                  </a:schemeClr>
                </a:solidFill>
                <a:latin typeface="Arial" panose="020B0604020202020204" pitchFamily="34" charset="0"/>
                <a:cs typeface="Arial" panose="020B0604020202020204" pitchFamily="34" charset="0"/>
              </a:rPr>
              <a:t>BÀI TẬP TRẮC NGHIỆM </a:t>
            </a:r>
            <a:endParaRPr lang="en-US" sz="6000" b="1" dirty="0">
              <a:solidFill>
                <a:schemeClr val="tx2">
                  <a:lumMod val="7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D0761F6A-25A5-8BE9-D8E0-A7EC809C1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4223" y="6057901"/>
            <a:ext cx="5374673" cy="3130747"/>
          </a:xfrm>
          <a:prstGeom prst="roundRect">
            <a:avLst/>
          </a:prstGeom>
        </p:spPr>
      </p:pic>
      <p:pic>
        <p:nvPicPr>
          <p:cNvPr id="9" name="Picture 6" descr="Social media ">
            <a:extLst>
              <a:ext uri="{FF2B5EF4-FFF2-40B4-BE49-F238E27FC236}">
                <a16:creationId xmlns:a16="http://schemas.microsoft.com/office/drawing/2014/main" xmlns="" id="{914F70AA-69E7-2200-43E3-5FD0481DA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1412" y="2171700"/>
            <a:ext cx="2075271" cy="2075271"/>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xmlns="" id="{364BC7A7-0B9E-4089-4990-D071C699E55D}"/>
              </a:ext>
            </a:extLst>
          </p:cNvPr>
          <p:cNvSpPr/>
          <p:nvPr/>
        </p:nvSpPr>
        <p:spPr>
          <a:xfrm>
            <a:off x="1288895" y="5143501"/>
            <a:ext cx="914400" cy="9144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96433"/>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0" y="0"/>
            <a:ext cx="18288000" cy="10287000"/>
          </a:xfrm>
          <a:prstGeom prst="rect">
            <a:avLst/>
          </a:prstGeom>
          <a:solidFill>
            <a:srgbClr val="FDF9F2"/>
          </a:solidFill>
          <a:ln>
            <a:solidFill>
              <a:srgbClr val="FDF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5999344" y="699314"/>
            <a:ext cx="1755757" cy="411879"/>
            <a:chOff x="1018322" y="621146"/>
            <a:chExt cx="1755757" cy="411879"/>
          </a:xfrm>
        </p:grpSpPr>
        <p:grpSp>
          <p:nvGrpSpPr>
            <p:cNvPr id="17" name="Group 17"/>
            <p:cNvGrpSpPr>
              <a:grpSpLocks noChangeAspect="1"/>
            </p:cNvGrpSpPr>
            <p:nvPr/>
          </p:nvGrpSpPr>
          <p:grpSpPr>
            <a:xfrm>
              <a:off x="2362200" y="621146"/>
              <a:ext cx="411879" cy="411879"/>
              <a:chOff x="0" y="0"/>
              <a:chExt cx="495300" cy="495300"/>
            </a:xfrm>
          </p:grpSpPr>
          <p:sp>
            <p:nvSpPr>
              <p:cNvPr id="18" name="Freeform 18"/>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9" name="Freeform 19"/>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20" name="Group 20"/>
            <p:cNvGrpSpPr>
              <a:grpSpLocks noChangeAspect="1"/>
            </p:cNvGrpSpPr>
            <p:nvPr/>
          </p:nvGrpSpPr>
          <p:grpSpPr>
            <a:xfrm>
              <a:off x="1690261" y="621146"/>
              <a:ext cx="411879" cy="411879"/>
              <a:chOff x="0" y="0"/>
              <a:chExt cx="495300" cy="495300"/>
            </a:xfrm>
          </p:grpSpPr>
          <p:sp>
            <p:nvSpPr>
              <p:cNvPr id="21" name="Freeform 2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2" name="Freeform 2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23" name="Group 23"/>
            <p:cNvGrpSpPr>
              <a:grpSpLocks noChangeAspect="1"/>
            </p:cNvGrpSpPr>
            <p:nvPr/>
          </p:nvGrpSpPr>
          <p:grpSpPr>
            <a:xfrm>
              <a:off x="1018322" y="621146"/>
              <a:ext cx="411879" cy="411879"/>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33" name="TextBox 32"/>
          <p:cNvSpPr txBox="1"/>
          <p:nvPr/>
        </p:nvSpPr>
        <p:spPr>
          <a:xfrm>
            <a:off x="4096842" y="468445"/>
            <a:ext cx="10278626" cy="1015663"/>
          </a:xfrm>
          <a:prstGeom prst="rect">
            <a:avLst/>
          </a:prstGeom>
          <a:noFill/>
        </p:spPr>
        <p:txBody>
          <a:bodyPr wrap="square" rtlCol="0">
            <a:spAutoFit/>
          </a:bodyPr>
          <a:lstStyle/>
          <a:p>
            <a:pPr algn="ctr"/>
            <a:r>
              <a:rPr lang="en-US" sz="6000" b="1" dirty="0">
                <a:solidFill>
                  <a:srgbClr val="D2660C"/>
                </a:solidFill>
                <a:latin typeface="Arial" panose="020B0604020202020204" pitchFamily="34" charset="0"/>
                <a:cs typeface="Arial" panose="020B0604020202020204" pitchFamily="34" charset="0"/>
              </a:rPr>
              <a:t>KHỞI ĐỘNG</a:t>
            </a:r>
          </a:p>
        </p:txBody>
      </p:sp>
      <p:sp>
        <p:nvSpPr>
          <p:cNvPr id="40" name="AutoShape 5"/>
          <p:cNvSpPr/>
          <p:nvPr/>
        </p:nvSpPr>
        <p:spPr>
          <a:xfrm rot="3538" flipV="1">
            <a:off x="5" y="1616539"/>
            <a:ext cx="18516589" cy="19057"/>
          </a:xfrm>
          <a:prstGeom prst="line">
            <a:avLst/>
          </a:prstGeom>
          <a:ln w="38100" cap="rnd">
            <a:solidFill>
              <a:srgbClr val="100F0D"/>
            </a:solidFill>
            <a:prstDash val="solid"/>
            <a:headEnd type="none" w="sm" len="sm"/>
            <a:tailEnd type="none" w="sm" len="sm"/>
          </a:ln>
        </p:spPr>
        <p:txBody>
          <a:bodyPr/>
          <a:lstStyle/>
          <a:p>
            <a:endParaRPr lang="en-US"/>
          </a:p>
        </p:txBody>
      </p:sp>
      <p:sp>
        <p:nvSpPr>
          <p:cNvPr id="26" name="TextBox 25"/>
          <p:cNvSpPr txBox="1"/>
          <p:nvPr/>
        </p:nvSpPr>
        <p:spPr>
          <a:xfrm>
            <a:off x="1908341" y="2026208"/>
            <a:ext cx="15640820" cy="707886"/>
          </a:xfrm>
          <a:prstGeom prst="rect">
            <a:avLst/>
          </a:prstGeom>
          <a:noFill/>
        </p:spPr>
        <p:txBody>
          <a:bodyPr wrap="none" rtlCol="0">
            <a:spAutoFit/>
          </a:bodyPr>
          <a:lstStyle/>
          <a:p>
            <a:r>
              <a:rPr lang="en-US" sz="4000">
                <a:solidFill>
                  <a:srgbClr val="002060"/>
                </a:solidFill>
                <a:latin typeface="Arial" panose="020B0604020202020204" pitchFamily="34" charset="0"/>
                <a:cs typeface="Arial" panose="020B0604020202020204" pitchFamily="34" charset="0"/>
              </a:rPr>
              <a:t>Em hãy kể tên một số ví dụ về thông tin số và cho biết nó có ở đâu. </a:t>
            </a:r>
            <a:endParaRPr lang="en-US" sz="4000" dirty="0">
              <a:solidFill>
                <a:srgbClr val="002060"/>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xmlns="" id="{EDE62BD1-2C52-6E29-20DA-777DE0EADD47}"/>
              </a:ext>
            </a:extLst>
          </p:cNvPr>
          <p:cNvPicPr>
            <a:picLocks noChangeAspect="1"/>
          </p:cNvPicPr>
          <p:nvPr/>
        </p:nvPicPr>
        <p:blipFill>
          <a:blip r:embed="rId2"/>
          <a:stretch>
            <a:fillRect/>
          </a:stretch>
        </p:blipFill>
        <p:spPr>
          <a:xfrm rot="728706">
            <a:off x="9042966" y="3668698"/>
            <a:ext cx="8883673" cy="4380276"/>
          </a:xfrm>
          <a:prstGeom prst="rect">
            <a:avLst/>
          </a:prstGeom>
        </p:spPr>
      </p:pic>
      <p:pic>
        <p:nvPicPr>
          <p:cNvPr id="54" name="Picture 53">
            <a:extLst>
              <a:ext uri="{FF2B5EF4-FFF2-40B4-BE49-F238E27FC236}">
                <a16:creationId xmlns:a16="http://schemas.microsoft.com/office/drawing/2014/main" xmlns="" id="{607B1BEC-059E-43CB-F5F8-85E243255C65}"/>
              </a:ext>
            </a:extLst>
          </p:cNvPr>
          <p:cNvPicPr>
            <a:picLocks noChangeAspect="1"/>
          </p:cNvPicPr>
          <p:nvPr/>
        </p:nvPicPr>
        <p:blipFill>
          <a:blip r:embed="rId3"/>
          <a:stretch>
            <a:fillRect/>
          </a:stretch>
        </p:blipFill>
        <p:spPr>
          <a:xfrm rot="20739853">
            <a:off x="6260782" y="4152328"/>
            <a:ext cx="8918146" cy="4299053"/>
          </a:xfrm>
          <a:prstGeom prst="rect">
            <a:avLst/>
          </a:prstGeom>
        </p:spPr>
      </p:pic>
      <p:pic>
        <p:nvPicPr>
          <p:cNvPr id="56" name="Picture 55">
            <a:extLst>
              <a:ext uri="{FF2B5EF4-FFF2-40B4-BE49-F238E27FC236}">
                <a16:creationId xmlns:a16="http://schemas.microsoft.com/office/drawing/2014/main" xmlns="" id="{BB3351AA-4751-B3B9-13A2-13010F6A995E}"/>
              </a:ext>
            </a:extLst>
          </p:cNvPr>
          <p:cNvPicPr>
            <a:picLocks noChangeAspect="1"/>
          </p:cNvPicPr>
          <p:nvPr/>
        </p:nvPicPr>
        <p:blipFill>
          <a:blip r:embed="rId4"/>
          <a:stretch>
            <a:fillRect/>
          </a:stretch>
        </p:blipFill>
        <p:spPr>
          <a:xfrm>
            <a:off x="9906000" y="5146905"/>
            <a:ext cx="5486400" cy="4740862"/>
          </a:xfrm>
          <a:prstGeom prst="rect">
            <a:avLst/>
          </a:prstGeom>
        </p:spPr>
      </p:pic>
      <p:sp>
        <p:nvSpPr>
          <p:cNvPr id="52" name="Freeform 4">
            <a:extLst>
              <a:ext uri="{FF2B5EF4-FFF2-40B4-BE49-F238E27FC236}">
                <a16:creationId xmlns:a16="http://schemas.microsoft.com/office/drawing/2014/main" xmlns="" id="{C6232923-07F5-D5C1-3DAC-09CC3AD69A0F}"/>
              </a:ext>
            </a:extLst>
          </p:cNvPr>
          <p:cNvSpPr/>
          <p:nvPr/>
        </p:nvSpPr>
        <p:spPr>
          <a:xfrm>
            <a:off x="-10886" y="6424184"/>
            <a:ext cx="5976800" cy="3985717"/>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4386818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 calcmode="lin" valueType="num">
                                      <p:cBhvr>
                                        <p:cTn id="10" dur="500" fill="hold"/>
                                        <p:tgtEl>
                                          <p:spTgt spid="52"/>
                                        </p:tgtEl>
                                        <p:attrNameLst>
                                          <p:attrName>ppt_w</p:attrName>
                                        </p:attrNameLst>
                                      </p:cBhvr>
                                      <p:tavLst>
                                        <p:tav tm="0">
                                          <p:val>
                                            <p:fltVal val="0"/>
                                          </p:val>
                                        </p:tav>
                                        <p:tav tm="100000">
                                          <p:val>
                                            <p:strVal val="#ppt_w"/>
                                          </p:val>
                                        </p:tav>
                                      </p:tavLst>
                                    </p:anim>
                                    <p:anim calcmode="lin" valueType="num">
                                      <p:cBhvr>
                                        <p:cTn id="11" dur="500" fill="hold"/>
                                        <p:tgtEl>
                                          <p:spTgt spid="52"/>
                                        </p:tgtEl>
                                        <p:attrNameLst>
                                          <p:attrName>ppt_h</p:attrName>
                                        </p:attrNameLst>
                                      </p:cBhvr>
                                      <p:tavLst>
                                        <p:tav tm="0">
                                          <p:val>
                                            <p:fltVal val="0"/>
                                          </p:val>
                                        </p:tav>
                                        <p:tav tm="100000">
                                          <p:val>
                                            <p:strVal val="#ppt_h"/>
                                          </p:val>
                                        </p:tav>
                                      </p:tavLst>
                                    </p:anim>
                                    <p:animEffect transition="in" filter="fade">
                                      <p:cBhvr>
                                        <p:cTn id="12" dur="500"/>
                                        <p:tgtEl>
                                          <p:spTgt spid="52"/>
                                        </p:tgtEl>
                                      </p:cBhvr>
                                    </p:animEffect>
                                  </p:childTnLst>
                                </p:cTn>
                              </p:par>
                              <p:par>
                                <p:cTn id="13" presetID="53" presetClass="entr" presetSubtype="16"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500" fill="hold"/>
                                        <p:tgtEl>
                                          <p:spTgt spid="54"/>
                                        </p:tgtEl>
                                        <p:attrNameLst>
                                          <p:attrName>ppt_w</p:attrName>
                                        </p:attrNameLst>
                                      </p:cBhvr>
                                      <p:tavLst>
                                        <p:tav tm="0">
                                          <p:val>
                                            <p:fltVal val="0"/>
                                          </p:val>
                                        </p:tav>
                                        <p:tav tm="100000">
                                          <p:val>
                                            <p:strVal val="#ppt_w"/>
                                          </p:val>
                                        </p:tav>
                                      </p:tavLst>
                                    </p:anim>
                                    <p:anim calcmode="lin" valueType="num">
                                      <p:cBhvr>
                                        <p:cTn id="16" dur="500" fill="hold"/>
                                        <p:tgtEl>
                                          <p:spTgt spid="54"/>
                                        </p:tgtEl>
                                        <p:attrNameLst>
                                          <p:attrName>ppt_h</p:attrName>
                                        </p:attrNameLst>
                                      </p:cBhvr>
                                      <p:tavLst>
                                        <p:tav tm="0">
                                          <p:val>
                                            <p:fltVal val="0"/>
                                          </p:val>
                                        </p:tav>
                                        <p:tav tm="100000">
                                          <p:val>
                                            <p:strVal val="#ppt_h"/>
                                          </p:val>
                                        </p:tav>
                                      </p:tavLst>
                                    </p:anim>
                                    <p:animEffect transition="in" filter="fade">
                                      <p:cBhvr>
                                        <p:cTn id="17" dur="500"/>
                                        <p:tgtEl>
                                          <p:spTgt spid="54"/>
                                        </p:tgtEl>
                                      </p:cBhvr>
                                    </p:animEffect>
                                  </p:childTnLst>
                                </p:cTn>
                              </p:par>
                              <p:par>
                                <p:cTn id="18" presetID="53" presetClass="entr" presetSubtype="16"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 calcmode="lin" valueType="num">
                                      <p:cBhvr>
                                        <p:cTn id="20" dur="500" fill="hold"/>
                                        <p:tgtEl>
                                          <p:spTgt spid="56"/>
                                        </p:tgtEl>
                                        <p:attrNameLst>
                                          <p:attrName>ppt_w</p:attrName>
                                        </p:attrNameLst>
                                      </p:cBhvr>
                                      <p:tavLst>
                                        <p:tav tm="0">
                                          <p:val>
                                            <p:fltVal val="0"/>
                                          </p:val>
                                        </p:tav>
                                        <p:tav tm="100000">
                                          <p:val>
                                            <p:strVal val="#ppt_w"/>
                                          </p:val>
                                        </p:tav>
                                      </p:tavLst>
                                    </p:anim>
                                    <p:anim calcmode="lin" valueType="num">
                                      <p:cBhvr>
                                        <p:cTn id="21" dur="500" fill="hold"/>
                                        <p:tgtEl>
                                          <p:spTgt spid="56"/>
                                        </p:tgtEl>
                                        <p:attrNameLst>
                                          <p:attrName>ppt_h</p:attrName>
                                        </p:attrNameLst>
                                      </p:cBhvr>
                                      <p:tavLst>
                                        <p:tav tm="0">
                                          <p:val>
                                            <p:fltVal val="0"/>
                                          </p:val>
                                        </p:tav>
                                        <p:tav tm="100000">
                                          <p:val>
                                            <p:strVal val="#ppt_h"/>
                                          </p:val>
                                        </p:tav>
                                      </p:tavLst>
                                    </p:anim>
                                    <p:animEffect transition="in" filter="fade">
                                      <p:cBhvr>
                                        <p:cTn id="22" dur="500"/>
                                        <p:tgtEl>
                                          <p:spTgt spid="56"/>
                                        </p:tgtEl>
                                      </p:cBhvr>
                                    </p:animEffect>
                                  </p:childTnLst>
                                </p:cTn>
                              </p:par>
                              <p:par>
                                <p:cTn id="23" presetID="53"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1" name="Group 20"/>
          <p:cNvGrpSpPr/>
          <p:nvPr/>
        </p:nvGrpSpPr>
        <p:grpSpPr>
          <a:xfrm>
            <a:off x="466648" y="1562100"/>
            <a:ext cx="17525999" cy="8159748"/>
            <a:chOff x="457200" y="1485900"/>
            <a:chExt cx="17525999" cy="8610600"/>
          </a:xfrm>
        </p:grpSpPr>
        <p:sp>
          <p:nvSpPr>
            <p:cNvPr id="3" name="Rounded Rectangle 2"/>
            <p:cNvSpPr/>
            <p:nvPr/>
          </p:nvSpPr>
          <p:spPr>
            <a:xfrm>
              <a:off x="668380" y="1716308"/>
              <a:ext cx="17314819" cy="8380192"/>
            </a:xfrm>
            <a:prstGeom prst="roundRect">
              <a:avLst>
                <a:gd name="adj" fmla="val 1932"/>
              </a:avLst>
            </a:prstGeom>
            <a:solidFill>
              <a:schemeClr val="accent3">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ed Rectangle 50"/>
            <p:cNvSpPr/>
            <p:nvPr/>
          </p:nvSpPr>
          <p:spPr>
            <a:xfrm>
              <a:off x="457200" y="1485900"/>
              <a:ext cx="17297400" cy="8382000"/>
            </a:xfrm>
            <a:prstGeom prst="roundRect">
              <a:avLst>
                <a:gd name="adj" fmla="val 2379"/>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 name="TextBox 4"/>
          <p:cNvSpPr txBox="1"/>
          <p:nvPr/>
        </p:nvSpPr>
        <p:spPr>
          <a:xfrm>
            <a:off x="600890" y="1687896"/>
            <a:ext cx="17086220" cy="7728526"/>
          </a:xfrm>
          <a:prstGeom prst="rect">
            <a:avLst/>
          </a:prstGeom>
          <a:noFill/>
        </p:spPr>
        <p:txBody>
          <a:bodyPr wrap="square" rtlCol="0">
            <a:spAutoFit/>
          </a:bodyPr>
          <a:lstStyle/>
          <a:p>
            <a:pPr algn="just">
              <a:lnSpc>
                <a:spcPct val="150000"/>
              </a:lnSpc>
            </a:pPr>
            <a:r>
              <a:rPr lang="en-US" sz="4200" b="1">
                <a:solidFill>
                  <a:srgbClr val="C00000"/>
                </a:solidFill>
                <a:latin typeface="Arial" panose="020B0604020202020204" pitchFamily="34" charset="0"/>
                <a:cs typeface="Arial" panose="020B0604020202020204" pitchFamily="34" charset="0"/>
              </a:rPr>
              <a:t>Câu 2. </a:t>
            </a:r>
            <a:r>
              <a:rPr lang="en-US" sz="4200">
                <a:latin typeface="Arial" panose="020B0604020202020204" pitchFamily="34" charset="0"/>
                <a:cs typeface="Arial" panose="020B0604020202020204" pitchFamily="34" charset="0"/>
              </a:rPr>
              <a:t>Vì sao thông tin số chiếm tỷ lệ rất lớn?</a:t>
            </a:r>
          </a:p>
          <a:p>
            <a:pPr marL="742950" indent="-742950" algn="just">
              <a:lnSpc>
                <a:spcPct val="150000"/>
              </a:lnSpc>
              <a:buAutoNum type="alphaUcPeriod"/>
            </a:pPr>
            <a:r>
              <a:rPr lang="vi-VN" sz="4200">
                <a:cs typeface="Arial" panose="020B0604020202020204" pitchFamily="34" charset="0"/>
              </a:rPr>
              <a:t>Internet là kho dữ liệu số khổng lồ và thường xuyên được cập nhật</a:t>
            </a:r>
            <a:r>
              <a:rPr lang="en-US" sz="4200">
                <a:cs typeface="Arial" panose="020B0604020202020204" pitchFamily="34" charset="0"/>
              </a:rPr>
              <a:t>.</a:t>
            </a:r>
          </a:p>
          <a:p>
            <a:pPr marL="742950" indent="-742950" algn="just">
              <a:lnSpc>
                <a:spcPct val="150000"/>
              </a:lnSpc>
              <a:buAutoNum type="alphaUcPeriod"/>
            </a:pPr>
            <a:r>
              <a:rPr lang="vi-VN" sz="4200">
                <a:cs typeface="Arial" panose="020B0604020202020204" pitchFamily="34" charset="0"/>
              </a:rPr>
              <a:t>Thể hiện dưới nhiều hình dạng như chữ và số, hình ảnh, âm thanh, video</a:t>
            </a:r>
            <a:endParaRPr lang="en-US" sz="4200">
              <a:cs typeface="Arial" panose="020B0604020202020204" pitchFamily="34" charset="0"/>
            </a:endParaRPr>
          </a:p>
          <a:p>
            <a:pPr marL="742950" indent="-742950" algn="just">
              <a:lnSpc>
                <a:spcPct val="150000"/>
              </a:lnSpc>
              <a:buAutoNum type="alphaUcPeriod"/>
            </a:pPr>
            <a:r>
              <a:rPr lang="vi-VN" sz="4200">
                <a:cs typeface="Arial" panose="020B0604020202020204" pitchFamily="34" charset="0"/>
              </a:rPr>
              <a:t>Nhiều văn bản, hình ảnh, video trên Internet, mạng xã hội được luật bản quyền bảo vệ và người dùng phải xin phép khi sử dụng</a:t>
            </a:r>
            <a:endParaRPr lang="en-US" sz="4200">
              <a:cs typeface="Arial" panose="020B0604020202020204" pitchFamily="34" charset="0"/>
            </a:endParaRPr>
          </a:p>
          <a:p>
            <a:pPr marL="742950" indent="-742950" algn="just">
              <a:lnSpc>
                <a:spcPct val="150000"/>
              </a:lnSpc>
              <a:buAutoNum type="alphaUcPeriod"/>
            </a:pPr>
            <a:r>
              <a:rPr lang="vi-VN" sz="4200">
                <a:cs typeface="Arial" panose="020B0604020202020204" pitchFamily="34" charset="0"/>
              </a:rPr>
              <a:t>Các công cụ công nghệ thông tin và truyền thông giúp thu nhập, lưu trữ, xử lí và truyền dữ liệu số rất tiện lợi với tốc độ nhanh.</a:t>
            </a:r>
            <a:endParaRPr lang="en-US" sz="4200">
              <a:latin typeface="Arial" panose="020B0604020202020204" pitchFamily="34" charset="0"/>
              <a:cs typeface="Arial" panose="020B0604020202020204" pitchFamily="34" charset="0"/>
            </a:endParaRPr>
          </a:p>
        </p:txBody>
      </p:sp>
      <p:sp>
        <p:nvSpPr>
          <p:cNvPr id="6" name="TextBox 43">
            <a:extLst>
              <a:ext uri="{FF2B5EF4-FFF2-40B4-BE49-F238E27FC236}">
                <a16:creationId xmlns:a16="http://schemas.microsoft.com/office/drawing/2014/main" xmlns="" id="{C681608F-FE3C-A674-6AC1-F3560B241DD3}"/>
              </a:ext>
            </a:extLst>
          </p:cNvPr>
          <p:cNvSpPr txBox="1"/>
          <p:nvPr/>
        </p:nvSpPr>
        <p:spPr>
          <a:xfrm>
            <a:off x="4515587" y="173357"/>
            <a:ext cx="9199520" cy="1213922"/>
          </a:xfrm>
          <a:prstGeom prst="rect">
            <a:avLst/>
          </a:prstGeom>
        </p:spPr>
        <p:txBody>
          <a:bodyPr wrap="square" lIns="0" tIns="0" rIns="0" bIns="0" rtlCol="0" anchor="ctr">
            <a:spAutoFit/>
          </a:bodyPr>
          <a:lstStyle/>
          <a:p>
            <a:pPr algn="ctr">
              <a:lnSpc>
                <a:spcPct val="150000"/>
              </a:lnSpc>
            </a:pPr>
            <a:r>
              <a:rPr lang="en-US" sz="6000" b="1">
                <a:solidFill>
                  <a:schemeClr val="tx2">
                    <a:lumMod val="75000"/>
                  </a:schemeClr>
                </a:solidFill>
                <a:latin typeface="Arial" panose="020B0604020202020204" pitchFamily="34" charset="0"/>
                <a:cs typeface="Arial" panose="020B0604020202020204" pitchFamily="34" charset="0"/>
              </a:rPr>
              <a:t>BÀI TẬP TRẮC NGHIỆM </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xmlns="" id="{D055D95D-749C-C00E-7C16-EE5B10CBB6C7}"/>
              </a:ext>
            </a:extLst>
          </p:cNvPr>
          <p:cNvSpPr/>
          <p:nvPr/>
        </p:nvSpPr>
        <p:spPr>
          <a:xfrm>
            <a:off x="393361" y="7592156"/>
            <a:ext cx="914400" cy="9144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1" name="Group 20"/>
          <p:cNvGrpSpPr/>
          <p:nvPr/>
        </p:nvGrpSpPr>
        <p:grpSpPr>
          <a:xfrm>
            <a:off x="466648" y="1562100"/>
            <a:ext cx="17525999" cy="8159748"/>
            <a:chOff x="457200" y="1485900"/>
            <a:chExt cx="17525999" cy="8610600"/>
          </a:xfrm>
        </p:grpSpPr>
        <p:sp>
          <p:nvSpPr>
            <p:cNvPr id="3" name="Rounded Rectangle 2"/>
            <p:cNvSpPr/>
            <p:nvPr/>
          </p:nvSpPr>
          <p:spPr>
            <a:xfrm>
              <a:off x="668380" y="1716308"/>
              <a:ext cx="17314819" cy="8380192"/>
            </a:xfrm>
            <a:prstGeom prst="roundRect">
              <a:avLst>
                <a:gd name="adj" fmla="val 1932"/>
              </a:avLst>
            </a:prstGeom>
            <a:solidFill>
              <a:schemeClr val="accent3">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ed Rectangle 50"/>
            <p:cNvSpPr/>
            <p:nvPr/>
          </p:nvSpPr>
          <p:spPr>
            <a:xfrm>
              <a:off x="457200" y="1485900"/>
              <a:ext cx="17297400" cy="8382000"/>
            </a:xfrm>
            <a:prstGeom prst="roundRect">
              <a:avLst>
                <a:gd name="adj" fmla="val 2379"/>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 name="TextBox 4"/>
          <p:cNvSpPr txBox="1"/>
          <p:nvPr/>
        </p:nvSpPr>
        <p:spPr>
          <a:xfrm>
            <a:off x="990600" y="1811287"/>
            <a:ext cx="15629710" cy="4820037"/>
          </a:xfrm>
          <a:prstGeom prst="rect">
            <a:avLst/>
          </a:prstGeom>
          <a:noFill/>
        </p:spPr>
        <p:txBody>
          <a:bodyPr wrap="square" rtlCol="0">
            <a:spAutoFit/>
          </a:bodyPr>
          <a:lstStyle/>
          <a:p>
            <a:pPr algn="just">
              <a:lnSpc>
                <a:spcPct val="150000"/>
              </a:lnSpc>
            </a:pPr>
            <a:r>
              <a:rPr lang="en-US" sz="4200" b="1">
                <a:solidFill>
                  <a:srgbClr val="C00000"/>
                </a:solidFill>
                <a:latin typeface="Arial" panose="020B0604020202020204" pitchFamily="34" charset="0"/>
                <a:cs typeface="Arial" panose="020B0604020202020204" pitchFamily="34" charset="0"/>
              </a:rPr>
              <a:t>Câu 3. </a:t>
            </a:r>
            <a:r>
              <a:rPr lang="en-US" sz="4200">
                <a:latin typeface="Arial" panose="020B0604020202020204" pitchFamily="34" charset="0"/>
                <a:cs typeface="Arial" panose="020B0604020202020204" pitchFamily="34" charset="0"/>
              </a:rPr>
              <a:t>Đâu là phần mềm dùng để xử lí hình ảnh?</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AIMP</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Paint</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PowerDVD</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Windows Media Player</a:t>
            </a:r>
          </a:p>
        </p:txBody>
      </p:sp>
      <p:sp>
        <p:nvSpPr>
          <p:cNvPr id="6" name="TextBox 43">
            <a:extLst>
              <a:ext uri="{FF2B5EF4-FFF2-40B4-BE49-F238E27FC236}">
                <a16:creationId xmlns:a16="http://schemas.microsoft.com/office/drawing/2014/main" xmlns="" id="{C681608F-FE3C-A674-6AC1-F3560B241DD3}"/>
              </a:ext>
            </a:extLst>
          </p:cNvPr>
          <p:cNvSpPr txBox="1"/>
          <p:nvPr/>
        </p:nvSpPr>
        <p:spPr>
          <a:xfrm>
            <a:off x="4515587" y="173357"/>
            <a:ext cx="9199520" cy="1213922"/>
          </a:xfrm>
          <a:prstGeom prst="rect">
            <a:avLst/>
          </a:prstGeom>
        </p:spPr>
        <p:txBody>
          <a:bodyPr wrap="square" lIns="0" tIns="0" rIns="0" bIns="0" rtlCol="0" anchor="ctr">
            <a:spAutoFit/>
          </a:bodyPr>
          <a:lstStyle/>
          <a:p>
            <a:pPr algn="ctr">
              <a:lnSpc>
                <a:spcPct val="150000"/>
              </a:lnSpc>
            </a:pPr>
            <a:r>
              <a:rPr lang="en-US" sz="6000" b="1">
                <a:solidFill>
                  <a:schemeClr val="tx2">
                    <a:lumMod val="75000"/>
                  </a:schemeClr>
                </a:solidFill>
                <a:latin typeface="Arial" panose="020B0604020202020204" pitchFamily="34" charset="0"/>
                <a:cs typeface="Arial" panose="020B0604020202020204" pitchFamily="34" charset="0"/>
              </a:rPr>
              <a:t>BÀI TẬP TRẮC NGHIỆM </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xmlns="" id="{D055D95D-749C-C00E-7C16-EE5B10CBB6C7}"/>
              </a:ext>
            </a:extLst>
          </p:cNvPr>
          <p:cNvSpPr/>
          <p:nvPr/>
        </p:nvSpPr>
        <p:spPr>
          <a:xfrm>
            <a:off x="783773" y="3924300"/>
            <a:ext cx="914400" cy="9144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a:extLst>
              <a:ext uri="{FF2B5EF4-FFF2-40B4-BE49-F238E27FC236}">
                <a16:creationId xmlns:a16="http://schemas.microsoft.com/office/drawing/2014/main" xmlns="" id="{D34ADD48-D835-9FDE-B599-3D673DBFD9CD}"/>
              </a:ext>
            </a:extLst>
          </p:cNvPr>
          <p:cNvSpPr/>
          <p:nvPr/>
        </p:nvSpPr>
        <p:spPr>
          <a:xfrm>
            <a:off x="12104428" y="4499736"/>
            <a:ext cx="4630181" cy="4612817"/>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028" name="Picture 4" descr="Image Comparison – WordPress plugin | WordPress.org">
            <a:extLst>
              <a:ext uri="{FF2B5EF4-FFF2-40B4-BE49-F238E27FC236}">
                <a16:creationId xmlns:a16="http://schemas.microsoft.com/office/drawing/2014/main" xmlns="" id="{2D825444-6BD6-BE2E-69DE-F6B05618F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1570" y="5654991"/>
            <a:ext cx="2169296" cy="2169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Gallery Block – WordPress plugin | WordPress.org">
            <a:extLst>
              <a:ext uri="{FF2B5EF4-FFF2-40B4-BE49-F238E27FC236}">
                <a16:creationId xmlns:a16="http://schemas.microsoft.com/office/drawing/2014/main" xmlns="" id="{028BDE84-DF33-6C93-C9CE-DD607259D4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6524" y="2853656"/>
            <a:ext cx="1730061" cy="173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92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1" name="Group 20"/>
          <p:cNvGrpSpPr/>
          <p:nvPr/>
        </p:nvGrpSpPr>
        <p:grpSpPr>
          <a:xfrm>
            <a:off x="466648" y="1562100"/>
            <a:ext cx="17525999" cy="8159748"/>
            <a:chOff x="457200" y="1485900"/>
            <a:chExt cx="17525999" cy="8610600"/>
          </a:xfrm>
        </p:grpSpPr>
        <p:sp>
          <p:nvSpPr>
            <p:cNvPr id="3" name="Rounded Rectangle 2"/>
            <p:cNvSpPr/>
            <p:nvPr/>
          </p:nvSpPr>
          <p:spPr>
            <a:xfrm>
              <a:off x="668380" y="1716308"/>
              <a:ext cx="17314819" cy="8380192"/>
            </a:xfrm>
            <a:prstGeom prst="roundRect">
              <a:avLst>
                <a:gd name="adj" fmla="val 1932"/>
              </a:avLst>
            </a:prstGeom>
            <a:solidFill>
              <a:schemeClr val="accent3">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ed Rectangle 50"/>
            <p:cNvSpPr/>
            <p:nvPr/>
          </p:nvSpPr>
          <p:spPr>
            <a:xfrm>
              <a:off x="457200" y="1485900"/>
              <a:ext cx="17297400" cy="8382000"/>
            </a:xfrm>
            <a:prstGeom prst="roundRect">
              <a:avLst>
                <a:gd name="adj" fmla="val 2379"/>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 name="TextBox 4"/>
          <p:cNvSpPr txBox="1"/>
          <p:nvPr/>
        </p:nvSpPr>
        <p:spPr>
          <a:xfrm>
            <a:off x="990600" y="1811287"/>
            <a:ext cx="15629710" cy="4820037"/>
          </a:xfrm>
          <a:prstGeom prst="rect">
            <a:avLst/>
          </a:prstGeom>
          <a:noFill/>
        </p:spPr>
        <p:txBody>
          <a:bodyPr wrap="square" rtlCol="0">
            <a:spAutoFit/>
          </a:bodyPr>
          <a:lstStyle/>
          <a:p>
            <a:pPr algn="just">
              <a:lnSpc>
                <a:spcPct val="150000"/>
              </a:lnSpc>
            </a:pPr>
            <a:r>
              <a:rPr lang="en-US" sz="4200" b="1">
                <a:solidFill>
                  <a:srgbClr val="C00000"/>
                </a:solidFill>
                <a:latin typeface="Arial" panose="020B0604020202020204" pitchFamily="34" charset="0"/>
                <a:cs typeface="Arial" panose="020B0604020202020204" pitchFamily="34" charset="0"/>
              </a:rPr>
              <a:t>Câu 4. </a:t>
            </a:r>
            <a:r>
              <a:rPr lang="vi-VN" sz="4200">
                <a:cs typeface="Arial" panose="020B0604020202020204" pitchFamily="34" charset="0"/>
              </a:rPr>
              <a:t>Thông tin được dùng khi muốn nhấn mạnh</a:t>
            </a:r>
            <a:r>
              <a:rPr lang="en-US" sz="4200">
                <a:cs typeface="Arial" panose="020B0604020202020204" pitchFamily="34" charset="0"/>
              </a:rPr>
              <a:t>.</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Hình thức thể hiện</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Dung lượng lưu trữ </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Khía cạnh nội dung </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Phương thức truyền tải  </a:t>
            </a:r>
          </a:p>
        </p:txBody>
      </p:sp>
      <p:sp>
        <p:nvSpPr>
          <p:cNvPr id="6" name="TextBox 43">
            <a:extLst>
              <a:ext uri="{FF2B5EF4-FFF2-40B4-BE49-F238E27FC236}">
                <a16:creationId xmlns:a16="http://schemas.microsoft.com/office/drawing/2014/main" xmlns="" id="{C681608F-FE3C-A674-6AC1-F3560B241DD3}"/>
              </a:ext>
            </a:extLst>
          </p:cNvPr>
          <p:cNvSpPr txBox="1"/>
          <p:nvPr/>
        </p:nvSpPr>
        <p:spPr>
          <a:xfrm>
            <a:off x="4515587" y="173357"/>
            <a:ext cx="9199520" cy="1213922"/>
          </a:xfrm>
          <a:prstGeom prst="rect">
            <a:avLst/>
          </a:prstGeom>
        </p:spPr>
        <p:txBody>
          <a:bodyPr wrap="square" lIns="0" tIns="0" rIns="0" bIns="0" rtlCol="0" anchor="ctr">
            <a:spAutoFit/>
          </a:bodyPr>
          <a:lstStyle/>
          <a:p>
            <a:pPr algn="ctr">
              <a:lnSpc>
                <a:spcPct val="150000"/>
              </a:lnSpc>
            </a:pPr>
            <a:r>
              <a:rPr lang="en-US" sz="6000" b="1">
                <a:solidFill>
                  <a:schemeClr val="tx2">
                    <a:lumMod val="75000"/>
                  </a:schemeClr>
                </a:solidFill>
                <a:latin typeface="Arial" panose="020B0604020202020204" pitchFamily="34" charset="0"/>
                <a:cs typeface="Arial" panose="020B0604020202020204" pitchFamily="34" charset="0"/>
              </a:rPr>
              <a:t>BÀI TẬP TRẮC NGHIỆM </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xmlns="" id="{D055D95D-749C-C00E-7C16-EE5B10CBB6C7}"/>
              </a:ext>
            </a:extLst>
          </p:cNvPr>
          <p:cNvSpPr/>
          <p:nvPr/>
        </p:nvSpPr>
        <p:spPr>
          <a:xfrm>
            <a:off x="777268" y="4845817"/>
            <a:ext cx="914400" cy="9144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to Resize an Image Without Losing Quality – Reduce File Size Tutorial">
            <a:extLst>
              <a:ext uri="{FF2B5EF4-FFF2-40B4-BE49-F238E27FC236}">
                <a16:creationId xmlns:a16="http://schemas.microsoft.com/office/drawing/2014/main" xmlns="" id="{2FBC075E-D18F-3B34-CAD4-C2977A293B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4" t="13486" r="7275" b="11685"/>
          <a:stretch/>
        </p:blipFill>
        <p:spPr bwMode="auto">
          <a:xfrm>
            <a:off x="13596359" y="3207509"/>
            <a:ext cx="3477152" cy="2141825"/>
          </a:xfrm>
          <a:prstGeom prst="roundRect">
            <a:avLst/>
          </a:prstGeom>
          <a:noFill/>
          <a:extLst>
            <a:ext uri="{909E8E84-426E-40DD-AFC4-6F175D3DCCD1}">
              <a14:hiddenFill xmlns:a14="http://schemas.microsoft.com/office/drawing/2010/main">
                <a:solidFill>
                  <a:srgbClr val="FFFFFF"/>
                </a:solidFill>
              </a14:hiddenFill>
            </a:ext>
          </a:extLst>
        </p:spPr>
      </p:pic>
      <p:sp>
        <p:nvSpPr>
          <p:cNvPr id="8" name="Freeform 7">
            <a:extLst>
              <a:ext uri="{FF2B5EF4-FFF2-40B4-BE49-F238E27FC236}">
                <a16:creationId xmlns:a16="http://schemas.microsoft.com/office/drawing/2014/main" xmlns="" id="{5BF13909-A597-95CC-1E95-29A110DA2797}"/>
              </a:ext>
            </a:extLst>
          </p:cNvPr>
          <p:cNvSpPr/>
          <p:nvPr/>
        </p:nvSpPr>
        <p:spPr>
          <a:xfrm>
            <a:off x="9677400" y="5349334"/>
            <a:ext cx="5304030" cy="4820037"/>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xmlns="" id="{E9231065-2DC7-627E-C490-6DE351C09A38}"/>
              </a:ext>
            </a:extLst>
          </p:cNvPr>
          <p:cNvPicPr>
            <a:picLocks noChangeAspect="1"/>
          </p:cNvPicPr>
          <p:nvPr/>
        </p:nvPicPr>
        <p:blipFill rotWithShape="1">
          <a:blip r:embed="rId6"/>
          <a:srcRect t="1395" b="10951"/>
          <a:stretch/>
        </p:blipFill>
        <p:spPr>
          <a:xfrm>
            <a:off x="8077200" y="3020691"/>
            <a:ext cx="3682488" cy="2282326"/>
          </a:xfrm>
          <a:prstGeom prst="roundRect">
            <a:avLst/>
          </a:prstGeom>
        </p:spPr>
      </p:pic>
    </p:spTree>
    <p:extLst>
      <p:ext uri="{BB962C8B-B14F-4D97-AF65-F5344CB8AC3E}">
        <p14:creationId xmlns:p14="http://schemas.microsoft.com/office/powerpoint/2010/main" val="279260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1" name="Group 20"/>
          <p:cNvGrpSpPr/>
          <p:nvPr/>
        </p:nvGrpSpPr>
        <p:grpSpPr>
          <a:xfrm>
            <a:off x="466648" y="1562100"/>
            <a:ext cx="17525999" cy="8159748"/>
            <a:chOff x="457200" y="1485900"/>
            <a:chExt cx="17525999" cy="8610600"/>
          </a:xfrm>
        </p:grpSpPr>
        <p:sp>
          <p:nvSpPr>
            <p:cNvPr id="3" name="Rounded Rectangle 2"/>
            <p:cNvSpPr/>
            <p:nvPr/>
          </p:nvSpPr>
          <p:spPr>
            <a:xfrm>
              <a:off x="668380" y="1716308"/>
              <a:ext cx="17314819" cy="8380192"/>
            </a:xfrm>
            <a:prstGeom prst="roundRect">
              <a:avLst>
                <a:gd name="adj" fmla="val 1932"/>
              </a:avLst>
            </a:prstGeom>
            <a:solidFill>
              <a:schemeClr val="accent3">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ed Rectangle 50"/>
            <p:cNvSpPr/>
            <p:nvPr/>
          </p:nvSpPr>
          <p:spPr>
            <a:xfrm>
              <a:off x="457200" y="1485900"/>
              <a:ext cx="17297400" cy="8382000"/>
            </a:xfrm>
            <a:prstGeom prst="roundRect">
              <a:avLst>
                <a:gd name="adj" fmla="val 2379"/>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 name="TextBox 4"/>
          <p:cNvSpPr txBox="1"/>
          <p:nvPr/>
        </p:nvSpPr>
        <p:spPr>
          <a:xfrm>
            <a:off x="990600" y="1811287"/>
            <a:ext cx="15629710" cy="4820037"/>
          </a:xfrm>
          <a:prstGeom prst="rect">
            <a:avLst/>
          </a:prstGeom>
          <a:noFill/>
        </p:spPr>
        <p:txBody>
          <a:bodyPr wrap="square" rtlCol="0">
            <a:spAutoFit/>
          </a:bodyPr>
          <a:lstStyle/>
          <a:p>
            <a:pPr algn="just">
              <a:lnSpc>
                <a:spcPct val="150000"/>
              </a:lnSpc>
            </a:pPr>
            <a:r>
              <a:rPr lang="en-US" sz="4200" b="1">
                <a:solidFill>
                  <a:srgbClr val="C00000"/>
                </a:solidFill>
                <a:latin typeface="Arial" panose="020B0604020202020204" pitchFamily="34" charset="0"/>
                <a:cs typeface="Arial" panose="020B0604020202020204" pitchFamily="34" charset="0"/>
              </a:rPr>
              <a:t>Câu 5. </a:t>
            </a:r>
            <a:r>
              <a:rPr lang="vi-VN" sz="4200">
                <a:cs typeface="Arial" panose="020B0604020202020204" pitchFamily="34" charset="0"/>
              </a:rPr>
              <a:t>Trong máy tính, kiểu tệp dữ liệu được thể hiện qu</a:t>
            </a:r>
            <a:r>
              <a:rPr lang="en-US" sz="4200">
                <a:latin typeface="Arial" panose="020B0604020202020204" pitchFamily="34" charset="0"/>
                <a:cs typeface="Arial" panose="020B0604020202020204" pitchFamily="34" charset="0"/>
              </a:rPr>
              <a:t>a.</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Đuôi tên tệp</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Số lượng tệp</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Kích thước tệp</a:t>
            </a:r>
          </a:p>
          <a:p>
            <a:pPr marL="742950" indent="-742950" algn="just">
              <a:lnSpc>
                <a:spcPct val="150000"/>
              </a:lnSpc>
              <a:buAutoNum type="alphaUcPeriod"/>
            </a:pPr>
            <a:r>
              <a:rPr lang="en-US" sz="4200">
                <a:latin typeface="Arial" panose="020B0604020202020204" pitchFamily="34" charset="0"/>
                <a:cs typeface="Arial" panose="020B0604020202020204" pitchFamily="34" charset="0"/>
              </a:rPr>
              <a:t>Đáp án khác  </a:t>
            </a:r>
          </a:p>
        </p:txBody>
      </p:sp>
      <p:sp>
        <p:nvSpPr>
          <p:cNvPr id="6" name="TextBox 43">
            <a:extLst>
              <a:ext uri="{FF2B5EF4-FFF2-40B4-BE49-F238E27FC236}">
                <a16:creationId xmlns:a16="http://schemas.microsoft.com/office/drawing/2014/main" xmlns="" id="{C681608F-FE3C-A674-6AC1-F3560B241DD3}"/>
              </a:ext>
            </a:extLst>
          </p:cNvPr>
          <p:cNvSpPr txBox="1"/>
          <p:nvPr/>
        </p:nvSpPr>
        <p:spPr>
          <a:xfrm>
            <a:off x="4515587" y="173357"/>
            <a:ext cx="9199520" cy="1213922"/>
          </a:xfrm>
          <a:prstGeom prst="rect">
            <a:avLst/>
          </a:prstGeom>
        </p:spPr>
        <p:txBody>
          <a:bodyPr wrap="square" lIns="0" tIns="0" rIns="0" bIns="0" rtlCol="0" anchor="ctr">
            <a:spAutoFit/>
          </a:bodyPr>
          <a:lstStyle/>
          <a:p>
            <a:pPr algn="ctr">
              <a:lnSpc>
                <a:spcPct val="150000"/>
              </a:lnSpc>
            </a:pPr>
            <a:r>
              <a:rPr lang="en-US" sz="6000" b="1">
                <a:solidFill>
                  <a:schemeClr val="tx2">
                    <a:lumMod val="75000"/>
                  </a:schemeClr>
                </a:solidFill>
                <a:latin typeface="Arial" panose="020B0604020202020204" pitchFamily="34" charset="0"/>
                <a:cs typeface="Arial" panose="020B0604020202020204" pitchFamily="34" charset="0"/>
              </a:rPr>
              <a:t>BÀI TẬP TRẮC NGHIỆM </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xmlns="" id="{D055D95D-749C-C00E-7C16-EE5B10CBB6C7}"/>
              </a:ext>
            </a:extLst>
          </p:cNvPr>
          <p:cNvSpPr/>
          <p:nvPr/>
        </p:nvSpPr>
        <p:spPr>
          <a:xfrm>
            <a:off x="762001" y="3009900"/>
            <a:ext cx="914400" cy="9144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ăm định dạng file ảnh cơ bản nhất cho mọi nhu cầu | 50mm Vietnam">
            <a:extLst>
              <a:ext uri="{FF2B5EF4-FFF2-40B4-BE49-F238E27FC236}">
                <a16:creationId xmlns:a16="http://schemas.microsoft.com/office/drawing/2014/main" xmlns="" id="{BA069118-F742-2ABA-4342-23D5D7868F7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72" t="7914" r="3149" b="7013"/>
          <a:stretch/>
        </p:blipFill>
        <p:spPr bwMode="auto">
          <a:xfrm>
            <a:off x="7681688" y="3222962"/>
            <a:ext cx="6133732" cy="263449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a:extLst>
              <a:ext uri="{FF2B5EF4-FFF2-40B4-BE49-F238E27FC236}">
                <a16:creationId xmlns:a16="http://schemas.microsoft.com/office/drawing/2014/main" xmlns="" id="{4653216E-07D3-16C0-7E2E-14F703E0AD19}"/>
              </a:ext>
            </a:extLst>
          </p:cNvPr>
          <p:cNvSpPr/>
          <p:nvPr/>
        </p:nvSpPr>
        <p:spPr>
          <a:xfrm>
            <a:off x="5432491" y="7269130"/>
            <a:ext cx="2249197" cy="2004597"/>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xmlns="" id="{EDB5568A-18FD-D802-701A-7558D0BA86E1}"/>
              </a:ext>
            </a:extLst>
          </p:cNvPr>
          <p:cNvPicPr>
            <a:picLocks noChangeAspect="1"/>
          </p:cNvPicPr>
          <p:nvPr/>
        </p:nvPicPr>
        <p:blipFill rotWithShape="1">
          <a:blip r:embed="rId6"/>
          <a:srcRect l="11786" t="16085" r="10560" b="18746"/>
          <a:stretch/>
        </p:blipFill>
        <p:spPr>
          <a:xfrm>
            <a:off x="11000194" y="6392735"/>
            <a:ext cx="6297206" cy="2577203"/>
          </a:xfrm>
          <a:prstGeom prst="rect">
            <a:avLst/>
          </a:prstGeom>
        </p:spPr>
      </p:pic>
    </p:spTree>
    <p:extLst>
      <p:ext uri="{BB962C8B-B14F-4D97-AF65-F5344CB8AC3E}">
        <p14:creationId xmlns:p14="http://schemas.microsoft.com/office/powerpoint/2010/main" val="238226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1" name="Group 20"/>
          <p:cNvGrpSpPr/>
          <p:nvPr/>
        </p:nvGrpSpPr>
        <p:grpSpPr>
          <a:xfrm>
            <a:off x="466648" y="1416048"/>
            <a:ext cx="17525999" cy="8305800"/>
            <a:chOff x="457200" y="1485900"/>
            <a:chExt cx="17525999" cy="8610600"/>
          </a:xfrm>
        </p:grpSpPr>
        <p:sp>
          <p:nvSpPr>
            <p:cNvPr id="3" name="Rounded Rectangle 2"/>
            <p:cNvSpPr/>
            <p:nvPr/>
          </p:nvSpPr>
          <p:spPr>
            <a:xfrm>
              <a:off x="668380" y="1716308"/>
              <a:ext cx="17314819" cy="8380192"/>
            </a:xfrm>
            <a:prstGeom prst="roundRect">
              <a:avLst>
                <a:gd name="adj" fmla="val 1932"/>
              </a:avLst>
            </a:prstGeom>
            <a:solidFill>
              <a:schemeClr val="accent3">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ed Rectangle 50"/>
            <p:cNvSpPr/>
            <p:nvPr/>
          </p:nvSpPr>
          <p:spPr>
            <a:xfrm>
              <a:off x="457200" y="1485900"/>
              <a:ext cx="17297400" cy="8382000"/>
            </a:xfrm>
            <a:prstGeom prst="roundRect">
              <a:avLst>
                <a:gd name="adj" fmla="val 2379"/>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 name="Group 3"/>
          <p:cNvGrpSpPr/>
          <p:nvPr/>
        </p:nvGrpSpPr>
        <p:grpSpPr>
          <a:xfrm>
            <a:off x="5762548" y="604278"/>
            <a:ext cx="6705600" cy="1466136"/>
            <a:chOff x="5715000" y="544469"/>
            <a:chExt cx="6705600" cy="1466136"/>
          </a:xfrm>
        </p:grpSpPr>
        <p:sp>
          <p:nvSpPr>
            <p:cNvPr id="20" name="Rounded Rectangle 19"/>
            <p:cNvSpPr/>
            <p:nvPr/>
          </p:nvSpPr>
          <p:spPr>
            <a:xfrm>
              <a:off x="5715000" y="544469"/>
              <a:ext cx="6705600" cy="1466136"/>
            </a:xfrm>
            <a:prstGeom prst="roundRect">
              <a:avLst>
                <a:gd name="adj" fmla="val 5579"/>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43"/>
            <p:cNvSpPr txBox="1"/>
            <p:nvPr/>
          </p:nvSpPr>
          <p:spPr>
            <a:xfrm>
              <a:off x="6602533" y="582552"/>
              <a:ext cx="4930533" cy="1213922"/>
            </a:xfrm>
            <a:prstGeom prst="rect">
              <a:avLst/>
            </a:prstGeom>
          </p:spPr>
          <p:txBody>
            <a:bodyPr wrap="square" lIns="0" tIns="0" rIns="0" bIns="0" rtlCol="0" anchor="ctr">
              <a:spAutoFit/>
            </a:bodyPr>
            <a:lstStyle/>
            <a:p>
              <a:pPr algn="ctr">
                <a:lnSpc>
                  <a:spcPct val="150000"/>
                </a:lnSpc>
              </a:pPr>
              <a:r>
                <a:rPr lang="en-US" sz="6000" b="1" dirty="0">
                  <a:solidFill>
                    <a:schemeClr val="tx2">
                      <a:lumMod val="75000"/>
                    </a:schemeClr>
                  </a:solidFill>
                  <a:latin typeface="Arial" panose="020B0604020202020204" pitchFamily="34" charset="0"/>
                  <a:cs typeface="Arial" panose="020B0604020202020204" pitchFamily="34" charset="0"/>
                </a:rPr>
                <a:t>LUYỆN TẬP</a:t>
              </a:r>
            </a:p>
          </p:txBody>
        </p:sp>
      </p:grpSp>
      <p:sp>
        <p:nvSpPr>
          <p:cNvPr id="5" name="TextBox 4"/>
          <p:cNvSpPr txBox="1"/>
          <p:nvPr/>
        </p:nvSpPr>
        <p:spPr>
          <a:xfrm>
            <a:off x="1457247" y="2377087"/>
            <a:ext cx="15316200" cy="3850541"/>
          </a:xfrm>
          <a:prstGeom prst="rect">
            <a:avLst/>
          </a:prstGeom>
          <a:noFill/>
        </p:spPr>
        <p:txBody>
          <a:bodyPr wrap="square" rtlCol="0">
            <a:spAutoFit/>
          </a:bodyPr>
          <a:lstStyle/>
          <a:p>
            <a:pPr algn="just">
              <a:lnSpc>
                <a:spcPct val="150000"/>
              </a:lnSpc>
            </a:pPr>
            <a:r>
              <a:rPr lang="en-US" sz="4200" b="1" dirty="0" err="1">
                <a:solidFill>
                  <a:srgbClr val="C00000"/>
                </a:solidFill>
                <a:latin typeface="Arial" panose="020B0604020202020204" pitchFamily="34" charset="0"/>
                <a:cs typeface="Arial" panose="020B0604020202020204" pitchFamily="34" charset="0"/>
              </a:rPr>
              <a:t>Bài</a:t>
            </a:r>
            <a:r>
              <a:rPr lang="en-US" sz="4200" b="1" dirty="0">
                <a:solidFill>
                  <a:srgbClr val="C00000"/>
                </a:solidFill>
                <a:latin typeface="Arial" panose="020B0604020202020204" pitchFamily="34" charset="0"/>
                <a:cs typeface="Arial" panose="020B0604020202020204" pitchFamily="34" charset="0"/>
              </a:rPr>
              <a:t> 1 (SGK </a:t>
            </a:r>
            <a:r>
              <a:rPr lang="en-US" sz="4200" b="1">
                <a:solidFill>
                  <a:srgbClr val="C00000"/>
                </a:solidFill>
                <a:latin typeface="Arial" panose="020B0604020202020204" pitchFamily="34" charset="0"/>
                <a:cs typeface="Arial" panose="020B0604020202020204" pitchFamily="34" charset="0"/>
              </a:rPr>
              <a:t>- tr12) </a:t>
            </a:r>
            <a:r>
              <a:rPr lang="vi-VN" sz="4200">
                <a:cs typeface="Arial" panose="020B0604020202020204" pitchFamily="34" charset="0"/>
              </a:rPr>
              <a:t>Hãy nêu và giải thích một vài đặc điểm của thông tin số</a:t>
            </a:r>
            <a:r>
              <a:rPr lang="en-US" sz="4200">
                <a:cs typeface="Arial" panose="020B0604020202020204" pitchFamily="34" charset="0"/>
              </a:rPr>
              <a:t>.</a:t>
            </a:r>
          </a:p>
          <a:p>
            <a:pPr algn="just">
              <a:lnSpc>
                <a:spcPct val="150000"/>
              </a:lnSpc>
            </a:pPr>
            <a:r>
              <a:rPr lang="en-US" sz="4200" b="1">
                <a:solidFill>
                  <a:srgbClr val="C00000"/>
                </a:solidFill>
                <a:latin typeface="Arial" panose="020B0604020202020204" pitchFamily="34" charset="0"/>
                <a:cs typeface="Arial" panose="020B0604020202020204" pitchFamily="34" charset="0"/>
              </a:rPr>
              <a:t>Bài </a:t>
            </a:r>
            <a:r>
              <a:rPr lang="en-US" sz="4200" b="1" dirty="0">
                <a:solidFill>
                  <a:srgbClr val="C00000"/>
                </a:solidFill>
                <a:latin typeface="Arial" panose="020B0604020202020204" pitchFamily="34" charset="0"/>
                <a:cs typeface="Arial" panose="020B0604020202020204" pitchFamily="34" charset="0"/>
              </a:rPr>
              <a:t>2 (SGK </a:t>
            </a:r>
            <a:r>
              <a:rPr lang="en-US" sz="4200" b="1">
                <a:solidFill>
                  <a:srgbClr val="C00000"/>
                </a:solidFill>
                <a:latin typeface="Arial" panose="020B0604020202020204" pitchFamily="34" charset="0"/>
                <a:cs typeface="Arial" panose="020B0604020202020204" pitchFamily="34" charset="0"/>
              </a:rPr>
              <a:t>- tr12)</a:t>
            </a:r>
            <a:r>
              <a:rPr lang="en-US" sz="4200" b="1" dirty="0">
                <a:solidFill>
                  <a:srgbClr val="C00000"/>
                </a:solidFill>
                <a:latin typeface="Arial" panose="020B0604020202020204" pitchFamily="34" charset="0"/>
                <a:cs typeface="Arial" panose="020B0604020202020204" pitchFamily="34" charset="0"/>
              </a:rPr>
              <a:t> </a:t>
            </a:r>
            <a:r>
              <a:rPr lang="vi-VN" sz="4200"/>
              <a:t>Hãy giới thiệu tên một phần mềm ứng dụng và nêu rõ phần mềm đó làm việc với loại tệp có đuôi tệp là gì?</a:t>
            </a:r>
            <a:endParaRPr lang="en-US" sz="4200" b="1" dirty="0">
              <a:solidFill>
                <a:schemeClr val="accent4">
                  <a:lumMod val="50000"/>
                </a:schemeClr>
              </a:solidFill>
              <a:latin typeface="Arial" panose="020B0604020202020204" pitchFamily="34" charset="0"/>
              <a:cs typeface="Arial" panose="020B0604020202020204" pitchFamily="34" charset="0"/>
            </a:endParaRPr>
          </a:p>
        </p:txBody>
      </p:sp>
      <p:pic>
        <p:nvPicPr>
          <p:cNvPr id="26" name="Picture 4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044497">
            <a:off x="17354547" y="5816626"/>
            <a:ext cx="933607" cy="1208553"/>
          </a:xfrm>
          <a:prstGeom prst="rect">
            <a:avLst/>
          </a:prstGeom>
        </p:spPr>
      </p:pic>
      <p:pic>
        <p:nvPicPr>
          <p:cNvPr id="7" name="Picture 6">
            <a:extLst>
              <a:ext uri="{FF2B5EF4-FFF2-40B4-BE49-F238E27FC236}">
                <a16:creationId xmlns:a16="http://schemas.microsoft.com/office/drawing/2014/main" xmlns="" id="{161C21B7-9995-0FEB-6633-58336ED8DDF8}"/>
              </a:ext>
            </a:extLst>
          </p:cNvPr>
          <p:cNvPicPr>
            <a:picLocks noChangeAspect="1"/>
          </p:cNvPicPr>
          <p:nvPr/>
        </p:nvPicPr>
        <p:blipFill rotWithShape="1">
          <a:blip r:embed="rId5">
            <a:extLst>
              <a:ext uri="{28A0092B-C50C-407E-A947-70E740481C1C}">
                <a14:useLocalDpi xmlns:a14="http://schemas.microsoft.com/office/drawing/2010/main" val="0"/>
              </a:ext>
            </a:extLst>
          </a:blip>
          <a:srcRect b="60347"/>
          <a:stretch/>
        </p:blipFill>
        <p:spPr>
          <a:xfrm>
            <a:off x="2236673" y="6449880"/>
            <a:ext cx="13757348" cy="3033074"/>
          </a:xfrm>
          <a:prstGeom prst="rect">
            <a:avLst/>
          </a:prstGeom>
        </p:spPr>
      </p:pic>
    </p:spTree>
    <p:extLst>
      <p:ext uri="{BB962C8B-B14F-4D97-AF65-F5344CB8AC3E}">
        <p14:creationId xmlns:p14="http://schemas.microsoft.com/office/powerpoint/2010/main" val="3519141454"/>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6"/>
          <p:cNvGrpSpPr/>
          <p:nvPr/>
        </p:nvGrpSpPr>
        <p:grpSpPr>
          <a:xfrm>
            <a:off x="457200" y="1028700"/>
            <a:ext cx="17297400" cy="8839200"/>
            <a:chOff x="457200" y="419100"/>
            <a:chExt cx="17297400" cy="9448800"/>
          </a:xfrm>
        </p:grpSpPr>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3"/>
            <p:cNvGrpSpPr>
              <a:grpSpLocks noChangeAspect="1"/>
            </p:cNvGrpSpPr>
            <p:nvPr/>
          </p:nvGrpSpPr>
          <p:grpSpPr>
            <a:xfrm>
              <a:off x="1797651" y="1028700"/>
              <a:ext cx="238374" cy="238374"/>
              <a:chOff x="0" y="0"/>
              <a:chExt cx="495300" cy="495300"/>
            </a:xfrm>
          </p:grpSpPr>
          <p:sp>
            <p:nvSpPr>
              <p:cNvPr id="5"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7" name="Group 29"/>
            <p:cNvGrpSpPr>
              <a:grpSpLocks noChangeAspect="1"/>
            </p:cNvGrpSpPr>
            <p:nvPr/>
          </p:nvGrpSpPr>
          <p:grpSpPr>
            <a:xfrm>
              <a:off x="1408768" y="1028700"/>
              <a:ext cx="238374" cy="238374"/>
              <a:chOff x="0" y="0"/>
              <a:chExt cx="495300" cy="495300"/>
            </a:xfrm>
          </p:grpSpPr>
          <p:sp>
            <p:nvSpPr>
              <p:cNvPr id="8"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9"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10" name="Group 35"/>
            <p:cNvGrpSpPr>
              <a:grpSpLocks noChangeAspect="1"/>
            </p:cNvGrpSpPr>
            <p:nvPr/>
          </p:nvGrpSpPr>
          <p:grpSpPr>
            <a:xfrm>
              <a:off x="1019886" y="1028700"/>
              <a:ext cx="238374" cy="238374"/>
              <a:chOff x="0" y="0"/>
              <a:chExt cx="495300" cy="495300"/>
            </a:xfrm>
          </p:grpSpPr>
          <p:sp>
            <p:nvSpPr>
              <p:cNvPr id="11"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2"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21" name="TextBox 20">
            <a:extLst>
              <a:ext uri="{FF2B5EF4-FFF2-40B4-BE49-F238E27FC236}">
                <a16:creationId xmlns:a16="http://schemas.microsoft.com/office/drawing/2014/main" xmlns="" id="{454C8508-F036-6B93-5BED-1A7F826791DE}"/>
              </a:ext>
            </a:extLst>
          </p:cNvPr>
          <p:cNvSpPr txBox="1"/>
          <p:nvPr/>
        </p:nvSpPr>
        <p:spPr>
          <a:xfrm>
            <a:off x="1916837" y="320814"/>
            <a:ext cx="13442349" cy="707886"/>
          </a:xfrm>
          <a:prstGeom prst="rect">
            <a:avLst/>
          </a:prstGeom>
          <a:noFill/>
        </p:spPr>
        <p:txBody>
          <a:bodyPr wrap="square" rtlCol="0">
            <a:spAutoFit/>
          </a:bodyPr>
          <a:lstStyle/>
          <a:p>
            <a:pPr algn="just"/>
            <a:r>
              <a:rPr lang="en-US" sz="4000" b="1">
                <a:solidFill>
                  <a:srgbClr val="002060"/>
                </a:solidFill>
                <a:latin typeface="Arial" panose="020B0604020202020204" pitchFamily="34" charset="0"/>
                <a:cs typeface="Arial" panose="020B0604020202020204" pitchFamily="34" charset="0"/>
              </a:rPr>
              <a:t>Bài 1. Một số đặc điểm của thông tin số </a:t>
            </a:r>
          </a:p>
        </p:txBody>
      </p:sp>
      <p:graphicFrame>
        <p:nvGraphicFramePr>
          <p:cNvPr id="15" name="Table 14">
            <a:extLst>
              <a:ext uri="{FF2B5EF4-FFF2-40B4-BE49-F238E27FC236}">
                <a16:creationId xmlns:a16="http://schemas.microsoft.com/office/drawing/2014/main" xmlns="" id="{305D46A6-9291-DE20-C4BA-0A2C410E9C05}"/>
              </a:ext>
            </a:extLst>
          </p:cNvPr>
          <p:cNvGraphicFramePr>
            <a:graphicFrameLocks noGrp="1"/>
          </p:cNvGraphicFramePr>
          <p:nvPr>
            <p:extLst>
              <p:ext uri="{D42A27DB-BD31-4B8C-83A1-F6EECF244321}">
                <p14:modId xmlns:p14="http://schemas.microsoft.com/office/powerpoint/2010/main" val="2418768872"/>
              </p:ext>
            </p:extLst>
          </p:nvPr>
        </p:nvGraphicFramePr>
        <p:xfrm>
          <a:off x="685800" y="1198184"/>
          <a:ext cx="16916400" cy="8593983"/>
        </p:xfrm>
        <a:graphic>
          <a:graphicData uri="http://schemas.openxmlformats.org/drawingml/2006/table">
            <a:tbl>
              <a:tblPr firstRow="1" firstCol="1" bandRow="1"/>
              <a:tblGrid>
                <a:gridCol w="4724400">
                  <a:extLst>
                    <a:ext uri="{9D8B030D-6E8A-4147-A177-3AD203B41FA5}">
                      <a16:colId xmlns:a16="http://schemas.microsoft.com/office/drawing/2014/main" xmlns="" val="3470629819"/>
                    </a:ext>
                  </a:extLst>
                </a:gridCol>
                <a:gridCol w="12192000">
                  <a:extLst>
                    <a:ext uri="{9D8B030D-6E8A-4147-A177-3AD203B41FA5}">
                      <a16:colId xmlns:a16="http://schemas.microsoft.com/office/drawing/2014/main" xmlns="" val="2084035392"/>
                    </a:ext>
                  </a:extLst>
                </a:gridCol>
              </a:tblGrid>
              <a:tr h="735576">
                <a:tc>
                  <a:txBody>
                    <a:bodyPr/>
                    <a:lstStyle/>
                    <a:p>
                      <a:pPr marL="0" marR="0" algn="ctr">
                        <a:lnSpc>
                          <a:spcPct val="150000"/>
                        </a:lnSpc>
                        <a:spcBef>
                          <a:spcPts val="0"/>
                        </a:spcBef>
                        <a:spcAft>
                          <a:spcPts val="0"/>
                        </a:spcAft>
                      </a:pPr>
                      <a:r>
                        <a:rPr lang="vi-VN" sz="2800" b="1" i="0">
                          <a:solidFill>
                            <a:srgbClr val="000000"/>
                          </a:solidFill>
                          <a:effectLst/>
                          <a:latin typeface="+mn-lt"/>
                          <a:ea typeface="Calibri" panose="020F0502020204030204" pitchFamily="34" charset="0"/>
                          <a:cs typeface="Times New Roman" panose="02020603050405020304" pitchFamily="18" charset="0"/>
                        </a:rPr>
                        <a:t>Đặc điểm</a:t>
                      </a:r>
                      <a:endParaRPr lang="en-US" sz="2800" i="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800" b="1" i="0">
                          <a:solidFill>
                            <a:srgbClr val="000000"/>
                          </a:solidFill>
                          <a:effectLst/>
                          <a:latin typeface="Arial" panose="020B0604020202020204" pitchFamily="34" charset="0"/>
                          <a:ea typeface="Calibri" panose="020F0502020204030204" pitchFamily="34" charset="0"/>
                          <a:cs typeface="Arial" panose="020B0604020202020204" pitchFamily="34" charset="0"/>
                        </a:rPr>
                        <a:t>Giải thích </a:t>
                      </a:r>
                      <a:endParaRPr lang="en-US" sz="28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60125851"/>
                  </a:ext>
                </a:extLst>
              </a:tr>
              <a:tr h="1807333">
                <a:tc>
                  <a:txBody>
                    <a:bodyPr/>
                    <a:lstStyle/>
                    <a:p>
                      <a:pPr marL="457200" marR="0" indent="-457200" algn="just">
                        <a:lnSpc>
                          <a:spcPct val="150000"/>
                        </a:lnSpc>
                        <a:spcBef>
                          <a:spcPts val="0"/>
                        </a:spcBef>
                        <a:spcAft>
                          <a:spcPts val="0"/>
                        </a:spcAft>
                        <a:buFont typeface="Arial" panose="020B0604020202020204" pitchFamily="34" charset="0"/>
                        <a:buChar char="•"/>
                      </a:pPr>
                      <a:r>
                        <a:rPr lang="vi-VN" sz="2800" i="0">
                          <a:solidFill>
                            <a:srgbClr val="000000"/>
                          </a:solidFill>
                          <a:effectLst/>
                          <a:latin typeface="+mn-lt"/>
                          <a:ea typeface="Calibri" panose="020F0502020204030204" pitchFamily="34" charset="0"/>
                          <a:cs typeface="Times New Roman" panose="02020603050405020304" pitchFamily="18" charset="0"/>
                        </a:rPr>
                        <a:t>Thông tin số chiếm tỉ lệ rất lớn</a:t>
                      </a:r>
                      <a:endParaRPr lang="en-US" sz="2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vi-VN" sz="2800" i="0">
                          <a:solidFill>
                            <a:srgbClr val="000000"/>
                          </a:solidFill>
                          <a:effectLst/>
                          <a:latin typeface="+mn-lt"/>
                          <a:ea typeface="Calibri" panose="020F0502020204030204" pitchFamily="34" charset="0"/>
                          <a:cs typeface="Times New Roman" panose="02020603050405020304" pitchFamily="18" charset="0"/>
                        </a:rPr>
                        <a:t>Các công cụ công nghệ thông tin và truyền thông giúp thu nhập, lưu trữ, xử lí và truyền dữ liệu số rất tiện lợi với tốc độ nhanh.</a:t>
                      </a:r>
                      <a:endParaRPr lang="en-US" sz="2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8861592"/>
                  </a:ext>
                </a:extLst>
              </a:tr>
              <a:tr h="1191552">
                <a:tc>
                  <a:txBody>
                    <a:bodyPr/>
                    <a:lstStyle/>
                    <a:p>
                      <a:pPr marL="457200" marR="0" indent="-457200" algn="just">
                        <a:lnSpc>
                          <a:spcPct val="150000"/>
                        </a:lnSpc>
                        <a:spcBef>
                          <a:spcPts val="0"/>
                        </a:spcBef>
                        <a:spcAft>
                          <a:spcPts val="0"/>
                        </a:spcAft>
                        <a:buFont typeface="Arial" panose="020B0604020202020204" pitchFamily="34" charset="0"/>
                        <a:buChar char="•"/>
                      </a:pPr>
                      <a:r>
                        <a:rPr lang="vi-VN" sz="2800" i="0">
                          <a:solidFill>
                            <a:srgbClr val="000000"/>
                          </a:solidFill>
                          <a:effectLst/>
                          <a:latin typeface="+mn-lt"/>
                          <a:ea typeface="Calibri" panose="020F0502020204030204" pitchFamily="34" charset="0"/>
                          <a:cs typeface="Times New Roman" panose="02020603050405020304" pitchFamily="18" charset="0"/>
                        </a:rPr>
                        <a:t>Thông tin số được tạo ra với tốc độ ngày càng tăng</a:t>
                      </a:r>
                      <a:endParaRPr lang="en-US" sz="2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vi-VN" sz="2800" i="0">
                          <a:solidFill>
                            <a:srgbClr val="000000"/>
                          </a:solidFill>
                          <a:effectLst/>
                          <a:latin typeface="+mn-lt"/>
                          <a:ea typeface="Calibri" panose="020F0502020204030204" pitchFamily="34" charset="0"/>
                          <a:cs typeface="Times New Roman" panose="02020603050405020304" pitchFamily="18" charset="0"/>
                        </a:rPr>
                        <a:t>Internet là kho dữ liệu số khổng lồ và thường xuyên được cập nhật.</a:t>
                      </a:r>
                      <a:endParaRPr lang="en-US" sz="2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40549301"/>
                  </a:ext>
                </a:extLst>
              </a:tr>
              <a:tr h="1191552">
                <a:tc>
                  <a:txBody>
                    <a:bodyPr/>
                    <a:lstStyle/>
                    <a:p>
                      <a:pPr marL="457200" marR="0" indent="-457200" algn="just">
                        <a:lnSpc>
                          <a:spcPct val="150000"/>
                        </a:lnSpc>
                        <a:spcBef>
                          <a:spcPts val="0"/>
                        </a:spcBef>
                        <a:spcAft>
                          <a:spcPts val="0"/>
                        </a:spcAft>
                        <a:buFont typeface="Arial" panose="020B0604020202020204" pitchFamily="34" charset="0"/>
                        <a:buChar char="•"/>
                      </a:pPr>
                      <a:r>
                        <a:rPr lang="vi-VN" sz="2800" i="0">
                          <a:solidFill>
                            <a:srgbClr val="000000"/>
                          </a:solidFill>
                          <a:effectLst/>
                          <a:latin typeface="+mn-lt"/>
                          <a:ea typeface="Calibri" panose="020F0502020204030204" pitchFamily="34" charset="0"/>
                          <a:cs typeface="Times New Roman" panose="02020603050405020304" pitchFamily="18" charset="0"/>
                        </a:rPr>
                        <a:t>Thông tin số rất đa dạng</a:t>
                      </a:r>
                      <a:endParaRPr lang="en-US" sz="2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vi-VN" sz="2800" i="0">
                          <a:solidFill>
                            <a:srgbClr val="000000"/>
                          </a:solidFill>
                          <a:effectLst/>
                          <a:latin typeface="+mn-lt"/>
                          <a:ea typeface="Calibri" panose="020F0502020204030204" pitchFamily="34" charset="0"/>
                          <a:cs typeface="Times New Roman" panose="02020603050405020304" pitchFamily="18" charset="0"/>
                        </a:rPr>
                        <a:t>Thể hiện dưới nhiều hình dạng như chữ và số, hình ảnh, âm thanh, video.</a:t>
                      </a:r>
                      <a:endParaRPr lang="en-US" sz="2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61083558"/>
                  </a:ext>
                </a:extLst>
              </a:tr>
              <a:tr h="1807333">
                <a:tc>
                  <a:txBody>
                    <a:bodyPr/>
                    <a:lstStyle/>
                    <a:p>
                      <a:pPr marL="457200" marR="0" indent="-457200" algn="just">
                        <a:lnSpc>
                          <a:spcPct val="150000"/>
                        </a:lnSpc>
                        <a:spcBef>
                          <a:spcPts val="0"/>
                        </a:spcBef>
                        <a:spcAft>
                          <a:spcPts val="0"/>
                        </a:spcAft>
                        <a:buFont typeface="Arial" panose="020B0604020202020204" pitchFamily="34" charset="0"/>
                        <a:buChar char="•"/>
                      </a:pPr>
                      <a:r>
                        <a:rPr lang="vi-VN" sz="2800" i="0">
                          <a:solidFill>
                            <a:srgbClr val="000000"/>
                          </a:solidFill>
                          <a:effectLst/>
                          <a:latin typeface="+mn-lt"/>
                          <a:ea typeface="Calibri" panose="020F0502020204030204" pitchFamily="34" charset="0"/>
                          <a:cs typeface="Times New Roman" panose="02020603050405020304" pitchFamily="18" charset="0"/>
                        </a:rPr>
                        <a:t>Thông tin số có tính bản quyền</a:t>
                      </a:r>
                      <a:endParaRPr lang="en-US" sz="2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vi-VN" sz="2800" i="0">
                          <a:solidFill>
                            <a:srgbClr val="000000"/>
                          </a:solidFill>
                          <a:effectLst/>
                          <a:latin typeface="+mn-lt"/>
                          <a:ea typeface="Calibri" panose="020F0502020204030204" pitchFamily="34" charset="0"/>
                          <a:cs typeface="Times New Roman" panose="02020603050405020304" pitchFamily="18" charset="0"/>
                        </a:rPr>
                        <a:t>Nhiều văn bản, hình ảnh, video trên Internet, mạng xã hội được luật bản quyền bảo vệ và người dùng phải xin phép khi sử dụng.</a:t>
                      </a:r>
                      <a:endParaRPr lang="en-US" sz="2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19096169"/>
                  </a:ext>
                </a:extLst>
              </a:tr>
              <a:tr h="1821215">
                <a:tc>
                  <a:txBody>
                    <a:bodyPr/>
                    <a:lstStyle/>
                    <a:p>
                      <a:pPr marL="457200" marR="0" indent="-457200" algn="just">
                        <a:lnSpc>
                          <a:spcPct val="150000"/>
                        </a:lnSpc>
                        <a:spcBef>
                          <a:spcPts val="0"/>
                        </a:spcBef>
                        <a:spcAft>
                          <a:spcPts val="0"/>
                        </a:spcAft>
                        <a:buFont typeface="Arial" panose="020B0604020202020204" pitchFamily="34" charset="0"/>
                        <a:buChar char="•"/>
                      </a:pPr>
                      <a:r>
                        <a:rPr lang="vi-VN" sz="2800" i="0">
                          <a:solidFill>
                            <a:srgbClr val="000000"/>
                          </a:solidFill>
                          <a:effectLst/>
                          <a:latin typeface="+mn-lt"/>
                          <a:ea typeface="Calibri" panose="020F0502020204030204" pitchFamily="34" charset="0"/>
                          <a:cs typeface="Times New Roman" panose="02020603050405020304" pitchFamily="18" charset="0"/>
                        </a:rPr>
                        <a:t>Thông tin số có độ tin cậy khác nhau</a:t>
                      </a:r>
                      <a:endParaRPr lang="en-US" sz="2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vi-VN" sz="2800" i="0">
                          <a:solidFill>
                            <a:srgbClr val="000000"/>
                          </a:solidFill>
                          <a:effectLst/>
                          <a:latin typeface="+mn-lt"/>
                          <a:ea typeface="Calibri" panose="020F0502020204030204" pitchFamily="34" charset="0"/>
                          <a:cs typeface="Times New Roman" panose="02020603050405020304" pitchFamily="18" charset="0"/>
                        </a:rPr>
                        <a:t>Tìm kiếm thông tin về một người, vật, sự kiện hay một vấn đề sẽ nhận được nhiều tài liệu liên quan nhưng khó phân biệt tin thật, tin giả.</a:t>
                      </a:r>
                      <a:endParaRPr lang="en-US" sz="2800" i="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78206755"/>
                  </a:ext>
                </a:extLst>
              </a:tr>
            </a:tbl>
          </a:graphicData>
        </a:graphic>
      </p:graphicFrame>
      <p:sp>
        <p:nvSpPr>
          <p:cNvPr id="16" name="Freeform 3">
            <a:extLst>
              <a:ext uri="{FF2B5EF4-FFF2-40B4-BE49-F238E27FC236}">
                <a16:creationId xmlns:a16="http://schemas.microsoft.com/office/drawing/2014/main" xmlns="" id="{14D67307-91B6-4D8E-49C7-01392E58DF10}"/>
              </a:ext>
            </a:extLst>
          </p:cNvPr>
          <p:cNvSpPr/>
          <p:nvPr/>
        </p:nvSpPr>
        <p:spPr>
          <a:xfrm>
            <a:off x="636721" y="176968"/>
            <a:ext cx="1243078" cy="1204232"/>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7186866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6"/>
          <p:cNvGrpSpPr/>
          <p:nvPr/>
        </p:nvGrpSpPr>
        <p:grpSpPr>
          <a:xfrm>
            <a:off x="457200" y="1028700"/>
            <a:ext cx="17297400" cy="8839200"/>
            <a:chOff x="457200" y="419100"/>
            <a:chExt cx="17297400" cy="9448800"/>
          </a:xfrm>
        </p:grpSpPr>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3"/>
            <p:cNvGrpSpPr>
              <a:grpSpLocks noChangeAspect="1"/>
            </p:cNvGrpSpPr>
            <p:nvPr/>
          </p:nvGrpSpPr>
          <p:grpSpPr>
            <a:xfrm>
              <a:off x="1797651" y="1028700"/>
              <a:ext cx="238374" cy="238374"/>
              <a:chOff x="0" y="0"/>
              <a:chExt cx="495300" cy="495300"/>
            </a:xfrm>
          </p:grpSpPr>
          <p:sp>
            <p:nvSpPr>
              <p:cNvPr id="5"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7" name="Group 29"/>
            <p:cNvGrpSpPr>
              <a:grpSpLocks noChangeAspect="1"/>
            </p:cNvGrpSpPr>
            <p:nvPr/>
          </p:nvGrpSpPr>
          <p:grpSpPr>
            <a:xfrm>
              <a:off x="1408768" y="1028700"/>
              <a:ext cx="238374" cy="238374"/>
              <a:chOff x="0" y="0"/>
              <a:chExt cx="495300" cy="495300"/>
            </a:xfrm>
          </p:grpSpPr>
          <p:sp>
            <p:nvSpPr>
              <p:cNvPr id="8"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9"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10" name="Group 35"/>
            <p:cNvGrpSpPr>
              <a:grpSpLocks noChangeAspect="1"/>
            </p:cNvGrpSpPr>
            <p:nvPr/>
          </p:nvGrpSpPr>
          <p:grpSpPr>
            <a:xfrm>
              <a:off x="1019886" y="1028700"/>
              <a:ext cx="238374" cy="238374"/>
              <a:chOff x="0" y="0"/>
              <a:chExt cx="495300" cy="495300"/>
            </a:xfrm>
          </p:grpSpPr>
          <p:sp>
            <p:nvSpPr>
              <p:cNvPr id="11"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2"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21" name="TextBox 20">
            <a:extLst>
              <a:ext uri="{FF2B5EF4-FFF2-40B4-BE49-F238E27FC236}">
                <a16:creationId xmlns:a16="http://schemas.microsoft.com/office/drawing/2014/main" xmlns="" id="{454C8508-F036-6B93-5BED-1A7F826791DE}"/>
              </a:ext>
            </a:extLst>
          </p:cNvPr>
          <p:cNvSpPr txBox="1"/>
          <p:nvPr/>
        </p:nvSpPr>
        <p:spPr>
          <a:xfrm>
            <a:off x="1916837" y="320814"/>
            <a:ext cx="14466163" cy="707886"/>
          </a:xfrm>
          <a:prstGeom prst="rect">
            <a:avLst/>
          </a:prstGeom>
          <a:noFill/>
        </p:spPr>
        <p:txBody>
          <a:bodyPr wrap="square" rtlCol="0">
            <a:spAutoFit/>
          </a:bodyPr>
          <a:lstStyle/>
          <a:p>
            <a:pPr algn="just"/>
            <a:r>
              <a:rPr lang="en-US" sz="4000" b="1">
                <a:solidFill>
                  <a:srgbClr val="002060"/>
                </a:solidFill>
                <a:latin typeface="Arial" panose="020B0604020202020204" pitchFamily="34" charset="0"/>
                <a:cs typeface="Arial" panose="020B0604020202020204" pitchFamily="34" charset="0"/>
              </a:rPr>
              <a:t>Bài 2. Giới thiệu về một phần mềm </a:t>
            </a:r>
          </a:p>
        </p:txBody>
      </p:sp>
      <p:sp>
        <p:nvSpPr>
          <p:cNvPr id="16" name="Freeform 3">
            <a:extLst>
              <a:ext uri="{FF2B5EF4-FFF2-40B4-BE49-F238E27FC236}">
                <a16:creationId xmlns:a16="http://schemas.microsoft.com/office/drawing/2014/main" xmlns="" id="{14D67307-91B6-4D8E-49C7-01392E58DF10}"/>
              </a:ext>
            </a:extLst>
          </p:cNvPr>
          <p:cNvSpPr/>
          <p:nvPr/>
        </p:nvSpPr>
        <p:spPr>
          <a:xfrm>
            <a:off x="636721" y="176968"/>
            <a:ext cx="1243078" cy="1204232"/>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xmlns="" id="{B1A4D574-E52E-F3B6-9054-58369A2477B0}"/>
              </a:ext>
            </a:extLst>
          </p:cNvPr>
          <p:cNvGrpSpPr/>
          <p:nvPr/>
        </p:nvGrpSpPr>
        <p:grpSpPr>
          <a:xfrm>
            <a:off x="680975" y="3405150"/>
            <a:ext cx="5152995" cy="4086300"/>
            <a:chOff x="636721" y="3162300"/>
            <a:chExt cx="5152995" cy="4086300"/>
          </a:xfrm>
        </p:grpSpPr>
        <p:pic>
          <p:nvPicPr>
            <p:cNvPr id="13" name="Picture 12">
              <a:extLst>
                <a:ext uri="{FF2B5EF4-FFF2-40B4-BE49-F238E27FC236}">
                  <a16:creationId xmlns:a16="http://schemas.microsoft.com/office/drawing/2014/main" xmlns="" id="{FF904F1B-A9FB-2CCD-C083-90B0ECFE037C}"/>
                </a:ext>
              </a:extLst>
            </p:cNvPr>
            <p:cNvPicPr>
              <a:picLocks noChangeAspect="1"/>
            </p:cNvPicPr>
            <p:nvPr/>
          </p:nvPicPr>
          <p:blipFill>
            <a:blip r:embed="rId5"/>
            <a:stretch>
              <a:fillRect/>
            </a:stretch>
          </p:blipFill>
          <p:spPr>
            <a:xfrm>
              <a:off x="1456133" y="3162300"/>
              <a:ext cx="3536693" cy="3171234"/>
            </a:xfrm>
            <a:prstGeom prst="rect">
              <a:avLst/>
            </a:prstGeom>
          </p:spPr>
        </p:pic>
        <p:sp>
          <p:nvSpPr>
            <p:cNvPr id="14" name="TextBox 13">
              <a:extLst>
                <a:ext uri="{FF2B5EF4-FFF2-40B4-BE49-F238E27FC236}">
                  <a16:creationId xmlns:a16="http://schemas.microsoft.com/office/drawing/2014/main" xmlns="" id="{B7079A5B-BD7B-0354-81A5-6E5B26FD075E}"/>
                </a:ext>
              </a:extLst>
            </p:cNvPr>
            <p:cNvSpPr txBox="1"/>
            <p:nvPr/>
          </p:nvSpPr>
          <p:spPr>
            <a:xfrm>
              <a:off x="636721" y="6617658"/>
              <a:ext cx="5152995" cy="630942"/>
            </a:xfrm>
            <a:prstGeom prst="rect">
              <a:avLst/>
            </a:prstGeom>
            <a:noFill/>
          </p:spPr>
          <p:txBody>
            <a:bodyPr wrap="square" rtlCol="0">
              <a:spAutoFit/>
            </a:bodyPr>
            <a:lstStyle/>
            <a:p>
              <a:pPr algn="ctr"/>
              <a:r>
                <a:rPr lang="en-US" sz="3500">
                  <a:solidFill>
                    <a:srgbClr val="002060"/>
                  </a:solidFill>
                  <a:latin typeface="Arial" panose="020B0604020202020204" pitchFamily="34" charset="0"/>
                  <a:cs typeface="Arial" panose="020B0604020202020204" pitchFamily="34" charset="0"/>
                </a:rPr>
                <a:t>Google Drive </a:t>
              </a:r>
            </a:p>
          </p:txBody>
        </p:sp>
      </p:grpSp>
      <p:sp>
        <p:nvSpPr>
          <p:cNvPr id="19" name="TextBox 18">
            <a:extLst>
              <a:ext uri="{FF2B5EF4-FFF2-40B4-BE49-F238E27FC236}">
                <a16:creationId xmlns:a16="http://schemas.microsoft.com/office/drawing/2014/main" xmlns="" id="{03C48E80-5E1C-59C2-8334-745DD631F033}"/>
              </a:ext>
            </a:extLst>
          </p:cNvPr>
          <p:cNvSpPr txBox="1"/>
          <p:nvPr/>
        </p:nvSpPr>
        <p:spPr>
          <a:xfrm>
            <a:off x="6143865" y="1765849"/>
            <a:ext cx="11300840" cy="736490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a:t>Là dịch vụ lưu trữ và đồng bộ hóa tập tin được tạo bởi Google. </a:t>
            </a:r>
            <a:endParaRPr lang="en-US" sz="4000"/>
          </a:p>
          <a:p>
            <a:pPr marL="571500" indent="-571500" algn="just">
              <a:lnSpc>
                <a:spcPct val="150000"/>
              </a:lnSpc>
              <a:buFont typeface="Arial" panose="020B0604020202020204" pitchFamily="34" charset="0"/>
              <a:buChar char="•"/>
            </a:pPr>
            <a:r>
              <a:rPr lang="vi-VN" sz="4000"/>
              <a:t>Nó cho phép người dùng có thể lưu trữ tập tin trên đám mây, chia sẻ tập tin, và chỉnh sửa tài liệu, văn bản, bảng tính và bài thuyết trình với cộng tác viên.</a:t>
            </a:r>
            <a:endParaRPr lang="en-US" sz="4000"/>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Làm việc với loại tệp có đuôi tên tệp là: </a:t>
            </a:r>
            <a:r>
              <a:rPr lang="en-US" sz="4000" i="1">
                <a:latin typeface="Arial" panose="020B0604020202020204" pitchFamily="34" charset="0"/>
                <a:cs typeface="Arial" panose="020B0604020202020204" pitchFamily="34" charset="0"/>
              </a:rPr>
              <a:t>pdf, docx, jpg, png.</a:t>
            </a:r>
          </a:p>
        </p:txBody>
      </p:sp>
      <p:pic>
        <p:nvPicPr>
          <p:cNvPr id="5122" name="Picture 2" descr="Musical notes ">
            <a:extLst>
              <a:ext uri="{FF2B5EF4-FFF2-40B4-BE49-F238E27FC236}">
                <a16:creationId xmlns:a16="http://schemas.microsoft.com/office/drawing/2014/main" xmlns="" id="{FF5EC890-DF13-46C6-6B70-675450C6F4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444" y="2822122"/>
            <a:ext cx="827419" cy="8274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bc ">
            <a:extLst>
              <a:ext uri="{FF2B5EF4-FFF2-40B4-BE49-F238E27FC236}">
                <a16:creationId xmlns:a16="http://schemas.microsoft.com/office/drawing/2014/main" xmlns="" id="{1D6E8031-80AC-4ABD-ABBB-648A822928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7513" y="882677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5189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22860"/>
            <a:ext cx="18288000" cy="10287000"/>
          </a:xfrm>
          <a:prstGeom prst="rect">
            <a:avLst/>
          </a:prstGeom>
          <a:solidFill>
            <a:srgbClr val="FDF9F2"/>
          </a:solidFill>
          <a:ln>
            <a:solidFill>
              <a:srgbClr val="FDF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5"/>
          <p:cNvSpPr/>
          <p:nvPr/>
        </p:nvSpPr>
        <p:spPr>
          <a:xfrm rot="3538" flipV="1">
            <a:off x="-95596" y="1944442"/>
            <a:ext cx="18479188" cy="18923"/>
          </a:xfrm>
          <a:prstGeom prst="line">
            <a:avLst/>
          </a:prstGeom>
          <a:ln w="38100" cap="rnd">
            <a:solidFill>
              <a:srgbClr val="100F0D"/>
            </a:solidFill>
            <a:prstDash val="solid"/>
            <a:headEnd type="none" w="sm" len="sm"/>
            <a:tailEnd type="none" w="sm" len="sm"/>
          </a:ln>
        </p:spPr>
        <p:txBody>
          <a:bodyPr/>
          <a:lstStyle/>
          <a:p>
            <a:endParaRPr lang="en-US"/>
          </a:p>
        </p:txBody>
      </p:sp>
      <p:grpSp>
        <p:nvGrpSpPr>
          <p:cNvPr id="17" name="Group 17"/>
          <p:cNvGrpSpPr>
            <a:grpSpLocks noChangeAspect="1"/>
          </p:cNvGrpSpPr>
          <p:nvPr/>
        </p:nvGrpSpPr>
        <p:grpSpPr>
          <a:xfrm>
            <a:off x="2483069" y="928846"/>
            <a:ext cx="411879" cy="411879"/>
            <a:chOff x="0" y="0"/>
            <a:chExt cx="495300" cy="495300"/>
          </a:xfrm>
        </p:grpSpPr>
        <p:sp>
          <p:nvSpPr>
            <p:cNvPr id="18" name="Freeform 18"/>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9" name="Freeform 19"/>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20" name="Group 20"/>
          <p:cNvGrpSpPr>
            <a:grpSpLocks noChangeAspect="1"/>
          </p:cNvGrpSpPr>
          <p:nvPr/>
        </p:nvGrpSpPr>
        <p:grpSpPr>
          <a:xfrm>
            <a:off x="1811130" y="928846"/>
            <a:ext cx="411879" cy="411879"/>
            <a:chOff x="0" y="0"/>
            <a:chExt cx="495300" cy="495300"/>
          </a:xfrm>
        </p:grpSpPr>
        <p:sp>
          <p:nvSpPr>
            <p:cNvPr id="21" name="Freeform 2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2" name="Freeform 2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23" name="Group 23"/>
          <p:cNvGrpSpPr>
            <a:grpSpLocks noChangeAspect="1"/>
          </p:cNvGrpSpPr>
          <p:nvPr/>
        </p:nvGrpSpPr>
        <p:grpSpPr>
          <a:xfrm>
            <a:off x="1139191" y="928846"/>
            <a:ext cx="411879" cy="411879"/>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sp>
        <p:nvSpPr>
          <p:cNvPr id="33" name="TextBox 43"/>
          <p:cNvSpPr txBox="1"/>
          <p:nvPr/>
        </p:nvSpPr>
        <p:spPr>
          <a:xfrm>
            <a:off x="6678733" y="491392"/>
            <a:ext cx="4930533" cy="1213922"/>
          </a:xfrm>
          <a:prstGeom prst="rect">
            <a:avLst/>
          </a:prstGeom>
        </p:spPr>
        <p:txBody>
          <a:bodyPr wrap="square" lIns="0" tIns="0" rIns="0" bIns="0" rtlCol="0" anchor="ctr">
            <a:spAutoFit/>
          </a:bodyPr>
          <a:lstStyle/>
          <a:p>
            <a:pPr algn="ctr">
              <a:lnSpc>
                <a:spcPct val="150000"/>
              </a:lnSpc>
            </a:pPr>
            <a:r>
              <a:rPr lang="en-US" sz="6000" b="1" dirty="0">
                <a:solidFill>
                  <a:srgbClr val="002060"/>
                </a:solidFill>
                <a:latin typeface="Arial" panose="020B0604020202020204" pitchFamily="34" charset="0"/>
                <a:cs typeface="Arial" panose="020B0604020202020204" pitchFamily="34" charset="0"/>
              </a:rPr>
              <a:t>VẬN DỤNG</a:t>
            </a:r>
          </a:p>
        </p:txBody>
      </p:sp>
      <p:sp>
        <p:nvSpPr>
          <p:cNvPr id="3" name="Rectangle 2"/>
          <p:cNvSpPr/>
          <p:nvPr/>
        </p:nvSpPr>
        <p:spPr>
          <a:xfrm>
            <a:off x="990600" y="2262875"/>
            <a:ext cx="13565507" cy="3671583"/>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1</a:t>
            </a:r>
            <a:r>
              <a:rPr lang="vi-VN" sz="4000" b="1">
                <a:solidFill>
                  <a:srgbClr val="C00000"/>
                </a:solidFill>
                <a:latin typeface="Arial" panose="020B0604020202020204" pitchFamily="34" charset="0"/>
                <a:cs typeface="Arial" panose="020B0604020202020204" pitchFamily="34" charset="0"/>
              </a:rPr>
              <a:t>: </a:t>
            </a:r>
            <a:r>
              <a:rPr lang="vi-VN" sz="4000">
                <a:cs typeface="Arial" panose="020B0604020202020204" pitchFamily="34" charset="0"/>
              </a:rPr>
              <a:t>Em có nhiều sách và cũng thường trao đổi sách với bạn. Nếu muốn ghi lại những lần trao đổi sách với bạn để dễ theo dõi, em ghi vào sổ tay hay dùng máy tính với phần mềm Word, Excel? Vì sao?</a:t>
            </a:r>
            <a:endParaRPr lang="vi-VN" sz="4000" dirty="0">
              <a:latin typeface="Arial" panose="020B0604020202020204" pitchFamily="34" charset="0"/>
              <a:cs typeface="Arial" panose="020B0604020202020204" pitchFamily="34" charset="0"/>
            </a:endParaRPr>
          </a:p>
        </p:txBody>
      </p:sp>
      <p:sp>
        <p:nvSpPr>
          <p:cNvPr id="2" name="Freeform 8">
            <a:extLst>
              <a:ext uri="{FF2B5EF4-FFF2-40B4-BE49-F238E27FC236}">
                <a16:creationId xmlns:a16="http://schemas.microsoft.com/office/drawing/2014/main" xmlns="" id="{B28CE306-3E4C-049C-62CC-D49FABDA72AD}"/>
              </a:ext>
            </a:extLst>
          </p:cNvPr>
          <p:cNvSpPr/>
          <p:nvPr/>
        </p:nvSpPr>
        <p:spPr>
          <a:xfrm>
            <a:off x="14020800" y="4700155"/>
            <a:ext cx="3810000" cy="5334000"/>
          </a:xfrm>
          <a:custGeom>
            <a:avLst/>
            <a:gdLst/>
            <a:ahLst/>
            <a:cxnLst/>
            <a:rect l="l" t="t" r="r" b="b"/>
            <a:pathLst>
              <a:path w="3079815" h="4114800">
                <a:moveTo>
                  <a:pt x="0" y="0"/>
                </a:moveTo>
                <a:lnTo>
                  <a:pt x="3079815" y="0"/>
                </a:lnTo>
                <a:lnTo>
                  <a:pt x="307981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6146" name="Picture 2" descr="Book ">
            <a:extLst>
              <a:ext uri="{FF2B5EF4-FFF2-40B4-BE49-F238E27FC236}">
                <a16:creationId xmlns:a16="http://schemas.microsoft.com/office/drawing/2014/main" xmlns="" id="{E061E798-FE5E-FF5F-8B34-E27D2E0D4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0606" y="8261204"/>
            <a:ext cx="1752994" cy="175299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29040CC8-324A-9AE2-B91E-90EC605B22CD}"/>
              </a:ext>
            </a:extLst>
          </p:cNvPr>
          <p:cNvGrpSpPr/>
          <p:nvPr/>
        </p:nvGrpSpPr>
        <p:grpSpPr>
          <a:xfrm>
            <a:off x="693585" y="6569147"/>
            <a:ext cx="10423437" cy="2748253"/>
            <a:chOff x="777963" y="6589017"/>
            <a:chExt cx="10423437" cy="2748253"/>
          </a:xfrm>
        </p:grpSpPr>
        <p:pic>
          <p:nvPicPr>
            <p:cNvPr id="6" name="Graphic 5" descr="Arrow: Slight curve with solid fill">
              <a:extLst>
                <a:ext uri="{FF2B5EF4-FFF2-40B4-BE49-F238E27FC236}">
                  <a16:creationId xmlns:a16="http://schemas.microsoft.com/office/drawing/2014/main" xmlns="" id="{9FE852CD-7291-B9ED-0D91-0E70808CC4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009710">
              <a:off x="777963" y="6728572"/>
              <a:ext cx="1806437" cy="1016000"/>
            </a:xfrm>
            <a:prstGeom prst="rect">
              <a:avLst/>
            </a:prstGeom>
          </p:spPr>
        </p:pic>
        <p:sp>
          <p:nvSpPr>
            <p:cNvPr id="7" name="TextBox 6">
              <a:extLst>
                <a:ext uri="{FF2B5EF4-FFF2-40B4-BE49-F238E27FC236}">
                  <a16:creationId xmlns:a16="http://schemas.microsoft.com/office/drawing/2014/main" xmlns="" id="{B4063303-7F4D-C801-AD7A-AAD94C4AEA1E}"/>
                </a:ext>
              </a:extLst>
            </p:cNvPr>
            <p:cNvSpPr txBox="1"/>
            <p:nvPr/>
          </p:nvSpPr>
          <p:spPr>
            <a:xfrm>
              <a:off x="2828306" y="6589017"/>
              <a:ext cx="8373094" cy="2748253"/>
            </a:xfrm>
            <a:prstGeom prst="rect">
              <a:avLst/>
            </a:prstGeom>
            <a:noFill/>
          </p:spPr>
          <p:txBody>
            <a:bodyPr wrap="square" rtlCol="0">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Ghi vào phần mềm Word, Excel vì phần mềm có thể phân loại, lọc thông tin.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66" name="TextBox 43"/>
          <p:cNvSpPr txBox="1"/>
          <p:nvPr/>
        </p:nvSpPr>
        <p:spPr>
          <a:xfrm>
            <a:off x="5105400" y="875975"/>
            <a:ext cx="8137105" cy="1213922"/>
          </a:xfrm>
          <a:prstGeom prst="rect">
            <a:avLst/>
          </a:prstGeom>
        </p:spPr>
        <p:txBody>
          <a:bodyPr wrap="square" lIns="0" tIns="0" rIns="0" bIns="0" rtlCol="0" anchor="ctr">
            <a:spAutoFit/>
          </a:bodyPr>
          <a:lstStyle/>
          <a:p>
            <a:pPr algn="ctr">
              <a:lnSpc>
                <a:spcPct val="150000"/>
              </a:lnSpc>
            </a:pPr>
            <a:r>
              <a:rPr lang="en-US" sz="6000" b="1" dirty="0">
                <a:solidFill>
                  <a:srgbClr val="002060"/>
                </a:solidFill>
                <a:latin typeface="Arial" panose="020B0604020202020204" pitchFamily="34" charset="0"/>
                <a:cs typeface="Arial" panose="020B0604020202020204" pitchFamily="34" charset="0"/>
              </a:rPr>
              <a:t>HƯỚNG DẪN VỀ NHÀ</a:t>
            </a:r>
          </a:p>
        </p:txBody>
      </p:sp>
      <p:grpSp>
        <p:nvGrpSpPr>
          <p:cNvPr id="72" name="Group 71"/>
          <p:cNvGrpSpPr/>
          <p:nvPr/>
        </p:nvGrpSpPr>
        <p:grpSpPr>
          <a:xfrm>
            <a:off x="11353800" y="2858316"/>
            <a:ext cx="6236777" cy="3599534"/>
            <a:chOff x="11353800" y="2858316"/>
            <a:chExt cx="6236777" cy="3599534"/>
          </a:xfrm>
        </p:grpSpPr>
        <p:grpSp>
          <p:nvGrpSpPr>
            <p:cNvPr id="48" name="Group 47"/>
            <p:cNvGrpSpPr/>
            <p:nvPr/>
          </p:nvGrpSpPr>
          <p:grpSpPr>
            <a:xfrm>
              <a:off x="11353800" y="2858316"/>
              <a:ext cx="6236777" cy="3599534"/>
              <a:chOff x="1111037" y="5658766"/>
              <a:chExt cx="6236777" cy="3599534"/>
            </a:xfrm>
          </p:grpSpPr>
          <p:grpSp>
            <p:nvGrpSpPr>
              <p:cNvPr id="49" name="Group 6"/>
              <p:cNvGrpSpPr/>
              <p:nvPr/>
            </p:nvGrpSpPr>
            <p:grpSpPr>
              <a:xfrm>
                <a:off x="1285915" y="5917632"/>
                <a:ext cx="6061899" cy="3340668"/>
                <a:chOff x="0" y="0"/>
                <a:chExt cx="10052054" cy="5539613"/>
              </a:xfrm>
            </p:grpSpPr>
            <p:sp>
              <p:nvSpPr>
                <p:cNvPr id="64"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chemeClr val="accent3">
                    <a:lumMod val="60000"/>
                    <a:lumOff val="40000"/>
                  </a:schemeClr>
                </a:solidFill>
              </p:spPr>
              <p:txBody>
                <a:bodyPr/>
                <a:lstStyle/>
                <a:p>
                  <a:endParaRPr lang="en-US"/>
                </a:p>
              </p:txBody>
            </p:sp>
            <p:sp>
              <p:nvSpPr>
                <p:cNvPr id="65"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txBody>
                <a:bodyPr/>
                <a:lstStyle/>
                <a:p>
                  <a:endParaRPr lang="en-US"/>
                </a:p>
              </p:txBody>
            </p:sp>
          </p:grpSp>
          <p:grpSp>
            <p:nvGrpSpPr>
              <p:cNvPr id="50" name="Group 49"/>
              <p:cNvGrpSpPr/>
              <p:nvPr/>
            </p:nvGrpSpPr>
            <p:grpSpPr>
              <a:xfrm>
                <a:off x="1111037" y="5658766"/>
                <a:ext cx="6061899" cy="3397474"/>
                <a:chOff x="1028700" y="5621107"/>
                <a:chExt cx="6061899" cy="3397474"/>
              </a:xfrm>
            </p:grpSpPr>
            <p:grpSp>
              <p:nvGrpSpPr>
                <p:cNvPr id="51" name="Group 12"/>
                <p:cNvGrpSpPr/>
                <p:nvPr/>
              </p:nvGrpSpPr>
              <p:grpSpPr>
                <a:xfrm>
                  <a:off x="1028700" y="5621107"/>
                  <a:ext cx="6061899" cy="3397474"/>
                  <a:chOff x="0" y="0"/>
                  <a:chExt cx="10052054" cy="5633812"/>
                </a:xfrm>
              </p:grpSpPr>
              <p:sp>
                <p:nvSpPr>
                  <p:cNvPr id="62"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a:p>
                </p:txBody>
              </p:sp>
              <p:sp>
                <p:nvSpPr>
                  <p:cNvPr id="63"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txBody>
                  <a:bodyPr/>
                  <a:lstStyle/>
                  <a:p>
                    <a:endParaRPr lang="en-US"/>
                  </a:p>
                </p:txBody>
              </p:sp>
            </p:grpSp>
            <p:sp>
              <p:nvSpPr>
                <p:cNvPr id="52" name="AutoShape 22"/>
                <p:cNvSpPr/>
                <p:nvPr/>
              </p:nvSpPr>
              <p:spPr>
                <a:xfrm>
                  <a:off x="1028700" y="6541981"/>
                  <a:ext cx="6061899" cy="0"/>
                </a:xfrm>
                <a:prstGeom prst="line">
                  <a:avLst/>
                </a:prstGeom>
                <a:ln w="38100" cap="rnd">
                  <a:solidFill>
                    <a:srgbClr val="100F0D"/>
                  </a:solidFill>
                  <a:prstDash val="solid"/>
                  <a:headEnd type="none" w="sm" len="sm"/>
                  <a:tailEnd type="none" w="sm" len="sm"/>
                </a:ln>
              </p:spPr>
              <p:txBody>
                <a:bodyPr/>
                <a:lstStyle/>
                <a:p>
                  <a:endParaRPr lang="en-US"/>
                </a:p>
              </p:txBody>
            </p:sp>
            <p:grpSp>
              <p:nvGrpSpPr>
                <p:cNvPr id="53" name="Group 26"/>
                <p:cNvGrpSpPr>
                  <a:grpSpLocks noChangeAspect="1"/>
                </p:cNvGrpSpPr>
                <p:nvPr/>
              </p:nvGrpSpPr>
              <p:grpSpPr>
                <a:xfrm>
                  <a:off x="2063680" y="5985306"/>
                  <a:ext cx="238374" cy="238374"/>
                  <a:chOff x="0" y="0"/>
                  <a:chExt cx="495300" cy="495300"/>
                </a:xfrm>
              </p:grpSpPr>
              <p:sp>
                <p:nvSpPr>
                  <p:cNvPr id="60"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1"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54" name="Group 32"/>
                <p:cNvGrpSpPr>
                  <a:grpSpLocks noChangeAspect="1"/>
                </p:cNvGrpSpPr>
                <p:nvPr/>
              </p:nvGrpSpPr>
              <p:grpSpPr>
                <a:xfrm>
                  <a:off x="1674798" y="5985306"/>
                  <a:ext cx="238374" cy="238374"/>
                  <a:chOff x="0" y="0"/>
                  <a:chExt cx="495300" cy="495300"/>
                </a:xfrm>
              </p:grpSpPr>
              <p:sp>
                <p:nvSpPr>
                  <p:cNvPr id="58"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59"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55" name="Group 38"/>
                <p:cNvGrpSpPr>
                  <a:grpSpLocks noChangeAspect="1"/>
                </p:cNvGrpSpPr>
                <p:nvPr/>
              </p:nvGrpSpPr>
              <p:grpSpPr>
                <a:xfrm>
                  <a:off x="1285915" y="5985306"/>
                  <a:ext cx="238374" cy="238374"/>
                  <a:chOff x="0" y="0"/>
                  <a:chExt cx="495300" cy="495300"/>
                </a:xfrm>
              </p:grpSpPr>
              <p:sp>
                <p:nvSpPr>
                  <p:cNvPr id="56"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57"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grpSp>
        <p:sp>
          <p:nvSpPr>
            <p:cNvPr id="69" name="TextBox 68"/>
            <p:cNvSpPr txBox="1"/>
            <p:nvPr/>
          </p:nvSpPr>
          <p:spPr>
            <a:xfrm>
              <a:off x="11436015" y="3766671"/>
              <a:ext cx="5945102" cy="1998176"/>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Xem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err="1">
                  <a:latin typeface="Arial" panose="020B0604020202020204" pitchFamily="34" charset="0"/>
                  <a:cs typeface="Arial" panose="020B0604020202020204" pitchFamily="34" charset="0"/>
                </a:rPr>
                <a:t>Bài</a:t>
              </a:r>
              <a:r>
                <a:rPr lang="en-US" sz="4400" b="1">
                  <a:latin typeface="Arial" panose="020B0604020202020204" pitchFamily="34" charset="0"/>
                  <a:cs typeface="Arial" panose="020B0604020202020204" pitchFamily="34" charset="0"/>
                </a:rPr>
                <a:t> 2</a:t>
              </a:r>
              <a:endParaRPr lang="en-US" sz="4400" b="1" dirty="0">
                <a:latin typeface="Arial" panose="020B0604020202020204" pitchFamily="34" charset="0"/>
                <a:cs typeface="Arial" panose="020B0604020202020204" pitchFamily="34" charset="0"/>
              </a:endParaRPr>
            </a:p>
          </p:txBody>
        </p:sp>
      </p:grpSp>
      <p:grpSp>
        <p:nvGrpSpPr>
          <p:cNvPr id="71" name="Group 70"/>
          <p:cNvGrpSpPr/>
          <p:nvPr/>
        </p:nvGrpSpPr>
        <p:grpSpPr>
          <a:xfrm>
            <a:off x="6222394" y="5696127"/>
            <a:ext cx="6319114" cy="3637193"/>
            <a:chOff x="6222394" y="5696127"/>
            <a:chExt cx="6319114" cy="3637193"/>
          </a:xfrm>
        </p:grpSpPr>
        <p:grpSp>
          <p:nvGrpSpPr>
            <p:cNvPr id="47" name="Group 46"/>
            <p:cNvGrpSpPr/>
            <p:nvPr/>
          </p:nvGrpSpPr>
          <p:grpSpPr>
            <a:xfrm>
              <a:off x="6222394" y="5696127"/>
              <a:ext cx="6319114" cy="3637193"/>
              <a:chOff x="1913607" y="1166906"/>
              <a:chExt cx="6319114" cy="3637193"/>
            </a:xfrm>
          </p:grpSpPr>
          <p:grpSp>
            <p:nvGrpSpPr>
              <p:cNvPr id="3" name="Group 3"/>
              <p:cNvGrpSpPr/>
              <p:nvPr/>
            </p:nvGrpSpPr>
            <p:grpSpPr>
              <a:xfrm>
                <a:off x="2170822" y="1463431"/>
                <a:ext cx="6061899" cy="3340668"/>
                <a:chOff x="0" y="0"/>
                <a:chExt cx="10052054" cy="5539613"/>
              </a:xfrm>
            </p:grpSpPr>
            <p:sp>
              <p:nvSpPr>
                <p:cNvPr id="4" name="Freeform 4"/>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txBody>
                <a:bodyPr/>
                <a:lstStyle/>
                <a:p>
                  <a:endParaRPr lang="en-US"/>
                </a:p>
              </p:txBody>
            </p:sp>
            <p:sp>
              <p:nvSpPr>
                <p:cNvPr id="5" name="Freeform 5"/>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txBody>
                <a:bodyPr/>
                <a:lstStyle/>
                <a:p>
                  <a:endParaRPr lang="en-US"/>
                </a:p>
              </p:txBody>
            </p:sp>
          </p:grpSp>
          <p:grpSp>
            <p:nvGrpSpPr>
              <p:cNvPr id="9" name="Group 9"/>
              <p:cNvGrpSpPr/>
              <p:nvPr/>
            </p:nvGrpSpPr>
            <p:grpSpPr>
              <a:xfrm>
                <a:off x="1913607" y="1166906"/>
                <a:ext cx="6061899" cy="3397474"/>
                <a:chOff x="0" y="0"/>
                <a:chExt cx="10052054" cy="5633812"/>
              </a:xfrm>
            </p:grpSpPr>
            <p:sp>
              <p:nvSpPr>
                <p:cNvPr id="10" name="Freeform 10"/>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a:p>
              </p:txBody>
            </p:sp>
            <p:sp>
              <p:nvSpPr>
                <p:cNvPr id="11" name="Freeform 11"/>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txBody>
                <a:bodyPr/>
                <a:lstStyle/>
                <a:p>
                  <a:endParaRPr lang="en-US"/>
                </a:p>
              </p:txBody>
            </p:sp>
          </p:grpSp>
          <p:sp>
            <p:nvSpPr>
              <p:cNvPr id="21" name="AutoShape 21"/>
              <p:cNvSpPr/>
              <p:nvPr/>
            </p:nvSpPr>
            <p:spPr>
              <a:xfrm>
                <a:off x="1913607" y="2087779"/>
                <a:ext cx="6061899" cy="0"/>
              </a:xfrm>
              <a:prstGeom prst="line">
                <a:avLst/>
              </a:prstGeom>
              <a:ln w="38100" cap="rnd">
                <a:solidFill>
                  <a:srgbClr val="100F0D"/>
                </a:solidFill>
                <a:prstDash val="solid"/>
                <a:headEnd type="none" w="sm" len="sm"/>
                <a:tailEnd type="none" w="sm" len="sm"/>
              </a:ln>
            </p:spPr>
            <p:txBody>
              <a:bodyPr/>
              <a:lstStyle/>
              <a:p>
                <a:endParaRPr lang="en-US"/>
              </a:p>
            </p:txBody>
          </p:sp>
          <p:grpSp>
            <p:nvGrpSpPr>
              <p:cNvPr id="23" name="Group 23"/>
              <p:cNvGrpSpPr>
                <a:grpSpLocks noChangeAspect="1"/>
              </p:cNvGrpSpPr>
              <p:nvPr/>
            </p:nvGrpSpPr>
            <p:grpSpPr>
              <a:xfrm>
                <a:off x="2948587" y="1531104"/>
                <a:ext cx="238374" cy="238374"/>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29" name="Group 29"/>
              <p:cNvGrpSpPr>
                <a:grpSpLocks noChangeAspect="1"/>
              </p:cNvGrpSpPr>
              <p:nvPr/>
            </p:nvGrpSpPr>
            <p:grpSpPr>
              <a:xfrm>
                <a:off x="2559704" y="1531104"/>
                <a:ext cx="238374" cy="238374"/>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35" name="Group 35"/>
              <p:cNvGrpSpPr>
                <a:grpSpLocks noChangeAspect="1"/>
              </p:cNvGrpSpPr>
              <p:nvPr/>
            </p:nvGrpSpPr>
            <p:grpSpPr>
              <a:xfrm>
                <a:off x="2170822" y="1531104"/>
                <a:ext cx="238374" cy="238374"/>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68" name="TextBox 67"/>
            <p:cNvSpPr txBox="1"/>
            <p:nvPr/>
          </p:nvSpPr>
          <p:spPr>
            <a:xfrm>
              <a:off x="6717983" y="6765139"/>
              <a:ext cx="517034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grpSp>
      <p:grpSp>
        <p:nvGrpSpPr>
          <p:cNvPr id="70" name="Group 69"/>
          <p:cNvGrpSpPr/>
          <p:nvPr/>
        </p:nvGrpSpPr>
        <p:grpSpPr>
          <a:xfrm>
            <a:off x="557533" y="2945180"/>
            <a:ext cx="6236777" cy="3599534"/>
            <a:chOff x="557533" y="2945180"/>
            <a:chExt cx="6236777" cy="3599534"/>
          </a:xfrm>
        </p:grpSpPr>
        <p:grpSp>
          <p:nvGrpSpPr>
            <p:cNvPr id="46" name="Group 45"/>
            <p:cNvGrpSpPr/>
            <p:nvPr/>
          </p:nvGrpSpPr>
          <p:grpSpPr>
            <a:xfrm>
              <a:off x="557533" y="2945180"/>
              <a:ext cx="6236777" cy="3599534"/>
              <a:chOff x="1111037" y="5658766"/>
              <a:chExt cx="6236777" cy="3599534"/>
            </a:xfrm>
          </p:grpSpPr>
          <p:grpSp>
            <p:nvGrpSpPr>
              <p:cNvPr id="6" name="Group 6"/>
              <p:cNvGrpSpPr/>
              <p:nvPr/>
            </p:nvGrpSpPr>
            <p:grpSpPr>
              <a:xfrm>
                <a:off x="1285915" y="5917632"/>
                <a:ext cx="6061899" cy="3340668"/>
                <a:chOff x="0" y="0"/>
                <a:chExt cx="10052054" cy="5539613"/>
              </a:xfrm>
            </p:grpSpPr>
            <p:sp>
              <p:nvSpPr>
                <p:cNvPr id="7"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B8A6C0"/>
                </a:solidFill>
              </p:spPr>
              <p:txBody>
                <a:bodyPr/>
                <a:lstStyle/>
                <a:p>
                  <a:endParaRPr lang="en-US"/>
                </a:p>
              </p:txBody>
            </p:sp>
            <p:sp>
              <p:nvSpPr>
                <p:cNvPr id="8"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txBody>
                <a:bodyPr/>
                <a:lstStyle/>
                <a:p>
                  <a:endParaRPr lang="en-US"/>
                </a:p>
              </p:txBody>
            </p:sp>
          </p:grpSp>
          <p:grpSp>
            <p:nvGrpSpPr>
              <p:cNvPr id="45" name="Group 44"/>
              <p:cNvGrpSpPr/>
              <p:nvPr/>
            </p:nvGrpSpPr>
            <p:grpSpPr>
              <a:xfrm>
                <a:off x="1111037" y="5658766"/>
                <a:ext cx="6061899" cy="3397474"/>
                <a:chOff x="1028700" y="5621107"/>
                <a:chExt cx="6061899" cy="3397474"/>
              </a:xfrm>
            </p:grpSpPr>
            <p:grpSp>
              <p:nvGrpSpPr>
                <p:cNvPr id="12" name="Group 12"/>
                <p:cNvGrpSpPr/>
                <p:nvPr/>
              </p:nvGrpSpPr>
              <p:grpSpPr>
                <a:xfrm>
                  <a:off x="1028700" y="5621107"/>
                  <a:ext cx="6061899" cy="3397474"/>
                  <a:chOff x="0" y="0"/>
                  <a:chExt cx="10052054" cy="5633812"/>
                </a:xfrm>
              </p:grpSpPr>
              <p:sp>
                <p:nvSpPr>
                  <p:cNvPr id="13"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a:p>
                </p:txBody>
              </p:sp>
              <p:sp>
                <p:nvSpPr>
                  <p:cNvPr id="14"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txBody>
                  <a:bodyPr/>
                  <a:lstStyle/>
                  <a:p>
                    <a:endParaRPr lang="en-US"/>
                  </a:p>
                </p:txBody>
              </p:sp>
            </p:grpSp>
            <p:sp>
              <p:nvSpPr>
                <p:cNvPr id="22" name="AutoShape 22"/>
                <p:cNvSpPr/>
                <p:nvPr/>
              </p:nvSpPr>
              <p:spPr>
                <a:xfrm>
                  <a:off x="1028700" y="6541981"/>
                  <a:ext cx="6061899" cy="0"/>
                </a:xfrm>
                <a:prstGeom prst="line">
                  <a:avLst/>
                </a:prstGeom>
                <a:ln w="38100" cap="rnd">
                  <a:solidFill>
                    <a:srgbClr val="100F0D"/>
                  </a:solidFill>
                  <a:prstDash val="solid"/>
                  <a:headEnd type="none" w="sm" len="sm"/>
                  <a:tailEnd type="none" w="sm" len="sm"/>
                </a:ln>
              </p:spPr>
              <p:txBody>
                <a:bodyPr/>
                <a:lstStyle/>
                <a:p>
                  <a:endParaRPr lang="en-US"/>
                </a:p>
              </p:txBody>
            </p:sp>
            <p:grpSp>
              <p:nvGrpSpPr>
                <p:cNvPr id="26" name="Group 26"/>
                <p:cNvGrpSpPr>
                  <a:grpSpLocks noChangeAspect="1"/>
                </p:cNvGrpSpPr>
                <p:nvPr/>
              </p:nvGrpSpPr>
              <p:grpSpPr>
                <a:xfrm>
                  <a:off x="2063680" y="5985306"/>
                  <a:ext cx="238374" cy="238374"/>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32" name="Group 32"/>
                <p:cNvGrpSpPr>
                  <a:grpSpLocks noChangeAspect="1"/>
                </p:cNvGrpSpPr>
                <p:nvPr/>
              </p:nvGrpSpPr>
              <p:grpSpPr>
                <a:xfrm>
                  <a:off x="1674798" y="5985306"/>
                  <a:ext cx="238374" cy="238374"/>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38" name="Group 38"/>
                <p:cNvGrpSpPr>
                  <a:grpSpLocks noChangeAspect="1"/>
                </p:cNvGrpSpPr>
                <p:nvPr/>
              </p:nvGrpSpPr>
              <p:grpSpPr>
                <a:xfrm>
                  <a:off x="1285915" y="5985306"/>
                  <a:ext cx="238374" cy="238374"/>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grpSp>
        <p:sp>
          <p:nvSpPr>
            <p:cNvPr id="67" name="TextBox 66"/>
            <p:cNvSpPr txBox="1"/>
            <p:nvPr/>
          </p:nvSpPr>
          <p:spPr>
            <a:xfrm>
              <a:off x="1154282" y="3936667"/>
              <a:ext cx="4810897"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anim calcmode="lin" valueType="num">
                                      <p:cBhvr>
                                        <p:cTn id="8" dur="500" fill="hold"/>
                                        <p:tgtEl>
                                          <p:spTgt spid="70"/>
                                        </p:tgtEl>
                                        <p:attrNameLst>
                                          <p:attrName>ppt_x</p:attrName>
                                        </p:attrNameLst>
                                      </p:cBhvr>
                                      <p:tavLst>
                                        <p:tav tm="0">
                                          <p:val>
                                            <p:strVal val="#ppt_x"/>
                                          </p:val>
                                        </p:tav>
                                        <p:tav tm="100000">
                                          <p:val>
                                            <p:strVal val="#ppt_x"/>
                                          </p:val>
                                        </p:tav>
                                      </p:tavLst>
                                    </p:anim>
                                    <p:anim calcmode="lin" valueType="num">
                                      <p:cBhvr>
                                        <p:cTn id="9" dur="5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anim calcmode="lin" valueType="num">
                                      <p:cBhvr>
                                        <p:cTn id="14" dur="500" fill="hold"/>
                                        <p:tgtEl>
                                          <p:spTgt spid="71"/>
                                        </p:tgtEl>
                                        <p:attrNameLst>
                                          <p:attrName>ppt_x</p:attrName>
                                        </p:attrNameLst>
                                      </p:cBhvr>
                                      <p:tavLst>
                                        <p:tav tm="0">
                                          <p:val>
                                            <p:strVal val="#ppt_x"/>
                                          </p:val>
                                        </p:tav>
                                        <p:tav tm="100000">
                                          <p:val>
                                            <p:strVal val="#ppt_x"/>
                                          </p:val>
                                        </p:tav>
                                      </p:tavLst>
                                    </p:anim>
                                    <p:anim calcmode="lin" valueType="num">
                                      <p:cBhvr>
                                        <p:cTn id="15" dur="500" fill="hold"/>
                                        <p:tgtEl>
                                          <p:spTgt spid="7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anim calcmode="lin" valueType="num">
                                      <p:cBhvr>
                                        <p:cTn id="20" dur="500" fill="hold"/>
                                        <p:tgtEl>
                                          <p:spTgt spid="72"/>
                                        </p:tgtEl>
                                        <p:attrNameLst>
                                          <p:attrName>ppt_x</p:attrName>
                                        </p:attrNameLst>
                                      </p:cBhvr>
                                      <p:tavLst>
                                        <p:tav tm="0">
                                          <p:val>
                                            <p:strVal val="#ppt_x"/>
                                          </p:val>
                                        </p:tav>
                                        <p:tav tm="100000">
                                          <p:val>
                                            <p:strVal val="#ppt_x"/>
                                          </p:val>
                                        </p:tav>
                                      </p:tavLst>
                                    </p:anim>
                                    <p:anim calcmode="lin" valueType="num">
                                      <p:cBhvr>
                                        <p:cTn id="21" dur="5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18857"/>
            <a:ext cx="15962714" cy="837842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txBody>
            <a:bodyPr/>
            <a:lstStyle/>
            <a:p>
              <a:endParaRPr lang="en-US"/>
            </a:p>
          </p:txBody>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txBody>
            <a:bodyPr/>
            <a:lstStyle/>
            <a:p>
              <a:endParaRPr lang="en-US"/>
            </a:p>
          </p:txBody>
        </p:sp>
      </p:grpSp>
      <p:grpSp>
        <p:nvGrpSpPr>
          <p:cNvPr id="6" name="Group 6"/>
          <p:cNvGrpSpPr/>
          <p:nvPr/>
        </p:nvGrpSpPr>
        <p:grpSpPr>
          <a:xfrm>
            <a:off x="1028700" y="789714"/>
            <a:ext cx="15988558" cy="8406602"/>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txBody>
            <a:bodyPr/>
            <a:lstStyle/>
            <a:p>
              <a:endParaRPr lang="en-US"/>
            </a:p>
          </p:txBody>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txBody>
            <a:bodyPr/>
            <a:lstStyle/>
            <a:p>
              <a:endParaRPr lang="en-US"/>
            </a:p>
          </p:txBody>
        </p:sp>
      </p:grpSp>
      <p:sp>
        <p:nvSpPr>
          <p:cNvPr id="11" name="TextBox 10"/>
          <p:cNvSpPr txBox="1"/>
          <p:nvPr/>
        </p:nvSpPr>
        <p:spPr>
          <a:xfrm>
            <a:off x="1558446" y="2751608"/>
            <a:ext cx="15171108" cy="3557512"/>
          </a:xfrm>
          <a:prstGeom prst="rect">
            <a:avLst/>
          </a:prstGeom>
          <a:noFill/>
        </p:spPr>
        <p:txBody>
          <a:bodyPr wrap="square" rtlCol="0">
            <a:spAutoFit/>
          </a:bodyPr>
          <a:lstStyle/>
          <a:p>
            <a:pPr algn="ctr">
              <a:lnSpc>
                <a:spcPct val="150000"/>
              </a:lnSpc>
            </a:pPr>
            <a:r>
              <a:rPr lang="en-US" sz="8000" b="1" dirty="0">
                <a:solidFill>
                  <a:srgbClr val="1F497D">
                    <a:lumMod val="50000"/>
                  </a:srgbClr>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1F497D">
                    <a:lumMod val="50000"/>
                  </a:srgbClr>
                </a:solidFill>
                <a:latin typeface="Arial" panose="020B0604020202020204" pitchFamily="34" charset="0"/>
                <a:cs typeface="Arial" panose="020B0604020202020204" pitchFamily="34" charset="0"/>
              </a:rPr>
              <a:t>ĐÃ THEO DÕI BÀI GIẢNG!</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6" y="6341900"/>
            <a:ext cx="2341067" cy="5511262"/>
          </a:xfrm>
          <a:prstGeom prst="rect">
            <a:avLst/>
          </a:prstGeom>
        </p:spPr>
      </p:pic>
      <p:pic>
        <p:nvPicPr>
          <p:cNvPr id="14"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153165" y="8267700"/>
            <a:ext cx="1095152" cy="716306"/>
          </a:xfrm>
          <a:prstGeom prst="rect">
            <a:avLst/>
          </a:prstGeom>
        </p:spPr>
      </p:pic>
      <p:pic>
        <p:nvPicPr>
          <p:cNvPr id="9" name="Picture 8">
            <a:extLst>
              <a:ext uri="{FF2B5EF4-FFF2-40B4-BE49-F238E27FC236}">
                <a16:creationId xmlns:a16="http://schemas.microsoft.com/office/drawing/2014/main" xmlns="" id="{6548C87D-9C15-A0E6-72E2-6D23C55B5558}"/>
              </a:ext>
            </a:extLst>
          </p:cNvPr>
          <p:cNvPicPr>
            <a:picLocks noChangeAspect="1"/>
          </p:cNvPicPr>
          <p:nvPr/>
        </p:nvPicPr>
        <p:blipFill>
          <a:blip r:embed="rId6"/>
          <a:stretch>
            <a:fillRect/>
          </a:stretch>
        </p:blipFill>
        <p:spPr>
          <a:xfrm>
            <a:off x="14514329" y="6876508"/>
            <a:ext cx="2827242" cy="3279018"/>
          </a:xfrm>
          <a:prstGeom prst="rect">
            <a:avLst/>
          </a:prstGeom>
        </p:spPr>
      </p:pic>
    </p:spTree>
    <p:extLst>
      <p:ext uri="{BB962C8B-B14F-4D97-AF65-F5344CB8AC3E}">
        <p14:creationId xmlns:p14="http://schemas.microsoft.com/office/powerpoint/2010/main" val="21122857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0" y="-22860"/>
            <a:ext cx="18288000" cy="10287000"/>
          </a:xfrm>
          <a:prstGeom prst="rect">
            <a:avLst/>
          </a:prstGeom>
          <a:solidFill>
            <a:srgbClr val="FDF9F2"/>
          </a:solidFill>
          <a:ln>
            <a:solidFill>
              <a:srgbClr val="FDF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6"/>
          <p:cNvSpPr/>
          <p:nvPr/>
        </p:nvSpPr>
        <p:spPr>
          <a:xfrm rot="3538">
            <a:off x="-17767" y="4555129"/>
            <a:ext cx="18507844" cy="0"/>
          </a:xfrm>
          <a:prstGeom prst="line">
            <a:avLst/>
          </a:prstGeom>
          <a:ln w="38100" cap="rnd">
            <a:solidFill>
              <a:srgbClr val="100F0D"/>
            </a:solidFill>
            <a:prstDash val="solid"/>
            <a:headEnd type="none" w="sm" len="sm"/>
            <a:tailEnd type="none" w="sm" len="sm"/>
          </a:ln>
        </p:spPr>
        <p:txBody>
          <a:bodyPr/>
          <a:lstStyle/>
          <a:p>
            <a:endParaRPr lang="en-US"/>
          </a:p>
        </p:txBody>
      </p:sp>
      <p:grpSp>
        <p:nvGrpSpPr>
          <p:cNvPr id="28" name="Group 27"/>
          <p:cNvGrpSpPr/>
          <p:nvPr/>
        </p:nvGrpSpPr>
        <p:grpSpPr>
          <a:xfrm>
            <a:off x="15999344" y="699314"/>
            <a:ext cx="1755757" cy="411879"/>
            <a:chOff x="1018322" y="621146"/>
            <a:chExt cx="1755757" cy="411879"/>
          </a:xfrm>
        </p:grpSpPr>
        <p:grpSp>
          <p:nvGrpSpPr>
            <p:cNvPr id="17" name="Group 17"/>
            <p:cNvGrpSpPr>
              <a:grpSpLocks noChangeAspect="1"/>
            </p:cNvGrpSpPr>
            <p:nvPr/>
          </p:nvGrpSpPr>
          <p:grpSpPr>
            <a:xfrm>
              <a:off x="2362200" y="621146"/>
              <a:ext cx="411879" cy="411879"/>
              <a:chOff x="0" y="0"/>
              <a:chExt cx="495300" cy="495300"/>
            </a:xfrm>
          </p:grpSpPr>
          <p:sp>
            <p:nvSpPr>
              <p:cNvPr id="18" name="Freeform 18"/>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9" name="Freeform 19"/>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20" name="Group 20"/>
            <p:cNvGrpSpPr>
              <a:grpSpLocks noChangeAspect="1"/>
            </p:cNvGrpSpPr>
            <p:nvPr/>
          </p:nvGrpSpPr>
          <p:grpSpPr>
            <a:xfrm>
              <a:off x="1690261" y="621146"/>
              <a:ext cx="411879" cy="411879"/>
              <a:chOff x="0" y="0"/>
              <a:chExt cx="495300" cy="495300"/>
            </a:xfrm>
          </p:grpSpPr>
          <p:sp>
            <p:nvSpPr>
              <p:cNvPr id="21" name="Freeform 2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2" name="Freeform 2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23" name="Group 23"/>
            <p:cNvGrpSpPr>
              <a:grpSpLocks noChangeAspect="1"/>
            </p:cNvGrpSpPr>
            <p:nvPr/>
          </p:nvGrpSpPr>
          <p:grpSpPr>
            <a:xfrm>
              <a:off x="1018322" y="621146"/>
              <a:ext cx="411879" cy="411879"/>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33" name="TextBox 32"/>
          <p:cNvSpPr txBox="1"/>
          <p:nvPr/>
        </p:nvSpPr>
        <p:spPr>
          <a:xfrm>
            <a:off x="4096842" y="468445"/>
            <a:ext cx="10278626" cy="1015663"/>
          </a:xfrm>
          <a:prstGeom prst="rect">
            <a:avLst/>
          </a:prstGeom>
          <a:noFill/>
        </p:spPr>
        <p:txBody>
          <a:bodyPr wrap="square" rtlCol="0">
            <a:spAutoFit/>
          </a:bodyPr>
          <a:lstStyle/>
          <a:p>
            <a:pPr algn="ctr"/>
            <a:r>
              <a:rPr lang="en-US" sz="6000" b="1" dirty="0">
                <a:solidFill>
                  <a:srgbClr val="D2660C"/>
                </a:solidFill>
                <a:latin typeface="Arial" panose="020B0604020202020204" pitchFamily="34" charset="0"/>
                <a:cs typeface="Arial" panose="020B0604020202020204" pitchFamily="34" charset="0"/>
              </a:rPr>
              <a:t>KHỞI ĐỘNG</a:t>
            </a:r>
          </a:p>
        </p:txBody>
      </p:sp>
      <p:sp>
        <p:nvSpPr>
          <p:cNvPr id="40" name="AutoShape 5"/>
          <p:cNvSpPr/>
          <p:nvPr/>
        </p:nvSpPr>
        <p:spPr>
          <a:xfrm rot="3538" flipV="1">
            <a:off x="5" y="1616539"/>
            <a:ext cx="18516589" cy="19057"/>
          </a:xfrm>
          <a:prstGeom prst="line">
            <a:avLst/>
          </a:prstGeom>
          <a:ln w="38100" cap="rnd">
            <a:solidFill>
              <a:srgbClr val="100F0D"/>
            </a:solidFill>
            <a:prstDash val="solid"/>
            <a:headEnd type="none" w="sm" len="sm"/>
            <a:tailEnd type="none" w="sm" len="sm"/>
          </a:ln>
        </p:spPr>
        <p:txBody>
          <a:bodyPr/>
          <a:lstStyle/>
          <a:p>
            <a:endParaRPr lang="en-US"/>
          </a:p>
        </p:txBody>
      </p:sp>
      <p:grpSp>
        <p:nvGrpSpPr>
          <p:cNvPr id="8" name="Group 7"/>
          <p:cNvGrpSpPr/>
          <p:nvPr/>
        </p:nvGrpSpPr>
        <p:grpSpPr>
          <a:xfrm>
            <a:off x="577073" y="3258666"/>
            <a:ext cx="5671327" cy="2816295"/>
            <a:chOff x="577073" y="6855885"/>
            <a:chExt cx="5671327" cy="2816295"/>
          </a:xfrm>
        </p:grpSpPr>
        <p:grpSp>
          <p:nvGrpSpPr>
            <p:cNvPr id="37" name="Group 36"/>
            <p:cNvGrpSpPr/>
            <p:nvPr/>
          </p:nvGrpSpPr>
          <p:grpSpPr>
            <a:xfrm>
              <a:off x="609600" y="6855885"/>
              <a:ext cx="5638800" cy="2816295"/>
              <a:chOff x="9357234" y="6667500"/>
              <a:chExt cx="8362305" cy="3352800"/>
            </a:xfrm>
          </p:grpSpPr>
          <p:grpSp>
            <p:nvGrpSpPr>
              <p:cNvPr id="11" name="Group 11"/>
              <p:cNvGrpSpPr/>
              <p:nvPr/>
            </p:nvGrpSpPr>
            <p:grpSpPr>
              <a:xfrm>
                <a:off x="9746495" y="6848383"/>
                <a:ext cx="7973044" cy="3171917"/>
                <a:chOff x="0" y="0"/>
                <a:chExt cx="8872667" cy="6100626"/>
              </a:xfrm>
            </p:grpSpPr>
            <p:sp>
              <p:nvSpPr>
                <p:cNvPr id="12" name="Freeform 12"/>
                <p:cNvSpPr/>
                <p:nvPr/>
              </p:nvSpPr>
              <p:spPr>
                <a:xfrm>
                  <a:off x="31750" y="31750"/>
                  <a:ext cx="8809167" cy="6037126"/>
                </a:xfrm>
                <a:custGeom>
                  <a:avLst/>
                  <a:gdLst/>
                  <a:ahLst/>
                  <a:cxnLst/>
                  <a:rect l="l" t="t" r="r" b="b"/>
                  <a:pathLst>
                    <a:path w="8809167" h="6037126">
                      <a:moveTo>
                        <a:pt x="8716457" y="6037126"/>
                      </a:moveTo>
                      <a:lnTo>
                        <a:pt x="92710" y="6037126"/>
                      </a:lnTo>
                      <a:cubicBezTo>
                        <a:pt x="41910" y="6037126"/>
                        <a:pt x="0" y="5995216"/>
                        <a:pt x="0" y="5944416"/>
                      </a:cubicBezTo>
                      <a:lnTo>
                        <a:pt x="0" y="92710"/>
                      </a:lnTo>
                      <a:cubicBezTo>
                        <a:pt x="0" y="41910"/>
                        <a:pt x="41910" y="0"/>
                        <a:pt x="92710" y="0"/>
                      </a:cubicBezTo>
                      <a:lnTo>
                        <a:pt x="8715187" y="0"/>
                      </a:lnTo>
                      <a:cubicBezTo>
                        <a:pt x="8765987" y="0"/>
                        <a:pt x="8807896" y="41910"/>
                        <a:pt x="8807896" y="92710"/>
                      </a:cubicBezTo>
                      <a:lnTo>
                        <a:pt x="8807896" y="5943146"/>
                      </a:lnTo>
                      <a:cubicBezTo>
                        <a:pt x="8809167" y="5995216"/>
                        <a:pt x="8767257" y="6037126"/>
                        <a:pt x="8716457" y="6037126"/>
                      </a:cubicBezTo>
                      <a:close/>
                    </a:path>
                  </a:pathLst>
                </a:custGeom>
                <a:solidFill>
                  <a:srgbClr val="B8A6C0"/>
                </a:solidFill>
              </p:spPr>
              <p:txBody>
                <a:bodyPr/>
                <a:lstStyle/>
                <a:p>
                  <a:endParaRPr lang="en-US"/>
                </a:p>
              </p:txBody>
            </p:sp>
            <p:sp>
              <p:nvSpPr>
                <p:cNvPr id="13" name="Freeform 13"/>
                <p:cNvSpPr/>
                <p:nvPr/>
              </p:nvSpPr>
              <p:spPr>
                <a:xfrm>
                  <a:off x="0" y="0"/>
                  <a:ext cx="8872667" cy="6100626"/>
                </a:xfrm>
                <a:custGeom>
                  <a:avLst/>
                  <a:gdLst/>
                  <a:ahLst/>
                  <a:cxnLst/>
                  <a:rect l="l" t="t" r="r" b="b"/>
                  <a:pathLst>
                    <a:path w="8872667" h="6100626">
                      <a:moveTo>
                        <a:pt x="8748207" y="59690"/>
                      </a:moveTo>
                      <a:cubicBezTo>
                        <a:pt x="8783767" y="59690"/>
                        <a:pt x="8812977" y="88900"/>
                        <a:pt x="8812977" y="124460"/>
                      </a:cubicBezTo>
                      <a:lnTo>
                        <a:pt x="8812977" y="5976166"/>
                      </a:lnTo>
                      <a:cubicBezTo>
                        <a:pt x="8812977" y="6011726"/>
                        <a:pt x="8783767" y="6040936"/>
                        <a:pt x="8748207" y="6040936"/>
                      </a:cubicBezTo>
                      <a:lnTo>
                        <a:pt x="124460" y="6040936"/>
                      </a:lnTo>
                      <a:cubicBezTo>
                        <a:pt x="88900" y="6040936"/>
                        <a:pt x="59690" y="6011726"/>
                        <a:pt x="59690" y="5976166"/>
                      </a:cubicBezTo>
                      <a:lnTo>
                        <a:pt x="59690" y="124460"/>
                      </a:lnTo>
                      <a:cubicBezTo>
                        <a:pt x="59690" y="88900"/>
                        <a:pt x="88900" y="59690"/>
                        <a:pt x="124460" y="59690"/>
                      </a:cubicBezTo>
                      <a:lnTo>
                        <a:pt x="8748207" y="59690"/>
                      </a:lnTo>
                      <a:moveTo>
                        <a:pt x="8748207" y="0"/>
                      </a:moveTo>
                      <a:lnTo>
                        <a:pt x="124460" y="0"/>
                      </a:lnTo>
                      <a:cubicBezTo>
                        <a:pt x="55880" y="0"/>
                        <a:pt x="0" y="55880"/>
                        <a:pt x="0" y="124460"/>
                      </a:cubicBezTo>
                      <a:lnTo>
                        <a:pt x="0" y="5976166"/>
                      </a:lnTo>
                      <a:cubicBezTo>
                        <a:pt x="0" y="6044747"/>
                        <a:pt x="55880" y="6100626"/>
                        <a:pt x="124460" y="6100626"/>
                      </a:cubicBezTo>
                      <a:lnTo>
                        <a:pt x="8748207" y="6100626"/>
                      </a:lnTo>
                      <a:cubicBezTo>
                        <a:pt x="8816787" y="6100626"/>
                        <a:pt x="8872667" y="6044747"/>
                        <a:pt x="8872667" y="5976166"/>
                      </a:cubicBezTo>
                      <a:lnTo>
                        <a:pt x="8872667" y="124460"/>
                      </a:lnTo>
                      <a:cubicBezTo>
                        <a:pt x="8872667" y="55880"/>
                        <a:pt x="8816787" y="0"/>
                        <a:pt x="8748207" y="0"/>
                      </a:cubicBezTo>
                      <a:close/>
                    </a:path>
                  </a:pathLst>
                </a:custGeom>
                <a:solidFill>
                  <a:srgbClr val="100F0D"/>
                </a:solidFill>
              </p:spPr>
              <p:txBody>
                <a:bodyPr/>
                <a:lstStyle/>
                <a:p>
                  <a:endParaRPr lang="en-US"/>
                </a:p>
              </p:txBody>
            </p:sp>
          </p:grpSp>
          <p:grpSp>
            <p:nvGrpSpPr>
              <p:cNvPr id="14" name="Group 14"/>
              <p:cNvGrpSpPr/>
              <p:nvPr/>
            </p:nvGrpSpPr>
            <p:grpSpPr>
              <a:xfrm>
                <a:off x="9357234" y="6667500"/>
                <a:ext cx="8136387" cy="3149254"/>
                <a:chOff x="0" y="0"/>
                <a:chExt cx="8915261" cy="6057037"/>
              </a:xfrm>
            </p:grpSpPr>
            <p:sp>
              <p:nvSpPr>
                <p:cNvPr id="15" name="Freeform 15"/>
                <p:cNvSpPr/>
                <p:nvPr/>
              </p:nvSpPr>
              <p:spPr>
                <a:xfrm>
                  <a:off x="31750" y="31750"/>
                  <a:ext cx="8851760" cy="5993537"/>
                </a:xfrm>
                <a:custGeom>
                  <a:avLst/>
                  <a:gdLst/>
                  <a:ahLst/>
                  <a:cxnLst/>
                  <a:rect l="l" t="t" r="r" b="b"/>
                  <a:pathLst>
                    <a:path w="8851760" h="5993537">
                      <a:moveTo>
                        <a:pt x="8759051" y="5993537"/>
                      </a:moveTo>
                      <a:lnTo>
                        <a:pt x="92710" y="5993537"/>
                      </a:lnTo>
                      <a:cubicBezTo>
                        <a:pt x="41910" y="5993537"/>
                        <a:pt x="0" y="5951627"/>
                        <a:pt x="0" y="5900827"/>
                      </a:cubicBezTo>
                      <a:lnTo>
                        <a:pt x="0" y="92710"/>
                      </a:lnTo>
                      <a:cubicBezTo>
                        <a:pt x="0" y="41910"/>
                        <a:pt x="41910" y="0"/>
                        <a:pt x="92710" y="0"/>
                      </a:cubicBezTo>
                      <a:lnTo>
                        <a:pt x="8757781" y="0"/>
                      </a:lnTo>
                      <a:cubicBezTo>
                        <a:pt x="8808581" y="0"/>
                        <a:pt x="8850491" y="41910"/>
                        <a:pt x="8850491" y="92710"/>
                      </a:cubicBezTo>
                      <a:lnTo>
                        <a:pt x="8850491" y="5899557"/>
                      </a:lnTo>
                      <a:cubicBezTo>
                        <a:pt x="8851760" y="5951627"/>
                        <a:pt x="8809851" y="5993537"/>
                        <a:pt x="8759051" y="5993537"/>
                      </a:cubicBezTo>
                      <a:close/>
                    </a:path>
                  </a:pathLst>
                </a:custGeom>
                <a:solidFill>
                  <a:srgbClr val="FDF9F2"/>
                </a:solidFill>
              </p:spPr>
              <p:txBody>
                <a:bodyPr/>
                <a:lstStyle/>
                <a:p>
                  <a:endParaRPr lang="en-US"/>
                </a:p>
              </p:txBody>
            </p:sp>
            <p:sp>
              <p:nvSpPr>
                <p:cNvPr id="16" name="Freeform 16"/>
                <p:cNvSpPr/>
                <p:nvPr/>
              </p:nvSpPr>
              <p:spPr>
                <a:xfrm>
                  <a:off x="0" y="0"/>
                  <a:ext cx="8915261" cy="6057037"/>
                </a:xfrm>
                <a:custGeom>
                  <a:avLst/>
                  <a:gdLst/>
                  <a:ahLst/>
                  <a:cxnLst/>
                  <a:rect l="l" t="t" r="r" b="b"/>
                  <a:pathLst>
                    <a:path w="8915261" h="6057037">
                      <a:moveTo>
                        <a:pt x="8790801" y="59690"/>
                      </a:moveTo>
                      <a:cubicBezTo>
                        <a:pt x="8826360" y="59690"/>
                        <a:pt x="8855571" y="88900"/>
                        <a:pt x="8855571" y="124460"/>
                      </a:cubicBezTo>
                      <a:lnTo>
                        <a:pt x="8855571" y="5932577"/>
                      </a:lnTo>
                      <a:cubicBezTo>
                        <a:pt x="8855571" y="5968137"/>
                        <a:pt x="8826360" y="5997347"/>
                        <a:pt x="8790801" y="5997347"/>
                      </a:cubicBezTo>
                      <a:lnTo>
                        <a:pt x="124460" y="5997347"/>
                      </a:lnTo>
                      <a:cubicBezTo>
                        <a:pt x="88900" y="5997347"/>
                        <a:pt x="59690" y="5968137"/>
                        <a:pt x="59690" y="5932577"/>
                      </a:cubicBezTo>
                      <a:lnTo>
                        <a:pt x="59690" y="124460"/>
                      </a:lnTo>
                      <a:cubicBezTo>
                        <a:pt x="59690" y="88900"/>
                        <a:pt x="88900" y="59690"/>
                        <a:pt x="124460" y="59690"/>
                      </a:cubicBezTo>
                      <a:lnTo>
                        <a:pt x="8790801" y="59690"/>
                      </a:lnTo>
                      <a:moveTo>
                        <a:pt x="8790801" y="0"/>
                      </a:moveTo>
                      <a:lnTo>
                        <a:pt x="124460" y="0"/>
                      </a:lnTo>
                      <a:cubicBezTo>
                        <a:pt x="55880" y="0"/>
                        <a:pt x="0" y="55880"/>
                        <a:pt x="0" y="124460"/>
                      </a:cubicBezTo>
                      <a:lnTo>
                        <a:pt x="0" y="5932577"/>
                      </a:lnTo>
                      <a:cubicBezTo>
                        <a:pt x="0" y="6001157"/>
                        <a:pt x="55880" y="6057037"/>
                        <a:pt x="124460" y="6057037"/>
                      </a:cubicBezTo>
                      <a:lnTo>
                        <a:pt x="8790801" y="6057037"/>
                      </a:lnTo>
                      <a:cubicBezTo>
                        <a:pt x="8859381" y="6057037"/>
                        <a:pt x="8915261" y="6001157"/>
                        <a:pt x="8915261" y="5932577"/>
                      </a:cubicBezTo>
                      <a:lnTo>
                        <a:pt x="8915261" y="124460"/>
                      </a:lnTo>
                      <a:cubicBezTo>
                        <a:pt x="8915261" y="55880"/>
                        <a:pt x="8859381" y="0"/>
                        <a:pt x="8790801" y="0"/>
                      </a:cubicBezTo>
                      <a:close/>
                    </a:path>
                  </a:pathLst>
                </a:custGeom>
                <a:solidFill>
                  <a:srgbClr val="100F0D"/>
                </a:solidFill>
              </p:spPr>
              <p:txBody>
                <a:bodyPr/>
                <a:lstStyle/>
                <a:p>
                  <a:endParaRPr lang="en-US"/>
                </a:p>
              </p:txBody>
            </p:sp>
          </p:grpSp>
        </p:grpSp>
        <p:sp>
          <p:nvSpPr>
            <p:cNvPr id="7" name="Rectangle 6"/>
            <p:cNvSpPr/>
            <p:nvPr/>
          </p:nvSpPr>
          <p:spPr>
            <a:xfrm>
              <a:off x="577073" y="7198749"/>
              <a:ext cx="5551514" cy="1668470"/>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Báo mạng điện tử: các website trang báo.</a:t>
              </a:r>
              <a:endParaRPr lang="en-US" sz="3600" dirty="0"/>
            </a:p>
          </p:txBody>
        </p:sp>
      </p:grpSp>
      <p:grpSp>
        <p:nvGrpSpPr>
          <p:cNvPr id="9" name="Group 8"/>
          <p:cNvGrpSpPr/>
          <p:nvPr/>
        </p:nvGrpSpPr>
        <p:grpSpPr>
          <a:xfrm>
            <a:off x="6365416" y="3316371"/>
            <a:ext cx="5638800" cy="2816295"/>
            <a:chOff x="6446311" y="6913591"/>
            <a:chExt cx="5638800" cy="2816295"/>
          </a:xfrm>
        </p:grpSpPr>
        <p:grpSp>
          <p:nvGrpSpPr>
            <p:cNvPr id="29" name="Group 28"/>
            <p:cNvGrpSpPr/>
            <p:nvPr/>
          </p:nvGrpSpPr>
          <p:grpSpPr>
            <a:xfrm>
              <a:off x="6446311" y="6913591"/>
              <a:ext cx="5638800" cy="2816295"/>
              <a:chOff x="9357234" y="6667500"/>
              <a:chExt cx="8362305" cy="3352800"/>
            </a:xfrm>
          </p:grpSpPr>
          <p:grpSp>
            <p:nvGrpSpPr>
              <p:cNvPr id="30" name="Group 11"/>
              <p:cNvGrpSpPr/>
              <p:nvPr/>
            </p:nvGrpSpPr>
            <p:grpSpPr>
              <a:xfrm>
                <a:off x="9746495" y="6848383"/>
                <a:ext cx="7973044" cy="3171917"/>
                <a:chOff x="0" y="0"/>
                <a:chExt cx="8872667" cy="6100626"/>
              </a:xfrm>
            </p:grpSpPr>
            <p:sp>
              <p:nvSpPr>
                <p:cNvPr id="36" name="Freeform 12"/>
                <p:cNvSpPr/>
                <p:nvPr/>
              </p:nvSpPr>
              <p:spPr>
                <a:xfrm>
                  <a:off x="31750" y="31750"/>
                  <a:ext cx="8809167" cy="6037126"/>
                </a:xfrm>
                <a:custGeom>
                  <a:avLst/>
                  <a:gdLst/>
                  <a:ahLst/>
                  <a:cxnLst/>
                  <a:rect l="l" t="t" r="r" b="b"/>
                  <a:pathLst>
                    <a:path w="8809167" h="6037126">
                      <a:moveTo>
                        <a:pt x="8716457" y="6037126"/>
                      </a:moveTo>
                      <a:lnTo>
                        <a:pt x="92710" y="6037126"/>
                      </a:lnTo>
                      <a:cubicBezTo>
                        <a:pt x="41910" y="6037126"/>
                        <a:pt x="0" y="5995216"/>
                        <a:pt x="0" y="5944416"/>
                      </a:cubicBezTo>
                      <a:lnTo>
                        <a:pt x="0" y="92710"/>
                      </a:lnTo>
                      <a:cubicBezTo>
                        <a:pt x="0" y="41910"/>
                        <a:pt x="41910" y="0"/>
                        <a:pt x="92710" y="0"/>
                      </a:cubicBezTo>
                      <a:lnTo>
                        <a:pt x="8715187" y="0"/>
                      </a:lnTo>
                      <a:cubicBezTo>
                        <a:pt x="8765987" y="0"/>
                        <a:pt x="8807896" y="41910"/>
                        <a:pt x="8807896" y="92710"/>
                      </a:cubicBezTo>
                      <a:lnTo>
                        <a:pt x="8807896" y="5943146"/>
                      </a:lnTo>
                      <a:cubicBezTo>
                        <a:pt x="8809167" y="5995216"/>
                        <a:pt x="8767257" y="6037126"/>
                        <a:pt x="8716457" y="6037126"/>
                      </a:cubicBezTo>
                      <a:close/>
                    </a:path>
                  </a:pathLst>
                </a:custGeom>
                <a:solidFill>
                  <a:schemeClr val="accent6">
                    <a:lumMod val="60000"/>
                    <a:lumOff val="40000"/>
                  </a:schemeClr>
                </a:solidFill>
              </p:spPr>
              <p:txBody>
                <a:bodyPr/>
                <a:lstStyle/>
                <a:p>
                  <a:endParaRPr lang="en-US"/>
                </a:p>
              </p:txBody>
            </p:sp>
            <p:sp>
              <p:nvSpPr>
                <p:cNvPr id="41" name="Freeform 13"/>
                <p:cNvSpPr/>
                <p:nvPr/>
              </p:nvSpPr>
              <p:spPr>
                <a:xfrm>
                  <a:off x="0" y="0"/>
                  <a:ext cx="8872667" cy="6100626"/>
                </a:xfrm>
                <a:custGeom>
                  <a:avLst/>
                  <a:gdLst/>
                  <a:ahLst/>
                  <a:cxnLst/>
                  <a:rect l="l" t="t" r="r" b="b"/>
                  <a:pathLst>
                    <a:path w="8872667" h="6100626">
                      <a:moveTo>
                        <a:pt x="8748207" y="59690"/>
                      </a:moveTo>
                      <a:cubicBezTo>
                        <a:pt x="8783767" y="59690"/>
                        <a:pt x="8812977" y="88900"/>
                        <a:pt x="8812977" y="124460"/>
                      </a:cubicBezTo>
                      <a:lnTo>
                        <a:pt x="8812977" y="5976166"/>
                      </a:lnTo>
                      <a:cubicBezTo>
                        <a:pt x="8812977" y="6011726"/>
                        <a:pt x="8783767" y="6040936"/>
                        <a:pt x="8748207" y="6040936"/>
                      </a:cubicBezTo>
                      <a:lnTo>
                        <a:pt x="124460" y="6040936"/>
                      </a:lnTo>
                      <a:cubicBezTo>
                        <a:pt x="88900" y="6040936"/>
                        <a:pt x="59690" y="6011726"/>
                        <a:pt x="59690" y="5976166"/>
                      </a:cubicBezTo>
                      <a:lnTo>
                        <a:pt x="59690" y="124460"/>
                      </a:lnTo>
                      <a:cubicBezTo>
                        <a:pt x="59690" y="88900"/>
                        <a:pt x="88900" y="59690"/>
                        <a:pt x="124460" y="59690"/>
                      </a:cubicBezTo>
                      <a:lnTo>
                        <a:pt x="8748207" y="59690"/>
                      </a:lnTo>
                      <a:moveTo>
                        <a:pt x="8748207" y="0"/>
                      </a:moveTo>
                      <a:lnTo>
                        <a:pt x="124460" y="0"/>
                      </a:lnTo>
                      <a:cubicBezTo>
                        <a:pt x="55880" y="0"/>
                        <a:pt x="0" y="55880"/>
                        <a:pt x="0" y="124460"/>
                      </a:cubicBezTo>
                      <a:lnTo>
                        <a:pt x="0" y="5976166"/>
                      </a:lnTo>
                      <a:cubicBezTo>
                        <a:pt x="0" y="6044747"/>
                        <a:pt x="55880" y="6100626"/>
                        <a:pt x="124460" y="6100626"/>
                      </a:cubicBezTo>
                      <a:lnTo>
                        <a:pt x="8748207" y="6100626"/>
                      </a:lnTo>
                      <a:cubicBezTo>
                        <a:pt x="8816787" y="6100626"/>
                        <a:pt x="8872667" y="6044747"/>
                        <a:pt x="8872667" y="5976166"/>
                      </a:cubicBezTo>
                      <a:lnTo>
                        <a:pt x="8872667" y="124460"/>
                      </a:lnTo>
                      <a:cubicBezTo>
                        <a:pt x="8872667" y="55880"/>
                        <a:pt x="8816787" y="0"/>
                        <a:pt x="8748207" y="0"/>
                      </a:cubicBezTo>
                      <a:close/>
                    </a:path>
                  </a:pathLst>
                </a:custGeom>
                <a:solidFill>
                  <a:srgbClr val="100F0D"/>
                </a:solidFill>
              </p:spPr>
              <p:txBody>
                <a:bodyPr/>
                <a:lstStyle/>
                <a:p>
                  <a:endParaRPr lang="en-US"/>
                </a:p>
              </p:txBody>
            </p:sp>
          </p:grpSp>
          <p:grpSp>
            <p:nvGrpSpPr>
              <p:cNvPr id="31" name="Group 14"/>
              <p:cNvGrpSpPr/>
              <p:nvPr/>
            </p:nvGrpSpPr>
            <p:grpSpPr>
              <a:xfrm>
                <a:off x="9357234" y="6667500"/>
                <a:ext cx="8136387" cy="3149254"/>
                <a:chOff x="0" y="0"/>
                <a:chExt cx="8915261" cy="6057037"/>
              </a:xfrm>
            </p:grpSpPr>
            <p:sp>
              <p:nvSpPr>
                <p:cNvPr id="32" name="Freeform 15"/>
                <p:cNvSpPr/>
                <p:nvPr/>
              </p:nvSpPr>
              <p:spPr>
                <a:xfrm>
                  <a:off x="31750" y="31750"/>
                  <a:ext cx="8851760" cy="5993537"/>
                </a:xfrm>
                <a:custGeom>
                  <a:avLst/>
                  <a:gdLst/>
                  <a:ahLst/>
                  <a:cxnLst/>
                  <a:rect l="l" t="t" r="r" b="b"/>
                  <a:pathLst>
                    <a:path w="8851760" h="5993537">
                      <a:moveTo>
                        <a:pt x="8759051" y="5993537"/>
                      </a:moveTo>
                      <a:lnTo>
                        <a:pt x="92710" y="5993537"/>
                      </a:lnTo>
                      <a:cubicBezTo>
                        <a:pt x="41910" y="5993537"/>
                        <a:pt x="0" y="5951627"/>
                        <a:pt x="0" y="5900827"/>
                      </a:cubicBezTo>
                      <a:lnTo>
                        <a:pt x="0" y="92710"/>
                      </a:lnTo>
                      <a:cubicBezTo>
                        <a:pt x="0" y="41910"/>
                        <a:pt x="41910" y="0"/>
                        <a:pt x="92710" y="0"/>
                      </a:cubicBezTo>
                      <a:lnTo>
                        <a:pt x="8757781" y="0"/>
                      </a:lnTo>
                      <a:cubicBezTo>
                        <a:pt x="8808581" y="0"/>
                        <a:pt x="8850491" y="41910"/>
                        <a:pt x="8850491" y="92710"/>
                      </a:cubicBezTo>
                      <a:lnTo>
                        <a:pt x="8850491" y="5899557"/>
                      </a:lnTo>
                      <a:cubicBezTo>
                        <a:pt x="8851760" y="5951627"/>
                        <a:pt x="8809851" y="5993537"/>
                        <a:pt x="8759051" y="5993537"/>
                      </a:cubicBezTo>
                      <a:close/>
                    </a:path>
                  </a:pathLst>
                </a:custGeom>
                <a:solidFill>
                  <a:srgbClr val="FDF9F2"/>
                </a:solidFill>
              </p:spPr>
              <p:txBody>
                <a:bodyPr/>
                <a:lstStyle/>
                <a:p>
                  <a:endParaRPr lang="en-US"/>
                </a:p>
              </p:txBody>
            </p:sp>
            <p:sp>
              <p:nvSpPr>
                <p:cNvPr id="35" name="Freeform 16"/>
                <p:cNvSpPr/>
                <p:nvPr/>
              </p:nvSpPr>
              <p:spPr>
                <a:xfrm>
                  <a:off x="0" y="0"/>
                  <a:ext cx="8915261" cy="6057037"/>
                </a:xfrm>
                <a:custGeom>
                  <a:avLst/>
                  <a:gdLst/>
                  <a:ahLst/>
                  <a:cxnLst/>
                  <a:rect l="l" t="t" r="r" b="b"/>
                  <a:pathLst>
                    <a:path w="8915261" h="6057037">
                      <a:moveTo>
                        <a:pt x="8790801" y="59690"/>
                      </a:moveTo>
                      <a:cubicBezTo>
                        <a:pt x="8826360" y="59690"/>
                        <a:pt x="8855571" y="88900"/>
                        <a:pt x="8855571" y="124460"/>
                      </a:cubicBezTo>
                      <a:lnTo>
                        <a:pt x="8855571" y="5932577"/>
                      </a:lnTo>
                      <a:cubicBezTo>
                        <a:pt x="8855571" y="5968137"/>
                        <a:pt x="8826360" y="5997347"/>
                        <a:pt x="8790801" y="5997347"/>
                      </a:cubicBezTo>
                      <a:lnTo>
                        <a:pt x="124460" y="5997347"/>
                      </a:lnTo>
                      <a:cubicBezTo>
                        <a:pt x="88900" y="5997347"/>
                        <a:pt x="59690" y="5968137"/>
                        <a:pt x="59690" y="5932577"/>
                      </a:cubicBezTo>
                      <a:lnTo>
                        <a:pt x="59690" y="124460"/>
                      </a:lnTo>
                      <a:cubicBezTo>
                        <a:pt x="59690" y="88900"/>
                        <a:pt x="88900" y="59690"/>
                        <a:pt x="124460" y="59690"/>
                      </a:cubicBezTo>
                      <a:lnTo>
                        <a:pt x="8790801" y="59690"/>
                      </a:lnTo>
                      <a:moveTo>
                        <a:pt x="8790801" y="0"/>
                      </a:moveTo>
                      <a:lnTo>
                        <a:pt x="124460" y="0"/>
                      </a:lnTo>
                      <a:cubicBezTo>
                        <a:pt x="55880" y="0"/>
                        <a:pt x="0" y="55880"/>
                        <a:pt x="0" y="124460"/>
                      </a:cubicBezTo>
                      <a:lnTo>
                        <a:pt x="0" y="5932577"/>
                      </a:lnTo>
                      <a:cubicBezTo>
                        <a:pt x="0" y="6001157"/>
                        <a:pt x="55880" y="6057037"/>
                        <a:pt x="124460" y="6057037"/>
                      </a:cubicBezTo>
                      <a:lnTo>
                        <a:pt x="8790801" y="6057037"/>
                      </a:lnTo>
                      <a:cubicBezTo>
                        <a:pt x="8859381" y="6057037"/>
                        <a:pt x="8915261" y="6001157"/>
                        <a:pt x="8915261" y="5932577"/>
                      </a:cubicBezTo>
                      <a:lnTo>
                        <a:pt x="8915261" y="124460"/>
                      </a:lnTo>
                      <a:cubicBezTo>
                        <a:pt x="8915261" y="55880"/>
                        <a:pt x="8859381" y="0"/>
                        <a:pt x="8790801" y="0"/>
                      </a:cubicBezTo>
                      <a:close/>
                    </a:path>
                  </a:pathLst>
                </a:custGeom>
                <a:solidFill>
                  <a:srgbClr val="100F0D"/>
                </a:solidFill>
              </p:spPr>
              <p:txBody>
                <a:bodyPr/>
                <a:lstStyle/>
                <a:p>
                  <a:endParaRPr lang="en-US"/>
                </a:p>
              </p:txBody>
            </p:sp>
          </p:grpSp>
        </p:grpSp>
        <p:sp>
          <p:nvSpPr>
            <p:cNvPr id="42" name="Rectangle 41"/>
            <p:cNvSpPr/>
            <p:nvPr/>
          </p:nvSpPr>
          <p:spPr>
            <a:xfrm>
              <a:off x="6819082" y="7330934"/>
              <a:ext cx="4763081" cy="1651671"/>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Tệp ảnh: máy tính, điện thoại.</a:t>
              </a:r>
              <a:endParaRPr lang="en-US" sz="3600" dirty="0">
                <a:latin typeface="Arial" panose="020B0604020202020204" pitchFamily="34" charset="0"/>
                <a:cs typeface="Arial" panose="020B0604020202020204" pitchFamily="34" charset="0"/>
              </a:endParaRPr>
            </a:p>
          </p:txBody>
        </p:sp>
      </p:grpSp>
      <p:grpSp>
        <p:nvGrpSpPr>
          <p:cNvPr id="10" name="Group 9"/>
          <p:cNvGrpSpPr/>
          <p:nvPr/>
        </p:nvGrpSpPr>
        <p:grpSpPr>
          <a:xfrm>
            <a:off x="12116301" y="3330237"/>
            <a:ext cx="5682373" cy="2816295"/>
            <a:chOff x="12222596" y="6927457"/>
            <a:chExt cx="5682373" cy="2816295"/>
          </a:xfrm>
        </p:grpSpPr>
        <p:grpSp>
          <p:nvGrpSpPr>
            <p:cNvPr id="43" name="Group 42"/>
            <p:cNvGrpSpPr/>
            <p:nvPr/>
          </p:nvGrpSpPr>
          <p:grpSpPr>
            <a:xfrm>
              <a:off x="12222596" y="6927457"/>
              <a:ext cx="5638800" cy="2816295"/>
              <a:chOff x="9357234" y="6667500"/>
              <a:chExt cx="8362305" cy="3352800"/>
            </a:xfrm>
          </p:grpSpPr>
          <p:grpSp>
            <p:nvGrpSpPr>
              <p:cNvPr id="44" name="Group 11"/>
              <p:cNvGrpSpPr/>
              <p:nvPr/>
            </p:nvGrpSpPr>
            <p:grpSpPr>
              <a:xfrm>
                <a:off x="9746495" y="6848383"/>
                <a:ext cx="7973044" cy="3171917"/>
                <a:chOff x="0" y="0"/>
                <a:chExt cx="8872667" cy="6100626"/>
              </a:xfrm>
            </p:grpSpPr>
            <p:sp>
              <p:nvSpPr>
                <p:cNvPr id="48" name="Freeform 12"/>
                <p:cNvSpPr/>
                <p:nvPr/>
              </p:nvSpPr>
              <p:spPr>
                <a:xfrm>
                  <a:off x="31750" y="31750"/>
                  <a:ext cx="8809167" cy="6037126"/>
                </a:xfrm>
                <a:custGeom>
                  <a:avLst/>
                  <a:gdLst/>
                  <a:ahLst/>
                  <a:cxnLst/>
                  <a:rect l="l" t="t" r="r" b="b"/>
                  <a:pathLst>
                    <a:path w="8809167" h="6037126">
                      <a:moveTo>
                        <a:pt x="8716457" y="6037126"/>
                      </a:moveTo>
                      <a:lnTo>
                        <a:pt x="92710" y="6037126"/>
                      </a:lnTo>
                      <a:cubicBezTo>
                        <a:pt x="41910" y="6037126"/>
                        <a:pt x="0" y="5995216"/>
                        <a:pt x="0" y="5944416"/>
                      </a:cubicBezTo>
                      <a:lnTo>
                        <a:pt x="0" y="92710"/>
                      </a:lnTo>
                      <a:cubicBezTo>
                        <a:pt x="0" y="41910"/>
                        <a:pt x="41910" y="0"/>
                        <a:pt x="92710" y="0"/>
                      </a:cubicBezTo>
                      <a:lnTo>
                        <a:pt x="8715187" y="0"/>
                      </a:lnTo>
                      <a:cubicBezTo>
                        <a:pt x="8765987" y="0"/>
                        <a:pt x="8807896" y="41910"/>
                        <a:pt x="8807896" y="92710"/>
                      </a:cubicBezTo>
                      <a:lnTo>
                        <a:pt x="8807896" y="5943146"/>
                      </a:lnTo>
                      <a:cubicBezTo>
                        <a:pt x="8809167" y="5995216"/>
                        <a:pt x="8767257" y="6037126"/>
                        <a:pt x="8716457" y="6037126"/>
                      </a:cubicBezTo>
                      <a:close/>
                    </a:path>
                  </a:pathLst>
                </a:custGeom>
                <a:solidFill>
                  <a:schemeClr val="accent3">
                    <a:lumMod val="60000"/>
                    <a:lumOff val="40000"/>
                  </a:schemeClr>
                </a:solidFill>
              </p:spPr>
              <p:txBody>
                <a:bodyPr/>
                <a:lstStyle/>
                <a:p>
                  <a:endParaRPr lang="en-US"/>
                </a:p>
              </p:txBody>
            </p:sp>
            <p:sp>
              <p:nvSpPr>
                <p:cNvPr id="49" name="Freeform 13"/>
                <p:cNvSpPr/>
                <p:nvPr/>
              </p:nvSpPr>
              <p:spPr>
                <a:xfrm>
                  <a:off x="0" y="0"/>
                  <a:ext cx="8872667" cy="6100626"/>
                </a:xfrm>
                <a:custGeom>
                  <a:avLst/>
                  <a:gdLst/>
                  <a:ahLst/>
                  <a:cxnLst/>
                  <a:rect l="l" t="t" r="r" b="b"/>
                  <a:pathLst>
                    <a:path w="8872667" h="6100626">
                      <a:moveTo>
                        <a:pt x="8748207" y="59690"/>
                      </a:moveTo>
                      <a:cubicBezTo>
                        <a:pt x="8783767" y="59690"/>
                        <a:pt x="8812977" y="88900"/>
                        <a:pt x="8812977" y="124460"/>
                      </a:cubicBezTo>
                      <a:lnTo>
                        <a:pt x="8812977" y="5976166"/>
                      </a:lnTo>
                      <a:cubicBezTo>
                        <a:pt x="8812977" y="6011726"/>
                        <a:pt x="8783767" y="6040936"/>
                        <a:pt x="8748207" y="6040936"/>
                      </a:cubicBezTo>
                      <a:lnTo>
                        <a:pt x="124460" y="6040936"/>
                      </a:lnTo>
                      <a:cubicBezTo>
                        <a:pt x="88900" y="6040936"/>
                        <a:pt x="59690" y="6011726"/>
                        <a:pt x="59690" y="5976166"/>
                      </a:cubicBezTo>
                      <a:lnTo>
                        <a:pt x="59690" y="124460"/>
                      </a:lnTo>
                      <a:cubicBezTo>
                        <a:pt x="59690" y="88900"/>
                        <a:pt x="88900" y="59690"/>
                        <a:pt x="124460" y="59690"/>
                      </a:cubicBezTo>
                      <a:lnTo>
                        <a:pt x="8748207" y="59690"/>
                      </a:lnTo>
                      <a:moveTo>
                        <a:pt x="8748207" y="0"/>
                      </a:moveTo>
                      <a:lnTo>
                        <a:pt x="124460" y="0"/>
                      </a:lnTo>
                      <a:cubicBezTo>
                        <a:pt x="55880" y="0"/>
                        <a:pt x="0" y="55880"/>
                        <a:pt x="0" y="124460"/>
                      </a:cubicBezTo>
                      <a:lnTo>
                        <a:pt x="0" y="5976166"/>
                      </a:lnTo>
                      <a:cubicBezTo>
                        <a:pt x="0" y="6044747"/>
                        <a:pt x="55880" y="6100626"/>
                        <a:pt x="124460" y="6100626"/>
                      </a:cubicBezTo>
                      <a:lnTo>
                        <a:pt x="8748207" y="6100626"/>
                      </a:lnTo>
                      <a:cubicBezTo>
                        <a:pt x="8816787" y="6100626"/>
                        <a:pt x="8872667" y="6044747"/>
                        <a:pt x="8872667" y="5976166"/>
                      </a:cubicBezTo>
                      <a:lnTo>
                        <a:pt x="8872667" y="124460"/>
                      </a:lnTo>
                      <a:cubicBezTo>
                        <a:pt x="8872667" y="55880"/>
                        <a:pt x="8816787" y="0"/>
                        <a:pt x="8748207" y="0"/>
                      </a:cubicBezTo>
                      <a:close/>
                    </a:path>
                  </a:pathLst>
                </a:custGeom>
                <a:solidFill>
                  <a:srgbClr val="100F0D"/>
                </a:solidFill>
              </p:spPr>
              <p:txBody>
                <a:bodyPr/>
                <a:lstStyle/>
                <a:p>
                  <a:endParaRPr lang="en-US"/>
                </a:p>
              </p:txBody>
            </p:sp>
          </p:grpSp>
          <p:grpSp>
            <p:nvGrpSpPr>
              <p:cNvPr id="45" name="Group 14"/>
              <p:cNvGrpSpPr/>
              <p:nvPr/>
            </p:nvGrpSpPr>
            <p:grpSpPr>
              <a:xfrm>
                <a:off x="9357234" y="6667500"/>
                <a:ext cx="8136387" cy="3149254"/>
                <a:chOff x="0" y="0"/>
                <a:chExt cx="8915261" cy="6057037"/>
              </a:xfrm>
            </p:grpSpPr>
            <p:sp>
              <p:nvSpPr>
                <p:cNvPr id="46" name="Freeform 15"/>
                <p:cNvSpPr/>
                <p:nvPr/>
              </p:nvSpPr>
              <p:spPr>
                <a:xfrm>
                  <a:off x="31750" y="31750"/>
                  <a:ext cx="8851760" cy="5993537"/>
                </a:xfrm>
                <a:custGeom>
                  <a:avLst/>
                  <a:gdLst/>
                  <a:ahLst/>
                  <a:cxnLst/>
                  <a:rect l="l" t="t" r="r" b="b"/>
                  <a:pathLst>
                    <a:path w="8851760" h="5993537">
                      <a:moveTo>
                        <a:pt x="8759051" y="5993537"/>
                      </a:moveTo>
                      <a:lnTo>
                        <a:pt x="92710" y="5993537"/>
                      </a:lnTo>
                      <a:cubicBezTo>
                        <a:pt x="41910" y="5993537"/>
                        <a:pt x="0" y="5951627"/>
                        <a:pt x="0" y="5900827"/>
                      </a:cubicBezTo>
                      <a:lnTo>
                        <a:pt x="0" y="92710"/>
                      </a:lnTo>
                      <a:cubicBezTo>
                        <a:pt x="0" y="41910"/>
                        <a:pt x="41910" y="0"/>
                        <a:pt x="92710" y="0"/>
                      </a:cubicBezTo>
                      <a:lnTo>
                        <a:pt x="8757781" y="0"/>
                      </a:lnTo>
                      <a:cubicBezTo>
                        <a:pt x="8808581" y="0"/>
                        <a:pt x="8850491" y="41910"/>
                        <a:pt x="8850491" y="92710"/>
                      </a:cubicBezTo>
                      <a:lnTo>
                        <a:pt x="8850491" y="5899557"/>
                      </a:lnTo>
                      <a:cubicBezTo>
                        <a:pt x="8851760" y="5951627"/>
                        <a:pt x="8809851" y="5993537"/>
                        <a:pt x="8759051" y="5993537"/>
                      </a:cubicBezTo>
                      <a:close/>
                    </a:path>
                  </a:pathLst>
                </a:custGeom>
                <a:solidFill>
                  <a:srgbClr val="FDF9F2"/>
                </a:solidFill>
              </p:spPr>
              <p:txBody>
                <a:bodyPr/>
                <a:lstStyle/>
                <a:p>
                  <a:endParaRPr lang="en-US"/>
                </a:p>
              </p:txBody>
            </p:sp>
            <p:sp>
              <p:nvSpPr>
                <p:cNvPr id="47" name="Freeform 16"/>
                <p:cNvSpPr/>
                <p:nvPr/>
              </p:nvSpPr>
              <p:spPr>
                <a:xfrm>
                  <a:off x="0" y="0"/>
                  <a:ext cx="8915261" cy="6057037"/>
                </a:xfrm>
                <a:custGeom>
                  <a:avLst/>
                  <a:gdLst/>
                  <a:ahLst/>
                  <a:cxnLst/>
                  <a:rect l="l" t="t" r="r" b="b"/>
                  <a:pathLst>
                    <a:path w="8915261" h="6057037">
                      <a:moveTo>
                        <a:pt x="8790801" y="59690"/>
                      </a:moveTo>
                      <a:cubicBezTo>
                        <a:pt x="8826360" y="59690"/>
                        <a:pt x="8855571" y="88900"/>
                        <a:pt x="8855571" y="124460"/>
                      </a:cubicBezTo>
                      <a:lnTo>
                        <a:pt x="8855571" y="5932577"/>
                      </a:lnTo>
                      <a:cubicBezTo>
                        <a:pt x="8855571" y="5968137"/>
                        <a:pt x="8826360" y="5997347"/>
                        <a:pt x="8790801" y="5997347"/>
                      </a:cubicBezTo>
                      <a:lnTo>
                        <a:pt x="124460" y="5997347"/>
                      </a:lnTo>
                      <a:cubicBezTo>
                        <a:pt x="88900" y="5997347"/>
                        <a:pt x="59690" y="5968137"/>
                        <a:pt x="59690" y="5932577"/>
                      </a:cubicBezTo>
                      <a:lnTo>
                        <a:pt x="59690" y="124460"/>
                      </a:lnTo>
                      <a:cubicBezTo>
                        <a:pt x="59690" y="88900"/>
                        <a:pt x="88900" y="59690"/>
                        <a:pt x="124460" y="59690"/>
                      </a:cubicBezTo>
                      <a:lnTo>
                        <a:pt x="8790801" y="59690"/>
                      </a:lnTo>
                      <a:moveTo>
                        <a:pt x="8790801" y="0"/>
                      </a:moveTo>
                      <a:lnTo>
                        <a:pt x="124460" y="0"/>
                      </a:lnTo>
                      <a:cubicBezTo>
                        <a:pt x="55880" y="0"/>
                        <a:pt x="0" y="55880"/>
                        <a:pt x="0" y="124460"/>
                      </a:cubicBezTo>
                      <a:lnTo>
                        <a:pt x="0" y="5932577"/>
                      </a:lnTo>
                      <a:cubicBezTo>
                        <a:pt x="0" y="6001157"/>
                        <a:pt x="55880" y="6057037"/>
                        <a:pt x="124460" y="6057037"/>
                      </a:cubicBezTo>
                      <a:lnTo>
                        <a:pt x="8790801" y="6057037"/>
                      </a:lnTo>
                      <a:cubicBezTo>
                        <a:pt x="8859381" y="6057037"/>
                        <a:pt x="8915261" y="6001157"/>
                        <a:pt x="8915261" y="5932577"/>
                      </a:cubicBezTo>
                      <a:lnTo>
                        <a:pt x="8915261" y="124460"/>
                      </a:lnTo>
                      <a:cubicBezTo>
                        <a:pt x="8915261" y="55880"/>
                        <a:pt x="8859381" y="0"/>
                        <a:pt x="8790801" y="0"/>
                      </a:cubicBezTo>
                      <a:close/>
                    </a:path>
                  </a:pathLst>
                </a:custGeom>
                <a:solidFill>
                  <a:srgbClr val="100F0D"/>
                </a:solidFill>
              </p:spPr>
              <p:txBody>
                <a:bodyPr/>
                <a:lstStyle/>
                <a:p>
                  <a:endParaRPr lang="en-US"/>
                </a:p>
              </p:txBody>
            </p:sp>
          </p:grpSp>
        </p:grpSp>
        <p:sp>
          <p:nvSpPr>
            <p:cNvPr id="50" name="Rectangle 49"/>
            <p:cNvSpPr/>
            <p:nvPr/>
          </p:nvSpPr>
          <p:spPr>
            <a:xfrm>
              <a:off x="12353455" y="7706512"/>
              <a:ext cx="5551514" cy="820674"/>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Video: trên Internet.</a:t>
              </a:r>
              <a:endParaRPr lang="en-US" sz="3600" dirty="0">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xmlns="" id="{D0452D6C-9ECB-EBCE-C2FA-96FCFE03C492}"/>
              </a:ext>
            </a:extLst>
          </p:cNvPr>
          <p:cNvSpPr txBox="1"/>
          <p:nvPr/>
        </p:nvSpPr>
        <p:spPr>
          <a:xfrm>
            <a:off x="304800" y="2297039"/>
            <a:ext cx="9296400" cy="707886"/>
          </a:xfrm>
          <a:prstGeom prst="rect">
            <a:avLst/>
          </a:prstGeom>
          <a:noFill/>
        </p:spPr>
        <p:txBody>
          <a:bodyPr wrap="square">
            <a:spAutoFit/>
          </a:bodyPr>
          <a:lstStyle/>
          <a:p>
            <a:pPr marL="571500" indent="-571500">
              <a:buFont typeface="Wingdings" panose="05000000000000000000" pitchFamily="2" charset="2"/>
              <a:buChar char="Ø"/>
            </a:pPr>
            <a:r>
              <a:rPr lang="en-US" sz="4000">
                <a:latin typeface="Arial" panose="020B0604020202020204" pitchFamily="34" charset="0"/>
                <a:cs typeface="Arial" panose="020B0604020202020204" pitchFamily="34" charset="0"/>
              </a:rPr>
              <a:t>Một số ví dụ về thông tin số:</a:t>
            </a:r>
          </a:p>
        </p:txBody>
      </p:sp>
      <p:grpSp>
        <p:nvGrpSpPr>
          <p:cNvPr id="52" name="Group 51">
            <a:extLst>
              <a:ext uri="{FF2B5EF4-FFF2-40B4-BE49-F238E27FC236}">
                <a16:creationId xmlns:a16="http://schemas.microsoft.com/office/drawing/2014/main" xmlns="" id="{A18116A0-E913-A3C2-B1AB-C99F8D6299DD}"/>
              </a:ext>
            </a:extLst>
          </p:cNvPr>
          <p:cNvGrpSpPr/>
          <p:nvPr/>
        </p:nvGrpSpPr>
        <p:grpSpPr>
          <a:xfrm>
            <a:off x="225233" y="6497407"/>
            <a:ext cx="6003929" cy="3331268"/>
            <a:chOff x="350865" y="6657699"/>
            <a:chExt cx="6003929" cy="3331268"/>
          </a:xfrm>
        </p:grpSpPr>
        <p:pic>
          <p:nvPicPr>
            <p:cNvPr id="38" name="Picture 37">
              <a:extLst>
                <a:ext uri="{FF2B5EF4-FFF2-40B4-BE49-F238E27FC236}">
                  <a16:creationId xmlns:a16="http://schemas.microsoft.com/office/drawing/2014/main" xmlns="" id="{B051A891-213F-FB63-77FA-0B04D0F1BF65}"/>
                </a:ext>
              </a:extLst>
            </p:cNvPr>
            <p:cNvPicPr>
              <a:picLocks noChangeAspect="1"/>
            </p:cNvPicPr>
            <p:nvPr/>
          </p:nvPicPr>
          <p:blipFill>
            <a:blip r:embed="rId2"/>
            <a:stretch>
              <a:fillRect/>
            </a:stretch>
          </p:blipFill>
          <p:spPr>
            <a:xfrm>
              <a:off x="350865" y="6657699"/>
              <a:ext cx="6003929" cy="3056094"/>
            </a:xfrm>
            <a:prstGeom prst="rect">
              <a:avLst/>
            </a:prstGeom>
          </p:spPr>
        </p:pic>
        <p:sp>
          <p:nvSpPr>
            <p:cNvPr id="39" name="TextBox 38">
              <a:extLst>
                <a:ext uri="{FF2B5EF4-FFF2-40B4-BE49-F238E27FC236}">
                  <a16:creationId xmlns:a16="http://schemas.microsoft.com/office/drawing/2014/main" xmlns="" id="{EE854E95-33D4-6932-8170-9D782FFE6103}"/>
                </a:ext>
              </a:extLst>
            </p:cNvPr>
            <p:cNvSpPr txBox="1"/>
            <p:nvPr/>
          </p:nvSpPr>
          <p:spPr>
            <a:xfrm>
              <a:off x="1646265" y="9434969"/>
              <a:ext cx="3505200" cy="553998"/>
            </a:xfrm>
            <a:prstGeom prst="rect">
              <a:avLst/>
            </a:prstGeom>
            <a:noFill/>
          </p:spPr>
          <p:txBody>
            <a:bodyPr wrap="square" rtlCol="0">
              <a:spAutoFit/>
            </a:bodyPr>
            <a:lstStyle/>
            <a:p>
              <a:pPr algn="ctr"/>
              <a:r>
                <a:rPr lang="en-US" sz="3000">
                  <a:solidFill>
                    <a:srgbClr val="002060"/>
                  </a:solidFill>
                  <a:latin typeface="Arial" panose="020B0604020202020204" pitchFamily="34" charset="0"/>
                  <a:cs typeface="Arial" panose="020B0604020202020204" pitchFamily="34" charset="0"/>
                </a:rPr>
                <a:t>vietnamnet.vn</a:t>
              </a:r>
            </a:p>
          </p:txBody>
        </p:sp>
      </p:grpSp>
      <p:grpSp>
        <p:nvGrpSpPr>
          <p:cNvPr id="58" name="Group 57">
            <a:extLst>
              <a:ext uri="{FF2B5EF4-FFF2-40B4-BE49-F238E27FC236}">
                <a16:creationId xmlns:a16="http://schemas.microsoft.com/office/drawing/2014/main" xmlns="" id="{52C18C71-D310-9300-FC28-BED3D12B2D5D}"/>
              </a:ext>
            </a:extLst>
          </p:cNvPr>
          <p:cNvGrpSpPr/>
          <p:nvPr/>
        </p:nvGrpSpPr>
        <p:grpSpPr>
          <a:xfrm>
            <a:off x="6995360" y="6370337"/>
            <a:ext cx="4489629" cy="3593169"/>
            <a:chOff x="6991340" y="6398004"/>
            <a:chExt cx="4489629" cy="3593169"/>
          </a:xfrm>
        </p:grpSpPr>
        <p:pic>
          <p:nvPicPr>
            <p:cNvPr id="56" name="Picture 55">
              <a:extLst>
                <a:ext uri="{FF2B5EF4-FFF2-40B4-BE49-F238E27FC236}">
                  <a16:creationId xmlns:a16="http://schemas.microsoft.com/office/drawing/2014/main" xmlns="" id="{109F8F20-CA73-21BE-A80A-B3319F69EC7B}"/>
                </a:ext>
              </a:extLst>
            </p:cNvPr>
            <p:cNvPicPr>
              <a:picLocks noChangeAspect="1"/>
            </p:cNvPicPr>
            <p:nvPr/>
          </p:nvPicPr>
          <p:blipFill rotWithShape="1">
            <a:blip r:embed="rId3"/>
            <a:srcRect b="14593"/>
            <a:stretch/>
          </p:blipFill>
          <p:spPr>
            <a:xfrm>
              <a:off x="6991340" y="6398004"/>
              <a:ext cx="4489629" cy="3050832"/>
            </a:xfrm>
            <a:prstGeom prst="rect">
              <a:avLst/>
            </a:prstGeom>
          </p:spPr>
        </p:pic>
        <p:sp>
          <p:nvSpPr>
            <p:cNvPr id="57" name="TextBox 56">
              <a:extLst>
                <a:ext uri="{FF2B5EF4-FFF2-40B4-BE49-F238E27FC236}">
                  <a16:creationId xmlns:a16="http://schemas.microsoft.com/office/drawing/2014/main" xmlns="" id="{DE538683-4344-747B-7D1D-56A72C779BE6}"/>
                </a:ext>
              </a:extLst>
            </p:cNvPr>
            <p:cNvSpPr txBox="1"/>
            <p:nvPr/>
          </p:nvSpPr>
          <p:spPr>
            <a:xfrm>
              <a:off x="7391400" y="9437175"/>
              <a:ext cx="3505200" cy="553998"/>
            </a:xfrm>
            <a:prstGeom prst="rect">
              <a:avLst/>
            </a:prstGeom>
            <a:noFill/>
          </p:spPr>
          <p:txBody>
            <a:bodyPr wrap="square" rtlCol="0">
              <a:spAutoFit/>
            </a:bodyPr>
            <a:lstStyle/>
            <a:p>
              <a:pPr algn="ctr"/>
              <a:r>
                <a:rPr lang="en-US" sz="3000">
                  <a:solidFill>
                    <a:srgbClr val="002060"/>
                  </a:solidFill>
                  <a:latin typeface="Arial" panose="020B0604020202020204" pitchFamily="34" charset="0"/>
                  <a:cs typeface="Arial" panose="020B0604020202020204" pitchFamily="34" charset="0"/>
                </a:rPr>
                <a:t>Ảnh trên máy tính </a:t>
              </a:r>
            </a:p>
          </p:txBody>
        </p:sp>
      </p:grpSp>
      <p:grpSp>
        <p:nvGrpSpPr>
          <p:cNvPr id="60" name="Group 59">
            <a:extLst>
              <a:ext uri="{FF2B5EF4-FFF2-40B4-BE49-F238E27FC236}">
                <a16:creationId xmlns:a16="http://schemas.microsoft.com/office/drawing/2014/main" xmlns="" id="{3203F1A3-2CFA-8CD6-58E3-738070B59817}"/>
              </a:ext>
            </a:extLst>
          </p:cNvPr>
          <p:cNvGrpSpPr/>
          <p:nvPr/>
        </p:nvGrpSpPr>
        <p:grpSpPr>
          <a:xfrm>
            <a:off x="12787629" y="6370337"/>
            <a:ext cx="4223565" cy="3706308"/>
            <a:chOff x="12911134" y="6364020"/>
            <a:chExt cx="4223565" cy="3706308"/>
          </a:xfrm>
        </p:grpSpPr>
        <p:pic>
          <p:nvPicPr>
            <p:cNvPr id="54" name="Picture 53">
              <a:extLst>
                <a:ext uri="{FF2B5EF4-FFF2-40B4-BE49-F238E27FC236}">
                  <a16:creationId xmlns:a16="http://schemas.microsoft.com/office/drawing/2014/main" xmlns="" id="{5B020B33-7464-35D4-9CFB-D202AC3F7B09}"/>
                </a:ext>
              </a:extLst>
            </p:cNvPr>
            <p:cNvPicPr>
              <a:picLocks noChangeAspect="1"/>
            </p:cNvPicPr>
            <p:nvPr/>
          </p:nvPicPr>
          <p:blipFill rotWithShape="1">
            <a:blip r:embed="rId4"/>
            <a:srcRect b="11187"/>
            <a:stretch/>
          </p:blipFill>
          <p:spPr>
            <a:xfrm>
              <a:off x="13115542" y="6364020"/>
              <a:ext cx="3902800" cy="2995201"/>
            </a:xfrm>
            <a:prstGeom prst="rect">
              <a:avLst/>
            </a:prstGeom>
          </p:spPr>
        </p:pic>
        <p:sp>
          <p:nvSpPr>
            <p:cNvPr id="59" name="TextBox 58">
              <a:extLst>
                <a:ext uri="{FF2B5EF4-FFF2-40B4-BE49-F238E27FC236}">
                  <a16:creationId xmlns:a16="http://schemas.microsoft.com/office/drawing/2014/main" xmlns="" id="{6DA30A64-2E08-663C-6B54-22504768C3F9}"/>
                </a:ext>
              </a:extLst>
            </p:cNvPr>
            <p:cNvSpPr txBox="1"/>
            <p:nvPr/>
          </p:nvSpPr>
          <p:spPr>
            <a:xfrm>
              <a:off x="12911134" y="9516330"/>
              <a:ext cx="4223565" cy="553998"/>
            </a:xfrm>
            <a:prstGeom prst="rect">
              <a:avLst/>
            </a:prstGeom>
            <a:noFill/>
          </p:spPr>
          <p:txBody>
            <a:bodyPr wrap="square" rtlCol="0">
              <a:spAutoFit/>
            </a:bodyPr>
            <a:lstStyle/>
            <a:p>
              <a:pPr algn="ctr"/>
              <a:r>
                <a:rPr lang="en-US" sz="3000">
                  <a:solidFill>
                    <a:srgbClr val="002060"/>
                  </a:solidFill>
                  <a:latin typeface="Arial" panose="020B0604020202020204" pitchFamily="34" charset="0"/>
                  <a:cs typeface="Arial" panose="020B0604020202020204" pitchFamily="34" charset="0"/>
                </a:rPr>
                <a:t>BBC Learning English</a:t>
              </a:r>
            </a:p>
          </p:txBody>
        </p:sp>
      </p:grpSp>
    </p:spTree>
    <p:extLst>
      <p:ext uri="{BB962C8B-B14F-4D97-AF65-F5344CB8AC3E}">
        <p14:creationId xmlns:p14="http://schemas.microsoft.com/office/powerpoint/2010/main" val="1314709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arn(inVertical)">
                                      <p:cBhvr>
                                        <p:cTn id="29" dur="500"/>
                                        <p:tgtEl>
                                          <p:spTgt spid="52"/>
                                        </p:tgtEl>
                                      </p:cBhvr>
                                    </p:animEffect>
                                  </p:childTnLst>
                                </p:cTn>
                              </p:par>
                              <p:par>
                                <p:cTn id="30" presetID="16" presetClass="entr" presetSubtype="21"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barn(inVertical)">
                                      <p:cBhvr>
                                        <p:cTn id="32" dur="500"/>
                                        <p:tgtEl>
                                          <p:spTgt spid="58"/>
                                        </p:tgtEl>
                                      </p:cBhvr>
                                    </p:animEffect>
                                  </p:childTnLst>
                                </p:cTn>
                              </p:par>
                              <p:par>
                                <p:cTn id="33" presetID="16" presetClass="entr" presetSubtype="21"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barn(inVertical)">
                                      <p:cBhvr>
                                        <p:cTn id="3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18857"/>
            <a:ext cx="15962714" cy="837842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txBody>
            <a:bodyPr/>
            <a:lstStyle/>
            <a:p>
              <a:endParaRPr lang="en-US"/>
            </a:p>
          </p:txBody>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txBody>
            <a:bodyPr/>
            <a:lstStyle/>
            <a:p>
              <a:endParaRPr lang="en-US"/>
            </a:p>
          </p:txBody>
        </p:sp>
      </p:grpSp>
      <p:grpSp>
        <p:nvGrpSpPr>
          <p:cNvPr id="6" name="Group 6"/>
          <p:cNvGrpSpPr/>
          <p:nvPr/>
        </p:nvGrpSpPr>
        <p:grpSpPr>
          <a:xfrm>
            <a:off x="1028700" y="789714"/>
            <a:ext cx="15988558" cy="8406602"/>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txBody>
            <a:bodyPr/>
            <a:lstStyle/>
            <a:p>
              <a:endParaRPr lang="en-US"/>
            </a:p>
          </p:txBody>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txBody>
            <a:bodyPr/>
            <a:lstStyle/>
            <a:p>
              <a:endParaRPr lang="en-US"/>
            </a:p>
          </p:txBody>
        </p:sp>
      </p:grpSp>
      <p:sp>
        <p:nvSpPr>
          <p:cNvPr id="11" name="TextBox 10"/>
          <p:cNvSpPr txBox="1"/>
          <p:nvPr/>
        </p:nvSpPr>
        <p:spPr>
          <a:xfrm>
            <a:off x="1931189" y="4094024"/>
            <a:ext cx="14183575" cy="3557512"/>
          </a:xfrm>
          <a:prstGeom prst="rect">
            <a:avLst/>
          </a:prstGeom>
          <a:noFill/>
        </p:spPr>
        <p:txBody>
          <a:bodyPr wrap="square" rtlCol="0">
            <a:spAutoFit/>
          </a:bodyPr>
          <a:lstStyle/>
          <a:p>
            <a:pPr algn="ctr">
              <a:lnSpc>
                <a:spcPct val="150000"/>
              </a:lnSpc>
            </a:pPr>
            <a:r>
              <a:rPr lang="en-US" sz="8000" b="1">
                <a:solidFill>
                  <a:schemeClr val="accent5">
                    <a:lumMod val="50000"/>
                  </a:schemeClr>
                </a:solidFill>
                <a:latin typeface="Arial" panose="020B0604020202020204" pitchFamily="34" charset="0"/>
                <a:cs typeface="Arial" panose="020B0604020202020204" pitchFamily="34" charset="0"/>
              </a:rPr>
              <a:t>BÀI 1. DỮ LIỆU SỐ TRONG THỜI ĐẠI THÔNG TIN</a:t>
            </a:r>
            <a:endParaRPr lang="en-US" sz="8000" b="1" dirty="0">
              <a:solidFill>
                <a:schemeClr val="accent5">
                  <a:lumMod val="50000"/>
                </a:schemeClr>
              </a:solidFill>
              <a:latin typeface="Arial" panose="020B0604020202020204" pitchFamily="34" charset="0"/>
              <a:cs typeface="Arial" panose="020B0604020202020204" pitchFamily="34" charset="0"/>
            </a:endParaRPr>
          </a:p>
        </p:txBody>
      </p:sp>
      <p:pic>
        <p:nvPicPr>
          <p:cNvPr id="13"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7521" y="7483073"/>
            <a:ext cx="2934018" cy="2570187"/>
          </a:xfrm>
          <a:prstGeom prst="rect">
            <a:avLst/>
          </a:prstGeom>
        </p:spPr>
      </p:pic>
      <p:pic>
        <p:nvPicPr>
          <p:cNvPr id="14"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09060" y="8867516"/>
            <a:ext cx="1066800" cy="697762"/>
          </a:xfrm>
          <a:prstGeom prst="rect">
            <a:avLst/>
          </a:prstGeom>
        </p:spPr>
      </p:pic>
      <p:sp>
        <p:nvSpPr>
          <p:cNvPr id="9" name="Rectangle 8"/>
          <p:cNvSpPr/>
          <p:nvPr/>
        </p:nvSpPr>
        <p:spPr>
          <a:xfrm>
            <a:off x="1233179" y="1223699"/>
            <a:ext cx="15579593" cy="2691250"/>
          </a:xfrm>
          <a:prstGeom prst="rect">
            <a:avLst/>
          </a:prstGeom>
        </p:spPr>
        <p:txBody>
          <a:bodyPr wrap="square">
            <a:spAutoFit/>
          </a:bodyPr>
          <a:lstStyle/>
          <a:p>
            <a:pPr algn="ctr">
              <a:lnSpc>
                <a:spcPct val="150000"/>
              </a:lnSpc>
            </a:pPr>
            <a:r>
              <a:rPr lang="vi-VN" sz="6000" b="1">
                <a:solidFill>
                  <a:schemeClr val="accent2">
                    <a:lumMod val="75000"/>
                  </a:schemeClr>
                </a:solidFill>
                <a:latin typeface="Arial" panose="020B0604020202020204" pitchFamily="34" charset="0"/>
                <a:cs typeface="Arial" panose="020B0604020202020204" pitchFamily="34" charset="0"/>
              </a:rPr>
              <a:t>CHỦ ĐỀ C. TỔ CHỨC LƯU TRỮ, TÌM KIẾM VÀ TRAO ĐỔI THÔNG TIN </a:t>
            </a:r>
            <a:endParaRPr lang="en-US" sz="6000" b="1" dirty="0">
              <a:solidFill>
                <a:schemeClr val="accent2">
                  <a:lumMod val="7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4028553" y="7295484"/>
            <a:ext cx="1814388" cy="1440693"/>
          </a:xfrm>
          <a:prstGeom prst="rect">
            <a:avLst/>
          </a:prstGeom>
        </p:spPr>
      </p:pic>
    </p:spTree>
    <p:extLst>
      <p:ext uri="{BB962C8B-B14F-4D97-AF65-F5344CB8AC3E}">
        <p14:creationId xmlns:p14="http://schemas.microsoft.com/office/powerpoint/2010/main" val="367474592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5" name="Group 15"/>
          <p:cNvGrpSpPr/>
          <p:nvPr/>
        </p:nvGrpSpPr>
        <p:grpSpPr>
          <a:xfrm>
            <a:off x="1601630" y="1028700"/>
            <a:ext cx="7836660" cy="8593799"/>
            <a:chOff x="0" y="0"/>
            <a:chExt cx="12390759" cy="13587893"/>
          </a:xfrm>
        </p:grpSpPr>
        <p:sp>
          <p:nvSpPr>
            <p:cNvPr id="16"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rgbClr val="EBADB1"/>
            </a:solidFill>
          </p:spPr>
          <p:txBody>
            <a:bodyPr/>
            <a:lstStyle/>
            <a:p>
              <a:endParaRPr lang="en-US"/>
            </a:p>
          </p:txBody>
        </p:sp>
        <p:sp>
          <p:nvSpPr>
            <p:cNvPr id="17"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txBody>
            <a:bodyPr/>
            <a:lstStyle/>
            <a:p>
              <a:endParaRPr lang="en-US"/>
            </a:p>
          </p:txBody>
        </p:sp>
      </p:grpSp>
      <p:grpSp>
        <p:nvGrpSpPr>
          <p:cNvPr id="18" name="Group 18"/>
          <p:cNvGrpSpPr/>
          <p:nvPr/>
        </p:nvGrpSpPr>
        <p:grpSpPr>
          <a:xfrm>
            <a:off x="1313464" y="701277"/>
            <a:ext cx="7873258" cy="8644729"/>
            <a:chOff x="0" y="0"/>
            <a:chExt cx="12448626" cy="13668419"/>
          </a:xfrm>
        </p:grpSpPr>
        <p:sp>
          <p:nvSpPr>
            <p:cNvPr id="19"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txBody>
            <a:bodyPr/>
            <a:lstStyle/>
            <a:p>
              <a:endParaRPr lang="en-US"/>
            </a:p>
          </p:txBody>
        </p:sp>
        <p:sp>
          <p:nvSpPr>
            <p:cNvPr id="20"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txBody>
            <a:bodyPr/>
            <a:lstStyle/>
            <a:p>
              <a:endParaRPr lang="en-US"/>
            </a:p>
          </p:txBody>
        </p:sp>
      </p:grpSp>
      <p:sp>
        <p:nvSpPr>
          <p:cNvPr id="45" name="TextBox 45"/>
          <p:cNvSpPr txBox="1"/>
          <p:nvPr/>
        </p:nvSpPr>
        <p:spPr>
          <a:xfrm>
            <a:off x="2366126" y="1450604"/>
            <a:ext cx="5678636" cy="2549031"/>
          </a:xfrm>
          <a:prstGeom prst="rect">
            <a:avLst/>
          </a:prstGeom>
        </p:spPr>
        <p:txBody>
          <a:bodyPr wrap="square" lIns="0" tIns="0" rIns="0" bIns="0" rtlCol="0" anchor="t">
            <a:spAutoFit/>
          </a:bodyPr>
          <a:lstStyle/>
          <a:p>
            <a:pPr algn="ctr">
              <a:lnSpc>
                <a:spcPts val="10500"/>
              </a:lnSpc>
            </a:pPr>
            <a:r>
              <a:rPr lang="en-US" sz="6600" b="1" dirty="0">
                <a:solidFill>
                  <a:schemeClr val="tx2">
                    <a:lumMod val="75000"/>
                  </a:schemeClr>
                </a:solidFill>
                <a:latin typeface="Arial" panose="020B0604020202020204" pitchFamily="34" charset="0"/>
                <a:cs typeface="Arial" panose="020B0604020202020204" pitchFamily="34" charset="0"/>
              </a:rPr>
              <a:t>NỘI DUNG BÀI HỌC</a:t>
            </a:r>
          </a:p>
        </p:txBody>
      </p:sp>
      <p:pic>
        <p:nvPicPr>
          <p:cNvPr id="4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62247" y="4710170"/>
            <a:ext cx="6369991" cy="4597976"/>
          </a:xfrm>
          <a:prstGeom prst="rect">
            <a:avLst/>
          </a:prstGeom>
        </p:spPr>
      </p:pic>
      <p:grpSp>
        <p:nvGrpSpPr>
          <p:cNvPr id="53" name="Group 52"/>
          <p:cNvGrpSpPr/>
          <p:nvPr/>
        </p:nvGrpSpPr>
        <p:grpSpPr>
          <a:xfrm>
            <a:off x="10015885" y="5340641"/>
            <a:ext cx="7191383" cy="3026792"/>
            <a:chOff x="10356876" y="4054048"/>
            <a:chExt cx="7191383" cy="3026792"/>
          </a:xfrm>
        </p:grpSpPr>
        <p:grpSp>
          <p:nvGrpSpPr>
            <p:cNvPr id="6" name="Group 6"/>
            <p:cNvGrpSpPr/>
            <p:nvPr/>
          </p:nvGrpSpPr>
          <p:grpSpPr>
            <a:xfrm>
              <a:off x="10565884" y="4294999"/>
              <a:ext cx="6982375" cy="2785841"/>
              <a:chOff x="0" y="0"/>
              <a:chExt cx="10052054" cy="5539613"/>
            </a:xfrm>
          </p:grpSpPr>
          <p:sp>
            <p:nvSpPr>
              <p:cNvPr id="7"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B8A6C0"/>
              </a:solidFill>
            </p:spPr>
            <p:txBody>
              <a:bodyPr/>
              <a:lstStyle/>
              <a:p>
                <a:endParaRPr lang="en-US"/>
              </a:p>
            </p:txBody>
          </p:sp>
          <p:sp>
            <p:nvSpPr>
              <p:cNvPr id="8"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txBody>
              <a:bodyPr/>
              <a:lstStyle/>
              <a:p>
                <a:endParaRPr lang="en-US"/>
              </a:p>
            </p:txBody>
          </p:sp>
        </p:grpSp>
        <p:grpSp>
          <p:nvGrpSpPr>
            <p:cNvPr id="12" name="Group 12"/>
            <p:cNvGrpSpPr/>
            <p:nvPr/>
          </p:nvGrpSpPr>
          <p:grpSpPr>
            <a:xfrm>
              <a:off x="10356876" y="4054048"/>
              <a:ext cx="6982375" cy="2833213"/>
              <a:chOff x="0" y="0"/>
              <a:chExt cx="10052054" cy="5633812"/>
            </a:xfrm>
          </p:grpSpPr>
          <p:sp>
            <p:nvSpPr>
              <p:cNvPr id="13"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a:p>
            </p:txBody>
          </p:sp>
          <p:sp>
            <p:nvSpPr>
              <p:cNvPr id="14"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txBody>
              <a:bodyPr/>
              <a:lstStyle/>
              <a:p>
                <a:endParaRPr lang="en-US"/>
              </a:p>
            </p:txBody>
          </p:sp>
        </p:grpSp>
        <p:sp>
          <p:nvSpPr>
            <p:cNvPr id="22" name="AutoShape 22"/>
            <p:cNvSpPr/>
            <p:nvPr/>
          </p:nvSpPr>
          <p:spPr>
            <a:xfrm flipV="1">
              <a:off x="10378930" y="4746174"/>
              <a:ext cx="6929316" cy="6495"/>
            </a:xfrm>
            <a:prstGeom prst="line">
              <a:avLst/>
            </a:prstGeom>
            <a:ln w="38100" cap="rnd">
              <a:solidFill>
                <a:srgbClr val="100F0D"/>
              </a:solidFill>
              <a:prstDash val="solid"/>
              <a:headEnd type="none" w="sm" len="sm"/>
              <a:tailEnd type="none" w="sm" len="sm"/>
            </a:ln>
          </p:spPr>
          <p:txBody>
            <a:bodyPr/>
            <a:lstStyle/>
            <a:p>
              <a:endParaRPr lang="en-US"/>
            </a:p>
          </p:txBody>
        </p:sp>
        <p:grpSp>
          <p:nvGrpSpPr>
            <p:cNvPr id="26" name="Group 26"/>
            <p:cNvGrpSpPr>
              <a:grpSpLocks noChangeAspect="1"/>
            </p:cNvGrpSpPr>
            <p:nvPr/>
          </p:nvGrpSpPr>
          <p:grpSpPr>
            <a:xfrm>
              <a:off x="11284221" y="4328756"/>
              <a:ext cx="193699" cy="193699"/>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32" name="Group 32"/>
            <p:cNvGrpSpPr>
              <a:grpSpLocks noChangeAspect="1"/>
            </p:cNvGrpSpPr>
            <p:nvPr/>
          </p:nvGrpSpPr>
          <p:grpSpPr>
            <a:xfrm>
              <a:off x="10968221" y="4328756"/>
              <a:ext cx="193699" cy="193699"/>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38" name="Group 38"/>
            <p:cNvGrpSpPr>
              <a:grpSpLocks noChangeAspect="1"/>
            </p:cNvGrpSpPr>
            <p:nvPr/>
          </p:nvGrpSpPr>
          <p:grpSpPr>
            <a:xfrm>
              <a:off x="10652221" y="4328756"/>
              <a:ext cx="193699" cy="193699"/>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sp>
          <p:nvSpPr>
            <p:cNvPr id="47" name="TextBox 43"/>
            <p:cNvSpPr txBox="1"/>
            <p:nvPr/>
          </p:nvSpPr>
          <p:spPr>
            <a:xfrm>
              <a:off x="10673581" y="4805256"/>
              <a:ext cx="6340014" cy="1905843"/>
            </a:xfrm>
            <a:prstGeom prst="rect">
              <a:avLst/>
            </a:prstGeom>
          </p:spPr>
          <p:txBody>
            <a:bodyPr wrap="square" lIns="0" tIns="0" rIns="0" bIns="0" rtlCol="0" anchor="t">
              <a:spAutoFit/>
            </a:bodyPr>
            <a:lstStyle/>
            <a:p>
              <a:pPr algn="ctr">
                <a:lnSpc>
                  <a:spcPct val="150000"/>
                </a:lnSpc>
              </a:pPr>
              <a:r>
                <a:rPr lang="en-US" sz="4400" b="1">
                  <a:solidFill>
                    <a:srgbClr val="100F0D"/>
                  </a:solidFill>
                  <a:latin typeface="Arial" panose="020B0604020202020204" pitchFamily="34" charset="0"/>
                  <a:cs typeface="Arial" panose="020B0604020202020204" pitchFamily="34" charset="0"/>
                </a:rPr>
                <a:t>Thông tin số và các công cụ xử lí </a:t>
              </a:r>
              <a:endParaRPr lang="en-US" sz="4400" b="1" dirty="0">
                <a:solidFill>
                  <a:srgbClr val="100F0D"/>
                </a:solidFill>
                <a:latin typeface="Arial" panose="020B0604020202020204" pitchFamily="34" charset="0"/>
                <a:cs typeface="Arial" panose="020B0604020202020204" pitchFamily="34" charset="0"/>
              </a:endParaRPr>
            </a:p>
          </p:txBody>
        </p:sp>
        <p:sp>
          <p:nvSpPr>
            <p:cNvPr id="49" name="TextBox 43"/>
            <p:cNvSpPr txBox="1"/>
            <p:nvPr/>
          </p:nvSpPr>
          <p:spPr>
            <a:xfrm>
              <a:off x="11597035" y="4254580"/>
              <a:ext cx="4493106" cy="500137"/>
            </a:xfrm>
            <a:prstGeom prst="rect">
              <a:avLst/>
            </a:prstGeom>
          </p:spPr>
          <p:txBody>
            <a:bodyPr lIns="0" tIns="0" rIns="0" bIns="0" rtlCol="0" anchor="t">
              <a:spAutoFit/>
            </a:bodyPr>
            <a:lstStyle/>
            <a:p>
              <a:pPr algn="ctr">
                <a:lnSpc>
                  <a:spcPts val="3919"/>
                </a:lnSpc>
              </a:pPr>
              <a:r>
                <a:rPr lang="en-US" sz="4400" b="1" dirty="0">
                  <a:solidFill>
                    <a:schemeClr val="tx2">
                      <a:lumMod val="75000"/>
                    </a:schemeClr>
                  </a:solidFill>
                  <a:latin typeface="Arial" panose="020B0604020202020204" pitchFamily="34" charset="0"/>
                  <a:cs typeface="Arial" panose="020B0604020202020204" pitchFamily="34" charset="0"/>
                </a:rPr>
                <a:t>02</a:t>
              </a:r>
            </a:p>
          </p:txBody>
        </p:sp>
      </p:grpSp>
      <p:grpSp>
        <p:nvGrpSpPr>
          <p:cNvPr id="75" name="Group 74"/>
          <p:cNvGrpSpPr/>
          <p:nvPr/>
        </p:nvGrpSpPr>
        <p:grpSpPr>
          <a:xfrm>
            <a:off x="10015885" y="1378280"/>
            <a:ext cx="7191383" cy="3026792"/>
            <a:chOff x="10356876" y="4054048"/>
            <a:chExt cx="7191383" cy="3026792"/>
          </a:xfrm>
        </p:grpSpPr>
        <p:grpSp>
          <p:nvGrpSpPr>
            <p:cNvPr id="76" name="Group 6"/>
            <p:cNvGrpSpPr/>
            <p:nvPr/>
          </p:nvGrpSpPr>
          <p:grpSpPr>
            <a:xfrm>
              <a:off x="10565884" y="4294999"/>
              <a:ext cx="6982375" cy="2785841"/>
              <a:chOff x="0" y="0"/>
              <a:chExt cx="10052054" cy="5539613"/>
            </a:xfrm>
          </p:grpSpPr>
          <p:sp>
            <p:nvSpPr>
              <p:cNvPr id="92"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txBody>
              <a:bodyPr/>
              <a:lstStyle/>
              <a:p>
                <a:endParaRPr lang="en-US"/>
              </a:p>
            </p:txBody>
          </p:sp>
          <p:sp>
            <p:nvSpPr>
              <p:cNvPr id="93"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txBody>
              <a:bodyPr/>
              <a:lstStyle/>
              <a:p>
                <a:endParaRPr lang="en-US"/>
              </a:p>
            </p:txBody>
          </p:sp>
        </p:grpSp>
        <p:grpSp>
          <p:nvGrpSpPr>
            <p:cNvPr id="77" name="Group 12"/>
            <p:cNvGrpSpPr/>
            <p:nvPr/>
          </p:nvGrpSpPr>
          <p:grpSpPr>
            <a:xfrm>
              <a:off x="10356876" y="4054048"/>
              <a:ext cx="6982375" cy="2833213"/>
              <a:chOff x="0" y="0"/>
              <a:chExt cx="10052054" cy="5633812"/>
            </a:xfrm>
          </p:grpSpPr>
          <p:sp>
            <p:nvSpPr>
              <p:cNvPr id="90"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a:p>
            </p:txBody>
          </p:sp>
          <p:sp>
            <p:nvSpPr>
              <p:cNvPr id="91"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txBody>
              <a:bodyPr/>
              <a:lstStyle/>
              <a:p>
                <a:endParaRPr lang="en-US"/>
              </a:p>
            </p:txBody>
          </p:sp>
        </p:grpSp>
        <p:sp>
          <p:nvSpPr>
            <p:cNvPr id="78" name="AutoShape 22"/>
            <p:cNvSpPr/>
            <p:nvPr/>
          </p:nvSpPr>
          <p:spPr>
            <a:xfrm flipV="1">
              <a:off x="10378930" y="4746174"/>
              <a:ext cx="6929316" cy="6495"/>
            </a:xfrm>
            <a:prstGeom prst="line">
              <a:avLst/>
            </a:prstGeom>
            <a:ln w="38100" cap="rnd">
              <a:solidFill>
                <a:srgbClr val="100F0D"/>
              </a:solidFill>
              <a:prstDash val="solid"/>
              <a:headEnd type="none" w="sm" len="sm"/>
              <a:tailEnd type="none" w="sm" len="sm"/>
            </a:ln>
          </p:spPr>
          <p:txBody>
            <a:bodyPr/>
            <a:lstStyle/>
            <a:p>
              <a:endParaRPr lang="en-US"/>
            </a:p>
          </p:txBody>
        </p:sp>
        <p:grpSp>
          <p:nvGrpSpPr>
            <p:cNvPr id="79" name="Group 26"/>
            <p:cNvGrpSpPr>
              <a:grpSpLocks noChangeAspect="1"/>
            </p:cNvGrpSpPr>
            <p:nvPr/>
          </p:nvGrpSpPr>
          <p:grpSpPr>
            <a:xfrm>
              <a:off x="11284221" y="4328756"/>
              <a:ext cx="193699" cy="193699"/>
              <a:chOff x="0" y="0"/>
              <a:chExt cx="495300" cy="495300"/>
            </a:xfrm>
          </p:grpSpPr>
          <p:sp>
            <p:nvSpPr>
              <p:cNvPr id="88"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89"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80" name="Group 32"/>
            <p:cNvGrpSpPr>
              <a:grpSpLocks noChangeAspect="1"/>
            </p:cNvGrpSpPr>
            <p:nvPr/>
          </p:nvGrpSpPr>
          <p:grpSpPr>
            <a:xfrm>
              <a:off x="10968221" y="4328756"/>
              <a:ext cx="193699" cy="193699"/>
              <a:chOff x="0" y="0"/>
              <a:chExt cx="495300" cy="495300"/>
            </a:xfrm>
          </p:grpSpPr>
          <p:sp>
            <p:nvSpPr>
              <p:cNvPr id="86"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87"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81" name="Group 38"/>
            <p:cNvGrpSpPr>
              <a:grpSpLocks noChangeAspect="1"/>
            </p:cNvGrpSpPr>
            <p:nvPr/>
          </p:nvGrpSpPr>
          <p:grpSpPr>
            <a:xfrm>
              <a:off x="10652221" y="4328756"/>
              <a:ext cx="193699" cy="193699"/>
              <a:chOff x="0" y="0"/>
              <a:chExt cx="495300" cy="495300"/>
            </a:xfrm>
          </p:grpSpPr>
          <p:sp>
            <p:nvSpPr>
              <p:cNvPr id="84"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85"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sp>
          <p:nvSpPr>
            <p:cNvPr id="82" name="TextBox 43"/>
            <p:cNvSpPr txBox="1"/>
            <p:nvPr/>
          </p:nvSpPr>
          <p:spPr>
            <a:xfrm>
              <a:off x="10652221" y="4706272"/>
              <a:ext cx="6340014" cy="1905843"/>
            </a:xfrm>
            <a:prstGeom prst="rect">
              <a:avLst/>
            </a:prstGeom>
          </p:spPr>
          <p:txBody>
            <a:bodyPr wrap="square" lIns="0" tIns="0" rIns="0" bIns="0" rtlCol="0" anchor="t">
              <a:spAutoFit/>
            </a:bodyPr>
            <a:lstStyle/>
            <a:p>
              <a:pPr algn="ctr">
                <a:lnSpc>
                  <a:spcPct val="150000"/>
                </a:lnSpc>
              </a:pPr>
              <a:r>
                <a:rPr lang="en-US" sz="4400" b="1">
                  <a:latin typeface="Arial" panose="020B0604020202020204" pitchFamily="34" charset="0"/>
                  <a:cs typeface="Arial" panose="020B0604020202020204" pitchFamily="34" charset="0"/>
                </a:rPr>
                <a:t>Những đặc điểm của thông tin số </a:t>
              </a:r>
              <a:endParaRPr lang="en-US" sz="4400" b="1" dirty="0">
                <a:solidFill>
                  <a:srgbClr val="100F0D"/>
                </a:solidFill>
                <a:latin typeface="Arial" panose="020B0604020202020204" pitchFamily="34" charset="0"/>
                <a:cs typeface="Arial" panose="020B0604020202020204" pitchFamily="34" charset="0"/>
              </a:endParaRPr>
            </a:p>
          </p:txBody>
        </p:sp>
        <p:sp>
          <p:nvSpPr>
            <p:cNvPr id="83" name="TextBox 43"/>
            <p:cNvSpPr txBox="1"/>
            <p:nvPr/>
          </p:nvSpPr>
          <p:spPr>
            <a:xfrm>
              <a:off x="11597035" y="4254580"/>
              <a:ext cx="4493106" cy="500137"/>
            </a:xfrm>
            <a:prstGeom prst="rect">
              <a:avLst/>
            </a:prstGeom>
          </p:spPr>
          <p:txBody>
            <a:bodyPr lIns="0" tIns="0" rIns="0" bIns="0" rtlCol="0" anchor="t">
              <a:spAutoFit/>
            </a:bodyPr>
            <a:lstStyle/>
            <a:p>
              <a:pPr algn="ctr">
                <a:lnSpc>
                  <a:spcPts val="3919"/>
                </a:lnSpc>
              </a:pPr>
              <a:r>
                <a:rPr lang="en-US" sz="4400" b="1" dirty="0">
                  <a:solidFill>
                    <a:schemeClr val="tx2">
                      <a:lumMod val="75000"/>
                    </a:schemeClr>
                  </a:solidFill>
                  <a:latin typeface="Arial" panose="020B0604020202020204" pitchFamily="34" charset="0"/>
                  <a:cs typeface="Arial" panose="020B0604020202020204" pitchFamily="34" charset="0"/>
                </a:rPr>
                <a:t>01</a:t>
              </a:r>
            </a:p>
          </p:txBody>
        </p:sp>
      </p:grpSp>
      <p:pic>
        <p:nvPicPr>
          <p:cNvPr id="42" name="Picture 4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274265" y="7938337"/>
            <a:ext cx="949770" cy="1229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linds(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linds(horizontal)">
                                      <p:cBhvr>
                                        <p:cTn id="12" dur="500"/>
                                        <p:tgtEl>
                                          <p:spTgt spid="53"/>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51" name="Rounded Rectangle 50"/>
          <p:cNvSpPr/>
          <p:nvPr/>
        </p:nvSpPr>
        <p:spPr>
          <a:xfrm>
            <a:off x="457200" y="1181100"/>
            <a:ext cx="17297400" cy="8686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3619500" y="525457"/>
            <a:ext cx="11049000" cy="1474831"/>
            <a:chOff x="1644624" y="525697"/>
            <a:chExt cx="15212056" cy="1576300"/>
          </a:xfrm>
        </p:grpSpPr>
        <p:sp>
          <p:nvSpPr>
            <p:cNvPr id="34" name="Rounded Rectangle 33"/>
            <p:cNvSpPr/>
            <p:nvPr/>
          </p:nvSpPr>
          <p:spPr>
            <a:xfrm>
              <a:off x="1857930" y="717304"/>
              <a:ext cx="14998750" cy="1384693"/>
            </a:xfrm>
            <a:prstGeom prst="roundRect">
              <a:avLst>
                <a:gd name="adj" fmla="val 5579"/>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644624" y="525697"/>
              <a:ext cx="15043175" cy="1413415"/>
            </a:xfrm>
            <a:prstGeom prst="roundRect">
              <a:avLst>
                <a:gd name="adj" fmla="val 6965"/>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43"/>
          <p:cNvSpPr txBox="1"/>
          <p:nvPr/>
        </p:nvSpPr>
        <p:spPr>
          <a:xfrm>
            <a:off x="3657982" y="538157"/>
            <a:ext cx="10849371" cy="971100"/>
          </a:xfrm>
          <a:prstGeom prst="rect">
            <a:avLst/>
          </a:prstGeom>
        </p:spPr>
        <p:txBody>
          <a:bodyPr wrap="square" lIns="0" tIns="0" rIns="0" bIns="0" rtlCol="0" anchor="ctr">
            <a:spAutoFit/>
          </a:bodyPr>
          <a:lstStyle/>
          <a:p>
            <a:pPr algn="ctr">
              <a:lnSpc>
                <a:spcPct val="150000"/>
              </a:lnSpc>
            </a:pPr>
            <a:r>
              <a:rPr lang="en-US" sz="4800" b="1" dirty="0">
                <a:solidFill>
                  <a:srgbClr val="C00000"/>
                </a:solidFill>
                <a:latin typeface="Arial" panose="020B0604020202020204" pitchFamily="34" charset="0"/>
                <a:cs typeface="Arial" panose="020B0604020202020204" pitchFamily="34" charset="0"/>
              </a:rPr>
              <a:t>1</a:t>
            </a:r>
            <a:r>
              <a:rPr lang="en-US" sz="4800" b="1">
                <a:solidFill>
                  <a:srgbClr val="C00000"/>
                </a:solidFill>
                <a:latin typeface="Arial" panose="020B0604020202020204" pitchFamily="34" charset="0"/>
                <a:cs typeface="Arial" panose="020B0604020202020204" pitchFamily="34" charset="0"/>
              </a:rPr>
              <a:t>. Những đặc điểm của thông tin số </a:t>
            </a:r>
          </a:p>
        </p:txBody>
      </p:sp>
      <p:pic>
        <p:nvPicPr>
          <p:cNvPr id="54"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04596" y="2307241"/>
            <a:ext cx="1102117" cy="1544122"/>
          </a:xfrm>
          <a:prstGeom prst="rect">
            <a:avLst/>
          </a:prstGeom>
        </p:spPr>
      </p:pic>
      <p:sp>
        <p:nvSpPr>
          <p:cNvPr id="3" name="Rectangle 2"/>
          <p:cNvSpPr/>
          <p:nvPr/>
        </p:nvSpPr>
        <p:spPr>
          <a:xfrm>
            <a:off x="2538968" y="2423873"/>
            <a:ext cx="12700913" cy="707886"/>
          </a:xfrm>
          <a:prstGeom prst="rect">
            <a:avLst/>
          </a:prstGeom>
        </p:spPr>
        <p:txBody>
          <a:bodyPr wrap="none">
            <a:spAutoFit/>
          </a:bodyPr>
          <a:lstStyle/>
          <a:p>
            <a:r>
              <a:rPr lang="en-US" sz="4000" i="1">
                <a:solidFill>
                  <a:srgbClr val="002060"/>
                </a:solidFill>
                <a:latin typeface="Arial" panose="020B0604020202020204" pitchFamily="34" charset="0"/>
                <a:cs typeface="Arial" panose="020B0604020202020204" pitchFamily="34" charset="0"/>
              </a:rPr>
              <a:t>Đọc thông tin mục 1 – SGK tr10 và trả lời các câu hỏi: </a:t>
            </a:r>
            <a:endParaRPr lang="en-US" sz="4000" i="1"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2538968" y="3118067"/>
            <a:ext cx="11905759" cy="18249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4000">
                <a:latin typeface="Arial" panose="020B0604020202020204" pitchFamily="34" charset="0"/>
                <a:cs typeface="Arial" panose="020B0604020202020204" pitchFamily="34" charset="0"/>
              </a:rPr>
              <a:t>“Dữ liệu số” là gì? </a:t>
            </a:r>
          </a:p>
          <a:p>
            <a:pPr marL="571500" indent="-571500" algn="just">
              <a:lnSpc>
                <a:spcPct val="150000"/>
              </a:lnSpc>
              <a:buFont typeface="Wingdings" panose="05000000000000000000" pitchFamily="2" charset="2"/>
              <a:buChar char="§"/>
            </a:pPr>
            <a:r>
              <a:rPr lang="fr-FR" sz="4000">
                <a:latin typeface="Arial" panose="020B0604020202020204" pitchFamily="34" charset="0"/>
                <a:cs typeface="Arial" panose="020B0604020202020204" pitchFamily="34" charset="0"/>
              </a:rPr>
              <a:t>“Thông tin số” là gì? </a:t>
            </a:r>
            <a:endParaRPr lang="vi-VN" sz="4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44F9A135-F671-B877-6FDF-54AA09EB9B01}"/>
              </a:ext>
            </a:extLst>
          </p:cNvPr>
          <p:cNvSpPr txBox="1"/>
          <p:nvPr/>
        </p:nvSpPr>
        <p:spPr>
          <a:xfrm>
            <a:off x="1371600" y="6124090"/>
            <a:ext cx="6934200" cy="3313664"/>
          </a:xfrm>
          <a:prstGeom prst="rect">
            <a:avLst/>
          </a:prstGeom>
          <a:noFill/>
        </p:spPr>
        <p:txBody>
          <a:bodyPr wrap="square" rtlCol="0">
            <a:spAutoFit/>
          </a:bodyPr>
          <a:lstStyle/>
          <a:p>
            <a:pPr algn="ctr">
              <a:lnSpc>
                <a:spcPct val="150000"/>
              </a:lnSpc>
            </a:pPr>
            <a:r>
              <a:rPr lang="en-US" sz="3600" b="1">
                <a:latin typeface="Arial" panose="020B0604020202020204" pitchFamily="34" charset="0"/>
                <a:cs typeface="Arial" panose="020B0604020202020204" pitchFamily="34" charset="0"/>
              </a:rPr>
              <a:t>Dữ liệu số </a:t>
            </a:r>
          </a:p>
          <a:p>
            <a:pPr algn="just">
              <a:lnSpc>
                <a:spcPct val="150000"/>
              </a:lnSpc>
            </a:pPr>
            <a:r>
              <a:rPr lang="vi-VN" sz="3600">
                <a:latin typeface="Arial" panose="020B0604020202020204" pitchFamily="34" charset="0"/>
                <a:cs typeface="Arial" panose="020B0604020202020204" pitchFamily="34" charset="0"/>
              </a:rPr>
              <a:t>là tên gọi chung cho dữ liệu đã được chuyển thành dãy bít để máy tính có thể xử lí</a:t>
            </a:r>
            <a:r>
              <a:rPr lang="en-US" sz="360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xmlns="" id="{0045C62C-C3D6-2369-181A-9641BA35DD16}"/>
              </a:ext>
            </a:extLst>
          </p:cNvPr>
          <p:cNvSpPr txBox="1"/>
          <p:nvPr/>
        </p:nvSpPr>
        <p:spPr>
          <a:xfrm>
            <a:off x="9982202" y="6124090"/>
            <a:ext cx="6934200" cy="2482667"/>
          </a:xfrm>
          <a:prstGeom prst="rect">
            <a:avLst/>
          </a:prstGeom>
          <a:noFill/>
        </p:spPr>
        <p:txBody>
          <a:bodyPr wrap="square" rtlCol="0">
            <a:spAutoFit/>
          </a:bodyPr>
          <a:lstStyle/>
          <a:p>
            <a:pPr algn="ctr">
              <a:lnSpc>
                <a:spcPct val="150000"/>
              </a:lnSpc>
            </a:pPr>
            <a:r>
              <a:rPr lang="en-US" sz="3600" b="1">
                <a:latin typeface="Arial" panose="020B0604020202020204" pitchFamily="34" charset="0"/>
                <a:cs typeface="Arial" panose="020B0604020202020204" pitchFamily="34" charset="0"/>
              </a:rPr>
              <a:t>Thông tin số </a:t>
            </a:r>
          </a:p>
          <a:p>
            <a:pPr algn="just">
              <a:lnSpc>
                <a:spcPct val="150000"/>
              </a:lnSpc>
            </a:pPr>
            <a:r>
              <a:rPr lang="vi-VN" sz="3600">
                <a:latin typeface="Arial" panose="020B0604020202020204" pitchFamily="34" charset="0"/>
                <a:cs typeface="Arial" panose="020B0604020202020204" pitchFamily="34" charset="0"/>
              </a:rPr>
              <a:t>là nội dung mà dữ liệu số mang lại cho con người.</a:t>
            </a:r>
            <a:endParaRPr lang="en-US" sz="3600">
              <a:latin typeface="Arial" panose="020B0604020202020204" pitchFamily="34" charset="0"/>
              <a:cs typeface="Arial" panose="020B0604020202020204" pitchFamily="34" charset="0"/>
            </a:endParaRPr>
          </a:p>
        </p:txBody>
      </p:sp>
      <p:sp>
        <p:nvSpPr>
          <p:cNvPr id="12" name="Arrow: Pentagon 11">
            <a:extLst>
              <a:ext uri="{FF2B5EF4-FFF2-40B4-BE49-F238E27FC236}">
                <a16:creationId xmlns:a16="http://schemas.microsoft.com/office/drawing/2014/main" xmlns="" id="{153B93D4-3202-0E01-702C-24D547AF2034}"/>
              </a:ext>
            </a:extLst>
          </p:cNvPr>
          <p:cNvSpPr/>
          <p:nvPr/>
        </p:nvSpPr>
        <p:spPr>
          <a:xfrm>
            <a:off x="508000" y="5344011"/>
            <a:ext cx="3429000" cy="780079"/>
          </a:xfrm>
          <a:prstGeom prst="homePlate">
            <a:avLst/>
          </a:prstGeom>
          <a:solidFill>
            <a:srgbClr val="FDE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a:solidFill>
                  <a:srgbClr val="002060"/>
                </a:solidFill>
                <a:latin typeface="Arial" panose="020B0604020202020204" pitchFamily="34" charset="0"/>
                <a:cs typeface="Arial" panose="020B0604020202020204" pitchFamily="34" charset="0"/>
              </a:rPr>
              <a:t>Khái niệm </a:t>
            </a:r>
          </a:p>
        </p:txBody>
      </p:sp>
      <p:sp>
        <p:nvSpPr>
          <p:cNvPr id="13" name="Freeform 3">
            <a:extLst>
              <a:ext uri="{FF2B5EF4-FFF2-40B4-BE49-F238E27FC236}">
                <a16:creationId xmlns:a16="http://schemas.microsoft.com/office/drawing/2014/main" xmlns="" id="{05F2D93E-11CE-EE77-CA86-7A1474DD6D11}"/>
              </a:ext>
            </a:extLst>
          </p:cNvPr>
          <p:cNvSpPr/>
          <p:nvPr/>
        </p:nvSpPr>
        <p:spPr>
          <a:xfrm>
            <a:off x="15773400" y="8049932"/>
            <a:ext cx="1818904" cy="2111935"/>
          </a:xfrm>
          <a:custGeom>
            <a:avLst/>
            <a:gdLst/>
            <a:ahLst/>
            <a:cxnLst/>
            <a:rect l="l" t="t" r="r" b="b"/>
            <a:pathLst>
              <a:path w="3423818" h="3975406">
                <a:moveTo>
                  <a:pt x="0" y="0"/>
                </a:moveTo>
                <a:lnTo>
                  <a:pt x="3423818" y="0"/>
                </a:lnTo>
                <a:lnTo>
                  <a:pt x="3423818" y="3975406"/>
                </a:lnTo>
                <a:lnTo>
                  <a:pt x="0" y="397540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7047800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linds(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linds(vertic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 grpId="0"/>
      <p:bldP spid="7" grpId="0"/>
      <p:bldP spid="9"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E10C5A7D-749C-EEA3-CB16-D0DAB8F678BD}"/>
              </a:ext>
            </a:extLst>
          </p:cNvPr>
          <p:cNvGrpSpPr/>
          <p:nvPr/>
        </p:nvGrpSpPr>
        <p:grpSpPr>
          <a:xfrm>
            <a:off x="647333" y="816280"/>
            <a:ext cx="11768306" cy="5915801"/>
            <a:chOff x="1185694" y="2386370"/>
            <a:chExt cx="11768306" cy="5915801"/>
          </a:xfrm>
        </p:grpSpPr>
        <p:sp>
          <p:nvSpPr>
            <p:cNvPr id="5" name="Flowchart: Alternate Process 4">
              <a:extLst>
                <a:ext uri="{FF2B5EF4-FFF2-40B4-BE49-F238E27FC236}">
                  <a16:creationId xmlns:a16="http://schemas.microsoft.com/office/drawing/2014/main" xmlns="" id="{AD60EE44-84EC-FD91-746E-E600ADE6F28B}"/>
                </a:ext>
              </a:extLst>
            </p:cNvPr>
            <p:cNvSpPr/>
            <p:nvPr/>
          </p:nvSpPr>
          <p:spPr>
            <a:xfrm>
              <a:off x="1828800" y="3238500"/>
              <a:ext cx="11125200" cy="5063671"/>
            </a:xfrm>
            <a:custGeom>
              <a:avLst/>
              <a:gdLst>
                <a:gd name="connsiteX0" fmla="*/ 0 w 11125200"/>
                <a:gd name="connsiteY0" fmla="*/ 843945 h 5063671"/>
                <a:gd name="connsiteX1" fmla="*/ 843945 w 11125200"/>
                <a:gd name="connsiteY1" fmla="*/ 0 h 5063671"/>
                <a:gd name="connsiteX2" fmla="*/ 10281255 w 11125200"/>
                <a:gd name="connsiteY2" fmla="*/ 0 h 5063671"/>
                <a:gd name="connsiteX3" fmla="*/ 11125200 w 11125200"/>
                <a:gd name="connsiteY3" fmla="*/ 843945 h 5063671"/>
                <a:gd name="connsiteX4" fmla="*/ 11125200 w 11125200"/>
                <a:gd name="connsiteY4" fmla="*/ 4219726 h 5063671"/>
                <a:gd name="connsiteX5" fmla="*/ 10281255 w 11125200"/>
                <a:gd name="connsiteY5" fmla="*/ 5063671 h 5063671"/>
                <a:gd name="connsiteX6" fmla="*/ 843945 w 11125200"/>
                <a:gd name="connsiteY6" fmla="*/ 5063671 h 5063671"/>
                <a:gd name="connsiteX7" fmla="*/ 0 w 11125200"/>
                <a:gd name="connsiteY7" fmla="*/ 4219726 h 5063671"/>
                <a:gd name="connsiteX8" fmla="*/ 0 w 11125200"/>
                <a:gd name="connsiteY8" fmla="*/ 843945 h 506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200" h="5063671" fill="none" extrusionOk="0">
                  <a:moveTo>
                    <a:pt x="0" y="843945"/>
                  </a:moveTo>
                  <a:cubicBezTo>
                    <a:pt x="217" y="383719"/>
                    <a:pt x="413227" y="59378"/>
                    <a:pt x="843945" y="0"/>
                  </a:cubicBezTo>
                  <a:cubicBezTo>
                    <a:pt x="1968622" y="72427"/>
                    <a:pt x="5643748" y="61419"/>
                    <a:pt x="10281255" y="0"/>
                  </a:cubicBezTo>
                  <a:cubicBezTo>
                    <a:pt x="10745876" y="-10166"/>
                    <a:pt x="11082634" y="364972"/>
                    <a:pt x="11125200" y="843945"/>
                  </a:cubicBezTo>
                  <a:cubicBezTo>
                    <a:pt x="11226076" y="1879137"/>
                    <a:pt x="11017887" y="3672990"/>
                    <a:pt x="11125200" y="4219726"/>
                  </a:cubicBezTo>
                  <a:cubicBezTo>
                    <a:pt x="11131677" y="4652950"/>
                    <a:pt x="10721868" y="5035102"/>
                    <a:pt x="10281255" y="5063671"/>
                  </a:cubicBezTo>
                  <a:cubicBezTo>
                    <a:pt x="7118644" y="5093498"/>
                    <a:pt x="4077848" y="4984365"/>
                    <a:pt x="843945" y="5063671"/>
                  </a:cubicBezTo>
                  <a:cubicBezTo>
                    <a:pt x="424998" y="5058341"/>
                    <a:pt x="-69079" y="4699484"/>
                    <a:pt x="0" y="4219726"/>
                  </a:cubicBezTo>
                  <a:cubicBezTo>
                    <a:pt x="50037" y="3057838"/>
                    <a:pt x="770" y="1223042"/>
                    <a:pt x="0" y="843945"/>
                  </a:cubicBezTo>
                  <a:close/>
                </a:path>
                <a:path w="11125200" h="5063671" stroke="0" extrusionOk="0">
                  <a:moveTo>
                    <a:pt x="0" y="843945"/>
                  </a:moveTo>
                  <a:cubicBezTo>
                    <a:pt x="45047" y="390126"/>
                    <a:pt x="396625" y="39124"/>
                    <a:pt x="843945" y="0"/>
                  </a:cubicBezTo>
                  <a:cubicBezTo>
                    <a:pt x="3545066" y="123000"/>
                    <a:pt x="6358014" y="-96860"/>
                    <a:pt x="10281255" y="0"/>
                  </a:cubicBezTo>
                  <a:cubicBezTo>
                    <a:pt x="10688288" y="-45016"/>
                    <a:pt x="11134092" y="359919"/>
                    <a:pt x="11125200" y="843945"/>
                  </a:cubicBezTo>
                  <a:cubicBezTo>
                    <a:pt x="11128373" y="1444874"/>
                    <a:pt x="11219467" y="3564700"/>
                    <a:pt x="11125200" y="4219726"/>
                  </a:cubicBezTo>
                  <a:cubicBezTo>
                    <a:pt x="11044752" y="4714969"/>
                    <a:pt x="10701052" y="5056093"/>
                    <a:pt x="10281255" y="5063671"/>
                  </a:cubicBezTo>
                  <a:cubicBezTo>
                    <a:pt x="8035837" y="4902964"/>
                    <a:pt x="4194731" y="5103338"/>
                    <a:pt x="843945" y="5063671"/>
                  </a:cubicBezTo>
                  <a:cubicBezTo>
                    <a:pt x="359106" y="5059886"/>
                    <a:pt x="-71553" y="4653408"/>
                    <a:pt x="0" y="4219726"/>
                  </a:cubicBezTo>
                  <a:cubicBezTo>
                    <a:pt x="32216" y="3395857"/>
                    <a:pt x="57206" y="1834442"/>
                    <a:pt x="0" y="843945"/>
                  </a:cubicBezTo>
                  <a:close/>
                </a:path>
              </a:pathLst>
            </a:custGeom>
            <a:solidFill>
              <a:schemeClr val="accent5">
                <a:lumMod val="20000"/>
                <a:lumOff val="80000"/>
              </a:schemeClr>
            </a:solidFill>
            <a:ln w="38100">
              <a:solidFill>
                <a:schemeClr val="accent5">
                  <a:lumMod val="60000"/>
                  <a:lumOff val="40000"/>
                </a:schemeClr>
              </a:solidFill>
              <a:extLst>
                <a:ext uri="{C807C97D-BFC1-408E-A445-0C87EB9F89A2}">
                  <ask:lineSketchStyleProps xmlns:ask="http://schemas.microsoft.com/office/drawing/2018/sketchyshapes" xmlns="" sd="852854689">
                    <a:prstGeom prst="flowChartAlternateProcess">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5">
              <a:extLst>
                <a:ext uri="{FF2B5EF4-FFF2-40B4-BE49-F238E27FC236}">
                  <a16:creationId xmlns:a16="http://schemas.microsoft.com/office/drawing/2014/main" xmlns="" id="{85525DF0-7214-23A2-7C53-E7F2F308CA2C}"/>
                </a:ext>
              </a:extLst>
            </p:cNvPr>
            <p:cNvSpPr/>
            <p:nvPr/>
          </p:nvSpPr>
          <p:spPr>
            <a:xfrm rot="20133319">
              <a:off x="1185694" y="2386370"/>
              <a:ext cx="1933910" cy="1704258"/>
            </a:xfrm>
            <a:custGeom>
              <a:avLst/>
              <a:gdLst/>
              <a:ahLst/>
              <a:cxnLst/>
              <a:rect l="l" t="t" r="r" b="b"/>
              <a:pathLst>
                <a:path w="4120055" h="3630798">
                  <a:moveTo>
                    <a:pt x="0" y="0"/>
                  </a:moveTo>
                  <a:lnTo>
                    <a:pt x="4120055" y="0"/>
                  </a:lnTo>
                  <a:lnTo>
                    <a:pt x="4120055" y="3630798"/>
                  </a:lnTo>
                  <a:lnTo>
                    <a:pt x="0" y="3630798"/>
                  </a:lnTo>
                  <a:lnTo>
                    <a:pt x="0" y="0"/>
                  </a:lnTo>
                  <a:close/>
                </a:path>
              </a:pathLst>
            </a:custGeom>
            <a:blipFill>
              <a:blip r:embed="rId3"/>
              <a:stretch>
                <a:fillRect/>
              </a:stretch>
            </a:blipFill>
          </p:spPr>
          <p:txBody>
            <a:bodyPr/>
            <a:lstStyle/>
            <a:p>
              <a:endParaRPr lang="en-US"/>
            </a:p>
          </p:txBody>
        </p:sp>
        <p:sp>
          <p:nvSpPr>
            <p:cNvPr id="10" name="TextBox 9">
              <a:extLst>
                <a:ext uri="{FF2B5EF4-FFF2-40B4-BE49-F238E27FC236}">
                  <a16:creationId xmlns:a16="http://schemas.microsoft.com/office/drawing/2014/main" xmlns="" id="{5BAA6742-1CF6-5E54-75E6-DA2167A51B0E}"/>
                </a:ext>
              </a:extLst>
            </p:cNvPr>
            <p:cNvSpPr txBox="1"/>
            <p:nvPr/>
          </p:nvSpPr>
          <p:spPr>
            <a:xfrm>
              <a:off x="2476501" y="4017066"/>
              <a:ext cx="9829800" cy="350653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Thường ta không phân biệt “thông tin” và “dữ liệu” trong cách nói hằng ngày. </a:t>
              </a:r>
              <a:endParaRPr lang="en-US" sz="3800"/>
            </a:p>
            <a:p>
              <a:pPr marL="571500" indent="-571500" algn="just">
                <a:lnSpc>
                  <a:spcPct val="150000"/>
                </a:lnSpc>
                <a:buFont typeface="Arial" panose="020B0604020202020204" pitchFamily="34" charset="0"/>
                <a:buChar char="•"/>
              </a:pPr>
              <a:r>
                <a:rPr lang="vi-VN" sz="3800"/>
                <a:t>Tuy nhiên về nội hàm “Thông tin là nội dung còn dữ liệu là hình thức thể hiện” </a:t>
              </a:r>
              <a:endParaRPr lang="en-US" sz="3800"/>
            </a:p>
          </p:txBody>
        </p:sp>
      </p:grpSp>
      <p:sp>
        <p:nvSpPr>
          <p:cNvPr id="17" name="Freeform 4">
            <a:extLst>
              <a:ext uri="{FF2B5EF4-FFF2-40B4-BE49-F238E27FC236}">
                <a16:creationId xmlns:a16="http://schemas.microsoft.com/office/drawing/2014/main" xmlns="" id="{7245059A-9961-C71B-3593-92DB35A78F5C}"/>
              </a:ext>
            </a:extLst>
          </p:cNvPr>
          <p:cNvSpPr/>
          <p:nvPr/>
        </p:nvSpPr>
        <p:spPr>
          <a:xfrm>
            <a:off x="11767940" y="3940480"/>
            <a:ext cx="6062860" cy="5927420"/>
          </a:xfrm>
          <a:custGeom>
            <a:avLst/>
            <a:gdLst/>
            <a:ahLst/>
            <a:cxnLst/>
            <a:rect l="l" t="t" r="r" b="b"/>
            <a:pathLst>
              <a:path w="3765042" h="4114800">
                <a:moveTo>
                  <a:pt x="0" y="0"/>
                </a:moveTo>
                <a:lnTo>
                  <a:pt x="3765042" y="0"/>
                </a:lnTo>
                <a:lnTo>
                  <a:pt x="3765042" y="4114800"/>
                </a:lnTo>
                <a:lnTo>
                  <a:pt x="0" y="41148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0932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B84EEC94-B34A-F584-E9EE-71204CE304C1}"/>
              </a:ext>
            </a:extLst>
          </p:cNvPr>
          <p:cNvGrpSpPr/>
          <p:nvPr/>
        </p:nvGrpSpPr>
        <p:grpSpPr>
          <a:xfrm>
            <a:off x="914400" y="952500"/>
            <a:ext cx="16382999" cy="2057579"/>
            <a:chOff x="762000" y="1028700"/>
            <a:chExt cx="16382999" cy="2057579"/>
          </a:xfrm>
        </p:grpSpPr>
        <p:pic>
          <p:nvPicPr>
            <p:cNvPr id="7" name="Picture 6">
              <a:extLst>
                <a:ext uri="{FF2B5EF4-FFF2-40B4-BE49-F238E27FC236}">
                  <a16:creationId xmlns:a16="http://schemas.microsoft.com/office/drawing/2014/main" xmlns="" id="{F0437715-9041-72DD-B38E-EF0495FE77F6}"/>
                </a:ext>
              </a:extLst>
            </p:cNvPr>
            <p:cNvPicPr>
              <a:picLocks noChangeAspect="1"/>
            </p:cNvPicPr>
            <p:nvPr/>
          </p:nvPicPr>
          <p:blipFill>
            <a:blip r:embed="rId3"/>
            <a:stretch>
              <a:fillRect/>
            </a:stretch>
          </p:blipFill>
          <p:spPr>
            <a:xfrm>
              <a:off x="762000" y="1028700"/>
              <a:ext cx="2057579" cy="2057579"/>
            </a:xfrm>
            <a:prstGeom prst="rect">
              <a:avLst/>
            </a:prstGeom>
          </p:spPr>
        </p:pic>
        <p:sp>
          <p:nvSpPr>
            <p:cNvPr id="9" name="TextBox 8">
              <a:extLst>
                <a:ext uri="{FF2B5EF4-FFF2-40B4-BE49-F238E27FC236}">
                  <a16:creationId xmlns:a16="http://schemas.microsoft.com/office/drawing/2014/main" xmlns="" id="{572A7884-EED2-B097-1A0A-CF669F5A891F}"/>
                </a:ext>
              </a:extLst>
            </p:cNvPr>
            <p:cNvSpPr txBox="1"/>
            <p:nvPr/>
          </p:nvSpPr>
          <p:spPr>
            <a:xfrm>
              <a:off x="3124378" y="1137686"/>
              <a:ext cx="14020621" cy="1839606"/>
            </a:xfrm>
            <a:prstGeom prst="rect">
              <a:avLst/>
            </a:prstGeom>
            <a:noFill/>
          </p:spPr>
          <p:txBody>
            <a:bodyPr wrap="square">
              <a:spAutoFit/>
            </a:bodyPr>
            <a:lstStyle/>
            <a:p>
              <a:pPr algn="just">
                <a:lnSpc>
                  <a:spcPct val="150000"/>
                </a:lnSpc>
              </a:pPr>
              <a:r>
                <a:rPr lang="vi-VN" sz="4000"/>
                <a:t>Vì sao ngày nay nhiều người thường tìm kiếm thông tin trên Internet thay vì trên sách, báo truyền thống? </a:t>
              </a:r>
              <a:endParaRPr lang="en-US" sz="4000"/>
            </a:p>
          </p:txBody>
        </p:sp>
      </p:grpSp>
      <p:grpSp>
        <p:nvGrpSpPr>
          <p:cNvPr id="24" name="Group 23">
            <a:extLst>
              <a:ext uri="{FF2B5EF4-FFF2-40B4-BE49-F238E27FC236}">
                <a16:creationId xmlns:a16="http://schemas.microsoft.com/office/drawing/2014/main" xmlns="" id="{2F120934-D5A9-7832-0C16-6A0A19A201E7}"/>
              </a:ext>
            </a:extLst>
          </p:cNvPr>
          <p:cNvGrpSpPr/>
          <p:nvPr/>
        </p:nvGrpSpPr>
        <p:grpSpPr>
          <a:xfrm>
            <a:off x="1371600" y="3758860"/>
            <a:ext cx="8617858" cy="5251272"/>
            <a:chOff x="605971" y="3652465"/>
            <a:chExt cx="8617858" cy="5251272"/>
          </a:xfrm>
        </p:grpSpPr>
        <p:grpSp>
          <p:nvGrpSpPr>
            <p:cNvPr id="21" name="Group 20">
              <a:extLst>
                <a:ext uri="{FF2B5EF4-FFF2-40B4-BE49-F238E27FC236}">
                  <a16:creationId xmlns:a16="http://schemas.microsoft.com/office/drawing/2014/main" xmlns="" id="{65B2F132-64E8-E2C2-7DC2-03AE7F9D89F7}"/>
                </a:ext>
              </a:extLst>
            </p:cNvPr>
            <p:cNvGrpSpPr/>
            <p:nvPr/>
          </p:nvGrpSpPr>
          <p:grpSpPr>
            <a:xfrm>
              <a:off x="1066800" y="3652465"/>
              <a:ext cx="7696200" cy="1295222"/>
              <a:chOff x="1143000" y="3472859"/>
              <a:chExt cx="7696200" cy="1295222"/>
            </a:xfrm>
          </p:grpSpPr>
          <p:sp>
            <p:nvSpPr>
              <p:cNvPr id="15" name="Rectangle: Rounded Corners 14">
                <a:extLst>
                  <a:ext uri="{FF2B5EF4-FFF2-40B4-BE49-F238E27FC236}">
                    <a16:creationId xmlns:a16="http://schemas.microsoft.com/office/drawing/2014/main" xmlns="" id="{B5ACA6FF-AB2E-A387-2398-721F4C2BA957}"/>
                  </a:ext>
                </a:extLst>
              </p:cNvPr>
              <p:cNvSpPr/>
              <p:nvPr/>
            </p:nvSpPr>
            <p:spPr>
              <a:xfrm>
                <a:off x="1143000" y="3472859"/>
                <a:ext cx="7696200" cy="1295222"/>
              </a:xfrm>
              <a:prstGeom prst="round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xmlns="" id="{35BFA66B-CF1B-1F74-0BB3-C234113D1B92}"/>
                  </a:ext>
                </a:extLst>
              </p:cNvPr>
              <p:cNvCxnSpPr/>
              <p:nvPr/>
            </p:nvCxnSpPr>
            <p:spPr>
              <a:xfrm>
                <a:off x="7391400" y="3606031"/>
                <a:ext cx="0" cy="102887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6F675F02-EF19-8CF5-BC2F-C6D1912E251D}"/>
                  </a:ext>
                </a:extLst>
              </p:cNvPr>
              <p:cNvPicPr>
                <a:picLocks noChangeAspect="1"/>
              </p:cNvPicPr>
              <p:nvPr/>
            </p:nvPicPr>
            <p:blipFill>
              <a:blip r:embed="rId4"/>
              <a:stretch>
                <a:fillRect/>
              </a:stretch>
            </p:blipFill>
            <p:spPr>
              <a:xfrm>
                <a:off x="7655310" y="3644811"/>
                <a:ext cx="919981" cy="919981"/>
              </a:xfrm>
              <a:prstGeom prst="rect">
                <a:avLst/>
              </a:prstGeom>
            </p:spPr>
          </p:pic>
          <p:sp>
            <p:nvSpPr>
              <p:cNvPr id="20" name="TextBox 19">
                <a:extLst>
                  <a:ext uri="{FF2B5EF4-FFF2-40B4-BE49-F238E27FC236}">
                    <a16:creationId xmlns:a16="http://schemas.microsoft.com/office/drawing/2014/main" xmlns="" id="{81FC5C41-7478-B45A-1425-E4CF119E9B1F}"/>
                  </a:ext>
                </a:extLst>
              </p:cNvPr>
              <p:cNvSpPr txBox="1"/>
              <p:nvPr/>
            </p:nvSpPr>
            <p:spPr>
              <a:xfrm>
                <a:off x="1597410" y="3789330"/>
                <a:ext cx="3886200" cy="630942"/>
              </a:xfrm>
              <a:prstGeom prst="rect">
                <a:avLst/>
              </a:prstGeom>
              <a:noFill/>
            </p:spPr>
            <p:txBody>
              <a:bodyPr wrap="square" rtlCol="0">
                <a:spAutoFit/>
              </a:bodyPr>
              <a:lstStyle/>
              <a:p>
                <a:r>
                  <a:rPr lang="en-US" sz="3500" spc="300">
                    <a:latin typeface="Arial" panose="020B0604020202020204" pitchFamily="34" charset="0"/>
                    <a:cs typeface="Arial" panose="020B0604020202020204" pitchFamily="34" charset="0"/>
                  </a:rPr>
                  <a:t>Internet…. </a:t>
                </a:r>
              </a:p>
            </p:txBody>
          </p:sp>
        </p:grpSp>
        <p:sp>
          <p:nvSpPr>
            <p:cNvPr id="23" name="TextBox 22">
              <a:extLst>
                <a:ext uri="{FF2B5EF4-FFF2-40B4-BE49-F238E27FC236}">
                  <a16:creationId xmlns:a16="http://schemas.microsoft.com/office/drawing/2014/main" xmlns="" id="{8D8E96B1-000A-E37A-C447-249EE1E5F128}"/>
                </a:ext>
              </a:extLst>
            </p:cNvPr>
            <p:cNvSpPr txBox="1"/>
            <p:nvPr/>
          </p:nvSpPr>
          <p:spPr>
            <a:xfrm>
              <a:off x="605971" y="5590073"/>
              <a:ext cx="8617858"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Internet là kho dữ liệu khổng lồ thường xuyên được cập nhật.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Trên internet có thể tìm kiếm thông tin một cách nhanh chóng, dễ dàng.</a:t>
              </a:r>
            </a:p>
          </p:txBody>
        </p:sp>
      </p:grpSp>
      <p:sp>
        <p:nvSpPr>
          <p:cNvPr id="26" name="Freeform 3">
            <a:extLst>
              <a:ext uri="{FF2B5EF4-FFF2-40B4-BE49-F238E27FC236}">
                <a16:creationId xmlns:a16="http://schemas.microsoft.com/office/drawing/2014/main" xmlns="" id="{A16E7959-3BFC-F6C8-8983-91D5D9C6ADE4}"/>
              </a:ext>
            </a:extLst>
          </p:cNvPr>
          <p:cNvSpPr/>
          <p:nvPr/>
        </p:nvSpPr>
        <p:spPr>
          <a:xfrm>
            <a:off x="11859947" y="3711108"/>
            <a:ext cx="4897108" cy="5315720"/>
          </a:xfrm>
          <a:custGeom>
            <a:avLst/>
            <a:gdLst/>
            <a:ahLst/>
            <a:cxnLst/>
            <a:rect l="l" t="t" r="r" b="b"/>
            <a:pathLst>
              <a:path w="3790760" h="4114800">
                <a:moveTo>
                  <a:pt x="0" y="0"/>
                </a:moveTo>
                <a:lnTo>
                  <a:pt x="3790760" y="0"/>
                </a:lnTo>
                <a:lnTo>
                  <a:pt x="379076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37627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446C80FD-5238-D52D-47C7-8EE43B1E7307}"/>
              </a:ext>
            </a:extLst>
          </p:cNvPr>
          <p:cNvGrpSpPr/>
          <p:nvPr/>
        </p:nvGrpSpPr>
        <p:grpSpPr>
          <a:xfrm>
            <a:off x="1143000" y="647700"/>
            <a:ext cx="8229600" cy="1119798"/>
            <a:chOff x="1447800" y="1469231"/>
            <a:chExt cx="8229600" cy="1119798"/>
          </a:xfrm>
        </p:grpSpPr>
        <p:sp>
          <p:nvSpPr>
            <p:cNvPr id="5" name="Freeform 3">
              <a:extLst>
                <a:ext uri="{FF2B5EF4-FFF2-40B4-BE49-F238E27FC236}">
                  <a16:creationId xmlns:a16="http://schemas.microsoft.com/office/drawing/2014/main" xmlns="" id="{351D271E-84DD-B381-A6C4-DB17CA7648B5}"/>
                </a:ext>
              </a:extLst>
            </p:cNvPr>
            <p:cNvSpPr/>
            <p:nvPr/>
          </p:nvSpPr>
          <p:spPr>
            <a:xfrm>
              <a:off x="1447800" y="1469231"/>
              <a:ext cx="1125029" cy="1089872"/>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xmlns="" id="{66B20AEA-B3EF-B0FB-88DD-65F7D3B7C3ED}"/>
                </a:ext>
              </a:extLst>
            </p:cNvPr>
            <p:cNvSpPr txBox="1"/>
            <p:nvPr/>
          </p:nvSpPr>
          <p:spPr>
            <a:xfrm>
              <a:off x="2743200" y="1850365"/>
              <a:ext cx="6934200" cy="738664"/>
            </a:xfrm>
            <a:prstGeom prst="rect">
              <a:avLst/>
            </a:prstGeom>
            <a:noFill/>
          </p:spPr>
          <p:txBody>
            <a:bodyPr wrap="square" rtlCol="0">
              <a:spAutoFit/>
            </a:bodyPr>
            <a:lstStyle/>
            <a:p>
              <a:r>
                <a:rPr lang="en-US" sz="4200" b="1">
                  <a:solidFill>
                    <a:srgbClr val="002060"/>
                  </a:solidFill>
                  <a:latin typeface="Arial" panose="020B0604020202020204" pitchFamily="34" charset="0"/>
                  <a:cs typeface="Arial" panose="020B0604020202020204" pitchFamily="34" charset="0"/>
                </a:rPr>
                <a:t>Thảo luận nhóm </a:t>
              </a:r>
            </a:p>
          </p:txBody>
        </p:sp>
      </p:grpSp>
      <p:grpSp>
        <p:nvGrpSpPr>
          <p:cNvPr id="11" name="Group 10">
            <a:extLst>
              <a:ext uri="{FF2B5EF4-FFF2-40B4-BE49-F238E27FC236}">
                <a16:creationId xmlns:a16="http://schemas.microsoft.com/office/drawing/2014/main" xmlns="" id="{A80E9740-8AE7-6B1B-FFBD-2CE6B1D4BA54}"/>
              </a:ext>
            </a:extLst>
          </p:cNvPr>
          <p:cNvGrpSpPr/>
          <p:nvPr/>
        </p:nvGrpSpPr>
        <p:grpSpPr>
          <a:xfrm>
            <a:off x="1442357" y="1966172"/>
            <a:ext cx="15403286" cy="1824923"/>
            <a:chOff x="1905000" y="1869516"/>
            <a:chExt cx="15403286" cy="1824923"/>
          </a:xfrm>
        </p:grpSpPr>
        <p:sp>
          <p:nvSpPr>
            <p:cNvPr id="4" name="TextBox 3">
              <a:extLst>
                <a:ext uri="{FF2B5EF4-FFF2-40B4-BE49-F238E27FC236}">
                  <a16:creationId xmlns:a16="http://schemas.microsoft.com/office/drawing/2014/main" xmlns="" id="{471781D2-617F-B07C-F319-7285AD9C0DDE}"/>
                </a:ext>
              </a:extLst>
            </p:cNvPr>
            <p:cNvSpPr txBox="1"/>
            <p:nvPr/>
          </p:nvSpPr>
          <p:spPr>
            <a:xfrm>
              <a:off x="3657600" y="1869516"/>
              <a:ext cx="13650686" cy="1824923"/>
            </a:xfrm>
            <a:prstGeom prst="rect">
              <a:avLst/>
            </a:prstGeom>
            <a:noFill/>
          </p:spPr>
          <p:txBody>
            <a:bodyPr wrap="square" rtlCol="0">
              <a:spAutoFit/>
            </a:bodyPr>
            <a:lstStyle/>
            <a:p>
              <a:pP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Đ</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ọc thông tin mục 1 – SGK tr.10 và thực hiện yêu cầu: </a:t>
              </a:r>
              <a:r>
                <a:rPr lang="en-US" sz="4000">
                  <a:solidFill>
                    <a:srgbClr val="C00000"/>
                  </a:solidFill>
                  <a:effectLst/>
                  <a:latin typeface="Arial" panose="020B0604020202020204" pitchFamily="34" charset="0"/>
                  <a:ea typeface="Calibri" panose="020F0502020204030204" pitchFamily="34" charset="0"/>
                  <a:cs typeface="Arial" panose="020B0604020202020204" pitchFamily="34" charset="0"/>
                </a:rPr>
                <a:t>Nêu và giải thích những đặc điểm của thông tin số </a:t>
              </a:r>
              <a:endParaRPr lang="en-US" sz="4000">
                <a:solidFill>
                  <a:srgbClr val="C0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652EFC99-32F9-8241-98EB-A02F8DEE23F3}"/>
                </a:ext>
              </a:extLst>
            </p:cNvPr>
            <p:cNvPicPr>
              <a:picLocks noChangeAspect="1"/>
            </p:cNvPicPr>
            <p:nvPr/>
          </p:nvPicPr>
          <p:blipFill>
            <a:blip r:embed="rId5"/>
            <a:stretch>
              <a:fillRect/>
            </a:stretch>
          </p:blipFill>
          <p:spPr>
            <a:xfrm>
              <a:off x="1905000" y="2034669"/>
              <a:ext cx="1494618" cy="1494618"/>
            </a:xfrm>
            <a:prstGeom prst="rect">
              <a:avLst/>
            </a:prstGeom>
          </p:spPr>
        </p:pic>
      </p:grpSp>
      <p:cxnSp>
        <p:nvCxnSpPr>
          <p:cNvPr id="14" name="Straight Connector 13">
            <a:extLst>
              <a:ext uri="{FF2B5EF4-FFF2-40B4-BE49-F238E27FC236}">
                <a16:creationId xmlns:a16="http://schemas.microsoft.com/office/drawing/2014/main" xmlns="" id="{7F4EEE3D-11D2-0024-D300-4A3A19F37662}"/>
              </a:ext>
            </a:extLst>
          </p:cNvPr>
          <p:cNvCxnSpPr/>
          <p:nvPr/>
        </p:nvCxnSpPr>
        <p:spPr>
          <a:xfrm>
            <a:off x="457200" y="4995943"/>
            <a:ext cx="17297400" cy="0"/>
          </a:xfrm>
          <a:prstGeom prst="line">
            <a:avLst/>
          </a:prstGeom>
          <a:ln w="28575">
            <a:solidFill>
              <a:srgbClr val="49494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849FDF7-6530-9DF9-E5C4-7A643F0175E6}"/>
              </a:ext>
            </a:extLst>
          </p:cNvPr>
          <p:cNvCxnSpPr/>
          <p:nvPr/>
        </p:nvCxnSpPr>
        <p:spPr>
          <a:xfrm>
            <a:off x="471714" y="8974438"/>
            <a:ext cx="17297400" cy="0"/>
          </a:xfrm>
          <a:prstGeom prst="line">
            <a:avLst/>
          </a:prstGeom>
          <a:ln w="28575">
            <a:solidFill>
              <a:srgbClr val="494949"/>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A3CCD979-82BC-B727-4241-260B59D0600A}"/>
              </a:ext>
            </a:extLst>
          </p:cNvPr>
          <p:cNvGrpSpPr/>
          <p:nvPr/>
        </p:nvGrpSpPr>
        <p:grpSpPr>
          <a:xfrm>
            <a:off x="3077027" y="4294818"/>
            <a:ext cx="4625525" cy="1525440"/>
            <a:chOff x="3077027" y="2095500"/>
            <a:chExt cx="4625525" cy="1525440"/>
          </a:xfrm>
        </p:grpSpPr>
        <p:sp>
          <p:nvSpPr>
            <p:cNvPr id="22" name="Rectangle 21">
              <a:extLst>
                <a:ext uri="{FF2B5EF4-FFF2-40B4-BE49-F238E27FC236}">
                  <a16:creationId xmlns:a16="http://schemas.microsoft.com/office/drawing/2014/main" xmlns="" id="{7B848FE8-4E78-DE07-0880-A792FF052164}"/>
                </a:ext>
              </a:extLst>
            </p:cNvPr>
            <p:cNvSpPr/>
            <p:nvPr/>
          </p:nvSpPr>
          <p:spPr>
            <a:xfrm>
              <a:off x="3077027" y="2095500"/>
              <a:ext cx="4479471" cy="1409011"/>
            </a:xfrm>
            <a:prstGeom prst="rect">
              <a:avLst/>
            </a:prstGeom>
            <a:solidFill>
              <a:schemeClr val="accent6">
                <a:lumMod val="20000"/>
                <a:lumOff val="80000"/>
              </a:schemeClr>
            </a:solidFill>
            <a:ln>
              <a:solidFill>
                <a:srgbClr val="494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C68C96B1-DFF7-641F-ABF2-F82E88912C6A}"/>
                </a:ext>
              </a:extLst>
            </p:cNvPr>
            <p:cNvSpPr/>
            <p:nvPr/>
          </p:nvSpPr>
          <p:spPr>
            <a:xfrm>
              <a:off x="3167741" y="2209111"/>
              <a:ext cx="4534811" cy="1411829"/>
            </a:xfrm>
            <a:prstGeom prst="rect">
              <a:avLst/>
            </a:prstGeom>
            <a:solidFill>
              <a:schemeClr val="bg1"/>
            </a:solidFill>
            <a:ln>
              <a:solidFill>
                <a:srgbClr val="494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7BB4B407-622B-B0B6-2F06-46608C0A59F4}"/>
                </a:ext>
              </a:extLst>
            </p:cNvPr>
            <p:cNvSpPr txBox="1"/>
            <p:nvPr/>
          </p:nvSpPr>
          <p:spPr>
            <a:xfrm>
              <a:off x="3140527" y="2582413"/>
              <a:ext cx="4539342"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Chiếm tỉ lệ rất lớn </a:t>
              </a:r>
            </a:p>
          </p:txBody>
        </p:sp>
      </p:grpSp>
      <p:grpSp>
        <p:nvGrpSpPr>
          <p:cNvPr id="28" name="Group 27">
            <a:extLst>
              <a:ext uri="{FF2B5EF4-FFF2-40B4-BE49-F238E27FC236}">
                <a16:creationId xmlns:a16="http://schemas.microsoft.com/office/drawing/2014/main" xmlns="" id="{84A42D0A-0F69-1895-3276-DCA9A27DAEA8}"/>
              </a:ext>
            </a:extLst>
          </p:cNvPr>
          <p:cNvGrpSpPr/>
          <p:nvPr/>
        </p:nvGrpSpPr>
        <p:grpSpPr>
          <a:xfrm>
            <a:off x="10585448" y="4192984"/>
            <a:ext cx="4625525" cy="1651671"/>
            <a:chOff x="10585448" y="1993666"/>
            <a:chExt cx="4625525" cy="1651671"/>
          </a:xfrm>
        </p:grpSpPr>
        <p:sp>
          <p:nvSpPr>
            <p:cNvPr id="29" name="Rectangle 28">
              <a:extLst>
                <a:ext uri="{FF2B5EF4-FFF2-40B4-BE49-F238E27FC236}">
                  <a16:creationId xmlns:a16="http://schemas.microsoft.com/office/drawing/2014/main" xmlns="" id="{F48AF912-18E8-E2FC-F725-2E648E0A8018}"/>
                </a:ext>
              </a:extLst>
            </p:cNvPr>
            <p:cNvSpPr/>
            <p:nvPr/>
          </p:nvSpPr>
          <p:spPr>
            <a:xfrm>
              <a:off x="10585448" y="2072512"/>
              <a:ext cx="4479471" cy="1409011"/>
            </a:xfrm>
            <a:prstGeom prst="rect">
              <a:avLst/>
            </a:prstGeom>
            <a:solidFill>
              <a:schemeClr val="accent6">
                <a:lumMod val="20000"/>
                <a:lumOff val="80000"/>
              </a:schemeClr>
            </a:solidFill>
            <a:ln>
              <a:solidFill>
                <a:srgbClr val="494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64C37B12-6270-69B3-378A-1A7F7A3519B2}"/>
                </a:ext>
              </a:extLst>
            </p:cNvPr>
            <p:cNvSpPr/>
            <p:nvPr/>
          </p:nvSpPr>
          <p:spPr>
            <a:xfrm>
              <a:off x="10676162" y="2186123"/>
              <a:ext cx="4534811" cy="1411829"/>
            </a:xfrm>
            <a:prstGeom prst="rect">
              <a:avLst/>
            </a:prstGeom>
            <a:solidFill>
              <a:schemeClr val="bg1"/>
            </a:solidFill>
            <a:ln>
              <a:solidFill>
                <a:srgbClr val="494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C9A31060-88A3-D9C7-A5B8-FFE9F96BB249}"/>
                </a:ext>
              </a:extLst>
            </p:cNvPr>
            <p:cNvSpPr txBox="1"/>
            <p:nvPr/>
          </p:nvSpPr>
          <p:spPr>
            <a:xfrm>
              <a:off x="10648948" y="1993666"/>
              <a:ext cx="4539342"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Tốc độ phát triển ngày càng tăng</a:t>
              </a:r>
            </a:p>
          </p:txBody>
        </p:sp>
      </p:grpSp>
      <p:sp>
        <p:nvSpPr>
          <p:cNvPr id="32" name="TextBox 31">
            <a:extLst>
              <a:ext uri="{FF2B5EF4-FFF2-40B4-BE49-F238E27FC236}">
                <a16:creationId xmlns:a16="http://schemas.microsoft.com/office/drawing/2014/main" xmlns="" id="{15FFEF09-8628-6025-8BA2-762326D288E7}"/>
              </a:ext>
            </a:extLst>
          </p:cNvPr>
          <p:cNvSpPr txBox="1"/>
          <p:nvPr/>
        </p:nvSpPr>
        <p:spPr>
          <a:xfrm>
            <a:off x="1774818" y="5950155"/>
            <a:ext cx="7099305" cy="2217082"/>
          </a:xfrm>
          <a:prstGeom prst="rect">
            <a:avLst/>
          </a:prstGeom>
          <a:noFill/>
        </p:spPr>
        <p:txBody>
          <a:bodyPr wrap="square" rtlCol="0">
            <a:spAutoFit/>
          </a:bodyPr>
          <a:lstStyle/>
          <a:p>
            <a:pPr algn="just">
              <a:lnSpc>
                <a:spcPct val="150000"/>
              </a:lnSpc>
            </a:pPr>
            <a:r>
              <a:rPr lang="en-US" sz="3200">
                <a:solidFill>
                  <a:srgbClr val="002060"/>
                </a:solidFill>
                <a:latin typeface="Arial" panose="020B0604020202020204" pitchFamily="34" charset="0"/>
                <a:cs typeface="Arial" panose="020B0604020202020204" pitchFamily="34" charset="0"/>
              </a:rPr>
              <a:t>Dựa vào các công cụ công nghệ hiện đại dữ liệu số được lưu trữ nhiều hơn hẳn so với cách lưu trữ truyền thống </a:t>
            </a:r>
          </a:p>
        </p:txBody>
      </p:sp>
      <p:sp>
        <p:nvSpPr>
          <p:cNvPr id="33" name="TextBox 32">
            <a:extLst>
              <a:ext uri="{FF2B5EF4-FFF2-40B4-BE49-F238E27FC236}">
                <a16:creationId xmlns:a16="http://schemas.microsoft.com/office/drawing/2014/main" xmlns="" id="{D5F78566-D261-91EF-EF19-88DB08DA731A}"/>
              </a:ext>
            </a:extLst>
          </p:cNvPr>
          <p:cNvSpPr txBox="1"/>
          <p:nvPr/>
        </p:nvSpPr>
        <p:spPr>
          <a:xfrm>
            <a:off x="9392108" y="6086891"/>
            <a:ext cx="7338334" cy="1478418"/>
          </a:xfrm>
          <a:prstGeom prst="rect">
            <a:avLst/>
          </a:prstGeom>
          <a:noFill/>
        </p:spPr>
        <p:txBody>
          <a:bodyPr wrap="square" rtlCol="0">
            <a:spAutoFit/>
          </a:bodyPr>
          <a:lstStyle/>
          <a:p>
            <a:pPr algn="just">
              <a:lnSpc>
                <a:spcPct val="150000"/>
              </a:lnSpc>
            </a:pPr>
            <a:r>
              <a:rPr lang="en-US" sz="3200">
                <a:solidFill>
                  <a:srgbClr val="002060"/>
                </a:solidFill>
                <a:latin typeface="Arial" panose="020B0604020202020204" pitchFamily="34" charset="0"/>
                <a:cs typeface="Arial" panose="020B0604020202020204" pitchFamily="34" charset="0"/>
              </a:rPr>
              <a:t>Bắt nguồn từ nhiều nguồn khác nhau. Được cập nhật thường xuyên. </a:t>
            </a:r>
          </a:p>
        </p:txBody>
      </p:sp>
      <p:grpSp>
        <p:nvGrpSpPr>
          <p:cNvPr id="34" name="Group 33">
            <a:extLst>
              <a:ext uri="{FF2B5EF4-FFF2-40B4-BE49-F238E27FC236}">
                <a16:creationId xmlns:a16="http://schemas.microsoft.com/office/drawing/2014/main" xmlns="" id="{E8195528-A3A6-0633-8381-3797AD0EEED7}"/>
              </a:ext>
            </a:extLst>
          </p:cNvPr>
          <p:cNvGrpSpPr/>
          <p:nvPr/>
        </p:nvGrpSpPr>
        <p:grpSpPr>
          <a:xfrm>
            <a:off x="1295400" y="8386924"/>
            <a:ext cx="4546599" cy="1411829"/>
            <a:chOff x="1295400" y="6398671"/>
            <a:chExt cx="4546599" cy="1411829"/>
          </a:xfrm>
        </p:grpSpPr>
        <p:sp>
          <p:nvSpPr>
            <p:cNvPr id="35" name="Rectangle 34">
              <a:extLst>
                <a:ext uri="{FF2B5EF4-FFF2-40B4-BE49-F238E27FC236}">
                  <a16:creationId xmlns:a16="http://schemas.microsoft.com/office/drawing/2014/main" xmlns="" id="{6F08532D-9FBF-719F-FC78-1FAC4D8D4430}"/>
                </a:ext>
              </a:extLst>
            </p:cNvPr>
            <p:cNvSpPr/>
            <p:nvPr/>
          </p:nvSpPr>
          <p:spPr>
            <a:xfrm>
              <a:off x="1295400" y="6398671"/>
              <a:ext cx="4419600" cy="1295400"/>
            </a:xfrm>
            <a:prstGeom prst="rect">
              <a:avLst/>
            </a:prstGeom>
            <a:solidFill>
              <a:schemeClr val="accent6">
                <a:lumMod val="20000"/>
                <a:lumOff val="80000"/>
              </a:schemeClr>
            </a:solidFill>
            <a:ln>
              <a:solidFill>
                <a:srgbClr val="494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100994E0-12AC-12D2-A7D0-B77E53F42E84}"/>
                </a:ext>
              </a:extLst>
            </p:cNvPr>
            <p:cNvSpPr/>
            <p:nvPr/>
          </p:nvSpPr>
          <p:spPr>
            <a:xfrm>
              <a:off x="1386114" y="6515100"/>
              <a:ext cx="4419600" cy="1295400"/>
            </a:xfrm>
            <a:prstGeom prst="rect">
              <a:avLst/>
            </a:prstGeom>
            <a:solidFill>
              <a:schemeClr val="bg1"/>
            </a:solidFill>
            <a:ln>
              <a:solidFill>
                <a:srgbClr val="494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1AD67815-3408-EA3C-291D-D4B98859CD53}"/>
                </a:ext>
              </a:extLst>
            </p:cNvPr>
            <p:cNvSpPr txBox="1"/>
            <p:nvPr/>
          </p:nvSpPr>
          <p:spPr>
            <a:xfrm>
              <a:off x="1302657" y="6830789"/>
              <a:ext cx="4539342"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Đa dạng </a:t>
              </a:r>
            </a:p>
          </p:txBody>
        </p:sp>
      </p:grpSp>
      <p:grpSp>
        <p:nvGrpSpPr>
          <p:cNvPr id="38" name="Group 37">
            <a:extLst>
              <a:ext uri="{FF2B5EF4-FFF2-40B4-BE49-F238E27FC236}">
                <a16:creationId xmlns:a16="http://schemas.microsoft.com/office/drawing/2014/main" xmlns="" id="{93664D42-7B2A-6CFE-DC59-6F5A345E43E6}"/>
              </a:ext>
            </a:extLst>
          </p:cNvPr>
          <p:cNvGrpSpPr/>
          <p:nvPr/>
        </p:nvGrpSpPr>
        <p:grpSpPr>
          <a:xfrm>
            <a:off x="6734628" y="8386924"/>
            <a:ext cx="4539342" cy="1411829"/>
            <a:chOff x="6734628" y="6398671"/>
            <a:chExt cx="4539342" cy="1411829"/>
          </a:xfrm>
        </p:grpSpPr>
        <p:sp>
          <p:nvSpPr>
            <p:cNvPr id="39" name="Rectangle 38">
              <a:extLst>
                <a:ext uri="{FF2B5EF4-FFF2-40B4-BE49-F238E27FC236}">
                  <a16:creationId xmlns:a16="http://schemas.microsoft.com/office/drawing/2014/main" xmlns="" id="{B237048C-6D1E-1742-CD5D-ACA8DB7D7EF3}"/>
                </a:ext>
              </a:extLst>
            </p:cNvPr>
            <p:cNvSpPr/>
            <p:nvPr/>
          </p:nvSpPr>
          <p:spPr>
            <a:xfrm>
              <a:off x="6749143" y="6398671"/>
              <a:ext cx="4419600" cy="1295400"/>
            </a:xfrm>
            <a:prstGeom prst="rect">
              <a:avLst/>
            </a:prstGeom>
            <a:solidFill>
              <a:schemeClr val="accent6">
                <a:lumMod val="20000"/>
                <a:lumOff val="80000"/>
              </a:schemeClr>
            </a:solidFill>
            <a:ln>
              <a:solidFill>
                <a:srgbClr val="494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2E0F32B5-1FBB-2D80-1390-39044F6CECDB}"/>
                </a:ext>
              </a:extLst>
            </p:cNvPr>
            <p:cNvSpPr/>
            <p:nvPr/>
          </p:nvSpPr>
          <p:spPr>
            <a:xfrm>
              <a:off x="6839857" y="6515100"/>
              <a:ext cx="4419600" cy="1295400"/>
            </a:xfrm>
            <a:prstGeom prst="rect">
              <a:avLst/>
            </a:prstGeom>
            <a:solidFill>
              <a:schemeClr val="bg1"/>
            </a:solidFill>
            <a:ln>
              <a:solidFill>
                <a:srgbClr val="494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xmlns="" id="{5712C6F8-6205-2AC6-940E-6819D9D56DDB}"/>
                </a:ext>
              </a:extLst>
            </p:cNvPr>
            <p:cNvSpPr txBox="1"/>
            <p:nvPr/>
          </p:nvSpPr>
          <p:spPr>
            <a:xfrm>
              <a:off x="6734628" y="6830788"/>
              <a:ext cx="4539342"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Có tính bản quyền</a:t>
              </a:r>
            </a:p>
          </p:txBody>
        </p:sp>
      </p:grpSp>
      <p:grpSp>
        <p:nvGrpSpPr>
          <p:cNvPr id="42" name="Group 41">
            <a:extLst>
              <a:ext uri="{FF2B5EF4-FFF2-40B4-BE49-F238E27FC236}">
                <a16:creationId xmlns:a16="http://schemas.microsoft.com/office/drawing/2014/main" xmlns="" id="{73036F76-70B2-5AE6-87B1-EE646F3C9299}"/>
              </a:ext>
            </a:extLst>
          </p:cNvPr>
          <p:cNvGrpSpPr/>
          <p:nvPr/>
        </p:nvGrpSpPr>
        <p:grpSpPr>
          <a:xfrm>
            <a:off x="12511316" y="8398875"/>
            <a:ext cx="4539342" cy="1411829"/>
            <a:chOff x="12511316" y="6410622"/>
            <a:chExt cx="4539342" cy="1411829"/>
          </a:xfrm>
        </p:grpSpPr>
        <p:sp>
          <p:nvSpPr>
            <p:cNvPr id="43" name="Rectangle 42">
              <a:extLst>
                <a:ext uri="{FF2B5EF4-FFF2-40B4-BE49-F238E27FC236}">
                  <a16:creationId xmlns:a16="http://schemas.microsoft.com/office/drawing/2014/main" xmlns="" id="{B3A4DECB-964F-551C-752B-29DB66149F03}"/>
                </a:ext>
              </a:extLst>
            </p:cNvPr>
            <p:cNvSpPr/>
            <p:nvPr/>
          </p:nvSpPr>
          <p:spPr>
            <a:xfrm>
              <a:off x="12511316" y="6410622"/>
              <a:ext cx="4419600" cy="1295400"/>
            </a:xfrm>
            <a:prstGeom prst="rect">
              <a:avLst/>
            </a:prstGeom>
            <a:solidFill>
              <a:schemeClr val="accent6">
                <a:lumMod val="20000"/>
                <a:lumOff val="80000"/>
              </a:schemeClr>
            </a:solidFill>
            <a:ln>
              <a:solidFill>
                <a:srgbClr val="494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CAC15D71-9C86-44C1-9912-71B77032218E}"/>
                </a:ext>
              </a:extLst>
            </p:cNvPr>
            <p:cNvSpPr/>
            <p:nvPr/>
          </p:nvSpPr>
          <p:spPr>
            <a:xfrm>
              <a:off x="12602030" y="6527051"/>
              <a:ext cx="4419600" cy="1295400"/>
            </a:xfrm>
            <a:prstGeom prst="rect">
              <a:avLst/>
            </a:prstGeom>
            <a:solidFill>
              <a:schemeClr val="bg1"/>
            </a:solidFill>
            <a:ln>
              <a:solidFill>
                <a:srgbClr val="494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xmlns="" id="{0A33DDC7-C6D2-C4B1-8E48-D84FB16D7112}"/>
                </a:ext>
              </a:extLst>
            </p:cNvPr>
            <p:cNvSpPr txBox="1"/>
            <p:nvPr/>
          </p:nvSpPr>
          <p:spPr>
            <a:xfrm>
              <a:off x="12511316" y="6729431"/>
              <a:ext cx="4539342"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Độ tin cậy khác nhau</a:t>
              </a:r>
            </a:p>
          </p:txBody>
        </p:sp>
      </p:grpSp>
    </p:spTree>
    <p:extLst>
      <p:ext uri="{BB962C8B-B14F-4D97-AF65-F5344CB8AC3E}">
        <p14:creationId xmlns:p14="http://schemas.microsoft.com/office/powerpoint/2010/main" val="51801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par>
                                <p:cTn id="26" presetID="16" presetClass="entr" presetSubtype="21"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par>
                                <p:cTn id="42" presetID="16" presetClass="entr" presetSubtype="21"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par>
                                <p:cTn id="45" presetID="16" presetClass="entr" presetSubtype="21"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barn(inVertical)">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1054</TotalTime>
  <Words>1351</Words>
  <Application>Microsoft Office PowerPoint</Application>
  <PresentationFormat>Custom</PresentationFormat>
  <Paragraphs>147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Wingdings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78</cp:revision>
  <dcterms:created xsi:type="dcterms:W3CDTF">2006-08-16T00:00:00Z</dcterms:created>
  <dcterms:modified xsi:type="dcterms:W3CDTF">2023-09-13T15:08:53Z</dcterms:modified>
  <dc:identifier>DAFARKD_w7U</dc:identifier>
</cp:coreProperties>
</file>