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9" r:id="rId2"/>
    <p:sldId id="259" r:id="rId3"/>
    <p:sldId id="277" r:id="rId4"/>
    <p:sldId id="275" r:id="rId5"/>
    <p:sldId id="289" r:id="rId6"/>
    <p:sldId id="270" r:id="rId7"/>
    <p:sldId id="290" r:id="rId8"/>
    <p:sldId id="291" r:id="rId9"/>
    <p:sldId id="292" r:id="rId10"/>
    <p:sldId id="293" r:id="rId11"/>
    <p:sldId id="295" r:id="rId12"/>
    <p:sldId id="294" r:id="rId13"/>
    <p:sldId id="296" r:id="rId14"/>
    <p:sldId id="297" r:id="rId15"/>
    <p:sldId id="298" r:id="rId16"/>
    <p:sldId id="300" r:id="rId17"/>
    <p:sldId id="301" r:id="rId18"/>
    <p:sldId id="302" r:id="rId19"/>
    <p:sldId id="303" r:id="rId20"/>
    <p:sldId id="304" r:id="rId21"/>
    <p:sldId id="305" r:id="rId22"/>
    <p:sldId id="306" r:id="rId23"/>
    <p:sldId id="299" r:id="rId24"/>
    <p:sldId id="307" r:id="rId25"/>
    <p:sldId id="309" r:id="rId26"/>
    <p:sldId id="308" r:id="rId27"/>
    <p:sldId id="310" r:id="rId28"/>
    <p:sldId id="311" r:id="rId29"/>
    <p:sldId id="278" r:id="rId30"/>
    <p:sldId id="274" r:id="rId31"/>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Amasis MT Pro Black" panose="020B0604020202020204" charset="0"/>
      <p:bold r:id="rId37"/>
      <p:boldItalic r:id="rId38"/>
    </p:embeddedFont>
    <p:embeddedFont>
      <p:font typeface="Open Sans" panose="020B060402020202020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DE068B-E3A8-471C-A460-8109D4835CDC}">
          <p14:sldIdLst>
            <p14:sldId id="269"/>
            <p14:sldId id="259"/>
            <p14:sldId id="277"/>
            <p14:sldId id="275"/>
            <p14:sldId id="289"/>
            <p14:sldId id="270"/>
            <p14:sldId id="290"/>
            <p14:sldId id="291"/>
            <p14:sldId id="292"/>
            <p14:sldId id="293"/>
            <p14:sldId id="295"/>
            <p14:sldId id="294"/>
            <p14:sldId id="296"/>
            <p14:sldId id="297"/>
            <p14:sldId id="298"/>
            <p14:sldId id="300"/>
            <p14:sldId id="301"/>
            <p14:sldId id="302"/>
            <p14:sldId id="303"/>
            <p14:sldId id="304"/>
            <p14:sldId id="305"/>
            <p14:sldId id="306"/>
            <p14:sldId id="299"/>
            <p14:sldId id="307"/>
            <p14:sldId id="309"/>
            <p14:sldId id="308"/>
            <p14:sldId id="310"/>
            <p14:sldId id="311"/>
            <p14:sldId id="278"/>
            <p14:sldId id="27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2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7A99-54AC-40AE-9385-B24AB548A2AC}"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186C5-FA2E-4E3A-80FC-B089B5DDB04B}" type="slidenum">
              <a:rPr lang="en-US" smtClean="0"/>
              <a:t>‹#›</a:t>
            </a:fld>
            <a:endParaRPr lang="en-US"/>
          </a:p>
        </p:txBody>
      </p:sp>
    </p:spTree>
    <p:extLst>
      <p:ext uri="{BB962C8B-B14F-4D97-AF65-F5344CB8AC3E}">
        <p14:creationId xmlns:p14="http://schemas.microsoft.com/office/powerpoint/2010/main" val="76636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8.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41.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7678362"/>
            <a:ext cx="18287996" cy="2608638"/>
          </a:xfrm>
          <a:custGeom>
            <a:avLst/>
            <a:gdLst/>
            <a:ahLst/>
            <a:cxnLst/>
            <a:rect l="l" t="t" r="r" b="b"/>
            <a:pathLst>
              <a:path w="4816592" h="687049">
                <a:moveTo>
                  <a:pt x="0" y="0"/>
                </a:moveTo>
                <a:lnTo>
                  <a:pt x="4816592" y="0"/>
                </a:lnTo>
                <a:lnTo>
                  <a:pt x="4816592" y="687049"/>
                </a:lnTo>
                <a:lnTo>
                  <a:pt x="0" y="687049"/>
                </a:lnTo>
                <a:close/>
              </a:path>
            </a:pathLst>
          </a:custGeom>
          <a:solidFill>
            <a:srgbClr val="6DBDF8"/>
          </a:solidFill>
        </p:spPr>
        <p:txBody>
          <a:bodyPr/>
          <a:lstStyle/>
          <a:p>
            <a:endParaRPr lang="en-US"/>
          </a:p>
        </p:txBody>
      </p:sp>
      <p:grpSp>
        <p:nvGrpSpPr>
          <p:cNvPr id="6" name="Group 6"/>
          <p:cNvGrpSpPr/>
          <p:nvPr/>
        </p:nvGrpSpPr>
        <p:grpSpPr>
          <a:xfrm>
            <a:off x="838200" y="1010521"/>
            <a:ext cx="16459200" cy="8121826"/>
            <a:chOff x="0" y="-38100"/>
            <a:chExt cx="3931834" cy="2146926"/>
          </a:xfrm>
        </p:grpSpPr>
        <p:sp>
          <p:nvSpPr>
            <p:cNvPr id="7" name="Freeform 7"/>
            <p:cNvSpPr/>
            <p:nvPr/>
          </p:nvSpPr>
          <p:spPr>
            <a:xfrm>
              <a:off x="0" y="0"/>
              <a:ext cx="3931834" cy="2108826"/>
            </a:xfrm>
            <a:custGeom>
              <a:avLst/>
              <a:gdLst/>
              <a:ahLst/>
              <a:cxnLst/>
              <a:rect l="l" t="t" r="r" b="b"/>
              <a:pathLst>
                <a:path w="2980387" h="2108826">
                  <a:moveTo>
                    <a:pt x="0" y="0"/>
                  </a:moveTo>
                  <a:lnTo>
                    <a:pt x="2980387" y="0"/>
                  </a:lnTo>
                  <a:lnTo>
                    <a:pt x="2980387" y="2108826"/>
                  </a:lnTo>
                  <a:lnTo>
                    <a:pt x="0" y="2108826"/>
                  </a:lnTo>
                  <a:close/>
                </a:path>
              </a:pathLst>
            </a:custGeom>
            <a:solidFill>
              <a:srgbClr val="F6F6F6"/>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310662" y="2894382"/>
            <a:ext cx="15666671" cy="3693319"/>
          </a:xfrm>
          <a:prstGeom prst="rect">
            <a:avLst/>
          </a:prstGeom>
        </p:spPr>
        <p:txBody>
          <a:bodyPr wrap="square" lIns="0" tIns="0" rIns="0" bIns="0" rtlCol="0" anchor="t">
            <a:spAutoFit/>
          </a:bodyPr>
          <a:lstStyle/>
          <a:p>
            <a:pPr algn="ctr">
              <a:lnSpc>
                <a:spcPct val="150000"/>
              </a:lnSpc>
            </a:pPr>
            <a:r>
              <a:rPr lang="vi-VN" sz="8000" b="1" dirty="0">
                <a:solidFill>
                  <a:schemeClr val="tx2">
                    <a:lumMod val="75000"/>
                  </a:schemeClr>
                </a:solidFill>
                <a:latin typeface="Arial" panose="020B0604020202020204" pitchFamily="34" charset="0"/>
                <a:cs typeface="Arial" panose="020B0604020202020204" pitchFamily="34" charset="0"/>
              </a:rPr>
              <a:t>NHIỆT LIỆT CHÀO ĐÓN </a:t>
            </a:r>
          </a:p>
          <a:p>
            <a:pPr algn="ctr">
              <a:lnSpc>
                <a:spcPct val="150000"/>
              </a:lnSpc>
            </a:pPr>
            <a:r>
              <a:rPr lang="vi-VN" sz="8000" b="1" dirty="0">
                <a:solidFill>
                  <a:schemeClr val="tx2">
                    <a:lumMod val="75000"/>
                  </a:schemeClr>
                </a:solidFill>
                <a:latin typeface="Arial" panose="020B0604020202020204" pitchFamily="34" charset="0"/>
                <a:cs typeface="Arial" panose="020B0604020202020204" pitchFamily="34" charset="0"/>
              </a:rPr>
              <a:t>CẢ LỚP ĐẾN VỚI BÀI HỌC MỚI!</a:t>
            </a:r>
            <a:endParaRPr lang="en-US" sz="8000" b="1" dirty="0">
              <a:solidFill>
                <a:schemeClr val="tx2">
                  <a:lumMod val="75000"/>
                </a:schemeClr>
              </a:solidFill>
              <a:latin typeface="Arial" panose="020B0604020202020204" pitchFamily="34" charset="0"/>
              <a:cs typeface="Arial" panose="020B0604020202020204" pitchFamily="34" charset="0"/>
            </a:endParaRPr>
          </a:p>
        </p:txBody>
      </p:sp>
      <p:grpSp>
        <p:nvGrpSpPr>
          <p:cNvPr id="10" name="Group 10"/>
          <p:cNvGrpSpPr/>
          <p:nvPr/>
        </p:nvGrpSpPr>
        <p:grpSpPr>
          <a:xfrm>
            <a:off x="1310662" y="1749942"/>
            <a:ext cx="549151" cy="54915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2097435" y="1749942"/>
            <a:ext cx="549151" cy="549151"/>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2884710" y="1749942"/>
            <a:ext cx="549151" cy="549151"/>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6581070" y="0"/>
            <a:ext cx="1706930" cy="1154653"/>
            <a:chOff x="0" y="0"/>
            <a:chExt cx="449562" cy="304106"/>
          </a:xfrm>
        </p:grpSpPr>
        <p:sp>
          <p:nvSpPr>
            <p:cNvPr id="21" name="Freeform 21"/>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0" y="0"/>
            <a:ext cx="1706930" cy="1154653"/>
            <a:chOff x="0" y="0"/>
            <a:chExt cx="449562" cy="304106"/>
          </a:xfrm>
        </p:grpSpPr>
        <p:sp>
          <p:nvSpPr>
            <p:cNvPr id="24" name="Freeform 24"/>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a:extLst>
              <a:ext uri="{FF2B5EF4-FFF2-40B4-BE49-F238E27FC236}">
                <a16:creationId xmlns:a16="http://schemas.microsoft.com/office/drawing/2014/main" xmlns="" id="{B7970737-567C-CF72-F1BC-3DDF547D1CCE}"/>
              </a:ext>
            </a:extLst>
          </p:cNvPr>
          <p:cNvSpPr/>
          <p:nvPr/>
        </p:nvSpPr>
        <p:spPr>
          <a:xfrm>
            <a:off x="2343150" y="416431"/>
            <a:ext cx="13601700" cy="10668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Thực hành tìm hiểu cách sắp xếp dữ liệu trên một cột </a:t>
            </a:r>
          </a:p>
        </p:txBody>
      </p:sp>
      <p:pic>
        <p:nvPicPr>
          <p:cNvPr id="7" name="Picture 6">
            <a:extLst>
              <a:ext uri="{FF2B5EF4-FFF2-40B4-BE49-F238E27FC236}">
                <a16:creationId xmlns:a16="http://schemas.microsoft.com/office/drawing/2014/main" xmlns="" id="{55A90C30-53BA-6BE8-9C0F-ABE0BEB837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385"/>
          <a:stretch/>
        </p:blipFill>
        <p:spPr>
          <a:xfrm>
            <a:off x="514212" y="1629265"/>
            <a:ext cx="5753192" cy="6526731"/>
          </a:xfrm>
          <a:prstGeom prst="rect">
            <a:avLst/>
          </a:prstGeom>
        </p:spPr>
      </p:pic>
      <p:pic>
        <p:nvPicPr>
          <p:cNvPr id="9" name="Picture 8">
            <a:extLst>
              <a:ext uri="{FF2B5EF4-FFF2-40B4-BE49-F238E27FC236}">
                <a16:creationId xmlns:a16="http://schemas.microsoft.com/office/drawing/2014/main" xmlns="" id="{9D0D1AAF-7E1B-0A07-7259-F59FEC1A9E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345" t="-497" r="-1960" b="497"/>
          <a:stretch/>
        </p:blipFill>
        <p:spPr>
          <a:xfrm>
            <a:off x="6267404" y="1629264"/>
            <a:ext cx="5753192" cy="6526731"/>
          </a:xfrm>
          <a:prstGeom prst="rect">
            <a:avLst/>
          </a:prstGeom>
        </p:spPr>
      </p:pic>
      <p:grpSp>
        <p:nvGrpSpPr>
          <p:cNvPr id="22" name="Group 21">
            <a:extLst>
              <a:ext uri="{FF2B5EF4-FFF2-40B4-BE49-F238E27FC236}">
                <a16:creationId xmlns:a16="http://schemas.microsoft.com/office/drawing/2014/main" xmlns="" id="{E1E17211-6112-7ABB-F4D2-2F2264048F94}"/>
              </a:ext>
            </a:extLst>
          </p:cNvPr>
          <p:cNvGrpSpPr/>
          <p:nvPr/>
        </p:nvGrpSpPr>
        <p:grpSpPr>
          <a:xfrm>
            <a:off x="304800" y="8129790"/>
            <a:ext cx="12208542" cy="1664879"/>
            <a:chOff x="304800" y="8129790"/>
            <a:chExt cx="12208542" cy="1664879"/>
          </a:xfrm>
        </p:grpSpPr>
        <p:sp>
          <p:nvSpPr>
            <p:cNvPr id="14" name="TextBox 13">
              <a:extLst>
                <a:ext uri="{FF2B5EF4-FFF2-40B4-BE49-F238E27FC236}">
                  <a16:creationId xmlns:a16="http://schemas.microsoft.com/office/drawing/2014/main" xmlns="" id="{39852D92-E0B3-FDBF-D808-FF10DCE10E06}"/>
                </a:ext>
              </a:extLst>
            </p:cNvPr>
            <p:cNvSpPr txBox="1"/>
            <p:nvPr/>
          </p:nvSpPr>
          <p:spPr>
            <a:xfrm>
              <a:off x="1905000" y="8129790"/>
              <a:ext cx="10608342" cy="1664879"/>
            </a:xfrm>
            <a:prstGeom prst="rect">
              <a:avLst/>
            </a:prstGeom>
            <a:noFill/>
          </p:spPr>
          <p:txBody>
            <a:bodyPr wrap="square">
              <a:spAutoFit/>
            </a:bodyPr>
            <a:lstStyle/>
            <a:p>
              <a:pPr algn="just">
                <a:lnSpc>
                  <a:spcPct val="150000"/>
                </a:lnSpc>
              </a:pPr>
              <a:r>
                <a:rPr lang="vi-VN" sz="3600">
                  <a:solidFill>
                    <a:srgbClr val="002060"/>
                  </a:solidFill>
                </a:rPr>
                <a:t>So sánh hai dòng dữ liệu tương ứng với hai lớp khác nhau như lớp 6B và 6C</a:t>
              </a:r>
              <a:endParaRPr lang="en-US" sz="3600">
                <a:solidFill>
                  <a:srgbClr val="002060"/>
                </a:solidFill>
              </a:endParaRPr>
            </a:p>
          </p:txBody>
        </p:sp>
        <p:sp>
          <p:nvSpPr>
            <p:cNvPr id="15" name="Freeform 5">
              <a:extLst>
                <a:ext uri="{FF2B5EF4-FFF2-40B4-BE49-F238E27FC236}">
                  <a16:creationId xmlns:a16="http://schemas.microsoft.com/office/drawing/2014/main" xmlns="" id="{5488B60A-6A63-AA6B-93A1-E926C9FC1029}"/>
                </a:ext>
              </a:extLst>
            </p:cNvPr>
            <p:cNvSpPr/>
            <p:nvPr/>
          </p:nvSpPr>
          <p:spPr>
            <a:xfrm>
              <a:off x="304800" y="8274865"/>
              <a:ext cx="1447800" cy="138485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
        <p:nvSpPr>
          <p:cNvPr id="23" name="Freeform 5">
            <a:extLst>
              <a:ext uri="{FF2B5EF4-FFF2-40B4-BE49-F238E27FC236}">
                <a16:creationId xmlns:a16="http://schemas.microsoft.com/office/drawing/2014/main" xmlns="" id="{656DF834-9963-052F-84E8-A4439E7B3FA1}"/>
              </a:ext>
            </a:extLst>
          </p:cNvPr>
          <p:cNvSpPr/>
          <p:nvPr/>
        </p:nvSpPr>
        <p:spPr>
          <a:xfrm>
            <a:off x="12344400" y="4000500"/>
            <a:ext cx="5943600" cy="6399570"/>
          </a:xfrm>
          <a:custGeom>
            <a:avLst/>
            <a:gdLst/>
            <a:ahLst/>
            <a:cxnLst/>
            <a:rect l="l" t="t" r="r" b="b"/>
            <a:pathLst>
              <a:path w="3821620" h="4114800">
                <a:moveTo>
                  <a:pt x="0" y="0"/>
                </a:moveTo>
                <a:lnTo>
                  <a:pt x="3821620" y="0"/>
                </a:lnTo>
                <a:lnTo>
                  <a:pt x="382162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36487354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a:extLst>
              <a:ext uri="{FF2B5EF4-FFF2-40B4-BE49-F238E27FC236}">
                <a16:creationId xmlns:a16="http://schemas.microsoft.com/office/drawing/2014/main" xmlns="" id="{B7970737-567C-CF72-F1BC-3DDF547D1CCE}"/>
              </a:ext>
            </a:extLst>
          </p:cNvPr>
          <p:cNvSpPr/>
          <p:nvPr/>
        </p:nvSpPr>
        <p:spPr>
          <a:xfrm>
            <a:off x="2343150" y="416431"/>
            <a:ext cx="13601700" cy="10668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Thực hành tìm hiểu cách sắp xếp dữ liệu trên một cột </a:t>
            </a:r>
          </a:p>
        </p:txBody>
      </p:sp>
      <p:cxnSp>
        <p:nvCxnSpPr>
          <p:cNvPr id="4" name="Straight Connector 3">
            <a:extLst>
              <a:ext uri="{FF2B5EF4-FFF2-40B4-BE49-F238E27FC236}">
                <a16:creationId xmlns:a16="http://schemas.microsoft.com/office/drawing/2014/main" xmlns="" id="{5931089C-33D6-7621-73B3-8376C146D8D4}"/>
              </a:ext>
            </a:extLst>
          </p:cNvPr>
          <p:cNvCxnSpPr/>
          <p:nvPr/>
        </p:nvCxnSpPr>
        <p:spPr>
          <a:xfrm>
            <a:off x="-173622" y="4838700"/>
            <a:ext cx="19071222" cy="0"/>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79A75C2E-256E-FE16-3F95-E658481FC7DD}"/>
              </a:ext>
            </a:extLst>
          </p:cNvPr>
          <p:cNvGrpSpPr/>
          <p:nvPr/>
        </p:nvGrpSpPr>
        <p:grpSpPr>
          <a:xfrm>
            <a:off x="773907" y="5695701"/>
            <a:ext cx="16740186" cy="2337074"/>
            <a:chOff x="773907" y="5296741"/>
            <a:chExt cx="16740186" cy="2337074"/>
          </a:xfrm>
        </p:grpSpPr>
        <p:sp>
          <p:nvSpPr>
            <p:cNvPr id="5" name="Rectangle 4">
              <a:extLst>
                <a:ext uri="{FF2B5EF4-FFF2-40B4-BE49-F238E27FC236}">
                  <a16:creationId xmlns:a16="http://schemas.microsoft.com/office/drawing/2014/main" xmlns="" id="{0E033A90-382E-0FCC-0DB0-490703FC9C8C}"/>
                </a:ext>
              </a:extLst>
            </p:cNvPr>
            <p:cNvSpPr/>
            <p:nvPr/>
          </p:nvSpPr>
          <p:spPr>
            <a:xfrm>
              <a:off x="773907" y="5296741"/>
              <a:ext cx="16561622" cy="214451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40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30E10E6A-BCC1-5A3E-7E6D-13707076A67A}"/>
                </a:ext>
              </a:extLst>
            </p:cNvPr>
            <p:cNvSpPr/>
            <p:nvPr/>
          </p:nvSpPr>
          <p:spPr>
            <a:xfrm>
              <a:off x="952471" y="5489300"/>
              <a:ext cx="16561622" cy="21445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Sự hoán đổi toàn bộ dữ liệu của các dòng 4 và 5 cho nhau, mặc dù điều kiện sắp xếp chỉ xác định trên một cột dữ liệu Sĩ số.</a:t>
              </a:r>
            </a:p>
          </p:txBody>
        </p:sp>
      </p:grpSp>
      <p:grpSp>
        <p:nvGrpSpPr>
          <p:cNvPr id="11" name="Group 10">
            <a:extLst>
              <a:ext uri="{FF2B5EF4-FFF2-40B4-BE49-F238E27FC236}">
                <a16:creationId xmlns:a16="http://schemas.microsoft.com/office/drawing/2014/main" xmlns="" id="{23AF38CA-D8A9-FF55-0175-8C5AE78CD426}"/>
              </a:ext>
            </a:extLst>
          </p:cNvPr>
          <p:cNvGrpSpPr/>
          <p:nvPr/>
        </p:nvGrpSpPr>
        <p:grpSpPr>
          <a:xfrm>
            <a:off x="609600" y="2893311"/>
            <a:ext cx="17323622" cy="1531978"/>
            <a:chOff x="609600" y="2283711"/>
            <a:chExt cx="17323622" cy="1531978"/>
          </a:xfrm>
        </p:grpSpPr>
        <p:pic>
          <p:nvPicPr>
            <p:cNvPr id="7" name="Picture 6">
              <a:extLst>
                <a:ext uri="{FF2B5EF4-FFF2-40B4-BE49-F238E27FC236}">
                  <a16:creationId xmlns:a16="http://schemas.microsoft.com/office/drawing/2014/main" xmlns="" id="{55A90C30-53BA-6BE8-9C0F-ABE0BEB8373B}"/>
                </a:ext>
              </a:extLst>
            </p:cNvPr>
            <p:cNvPicPr>
              <a:picLocks noChangeAspect="1"/>
            </p:cNvPicPr>
            <p:nvPr/>
          </p:nvPicPr>
          <p:blipFill rotWithShape="1">
            <a:blip r:embed="rId2">
              <a:extLst>
                <a:ext uri="{28A0092B-C50C-407E-A947-70E740481C1C}">
                  <a14:useLocalDpi xmlns:a14="http://schemas.microsoft.com/office/drawing/2010/main" val="0"/>
                </a:ext>
              </a:extLst>
            </a:blip>
            <a:srcRect t="18819" r="50385" b="64836"/>
            <a:stretch/>
          </p:blipFill>
          <p:spPr>
            <a:xfrm>
              <a:off x="609600" y="2283711"/>
              <a:ext cx="8261870" cy="1531978"/>
            </a:xfrm>
            <a:prstGeom prst="rect">
              <a:avLst/>
            </a:prstGeom>
          </p:spPr>
        </p:pic>
        <p:pic>
          <p:nvPicPr>
            <p:cNvPr id="9" name="Picture 8">
              <a:extLst>
                <a:ext uri="{FF2B5EF4-FFF2-40B4-BE49-F238E27FC236}">
                  <a16:creationId xmlns:a16="http://schemas.microsoft.com/office/drawing/2014/main" xmlns="" id="{9D0D1AAF-7E1B-0A07-7259-F59FEC1A9E8E}"/>
                </a:ext>
              </a:extLst>
            </p:cNvPr>
            <p:cNvPicPr>
              <a:picLocks noChangeAspect="1"/>
            </p:cNvPicPr>
            <p:nvPr/>
          </p:nvPicPr>
          <p:blipFill rotWithShape="1">
            <a:blip r:embed="rId2">
              <a:extLst>
                <a:ext uri="{28A0092B-C50C-407E-A947-70E740481C1C}">
                  <a14:useLocalDpi xmlns:a14="http://schemas.microsoft.com/office/drawing/2010/main" val="0"/>
                </a:ext>
              </a:extLst>
            </a:blip>
            <a:srcRect l="52344" t="20657" r="717" b="65333"/>
            <a:stretch/>
          </p:blipFill>
          <p:spPr>
            <a:xfrm>
              <a:off x="9054718" y="2324100"/>
              <a:ext cx="8878504" cy="1491589"/>
            </a:xfrm>
            <a:prstGeom prst="rect">
              <a:avLst/>
            </a:prstGeom>
          </p:spPr>
        </p:pic>
        <p:sp>
          <p:nvSpPr>
            <p:cNvPr id="10" name="Arrow: Right 9">
              <a:extLst>
                <a:ext uri="{FF2B5EF4-FFF2-40B4-BE49-F238E27FC236}">
                  <a16:creationId xmlns:a16="http://schemas.microsoft.com/office/drawing/2014/main" xmlns="" id="{34DE4095-C0C2-186C-9E44-AC19A0844894}"/>
                </a:ext>
              </a:extLst>
            </p:cNvPr>
            <p:cNvSpPr/>
            <p:nvPr/>
          </p:nvSpPr>
          <p:spPr>
            <a:xfrm>
              <a:off x="8582804" y="2753643"/>
              <a:ext cx="577332" cy="720226"/>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07344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5">
            <a:extLst>
              <a:ext uri="{FF2B5EF4-FFF2-40B4-BE49-F238E27FC236}">
                <a16:creationId xmlns:a16="http://schemas.microsoft.com/office/drawing/2014/main" xmlns="" id="{4CAD5B84-0BEC-3F90-B1CC-AF0EEF1FE291}"/>
              </a:ext>
            </a:extLst>
          </p:cNvPr>
          <p:cNvGrpSpPr/>
          <p:nvPr/>
        </p:nvGrpSpPr>
        <p:grpSpPr>
          <a:xfrm>
            <a:off x="533400" y="2613025"/>
            <a:ext cx="10820400" cy="6035675"/>
            <a:chOff x="533400" y="2613025"/>
            <a:chExt cx="10820400" cy="6035675"/>
          </a:xfrm>
        </p:grpSpPr>
        <p:sp>
          <p:nvSpPr>
            <p:cNvPr id="6" name="Rectangle: Rounded Corners 5">
              <a:extLst>
                <a:ext uri="{FF2B5EF4-FFF2-40B4-BE49-F238E27FC236}">
                  <a16:creationId xmlns:a16="http://schemas.microsoft.com/office/drawing/2014/main" xmlns="" id="{F2C5E89F-B26A-88F3-569C-D0FF59437BDD}"/>
                </a:ext>
              </a:extLst>
            </p:cNvPr>
            <p:cNvSpPr/>
            <p:nvPr/>
          </p:nvSpPr>
          <p:spPr>
            <a:xfrm>
              <a:off x="533400" y="2613025"/>
              <a:ext cx="10820400" cy="603567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3756524F-EA89-5CD4-A1C2-85F160244C3F}"/>
                </a:ext>
              </a:extLst>
            </p:cNvPr>
            <p:cNvGrpSpPr/>
            <p:nvPr/>
          </p:nvGrpSpPr>
          <p:grpSpPr>
            <a:xfrm>
              <a:off x="1073038" y="3265300"/>
              <a:ext cx="9741123" cy="5061322"/>
              <a:chOff x="1152525" y="3295463"/>
              <a:chExt cx="9741123" cy="5061322"/>
            </a:xfrm>
          </p:grpSpPr>
          <p:sp>
            <p:nvSpPr>
              <p:cNvPr id="10" name="TextBox 9">
                <a:extLst>
                  <a:ext uri="{FF2B5EF4-FFF2-40B4-BE49-F238E27FC236}">
                    <a16:creationId xmlns:a16="http://schemas.microsoft.com/office/drawing/2014/main" xmlns="" id="{0F32437A-9C33-AD52-10A0-0A54A336B3CC}"/>
                  </a:ext>
                </a:extLst>
              </p:cNvPr>
              <p:cNvSpPr txBox="1"/>
              <p:nvPr/>
            </p:nvSpPr>
            <p:spPr>
              <a:xfrm>
                <a:off x="1152525" y="3295463"/>
                <a:ext cx="9741123" cy="5061322"/>
              </a:xfrm>
              <a:prstGeom prst="rect">
                <a:avLst/>
              </a:prstGeom>
              <a:noFill/>
            </p:spPr>
            <p:txBody>
              <a:bodyPr wrap="square">
                <a:spAutoFit/>
              </a:bodyPr>
              <a:lstStyle/>
              <a:p>
                <a:pPr algn="just">
                  <a:lnSpc>
                    <a:spcPct val="150000"/>
                  </a:lnSpc>
                </a:pPr>
                <a:r>
                  <a:rPr lang="vi-VN" sz="4400"/>
                  <a:t>Trên dải lệnh Data, trong nhóm lệnh Sort &amp; Filter chọn biểu tượng   </a:t>
                </a:r>
                <a:r>
                  <a:rPr lang="en-US" sz="4400"/>
                  <a:t>   </a:t>
                </a:r>
                <a:r>
                  <a:rPr lang="vi-VN" sz="4400"/>
                  <a:t>hoặc</a:t>
                </a:r>
                <a:r>
                  <a:rPr lang="en-US" sz="4400"/>
                  <a:t> </a:t>
                </a:r>
                <a:r>
                  <a:rPr lang="en-US" sz="4400">
                    <a:latin typeface="Arial" panose="020B0604020202020204" pitchFamily="34" charset="0"/>
                    <a:cs typeface="Arial" panose="020B0604020202020204" pitchFamily="34" charset="0"/>
                  </a:rPr>
                  <a:t>biểu tượng</a:t>
                </a:r>
                <a:r>
                  <a:rPr lang="vi-VN" sz="4400">
                    <a:latin typeface="Arial" panose="020B0604020202020204" pitchFamily="34" charset="0"/>
                    <a:cs typeface="Arial" panose="020B0604020202020204" pitchFamily="34" charset="0"/>
                  </a:rPr>
                  <a:t>   </a:t>
                </a:r>
                <a:r>
                  <a:rPr lang="en-US" sz="4400">
                    <a:latin typeface="Arial" panose="020B0604020202020204" pitchFamily="34" charset="0"/>
                    <a:cs typeface="Arial" panose="020B0604020202020204" pitchFamily="34" charset="0"/>
                  </a:rPr>
                  <a:t>    </a:t>
                </a:r>
                <a:r>
                  <a:rPr lang="vi-VN" sz="4400"/>
                  <a:t>để sắp xếp một hàng dữ liệu theo trật tự tăng dần hoặc giảm dần </a:t>
                </a:r>
                <a:endParaRPr lang="en-US" sz="4400"/>
              </a:p>
            </p:txBody>
          </p:sp>
          <p:pic>
            <p:nvPicPr>
              <p:cNvPr id="13" name="Picture 12">
                <a:extLst>
                  <a:ext uri="{FF2B5EF4-FFF2-40B4-BE49-F238E27FC236}">
                    <a16:creationId xmlns:a16="http://schemas.microsoft.com/office/drawing/2014/main" xmlns="" id="{25A547C6-B147-AEED-60A0-41174D6D5572}"/>
                  </a:ext>
                </a:extLst>
              </p:cNvPr>
              <p:cNvPicPr>
                <a:picLocks noChangeAspect="1"/>
              </p:cNvPicPr>
              <p:nvPr/>
            </p:nvPicPr>
            <p:blipFill>
              <a:blip r:embed="rId2"/>
              <a:stretch>
                <a:fillRect/>
              </a:stretch>
            </p:blipFill>
            <p:spPr>
              <a:xfrm>
                <a:off x="8610694" y="4457700"/>
                <a:ext cx="888048" cy="867916"/>
              </a:xfrm>
              <a:prstGeom prst="rect">
                <a:avLst/>
              </a:prstGeom>
            </p:spPr>
          </p:pic>
          <p:pic>
            <p:nvPicPr>
              <p:cNvPr id="14" name="Picture 13">
                <a:extLst>
                  <a:ext uri="{FF2B5EF4-FFF2-40B4-BE49-F238E27FC236}">
                    <a16:creationId xmlns:a16="http://schemas.microsoft.com/office/drawing/2014/main" xmlns="" id="{022E4ABF-8723-2411-0D5B-FCC89C72412D}"/>
                  </a:ext>
                </a:extLst>
              </p:cNvPr>
              <p:cNvPicPr>
                <a:picLocks noChangeAspect="1"/>
              </p:cNvPicPr>
              <p:nvPr/>
            </p:nvPicPr>
            <p:blipFill>
              <a:blip r:embed="rId3"/>
              <a:stretch>
                <a:fillRect/>
              </a:stretch>
            </p:blipFill>
            <p:spPr>
              <a:xfrm>
                <a:off x="4279806" y="5512976"/>
                <a:ext cx="888048" cy="888048"/>
              </a:xfrm>
              <a:prstGeom prst="rect">
                <a:avLst/>
              </a:prstGeom>
            </p:spPr>
          </p:pic>
        </p:grpSp>
      </p:grpSp>
      <p:grpSp>
        <p:nvGrpSpPr>
          <p:cNvPr id="3" name="Group 2">
            <a:extLst>
              <a:ext uri="{FF2B5EF4-FFF2-40B4-BE49-F238E27FC236}">
                <a16:creationId xmlns:a16="http://schemas.microsoft.com/office/drawing/2014/main" xmlns="" id="{633E12A5-7DF7-4385-C51C-78E59BC9DE7D}"/>
              </a:ext>
            </a:extLst>
          </p:cNvPr>
          <p:cNvGrpSpPr/>
          <p:nvPr/>
        </p:nvGrpSpPr>
        <p:grpSpPr>
          <a:xfrm>
            <a:off x="561975" y="995175"/>
            <a:ext cx="4038600" cy="2270125"/>
            <a:chOff x="1295400" y="495300"/>
            <a:chExt cx="3238500" cy="1889125"/>
          </a:xfrm>
        </p:grpSpPr>
        <p:pic>
          <p:nvPicPr>
            <p:cNvPr id="4" name="Picture 3">
              <a:extLst>
                <a:ext uri="{FF2B5EF4-FFF2-40B4-BE49-F238E27FC236}">
                  <a16:creationId xmlns:a16="http://schemas.microsoft.com/office/drawing/2014/main" xmlns="" id="{C6DF5EB6-54B9-32B5-DABD-D85275514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xmlns="" id="{644ACA4E-B18F-FB77-857C-49977F7E1DC5}"/>
                </a:ext>
              </a:extLst>
            </p:cNvPr>
            <p:cNvSpPr txBox="1"/>
            <p:nvPr/>
          </p:nvSpPr>
          <p:spPr>
            <a:xfrm>
              <a:off x="1533525" y="1032007"/>
              <a:ext cx="2762250" cy="640304"/>
            </a:xfrm>
            <a:prstGeom prst="rect">
              <a:avLst/>
            </a:prstGeom>
            <a:noFill/>
          </p:spPr>
          <p:txBody>
            <a:bodyPr wrap="square" rtlCol="0">
              <a:spAutoFit/>
            </a:bodyPr>
            <a:lstStyle/>
            <a:p>
              <a:pPr algn="ctr"/>
              <a:r>
                <a:rPr lang="en-US" sz="4400" b="1">
                  <a:solidFill>
                    <a:srgbClr val="002060"/>
                  </a:solidFill>
                  <a:latin typeface="Arial" panose="020B0604020202020204" pitchFamily="34" charset="0"/>
                  <a:cs typeface="Arial" panose="020B0604020202020204" pitchFamily="34" charset="0"/>
                </a:rPr>
                <a:t>KẾT LUẬN </a:t>
              </a:r>
              <a:endParaRPr lang="en-US" sz="4400" b="1" dirty="0">
                <a:solidFill>
                  <a:srgbClr val="002060"/>
                </a:solidFill>
                <a:latin typeface="Arial" panose="020B0604020202020204" pitchFamily="34" charset="0"/>
                <a:cs typeface="Arial" panose="020B0604020202020204" pitchFamily="34" charset="0"/>
              </a:endParaRPr>
            </a:p>
          </p:txBody>
        </p:sp>
      </p:grpSp>
      <p:sp>
        <p:nvSpPr>
          <p:cNvPr id="17" name="Freeform 6">
            <a:extLst>
              <a:ext uri="{FF2B5EF4-FFF2-40B4-BE49-F238E27FC236}">
                <a16:creationId xmlns:a16="http://schemas.microsoft.com/office/drawing/2014/main" xmlns="" id="{A31BF0FE-6D8C-A0C7-46E3-D80500513019}"/>
              </a:ext>
            </a:extLst>
          </p:cNvPr>
          <p:cNvSpPr/>
          <p:nvPr/>
        </p:nvSpPr>
        <p:spPr>
          <a:xfrm>
            <a:off x="12181999" y="4370941"/>
            <a:ext cx="5706192" cy="5920821"/>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0037347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xmlns="" id="{A2B41219-891F-2A97-A8AB-8A33971887FB}"/>
              </a:ext>
            </a:extLst>
          </p:cNvPr>
          <p:cNvGrpSpPr/>
          <p:nvPr/>
        </p:nvGrpSpPr>
        <p:grpSpPr>
          <a:xfrm>
            <a:off x="2743200" y="342900"/>
            <a:ext cx="13563600" cy="1195734"/>
            <a:chOff x="5347082" y="500404"/>
            <a:chExt cx="13563600" cy="1195734"/>
          </a:xfrm>
        </p:grpSpPr>
        <p:sp>
          <p:nvSpPr>
            <p:cNvPr id="7" name="Freeform 21">
              <a:extLst>
                <a:ext uri="{FF2B5EF4-FFF2-40B4-BE49-F238E27FC236}">
                  <a16:creationId xmlns:a16="http://schemas.microsoft.com/office/drawing/2014/main" xmlns="" id="{2999C830-5A3E-AF18-DA38-3C3FB2AAE11D}"/>
                </a:ext>
              </a:extLst>
            </p:cNvPr>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8" name="TextBox 23">
              <a:extLst>
                <a:ext uri="{FF2B5EF4-FFF2-40B4-BE49-F238E27FC236}">
                  <a16:creationId xmlns:a16="http://schemas.microsoft.com/office/drawing/2014/main" xmlns="" id="{5E396D6F-79D0-384F-06B5-70FBC96E241A}"/>
                </a:ext>
              </a:extLst>
            </p:cNvPr>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2. Sắp xếp dữ liệu trên nhiều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xmlns="" id="{2E70FAE5-F316-93E6-9A39-07E37C42C388}"/>
              </a:ext>
            </a:extLst>
          </p:cNvPr>
          <p:cNvGrpSpPr/>
          <p:nvPr/>
        </p:nvGrpSpPr>
        <p:grpSpPr>
          <a:xfrm>
            <a:off x="609600" y="1365683"/>
            <a:ext cx="6189747" cy="1328738"/>
            <a:chOff x="698277" y="2282491"/>
            <a:chExt cx="6189747" cy="1328738"/>
          </a:xfrm>
        </p:grpSpPr>
        <p:sp>
          <p:nvSpPr>
            <p:cNvPr id="19" name="TextBox 18">
              <a:extLst>
                <a:ext uri="{FF2B5EF4-FFF2-40B4-BE49-F238E27FC236}">
                  <a16:creationId xmlns:a16="http://schemas.microsoft.com/office/drawing/2014/main" xmlns="" id="{184D1BF4-7DBC-6215-321F-A06E0F38E1F4}"/>
                </a:ext>
              </a:extLst>
            </p:cNvPr>
            <p:cNvSpPr txBox="1"/>
            <p:nvPr/>
          </p:nvSpPr>
          <p:spPr>
            <a:xfrm>
              <a:off x="2133600" y="2841788"/>
              <a:ext cx="4754424" cy="769441"/>
            </a:xfrm>
            <a:prstGeom prst="rect">
              <a:avLst/>
            </a:prstGeom>
            <a:noFill/>
          </p:spPr>
          <p:txBody>
            <a:bodyPr wrap="square" rtlCol="0">
              <a:spAutoFit/>
            </a:bodyPr>
            <a:lstStyle/>
            <a:p>
              <a:r>
                <a:rPr lang="en-US" sz="4400">
                  <a:solidFill>
                    <a:srgbClr val="002060"/>
                  </a:solidFill>
                  <a:latin typeface="Arial" panose="020B0604020202020204" pitchFamily="34" charset="0"/>
                  <a:cs typeface="Arial" panose="020B0604020202020204" pitchFamily="34" charset="0"/>
                </a:rPr>
                <a:t>Thảo luận nhóm </a:t>
              </a:r>
            </a:p>
          </p:txBody>
        </p:sp>
        <p:sp>
          <p:nvSpPr>
            <p:cNvPr id="20" name="Freeform 3">
              <a:extLst>
                <a:ext uri="{FF2B5EF4-FFF2-40B4-BE49-F238E27FC236}">
                  <a16:creationId xmlns:a16="http://schemas.microsoft.com/office/drawing/2014/main" xmlns="" id="{C1B87163-DE5D-F20A-5DEE-F8439D610272}"/>
                </a:ext>
              </a:extLst>
            </p:cNvPr>
            <p:cNvSpPr/>
            <p:nvPr/>
          </p:nvSpPr>
          <p:spPr>
            <a:xfrm>
              <a:off x="698277" y="2282491"/>
              <a:ext cx="1371600" cy="1328738"/>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5" name="Group 24">
            <a:extLst>
              <a:ext uri="{FF2B5EF4-FFF2-40B4-BE49-F238E27FC236}">
                <a16:creationId xmlns:a16="http://schemas.microsoft.com/office/drawing/2014/main" xmlns="" id="{FEF9DE16-5634-3083-E751-7198E936F195}"/>
              </a:ext>
            </a:extLst>
          </p:cNvPr>
          <p:cNvGrpSpPr/>
          <p:nvPr/>
        </p:nvGrpSpPr>
        <p:grpSpPr>
          <a:xfrm>
            <a:off x="714297" y="2906831"/>
            <a:ext cx="10639504" cy="7038635"/>
            <a:chOff x="1012499" y="4099973"/>
            <a:chExt cx="16236838" cy="5294223"/>
          </a:xfrm>
        </p:grpSpPr>
        <p:sp>
          <p:nvSpPr>
            <p:cNvPr id="22" name="Rectangle 21">
              <a:extLst>
                <a:ext uri="{FF2B5EF4-FFF2-40B4-BE49-F238E27FC236}">
                  <a16:creationId xmlns:a16="http://schemas.microsoft.com/office/drawing/2014/main" xmlns="" id="{B5785D6B-DFCE-6182-AF26-C5E97E9BCC7C}"/>
                </a:ext>
              </a:extLst>
            </p:cNvPr>
            <p:cNvSpPr/>
            <p:nvPr/>
          </p:nvSpPr>
          <p:spPr>
            <a:xfrm>
              <a:off x="1012499" y="4099973"/>
              <a:ext cx="16084438" cy="522735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4FAB9EC0-4CC9-D280-1922-4071FC89520E}"/>
                </a:ext>
              </a:extLst>
            </p:cNvPr>
            <p:cNvSpPr/>
            <p:nvPr/>
          </p:nvSpPr>
          <p:spPr>
            <a:xfrm>
              <a:off x="1164899" y="4174765"/>
              <a:ext cx="16084438" cy="5219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D852BE2F-E8F0-C39A-F099-5C7276ACD579}"/>
                </a:ext>
              </a:extLst>
            </p:cNvPr>
            <p:cNvSpPr txBox="1"/>
            <p:nvPr/>
          </p:nvSpPr>
          <p:spPr>
            <a:xfrm>
              <a:off x="1539660" y="4351669"/>
              <a:ext cx="15557277" cy="4975657"/>
            </a:xfrm>
            <a:prstGeom prst="rect">
              <a:avLst/>
            </a:prstGeom>
            <a:noFill/>
          </p:spPr>
          <p:txBody>
            <a:bodyPr wrap="square" rtlCol="0">
              <a:spAutoFit/>
            </a:bodyPr>
            <a:lstStyle/>
            <a:p>
              <a:pPr algn="just">
                <a:lnSpc>
                  <a:spcPct val="150000"/>
                </a:lnSpc>
              </a:pPr>
              <a:r>
                <a:rPr lang="en-US" sz="3600" b="1" i="1">
                  <a:latin typeface="Arial" panose="020B0604020202020204" pitchFamily="34" charset="0"/>
                  <a:cs typeface="Arial" panose="020B0604020202020204" pitchFamily="34" charset="0"/>
                </a:rPr>
                <a:t>Hoạt động 2: </a:t>
              </a:r>
            </a:p>
            <a:p>
              <a:pPr algn="just">
                <a:lnSpc>
                  <a:spcPct val="150000"/>
                </a:lnSpc>
              </a:pPr>
              <a:r>
                <a:rPr lang="en-US" sz="3600">
                  <a:latin typeface="Arial" panose="020B0604020202020204" pitchFamily="34" charset="0"/>
                  <a:cs typeface="Arial" panose="020B0604020202020204" pitchFamily="34" charset="0"/>
                </a:rPr>
                <a:t>Trên bảng dữ liệu ở </a:t>
              </a:r>
              <a:r>
                <a:rPr lang="en-US" sz="3600" b="1" i="1">
                  <a:latin typeface="Arial" panose="020B0604020202020204" pitchFamily="34" charset="0"/>
                  <a:cs typeface="Arial" panose="020B0604020202020204" pitchFamily="34" charset="0"/>
                </a:rPr>
                <a:t>Hình 2</a:t>
              </a:r>
              <a:r>
                <a:rPr lang="en-US" sz="3600">
                  <a:latin typeface="Arial" panose="020B0604020202020204" pitchFamily="34" charset="0"/>
                  <a:cs typeface="Arial" panose="020B0604020202020204" pitchFamily="34" charset="0"/>
                </a:rPr>
                <a:t>, em hãy thực hiện lần lượt các yêu cầu sau: </a:t>
              </a:r>
            </a:p>
            <a:p>
              <a:pPr marL="285750" indent="-285750" algn="just">
                <a:lnSpc>
                  <a:spcPct val="150000"/>
                </a:lnSpc>
                <a:buFontTx/>
                <a:buChar char="-"/>
              </a:pPr>
              <a:r>
                <a:rPr lang="en-US" sz="3600">
                  <a:latin typeface="Arial" panose="020B0604020202020204" pitchFamily="34" charset="0"/>
                  <a:cs typeface="Arial" panose="020B0604020202020204" pitchFamily="34" charset="0"/>
                </a:rPr>
                <a:t>Sắp xếp theo thứ tự tăng dần của cột </a:t>
              </a:r>
              <a:r>
                <a:rPr lang="en-US" sz="3600" b="1">
                  <a:latin typeface="Arial" panose="020B0604020202020204" pitchFamily="34" charset="0"/>
                  <a:cs typeface="Arial" panose="020B0604020202020204" pitchFamily="34" charset="0"/>
                </a:rPr>
                <a:t>Tốt</a:t>
              </a:r>
              <a:r>
                <a:rPr lang="en-US" sz="3600">
                  <a:latin typeface="Arial" panose="020B0604020202020204" pitchFamily="34" charset="0"/>
                  <a:cs typeface="Arial" panose="020B0604020202020204" pitchFamily="34" charset="0"/>
                </a:rPr>
                <a:t>. </a:t>
              </a:r>
            </a:p>
            <a:p>
              <a:pPr marL="285750" indent="-285750" algn="just">
                <a:lnSpc>
                  <a:spcPct val="150000"/>
                </a:lnSpc>
                <a:buFontTx/>
                <a:buChar char="-"/>
              </a:pPr>
              <a:r>
                <a:rPr lang="en-US" sz="3600">
                  <a:latin typeface="Arial" panose="020B0604020202020204" pitchFamily="34" charset="0"/>
                  <a:cs typeface="Arial" panose="020B0604020202020204" pitchFamily="34" charset="0"/>
                </a:rPr>
                <a:t>Sắp xếp theo thứ tự giảm dần của cột </a:t>
              </a:r>
              <a:r>
                <a:rPr lang="en-US" sz="3600" b="1">
                  <a:latin typeface="Arial" panose="020B0604020202020204" pitchFamily="34" charset="0"/>
                  <a:cs typeface="Arial" panose="020B0604020202020204" pitchFamily="34" charset="0"/>
                </a:rPr>
                <a:t>Sĩ số</a:t>
              </a:r>
              <a:r>
                <a:rPr lang="en-US" sz="3600">
                  <a:latin typeface="Arial" panose="020B0604020202020204" pitchFamily="34" charset="0"/>
                  <a:cs typeface="Arial" panose="020B0604020202020204" pitchFamily="34" charset="0"/>
                </a:rPr>
                <a:t>. </a:t>
              </a:r>
            </a:p>
            <a:p>
              <a:pPr algn="just">
                <a:lnSpc>
                  <a:spcPct val="150000"/>
                </a:lnSpc>
              </a:pPr>
              <a:r>
                <a:rPr lang="en-US" sz="3600">
                  <a:latin typeface="Arial" panose="020B0604020202020204" pitchFamily="34" charset="0"/>
                  <a:cs typeface="Arial" panose="020B0604020202020204" pitchFamily="34" charset="0"/>
                </a:rPr>
                <a:t>Hãy quan sát cách sắp xếp số lượng học sinh xếp loại </a:t>
              </a:r>
              <a:r>
                <a:rPr lang="en-US" sz="3600" b="1">
                  <a:latin typeface="Arial" panose="020B0604020202020204" pitchFamily="34" charset="0"/>
                  <a:cs typeface="Arial" panose="020B0604020202020204" pitchFamily="34" charset="0"/>
                </a:rPr>
                <a:t>Tốt</a:t>
              </a:r>
              <a:r>
                <a:rPr lang="en-US" sz="3600">
                  <a:latin typeface="Arial" panose="020B0604020202020204" pitchFamily="34" charset="0"/>
                  <a:cs typeface="Arial" panose="020B0604020202020204" pitchFamily="34" charset="0"/>
                </a:rPr>
                <a:t> của các lớp có  cùng sĩ số. Em nhận xét gì về cách hiển thị dữ liệu trong bảng? </a:t>
              </a:r>
            </a:p>
          </p:txBody>
        </p:sp>
      </p:grpSp>
      <p:pic>
        <p:nvPicPr>
          <p:cNvPr id="26" name="Picture 25">
            <a:extLst>
              <a:ext uri="{FF2B5EF4-FFF2-40B4-BE49-F238E27FC236}">
                <a16:creationId xmlns:a16="http://schemas.microsoft.com/office/drawing/2014/main" xmlns="" id="{84AC4EC2-9841-3B7C-6BCD-C7661B6D9788}"/>
              </a:ext>
            </a:extLst>
          </p:cNvPr>
          <p:cNvPicPr>
            <a:picLocks noChangeAspect="1"/>
          </p:cNvPicPr>
          <p:nvPr/>
        </p:nvPicPr>
        <p:blipFill rotWithShape="1">
          <a:blip r:embed="rId4">
            <a:extLst>
              <a:ext uri="{28A0092B-C50C-407E-A947-70E740481C1C}">
                <a14:useLocalDpi xmlns:a14="http://schemas.microsoft.com/office/drawing/2010/main" val="0"/>
              </a:ext>
            </a:extLst>
          </a:blip>
          <a:srcRect r="50385"/>
          <a:stretch/>
        </p:blipFill>
        <p:spPr>
          <a:xfrm>
            <a:off x="11618421" y="2678842"/>
            <a:ext cx="6401196" cy="7261862"/>
          </a:xfrm>
          <a:prstGeom prst="rect">
            <a:avLst/>
          </a:prstGeom>
        </p:spPr>
      </p:pic>
    </p:spTree>
    <p:extLst>
      <p:ext uri="{BB962C8B-B14F-4D97-AF65-F5344CB8AC3E}">
        <p14:creationId xmlns:p14="http://schemas.microsoft.com/office/powerpoint/2010/main" val="20142985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xmlns="" id="{A2B41219-891F-2A97-A8AB-8A33971887FB}"/>
              </a:ext>
            </a:extLst>
          </p:cNvPr>
          <p:cNvGrpSpPr/>
          <p:nvPr/>
        </p:nvGrpSpPr>
        <p:grpSpPr>
          <a:xfrm>
            <a:off x="2743200" y="342900"/>
            <a:ext cx="13563600" cy="1195734"/>
            <a:chOff x="5347082" y="500404"/>
            <a:chExt cx="13563600" cy="1195734"/>
          </a:xfrm>
        </p:grpSpPr>
        <p:sp>
          <p:nvSpPr>
            <p:cNvPr id="7" name="Freeform 21">
              <a:extLst>
                <a:ext uri="{FF2B5EF4-FFF2-40B4-BE49-F238E27FC236}">
                  <a16:creationId xmlns:a16="http://schemas.microsoft.com/office/drawing/2014/main" xmlns="" id="{2999C830-5A3E-AF18-DA38-3C3FB2AAE11D}"/>
                </a:ext>
              </a:extLst>
            </p:cNvPr>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8" name="TextBox 23">
              <a:extLst>
                <a:ext uri="{FF2B5EF4-FFF2-40B4-BE49-F238E27FC236}">
                  <a16:creationId xmlns:a16="http://schemas.microsoft.com/office/drawing/2014/main" xmlns="" id="{5E396D6F-79D0-384F-06B5-70FBC96E241A}"/>
                </a:ext>
              </a:extLst>
            </p:cNvPr>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2. Sắp xếp dữ liệu trên nhiều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76088D53-E87F-4495-C909-C0D766F2B88F}"/>
              </a:ext>
            </a:extLst>
          </p:cNvPr>
          <p:cNvGrpSpPr/>
          <p:nvPr/>
        </p:nvGrpSpPr>
        <p:grpSpPr>
          <a:xfrm>
            <a:off x="381000" y="2170796"/>
            <a:ext cx="3238500" cy="1889125"/>
            <a:chOff x="1295400" y="495300"/>
            <a:chExt cx="3238500" cy="1889125"/>
          </a:xfrm>
        </p:grpSpPr>
        <p:pic>
          <p:nvPicPr>
            <p:cNvPr id="4" name="Picture 3">
              <a:extLst>
                <a:ext uri="{FF2B5EF4-FFF2-40B4-BE49-F238E27FC236}">
                  <a16:creationId xmlns:a16="http://schemas.microsoft.com/office/drawing/2014/main" xmlns="" id="{65347716-9025-A57C-631E-CE6CC793C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xmlns="" id="{162F9633-9753-1728-C4F0-E8169CEC1B93}"/>
                </a:ext>
              </a:extLst>
            </p:cNvPr>
            <p:cNvSpPr txBox="1"/>
            <p:nvPr/>
          </p:nvSpPr>
          <p:spPr>
            <a:xfrm>
              <a:off x="1533525" y="952500"/>
              <a:ext cx="2762250" cy="707886"/>
            </a:xfrm>
            <a:prstGeom prst="rect">
              <a:avLst/>
            </a:prstGeom>
            <a:noFill/>
          </p:spPr>
          <p:txBody>
            <a:bodyPr wrap="square" rtlCol="0">
              <a:spAutoFit/>
            </a:bodyPr>
            <a:lstStyle/>
            <a:p>
              <a:pPr algn="ctr"/>
              <a:r>
                <a:rPr lang="en-US" sz="4000" b="1">
                  <a:solidFill>
                    <a:srgbClr val="C00000"/>
                  </a:solidFill>
                  <a:latin typeface="Arial" panose="020B0604020202020204" pitchFamily="34" charset="0"/>
                  <a:cs typeface="Arial" panose="020B0604020202020204" pitchFamily="34" charset="0"/>
                </a:rPr>
                <a:t>Lưu ý </a:t>
              </a:r>
              <a:endParaRPr lang="en-US" sz="4000" b="1" dirty="0">
                <a:solidFill>
                  <a:srgbClr val="C00000"/>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6D5B2A31-0767-FE15-9D48-90F9FE8C212B}"/>
              </a:ext>
            </a:extLst>
          </p:cNvPr>
          <p:cNvGrpSpPr/>
          <p:nvPr/>
        </p:nvGrpSpPr>
        <p:grpSpPr>
          <a:xfrm>
            <a:off x="4114800" y="2019300"/>
            <a:ext cx="13373100" cy="4594912"/>
            <a:chOff x="3886200" y="2456547"/>
            <a:chExt cx="13373100" cy="4594912"/>
          </a:xfrm>
        </p:grpSpPr>
        <p:sp>
          <p:nvSpPr>
            <p:cNvPr id="6" name="Rectangle 5">
              <a:extLst>
                <a:ext uri="{FF2B5EF4-FFF2-40B4-BE49-F238E27FC236}">
                  <a16:creationId xmlns:a16="http://schemas.microsoft.com/office/drawing/2014/main" xmlns="" id="{C62E78EF-2B1C-8298-39C8-8824DC940F0D}"/>
                </a:ext>
              </a:extLst>
            </p:cNvPr>
            <p:cNvSpPr/>
            <p:nvPr/>
          </p:nvSpPr>
          <p:spPr>
            <a:xfrm>
              <a:off x="3886200" y="2456547"/>
              <a:ext cx="13373100" cy="4594912"/>
            </a:xfrm>
            <a:prstGeom prst="rect">
              <a:avLst/>
            </a:prstGeom>
            <a:ln>
              <a:solidFill>
                <a:schemeClr val="bg2">
                  <a:lumMod val="50000"/>
                </a:schemeClr>
              </a:solidFill>
            </a:ln>
          </p:spPr>
          <p:txBody>
            <a:bodyPr wrap="square">
              <a:spAutoFit/>
            </a:bodyPr>
            <a:lstStyle/>
            <a:p>
              <a:pPr algn="just">
                <a:lnSpc>
                  <a:spcPct val="150000"/>
                </a:lnSpc>
              </a:pPr>
              <a:r>
                <a:rPr lang="vi-VN" sz="4000">
                  <a:cs typeface="Arial" panose="020B0604020202020204" pitchFamily="34" charset="0"/>
                </a:rPr>
                <a:t>Khi thực hiện hai yêu cầu cần đảm bảo thứ tự lần lượt, nhưng cách thực hiện</a:t>
              </a:r>
              <a:r>
                <a:rPr lang="en-US" sz="4000">
                  <a:cs typeface="Arial" panose="020B0604020202020204" pitchFamily="34" charset="0"/>
                </a:rPr>
                <a:t> </a:t>
              </a:r>
              <a:r>
                <a:rPr lang="en-US" sz="4000">
                  <a:latin typeface="Arial" panose="020B0604020202020204" pitchFamily="34" charset="0"/>
                  <a:cs typeface="Arial" panose="020B0604020202020204" pitchFamily="34" charset="0"/>
                </a:rPr>
                <a:t>c</a:t>
              </a:r>
              <a:r>
                <a:rPr lang="vi-VN" sz="4000">
                  <a:cs typeface="Arial" panose="020B0604020202020204" pitchFamily="34" charset="0"/>
                </a:rPr>
                <a:t>ó thể theo cách dùng nút lệnh tượng  </a:t>
              </a:r>
              <a:r>
                <a:rPr lang="en-US" sz="4000">
                  <a:cs typeface="Arial" panose="020B0604020202020204" pitchFamily="34" charset="0"/>
                </a:rPr>
                <a:t>  </a:t>
              </a:r>
              <a:r>
                <a:rPr lang="vi-VN" sz="4000">
                  <a:cs typeface="Arial" panose="020B0604020202020204" pitchFamily="34" charset="0"/>
                </a:rPr>
                <a:t> </a:t>
              </a:r>
              <a:r>
                <a:rPr lang="en-US" sz="4000">
                  <a:cs typeface="Arial" panose="020B0604020202020204" pitchFamily="34" charset="0"/>
                </a:rPr>
                <a:t> </a:t>
              </a:r>
              <a:r>
                <a:rPr lang="vi-VN" sz="4000">
                  <a:cs typeface="Arial" panose="020B0604020202020204" pitchFamily="34" charset="0"/>
                </a:rPr>
                <a:t>(hoặc </a:t>
              </a:r>
              <a:r>
                <a:rPr lang="en-US" sz="4000">
                  <a:cs typeface="Arial" panose="020B0604020202020204" pitchFamily="34" charset="0"/>
                </a:rPr>
                <a:t> </a:t>
              </a:r>
              <a:r>
                <a:rPr lang="vi-VN" sz="4000">
                  <a:cs typeface="Arial" panose="020B0604020202020204" pitchFamily="34" charset="0"/>
                </a:rPr>
                <a:t>  </a:t>
              </a:r>
              <a:r>
                <a:rPr lang="en-US" sz="4000">
                  <a:cs typeface="Arial" panose="020B0604020202020204" pitchFamily="34" charset="0"/>
                </a:rPr>
                <a:t>  </a:t>
              </a:r>
              <a:r>
                <a:rPr lang="vi-VN" sz="4000">
                  <a:cs typeface="Arial" panose="020B0604020202020204" pitchFamily="34" charset="0"/>
                </a:rPr>
                <a:t>) trên dải lệnh hoặc bằng cách thiết lập tính năng sắp xếp và lọc tại các cột tương ứng (cột Tốt và cột Sĩ số)</a:t>
              </a:r>
              <a:endParaRPr lang="en-US" sz="4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E7876C5B-7D95-AAE3-820C-A85E41DCC5E4}"/>
                </a:ext>
              </a:extLst>
            </p:cNvPr>
            <p:cNvPicPr>
              <a:picLocks noChangeAspect="1"/>
            </p:cNvPicPr>
            <p:nvPr/>
          </p:nvPicPr>
          <p:blipFill>
            <a:blip r:embed="rId3"/>
            <a:stretch>
              <a:fillRect/>
            </a:stretch>
          </p:blipFill>
          <p:spPr>
            <a:xfrm>
              <a:off x="5562600" y="4486910"/>
              <a:ext cx="671820" cy="656590"/>
            </a:xfrm>
            <a:prstGeom prst="rect">
              <a:avLst/>
            </a:prstGeom>
          </p:spPr>
        </p:pic>
        <p:pic>
          <p:nvPicPr>
            <p:cNvPr id="10" name="Picture 9">
              <a:extLst>
                <a:ext uri="{FF2B5EF4-FFF2-40B4-BE49-F238E27FC236}">
                  <a16:creationId xmlns:a16="http://schemas.microsoft.com/office/drawing/2014/main" xmlns="" id="{5E5D1967-124F-0285-B539-BBC7671E5779}"/>
                </a:ext>
              </a:extLst>
            </p:cNvPr>
            <p:cNvPicPr>
              <a:picLocks noChangeAspect="1"/>
            </p:cNvPicPr>
            <p:nvPr/>
          </p:nvPicPr>
          <p:blipFill>
            <a:blip r:embed="rId4"/>
            <a:stretch>
              <a:fillRect/>
            </a:stretch>
          </p:blipFill>
          <p:spPr>
            <a:xfrm>
              <a:off x="7574910" y="4486910"/>
              <a:ext cx="671820" cy="671820"/>
            </a:xfrm>
            <a:prstGeom prst="rect">
              <a:avLst/>
            </a:prstGeom>
          </p:spPr>
        </p:pic>
      </p:grpSp>
      <p:sp>
        <p:nvSpPr>
          <p:cNvPr id="12" name="TextBox 11">
            <a:extLst>
              <a:ext uri="{FF2B5EF4-FFF2-40B4-BE49-F238E27FC236}">
                <a16:creationId xmlns:a16="http://schemas.microsoft.com/office/drawing/2014/main" xmlns="" id="{FD0C9A5C-E0B9-6A9F-CE16-42776206B738}"/>
              </a:ext>
            </a:extLst>
          </p:cNvPr>
          <p:cNvSpPr txBox="1"/>
          <p:nvPr/>
        </p:nvSpPr>
        <p:spPr>
          <a:xfrm>
            <a:off x="647700" y="6903331"/>
            <a:ext cx="16992600" cy="2748253"/>
          </a:xfrm>
          <a:prstGeom prst="rect">
            <a:avLst/>
          </a:prstGeom>
          <a:solidFill>
            <a:schemeClr val="accent6">
              <a:lumMod val="20000"/>
              <a:lumOff val="80000"/>
            </a:schemeClr>
          </a:solid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Nhận xét: </a:t>
            </a:r>
            <a:r>
              <a:rPr lang="vi-VN" sz="4000">
                <a:effectLst/>
                <a:latin typeface="Arial" panose="020B0604020202020204" pitchFamily="34" charset="0"/>
                <a:ea typeface="Calibri" panose="020F0502020204030204" pitchFamily="34" charset="0"/>
                <a:cs typeface="Arial" panose="020B0604020202020204" pitchFamily="34" charset="0"/>
              </a:rPr>
              <a:t>Trong các dòng bằng nhau trên cột </a:t>
            </a:r>
            <a:r>
              <a:rPr lang="vi-VN" sz="4000" b="1">
                <a:effectLst/>
                <a:latin typeface="Arial" panose="020B0604020202020204" pitchFamily="34" charset="0"/>
                <a:ea typeface="Calibri" panose="020F0502020204030204" pitchFamily="34" charset="0"/>
                <a:cs typeface="Arial" panose="020B0604020202020204" pitchFamily="34" charset="0"/>
              </a:rPr>
              <a:t>Sĩ số, </a:t>
            </a:r>
            <a:r>
              <a:rPr lang="vi-VN" sz="4000">
                <a:effectLst/>
                <a:latin typeface="Arial" panose="020B0604020202020204" pitchFamily="34" charset="0"/>
                <a:ea typeface="Calibri" panose="020F0502020204030204" pitchFamily="34" charset="0"/>
                <a:cs typeface="Arial" panose="020B0604020202020204" pitchFamily="34" charset="0"/>
              </a:rPr>
              <a:t>giá trị trên cột </a:t>
            </a:r>
            <a:r>
              <a:rPr lang="vi-VN" sz="4000" b="1">
                <a:effectLst/>
                <a:latin typeface="Arial" panose="020B0604020202020204" pitchFamily="34" charset="0"/>
                <a:ea typeface="Calibri" panose="020F0502020204030204" pitchFamily="34" charset="0"/>
                <a:cs typeface="Arial" panose="020B0604020202020204" pitchFamily="34" charset="0"/>
              </a:rPr>
              <a:t>Tốt </a:t>
            </a:r>
            <a:r>
              <a:rPr lang="vi-VN" sz="4000">
                <a:effectLst/>
                <a:latin typeface="Arial" panose="020B0604020202020204" pitchFamily="34" charset="0"/>
                <a:ea typeface="Calibri" panose="020F0502020204030204" pitchFamily="34" charset="0"/>
                <a:cs typeface="Arial" panose="020B0604020202020204" pitchFamily="34" charset="0"/>
              </a:rPr>
              <a:t>được sắp xếp tăng dần. Khi xét trên toàn bộ bảng dữ liệu tương ứng với 12 lớp, giá trị trên cột </a:t>
            </a:r>
            <a:r>
              <a:rPr lang="vi-VN" sz="4000" b="1">
                <a:effectLst/>
                <a:latin typeface="Arial" panose="020B0604020202020204" pitchFamily="34" charset="0"/>
                <a:ea typeface="Calibri" panose="020F0502020204030204" pitchFamily="34" charset="0"/>
                <a:cs typeface="Arial" panose="020B0604020202020204" pitchFamily="34" charset="0"/>
              </a:rPr>
              <a:t>Tốt </a:t>
            </a:r>
            <a:r>
              <a:rPr lang="vi-VN" sz="4000">
                <a:effectLst/>
                <a:latin typeface="Arial" panose="020B0604020202020204" pitchFamily="34" charset="0"/>
                <a:ea typeface="Calibri" panose="020F0502020204030204" pitchFamily="34" charset="0"/>
                <a:cs typeface="Arial" panose="020B0604020202020204" pitchFamily="34" charset="0"/>
              </a:rPr>
              <a:t>không còn theo thứ tự tăng dần.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9747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3">
            <a:extLst>
              <a:ext uri="{FF2B5EF4-FFF2-40B4-BE49-F238E27FC236}">
                <a16:creationId xmlns:a16="http://schemas.microsoft.com/office/drawing/2014/main" xmlns="" id="{DA3A5871-92E2-E74F-48DC-A69802089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6867"/>
            <a:ext cx="15621000" cy="5638970"/>
          </a:xfrm>
          <a:prstGeom prst="rect">
            <a:avLst/>
          </a:prstGeom>
        </p:spPr>
      </p:pic>
      <p:grpSp>
        <p:nvGrpSpPr>
          <p:cNvPr id="18" name="Group 17">
            <a:extLst>
              <a:ext uri="{FF2B5EF4-FFF2-40B4-BE49-F238E27FC236}">
                <a16:creationId xmlns:a16="http://schemas.microsoft.com/office/drawing/2014/main" xmlns="" id="{3CB90013-1B2B-E725-1401-AE9EDE6585CB}"/>
              </a:ext>
            </a:extLst>
          </p:cNvPr>
          <p:cNvGrpSpPr/>
          <p:nvPr/>
        </p:nvGrpSpPr>
        <p:grpSpPr>
          <a:xfrm>
            <a:off x="444449" y="4152900"/>
            <a:ext cx="4203751" cy="4158985"/>
            <a:chOff x="444449" y="5616051"/>
            <a:chExt cx="4203751" cy="4158985"/>
          </a:xfrm>
        </p:grpSpPr>
        <p:sp>
          <p:nvSpPr>
            <p:cNvPr id="17" name="Speech Bubble: Rectangle with Corners Rounded 16">
              <a:extLst>
                <a:ext uri="{FF2B5EF4-FFF2-40B4-BE49-F238E27FC236}">
                  <a16:creationId xmlns:a16="http://schemas.microsoft.com/office/drawing/2014/main" xmlns="" id="{50362161-8549-C9DB-6A65-10D680D609B0}"/>
                </a:ext>
              </a:extLst>
            </p:cNvPr>
            <p:cNvSpPr/>
            <p:nvPr/>
          </p:nvSpPr>
          <p:spPr>
            <a:xfrm>
              <a:off x="444449" y="5616051"/>
              <a:ext cx="4203751" cy="4158985"/>
            </a:xfrm>
            <a:prstGeom prst="wedgeRoundRectCallout">
              <a:avLst>
                <a:gd name="adj1" fmla="val 28754"/>
                <a:gd name="adj2" fmla="val -66742"/>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D5C89DE3-DA30-1648-3D70-FF76E1550A69}"/>
                </a:ext>
              </a:extLst>
            </p:cNvPr>
            <p:cNvSpPr txBox="1"/>
            <p:nvPr/>
          </p:nvSpPr>
          <p:spPr>
            <a:xfrm>
              <a:off x="641324" y="6077023"/>
              <a:ext cx="3810000" cy="3237040"/>
            </a:xfrm>
            <a:prstGeom prst="rect">
              <a:avLst/>
            </a:prstGeom>
            <a:noFill/>
          </p:spPr>
          <p:txBody>
            <a:bodyPr wrap="square">
              <a:spAutoFit/>
            </a:bodyPr>
            <a:lstStyle/>
            <a:p>
              <a:pPr algn="just">
                <a:lnSpc>
                  <a:spcPct val="150000"/>
                </a:lnSpc>
              </a:pPr>
              <a:r>
                <a:rPr lang="vi-VN" sz="3500" b="1"/>
                <a:t>Sort by </a:t>
              </a:r>
              <a:r>
                <a:rPr lang="vi-VN" sz="3500"/>
                <a:t>và </a:t>
              </a:r>
              <a:r>
                <a:rPr lang="vi-VN" sz="3500" b="1"/>
                <a:t>Then by</a:t>
              </a:r>
              <a:r>
                <a:rPr lang="vi-VN" sz="3500"/>
                <a:t> thể hiện được ý cột chính, cột phụ rõ ràng hơn </a:t>
              </a:r>
              <a:endParaRPr lang="en-US" sz="3500"/>
            </a:p>
          </p:txBody>
        </p:sp>
      </p:grpSp>
      <p:grpSp>
        <p:nvGrpSpPr>
          <p:cNvPr id="23" name="Group 22">
            <a:extLst>
              <a:ext uri="{FF2B5EF4-FFF2-40B4-BE49-F238E27FC236}">
                <a16:creationId xmlns:a16="http://schemas.microsoft.com/office/drawing/2014/main" xmlns="" id="{79A8FF66-2760-E390-D851-ACE35272BF44}"/>
              </a:ext>
            </a:extLst>
          </p:cNvPr>
          <p:cNvGrpSpPr/>
          <p:nvPr/>
        </p:nvGrpSpPr>
        <p:grpSpPr>
          <a:xfrm>
            <a:off x="5029200" y="6352127"/>
            <a:ext cx="12954001" cy="3064528"/>
            <a:chOff x="5003850" y="5969207"/>
            <a:chExt cx="12954001" cy="3064528"/>
          </a:xfrm>
        </p:grpSpPr>
        <p:sp>
          <p:nvSpPr>
            <p:cNvPr id="19" name="Rectangle 18">
              <a:extLst>
                <a:ext uri="{FF2B5EF4-FFF2-40B4-BE49-F238E27FC236}">
                  <a16:creationId xmlns:a16="http://schemas.microsoft.com/office/drawing/2014/main" xmlns="" id="{3E59582A-E64D-4B4B-871F-ADD88637258E}"/>
                </a:ext>
              </a:extLst>
            </p:cNvPr>
            <p:cNvSpPr/>
            <p:nvPr/>
          </p:nvSpPr>
          <p:spPr>
            <a:xfrm>
              <a:off x="5003850" y="5969207"/>
              <a:ext cx="12801601" cy="291212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7D60D52-A19F-BDD5-3B5A-E8A50CD5E7B9}"/>
                </a:ext>
              </a:extLst>
            </p:cNvPr>
            <p:cNvSpPr/>
            <p:nvPr/>
          </p:nvSpPr>
          <p:spPr>
            <a:xfrm>
              <a:off x="5156250" y="6121607"/>
              <a:ext cx="12801601" cy="291212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88D02440-51C0-3AB3-A60D-FC901888A4C3}"/>
                </a:ext>
              </a:extLst>
            </p:cNvPr>
            <p:cNvSpPr txBox="1"/>
            <p:nvPr/>
          </p:nvSpPr>
          <p:spPr>
            <a:xfrm>
              <a:off x="5361770" y="6194599"/>
              <a:ext cx="12443681" cy="2762936"/>
            </a:xfrm>
            <a:prstGeom prst="rect">
              <a:avLst/>
            </a:prstGeom>
            <a:noFill/>
          </p:spPr>
          <p:txBody>
            <a:bodyPr wrap="square">
              <a:spAutoFit/>
            </a:bodyPr>
            <a:lstStyle/>
            <a:p>
              <a:pPr algn="just">
                <a:lnSpc>
                  <a:spcPct val="150000"/>
                </a:lnSpc>
              </a:pPr>
              <a:r>
                <a:rPr lang="vi-VN" sz="4000"/>
                <a:t>Khi có nhiều cột trong hộp thoại Sort được chọn, tiêu chuẩn sắp xếp được ưu tiên giảm dần theo danh sách cột từ trên xuống dưới. </a:t>
              </a:r>
              <a:endParaRPr lang="en-US" sz="4000"/>
            </a:p>
          </p:txBody>
        </p:sp>
      </p:grpSp>
    </p:spTree>
    <p:extLst>
      <p:ext uri="{BB962C8B-B14F-4D97-AF65-F5344CB8AC3E}">
        <p14:creationId xmlns:p14="http://schemas.microsoft.com/office/powerpoint/2010/main" val="3093362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xmlns="" id="{C5238208-5C7E-E990-77A2-06E3EEDEA98A}"/>
              </a:ext>
            </a:extLst>
          </p:cNvPr>
          <p:cNvCxnSpPr/>
          <p:nvPr/>
        </p:nvCxnSpPr>
        <p:spPr>
          <a:xfrm>
            <a:off x="-419100" y="6109357"/>
            <a:ext cx="191262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2" name="Group 41">
            <a:extLst>
              <a:ext uri="{FF2B5EF4-FFF2-40B4-BE49-F238E27FC236}">
                <a16:creationId xmlns:a16="http://schemas.microsoft.com/office/drawing/2014/main" xmlns="" id="{9898BEA4-524A-C417-0BF0-D7E50050111A}"/>
              </a:ext>
            </a:extLst>
          </p:cNvPr>
          <p:cNvGrpSpPr/>
          <p:nvPr/>
        </p:nvGrpSpPr>
        <p:grpSpPr>
          <a:xfrm>
            <a:off x="406941" y="3837852"/>
            <a:ext cx="5069669" cy="5365994"/>
            <a:chOff x="370041" y="1624376"/>
            <a:chExt cx="4846776" cy="4301801"/>
          </a:xfrm>
        </p:grpSpPr>
        <p:grpSp>
          <p:nvGrpSpPr>
            <p:cNvPr id="10" name="Group 9">
              <a:extLst>
                <a:ext uri="{FF2B5EF4-FFF2-40B4-BE49-F238E27FC236}">
                  <a16:creationId xmlns:a16="http://schemas.microsoft.com/office/drawing/2014/main" xmlns="" id="{48727109-171A-38C7-8B71-76D4A72B70F3}"/>
                </a:ext>
              </a:extLst>
            </p:cNvPr>
            <p:cNvGrpSpPr/>
            <p:nvPr/>
          </p:nvGrpSpPr>
          <p:grpSpPr>
            <a:xfrm>
              <a:off x="370041" y="2448116"/>
              <a:ext cx="4846776" cy="3478061"/>
              <a:chOff x="457200" y="2448116"/>
              <a:chExt cx="4846776" cy="3478061"/>
            </a:xfrm>
          </p:grpSpPr>
          <p:sp>
            <p:nvSpPr>
              <p:cNvPr id="4" name="Rectangle 3">
                <a:extLst>
                  <a:ext uri="{FF2B5EF4-FFF2-40B4-BE49-F238E27FC236}">
                    <a16:creationId xmlns:a16="http://schemas.microsoft.com/office/drawing/2014/main" xmlns="" id="{DDB2D0FF-19B1-63BF-4A9C-6527E5C139D2}"/>
                  </a:ext>
                </a:extLst>
              </p:cNvPr>
              <p:cNvSpPr/>
              <p:nvPr/>
            </p:nvSpPr>
            <p:spPr>
              <a:xfrm>
                <a:off x="457200" y="2448116"/>
                <a:ext cx="4724400" cy="347806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1062ED9-913A-5118-DA69-97A6083B382F}"/>
                  </a:ext>
                </a:extLst>
              </p:cNvPr>
              <p:cNvSpPr/>
              <p:nvPr/>
            </p:nvSpPr>
            <p:spPr>
              <a:xfrm>
                <a:off x="579576" y="2578584"/>
                <a:ext cx="4724400" cy="32443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3F593437-7FA5-8F33-E256-0AD30E53990C}"/>
                  </a:ext>
                </a:extLst>
              </p:cNvPr>
              <p:cNvSpPr txBox="1"/>
              <p:nvPr/>
            </p:nvSpPr>
            <p:spPr>
              <a:xfrm>
                <a:off x="659012" y="3090344"/>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Lựa chọn ô cần sắp xếp theo kiểu tăng dần hoặc giảm dần</a:t>
                </a:r>
              </a:p>
            </p:txBody>
          </p:sp>
        </p:grpSp>
        <p:sp>
          <p:nvSpPr>
            <p:cNvPr id="39" name="TextBox 38">
              <a:extLst>
                <a:ext uri="{FF2B5EF4-FFF2-40B4-BE49-F238E27FC236}">
                  <a16:creationId xmlns:a16="http://schemas.microsoft.com/office/drawing/2014/main" xmlns="" id="{6A362343-30C1-DB4A-85D7-7204603B0F5A}"/>
                </a:ext>
              </a:extLst>
            </p:cNvPr>
            <p:cNvSpPr txBox="1"/>
            <p:nvPr/>
          </p:nvSpPr>
          <p:spPr>
            <a:xfrm>
              <a:off x="2092617" y="162437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01</a:t>
              </a:r>
            </a:p>
          </p:txBody>
        </p:sp>
      </p:grpSp>
      <p:grpSp>
        <p:nvGrpSpPr>
          <p:cNvPr id="43" name="Group 42">
            <a:extLst>
              <a:ext uri="{FF2B5EF4-FFF2-40B4-BE49-F238E27FC236}">
                <a16:creationId xmlns:a16="http://schemas.microsoft.com/office/drawing/2014/main" xmlns="" id="{9FE1DDB0-9B84-6BF4-2279-0633548EF122}"/>
              </a:ext>
            </a:extLst>
          </p:cNvPr>
          <p:cNvGrpSpPr/>
          <p:nvPr/>
        </p:nvGrpSpPr>
        <p:grpSpPr>
          <a:xfrm>
            <a:off x="6077650" y="3896132"/>
            <a:ext cx="5200988" cy="5327085"/>
            <a:chOff x="5843431" y="1663287"/>
            <a:chExt cx="4846776" cy="5327085"/>
          </a:xfrm>
        </p:grpSpPr>
        <p:grpSp>
          <p:nvGrpSpPr>
            <p:cNvPr id="12" name="Group 11">
              <a:extLst>
                <a:ext uri="{FF2B5EF4-FFF2-40B4-BE49-F238E27FC236}">
                  <a16:creationId xmlns:a16="http://schemas.microsoft.com/office/drawing/2014/main" xmlns="" id="{2F6C40E1-14B0-C8BC-AC49-E9A60344F3F6}"/>
                </a:ext>
              </a:extLst>
            </p:cNvPr>
            <p:cNvGrpSpPr/>
            <p:nvPr/>
          </p:nvGrpSpPr>
          <p:grpSpPr>
            <a:xfrm>
              <a:off x="5843431" y="2518752"/>
              <a:ext cx="4846776" cy="4471620"/>
              <a:chOff x="457200" y="2448117"/>
              <a:chExt cx="4846776" cy="4471620"/>
            </a:xfrm>
          </p:grpSpPr>
          <p:sp>
            <p:nvSpPr>
              <p:cNvPr id="13" name="Rectangle 12">
                <a:extLst>
                  <a:ext uri="{FF2B5EF4-FFF2-40B4-BE49-F238E27FC236}">
                    <a16:creationId xmlns:a16="http://schemas.microsoft.com/office/drawing/2014/main" xmlns="" id="{6BB14516-43A6-13D9-D869-CDD1ADFE24F1}"/>
                  </a:ext>
                </a:extLst>
              </p:cNvPr>
              <p:cNvSpPr/>
              <p:nvPr/>
            </p:nvSpPr>
            <p:spPr>
              <a:xfrm>
                <a:off x="457200" y="2448117"/>
                <a:ext cx="4724400" cy="44716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7C0163A-0083-6B78-1DF3-73BB781845C8}"/>
                  </a:ext>
                </a:extLst>
              </p:cNvPr>
              <p:cNvSpPr/>
              <p:nvPr/>
            </p:nvSpPr>
            <p:spPr>
              <a:xfrm>
                <a:off x="579576" y="2589388"/>
                <a:ext cx="4724400" cy="42015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7AE384D1-97F8-A97F-0C5F-9EDBDD6A1303}"/>
                  </a:ext>
                </a:extLst>
              </p:cNvPr>
              <p:cNvSpPr txBox="1"/>
              <p:nvPr/>
            </p:nvSpPr>
            <p:spPr>
              <a:xfrm>
                <a:off x="701952" y="2575594"/>
                <a:ext cx="4602024"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Nếu cần thiết, chọn lệnh </a:t>
                </a:r>
                <a:r>
                  <a:rPr lang="en-US" sz="3600" b="1">
                    <a:latin typeface="Arial" panose="020B0604020202020204" pitchFamily="34" charset="0"/>
                    <a:cs typeface="Arial" panose="020B0604020202020204" pitchFamily="34" charset="0"/>
                  </a:rPr>
                  <a:t>Add Level </a:t>
                </a:r>
                <a:r>
                  <a:rPr lang="en-US" sz="3600">
                    <a:latin typeface="Arial" panose="020B0604020202020204" pitchFamily="34" charset="0"/>
                    <a:cs typeface="Arial" panose="020B0604020202020204" pitchFamily="34" charset="0"/>
                  </a:rPr>
                  <a:t>để thêm cột muốn sắp xếp, kiểu sắp xếp tăng dần hay giảm dần </a:t>
                </a:r>
                <a:endParaRPr lang="en-US" sz="3600" b="1">
                  <a:latin typeface="Arial" panose="020B0604020202020204" pitchFamily="34" charset="0"/>
                  <a:cs typeface="Arial" panose="020B0604020202020204" pitchFamily="34" charset="0"/>
                </a:endParaRPr>
              </a:p>
            </p:txBody>
          </p:sp>
        </p:grpSp>
        <p:sp>
          <p:nvSpPr>
            <p:cNvPr id="40" name="TextBox 39">
              <a:extLst>
                <a:ext uri="{FF2B5EF4-FFF2-40B4-BE49-F238E27FC236}">
                  <a16:creationId xmlns:a16="http://schemas.microsoft.com/office/drawing/2014/main" xmlns="" id="{3B9AA9E2-43BF-F8B3-7384-A23DF6125EE5}"/>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02</a:t>
              </a:r>
            </a:p>
          </p:txBody>
        </p:sp>
      </p:grpSp>
      <p:sp>
        <p:nvSpPr>
          <p:cNvPr id="2" name="TextBox 1">
            <a:extLst>
              <a:ext uri="{FF2B5EF4-FFF2-40B4-BE49-F238E27FC236}">
                <a16:creationId xmlns:a16="http://schemas.microsoft.com/office/drawing/2014/main" xmlns="" id="{BD69D3EA-CE67-2782-69C2-6308586EF174}"/>
              </a:ext>
            </a:extLst>
          </p:cNvPr>
          <p:cNvSpPr txBox="1"/>
          <p:nvPr/>
        </p:nvSpPr>
        <p:spPr>
          <a:xfrm>
            <a:off x="645884" y="478435"/>
            <a:ext cx="13792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latin typeface="Arial" panose="020B0604020202020204" pitchFamily="34" charset="0"/>
                <a:cs typeface="Arial" panose="020B0604020202020204" pitchFamily="34" charset="0"/>
              </a:rPr>
              <a:t>Các bước thực hiện sắp xếp dữ liệu trên nhiều cột </a:t>
            </a:r>
          </a:p>
        </p:txBody>
      </p:sp>
      <p:grpSp>
        <p:nvGrpSpPr>
          <p:cNvPr id="6" name="Group 5">
            <a:extLst>
              <a:ext uri="{FF2B5EF4-FFF2-40B4-BE49-F238E27FC236}">
                <a16:creationId xmlns:a16="http://schemas.microsoft.com/office/drawing/2014/main" xmlns="" id="{9780402C-D335-4D3A-8E36-882D4D358647}"/>
              </a:ext>
            </a:extLst>
          </p:cNvPr>
          <p:cNvGrpSpPr/>
          <p:nvPr/>
        </p:nvGrpSpPr>
        <p:grpSpPr>
          <a:xfrm>
            <a:off x="12172588" y="3848100"/>
            <a:ext cx="5200988" cy="5327085"/>
            <a:chOff x="5843431" y="1663287"/>
            <a:chExt cx="4846776" cy="5327085"/>
          </a:xfrm>
        </p:grpSpPr>
        <p:grpSp>
          <p:nvGrpSpPr>
            <p:cNvPr id="7" name="Group 6">
              <a:extLst>
                <a:ext uri="{FF2B5EF4-FFF2-40B4-BE49-F238E27FC236}">
                  <a16:creationId xmlns:a16="http://schemas.microsoft.com/office/drawing/2014/main" xmlns="" id="{95870C91-8345-FEF2-B080-6B784352AF56}"/>
                </a:ext>
              </a:extLst>
            </p:cNvPr>
            <p:cNvGrpSpPr/>
            <p:nvPr/>
          </p:nvGrpSpPr>
          <p:grpSpPr>
            <a:xfrm>
              <a:off x="5843431" y="2518752"/>
              <a:ext cx="4846776" cy="4471620"/>
              <a:chOff x="457200" y="2448117"/>
              <a:chExt cx="4846776" cy="4471620"/>
            </a:xfrm>
          </p:grpSpPr>
          <p:sp>
            <p:nvSpPr>
              <p:cNvPr id="11" name="Rectangle 10">
                <a:extLst>
                  <a:ext uri="{FF2B5EF4-FFF2-40B4-BE49-F238E27FC236}">
                    <a16:creationId xmlns:a16="http://schemas.microsoft.com/office/drawing/2014/main" xmlns="" id="{4357C9FD-D4DB-63B6-1C21-A9B57BD268BB}"/>
                  </a:ext>
                </a:extLst>
              </p:cNvPr>
              <p:cNvSpPr/>
              <p:nvPr/>
            </p:nvSpPr>
            <p:spPr>
              <a:xfrm>
                <a:off x="457200" y="2448117"/>
                <a:ext cx="4724400" cy="44716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0D82D4B-FBCD-01EC-4210-D43759A4D760}"/>
                  </a:ext>
                </a:extLst>
              </p:cNvPr>
              <p:cNvSpPr/>
              <p:nvPr/>
            </p:nvSpPr>
            <p:spPr>
              <a:xfrm>
                <a:off x="579576" y="2589388"/>
                <a:ext cx="4724400" cy="42015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E9D11051-B173-09BC-AC54-0F154EF2EC76}"/>
                  </a:ext>
                </a:extLst>
              </p:cNvPr>
              <p:cNvSpPr txBox="1"/>
              <p:nvPr/>
            </p:nvSpPr>
            <p:spPr>
              <a:xfrm>
                <a:off x="701952" y="3349585"/>
                <a:ext cx="4602024" cy="2482667"/>
              </a:xfrm>
              <a:prstGeom prst="rect">
                <a:avLst/>
              </a:prstGeom>
              <a:no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Nháy chuột vào lệnh </a:t>
                </a:r>
                <a:r>
                  <a:rPr lang="vi-VN" sz="3600" b="1">
                    <a:latin typeface="Arial" panose="020B0604020202020204" pitchFamily="34" charset="0"/>
                    <a:cs typeface="Arial" panose="020B0604020202020204" pitchFamily="34" charset="0"/>
                  </a:rPr>
                  <a:t>OK</a:t>
                </a:r>
                <a:r>
                  <a:rPr lang="vi-VN" sz="3600">
                    <a:latin typeface="Arial" panose="020B0604020202020204" pitchFamily="34" charset="0"/>
                    <a:cs typeface="Arial" panose="020B0604020202020204" pitchFamily="34" charset="0"/>
                  </a:rPr>
                  <a:t> để thu được kết quả mong muốn </a:t>
                </a:r>
                <a:endParaRPr lang="en-US" sz="3600" b="1">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xmlns="" id="{591F9BA0-4783-9B33-F4C6-AD3DE5F83FFD}"/>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03</a:t>
              </a:r>
            </a:p>
          </p:txBody>
        </p:sp>
      </p:grpSp>
      <p:sp>
        <p:nvSpPr>
          <p:cNvPr id="24" name="TextBox 23">
            <a:extLst>
              <a:ext uri="{FF2B5EF4-FFF2-40B4-BE49-F238E27FC236}">
                <a16:creationId xmlns:a16="http://schemas.microsoft.com/office/drawing/2014/main" xmlns="" id="{649CA138-6113-E51C-C7A2-20E9076754D2}"/>
              </a:ext>
            </a:extLst>
          </p:cNvPr>
          <p:cNvSpPr txBox="1"/>
          <p:nvPr/>
        </p:nvSpPr>
        <p:spPr>
          <a:xfrm>
            <a:off x="343482" y="1628745"/>
            <a:ext cx="17422471"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Chọn một ô trong vùng dữ liệu. Tiếp đến, trên dải lệnh </a:t>
            </a:r>
            <a:r>
              <a:rPr lang="en-US" sz="4000" b="1">
                <a:latin typeface="Arial" panose="020B0604020202020204" pitchFamily="34" charset="0"/>
                <a:cs typeface="Arial" panose="020B0604020202020204" pitchFamily="34" charset="0"/>
              </a:rPr>
              <a:t>Data</a:t>
            </a:r>
            <a:r>
              <a:rPr lang="en-US" sz="4000">
                <a:latin typeface="Arial" panose="020B0604020202020204" pitchFamily="34" charset="0"/>
                <a:cs typeface="Arial" panose="020B0604020202020204" pitchFamily="34" charset="0"/>
              </a:rPr>
              <a:t>, trong nhóm lệnh </a:t>
            </a:r>
            <a:r>
              <a:rPr lang="en-US" sz="4000" b="1">
                <a:latin typeface="Arial" panose="020B0604020202020204" pitchFamily="34" charset="0"/>
                <a:cs typeface="Arial" panose="020B0604020202020204" pitchFamily="34" charset="0"/>
              </a:rPr>
              <a:t>Sort &amp;Filter</a:t>
            </a:r>
            <a:r>
              <a:rPr lang="en-US" sz="4000">
                <a:latin typeface="Arial" panose="020B0604020202020204" pitchFamily="34" charset="0"/>
                <a:cs typeface="Arial" panose="020B0604020202020204" pitchFamily="34" charset="0"/>
              </a:rPr>
              <a:t>, chọn biểu tượng </a:t>
            </a:r>
            <a:r>
              <a:rPr lang="en-US" sz="4000" b="1">
                <a:latin typeface="Arial" panose="020B0604020202020204" pitchFamily="34" charset="0"/>
                <a:cs typeface="Arial" panose="020B0604020202020204" pitchFamily="34" charset="0"/>
              </a:rPr>
              <a:t>Sort</a:t>
            </a:r>
            <a:r>
              <a:rPr lang="en-US" sz="40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69805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16" presetClass="entr" presetSubtype="21"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1E484FB-0C1E-28A9-1C35-DCB127B46BEF}"/>
              </a:ext>
            </a:extLst>
          </p:cNvPr>
          <p:cNvGrpSpPr/>
          <p:nvPr/>
        </p:nvGrpSpPr>
        <p:grpSpPr>
          <a:xfrm>
            <a:off x="1028700" y="2007232"/>
            <a:ext cx="16230600" cy="6553200"/>
            <a:chOff x="533400" y="2326896"/>
            <a:chExt cx="16230600" cy="6553200"/>
          </a:xfrm>
        </p:grpSpPr>
        <p:sp>
          <p:nvSpPr>
            <p:cNvPr id="6" name="Rectangle: Rounded Corners 5">
              <a:extLst>
                <a:ext uri="{FF2B5EF4-FFF2-40B4-BE49-F238E27FC236}">
                  <a16:creationId xmlns:a16="http://schemas.microsoft.com/office/drawing/2014/main" xmlns="" id="{F2C5E89F-B26A-88F3-569C-D0FF59437BDD}"/>
                </a:ext>
              </a:extLst>
            </p:cNvPr>
            <p:cNvSpPr/>
            <p:nvPr/>
          </p:nvSpPr>
          <p:spPr>
            <a:xfrm>
              <a:off x="533400" y="2326896"/>
              <a:ext cx="16230600" cy="6553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F1B813A6-DF1C-C682-5A37-04060D9A9575}"/>
                </a:ext>
              </a:extLst>
            </p:cNvPr>
            <p:cNvSpPr txBox="1"/>
            <p:nvPr/>
          </p:nvSpPr>
          <p:spPr>
            <a:xfrm>
              <a:off x="1257300" y="3090919"/>
              <a:ext cx="14782800"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t>Excel cho phép sắp xếp lại các dòng trong bảng dữ liệu dựa trên nội dung của nhiều cột </a:t>
              </a:r>
            </a:p>
            <a:p>
              <a:pPr marL="571500" indent="-571500" algn="just">
                <a:lnSpc>
                  <a:spcPct val="150000"/>
                </a:lnSpc>
                <a:buFont typeface="Arial" panose="020B0604020202020204" pitchFamily="34" charset="0"/>
                <a:buChar char="•"/>
              </a:pPr>
              <a:r>
                <a:rPr lang="vi-VN" sz="4000"/>
                <a:t>Dùng hộp thoại sắp xếp là cách đơn giản để thực hiện sắp xếp dựa trên nội dung của nhiều cột </a:t>
              </a:r>
            </a:p>
            <a:p>
              <a:pPr marL="571500" indent="-571500" algn="just">
                <a:lnSpc>
                  <a:spcPct val="150000"/>
                </a:lnSpc>
                <a:buFont typeface="Arial" panose="020B0604020202020204" pitchFamily="34" charset="0"/>
                <a:buChar char="•"/>
              </a:pPr>
              <a:r>
                <a:rPr lang="vi-VN" sz="4000"/>
                <a:t>Cách để mở hộp thoại sắp xếp: Trên dải lệnh Data, trong nhóm lệnh Sort &amp; Filter, chọn biểu tượng   </a:t>
              </a:r>
            </a:p>
          </p:txBody>
        </p:sp>
        <p:pic>
          <p:nvPicPr>
            <p:cNvPr id="8" name="Picture 7">
              <a:extLst>
                <a:ext uri="{FF2B5EF4-FFF2-40B4-BE49-F238E27FC236}">
                  <a16:creationId xmlns:a16="http://schemas.microsoft.com/office/drawing/2014/main" xmlns="" id="{EC861A48-1489-1E0F-3F21-A4C4A9521C1B}"/>
                </a:ext>
              </a:extLst>
            </p:cNvPr>
            <p:cNvPicPr>
              <a:picLocks noChangeAspect="1"/>
            </p:cNvPicPr>
            <p:nvPr/>
          </p:nvPicPr>
          <p:blipFill>
            <a:blip r:embed="rId2"/>
            <a:stretch>
              <a:fillRect/>
            </a:stretch>
          </p:blipFill>
          <p:spPr>
            <a:xfrm>
              <a:off x="11125200" y="7691706"/>
              <a:ext cx="886566" cy="1145796"/>
            </a:xfrm>
            <a:prstGeom prst="rect">
              <a:avLst/>
            </a:prstGeom>
          </p:spPr>
        </p:pic>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xmlns="" id="{633E12A5-7DF7-4385-C51C-78E59BC9DE7D}"/>
              </a:ext>
            </a:extLst>
          </p:cNvPr>
          <p:cNvGrpSpPr/>
          <p:nvPr/>
        </p:nvGrpSpPr>
        <p:grpSpPr>
          <a:xfrm>
            <a:off x="609600" y="446807"/>
            <a:ext cx="4038600" cy="2270125"/>
            <a:chOff x="1295400" y="495300"/>
            <a:chExt cx="3238500" cy="1889125"/>
          </a:xfrm>
        </p:grpSpPr>
        <p:pic>
          <p:nvPicPr>
            <p:cNvPr id="4" name="Picture 3">
              <a:extLst>
                <a:ext uri="{FF2B5EF4-FFF2-40B4-BE49-F238E27FC236}">
                  <a16:creationId xmlns:a16="http://schemas.microsoft.com/office/drawing/2014/main" xmlns="" id="{C6DF5EB6-54B9-32B5-DABD-D85275514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95300"/>
              <a:ext cx="3238500" cy="1889125"/>
            </a:xfrm>
            <a:prstGeom prst="rect">
              <a:avLst/>
            </a:prstGeom>
          </p:spPr>
        </p:pic>
        <p:sp>
          <p:nvSpPr>
            <p:cNvPr id="5" name="TextBox 4">
              <a:extLst>
                <a:ext uri="{FF2B5EF4-FFF2-40B4-BE49-F238E27FC236}">
                  <a16:creationId xmlns:a16="http://schemas.microsoft.com/office/drawing/2014/main" xmlns="" id="{644ACA4E-B18F-FB77-857C-49977F7E1DC5}"/>
                </a:ext>
              </a:extLst>
            </p:cNvPr>
            <p:cNvSpPr txBox="1"/>
            <p:nvPr/>
          </p:nvSpPr>
          <p:spPr>
            <a:xfrm>
              <a:off x="1533525" y="1032007"/>
              <a:ext cx="2762250" cy="640304"/>
            </a:xfrm>
            <a:prstGeom prst="rect">
              <a:avLst/>
            </a:prstGeom>
            <a:noFill/>
          </p:spPr>
          <p:txBody>
            <a:bodyPr wrap="square" rtlCol="0">
              <a:spAutoFit/>
            </a:bodyPr>
            <a:lstStyle/>
            <a:p>
              <a:pPr algn="ctr"/>
              <a:r>
                <a:rPr lang="en-US" sz="4400" b="1">
                  <a:solidFill>
                    <a:srgbClr val="002060"/>
                  </a:solidFill>
                  <a:latin typeface="Arial" panose="020B0604020202020204" pitchFamily="34" charset="0"/>
                  <a:cs typeface="Arial" panose="020B0604020202020204" pitchFamily="34" charset="0"/>
                </a:rPr>
                <a:t>KẾT LUẬN </a:t>
              </a:r>
              <a:endParaRPr lang="en-US" sz="44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771935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CAC5724-967B-DB24-CA20-680AF2916A32}"/>
              </a:ext>
            </a:extLst>
          </p:cNvPr>
          <p:cNvGrpSpPr/>
          <p:nvPr/>
        </p:nvGrpSpPr>
        <p:grpSpPr>
          <a:xfrm>
            <a:off x="1333500" y="1453593"/>
            <a:ext cx="15621000" cy="2601356"/>
            <a:chOff x="1333500" y="6181378"/>
            <a:chExt cx="15621000" cy="2601356"/>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355740" y="6525629"/>
              <a:ext cx="12490920" cy="982513"/>
            </a:xfrm>
            <a:prstGeom prst="rect">
              <a:avLst/>
            </a:prstGeom>
            <a:noFill/>
          </p:spPr>
          <p:txBody>
            <a:bodyPr wrap="square">
              <a:spAutoFit/>
            </a:bodyPr>
            <a:lstStyle/>
            <a:p>
              <a:pPr>
                <a:lnSpc>
                  <a:spcPct val="150000"/>
                </a:lnSpc>
              </a:pPr>
              <a:r>
                <a:rPr lang="vi-VN" sz="4400" b="1">
                  <a:cs typeface="Arial" panose="020B0604020202020204" pitchFamily="34" charset="0"/>
                </a:rPr>
                <a:t>Câu 1. </a:t>
              </a:r>
              <a:r>
                <a:rPr lang="vi-VN" sz="4400">
                  <a:cs typeface="Arial" panose="020B0604020202020204" pitchFamily="34" charset="0"/>
                </a:rPr>
                <a:t>Để thêm cột muốn sắp xếp thì chọn lệnh?</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xmlns=""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xmlns=""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Sort </a:t>
            </a:r>
          </a:p>
        </p:txBody>
      </p:sp>
      <p:sp>
        <p:nvSpPr>
          <p:cNvPr id="5" name="Rectangle: Rounded Corners 4">
            <a:extLst>
              <a:ext uri="{FF2B5EF4-FFF2-40B4-BE49-F238E27FC236}">
                <a16:creationId xmlns:a16="http://schemas.microsoft.com/office/drawing/2014/main" xmlns=""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Filter</a:t>
            </a:r>
          </a:p>
        </p:txBody>
      </p:sp>
      <p:sp>
        <p:nvSpPr>
          <p:cNvPr id="7" name="Rectangle: Rounded Corners 6">
            <a:extLst>
              <a:ext uri="{FF2B5EF4-FFF2-40B4-BE49-F238E27FC236}">
                <a16:creationId xmlns:a16="http://schemas.microsoft.com/office/drawing/2014/main" xmlns=""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Add Level</a:t>
            </a:r>
          </a:p>
        </p:txBody>
      </p:sp>
      <p:sp>
        <p:nvSpPr>
          <p:cNvPr id="8" name="Rectangle: Rounded Corners 7">
            <a:extLst>
              <a:ext uri="{FF2B5EF4-FFF2-40B4-BE49-F238E27FC236}">
                <a16:creationId xmlns:a16="http://schemas.microsoft.com/office/drawing/2014/main" xmlns=""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Then by </a:t>
            </a:r>
          </a:p>
        </p:txBody>
      </p:sp>
      <p:sp>
        <p:nvSpPr>
          <p:cNvPr id="10" name="Rectangle: Rounded Corners 9">
            <a:extLst>
              <a:ext uri="{FF2B5EF4-FFF2-40B4-BE49-F238E27FC236}">
                <a16:creationId xmlns:a16="http://schemas.microsoft.com/office/drawing/2014/main" xmlns="" id="{43FC9E32-9817-D694-B1D6-79A85E50DC07}"/>
              </a:ext>
            </a:extLst>
          </p:cNvPr>
          <p:cNvSpPr/>
          <p:nvPr/>
        </p:nvSpPr>
        <p:spPr>
          <a:xfrm>
            <a:off x="837456" y="6816901"/>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Add Level</a:t>
            </a:r>
          </a:p>
        </p:txBody>
      </p:sp>
      <p:sp>
        <p:nvSpPr>
          <p:cNvPr id="11" name="TextBox 10">
            <a:extLst>
              <a:ext uri="{FF2B5EF4-FFF2-40B4-BE49-F238E27FC236}">
                <a16:creationId xmlns:a16="http://schemas.microsoft.com/office/drawing/2014/main" xmlns="" id="{8F778BAD-AF85-96D6-CDAD-CA4B711A8B44}"/>
              </a:ext>
            </a:extLst>
          </p:cNvPr>
          <p:cNvSpPr txBox="1"/>
          <p:nvPr/>
        </p:nvSpPr>
        <p:spPr>
          <a:xfrm>
            <a:off x="4610100" y="427251"/>
            <a:ext cx="9067800" cy="784830"/>
          </a:xfrm>
          <a:prstGeom prst="rect">
            <a:avLst/>
          </a:prstGeom>
          <a:noFill/>
        </p:spPr>
        <p:txBody>
          <a:bodyPr wrap="square" rtlCol="0">
            <a:spAutoFit/>
          </a:bodyPr>
          <a:lstStyle/>
          <a:p>
            <a:pPr algn="ctr"/>
            <a:r>
              <a:rPr lang="en-US" sz="4500" b="1">
                <a:latin typeface="Arial" panose="020B0604020202020204" pitchFamily="34" charset="0"/>
                <a:cs typeface="Arial" panose="020B0604020202020204" pitchFamily="34" charset="0"/>
              </a:rPr>
              <a:t>CÂU HỎI TRẮC NGHIỆM </a:t>
            </a:r>
          </a:p>
        </p:txBody>
      </p:sp>
    </p:spTree>
    <p:extLst>
      <p:ext uri="{BB962C8B-B14F-4D97-AF65-F5344CB8AC3E}">
        <p14:creationId xmlns:p14="http://schemas.microsoft.com/office/powerpoint/2010/main" val="31689541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2. </a:t>
              </a:r>
              <a:r>
                <a:rPr lang="vi-VN" sz="4400">
                  <a:cs typeface="Arial" panose="020B0604020202020204" pitchFamily="34" charset="0"/>
                </a:rPr>
                <a:t>Khi có nhiều cột trong hộp thoại Sort thì tiêu chuẩn sắp xếp được?</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xmlns=""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xmlns=""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Tăng dần theo danh sách cột từ trên xuống dưới</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Ưu tiên và giảm dần theo danh sách cột từ dưới lên trên</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C. Ưu tiên và giảm dần theo danh sách cột từ trên xuống dưới</a:t>
            </a:r>
            <a:endParaRPr lang="en-US" sz="38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D. Giảm dần theo danh sách cột từ trên xuống dưới</a:t>
            </a:r>
            <a:endParaRPr lang="en-US" sz="40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6111B83B-19B3-1F7C-4BE9-BBCD2A254042}"/>
              </a:ext>
            </a:extLst>
          </p:cNvPr>
          <p:cNvSpPr/>
          <p:nvPr/>
        </p:nvSpPr>
        <p:spPr>
          <a:xfrm>
            <a:off x="837456" y="6809344"/>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a:solidFill>
                  <a:schemeClr val="tx1"/>
                </a:solidFill>
                <a:latin typeface="Arial" panose="020B0604020202020204" pitchFamily="34" charset="0"/>
                <a:cs typeface="Arial" panose="020B0604020202020204" pitchFamily="34" charset="0"/>
              </a:rPr>
              <a:t>C. Ưu tiên và giảm dần theo danh sách cột từ trên xuống dưới</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326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35CDCF88-A0B6-E24A-39ED-1F8A0C7A2609}"/>
              </a:ext>
            </a:extLst>
          </p:cNvPr>
          <p:cNvGrpSpPr/>
          <p:nvPr/>
        </p:nvGrpSpPr>
        <p:grpSpPr>
          <a:xfrm>
            <a:off x="8604545" y="277248"/>
            <a:ext cx="9683455" cy="10009752"/>
            <a:chOff x="8604545" y="277248"/>
            <a:chExt cx="9683455" cy="10009752"/>
          </a:xfrm>
        </p:grpSpPr>
        <p:pic>
          <p:nvPicPr>
            <p:cNvPr id="21" name="Picture 20">
              <a:extLst>
                <a:ext uri="{FF2B5EF4-FFF2-40B4-BE49-F238E27FC236}">
                  <a16:creationId xmlns:a16="http://schemas.microsoft.com/office/drawing/2014/main" xmlns="" id="{5B5A4008-301D-CE00-F0C5-E890A68FF80E}"/>
                </a:ext>
              </a:extLst>
            </p:cNvPr>
            <p:cNvPicPr>
              <a:picLocks noChangeAspect="1"/>
            </p:cNvPicPr>
            <p:nvPr/>
          </p:nvPicPr>
          <p:blipFill rotWithShape="1">
            <a:blip r:embed="rId2"/>
            <a:srcRect l="634" r="53786" b="4390"/>
            <a:stretch/>
          </p:blipFill>
          <p:spPr>
            <a:xfrm>
              <a:off x="8773765" y="979419"/>
              <a:ext cx="8142635" cy="8427626"/>
            </a:xfrm>
            <a:prstGeom prst="roundRect">
              <a:avLst>
                <a:gd name="adj" fmla="val 12629"/>
              </a:avLst>
            </a:prstGeom>
          </p:spPr>
        </p:pic>
        <p:sp>
          <p:nvSpPr>
            <p:cNvPr id="4" name="Freeform 4"/>
            <p:cNvSpPr/>
            <p:nvPr/>
          </p:nvSpPr>
          <p:spPr>
            <a:xfrm>
              <a:off x="8604545" y="879955"/>
              <a:ext cx="8527090" cy="8527090"/>
            </a:xfrm>
            <a:custGeom>
              <a:avLst/>
              <a:gdLst/>
              <a:ahLst/>
              <a:cxnLst/>
              <a:rect l="l" t="t" r="r" b="b"/>
              <a:pathLst>
                <a:path w="6350000" h="6350000">
                  <a:moveTo>
                    <a:pt x="5715000" y="19050"/>
                  </a:moveTo>
                  <a:cubicBezTo>
                    <a:pt x="6054090" y="19050"/>
                    <a:pt x="6330950" y="295910"/>
                    <a:pt x="6330950" y="635000"/>
                  </a:cubicBezTo>
                  <a:lnTo>
                    <a:pt x="6330950" y="5715000"/>
                  </a:lnTo>
                  <a:cubicBezTo>
                    <a:pt x="6330950" y="6054090"/>
                    <a:pt x="6054090" y="6330950"/>
                    <a:pt x="5715000" y="6330950"/>
                  </a:cubicBezTo>
                  <a:lnTo>
                    <a:pt x="635000" y="6330950"/>
                  </a:lnTo>
                  <a:cubicBezTo>
                    <a:pt x="295910" y="6330950"/>
                    <a:pt x="19050" y="6054090"/>
                    <a:pt x="19050" y="571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5715000"/>
                  </a:lnTo>
                  <a:cubicBezTo>
                    <a:pt x="0" y="6065520"/>
                    <a:pt x="284480" y="6350000"/>
                    <a:pt x="635000" y="6350000"/>
                  </a:cubicBezTo>
                  <a:lnTo>
                    <a:pt x="5715000" y="6350000"/>
                  </a:lnTo>
                  <a:cubicBezTo>
                    <a:pt x="6065520" y="6350000"/>
                    <a:pt x="6350000" y="6065520"/>
                    <a:pt x="6350000" y="5715000"/>
                  </a:cubicBezTo>
                  <a:lnTo>
                    <a:pt x="6350000" y="635000"/>
                  </a:lnTo>
                  <a:cubicBezTo>
                    <a:pt x="6350000" y="284480"/>
                    <a:pt x="6065520" y="0"/>
                    <a:pt x="5715000" y="0"/>
                  </a:cubicBezTo>
                  <a:lnTo>
                    <a:pt x="5715000" y="0"/>
                  </a:lnTo>
                  <a:close/>
                </a:path>
              </a:pathLst>
            </a:custGeom>
            <a:solidFill>
              <a:srgbClr val="000000"/>
            </a:solidFill>
          </p:spPr>
          <p:txBody>
            <a:bodyPr/>
            <a:lstStyle/>
            <a:p>
              <a:endParaRPr lang="en-US"/>
            </a:p>
          </p:txBody>
        </p:sp>
        <p:sp>
          <p:nvSpPr>
            <p:cNvPr id="12" name="Freeform 12"/>
            <p:cNvSpPr/>
            <p:nvPr/>
          </p:nvSpPr>
          <p:spPr>
            <a:xfrm flipH="1">
              <a:off x="16124447" y="2949475"/>
              <a:ext cx="2163553" cy="2194025"/>
            </a:xfrm>
            <a:custGeom>
              <a:avLst/>
              <a:gdLst/>
              <a:ahLst/>
              <a:cxnLst/>
              <a:rect l="l" t="t" r="r" b="b"/>
              <a:pathLst>
                <a:path w="2163553" h="2194025">
                  <a:moveTo>
                    <a:pt x="2163553" y="0"/>
                  </a:moveTo>
                  <a:lnTo>
                    <a:pt x="0" y="0"/>
                  </a:lnTo>
                  <a:lnTo>
                    <a:pt x="0" y="2194025"/>
                  </a:lnTo>
                  <a:lnTo>
                    <a:pt x="2163553" y="2194025"/>
                  </a:lnTo>
                  <a:lnTo>
                    <a:pt x="2163553"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3" name="Freeform 13"/>
            <p:cNvSpPr/>
            <p:nvPr/>
          </p:nvSpPr>
          <p:spPr>
            <a:xfrm>
              <a:off x="9688121" y="277248"/>
              <a:ext cx="1623384" cy="1761581"/>
            </a:xfrm>
            <a:custGeom>
              <a:avLst/>
              <a:gdLst/>
              <a:ahLst/>
              <a:cxnLst/>
              <a:rect l="l" t="t" r="r" b="b"/>
              <a:pathLst>
                <a:path w="1623384" h="1761581">
                  <a:moveTo>
                    <a:pt x="0" y="0"/>
                  </a:moveTo>
                  <a:lnTo>
                    <a:pt x="1623384" y="0"/>
                  </a:lnTo>
                  <a:lnTo>
                    <a:pt x="1623384" y="1761582"/>
                  </a:lnTo>
                  <a:lnTo>
                    <a:pt x="0" y="17615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Freeform 14"/>
            <p:cNvSpPr/>
            <p:nvPr/>
          </p:nvSpPr>
          <p:spPr>
            <a:xfrm>
              <a:off x="11526586" y="8639929"/>
              <a:ext cx="2003088" cy="1647071"/>
            </a:xfrm>
            <a:custGeom>
              <a:avLst/>
              <a:gdLst/>
              <a:ahLst/>
              <a:cxnLst/>
              <a:rect l="l" t="t" r="r" b="b"/>
              <a:pathLst>
                <a:path w="2003088" h="1647071">
                  <a:moveTo>
                    <a:pt x="0" y="0"/>
                  </a:moveTo>
                  <a:lnTo>
                    <a:pt x="2003088" y="0"/>
                  </a:lnTo>
                  <a:lnTo>
                    <a:pt x="2003088" y="1647071"/>
                  </a:lnTo>
                  <a:lnTo>
                    <a:pt x="0" y="164707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grpSp>
        <p:nvGrpSpPr>
          <p:cNvPr id="17" name="Group 16"/>
          <p:cNvGrpSpPr/>
          <p:nvPr/>
        </p:nvGrpSpPr>
        <p:grpSpPr>
          <a:xfrm>
            <a:off x="1219200" y="1367778"/>
            <a:ext cx="6463447" cy="2678709"/>
            <a:chOff x="1028700" y="1931390"/>
            <a:chExt cx="6463447" cy="2678709"/>
          </a:xfrm>
        </p:grpSpPr>
        <p:grpSp>
          <p:nvGrpSpPr>
            <p:cNvPr id="5" name="Group 5"/>
            <p:cNvGrpSpPr/>
            <p:nvPr/>
          </p:nvGrpSpPr>
          <p:grpSpPr>
            <a:xfrm>
              <a:off x="1028700" y="1931390"/>
              <a:ext cx="6463447" cy="2678709"/>
              <a:chOff x="0" y="-47625"/>
              <a:chExt cx="2865049" cy="1187390"/>
            </a:xfrm>
          </p:grpSpPr>
          <p:sp>
            <p:nvSpPr>
              <p:cNvPr id="6" name="Freeform 6"/>
              <p:cNvSpPr/>
              <p:nvPr/>
            </p:nvSpPr>
            <p:spPr>
              <a:xfrm>
                <a:off x="0" y="0"/>
                <a:ext cx="2865049" cy="1139765"/>
              </a:xfrm>
              <a:custGeom>
                <a:avLst/>
                <a:gdLst/>
                <a:ahLst/>
                <a:cxnLst/>
                <a:rect l="l" t="t" r="r" b="b"/>
                <a:pathLst>
                  <a:path w="2865049" h="1575752">
                    <a:moveTo>
                      <a:pt x="28747" y="0"/>
                    </a:moveTo>
                    <a:lnTo>
                      <a:pt x="2836302" y="0"/>
                    </a:lnTo>
                    <a:cubicBezTo>
                      <a:pt x="2843926" y="0"/>
                      <a:pt x="2851238" y="3029"/>
                      <a:pt x="2856630" y="8420"/>
                    </a:cubicBezTo>
                    <a:cubicBezTo>
                      <a:pt x="2862021" y="13811"/>
                      <a:pt x="2865049" y="21123"/>
                      <a:pt x="2865049" y="28747"/>
                    </a:cubicBezTo>
                    <a:lnTo>
                      <a:pt x="2865049" y="1547005"/>
                    </a:lnTo>
                    <a:cubicBezTo>
                      <a:pt x="2865049" y="1554629"/>
                      <a:pt x="2862021" y="1561941"/>
                      <a:pt x="2856630" y="1567333"/>
                    </a:cubicBezTo>
                    <a:cubicBezTo>
                      <a:pt x="2851238" y="1572724"/>
                      <a:pt x="2843926" y="1575752"/>
                      <a:pt x="2836302" y="1575752"/>
                    </a:cubicBezTo>
                    <a:lnTo>
                      <a:pt x="28747" y="1575752"/>
                    </a:lnTo>
                    <a:cubicBezTo>
                      <a:pt x="21123" y="1575752"/>
                      <a:pt x="13811" y="1572724"/>
                      <a:pt x="8420" y="1567333"/>
                    </a:cubicBezTo>
                    <a:cubicBezTo>
                      <a:pt x="3029" y="1561941"/>
                      <a:pt x="0" y="1554629"/>
                      <a:pt x="0" y="1547005"/>
                    </a:cubicBezTo>
                    <a:lnTo>
                      <a:pt x="0" y="28747"/>
                    </a:lnTo>
                    <a:cubicBezTo>
                      <a:pt x="0" y="21123"/>
                      <a:pt x="3029" y="13811"/>
                      <a:pt x="8420" y="8420"/>
                    </a:cubicBezTo>
                    <a:cubicBezTo>
                      <a:pt x="13811" y="3029"/>
                      <a:pt x="21123" y="0"/>
                      <a:pt x="28747" y="0"/>
                    </a:cubicBezTo>
                    <a:close/>
                  </a:path>
                </a:pathLst>
              </a:custGeom>
              <a:solidFill>
                <a:srgbClr val="FDFDFD"/>
              </a:solidFill>
              <a:ln w="28575">
                <a:solidFill>
                  <a:srgbClr val="000000"/>
                </a:solidFill>
              </a:ln>
            </p:spPr>
            <p:txBody>
              <a:bodyPr/>
              <a:lstStyle/>
              <a:p>
                <a:endParaRPr lang="en-US"/>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1960"/>
                  </a:lnSpc>
                </a:pPr>
                <a:endParaRPr/>
              </a:p>
            </p:txBody>
          </p:sp>
        </p:grpSp>
        <p:sp>
          <p:nvSpPr>
            <p:cNvPr id="15" name="TextBox 15"/>
            <p:cNvSpPr txBox="1"/>
            <p:nvPr/>
          </p:nvSpPr>
          <p:spPr>
            <a:xfrm>
              <a:off x="1426945" y="2751670"/>
              <a:ext cx="5666956" cy="1154162"/>
            </a:xfrm>
            <a:prstGeom prst="rect">
              <a:avLst/>
            </a:prstGeom>
          </p:spPr>
          <p:txBody>
            <a:bodyPr wrap="square" lIns="0" tIns="0" rIns="0" bIns="0" rtlCol="0" anchor="t">
              <a:spAutoFit/>
            </a:bodyPr>
            <a:lstStyle/>
            <a:p>
              <a:pPr algn="ctr">
                <a:lnSpc>
                  <a:spcPts val="9000"/>
                </a:lnSpc>
              </a:pPr>
              <a:r>
                <a:rPr lang="vi-VN" sz="7500" b="1" dirty="0">
                  <a:solidFill>
                    <a:schemeClr val="accent2">
                      <a:lumMod val="75000"/>
                    </a:schemeClr>
                  </a:solidFill>
                  <a:latin typeface="Arial" panose="020B0604020202020204" pitchFamily="34" charset="0"/>
                  <a:cs typeface="Arial" panose="020B0604020202020204" pitchFamily="34" charset="0"/>
                </a:rPr>
                <a:t>KHỞI ĐỘNG</a:t>
              </a:r>
              <a:endParaRPr lang="en-US" sz="75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828800" y="5753100"/>
            <a:ext cx="10481797" cy="3324395"/>
            <a:chOff x="2164218" y="6190090"/>
            <a:chExt cx="7665352" cy="3324395"/>
          </a:xfrm>
        </p:grpSpPr>
        <p:grpSp>
          <p:nvGrpSpPr>
            <p:cNvPr id="9" name="Group 9"/>
            <p:cNvGrpSpPr/>
            <p:nvPr/>
          </p:nvGrpSpPr>
          <p:grpSpPr>
            <a:xfrm>
              <a:off x="2164218" y="6190090"/>
              <a:ext cx="7665352" cy="3324395"/>
              <a:chOff x="0" y="0"/>
              <a:chExt cx="1847205" cy="644203"/>
            </a:xfrm>
          </p:grpSpPr>
          <p:sp>
            <p:nvSpPr>
              <p:cNvPr id="10" name="Freeform 10"/>
              <p:cNvSpPr/>
              <p:nvPr/>
            </p:nvSpPr>
            <p:spPr>
              <a:xfrm>
                <a:off x="0" y="0"/>
                <a:ext cx="1847205" cy="644204"/>
              </a:xfrm>
              <a:custGeom>
                <a:avLst/>
                <a:gdLst/>
                <a:ahLst/>
                <a:cxnLst/>
                <a:rect l="l" t="t" r="r" b="b"/>
                <a:pathLst>
                  <a:path w="1847205" h="644204">
                    <a:moveTo>
                      <a:pt x="37370" y="0"/>
                    </a:moveTo>
                    <a:lnTo>
                      <a:pt x="1809835" y="0"/>
                    </a:lnTo>
                    <a:cubicBezTo>
                      <a:pt x="1830474" y="0"/>
                      <a:pt x="1847205" y="16731"/>
                      <a:pt x="1847205" y="37370"/>
                    </a:cubicBezTo>
                    <a:lnTo>
                      <a:pt x="1847205" y="606834"/>
                    </a:lnTo>
                    <a:cubicBezTo>
                      <a:pt x="1847205" y="627473"/>
                      <a:pt x="1830474" y="644204"/>
                      <a:pt x="1809835" y="644204"/>
                    </a:cubicBezTo>
                    <a:lnTo>
                      <a:pt x="37370" y="644204"/>
                    </a:lnTo>
                    <a:cubicBezTo>
                      <a:pt x="16731" y="644204"/>
                      <a:pt x="0" y="627473"/>
                      <a:pt x="0" y="606834"/>
                    </a:cubicBezTo>
                    <a:lnTo>
                      <a:pt x="0" y="37370"/>
                    </a:lnTo>
                    <a:cubicBezTo>
                      <a:pt x="0" y="16731"/>
                      <a:pt x="16731" y="0"/>
                      <a:pt x="37370" y="0"/>
                    </a:cubicBezTo>
                    <a:close/>
                  </a:path>
                </a:pathLst>
              </a:custGeom>
              <a:solidFill>
                <a:srgbClr val="FDFDFD"/>
              </a:solidFill>
              <a:ln w="28575">
                <a:solidFill>
                  <a:srgbClr val="000000"/>
                </a:solidFill>
              </a:ln>
            </p:spPr>
            <p:txBody>
              <a:bodyPr/>
              <a:lstStyle/>
              <a:p>
                <a:endParaRPr lang="en-US"/>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2502016" y="6444606"/>
              <a:ext cx="6988556" cy="2804166"/>
            </a:xfrm>
            <a:prstGeom prst="rect">
              <a:avLst/>
            </a:prstGeom>
          </p:spPr>
          <p:txBody>
            <a:bodyPr wrap="square" lIns="0" tIns="0" rIns="0" bIns="0" rtlCol="0" anchor="t">
              <a:spAutoFit/>
            </a:bodyPr>
            <a:lstStyle/>
            <a:p>
              <a:pPr algn="just">
                <a:lnSpc>
                  <a:spcPct val="150000"/>
                </a:lnSpc>
              </a:pPr>
              <a:r>
                <a:rPr lang="vi-VN" sz="4200"/>
                <a:t>Em hãy nêu một số tình huống cần có một bảng dữ liệu đã sắp xếp và nêu những tiêu chí sắp xếp tương ứng. </a:t>
              </a:r>
              <a:endParaRPr lang="en-US" sz="4200"/>
            </a:p>
          </p:txBody>
        </p:sp>
      </p:grpSp>
      <p:grpSp>
        <p:nvGrpSpPr>
          <p:cNvPr id="20" name="Group 19">
            <a:extLst>
              <a:ext uri="{FF2B5EF4-FFF2-40B4-BE49-F238E27FC236}">
                <a16:creationId xmlns:a16="http://schemas.microsoft.com/office/drawing/2014/main" xmlns="" id="{F45D8823-B08D-9166-7B73-8105CF191EE9}"/>
              </a:ext>
            </a:extLst>
          </p:cNvPr>
          <p:cNvGrpSpPr/>
          <p:nvPr/>
        </p:nvGrpSpPr>
        <p:grpSpPr>
          <a:xfrm>
            <a:off x="1525460" y="4485638"/>
            <a:ext cx="5794587" cy="1315724"/>
            <a:chOff x="1525460" y="4485638"/>
            <a:chExt cx="5794587" cy="1315724"/>
          </a:xfrm>
        </p:grpSpPr>
        <p:sp>
          <p:nvSpPr>
            <p:cNvPr id="8" name="Freeform 3">
              <a:extLst>
                <a:ext uri="{FF2B5EF4-FFF2-40B4-BE49-F238E27FC236}">
                  <a16:creationId xmlns:a16="http://schemas.microsoft.com/office/drawing/2014/main" xmlns="" id="{F38FBD15-74FB-05E8-A203-7BB89F016BAD}"/>
                </a:ext>
              </a:extLst>
            </p:cNvPr>
            <p:cNvSpPr/>
            <p:nvPr/>
          </p:nvSpPr>
          <p:spPr>
            <a:xfrm>
              <a:off x="1525460" y="4485638"/>
              <a:ext cx="1358167" cy="131572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xmlns="" id="{553A2E71-D808-8240-290D-34053A6BFAF7}"/>
                </a:ext>
              </a:extLst>
            </p:cNvPr>
            <p:cNvSpPr txBox="1"/>
            <p:nvPr/>
          </p:nvSpPr>
          <p:spPr>
            <a:xfrm>
              <a:off x="3052847" y="4789557"/>
              <a:ext cx="4267200" cy="707886"/>
            </a:xfrm>
            <a:prstGeom prst="rect">
              <a:avLst/>
            </a:prstGeom>
            <a:noFill/>
          </p:spPr>
          <p:txBody>
            <a:bodyPr wrap="square" rtlCol="0">
              <a:spAutoFit/>
            </a:bodyPr>
            <a:lstStyle/>
            <a:p>
              <a:r>
                <a:rPr lang="en-US" sz="4000" b="1">
                  <a:solidFill>
                    <a:srgbClr val="002060"/>
                  </a:solidFill>
                  <a:latin typeface="Arial" panose="020B0604020202020204" pitchFamily="34" charset="0"/>
                  <a:cs typeface="Arial" panose="020B0604020202020204" pitchFamily="34" charset="0"/>
                </a:rPr>
                <a:t>Làm việc nhóm </a:t>
              </a:r>
            </a:p>
          </p:txBody>
        </p:sp>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3. </a:t>
              </a:r>
              <a:r>
                <a:rPr lang="vi-VN" sz="4400">
                  <a:cs typeface="Arial" panose="020B0604020202020204" pitchFamily="34" charset="0"/>
                </a:rPr>
                <a:t>Dữ liệu được sắp xếp có thể ở những dạng nào?</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xmlns=""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xmlns=""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Dạng văn bản, dạng số hoặc dạng thời gian </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Dạng văn bản, dạng thời gian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C. Dạng số, dạng thời gian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D. Dạng văn bản, dạng số hoặc dạng hình ảnh </a:t>
            </a:r>
            <a:endParaRPr lang="en-US" sz="40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504A986A-4ABF-2F43-D0DE-16045C84E0B2}"/>
              </a:ext>
            </a:extLst>
          </p:cNvPr>
          <p:cNvSpPr/>
          <p:nvPr/>
        </p:nvSpPr>
        <p:spPr>
          <a:xfrm>
            <a:off x="837456" y="3924300"/>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A. Dạng văn bản, dạng số hoặc dạng thời gian </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4. </a:t>
              </a:r>
              <a:r>
                <a:rPr lang="vi-VN" sz="4400">
                  <a:cs typeface="Arial" panose="020B0604020202020204" pitchFamily="34" charset="0"/>
                </a:rPr>
                <a:t>Bước đầu tiên để sắp xếp dữ liệu trên một cột là:</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xmlns=""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xmlns=""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A. </a:t>
            </a:r>
            <a:r>
              <a:rPr lang="vi-VN" sz="4000">
                <a:solidFill>
                  <a:schemeClr val="tx1"/>
                </a:solidFill>
                <a:latin typeface="Arial" panose="020B0604020202020204" pitchFamily="34" charset="0"/>
                <a:cs typeface="Arial" panose="020B0604020202020204" pitchFamily="34" charset="0"/>
              </a:rPr>
              <a:t>Chọn một ô tính bất kì trong bảng dữ liệu cần sắp xếp </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xmlns=""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Chọn một ô bất kì trong cột muốn sắp xếp dữ liệu </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C. Chọn dải lệnh </a:t>
            </a:r>
            <a:r>
              <a:rPr lang="vi-VN" sz="4000" b="1">
                <a:solidFill>
                  <a:schemeClr val="tx1"/>
                </a:solidFill>
                <a:latin typeface="Arial" panose="020B0604020202020204" pitchFamily="34" charset="0"/>
                <a:cs typeface="Arial" panose="020B0604020202020204" pitchFamily="34" charset="0"/>
              </a:rPr>
              <a:t>Data</a:t>
            </a:r>
            <a:r>
              <a:rPr lang="vi-VN" sz="4000">
                <a:solidFill>
                  <a:schemeClr val="tx1"/>
                </a:solidFill>
                <a:latin typeface="Arial" panose="020B0604020202020204" pitchFamily="34" charset="0"/>
                <a:cs typeface="Arial" panose="020B0604020202020204" pitchFamily="34" charset="0"/>
              </a:rPr>
              <a:t> </a:t>
            </a:r>
            <a:endParaRPr lang="en-US" sz="4000">
              <a:solidFill>
                <a:schemeClr val="tx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E52A9CD6-62A2-A63A-AE2B-4CE10536987A}"/>
              </a:ext>
            </a:extLst>
          </p:cNvPr>
          <p:cNvGrpSpPr/>
          <p:nvPr/>
        </p:nvGrpSpPr>
        <p:grpSpPr>
          <a:xfrm>
            <a:off x="9601200" y="6809344"/>
            <a:ext cx="7658100" cy="2057400"/>
            <a:chOff x="9601200" y="6809344"/>
            <a:chExt cx="7658100" cy="2057400"/>
          </a:xfrm>
        </p:grpSpPr>
        <p:sp>
          <p:nvSpPr>
            <p:cNvPr id="8" name="Rectangle: Rounded Corners 7">
              <a:extLst>
                <a:ext uri="{FF2B5EF4-FFF2-40B4-BE49-F238E27FC236}">
                  <a16:creationId xmlns:a16="http://schemas.microsoft.com/office/drawing/2014/main" xmlns=""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latin typeface="Arial" panose="020B0604020202020204" pitchFamily="34" charset="0"/>
                  <a:cs typeface="Arial" panose="020B0604020202020204" pitchFamily="34" charset="0"/>
                </a:rPr>
                <a:t>D. Nháy vào biểu tượng</a:t>
              </a:r>
              <a:r>
                <a:rPr lang="en-US" sz="3500">
                  <a:solidFill>
                    <a:schemeClr val="tx1"/>
                  </a:solidFill>
                  <a:latin typeface="Arial" panose="020B0604020202020204" pitchFamily="34" charset="0"/>
                  <a:cs typeface="Arial" panose="020B0604020202020204" pitchFamily="34" charset="0"/>
                </a:rPr>
                <a:t> </a:t>
              </a:r>
              <a:r>
                <a:rPr lang="vi-VN" sz="3500">
                  <a:solidFill>
                    <a:schemeClr val="tx1"/>
                  </a:solidFill>
                  <a:latin typeface="Arial" panose="020B0604020202020204" pitchFamily="34" charset="0"/>
                  <a:cs typeface="Arial" panose="020B0604020202020204" pitchFamily="34" charset="0"/>
                </a:rPr>
                <a:t>   trong nhóm lệnh Sort &amp; Filter để sắp xếp theo thứ tự tăng dần </a:t>
              </a:r>
              <a:endParaRPr lang="en-US" sz="3500">
                <a:solidFill>
                  <a:schemeClr val="tx1"/>
                </a:solidFill>
                <a:latin typeface="Arial" panose="020B0604020202020204" pitchFamily="34" charset="0"/>
                <a:cs typeface="Arial" panose="020B0604020202020204" pitchFamily="34" charset="0"/>
              </a:endParaRPr>
            </a:p>
          </p:txBody>
        </p:sp>
        <p:pic>
          <p:nvPicPr>
            <p:cNvPr id="4" name="Picture 3" descr="A picture containing line&#10;&#10;Description automatically generated">
              <a:extLst>
                <a:ext uri="{FF2B5EF4-FFF2-40B4-BE49-F238E27FC236}">
                  <a16:creationId xmlns:a16="http://schemas.microsoft.com/office/drawing/2014/main" xmlns="" id="{DE5FE0A9-9337-179E-4F09-9FB06DAA64A8}"/>
                </a:ext>
              </a:extLst>
            </p:cNvPr>
            <p:cNvPicPr>
              <a:picLocks noChangeAspect="1"/>
            </p:cNvPicPr>
            <p:nvPr/>
          </p:nvPicPr>
          <p:blipFill>
            <a:blip r:embed="rId4"/>
            <a:stretch>
              <a:fillRect/>
            </a:stretch>
          </p:blipFill>
          <p:spPr>
            <a:xfrm>
              <a:off x="15240000" y="6809344"/>
              <a:ext cx="774494" cy="756936"/>
            </a:xfrm>
            <a:prstGeom prst="rect">
              <a:avLst/>
            </a:prstGeom>
          </p:spPr>
        </p:pic>
      </p:grpSp>
      <p:sp>
        <p:nvSpPr>
          <p:cNvPr id="9" name="Rectangle: Rounded Corners 8">
            <a:extLst>
              <a:ext uri="{FF2B5EF4-FFF2-40B4-BE49-F238E27FC236}">
                <a16:creationId xmlns:a16="http://schemas.microsoft.com/office/drawing/2014/main" xmlns="" id="{6E2E1F2F-ECE9-5CA7-D40E-C146BC306981}"/>
              </a:ext>
            </a:extLst>
          </p:cNvPr>
          <p:cNvSpPr/>
          <p:nvPr/>
        </p:nvSpPr>
        <p:spPr>
          <a:xfrm>
            <a:off x="9632430" y="3924300"/>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B. Chọn một ô bất kì trong cột muốn sắp xếp dữ liệu </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8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CAC5724-967B-DB24-CA20-680AF2916A32}"/>
              </a:ext>
            </a:extLst>
          </p:cNvPr>
          <p:cNvGrpSpPr/>
          <p:nvPr/>
        </p:nvGrpSpPr>
        <p:grpSpPr>
          <a:xfrm>
            <a:off x="1333500" y="458078"/>
            <a:ext cx="15621000" cy="2638578"/>
            <a:chOff x="1333500" y="6144156"/>
            <a:chExt cx="15621000" cy="2638578"/>
          </a:xfrm>
        </p:grpSpPr>
        <p:grpSp>
          <p:nvGrpSpPr>
            <p:cNvPr id="48" name="Group 47"/>
            <p:cNvGrpSpPr/>
            <p:nvPr/>
          </p:nvGrpSpPr>
          <p:grpSpPr>
            <a:xfrm>
              <a:off x="1333500" y="6181378"/>
              <a:ext cx="15621000" cy="2601356"/>
              <a:chOff x="1295400" y="6105178"/>
              <a:chExt cx="15621000" cy="2601356"/>
            </a:xfrm>
          </p:grpSpPr>
          <p:sp>
            <p:nvSpPr>
              <p:cNvPr id="34" name="Rounded Rectangle 33"/>
              <p:cNvSpPr/>
              <p:nvPr/>
            </p:nvSpPr>
            <p:spPr>
              <a:xfrm>
                <a:off x="1295400" y="6105178"/>
                <a:ext cx="15621000" cy="2057400"/>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stretch>
                <a:fillRect/>
              </a:stretch>
            </p:blipFill>
            <p:spPr>
              <a:xfrm>
                <a:off x="15770068" y="7894688"/>
                <a:ext cx="811846" cy="811846"/>
              </a:xfrm>
              <a:prstGeom prst="rect">
                <a:avLst/>
              </a:prstGeom>
            </p:spPr>
          </p:pic>
        </p:grpSp>
        <p:sp>
          <p:nvSpPr>
            <p:cNvPr id="46" name="Rectangle 45"/>
            <p:cNvSpPr/>
            <p:nvPr/>
          </p:nvSpPr>
          <p:spPr>
            <a:xfrm>
              <a:off x="3201870" y="6144156"/>
              <a:ext cx="13210134" cy="1998176"/>
            </a:xfrm>
            <a:prstGeom prst="rect">
              <a:avLst/>
            </a:prstGeom>
            <a:noFill/>
          </p:spPr>
          <p:txBody>
            <a:bodyPr wrap="square">
              <a:spAutoFit/>
            </a:bodyPr>
            <a:lstStyle/>
            <a:p>
              <a:pPr algn="just">
                <a:lnSpc>
                  <a:spcPct val="150000"/>
                </a:lnSpc>
              </a:pPr>
              <a:r>
                <a:rPr lang="vi-VN" sz="4400" b="1">
                  <a:cs typeface="Arial" panose="020B0604020202020204" pitchFamily="34" charset="0"/>
                </a:rPr>
                <a:t>Câu 5. </a:t>
              </a:r>
              <a:r>
                <a:rPr lang="vi-VN" sz="4400">
                  <a:cs typeface="Arial" panose="020B0604020202020204" pitchFamily="34" charset="0"/>
                </a:rPr>
                <a:t>Excel cho phép sắp xếp lại các dòng trong bảng dữ liệu dựa trên?</a:t>
              </a:r>
              <a:endParaRPr lang="en-US" sz="4400" dirty="0">
                <a:latin typeface="Arial" panose="020B0604020202020204" pitchFamily="34" charset="0"/>
                <a:cs typeface="Arial" panose="020B0604020202020204" pitchFamily="34" charset="0"/>
              </a:endParaRPr>
            </a:p>
          </p:txBody>
        </p:sp>
        <p:pic>
          <p:nvPicPr>
            <p:cNvPr id="1026" name="Picture 2" descr="Question ">
              <a:extLst>
                <a:ext uri="{FF2B5EF4-FFF2-40B4-BE49-F238E27FC236}">
                  <a16:creationId xmlns:a16="http://schemas.microsoft.com/office/drawing/2014/main" xmlns="" id="{C3CC31D0-070D-7218-FF1B-1AD4F371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96" y="660047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xmlns="" id="{A248EFAC-EDDC-791A-D930-CE3359EE4E85}"/>
              </a:ext>
            </a:extLst>
          </p:cNvPr>
          <p:cNvSpPr/>
          <p:nvPr/>
        </p:nvSpPr>
        <p:spPr>
          <a:xfrm>
            <a:off x="837456"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A. Nội dung của nhiều hàng</a:t>
            </a:r>
          </a:p>
        </p:txBody>
      </p:sp>
      <p:sp>
        <p:nvSpPr>
          <p:cNvPr id="5" name="Rectangle: Rounded Corners 4">
            <a:extLst>
              <a:ext uri="{FF2B5EF4-FFF2-40B4-BE49-F238E27FC236}">
                <a16:creationId xmlns:a16="http://schemas.microsoft.com/office/drawing/2014/main" xmlns="" id="{04FC3046-FB22-C54E-3089-F521F51467FA}"/>
              </a:ext>
            </a:extLst>
          </p:cNvPr>
          <p:cNvSpPr/>
          <p:nvPr/>
        </p:nvSpPr>
        <p:spPr>
          <a:xfrm>
            <a:off x="9601200" y="3924300"/>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B. Nội dung của nhiều ô</a:t>
            </a:r>
            <a:endParaRPr lang="en-US" sz="400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FA7C5CAC-A43D-736D-A4C0-C6D493D52223}"/>
              </a:ext>
            </a:extLst>
          </p:cNvPr>
          <p:cNvSpPr/>
          <p:nvPr/>
        </p:nvSpPr>
        <p:spPr>
          <a:xfrm>
            <a:off x="837456"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 Nội dung của nhiều cột</a:t>
            </a:r>
            <a:endParaRPr lang="en-US" sz="400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DB32DFBB-EBD8-6735-CADB-EC305322DE1E}"/>
              </a:ext>
            </a:extLst>
          </p:cNvPr>
          <p:cNvSpPr/>
          <p:nvPr/>
        </p:nvSpPr>
        <p:spPr>
          <a:xfrm>
            <a:off x="9601200" y="6809344"/>
            <a:ext cx="7658100" cy="2057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D. Đáp án khác </a:t>
            </a:r>
          </a:p>
        </p:txBody>
      </p:sp>
      <p:sp>
        <p:nvSpPr>
          <p:cNvPr id="10" name="Rectangle: Rounded Corners 9">
            <a:extLst>
              <a:ext uri="{FF2B5EF4-FFF2-40B4-BE49-F238E27FC236}">
                <a16:creationId xmlns:a16="http://schemas.microsoft.com/office/drawing/2014/main" xmlns="" id="{B18D8565-2C2F-A21A-1B75-8A2A2A234FAB}"/>
              </a:ext>
            </a:extLst>
          </p:cNvPr>
          <p:cNvSpPr/>
          <p:nvPr/>
        </p:nvSpPr>
        <p:spPr>
          <a:xfrm>
            <a:off x="837456" y="6809344"/>
            <a:ext cx="7658100" cy="2057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 Nội dung của nhiều cột</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56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xmlns="" id="{CA123817-B99A-DEE7-E247-FECEE7E1AD47}"/>
              </a:ext>
            </a:extLst>
          </p:cNvPr>
          <p:cNvSpPr txBox="1"/>
          <p:nvPr/>
        </p:nvSpPr>
        <p:spPr>
          <a:xfrm>
            <a:off x="5282818" y="266700"/>
            <a:ext cx="7543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LUYỆN TẬP </a:t>
            </a:r>
          </a:p>
        </p:txBody>
      </p:sp>
      <p:grpSp>
        <p:nvGrpSpPr>
          <p:cNvPr id="8" name="Group 7">
            <a:extLst>
              <a:ext uri="{FF2B5EF4-FFF2-40B4-BE49-F238E27FC236}">
                <a16:creationId xmlns:a16="http://schemas.microsoft.com/office/drawing/2014/main" xmlns="" id="{2941E5CC-4A0E-8904-BD44-8C0341C49D4A}"/>
              </a:ext>
            </a:extLst>
          </p:cNvPr>
          <p:cNvGrpSpPr/>
          <p:nvPr/>
        </p:nvGrpSpPr>
        <p:grpSpPr>
          <a:xfrm>
            <a:off x="286778" y="1282363"/>
            <a:ext cx="11219422" cy="5180765"/>
            <a:chOff x="82168" y="2781300"/>
            <a:chExt cx="11219422" cy="5180765"/>
          </a:xfrm>
        </p:grpSpPr>
        <p:sp>
          <p:nvSpPr>
            <p:cNvPr id="5" name="TextBox 4">
              <a:extLst>
                <a:ext uri="{FF2B5EF4-FFF2-40B4-BE49-F238E27FC236}">
                  <a16:creationId xmlns:a16="http://schemas.microsoft.com/office/drawing/2014/main" xmlns="" id="{0386768C-35B6-1DB9-BCCF-52F31618699B}"/>
                </a:ext>
              </a:extLst>
            </p:cNvPr>
            <p:cNvSpPr txBox="1"/>
            <p:nvPr/>
          </p:nvSpPr>
          <p:spPr>
            <a:xfrm>
              <a:off x="1524000" y="4275799"/>
              <a:ext cx="9777590" cy="3686266"/>
            </a:xfrm>
            <a:prstGeom prst="rect">
              <a:avLst/>
            </a:prstGeom>
            <a:noFill/>
          </p:spPr>
          <p:txBody>
            <a:bodyPr wrap="square">
              <a:spAutoFit/>
            </a:bodyPr>
            <a:lstStyle/>
            <a:p>
              <a:pPr algn="just">
                <a:lnSpc>
                  <a:spcPct val="150000"/>
                </a:lnSpc>
              </a:pPr>
              <a:r>
                <a:rPr lang="vi-VN" sz="4000"/>
                <a:t>Em hãy thực hiện sắp xếp các lớp ở bảng dữ liệu trong Hình 2 theo thứ tự tăng dần của số lượng học sinh xếp loại học lực Tốt, rồi tới Khá và sau cùng là Đạt.</a:t>
              </a:r>
              <a:endParaRPr lang="en-US" sz="4000"/>
            </a:p>
          </p:txBody>
        </p:sp>
        <p:sp>
          <p:nvSpPr>
            <p:cNvPr id="6" name="TextBox 5">
              <a:extLst>
                <a:ext uri="{FF2B5EF4-FFF2-40B4-BE49-F238E27FC236}">
                  <a16:creationId xmlns:a16="http://schemas.microsoft.com/office/drawing/2014/main" xmlns="" id="{8FFEAD6D-75C6-4857-3673-BDBF5EB3D1C6}"/>
                </a:ext>
              </a:extLst>
            </p:cNvPr>
            <p:cNvSpPr txBox="1"/>
            <p:nvPr/>
          </p:nvSpPr>
          <p:spPr>
            <a:xfrm>
              <a:off x="2057400" y="3185169"/>
              <a:ext cx="5638800" cy="784830"/>
            </a:xfrm>
            <a:prstGeom prst="rect">
              <a:avLst/>
            </a:prstGeom>
            <a:noFill/>
          </p:spPr>
          <p:txBody>
            <a:bodyPr wrap="square" rtlCol="0">
              <a:spAutoFit/>
            </a:bodyPr>
            <a:lstStyle/>
            <a:p>
              <a:r>
                <a:rPr lang="en-US" sz="4500" b="1">
                  <a:solidFill>
                    <a:srgbClr val="002060"/>
                  </a:solidFill>
                  <a:latin typeface="Arial" panose="020B0604020202020204" pitchFamily="34" charset="0"/>
                  <a:cs typeface="Arial" panose="020B0604020202020204" pitchFamily="34" charset="0"/>
                </a:rPr>
                <a:t>NHIỆM VỤ </a:t>
              </a:r>
            </a:p>
          </p:txBody>
        </p:sp>
        <p:sp>
          <p:nvSpPr>
            <p:cNvPr id="7" name="Freeform 5">
              <a:extLst>
                <a:ext uri="{FF2B5EF4-FFF2-40B4-BE49-F238E27FC236}">
                  <a16:creationId xmlns:a16="http://schemas.microsoft.com/office/drawing/2014/main" xmlns="" id="{CB3FA98C-5665-F0FC-8D92-3FFBB1511C05}"/>
                </a:ext>
              </a:extLst>
            </p:cNvPr>
            <p:cNvSpPr/>
            <p:nvPr/>
          </p:nvSpPr>
          <p:spPr>
            <a:xfrm>
              <a:off x="82168" y="2781300"/>
              <a:ext cx="1702463" cy="170246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9" name="Freeform 6">
            <a:extLst>
              <a:ext uri="{FF2B5EF4-FFF2-40B4-BE49-F238E27FC236}">
                <a16:creationId xmlns:a16="http://schemas.microsoft.com/office/drawing/2014/main" xmlns="" id="{156FE94B-29B2-3676-289A-97615D5AF83F}"/>
              </a:ext>
            </a:extLst>
          </p:cNvPr>
          <p:cNvSpPr/>
          <p:nvPr/>
        </p:nvSpPr>
        <p:spPr>
          <a:xfrm>
            <a:off x="8202111" y="6609162"/>
            <a:ext cx="3304089" cy="3428366"/>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4"/>
            <a:stretch>
              <a:fillRect/>
            </a:stretch>
          </a:blipFill>
        </p:spPr>
        <p:txBody>
          <a:bodyPr/>
          <a:lstStyle/>
          <a:p>
            <a:endParaRPr lang="en-US"/>
          </a:p>
        </p:txBody>
      </p:sp>
      <p:pic>
        <p:nvPicPr>
          <p:cNvPr id="10" name="Picture 9">
            <a:extLst>
              <a:ext uri="{FF2B5EF4-FFF2-40B4-BE49-F238E27FC236}">
                <a16:creationId xmlns:a16="http://schemas.microsoft.com/office/drawing/2014/main" xmlns="" id="{3CEEB976-D642-5C1C-F9E4-3FCF32123245}"/>
              </a:ext>
            </a:extLst>
          </p:cNvPr>
          <p:cNvPicPr>
            <a:picLocks noChangeAspect="1"/>
          </p:cNvPicPr>
          <p:nvPr/>
        </p:nvPicPr>
        <p:blipFill rotWithShape="1">
          <a:blip r:embed="rId5">
            <a:extLst>
              <a:ext uri="{28A0092B-C50C-407E-A947-70E740481C1C}">
                <a14:useLocalDpi xmlns:a14="http://schemas.microsoft.com/office/drawing/2010/main" val="0"/>
              </a:ext>
            </a:extLst>
          </a:blip>
          <a:srcRect r="50385"/>
          <a:stretch/>
        </p:blipFill>
        <p:spPr>
          <a:xfrm>
            <a:off x="11778969" y="2324100"/>
            <a:ext cx="6401196" cy="7261862"/>
          </a:xfrm>
          <a:prstGeom prst="rect">
            <a:avLst/>
          </a:prstGeom>
        </p:spPr>
      </p:pic>
    </p:spTree>
    <p:extLst>
      <p:ext uri="{BB962C8B-B14F-4D97-AF65-F5344CB8AC3E}">
        <p14:creationId xmlns:p14="http://schemas.microsoft.com/office/powerpoint/2010/main" val="8723481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 name="TextBox 3">
            <a:extLst>
              <a:ext uri="{FF2B5EF4-FFF2-40B4-BE49-F238E27FC236}">
                <a16:creationId xmlns:a16="http://schemas.microsoft.com/office/drawing/2014/main" xmlns="" id="{54735B31-9EE8-154E-F39E-8866B2E683A5}"/>
              </a:ext>
            </a:extLst>
          </p:cNvPr>
          <p:cNvSpPr txBox="1"/>
          <p:nvPr/>
        </p:nvSpPr>
        <p:spPr>
          <a:xfrm>
            <a:off x="710818" y="342900"/>
            <a:ext cx="16687800" cy="73649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Trên thanh công cụ </a:t>
            </a:r>
            <a:r>
              <a:rPr lang="en-US" sz="4000" b="1">
                <a:latin typeface="Arial" panose="020B0604020202020204" pitchFamily="34" charset="0"/>
                <a:cs typeface="Arial" panose="020B0604020202020204" pitchFamily="34" charset="0"/>
              </a:rPr>
              <a:t>Data</a:t>
            </a:r>
            <a:r>
              <a:rPr lang="en-US" sz="4000">
                <a:latin typeface="Arial" panose="020B0604020202020204" pitchFamily="34" charset="0"/>
                <a:cs typeface="Arial" panose="020B0604020202020204" pitchFamily="34" charset="0"/>
              </a:rPr>
              <a:t> chọn </a:t>
            </a:r>
            <a:r>
              <a:rPr lang="en-US" sz="4000" b="1">
                <a:latin typeface="Arial" panose="020B0604020202020204" pitchFamily="34" charset="0"/>
                <a:cs typeface="Arial" panose="020B0604020202020204" pitchFamily="34" charset="0"/>
              </a:rPr>
              <a:t>Sort</a:t>
            </a:r>
            <a:r>
              <a:rPr lang="en-US" sz="4000">
                <a:latin typeface="Arial" panose="020B0604020202020204" pitchFamily="34" charset="0"/>
                <a:cs typeface="Arial" panose="020B0604020202020204" pitchFamily="34" charset="0"/>
              </a:rPr>
              <a:t> hiển thị hộp thoại</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hộp thoại xuất hiện lựa chọn cột </a:t>
            </a:r>
            <a:r>
              <a:rPr lang="en-US" sz="4000" b="1">
                <a:latin typeface="Arial" panose="020B0604020202020204" pitchFamily="34" charset="0"/>
                <a:cs typeface="Arial" panose="020B0604020202020204" pitchFamily="34" charset="0"/>
              </a:rPr>
              <a:t>Tốt</a:t>
            </a:r>
            <a:r>
              <a:rPr lang="en-US" sz="4000">
                <a:latin typeface="Arial" panose="020B0604020202020204" pitchFamily="34" charset="0"/>
                <a:cs typeface="Arial" panose="020B0604020202020204" pitchFamily="34" charset="0"/>
              </a:rPr>
              <a:t>, sau đó chọn lệnh </a:t>
            </a:r>
            <a:r>
              <a:rPr lang="en-US" sz="4000" b="1">
                <a:latin typeface="Arial" panose="020B0604020202020204" pitchFamily="34" charset="0"/>
                <a:cs typeface="Arial" panose="020B0604020202020204" pitchFamily="34" charset="0"/>
              </a:rPr>
              <a:t>Add level </a:t>
            </a:r>
            <a:r>
              <a:rPr lang="en-US" sz="4000">
                <a:latin typeface="Arial" panose="020B0604020202020204" pitchFamily="34" charset="0"/>
                <a:cs typeface="Arial" panose="020B0604020202020204" pitchFamily="34" charset="0"/>
              </a:rPr>
              <a:t>thêm cột </a:t>
            </a:r>
            <a:r>
              <a:rPr lang="en-US" sz="4000" b="1">
                <a:latin typeface="Arial" panose="020B0604020202020204" pitchFamily="34" charset="0"/>
                <a:cs typeface="Arial" panose="020B0604020202020204" pitchFamily="34" charset="0"/>
              </a:rPr>
              <a:t>Khá</a:t>
            </a:r>
            <a:r>
              <a:rPr lang="en-US" sz="4000">
                <a:latin typeface="Arial" panose="020B0604020202020204" pitchFamily="34" charset="0"/>
                <a:cs typeface="Arial" panose="020B0604020202020204" pitchFamily="34" charset="0"/>
              </a:rPr>
              <a:t> và </a:t>
            </a:r>
            <a:r>
              <a:rPr lang="en-US" sz="4000" b="1">
                <a:latin typeface="Arial" panose="020B0604020202020204" pitchFamily="34" charset="0"/>
                <a:cs typeface="Arial" panose="020B0604020202020204" pitchFamily="34" charset="0"/>
              </a:rPr>
              <a:t>Đạt</a:t>
            </a:r>
            <a:r>
              <a:rPr lang="en-US" sz="4000">
                <a:latin typeface="Arial" panose="020B0604020202020204" pitchFamily="34" charset="0"/>
                <a:cs typeface="Arial" panose="020B0604020202020204" pitchFamily="34" charset="0"/>
              </a:rPr>
              <a:t>, tất cả sắp xếp theo thứ tự </a:t>
            </a:r>
            <a:r>
              <a:rPr lang="en-US" sz="4000" b="1">
                <a:latin typeface="Arial" panose="020B0604020202020204" pitchFamily="34" charset="0"/>
                <a:cs typeface="Arial" panose="020B0604020202020204" pitchFamily="34" charset="0"/>
              </a:rPr>
              <a:t>Smallest to Largest</a:t>
            </a:r>
            <a:r>
              <a:rPr lang="en-US" sz="400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Sau đó chọn </a:t>
            </a:r>
            <a:r>
              <a:rPr lang="vi-VN" sz="4000" b="1">
                <a:latin typeface="Arial" panose="020B0604020202020204" pitchFamily="34" charset="0"/>
                <a:cs typeface="Arial" panose="020B0604020202020204" pitchFamily="34" charset="0"/>
              </a:rPr>
              <a:t>OK</a:t>
            </a:r>
            <a:r>
              <a:rPr lang="vi-VN" sz="4000">
                <a:latin typeface="Arial" panose="020B0604020202020204" pitchFamily="34" charset="0"/>
                <a:cs typeface="Arial" panose="020B0604020202020204" pitchFamily="34" charset="0"/>
              </a:rPr>
              <a:t>, kết quả thu được như sau:</a:t>
            </a:r>
            <a:endParaRPr lang="en-US" sz="4000">
              <a:latin typeface="Arial" panose="020B0604020202020204" pitchFamily="34" charset="0"/>
              <a:cs typeface="Arial" panose="020B0604020202020204" pitchFamily="34" charset="0"/>
            </a:endParaRPr>
          </a:p>
        </p:txBody>
      </p:sp>
      <p:pic>
        <p:nvPicPr>
          <p:cNvPr id="11" name="Picture 10" descr="Em hãy thực hiện sắp xếp các lớp ở bảng dữ liệu trong Hình 2 theo thứ tự tăng dần">
            <a:extLst>
              <a:ext uri="{FF2B5EF4-FFF2-40B4-BE49-F238E27FC236}">
                <a16:creationId xmlns:a16="http://schemas.microsoft.com/office/drawing/2014/main" xmlns="" id="{6A0D9168-5595-4347-83DA-6C1B8E7C5E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338" y="3120959"/>
            <a:ext cx="7170420" cy="3248935"/>
          </a:xfrm>
          <a:prstGeom prst="rect">
            <a:avLst/>
          </a:prstGeom>
          <a:noFill/>
          <a:ln>
            <a:noFill/>
          </a:ln>
        </p:spPr>
      </p:pic>
      <p:pic>
        <p:nvPicPr>
          <p:cNvPr id="12" name="Picture 11" descr="Em hãy thực hiện sắp xếp các lớp ở bảng dữ liệu trong Hình 2 theo thứ tự tăng dần">
            <a:extLst>
              <a:ext uri="{FF2B5EF4-FFF2-40B4-BE49-F238E27FC236}">
                <a16:creationId xmlns:a16="http://schemas.microsoft.com/office/drawing/2014/main" xmlns="" id="{0F2FD0F0-A191-A11B-E27E-56DB45EA5E51}"/>
              </a:ext>
            </a:extLst>
          </p:cNvPr>
          <p:cNvPicPr>
            <a:picLocks noChangeAspect="1"/>
          </p:cNvPicPr>
          <p:nvPr/>
        </p:nvPicPr>
        <p:blipFill rotWithShape="1">
          <a:blip r:embed="rId3">
            <a:extLst>
              <a:ext uri="{28A0092B-C50C-407E-A947-70E740481C1C}">
                <a14:useLocalDpi xmlns:a14="http://schemas.microsoft.com/office/drawing/2010/main" val="0"/>
              </a:ext>
            </a:extLst>
          </a:blip>
          <a:srcRect l="6375"/>
          <a:stretch/>
        </p:blipFill>
        <p:spPr bwMode="auto">
          <a:xfrm>
            <a:off x="11430000" y="5361378"/>
            <a:ext cx="6655330" cy="4195050"/>
          </a:xfrm>
          <a:prstGeom prst="rect">
            <a:avLst/>
          </a:prstGeom>
          <a:noFill/>
          <a:ln>
            <a:noFill/>
          </a:ln>
        </p:spPr>
      </p:pic>
    </p:spTree>
    <p:extLst>
      <p:ext uri="{BB962C8B-B14F-4D97-AF65-F5344CB8AC3E}">
        <p14:creationId xmlns:p14="http://schemas.microsoft.com/office/powerpoint/2010/main" val="30841950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arn(inVertical)">
                                      <p:cBhvr>
                                        <p:cTn id="18" dur="500"/>
                                        <p:tgtEl>
                                          <p:spTgt spid="4">
                                            <p:txEl>
                                              <p:pRg st="6" end="6"/>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TextBox 1">
            <a:extLst>
              <a:ext uri="{FF2B5EF4-FFF2-40B4-BE49-F238E27FC236}">
                <a16:creationId xmlns:a16="http://schemas.microsoft.com/office/drawing/2014/main" xmlns="" id="{BBE4BC12-D15A-AD39-5468-84257FC21FB4}"/>
              </a:ext>
            </a:extLst>
          </p:cNvPr>
          <p:cNvSpPr txBox="1"/>
          <p:nvPr/>
        </p:nvSpPr>
        <p:spPr>
          <a:xfrm>
            <a:off x="5854318" y="266700"/>
            <a:ext cx="6400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6" name="Group 5">
            <a:extLst>
              <a:ext uri="{FF2B5EF4-FFF2-40B4-BE49-F238E27FC236}">
                <a16:creationId xmlns:a16="http://schemas.microsoft.com/office/drawing/2014/main" xmlns="" id="{CDA77E04-9CDE-58E0-3C32-FA9F862ED267}"/>
              </a:ext>
            </a:extLst>
          </p:cNvPr>
          <p:cNvGrpSpPr/>
          <p:nvPr/>
        </p:nvGrpSpPr>
        <p:grpSpPr>
          <a:xfrm>
            <a:off x="609600" y="1028700"/>
            <a:ext cx="11307624" cy="1402557"/>
            <a:chOff x="533400" y="1281955"/>
            <a:chExt cx="11307624" cy="1402557"/>
          </a:xfrm>
        </p:grpSpPr>
        <p:sp>
          <p:nvSpPr>
            <p:cNvPr id="3" name="TextBox 2">
              <a:extLst>
                <a:ext uri="{FF2B5EF4-FFF2-40B4-BE49-F238E27FC236}">
                  <a16:creationId xmlns:a16="http://schemas.microsoft.com/office/drawing/2014/main" xmlns="" id="{AE1FCCE2-7F46-F45D-5F30-0AAE4424A194}"/>
                </a:ext>
              </a:extLst>
            </p:cNvPr>
            <p:cNvSpPr txBox="1"/>
            <p:nvPr/>
          </p:nvSpPr>
          <p:spPr>
            <a:xfrm>
              <a:off x="1981200" y="1976626"/>
              <a:ext cx="9859824"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Thảo luận nhóm và thực hiện yêu cầu </a:t>
              </a:r>
            </a:p>
          </p:txBody>
        </p:sp>
        <p:sp>
          <p:nvSpPr>
            <p:cNvPr id="5" name="Freeform 3">
              <a:extLst>
                <a:ext uri="{FF2B5EF4-FFF2-40B4-BE49-F238E27FC236}">
                  <a16:creationId xmlns:a16="http://schemas.microsoft.com/office/drawing/2014/main" xmlns="" id="{12A448DA-DF50-8D34-34AA-F3795C8D029A}"/>
                </a:ext>
              </a:extLst>
            </p:cNvPr>
            <p:cNvSpPr/>
            <p:nvPr/>
          </p:nvSpPr>
          <p:spPr>
            <a:xfrm>
              <a:off x="533400" y="1281955"/>
              <a:ext cx="1447800" cy="1402557"/>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3" name="Group 12">
            <a:extLst>
              <a:ext uri="{FF2B5EF4-FFF2-40B4-BE49-F238E27FC236}">
                <a16:creationId xmlns:a16="http://schemas.microsoft.com/office/drawing/2014/main" xmlns="" id="{C84460C4-A237-7BF9-2849-231EEDFFEB60}"/>
              </a:ext>
            </a:extLst>
          </p:cNvPr>
          <p:cNvGrpSpPr/>
          <p:nvPr/>
        </p:nvGrpSpPr>
        <p:grpSpPr>
          <a:xfrm>
            <a:off x="876300" y="3009900"/>
            <a:ext cx="16535400" cy="5819863"/>
            <a:chOff x="952500" y="3009900"/>
            <a:chExt cx="16535400" cy="5819863"/>
          </a:xfrm>
        </p:grpSpPr>
        <p:sp>
          <p:nvSpPr>
            <p:cNvPr id="7" name="Rectangle 6">
              <a:extLst>
                <a:ext uri="{FF2B5EF4-FFF2-40B4-BE49-F238E27FC236}">
                  <a16:creationId xmlns:a16="http://schemas.microsoft.com/office/drawing/2014/main" xmlns="" id="{075DE1E2-728B-6BAF-B1EB-8307B04C29AD}"/>
                </a:ext>
              </a:extLst>
            </p:cNvPr>
            <p:cNvSpPr/>
            <p:nvPr/>
          </p:nvSpPr>
          <p:spPr>
            <a:xfrm>
              <a:off x="952500" y="3009900"/>
              <a:ext cx="16383000" cy="563587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6C5A40D-9BAF-DB4A-D556-A06F3E655B7B}"/>
                </a:ext>
              </a:extLst>
            </p:cNvPr>
            <p:cNvSpPr/>
            <p:nvPr/>
          </p:nvSpPr>
          <p:spPr>
            <a:xfrm>
              <a:off x="1104900" y="3162300"/>
              <a:ext cx="16383000" cy="56358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32629789-62E2-387A-B257-BDA0C0408285}"/>
                </a:ext>
              </a:extLst>
            </p:cNvPr>
            <p:cNvSpPr txBox="1"/>
            <p:nvPr/>
          </p:nvSpPr>
          <p:spPr>
            <a:xfrm>
              <a:off x="1257300" y="3009900"/>
              <a:ext cx="16078200" cy="5819863"/>
            </a:xfrm>
            <a:prstGeom prst="rect">
              <a:avLst/>
            </a:prstGeom>
            <a:noFill/>
          </p:spPr>
          <p:txBody>
            <a:bodyPr wrap="square">
              <a:spAutoFit/>
            </a:bodyPr>
            <a:lstStyle/>
            <a:p>
              <a:pPr algn="ctr">
                <a:lnSpc>
                  <a:spcPct val="150000"/>
                </a:lnSpc>
              </a:pPr>
              <a:r>
                <a:rPr lang="en-US" sz="3600" b="1">
                  <a:latin typeface="Arial" panose="020B0604020202020204" pitchFamily="34" charset="0"/>
                  <a:cs typeface="Arial" panose="020B0604020202020204" pitchFamily="34" charset="0"/>
                </a:rPr>
                <a:t>NHIỆM VỤ </a:t>
              </a:r>
            </a:p>
            <a:p>
              <a:pPr algn="just">
                <a:lnSpc>
                  <a:spcPct val="150000"/>
                </a:lnSpc>
              </a:pPr>
              <a:r>
                <a:rPr lang="vi-VN" sz="3600"/>
                <a:t>Bảng xếp hạng các đội bóng trong một giải đấu bóng đá được sắp xếp dựa theo thứ tự các tiêu chí sau: tổng số điểm đạt được, hiệu số bàn thắng - thua, số bàn thắng đã ghi được. Nếu em có một danh sách kết quả thi đấu của các đội bóng gồm các thông tin: tổng điểm đã đạt được, số bàn thắng đã ghi, số bàn thua đã nhận. Em hãy sắp xếp danh sách để đưa ra bảng xếp hạng các đội bóng.</a:t>
              </a:r>
              <a:endParaRPr lang="en-US" sz="3600"/>
            </a:p>
          </p:txBody>
        </p:sp>
      </p:grpSp>
      <p:pic>
        <p:nvPicPr>
          <p:cNvPr id="4" name="Picture 3">
            <a:extLst>
              <a:ext uri="{FF2B5EF4-FFF2-40B4-BE49-F238E27FC236}">
                <a16:creationId xmlns:a16="http://schemas.microsoft.com/office/drawing/2014/main" xmlns="" id="{6B9FC3AF-E98F-FA9A-422C-3DCD7A2A22F1}"/>
              </a:ext>
            </a:extLst>
          </p:cNvPr>
          <p:cNvPicPr>
            <a:picLocks noChangeAspect="1"/>
          </p:cNvPicPr>
          <p:nvPr/>
        </p:nvPicPr>
        <p:blipFill>
          <a:blip r:embed="rId4"/>
          <a:stretch>
            <a:fillRect/>
          </a:stretch>
        </p:blipFill>
        <p:spPr>
          <a:xfrm>
            <a:off x="15170131" y="8332055"/>
            <a:ext cx="3007158" cy="1738384"/>
          </a:xfrm>
          <a:prstGeom prst="rect">
            <a:avLst/>
          </a:prstGeom>
        </p:spPr>
      </p:pic>
    </p:spTree>
    <p:extLst>
      <p:ext uri="{BB962C8B-B14F-4D97-AF65-F5344CB8AC3E}">
        <p14:creationId xmlns:p14="http://schemas.microsoft.com/office/powerpoint/2010/main" val="40124113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4" name="Rectangle 13">
            <a:extLst>
              <a:ext uri="{FF2B5EF4-FFF2-40B4-BE49-F238E27FC236}">
                <a16:creationId xmlns:a16="http://schemas.microsoft.com/office/drawing/2014/main" xmlns="" id="{9369878F-07A6-0A5F-FE02-D63B8441A330}"/>
              </a:ext>
            </a:extLst>
          </p:cNvPr>
          <p:cNvSpPr/>
          <p:nvPr/>
        </p:nvSpPr>
        <p:spPr>
          <a:xfrm>
            <a:off x="2819400" y="419100"/>
            <a:ext cx="12649200" cy="95565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HƯỚNG DẪN THỰC HIỆN </a:t>
            </a:r>
          </a:p>
        </p:txBody>
      </p:sp>
      <p:sp>
        <p:nvSpPr>
          <p:cNvPr id="16" name="TextBox 15">
            <a:extLst>
              <a:ext uri="{FF2B5EF4-FFF2-40B4-BE49-F238E27FC236}">
                <a16:creationId xmlns:a16="http://schemas.microsoft.com/office/drawing/2014/main" xmlns="" id="{21BAC40B-524A-CAD2-1B54-BC8B6FCCAA7D}"/>
              </a:ext>
            </a:extLst>
          </p:cNvPr>
          <p:cNvSpPr txBox="1"/>
          <p:nvPr/>
        </p:nvSpPr>
        <p:spPr>
          <a:xfrm>
            <a:off x="266700" y="1713666"/>
            <a:ext cx="17754599" cy="262937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a:t>Lựa chọn một danh sách kết quả thi đấu của các đội bóng gồm các thông tin: 1) tên đội, 2) tổng điểm đã đạt được, 3) số bàn thắng, 4) số bàn thua; 5) hiệu số bàn thắng – thua (cột 5 được tính từ giá trị của hai cột 3) và 4))</a:t>
            </a:r>
            <a:endParaRPr lang="en-US" sz="3800"/>
          </a:p>
        </p:txBody>
      </p:sp>
      <p:pic>
        <p:nvPicPr>
          <p:cNvPr id="17" name="Picture 16" descr="A picture containing text, screenshot, font, number&#10;&#10;Description automatically generated">
            <a:extLst>
              <a:ext uri="{FF2B5EF4-FFF2-40B4-BE49-F238E27FC236}">
                <a16:creationId xmlns:a16="http://schemas.microsoft.com/office/drawing/2014/main" xmlns="" id="{DBC7AF5C-3AE3-63EF-53CD-432EDA031963}"/>
              </a:ext>
            </a:extLst>
          </p:cNvPr>
          <p:cNvPicPr>
            <a:picLocks noChangeAspect="1"/>
          </p:cNvPicPr>
          <p:nvPr/>
        </p:nvPicPr>
        <p:blipFill>
          <a:blip r:embed="rId2"/>
          <a:stretch>
            <a:fillRect/>
          </a:stretch>
        </p:blipFill>
        <p:spPr>
          <a:xfrm>
            <a:off x="1135945" y="4681956"/>
            <a:ext cx="16016107" cy="4183600"/>
          </a:xfrm>
          <a:prstGeom prst="rect">
            <a:avLst/>
          </a:prstGeom>
        </p:spPr>
      </p:pic>
    </p:spTree>
    <p:extLst>
      <p:ext uri="{BB962C8B-B14F-4D97-AF65-F5344CB8AC3E}">
        <p14:creationId xmlns:p14="http://schemas.microsoft.com/office/powerpoint/2010/main" val="12364850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5">
            <a:extLst>
              <a:ext uri="{FF2B5EF4-FFF2-40B4-BE49-F238E27FC236}">
                <a16:creationId xmlns:a16="http://schemas.microsoft.com/office/drawing/2014/main" xmlns="" id="{21BAC40B-524A-CAD2-1B54-BC8B6FCCAA7D}"/>
              </a:ext>
            </a:extLst>
          </p:cNvPr>
          <p:cNvSpPr txBox="1"/>
          <p:nvPr/>
        </p:nvSpPr>
        <p:spPr>
          <a:xfrm>
            <a:off x="918876" y="342900"/>
            <a:ext cx="16450248" cy="436978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a:t>Chọn toàn bộ bảng sau đó trên thanh công cụ </a:t>
            </a:r>
            <a:r>
              <a:rPr lang="vi-VN" sz="3800" b="1"/>
              <a:t>Data</a:t>
            </a:r>
            <a:r>
              <a:rPr lang="vi-VN" sz="3800"/>
              <a:t> chọn </a:t>
            </a:r>
            <a:r>
              <a:rPr lang="vi-VN" sz="3800" b="1"/>
              <a:t>Sort</a:t>
            </a:r>
            <a:r>
              <a:rPr lang="vi-VN" sz="3800"/>
              <a:t> hiển thị hộp thoại</a:t>
            </a:r>
          </a:p>
          <a:p>
            <a:pPr marL="571500" indent="-571500" algn="just">
              <a:lnSpc>
                <a:spcPct val="150000"/>
              </a:lnSpc>
              <a:buFont typeface="Arial" panose="020B0604020202020204" pitchFamily="34" charset="0"/>
              <a:buChar char="•"/>
            </a:pPr>
            <a:r>
              <a:rPr lang="vi-VN" sz="3800"/>
              <a:t>Khi hộp thoại xuất hiện lựa chọn cột điểm, sau đó chọn lệnh </a:t>
            </a:r>
            <a:r>
              <a:rPr lang="vi-VN" sz="3800" b="1"/>
              <a:t>Add level </a:t>
            </a:r>
            <a:r>
              <a:rPr lang="vi-VN" sz="3800"/>
              <a:t>thêm cột hiệu số bàn thắng - thua, số bàn thắng, tất cả sắp xếp theo thứ tự </a:t>
            </a:r>
            <a:r>
              <a:rPr lang="vi-VN" sz="3800" b="1"/>
              <a:t>Largest to Smallest</a:t>
            </a:r>
          </a:p>
        </p:txBody>
      </p:sp>
      <p:pic>
        <p:nvPicPr>
          <p:cNvPr id="2" name="Picture 1" descr="A screenshot of a computer&#10;&#10;Description automatically generated with medium confidence">
            <a:extLst>
              <a:ext uri="{FF2B5EF4-FFF2-40B4-BE49-F238E27FC236}">
                <a16:creationId xmlns:a16="http://schemas.microsoft.com/office/drawing/2014/main" xmlns="" id="{55D4CF26-7887-4178-AE71-8451F937DD91}"/>
              </a:ext>
            </a:extLst>
          </p:cNvPr>
          <p:cNvPicPr>
            <a:picLocks noChangeAspect="1"/>
          </p:cNvPicPr>
          <p:nvPr/>
        </p:nvPicPr>
        <p:blipFill>
          <a:blip r:embed="rId2"/>
          <a:stretch>
            <a:fillRect/>
          </a:stretch>
        </p:blipFill>
        <p:spPr>
          <a:xfrm>
            <a:off x="3848100" y="4841124"/>
            <a:ext cx="10591800" cy="4896142"/>
          </a:xfrm>
          <a:prstGeom prst="rect">
            <a:avLst/>
          </a:prstGeom>
        </p:spPr>
      </p:pic>
    </p:spTree>
    <p:extLst>
      <p:ext uri="{BB962C8B-B14F-4D97-AF65-F5344CB8AC3E}">
        <p14:creationId xmlns:p14="http://schemas.microsoft.com/office/powerpoint/2010/main" val="10858344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4" descr="A screenshot of a computer&#10;&#10;Description automatically generated with low confidence">
            <a:extLst>
              <a:ext uri="{FF2B5EF4-FFF2-40B4-BE49-F238E27FC236}">
                <a16:creationId xmlns:a16="http://schemas.microsoft.com/office/drawing/2014/main" xmlns="" id="{95EF8276-49CB-10B1-EB5B-7F487830B18A}"/>
              </a:ext>
            </a:extLst>
          </p:cNvPr>
          <p:cNvPicPr>
            <a:picLocks noChangeAspect="1"/>
          </p:cNvPicPr>
          <p:nvPr/>
        </p:nvPicPr>
        <p:blipFill>
          <a:blip r:embed="rId2"/>
          <a:stretch>
            <a:fillRect/>
          </a:stretch>
        </p:blipFill>
        <p:spPr>
          <a:xfrm>
            <a:off x="937262" y="3711946"/>
            <a:ext cx="16413475" cy="4675520"/>
          </a:xfrm>
          <a:prstGeom prst="rect">
            <a:avLst/>
          </a:prstGeom>
        </p:spPr>
      </p:pic>
      <p:sp>
        <p:nvSpPr>
          <p:cNvPr id="4" name="TextBox 3">
            <a:extLst>
              <a:ext uri="{FF2B5EF4-FFF2-40B4-BE49-F238E27FC236}">
                <a16:creationId xmlns:a16="http://schemas.microsoft.com/office/drawing/2014/main" xmlns="" id="{158782F2-61D7-2B93-78F1-0F8E5D20310E}"/>
              </a:ext>
            </a:extLst>
          </p:cNvPr>
          <p:cNvSpPr txBox="1"/>
          <p:nvPr/>
        </p:nvSpPr>
        <p:spPr>
          <a:xfrm>
            <a:off x="877580" y="506242"/>
            <a:ext cx="6537075" cy="3040620"/>
          </a:xfrm>
          <a:prstGeom prst="wedgeRoundRectCallout">
            <a:avLst/>
          </a:prstGeom>
          <a:solidFill>
            <a:schemeClr val="accent6">
              <a:lumMod val="20000"/>
              <a:lumOff val="80000"/>
            </a:schemeClr>
          </a:solidFill>
          <a:ln>
            <a:solidFill>
              <a:schemeClr val="accent6">
                <a:lumMod val="60000"/>
                <a:lumOff val="40000"/>
              </a:schemeClr>
            </a:solidFill>
          </a:ln>
        </p:spPr>
        <p:txBody>
          <a:bodyPr wrap="square">
            <a:spAutoFit/>
          </a:bodyPr>
          <a:lstStyle/>
          <a:p>
            <a:pPr algn="just">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Kết quả là xếp hạng đội bóng theo thứ tự thành tích tốt nhất từ trên xuống.</a:t>
            </a:r>
            <a:endParaRPr lang="en-US" sz="4000">
              <a:latin typeface="Arial" panose="020B0604020202020204" pitchFamily="34" charset="0"/>
              <a:cs typeface="Arial" panose="020B0604020202020204" pitchFamily="34" charset="0"/>
            </a:endParaRPr>
          </a:p>
        </p:txBody>
      </p:sp>
      <p:sp>
        <p:nvSpPr>
          <p:cNvPr id="3" name="Freeform 2">
            <a:extLst>
              <a:ext uri="{FF2B5EF4-FFF2-40B4-BE49-F238E27FC236}">
                <a16:creationId xmlns:a16="http://schemas.microsoft.com/office/drawing/2014/main" xmlns="" id="{1F95FF4B-EC14-B43D-4A25-6730E7AB8819}"/>
              </a:ext>
            </a:extLst>
          </p:cNvPr>
          <p:cNvSpPr/>
          <p:nvPr/>
        </p:nvSpPr>
        <p:spPr>
          <a:xfrm>
            <a:off x="14097000" y="678553"/>
            <a:ext cx="2667000" cy="2441962"/>
          </a:xfrm>
          <a:custGeom>
            <a:avLst/>
            <a:gdLst/>
            <a:ahLst/>
            <a:cxnLst/>
            <a:rect l="l" t="t" r="r" b="b"/>
            <a:pathLst>
              <a:path w="4331368" h="4114800">
                <a:moveTo>
                  <a:pt x="0" y="0"/>
                </a:moveTo>
                <a:lnTo>
                  <a:pt x="4331369" y="0"/>
                </a:lnTo>
                <a:lnTo>
                  <a:pt x="433136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7">
            <a:extLst>
              <a:ext uri="{FF2B5EF4-FFF2-40B4-BE49-F238E27FC236}">
                <a16:creationId xmlns:a16="http://schemas.microsoft.com/office/drawing/2014/main" xmlns="" id="{7342FE50-17C2-9194-85D3-5E43DBDF7D69}"/>
              </a:ext>
            </a:extLst>
          </p:cNvPr>
          <p:cNvSpPr/>
          <p:nvPr/>
        </p:nvSpPr>
        <p:spPr>
          <a:xfrm>
            <a:off x="15460858" y="7714338"/>
            <a:ext cx="2606283" cy="2247900"/>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351447370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4184140" y="655178"/>
            <a:ext cx="9919720" cy="1608785"/>
            <a:chOff x="4184140" y="655178"/>
            <a:chExt cx="9919720" cy="1608785"/>
          </a:xfrm>
        </p:grpSpPr>
        <p:grpSp>
          <p:nvGrpSpPr>
            <p:cNvPr id="20" name="Group 20"/>
            <p:cNvGrpSpPr/>
            <p:nvPr/>
          </p:nvGrpSpPr>
          <p:grpSpPr>
            <a:xfrm>
              <a:off x="4570778" y="655178"/>
              <a:ext cx="9145222" cy="1608785"/>
              <a:chOff x="0" y="0"/>
              <a:chExt cx="2408618" cy="423713"/>
            </a:xfrm>
          </p:grpSpPr>
          <p:sp>
            <p:nvSpPr>
              <p:cNvPr id="21" name="Freeform 21"/>
              <p:cNvSpPr/>
              <p:nvPr/>
            </p:nvSpPr>
            <p:spPr>
              <a:xfrm>
                <a:off x="0" y="0"/>
                <a:ext cx="2408618" cy="423713"/>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4184140" y="830049"/>
              <a:ext cx="9919720" cy="1205458"/>
            </a:xfrm>
            <a:prstGeom prst="rect">
              <a:avLst/>
            </a:prstGeom>
          </p:spPr>
          <p:txBody>
            <a:bodyPr lIns="0" tIns="0" rIns="0" bIns="0" rtlCol="0" anchor="t">
              <a:spAutoFit/>
            </a:bodyPr>
            <a:lstStyle/>
            <a:p>
              <a:pPr algn="ctr">
                <a:lnSpc>
                  <a:spcPts val="9353"/>
                </a:lnSpc>
              </a:pPr>
              <a:r>
                <a:rPr lang="vi-VN" sz="6600" b="1" dirty="0">
                  <a:solidFill>
                    <a:srgbClr val="FFFFFF"/>
                  </a:solidFill>
                  <a:latin typeface="Arial" panose="020B0604020202020204" pitchFamily="34" charset="0"/>
                  <a:cs typeface="Arial" panose="020B0604020202020204" pitchFamily="34" charset="0"/>
                </a:rPr>
                <a:t>HƯỚNG DẪN VỀ NHÀ</a:t>
              </a:r>
              <a:endParaRPr lang="en-US" sz="66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5" name="Group 44"/>
          <p:cNvGrpSpPr/>
          <p:nvPr/>
        </p:nvGrpSpPr>
        <p:grpSpPr>
          <a:xfrm>
            <a:off x="941230" y="3133872"/>
            <a:ext cx="4865730" cy="6124428"/>
            <a:chOff x="941230" y="3133872"/>
            <a:chExt cx="4865730" cy="6124428"/>
          </a:xfrm>
        </p:grpSpPr>
        <p:sp>
          <p:nvSpPr>
            <p:cNvPr id="3" name="Freeform 3"/>
            <p:cNvSpPr/>
            <p:nvPr/>
          </p:nvSpPr>
          <p:spPr>
            <a:xfrm>
              <a:off x="941230" y="438150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5" name="Group 5"/>
            <p:cNvGrpSpPr/>
            <p:nvPr/>
          </p:nvGrpSpPr>
          <p:grpSpPr>
            <a:xfrm>
              <a:off x="2015519" y="3133872"/>
              <a:ext cx="2717152" cy="271715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30"/>
            <p:cNvSpPr txBox="1"/>
            <p:nvPr/>
          </p:nvSpPr>
          <p:spPr>
            <a:xfrm>
              <a:off x="2200959" y="3565243"/>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01</a:t>
              </a:r>
            </a:p>
          </p:txBody>
        </p:sp>
        <p:sp>
          <p:nvSpPr>
            <p:cNvPr id="40" name="TextBox 39"/>
            <p:cNvSpPr txBox="1"/>
            <p:nvPr/>
          </p:nvSpPr>
          <p:spPr>
            <a:xfrm>
              <a:off x="1384077" y="6134100"/>
              <a:ext cx="4026123" cy="2031325"/>
            </a:xfrm>
            <a:prstGeom prst="rect">
              <a:avLst/>
            </a:prstGeom>
            <a:noFill/>
          </p:spPr>
          <p:txBody>
            <a:bodyPr wrap="square" rtlCol="0">
              <a:spAutoFit/>
            </a:bodyPr>
            <a:lstStyle/>
            <a:p>
              <a:pPr algn="ctr">
                <a:lnSpc>
                  <a:spcPct val="150000"/>
                </a:lnSpc>
              </a:pPr>
              <a:r>
                <a:rPr lang="vi-VN" sz="4200" dirty="0">
                  <a:latin typeface="Arial" panose="020B0604020202020204" pitchFamily="34" charset="0"/>
                  <a:cs typeface="Arial" panose="020B0604020202020204" pitchFamily="34" charset="0"/>
                </a:rPr>
                <a:t>Ôn lại các kiến thức đã học</a:t>
              </a:r>
              <a:endParaRPr lang="en-US" sz="4200" dirty="0">
                <a:latin typeface="Arial" panose="020B0604020202020204" pitchFamily="34" charset="0"/>
                <a:cs typeface="Arial" panose="020B0604020202020204" pitchFamily="34" charset="0"/>
              </a:endParaRPr>
            </a:p>
          </p:txBody>
        </p:sp>
      </p:grpSp>
      <p:grpSp>
        <p:nvGrpSpPr>
          <p:cNvPr id="44" name="Group 43"/>
          <p:cNvGrpSpPr/>
          <p:nvPr/>
        </p:nvGrpSpPr>
        <p:grpSpPr>
          <a:xfrm>
            <a:off x="6622538" y="3077432"/>
            <a:ext cx="4865730" cy="6124428"/>
            <a:chOff x="6622538" y="3077432"/>
            <a:chExt cx="4865730" cy="6124428"/>
          </a:xfrm>
        </p:grpSpPr>
        <p:sp>
          <p:nvSpPr>
            <p:cNvPr id="9" name="Freeform 9"/>
            <p:cNvSpPr/>
            <p:nvPr/>
          </p:nvSpPr>
          <p:spPr>
            <a:xfrm>
              <a:off x="6622538" y="432506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11" name="Group 11"/>
            <p:cNvGrpSpPr/>
            <p:nvPr/>
          </p:nvGrpSpPr>
          <p:grpSpPr>
            <a:xfrm>
              <a:off x="7696827" y="3077432"/>
              <a:ext cx="2717152" cy="271715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1"/>
            <p:cNvSpPr txBox="1"/>
            <p:nvPr/>
          </p:nvSpPr>
          <p:spPr>
            <a:xfrm>
              <a:off x="7882267" y="3385084"/>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02</a:t>
              </a:r>
            </a:p>
          </p:txBody>
        </p:sp>
        <p:sp>
          <p:nvSpPr>
            <p:cNvPr id="41" name="TextBox 40"/>
            <p:cNvSpPr txBox="1"/>
            <p:nvPr/>
          </p:nvSpPr>
          <p:spPr>
            <a:xfrm>
              <a:off x="6622538" y="6146071"/>
              <a:ext cx="4865730" cy="2881045"/>
            </a:xfrm>
            <a:prstGeom prst="rect">
              <a:avLst/>
            </a:prstGeom>
            <a:noFill/>
          </p:spPr>
          <p:txBody>
            <a:bodyPr wrap="square" rtlCol="0">
              <a:spAutoFit/>
            </a:bodyPr>
            <a:lstStyle/>
            <a:p>
              <a:pPr algn="ctr">
                <a:lnSpc>
                  <a:spcPct val="150000"/>
                </a:lnSpc>
              </a:pPr>
              <a:r>
                <a:rPr lang="en-US" sz="4200">
                  <a:latin typeface="Arial" panose="020B0604020202020204" pitchFamily="34" charset="0"/>
                  <a:cs typeface="Arial" panose="020B0604020202020204" pitchFamily="34" charset="0"/>
                </a:rPr>
                <a:t>Hoàn thành các nhiệm vụ được giao về nhà </a:t>
              </a:r>
              <a:endParaRPr lang="en-US" sz="4200" dirty="0">
                <a:latin typeface="Arial" panose="020B0604020202020204" pitchFamily="34" charset="0"/>
                <a:cs typeface="Arial" panose="020B0604020202020204" pitchFamily="34" charset="0"/>
              </a:endParaRPr>
            </a:p>
          </p:txBody>
        </p:sp>
      </p:grpSp>
      <p:grpSp>
        <p:nvGrpSpPr>
          <p:cNvPr id="43" name="Group 42"/>
          <p:cNvGrpSpPr/>
          <p:nvPr/>
        </p:nvGrpSpPr>
        <p:grpSpPr>
          <a:xfrm>
            <a:off x="12307418" y="3077432"/>
            <a:ext cx="4865730" cy="6379519"/>
            <a:chOff x="12307418" y="3077432"/>
            <a:chExt cx="4865730" cy="6379519"/>
          </a:xfrm>
        </p:grpSpPr>
        <p:sp>
          <p:nvSpPr>
            <p:cNvPr id="15" name="Freeform 15"/>
            <p:cNvSpPr/>
            <p:nvPr/>
          </p:nvSpPr>
          <p:spPr>
            <a:xfrm>
              <a:off x="12307418" y="4325060"/>
              <a:ext cx="4865730" cy="4876800"/>
            </a:xfrm>
            <a:custGeom>
              <a:avLst/>
              <a:gdLst/>
              <a:ahLst/>
              <a:cxnLst/>
              <a:rect l="l" t="t" r="r" b="b"/>
              <a:pathLst>
                <a:path w="1281509" h="1098598">
                  <a:moveTo>
                    <a:pt x="0" y="0"/>
                  </a:moveTo>
                  <a:lnTo>
                    <a:pt x="1281509" y="0"/>
                  </a:lnTo>
                  <a:lnTo>
                    <a:pt x="1281509" y="1098598"/>
                  </a:lnTo>
                  <a:lnTo>
                    <a:pt x="0" y="1098598"/>
                  </a:lnTo>
                  <a:close/>
                </a:path>
              </a:pathLst>
            </a:custGeom>
            <a:solidFill>
              <a:schemeClr val="accent1">
                <a:lumMod val="20000"/>
                <a:lumOff val="80000"/>
              </a:schemeClr>
            </a:solidFill>
          </p:spPr>
          <p:txBody>
            <a:bodyPr/>
            <a:lstStyle/>
            <a:p>
              <a:endParaRPr lang="en-US"/>
            </a:p>
          </p:txBody>
        </p:sp>
        <p:grpSp>
          <p:nvGrpSpPr>
            <p:cNvPr id="17" name="Group 17"/>
            <p:cNvGrpSpPr/>
            <p:nvPr/>
          </p:nvGrpSpPr>
          <p:grpSpPr>
            <a:xfrm>
              <a:off x="13381707" y="3077432"/>
              <a:ext cx="2717152" cy="271715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BDF8"/>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62150" y="3508803"/>
              <a:ext cx="2351270" cy="1821011"/>
            </a:xfrm>
            <a:prstGeom prst="rect">
              <a:avLst/>
            </a:prstGeom>
          </p:spPr>
          <p:txBody>
            <a:bodyPr lIns="0" tIns="0" rIns="0" bIns="0" rtlCol="0" anchor="t">
              <a:spAutoFit/>
            </a:bodyPr>
            <a:lstStyle/>
            <a:p>
              <a:pPr algn="ctr">
                <a:lnSpc>
                  <a:spcPts val="14246"/>
                </a:lnSpc>
              </a:pPr>
              <a:r>
                <a:rPr lang="en-US" sz="9600" b="1" dirty="0">
                  <a:solidFill>
                    <a:schemeClr val="bg1"/>
                  </a:solidFill>
                  <a:latin typeface="Arial" panose="020B0604020202020204" pitchFamily="34" charset="0"/>
                  <a:cs typeface="Arial" panose="020B0604020202020204" pitchFamily="34" charset="0"/>
                </a:rPr>
                <a:t>03</a:t>
              </a:r>
            </a:p>
          </p:txBody>
        </p:sp>
        <p:sp>
          <p:nvSpPr>
            <p:cNvPr id="42" name="TextBox 41"/>
            <p:cNvSpPr txBox="1"/>
            <p:nvPr/>
          </p:nvSpPr>
          <p:spPr>
            <a:xfrm>
              <a:off x="12307418" y="5606410"/>
              <a:ext cx="4865730" cy="3850541"/>
            </a:xfrm>
            <a:prstGeom prst="rect">
              <a:avLst/>
            </a:prstGeom>
            <a:noFill/>
          </p:spPr>
          <p:txBody>
            <a:bodyPr wrap="square" rtlCol="0">
              <a:spAutoFit/>
            </a:bodyPr>
            <a:lstStyle/>
            <a:p>
              <a:pPr algn="ctr">
                <a:lnSpc>
                  <a:spcPct val="150000"/>
                </a:lnSpc>
              </a:pPr>
              <a:r>
                <a:rPr lang="vi-VN" sz="4200" dirty="0">
                  <a:latin typeface="Arial" panose="020B0604020202020204" pitchFamily="34" charset="0"/>
                  <a:cs typeface="Arial" panose="020B0604020202020204" pitchFamily="34" charset="0"/>
                </a:rPr>
                <a:t>Chuẩn bị bài sau - </a:t>
              </a:r>
              <a:r>
                <a:rPr lang="vi-VN" sz="4200" b="1">
                  <a:latin typeface="Arial" panose="020B0604020202020204" pitchFamily="34" charset="0"/>
                  <a:cs typeface="Arial" panose="020B0604020202020204" pitchFamily="34" charset="0"/>
                </a:rPr>
                <a:t>Bài </a:t>
              </a:r>
              <a:r>
                <a:rPr lang="en-US" sz="4200" b="1">
                  <a:latin typeface="Arial" panose="020B0604020202020204" pitchFamily="34" charset="0"/>
                  <a:cs typeface="Arial" panose="020B0604020202020204" pitchFamily="34" charset="0"/>
                </a:rPr>
                <a:t>3. Biểu đồ trong phần mềm bảng tính </a:t>
              </a:r>
              <a:endParaRPr lang="en-US" sz="4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1395006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D3A385-B3CE-B283-8698-6F13ED1F5932}"/>
              </a:ext>
            </a:extLst>
          </p:cNvPr>
          <p:cNvSpPr/>
          <p:nvPr/>
        </p:nvSpPr>
        <p:spPr>
          <a:xfrm>
            <a:off x="1409700" y="495300"/>
            <a:ext cx="15468600" cy="1066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Một số tình huống cần bảng dữ liệu đã được sắp xếp </a:t>
            </a:r>
          </a:p>
        </p:txBody>
      </p:sp>
      <p:grpSp>
        <p:nvGrpSpPr>
          <p:cNvPr id="12" name="Group 11">
            <a:extLst>
              <a:ext uri="{FF2B5EF4-FFF2-40B4-BE49-F238E27FC236}">
                <a16:creationId xmlns:a16="http://schemas.microsoft.com/office/drawing/2014/main" xmlns="" id="{A1BED0C4-345E-827A-B285-B6A15DCE96DE}"/>
              </a:ext>
            </a:extLst>
          </p:cNvPr>
          <p:cNvGrpSpPr/>
          <p:nvPr/>
        </p:nvGrpSpPr>
        <p:grpSpPr>
          <a:xfrm>
            <a:off x="571500" y="1879264"/>
            <a:ext cx="17297400" cy="2438400"/>
            <a:chOff x="571500" y="2324100"/>
            <a:chExt cx="17297400" cy="2438400"/>
          </a:xfrm>
        </p:grpSpPr>
        <p:sp>
          <p:nvSpPr>
            <p:cNvPr id="5" name="Rectangle 4">
              <a:extLst>
                <a:ext uri="{FF2B5EF4-FFF2-40B4-BE49-F238E27FC236}">
                  <a16:creationId xmlns:a16="http://schemas.microsoft.com/office/drawing/2014/main" xmlns="" id="{4208682C-6087-5063-60B2-837FF15578C5}"/>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BF41ACB5-A53F-0612-35ED-F4FE47A7A3E8}"/>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5E8FD64F-1303-0D09-3FDD-F8E9AFE553DD}"/>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Bảng dữ liệu sản phẩm của một công ty: </a:t>
              </a:r>
              <a:r>
                <a:rPr lang="en-US" sz="3600">
                  <a:latin typeface="Arial" panose="020B0604020202020204" pitchFamily="34" charset="0"/>
                  <a:cs typeface="Arial" panose="020B0604020202020204" pitchFamily="34" charset="0"/>
                </a:rPr>
                <a:t>Sắp xếp theo tên sản phẩm hoặc theo giá để giúp khách hàng dễ dàng tìm kiếm sản phẩm theo yêu cầu của họ.</a:t>
              </a:r>
            </a:p>
          </p:txBody>
        </p:sp>
      </p:grpSp>
      <p:grpSp>
        <p:nvGrpSpPr>
          <p:cNvPr id="17" name="Group 16">
            <a:extLst>
              <a:ext uri="{FF2B5EF4-FFF2-40B4-BE49-F238E27FC236}">
                <a16:creationId xmlns:a16="http://schemas.microsoft.com/office/drawing/2014/main" xmlns="" id="{9615BE9C-8DA3-771B-75D0-3CC1409E69CB}"/>
              </a:ext>
            </a:extLst>
          </p:cNvPr>
          <p:cNvGrpSpPr/>
          <p:nvPr/>
        </p:nvGrpSpPr>
        <p:grpSpPr>
          <a:xfrm>
            <a:off x="571500" y="4514010"/>
            <a:ext cx="17297400" cy="2438400"/>
            <a:chOff x="571500" y="2324100"/>
            <a:chExt cx="17297400" cy="2438400"/>
          </a:xfrm>
        </p:grpSpPr>
        <p:sp>
          <p:nvSpPr>
            <p:cNvPr id="18" name="Rectangle 17">
              <a:extLst>
                <a:ext uri="{FF2B5EF4-FFF2-40B4-BE49-F238E27FC236}">
                  <a16:creationId xmlns:a16="http://schemas.microsoft.com/office/drawing/2014/main" xmlns="" id="{0085F0C0-28B2-E429-35F7-3F43F4E55B3C}"/>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7F38C66F-D609-70B3-64B1-05ADE13F362A}"/>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F07E6861-2BAE-2EE6-DA7D-41C21F16CCEE}"/>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Bảng dữ liệu doanh thu của một công ty: </a:t>
              </a:r>
              <a:r>
                <a:rPr lang="en-US" sz="3600">
                  <a:latin typeface="Arial" panose="020B0604020202020204" pitchFamily="34" charset="0"/>
                  <a:cs typeface="Arial" panose="020B0604020202020204" pitchFamily="34" charset="0"/>
                </a:rPr>
                <a:t>Sắp xếp theo tháng hoặc theo năm để giúp quản lý dễ dàng theo dõi sự thay đổi doanh thu theo thời gian.</a:t>
              </a:r>
            </a:p>
          </p:txBody>
        </p:sp>
      </p:grpSp>
      <p:grpSp>
        <p:nvGrpSpPr>
          <p:cNvPr id="21" name="Group 20">
            <a:extLst>
              <a:ext uri="{FF2B5EF4-FFF2-40B4-BE49-F238E27FC236}">
                <a16:creationId xmlns:a16="http://schemas.microsoft.com/office/drawing/2014/main" xmlns="" id="{FEEC80F5-3CC1-00A2-60A9-00A81DCCFB6C}"/>
              </a:ext>
            </a:extLst>
          </p:cNvPr>
          <p:cNvGrpSpPr/>
          <p:nvPr/>
        </p:nvGrpSpPr>
        <p:grpSpPr>
          <a:xfrm>
            <a:off x="557212" y="7269574"/>
            <a:ext cx="17297400" cy="2438400"/>
            <a:chOff x="571500" y="2324100"/>
            <a:chExt cx="17297400" cy="2438400"/>
          </a:xfrm>
        </p:grpSpPr>
        <p:sp>
          <p:nvSpPr>
            <p:cNvPr id="22" name="Rectangle 21">
              <a:extLst>
                <a:ext uri="{FF2B5EF4-FFF2-40B4-BE49-F238E27FC236}">
                  <a16:creationId xmlns:a16="http://schemas.microsoft.com/office/drawing/2014/main" xmlns="" id="{2A68A1BD-9E18-B287-1935-06040D9C665A}"/>
                </a:ext>
              </a:extLst>
            </p:cNvPr>
            <p:cNvSpPr/>
            <p:nvPr/>
          </p:nvSpPr>
          <p:spPr>
            <a:xfrm>
              <a:off x="571500" y="2324100"/>
              <a:ext cx="17145000" cy="228600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2E418A6-B020-9819-E280-0CA18E842A4C}"/>
                </a:ext>
              </a:extLst>
            </p:cNvPr>
            <p:cNvSpPr/>
            <p:nvPr/>
          </p:nvSpPr>
          <p:spPr>
            <a:xfrm>
              <a:off x="723900" y="2476500"/>
              <a:ext cx="17145000" cy="228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B81E1D35-CA43-3DEA-E56E-334EFF1FC888}"/>
                </a:ext>
              </a:extLst>
            </p:cNvPr>
            <p:cNvSpPr txBox="1"/>
            <p:nvPr/>
          </p:nvSpPr>
          <p:spPr>
            <a:xfrm>
              <a:off x="1181100" y="2793664"/>
              <a:ext cx="16230600" cy="1651671"/>
            </a:xfrm>
            <a:prstGeom prst="rect">
              <a:avLst/>
            </a:prstGeom>
            <a:noFill/>
          </p:spPr>
          <p:txBody>
            <a:bodyPr wrap="square">
              <a:spAutoFit/>
            </a:bodyPr>
            <a:lstStyle/>
            <a:p>
              <a:pPr algn="just">
                <a:lnSpc>
                  <a:spcPct val="150000"/>
                </a:lnSpc>
              </a:pPr>
              <a:r>
                <a:rPr lang="vi-VN" sz="3600" b="1">
                  <a:latin typeface="Arial" panose="020B0604020202020204" pitchFamily="34" charset="0"/>
                  <a:cs typeface="Arial" panose="020B0604020202020204" pitchFamily="34" charset="0"/>
                </a:rPr>
                <a:t>Bảng dữ liệu học sinh trong một trường học: </a:t>
              </a:r>
              <a:r>
                <a:rPr lang="vi-VN" sz="3600">
                  <a:latin typeface="Arial" panose="020B0604020202020204" pitchFamily="34" charset="0"/>
                  <a:cs typeface="Arial" panose="020B0604020202020204" pitchFamily="34" charset="0"/>
                </a:rPr>
                <a:t>Sắp xếp theo điểm số hoặc theo tên học sinh để giúp giáo viên và phụ huynh dễ dàng theo dõi tiến trình</a:t>
              </a:r>
              <a:r>
                <a:rPr lang="en-US" sz="360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7833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678362"/>
            <a:ext cx="18288000" cy="2608638"/>
            <a:chOff x="0" y="0"/>
            <a:chExt cx="4816593" cy="687049"/>
          </a:xfrm>
        </p:grpSpPr>
        <p:sp>
          <p:nvSpPr>
            <p:cNvPr id="3" name="Freeform 3"/>
            <p:cNvSpPr/>
            <p:nvPr/>
          </p:nvSpPr>
          <p:spPr>
            <a:xfrm>
              <a:off x="0" y="0"/>
              <a:ext cx="4816592" cy="687049"/>
            </a:xfrm>
            <a:custGeom>
              <a:avLst/>
              <a:gdLst/>
              <a:ahLst/>
              <a:cxnLst/>
              <a:rect l="l" t="t" r="r" b="b"/>
              <a:pathLst>
                <a:path w="4816592" h="687049">
                  <a:moveTo>
                    <a:pt x="0" y="0"/>
                  </a:moveTo>
                  <a:lnTo>
                    <a:pt x="4816592" y="0"/>
                  </a:lnTo>
                  <a:lnTo>
                    <a:pt x="4816592" y="687049"/>
                  </a:lnTo>
                  <a:lnTo>
                    <a:pt x="0" y="687049"/>
                  </a:lnTo>
                  <a:close/>
                </a:path>
              </a:pathLst>
            </a:custGeom>
            <a:solidFill>
              <a:srgbClr val="6DBDF8"/>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06930" y="1154653"/>
            <a:ext cx="14874140" cy="7977694"/>
            <a:chOff x="0" y="0"/>
            <a:chExt cx="2980387" cy="2108826"/>
          </a:xfrm>
        </p:grpSpPr>
        <p:sp>
          <p:nvSpPr>
            <p:cNvPr id="7" name="Freeform 7"/>
            <p:cNvSpPr/>
            <p:nvPr/>
          </p:nvSpPr>
          <p:spPr>
            <a:xfrm>
              <a:off x="0" y="0"/>
              <a:ext cx="2980387" cy="2108826"/>
            </a:xfrm>
            <a:custGeom>
              <a:avLst/>
              <a:gdLst/>
              <a:ahLst/>
              <a:cxnLst/>
              <a:rect l="l" t="t" r="r" b="b"/>
              <a:pathLst>
                <a:path w="2980387" h="2108826">
                  <a:moveTo>
                    <a:pt x="0" y="0"/>
                  </a:moveTo>
                  <a:lnTo>
                    <a:pt x="2980387" y="0"/>
                  </a:lnTo>
                  <a:lnTo>
                    <a:pt x="2980387" y="2108826"/>
                  </a:lnTo>
                  <a:lnTo>
                    <a:pt x="0" y="2108826"/>
                  </a:lnTo>
                  <a:close/>
                </a:path>
              </a:pathLst>
            </a:custGeom>
            <a:solidFill>
              <a:srgbClr val="F6F6F6"/>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3187460" y="8172701"/>
            <a:ext cx="549151" cy="54915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3974232" y="8172701"/>
            <a:ext cx="549151" cy="549151"/>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4761508" y="8172701"/>
            <a:ext cx="549151" cy="5491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CE5A"/>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2133598" y="2775479"/>
            <a:ext cx="14020800" cy="3811684"/>
          </a:xfrm>
          <a:prstGeom prst="rect">
            <a:avLst/>
          </a:prstGeom>
        </p:spPr>
        <p:txBody>
          <a:bodyPr wrap="square" lIns="0" tIns="0" rIns="0" bIns="0" rtlCol="0" anchor="t">
            <a:spAutoFit/>
          </a:bodyPr>
          <a:lstStyle/>
          <a:p>
            <a:pPr algn="ctr">
              <a:lnSpc>
                <a:spcPct val="150000"/>
              </a:lnSpc>
            </a:pPr>
            <a:r>
              <a:rPr lang="vi-VN" sz="8800" b="1" dirty="0">
                <a:solidFill>
                  <a:schemeClr val="tx2">
                    <a:lumMod val="75000"/>
                  </a:schemeClr>
                </a:solidFill>
                <a:latin typeface="Arial" panose="020B0604020202020204" pitchFamily="34" charset="0"/>
                <a:cs typeface="Arial" panose="020B0604020202020204" pitchFamily="34" charset="0"/>
              </a:rPr>
              <a:t>HẸN GẶP LẠI CÁC EM TRONG TIẾT HỌC SAU! </a:t>
            </a:r>
            <a:endParaRPr lang="en-US" sz="8800" b="1" dirty="0">
              <a:solidFill>
                <a:schemeClr val="tx2">
                  <a:lumMod val="75000"/>
                </a:schemeClr>
              </a:solidFill>
              <a:latin typeface="Arial" panose="020B0604020202020204" pitchFamily="34" charset="0"/>
              <a:cs typeface="Arial" panose="020B0604020202020204" pitchFamily="34" charset="0"/>
            </a:endParaRPr>
          </a:p>
        </p:txBody>
      </p:sp>
      <p:grpSp>
        <p:nvGrpSpPr>
          <p:cNvPr id="19" name="Group 19"/>
          <p:cNvGrpSpPr/>
          <p:nvPr/>
        </p:nvGrpSpPr>
        <p:grpSpPr>
          <a:xfrm>
            <a:off x="16581070" y="0"/>
            <a:ext cx="1706930" cy="1154653"/>
            <a:chOff x="0" y="0"/>
            <a:chExt cx="449562" cy="304106"/>
          </a:xfrm>
        </p:grpSpPr>
        <p:sp>
          <p:nvSpPr>
            <p:cNvPr id="20" name="Freeform 20"/>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0" y="0"/>
            <a:ext cx="1706930" cy="1154653"/>
            <a:chOff x="0" y="0"/>
            <a:chExt cx="449562" cy="304106"/>
          </a:xfrm>
        </p:grpSpPr>
        <p:sp>
          <p:nvSpPr>
            <p:cNvPr id="23" name="Freeform 23"/>
            <p:cNvSpPr/>
            <p:nvPr/>
          </p:nvSpPr>
          <p:spPr>
            <a:xfrm>
              <a:off x="0" y="0"/>
              <a:ext cx="449562" cy="304106"/>
            </a:xfrm>
            <a:custGeom>
              <a:avLst/>
              <a:gdLst/>
              <a:ahLst/>
              <a:cxnLst/>
              <a:rect l="l" t="t" r="r" b="b"/>
              <a:pathLst>
                <a:path w="449562" h="304106">
                  <a:moveTo>
                    <a:pt x="0" y="0"/>
                  </a:moveTo>
                  <a:lnTo>
                    <a:pt x="449562" y="0"/>
                  </a:lnTo>
                  <a:lnTo>
                    <a:pt x="449562" y="304106"/>
                  </a:lnTo>
                  <a:lnTo>
                    <a:pt x="0" y="304106"/>
                  </a:lnTo>
                  <a:close/>
                </a:path>
              </a:pathLst>
            </a:custGeom>
            <a:solidFill>
              <a:srgbClr val="EBCE5A"/>
            </a:solidFill>
          </p:spPr>
          <p:txBody>
            <a:bodyPr/>
            <a:lstStyle/>
            <a:p>
              <a:endParaRPr lang="en-US"/>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574707" y="0"/>
            <a:ext cx="2661219" cy="1446215"/>
            <a:chOff x="0" y="0"/>
            <a:chExt cx="2424761" cy="1317714"/>
          </a:xfrm>
        </p:grpSpPr>
        <p:sp>
          <p:nvSpPr>
            <p:cNvPr id="3" name="Freeform 3"/>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4" name="Group 4"/>
          <p:cNvGrpSpPr/>
          <p:nvPr/>
        </p:nvGrpSpPr>
        <p:grpSpPr>
          <a:xfrm rot="5400000">
            <a:off x="16658920" y="1084213"/>
            <a:ext cx="2096946" cy="1161214"/>
            <a:chOff x="0" y="0"/>
            <a:chExt cx="2379557" cy="1317714"/>
          </a:xfrm>
        </p:grpSpPr>
        <p:sp>
          <p:nvSpPr>
            <p:cNvPr id="5" name="Freeform 5"/>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6" name="Group 6"/>
          <p:cNvGrpSpPr/>
          <p:nvPr/>
        </p:nvGrpSpPr>
        <p:grpSpPr>
          <a:xfrm rot="5400000">
            <a:off x="16234283" y="8233283"/>
            <a:ext cx="2661219" cy="1446215"/>
            <a:chOff x="0" y="0"/>
            <a:chExt cx="2424761" cy="1317714"/>
          </a:xfrm>
        </p:grpSpPr>
        <p:sp>
          <p:nvSpPr>
            <p:cNvPr id="7" name="Freeform 7"/>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8" name="Group 8"/>
          <p:cNvGrpSpPr/>
          <p:nvPr/>
        </p:nvGrpSpPr>
        <p:grpSpPr>
          <a:xfrm rot="-10800000">
            <a:off x="15574707" y="9125786"/>
            <a:ext cx="2096946" cy="1161214"/>
            <a:chOff x="0" y="0"/>
            <a:chExt cx="2379557" cy="1317714"/>
          </a:xfrm>
        </p:grpSpPr>
        <p:sp>
          <p:nvSpPr>
            <p:cNvPr id="9" name="Freeform 9"/>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10" name="Group 10"/>
          <p:cNvGrpSpPr/>
          <p:nvPr/>
        </p:nvGrpSpPr>
        <p:grpSpPr>
          <a:xfrm rot="-5400000">
            <a:off x="-607502" y="659576"/>
            <a:ext cx="2661219" cy="1446215"/>
            <a:chOff x="0" y="0"/>
            <a:chExt cx="2424761" cy="1317714"/>
          </a:xfrm>
        </p:grpSpPr>
        <p:sp>
          <p:nvSpPr>
            <p:cNvPr id="11" name="Freeform 11"/>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12" name="Group 12"/>
          <p:cNvGrpSpPr/>
          <p:nvPr/>
        </p:nvGrpSpPr>
        <p:grpSpPr>
          <a:xfrm>
            <a:off x="616347" y="0"/>
            <a:ext cx="2096946" cy="1161214"/>
            <a:chOff x="0" y="0"/>
            <a:chExt cx="2379557" cy="1317714"/>
          </a:xfrm>
        </p:grpSpPr>
        <p:sp>
          <p:nvSpPr>
            <p:cNvPr id="13" name="Freeform 13"/>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grpSp>
        <p:nvGrpSpPr>
          <p:cNvPr id="14" name="Group 14"/>
          <p:cNvGrpSpPr/>
          <p:nvPr/>
        </p:nvGrpSpPr>
        <p:grpSpPr>
          <a:xfrm rot="-10800000">
            <a:off x="52074" y="8840785"/>
            <a:ext cx="2661219" cy="1446215"/>
            <a:chOff x="0" y="0"/>
            <a:chExt cx="2424761" cy="1317714"/>
          </a:xfrm>
        </p:grpSpPr>
        <p:sp>
          <p:nvSpPr>
            <p:cNvPr id="15" name="Freeform 15"/>
            <p:cNvSpPr/>
            <p:nvPr/>
          </p:nvSpPr>
          <p:spPr>
            <a:xfrm>
              <a:off x="0" y="0"/>
              <a:ext cx="2424761" cy="1317714"/>
            </a:xfrm>
            <a:custGeom>
              <a:avLst/>
              <a:gdLst/>
              <a:ahLst/>
              <a:cxnLst/>
              <a:rect l="l" t="t" r="r" b="b"/>
              <a:pathLst>
                <a:path w="2424761" h="1317714">
                  <a:moveTo>
                    <a:pt x="0" y="0"/>
                  </a:moveTo>
                  <a:lnTo>
                    <a:pt x="1212380" y="1317714"/>
                  </a:lnTo>
                  <a:lnTo>
                    <a:pt x="2424761" y="0"/>
                  </a:lnTo>
                  <a:close/>
                </a:path>
              </a:pathLst>
            </a:custGeom>
            <a:solidFill>
              <a:srgbClr val="EBCE5A"/>
            </a:solidFill>
          </p:spPr>
          <p:txBody>
            <a:bodyPr/>
            <a:lstStyle/>
            <a:p>
              <a:endParaRPr lang="en-US"/>
            </a:p>
          </p:txBody>
        </p:sp>
      </p:grpSp>
      <p:grpSp>
        <p:nvGrpSpPr>
          <p:cNvPr id="16" name="Group 16"/>
          <p:cNvGrpSpPr/>
          <p:nvPr/>
        </p:nvGrpSpPr>
        <p:grpSpPr>
          <a:xfrm rot="-5400000">
            <a:off x="-467866" y="8077313"/>
            <a:ext cx="2096946" cy="1161214"/>
            <a:chOff x="0" y="0"/>
            <a:chExt cx="2379557" cy="1317714"/>
          </a:xfrm>
        </p:grpSpPr>
        <p:sp>
          <p:nvSpPr>
            <p:cNvPr id="17" name="Freeform 17"/>
            <p:cNvSpPr/>
            <p:nvPr/>
          </p:nvSpPr>
          <p:spPr>
            <a:xfrm>
              <a:off x="0" y="0"/>
              <a:ext cx="2379557" cy="1317714"/>
            </a:xfrm>
            <a:custGeom>
              <a:avLst/>
              <a:gdLst/>
              <a:ahLst/>
              <a:cxnLst/>
              <a:rect l="l" t="t" r="r" b="b"/>
              <a:pathLst>
                <a:path w="2379557" h="1317714">
                  <a:moveTo>
                    <a:pt x="0" y="0"/>
                  </a:moveTo>
                  <a:lnTo>
                    <a:pt x="1189779" y="1317714"/>
                  </a:lnTo>
                  <a:lnTo>
                    <a:pt x="2379557" y="0"/>
                  </a:lnTo>
                  <a:close/>
                </a:path>
              </a:pathLst>
            </a:custGeom>
            <a:solidFill>
              <a:srgbClr val="6DBDF8"/>
            </a:solidFill>
          </p:spPr>
          <p:txBody>
            <a:bodyPr/>
            <a:lstStyle/>
            <a:p>
              <a:endParaRPr lang="en-US"/>
            </a:p>
          </p:txBody>
        </p:sp>
      </p:grpSp>
      <p:sp>
        <p:nvSpPr>
          <p:cNvPr id="42" name="TextBox 42"/>
          <p:cNvSpPr txBox="1"/>
          <p:nvPr/>
        </p:nvSpPr>
        <p:spPr>
          <a:xfrm>
            <a:off x="10876951" y="7710681"/>
            <a:ext cx="4292254" cy="419100"/>
          </a:xfrm>
          <a:prstGeom prst="rect">
            <a:avLst/>
          </a:prstGeom>
        </p:spPr>
        <p:txBody>
          <a:bodyPr lIns="0" tIns="0" rIns="0" bIns="0" rtlCol="0" anchor="t">
            <a:spAutoFit/>
          </a:bodyPr>
          <a:lstStyle/>
          <a:p>
            <a:pPr algn="ctr">
              <a:lnSpc>
                <a:spcPts val="3366"/>
              </a:lnSpc>
            </a:pPr>
            <a:r>
              <a:rPr lang="en-US" sz="2805">
                <a:solidFill>
                  <a:srgbClr val="FFFFFF"/>
                </a:solidFill>
                <a:latin typeface="Open Sans"/>
              </a:rPr>
              <a:t>Job Position</a:t>
            </a:r>
          </a:p>
        </p:txBody>
      </p:sp>
      <p:sp>
        <p:nvSpPr>
          <p:cNvPr id="43" name="Rectangle 42"/>
          <p:cNvSpPr/>
          <p:nvPr/>
        </p:nvSpPr>
        <p:spPr>
          <a:xfrm>
            <a:off x="2133600" y="2805695"/>
            <a:ext cx="14022385" cy="3904017"/>
          </a:xfrm>
          <a:prstGeom prst="rect">
            <a:avLst/>
          </a:prstGeom>
        </p:spPr>
        <p:txBody>
          <a:bodyPr wrap="square">
            <a:spAutoFit/>
          </a:bodyPr>
          <a:lstStyle/>
          <a:p>
            <a:pPr algn="ctr">
              <a:lnSpc>
                <a:spcPct val="150000"/>
              </a:lnSpc>
            </a:pPr>
            <a:r>
              <a:rPr lang="en-US" sz="8800" b="1">
                <a:solidFill>
                  <a:srgbClr val="C00000"/>
                </a:solidFill>
                <a:latin typeface="Arial" panose="020B0604020202020204" pitchFamily="34" charset="0"/>
                <a:cs typeface="Arial" panose="020B0604020202020204" pitchFamily="34" charset="0"/>
              </a:rPr>
              <a:t>BÀI 2: </a:t>
            </a:r>
          </a:p>
          <a:p>
            <a:pPr algn="ctr">
              <a:lnSpc>
                <a:spcPct val="150000"/>
              </a:lnSpc>
            </a:pPr>
            <a:r>
              <a:rPr lang="en-US" sz="8800" b="1">
                <a:solidFill>
                  <a:srgbClr val="C00000"/>
                </a:solidFill>
                <a:latin typeface="Arial" panose="020B0604020202020204" pitchFamily="34" charset="0"/>
                <a:cs typeface="Arial" panose="020B0604020202020204" pitchFamily="34" charset="0"/>
              </a:rPr>
              <a:t>SẮP XẾP DỮ LIỆU</a:t>
            </a:r>
            <a:endParaRPr lang="en-US" sz="88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2000" y="1344304"/>
            <a:ext cx="3449353" cy="3492303"/>
          </a:xfrm>
          <a:prstGeom prst="rect">
            <a:avLst/>
          </a:prstGeom>
        </p:spPr>
        <p:txBody>
          <a:bodyPr lIns="50800" tIns="50800" rIns="50800" bIns="50800" rtlCol="0" anchor="ctr"/>
          <a:lstStyle/>
          <a:p>
            <a:pPr algn="ctr">
              <a:lnSpc>
                <a:spcPts val="2659"/>
              </a:lnSpc>
              <a:spcBef>
                <a:spcPct val="0"/>
              </a:spcBef>
            </a:pPr>
            <a:endParaRPr/>
          </a:p>
        </p:txBody>
      </p:sp>
      <p:grpSp>
        <p:nvGrpSpPr>
          <p:cNvPr id="55" name="Group 54"/>
          <p:cNvGrpSpPr/>
          <p:nvPr/>
        </p:nvGrpSpPr>
        <p:grpSpPr>
          <a:xfrm>
            <a:off x="895546" y="2343092"/>
            <a:ext cx="9312170" cy="2037721"/>
            <a:chOff x="232070" y="614083"/>
            <a:chExt cx="9312170" cy="2037721"/>
          </a:xfrm>
        </p:grpSpPr>
        <p:sp>
          <p:nvSpPr>
            <p:cNvPr id="3" name="Freeform 3"/>
            <p:cNvSpPr/>
            <p:nvPr/>
          </p:nvSpPr>
          <p:spPr>
            <a:xfrm>
              <a:off x="762000" y="614083"/>
              <a:ext cx="8252310" cy="2037721"/>
            </a:xfrm>
            <a:custGeom>
              <a:avLst/>
              <a:gdLst/>
              <a:ahLst/>
              <a:cxnLst/>
              <a:rect l="l" t="t" r="r" b="b"/>
              <a:pathLst>
                <a:path w="1944561" h="533623">
                  <a:moveTo>
                    <a:pt x="0" y="0"/>
                  </a:moveTo>
                  <a:lnTo>
                    <a:pt x="1944561" y="0"/>
                  </a:lnTo>
                  <a:lnTo>
                    <a:pt x="1944561" y="533623"/>
                  </a:lnTo>
                  <a:lnTo>
                    <a:pt x="0" y="533623"/>
                  </a:lnTo>
                  <a:close/>
                </a:path>
              </a:pathLst>
            </a:custGeom>
            <a:solidFill>
              <a:srgbClr val="6DBDF8"/>
            </a:solidFill>
          </p:spPr>
          <p:txBody>
            <a:bodyPr/>
            <a:lstStyle/>
            <a:p>
              <a:endParaRPr lang="en-US"/>
            </a:p>
          </p:txBody>
        </p:sp>
        <p:sp>
          <p:nvSpPr>
            <p:cNvPr id="5" name="TextBox 5"/>
            <p:cNvSpPr txBox="1"/>
            <p:nvPr/>
          </p:nvSpPr>
          <p:spPr>
            <a:xfrm>
              <a:off x="232070" y="1088531"/>
              <a:ext cx="9312170" cy="1088824"/>
            </a:xfrm>
            <a:prstGeom prst="rect">
              <a:avLst/>
            </a:prstGeom>
          </p:spPr>
          <p:txBody>
            <a:bodyPr lIns="0" tIns="0" rIns="0" bIns="0" rtlCol="0" anchor="t">
              <a:spAutoFit/>
            </a:bodyPr>
            <a:lstStyle/>
            <a:p>
              <a:pPr algn="ctr">
                <a:lnSpc>
                  <a:spcPts val="9323"/>
                </a:lnSpc>
              </a:pPr>
              <a:r>
                <a:rPr lang="en-US" sz="6000" b="1">
                  <a:solidFill>
                    <a:srgbClr val="FFFFFF"/>
                  </a:solidFill>
                  <a:latin typeface="Arial" panose="020B0604020202020204" pitchFamily="34" charset="0"/>
                  <a:cs typeface="Arial" panose="020B0604020202020204" pitchFamily="34" charset="0"/>
                </a:rPr>
                <a:t>NỘI DUNG BÀI HỌC </a:t>
              </a:r>
              <a:endParaRPr lang="en-US" sz="6000" b="1" dirty="0">
                <a:solidFill>
                  <a:srgbClr val="FFFFFF"/>
                </a:solidFill>
                <a:latin typeface="Arial" panose="020B0604020202020204" pitchFamily="34" charset="0"/>
                <a:cs typeface="Arial" panose="020B0604020202020204" pitchFamily="34" charset="0"/>
              </a:endParaRPr>
            </a:p>
          </p:txBody>
        </p:sp>
      </p:grpSp>
      <p:grpSp>
        <p:nvGrpSpPr>
          <p:cNvPr id="41" name="Group 41"/>
          <p:cNvGrpSpPr/>
          <p:nvPr/>
        </p:nvGrpSpPr>
        <p:grpSpPr>
          <a:xfrm>
            <a:off x="11837966" y="0"/>
            <a:ext cx="6450034" cy="10261602"/>
            <a:chOff x="0" y="0"/>
            <a:chExt cx="1698774" cy="2702644"/>
          </a:xfrm>
        </p:grpSpPr>
        <p:sp>
          <p:nvSpPr>
            <p:cNvPr id="42" name="Freeform 42"/>
            <p:cNvSpPr/>
            <p:nvPr/>
          </p:nvSpPr>
          <p:spPr>
            <a:xfrm>
              <a:off x="0" y="0"/>
              <a:ext cx="1698774" cy="2702644"/>
            </a:xfrm>
            <a:custGeom>
              <a:avLst/>
              <a:gdLst/>
              <a:ahLst/>
              <a:cxnLst/>
              <a:rect l="l" t="t" r="r" b="b"/>
              <a:pathLst>
                <a:path w="1698774" h="2702644">
                  <a:moveTo>
                    <a:pt x="0" y="0"/>
                  </a:moveTo>
                  <a:lnTo>
                    <a:pt x="1698774" y="0"/>
                  </a:lnTo>
                  <a:lnTo>
                    <a:pt x="1698774" y="2702644"/>
                  </a:lnTo>
                  <a:lnTo>
                    <a:pt x="0" y="2702644"/>
                  </a:lnTo>
                  <a:close/>
                </a:path>
              </a:pathLst>
            </a:custGeom>
            <a:solidFill>
              <a:srgbClr val="6DBDF8"/>
            </a:solidFill>
          </p:spPr>
          <p:txBody>
            <a:bodyPr/>
            <a:lstStyle/>
            <a:p>
              <a:endParaRPr lang="en-US"/>
            </a:p>
          </p:txBody>
        </p:sp>
        <p:sp>
          <p:nvSpPr>
            <p:cNvPr id="43" name="TextBox 4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44" name="Group 44"/>
          <p:cNvGrpSpPr/>
          <p:nvPr/>
        </p:nvGrpSpPr>
        <p:grpSpPr>
          <a:xfrm>
            <a:off x="10384273" y="887600"/>
            <a:ext cx="7903727" cy="3722651"/>
            <a:chOff x="0" y="0"/>
            <a:chExt cx="2221210" cy="868628"/>
          </a:xfrm>
        </p:grpSpPr>
        <p:sp>
          <p:nvSpPr>
            <p:cNvPr id="45" name="Freeform 45"/>
            <p:cNvSpPr/>
            <p:nvPr/>
          </p:nvSpPr>
          <p:spPr>
            <a:xfrm>
              <a:off x="0" y="0"/>
              <a:ext cx="2221210" cy="868628"/>
            </a:xfrm>
            <a:custGeom>
              <a:avLst/>
              <a:gdLst/>
              <a:ahLst/>
              <a:cxnLst/>
              <a:rect l="l" t="t" r="r" b="b"/>
              <a:pathLst>
                <a:path w="2221210" h="868628">
                  <a:moveTo>
                    <a:pt x="0" y="0"/>
                  </a:moveTo>
                  <a:lnTo>
                    <a:pt x="2221210" y="0"/>
                  </a:lnTo>
                  <a:lnTo>
                    <a:pt x="2221210" y="868628"/>
                  </a:lnTo>
                  <a:lnTo>
                    <a:pt x="0" y="868628"/>
                  </a:lnTo>
                  <a:close/>
                </a:path>
              </a:pathLst>
            </a:custGeom>
            <a:solidFill>
              <a:srgbClr val="F6F6F6"/>
            </a:solidFill>
          </p:spPr>
          <p:txBody>
            <a:bodyPr/>
            <a:lstStyle/>
            <a:p>
              <a:endParaRPr lang="en-US"/>
            </a:p>
          </p:txBody>
        </p:sp>
        <p:sp>
          <p:nvSpPr>
            <p:cNvPr id="46" name="TextBox 4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8" name="Picture 57"/>
          <p:cNvPicPr>
            <a:picLocks noChangeAspect="1"/>
          </p:cNvPicPr>
          <p:nvPr/>
        </p:nvPicPr>
        <p:blipFill>
          <a:blip r:embed="rId2"/>
          <a:stretch>
            <a:fillRect/>
          </a:stretch>
        </p:blipFill>
        <p:spPr>
          <a:xfrm>
            <a:off x="12344400" y="6058104"/>
            <a:ext cx="5943600" cy="4203498"/>
          </a:xfrm>
          <a:prstGeom prst="rect">
            <a:avLst/>
          </a:prstGeom>
        </p:spPr>
      </p:pic>
      <p:sp>
        <p:nvSpPr>
          <p:cNvPr id="2" name="Freeform 6">
            <a:extLst>
              <a:ext uri="{FF2B5EF4-FFF2-40B4-BE49-F238E27FC236}">
                <a16:creationId xmlns:a16="http://schemas.microsoft.com/office/drawing/2014/main" xmlns="" id="{A1C5EC15-11B7-E422-3054-AC7D10CC9E7F}"/>
              </a:ext>
            </a:extLst>
          </p:cNvPr>
          <p:cNvSpPr/>
          <p:nvPr/>
        </p:nvSpPr>
        <p:spPr>
          <a:xfrm>
            <a:off x="13066307" y="396416"/>
            <a:ext cx="2933854" cy="3291841"/>
          </a:xfrm>
          <a:custGeom>
            <a:avLst/>
            <a:gdLst/>
            <a:ahLst/>
            <a:cxnLst/>
            <a:rect l="l" t="t" r="r" b="b"/>
            <a:pathLst>
              <a:path w="3667316" h="4114800">
                <a:moveTo>
                  <a:pt x="0" y="0"/>
                </a:moveTo>
                <a:lnTo>
                  <a:pt x="3667316" y="0"/>
                </a:lnTo>
                <a:lnTo>
                  <a:pt x="366731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xmlns="" id="{6CB8F0BB-32E6-6023-C70A-B62B74F96A9E}"/>
              </a:ext>
            </a:extLst>
          </p:cNvPr>
          <p:cNvGrpSpPr/>
          <p:nvPr/>
        </p:nvGrpSpPr>
        <p:grpSpPr>
          <a:xfrm>
            <a:off x="776037" y="4592840"/>
            <a:ext cx="9564016" cy="1437253"/>
            <a:chOff x="820257" y="3086100"/>
            <a:chExt cx="9564016" cy="1437253"/>
          </a:xfrm>
        </p:grpSpPr>
        <p:sp>
          <p:nvSpPr>
            <p:cNvPr id="56" name="Rectangle 55"/>
            <p:cNvSpPr/>
            <p:nvPr/>
          </p:nvSpPr>
          <p:spPr>
            <a:xfrm>
              <a:off x="820257" y="3086100"/>
              <a:ext cx="1467582" cy="1437253"/>
            </a:xfrm>
            <a:prstGeom prst="rect">
              <a:avLst/>
            </a:prstGeom>
          </p:spPr>
          <p:txBody>
            <a:bodyPr wrap="square">
              <a:spAutoFit/>
            </a:bodyPr>
            <a:lstStyle/>
            <a:p>
              <a:pPr algn="just">
                <a:lnSpc>
                  <a:spcPct val="150000"/>
                </a:lnSpc>
              </a:pPr>
              <a:r>
                <a:rPr lang="en-US" sz="6600">
                  <a:latin typeface="Amasis MT Pro Black" panose="02040A04050005020304" pitchFamily="18" charset="0"/>
                </a:rPr>
                <a:t>01 </a:t>
              </a:r>
              <a:endParaRPr lang="en-US" sz="6600" dirty="0">
                <a:latin typeface="Amasis MT Pro Black" panose="02040A04050005020304" pitchFamily="18" charset="0"/>
              </a:endParaRPr>
            </a:p>
          </p:txBody>
        </p:sp>
        <p:sp>
          <p:nvSpPr>
            <p:cNvPr id="6" name="TextBox 5">
              <a:extLst>
                <a:ext uri="{FF2B5EF4-FFF2-40B4-BE49-F238E27FC236}">
                  <a16:creationId xmlns:a16="http://schemas.microsoft.com/office/drawing/2014/main" xmlns="" id="{6F467794-9495-4AA2-90A2-B239B90BE671}"/>
                </a:ext>
              </a:extLst>
            </p:cNvPr>
            <p:cNvSpPr txBox="1"/>
            <p:nvPr/>
          </p:nvSpPr>
          <p:spPr>
            <a:xfrm>
              <a:off x="2480547" y="3555129"/>
              <a:ext cx="7903726"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Sắp xếp dữ liệu trên một cột </a:t>
              </a:r>
            </a:p>
          </p:txBody>
        </p:sp>
      </p:grpSp>
      <p:grpSp>
        <p:nvGrpSpPr>
          <p:cNvPr id="8" name="Group 7">
            <a:extLst>
              <a:ext uri="{FF2B5EF4-FFF2-40B4-BE49-F238E27FC236}">
                <a16:creationId xmlns:a16="http://schemas.microsoft.com/office/drawing/2014/main" xmlns="" id="{728D3D57-66B7-FCEC-C7CD-11AC118C0E38}"/>
              </a:ext>
            </a:extLst>
          </p:cNvPr>
          <p:cNvGrpSpPr/>
          <p:nvPr/>
        </p:nvGrpSpPr>
        <p:grpSpPr>
          <a:xfrm>
            <a:off x="776037" y="6722600"/>
            <a:ext cx="9564016" cy="1437253"/>
            <a:chOff x="820257" y="3086100"/>
            <a:chExt cx="9564016" cy="1437253"/>
          </a:xfrm>
        </p:grpSpPr>
        <p:sp>
          <p:nvSpPr>
            <p:cNvPr id="9" name="Rectangle 8">
              <a:extLst>
                <a:ext uri="{FF2B5EF4-FFF2-40B4-BE49-F238E27FC236}">
                  <a16:creationId xmlns:a16="http://schemas.microsoft.com/office/drawing/2014/main" xmlns="" id="{A93DCFF2-17DF-36CD-563D-9E4B9BB3FA71}"/>
                </a:ext>
              </a:extLst>
            </p:cNvPr>
            <p:cNvSpPr/>
            <p:nvPr/>
          </p:nvSpPr>
          <p:spPr>
            <a:xfrm>
              <a:off x="820257" y="3086100"/>
              <a:ext cx="1467582" cy="1437253"/>
            </a:xfrm>
            <a:prstGeom prst="rect">
              <a:avLst/>
            </a:prstGeom>
          </p:spPr>
          <p:txBody>
            <a:bodyPr wrap="square">
              <a:spAutoFit/>
            </a:bodyPr>
            <a:lstStyle/>
            <a:p>
              <a:pPr algn="just">
                <a:lnSpc>
                  <a:spcPct val="150000"/>
                </a:lnSpc>
              </a:pPr>
              <a:r>
                <a:rPr lang="en-US" sz="6600">
                  <a:latin typeface="Amasis MT Pro Black" panose="02040A04050005020304" pitchFamily="18" charset="0"/>
                </a:rPr>
                <a:t>02 </a:t>
              </a:r>
              <a:endParaRPr lang="en-US" sz="6600" dirty="0">
                <a:latin typeface="Amasis MT Pro Black" panose="02040A04050005020304" pitchFamily="18" charset="0"/>
              </a:endParaRPr>
            </a:p>
          </p:txBody>
        </p:sp>
        <p:sp>
          <p:nvSpPr>
            <p:cNvPr id="10" name="TextBox 9">
              <a:extLst>
                <a:ext uri="{FF2B5EF4-FFF2-40B4-BE49-F238E27FC236}">
                  <a16:creationId xmlns:a16="http://schemas.microsoft.com/office/drawing/2014/main" xmlns="" id="{83D08F4B-FB43-B77D-600C-0AAA770BCF16}"/>
                </a:ext>
              </a:extLst>
            </p:cNvPr>
            <p:cNvSpPr txBox="1"/>
            <p:nvPr/>
          </p:nvSpPr>
          <p:spPr>
            <a:xfrm>
              <a:off x="2480547" y="3555129"/>
              <a:ext cx="7903726"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Sắp xếp dữ liệu trên nhiều cột </a:t>
              </a:r>
            </a:p>
          </p:txBody>
        </p:sp>
      </p:grpSp>
    </p:spTree>
    <p:extLst>
      <p:ext uri="{BB962C8B-B14F-4D97-AF65-F5344CB8AC3E}">
        <p14:creationId xmlns:p14="http://schemas.microsoft.com/office/powerpoint/2010/main" val="23650879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743200" y="342900"/>
            <a:ext cx="13563600" cy="1195734"/>
            <a:chOff x="5347082" y="500404"/>
            <a:chExt cx="13563600" cy="1195734"/>
          </a:xfrm>
        </p:grpSpPr>
        <p:sp>
          <p:nvSpPr>
            <p:cNvPr id="21" name="Freeform 21"/>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3" name="TextBox 23"/>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1. Sắp xếp dữ liệu trên một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Freeform 5">
            <a:extLst>
              <a:ext uri="{FF2B5EF4-FFF2-40B4-BE49-F238E27FC236}">
                <a16:creationId xmlns:a16="http://schemas.microsoft.com/office/drawing/2014/main" xmlns="" id="{77E06928-0F0F-199F-0DC5-6ECD5AFCE68D}"/>
              </a:ext>
            </a:extLst>
          </p:cNvPr>
          <p:cNvSpPr/>
          <p:nvPr/>
        </p:nvSpPr>
        <p:spPr>
          <a:xfrm>
            <a:off x="1361629" y="1797741"/>
            <a:ext cx="1752600" cy="16764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xmlns="" id="{15EC99F4-D50B-3650-9F11-5DBAF2F3724F}"/>
              </a:ext>
            </a:extLst>
          </p:cNvPr>
          <p:cNvSpPr txBox="1"/>
          <p:nvPr/>
        </p:nvSpPr>
        <p:spPr>
          <a:xfrm>
            <a:off x="3352800" y="2281998"/>
            <a:ext cx="105156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Đọc thông tin trong SGK và trả lời câu hỏi: </a:t>
            </a:r>
          </a:p>
        </p:txBody>
      </p:sp>
      <p:sp>
        <p:nvSpPr>
          <p:cNvPr id="5" name="TextBox 4">
            <a:extLst>
              <a:ext uri="{FF2B5EF4-FFF2-40B4-BE49-F238E27FC236}">
                <a16:creationId xmlns:a16="http://schemas.microsoft.com/office/drawing/2014/main" xmlns="" id="{092266C2-0E1B-7B54-B0DE-C128D13D8387}"/>
              </a:ext>
            </a:extLst>
          </p:cNvPr>
          <p:cNvSpPr txBox="1"/>
          <p:nvPr/>
        </p:nvSpPr>
        <p:spPr>
          <a:xfrm>
            <a:off x="3702843" y="2913399"/>
            <a:ext cx="12599194" cy="1824923"/>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Mục đích của việc sắp xếp một bẳng dữ liệu là gì?</a:t>
            </a:r>
          </a:p>
          <a:p>
            <a:pPr marL="571500" indent="-571500">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Dữ liệu được sắp xếp có thể ở những dạng nào? </a:t>
            </a:r>
            <a:endParaRPr lang="en-US" sz="40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2C38F76F-5A19-4923-63EF-025F314B9D00}"/>
              </a:ext>
            </a:extLst>
          </p:cNvPr>
          <p:cNvGrpSpPr/>
          <p:nvPr/>
        </p:nvGrpSpPr>
        <p:grpSpPr>
          <a:xfrm>
            <a:off x="618522" y="5143500"/>
            <a:ext cx="8991600" cy="4429216"/>
            <a:chOff x="685800" y="5143500"/>
            <a:chExt cx="8991600" cy="4429216"/>
          </a:xfrm>
        </p:grpSpPr>
        <p:sp>
          <p:nvSpPr>
            <p:cNvPr id="6" name="Rectangle 5">
              <a:extLst>
                <a:ext uri="{FF2B5EF4-FFF2-40B4-BE49-F238E27FC236}">
                  <a16:creationId xmlns:a16="http://schemas.microsoft.com/office/drawing/2014/main" xmlns="" id="{86171F64-6E04-A20E-687F-D5E09553E22E}"/>
                </a:ext>
              </a:extLst>
            </p:cNvPr>
            <p:cNvSpPr/>
            <p:nvPr/>
          </p:nvSpPr>
          <p:spPr>
            <a:xfrm>
              <a:off x="685800" y="5143500"/>
              <a:ext cx="8839200" cy="42768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032D8BE-1C1D-E15E-D722-D2E23E03EBB0}"/>
                </a:ext>
              </a:extLst>
            </p:cNvPr>
            <p:cNvSpPr/>
            <p:nvPr/>
          </p:nvSpPr>
          <p:spPr>
            <a:xfrm>
              <a:off x="838200" y="5295900"/>
              <a:ext cx="8839200" cy="42768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B5D6947-FD13-5F81-21EF-E8223905687A}"/>
                </a:ext>
              </a:extLst>
            </p:cNvPr>
            <p:cNvSpPr txBox="1"/>
            <p:nvPr/>
          </p:nvSpPr>
          <p:spPr>
            <a:xfrm>
              <a:off x="1029303" y="5355373"/>
              <a:ext cx="8456994" cy="4157870"/>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Mục đích: </a:t>
              </a:r>
              <a:r>
                <a:rPr lang="vi-VN" sz="3600"/>
                <a:t>Nhằm hoán đổi vị trí các hàng trong bảng dựa trên nội dung của một cột cụ thể để giá trị dữ liệu trên các bảng của cột đó được sắp xếp theo thứ tự tăng dần hoặc giảm dần</a:t>
              </a:r>
              <a:endParaRPr lang="en-US" sz="3600"/>
            </a:p>
          </p:txBody>
        </p:sp>
      </p:grpSp>
      <p:grpSp>
        <p:nvGrpSpPr>
          <p:cNvPr id="11" name="Group 10">
            <a:extLst>
              <a:ext uri="{FF2B5EF4-FFF2-40B4-BE49-F238E27FC236}">
                <a16:creationId xmlns:a16="http://schemas.microsoft.com/office/drawing/2014/main" xmlns="" id="{AC325B25-5157-7306-5F13-12E739EDEFE1}"/>
              </a:ext>
            </a:extLst>
          </p:cNvPr>
          <p:cNvGrpSpPr/>
          <p:nvPr/>
        </p:nvGrpSpPr>
        <p:grpSpPr>
          <a:xfrm>
            <a:off x="10335220" y="5143500"/>
            <a:ext cx="7066360" cy="3657600"/>
            <a:chOff x="685800" y="5143500"/>
            <a:chExt cx="8991600" cy="4429216"/>
          </a:xfrm>
        </p:grpSpPr>
        <p:sp>
          <p:nvSpPr>
            <p:cNvPr id="12" name="Rectangle 11">
              <a:extLst>
                <a:ext uri="{FF2B5EF4-FFF2-40B4-BE49-F238E27FC236}">
                  <a16:creationId xmlns:a16="http://schemas.microsoft.com/office/drawing/2014/main" xmlns="" id="{D57BD209-6E98-417A-8C88-449F6924CC58}"/>
                </a:ext>
              </a:extLst>
            </p:cNvPr>
            <p:cNvSpPr/>
            <p:nvPr/>
          </p:nvSpPr>
          <p:spPr>
            <a:xfrm>
              <a:off x="685800" y="5143500"/>
              <a:ext cx="8839200" cy="42768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8C4F4EC-B850-5F3A-CAAD-392332BD75B8}"/>
                </a:ext>
              </a:extLst>
            </p:cNvPr>
            <p:cNvSpPr/>
            <p:nvPr/>
          </p:nvSpPr>
          <p:spPr>
            <a:xfrm>
              <a:off x="838200" y="5295900"/>
              <a:ext cx="8839200" cy="42768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910E040D-8619-86DE-4E70-9074521A6A1E}"/>
                </a:ext>
              </a:extLst>
            </p:cNvPr>
            <p:cNvSpPr txBox="1"/>
            <p:nvPr/>
          </p:nvSpPr>
          <p:spPr>
            <a:xfrm>
              <a:off x="1029303" y="5355372"/>
              <a:ext cx="8456994" cy="4028718"/>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Hình thức sắp xếp: </a:t>
              </a:r>
            </a:p>
            <a:p>
              <a:pPr algn="just">
                <a:lnSpc>
                  <a:spcPct val="150000"/>
                </a:lnSpc>
              </a:pPr>
              <a:r>
                <a:rPr lang="vi-VN" sz="3600"/>
                <a:t>Dữ liệu được sắp xếp có thể ở dạng văn bản, dạng số hoặc dạng thời gian</a:t>
              </a:r>
              <a:endParaRPr lang="en-US" sz="3600"/>
            </a:p>
          </p:txBody>
        </p:sp>
      </p:grpSp>
      <p:sp>
        <p:nvSpPr>
          <p:cNvPr id="15" name="Freeform 7">
            <a:extLst>
              <a:ext uri="{FF2B5EF4-FFF2-40B4-BE49-F238E27FC236}">
                <a16:creationId xmlns:a16="http://schemas.microsoft.com/office/drawing/2014/main" xmlns="" id="{BB8397C0-325C-8ACD-B477-AE588E2618F3}"/>
              </a:ext>
            </a:extLst>
          </p:cNvPr>
          <p:cNvSpPr/>
          <p:nvPr/>
        </p:nvSpPr>
        <p:spPr>
          <a:xfrm>
            <a:off x="15580191" y="7826959"/>
            <a:ext cx="2248782" cy="2240349"/>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743200" y="342900"/>
            <a:ext cx="13563600" cy="1195734"/>
            <a:chOff x="5347082" y="500404"/>
            <a:chExt cx="13563600" cy="1195734"/>
          </a:xfrm>
        </p:grpSpPr>
        <p:sp>
          <p:nvSpPr>
            <p:cNvPr id="21" name="Freeform 21"/>
            <p:cNvSpPr/>
            <p:nvPr/>
          </p:nvSpPr>
          <p:spPr>
            <a:xfrm>
              <a:off x="5347082" y="669467"/>
              <a:ext cx="13563600" cy="1026671"/>
            </a:xfrm>
            <a:custGeom>
              <a:avLst/>
              <a:gdLst/>
              <a:ahLst/>
              <a:cxnLst/>
              <a:rect l="l" t="t" r="r" b="b"/>
              <a:pathLst>
                <a:path w="2408618" h="423713">
                  <a:moveTo>
                    <a:pt x="0" y="0"/>
                  </a:moveTo>
                  <a:lnTo>
                    <a:pt x="2408618" y="0"/>
                  </a:lnTo>
                  <a:lnTo>
                    <a:pt x="2408618" y="423713"/>
                  </a:lnTo>
                  <a:lnTo>
                    <a:pt x="0" y="423713"/>
                  </a:lnTo>
                  <a:close/>
                </a:path>
              </a:pathLst>
            </a:custGeom>
            <a:solidFill>
              <a:srgbClr val="6DBDF8"/>
            </a:solidFill>
          </p:spPr>
          <p:txBody>
            <a:bodyPr/>
            <a:lstStyle/>
            <a:p>
              <a:endParaRPr lang="en-US"/>
            </a:p>
          </p:txBody>
        </p:sp>
        <p:sp>
          <p:nvSpPr>
            <p:cNvPr id="23" name="TextBox 23"/>
            <p:cNvSpPr txBox="1"/>
            <p:nvPr/>
          </p:nvSpPr>
          <p:spPr>
            <a:xfrm>
              <a:off x="5718111" y="500404"/>
              <a:ext cx="12821542" cy="1035412"/>
            </a:xfrm>
            <a:prstGeom prst="rect">
              <a:avLst/>
            </a:prstGeom>
          </p:spPr>
          <p:txBody>
            <a:bodyPr wrap="square" lIns="0" tIns="0" rIns="0" bIns="0" rtlCol="0" anchor="t">
              <a:spAutoFit/>
            </a:bodyPr>
            <a:lstStyle/>
            <a:p>
              <a:pPr algn="ctr">
                <a:lnSpc>
                  <a:spcPts val="9353"/>
                </a:lnSpc>
              </a:pPr>
              <a:r>
                <a:rPr lang="en-US" sz="4500" b="1">
                  <a:solidFill>
                    <a:srgbClr val="FFFFFF"/>
                  </a:solidFill>
                  <a:latin typeface="Arial" panose="020B0604020202020204" pitchFamily="34" charset="0"/>
                  <a:cs typeface="Arial" panose="020B0604020202020204" pitchFamily="34" charset="0"/>
                </a:rPr>
                <a:t>1. Sắp xếp dữ liệu trên một cột </a:t>
              </a:r>
              <a:endParaRPr lang="en-US" sz="4500" b="1" dirty="0">
                <a:solidFill>
                  <a:srgbClr val="FFFFFF"/>
                </a:solidFill>
                <a:latin typeface="Arial" panose="020B0604020202020204" pitchFamily="34" charset="0"/>
                <a:cs typeface="Arial" panose="020B0604020202020204" pitchFamily="34" charset="0"/>
              </a:endParaRPr>
            </a:p>
          </p:txBody>
        </p:sp>
      </p:grp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7">
            <a:extLst>
              <a:ext uri="{FF2B5EF4-FFF2-40B4-BE49-F238E27FC236}">
                <a16:creationId xmlns:a16="http://schemas.microsoft.com/office/drawing/2014/main" xmlns="" id="{C22EA77B-C355-B6C0-EDD9-E7098BCBF0FA}"/>
              </a:ext>
            </a:extLst>
          </p:cNvPr>
          <p:cNvGrpSpPr/>
          <p:nvPr/>
        </p:nvGrpSpPr>
        <p:grpSpPr>
          <a:xfrm>
            <a:off x="762000" y="1440005"/>
            <a:ext cx="6629400" cy="1377188"/>
            <a:chOff x="457200" y="1757216"/>
            <a:chExt cx="6629400" cy="1377188"/>
          </a:xfrm>
        </p:grpSpPr>
        <p:sp>
          <p:nvSpPr>
            <p:cNvPr id="3" name="TextBox 2">
              <a:extLst>
                <a:ext uri="{FF2B5EF4-FFF2-40B4-BE49-F238E27FC236}">
                  <a16:creationId xmlns:a16="http://schemas.microsoft.com/office/drawing/2014/main" xmlns="" id="{15EC99F4-D50B-3650-9F11-5DBAF2F3724F}"/>
                </a:ext>
              </a:extLst>
            </p:cNvPr>
            <p:cNvSpPr txBox="1"/>
            <p:nvPr/>
          </p:nvSpPr>
          <p:spPr>
            <a:xfrm>
              <a:off x="2209800" y="2426518"/>
              <a:ext cx="4876800" cy="707886"/>
            </a:xfrm>
            <a:prstGeom prst="rect">
              <a:avLst/>
            </a:prstGeom>
            <a:noFill/>
          </p:spPr>
          <p:txBody>
            <a:bodyPr wrap="square" rtlCol="0">
              <a:spAutoFit/>
            </a:bodyPr>
            <a:lstStyle/>
            <a:p>
              <a:r>
                <a:rPr lang="en-US" sz="4000" b="1">
                  <a:solidFill>
                    <a:srgbClr val="002060"/>
                  </a:solidFill>
                  <a:latin typeface="Arial" panose="020B0604020202020204" pitchFamily="34" charset="0"/>
                  <a:cs typeface="Arial" panose="020B0604020202020204" pitchFamily="34" charset="0"/>
                </a:rPr>
                <a:t>Làm việc nhóm </a:t>
              </a:r>
            </a:p>
          </p:txBody>
        </p:sp>
        <p:sp>
          <p:nvSpPr>
            <p:cNvPr id="4" name="Freeform 3">
              <a:extLst>
                <a:ext uri="{FF2B5EF4-FFF2-40B4-BE49-F238E27FC236}">
                  <a16:creationId xmlns:a16="http://schemas.microsoft.com/office/drawing/2014/main" xmlns="" id="{FE2FBED5-BD7B-FAC7-1B5D-0FB6A33B0D76}"/>
                </a:ext>
              </a:extLst>
            </p:cNvPr>
            <p:cNvSpPr/>
            <p:nvPr/>
          </p:nvSpPr>
          <p:spPr>
            <a:xfrm>
              <a:off x="457200" y="1757216"/>
              <a:ext cx="1389621" cy="134619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7" name="Group 16">
            <a:extLst>
              <a:ext uri="{FF2B5EF4-FFF2-40B4-BE49-F238E27FC236}">
                <a16:creationId xmlns:a16="http://schemas.microsoft.com/office/drawing/2014/main" xmlns="" id="{A57FF624-8447-57F3-D4AD-609738A38797}"/>
              </a:ext>
            </a:extLst>
          </p:cNvPr>
          <p:cNvGrpSpPr/>
          <p:nvPr/>
        </p:nvGrpSpPr>
        <p:grpSpPr>
          <a:xfrm>
            <a:off x="762000" y="2851597"/>
            <a:ext cx="10063163" cy="4144661"/>
            <a:chOff x="762000" y="3265463"/>
            <a:chExt cx="10063163" cy="4144661"/>
          </a:xfrm>
        </p:grpSpPr>
        <p:sp>
          <p:nvSpPr>
            <p:cNvPr id="5" name="TextBox 4">
              <a:extLst>
                <a:ext uri="{FF2B5EF4-FFF2-40B4-BE49-F238E27FC236}">
                  <a16:creationId xmlns:a16="http://schemas.microsoft.com/office/drawing/2014/main" xmlns="" id="{092266C2-0E1B-7B54-B0DE-C128D13D8387}"/>
                </a:ext>
              </a:extLst>
            </p:cNvPr>
            <p:cNvSpPr txBox="1"/>
            <p:nvPr/>
          </p:nvSpPr>
          <p:spPr>
            <a:xfrm>
              <a:off x="762000" y="3265463"/>
              <a:ext cx="10063163"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HĐ1 . </a:t>
              </a:r>
              <a:r>
                <a:rPr lang="vi-VN" sz="3600">
                  <a:latin typeface="Arial" panose="020B0604020202020204" pitchFamily="34" charset="0"/>
                  <a:cs typeface="Arial" panose="020B0604020202020204" pitchFamily="34" charset="0"/>
                </a:rPr>
                <a:t>Hãy tạo bảng dữ liệu thống kê xếp loại học lực các lớp như ở Hình 2, rồi thiết lập tính năng sắp xếp và lọc dữ liệu cho bảng. Tiếp đến, nháy chuột vào biểu tượng </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trong cột </a:t>
              </a:r>
              <a:r>
                <a:rPr lang="vi-VN" sz="3600" b="1">
                  <a:latin typeface="Arial" panose="020B0604020202020204" pitchFamily="34" charset="0"/>
                  <a:cs typeface="Arial" panose="020B0604020202020204" pitchFamily="34" charset="0"/>
                </a:rPr>
                <a:t>Sĩ số </a:t>
              </a:r>
              <a:r>
                <a:rPr lang="vi-VN" sz="3600">
                  <a:latin typeface="Arial" panose="020B0604020202020204" pitchFamily="34" charset="0"/>
                  <a:cs typeface="Arial" panose="020B0604020202020204" pitchFamily="34" charset="0"/>
                </a:rPr>
                <a:t>và lựa chọn mục </a:t>
              </a:r>
              <a:r>
                <a:rPr lang="vi-VN" sz="3600" b="1">
                  <a:latin typeface="Arial" panose="020B0604020202020204" pitchFamily="34" charset="0"/>
                  <a:cs typeface="Arial" panose="020B0604020202020204" pitchFamily="34" charset="0"/>
                </a:rPr>
                <a:t>Sort Smallest to Largest</a:t>
              </a:r>
              <a:r>
                <a:rPr lang="vi-VN" sz="360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A18D9F72-FC2E-41A1-BB64-0CB0E74994E6}"/>
                </a:ext>
              </a:extLst>
            </p:cNvPr>
            <p:cNvPicPr>
              <a:picLocks noChangeAspect="1"/>
            </p:cNvPicPr>
            <p:nvPr/>
          </p:nvPicPr>
          <p:blipFill>
            <a:blip r:embed="rId4"/>
            <a:stretch>
              <a:fillRect/>
            </a:stretch>
          </p:blipFill>
          <p:spPr>
            <a:xfrm>
              <a:off x="6724249" y="5905500"/>
              <a:ext cx="667151" cy="658812"/>
            </a:xfrm>
            <a:prstGeom prst="rect">
              <a:avLst/>
            </a:prstGeom>
          </p:spPr>
        </p:pic>
      </p:grpSp>
      <p:grpSp>
        <p:nvGrpSpPr>
          <p:cNvPr id="22" name="Group 21">
            <a:extLst>
              <a:ext uri="{FF2B5EF4-FFF2-40B4-BE49-F238E27FC236}">
                <a16:creationId xmlns:a16="http://schemas.microsoft.com/office/drawing/2014/main" xmlns="" id="{3B5EE1A1-993D-5BA2-9C7A-E69EB568614F}"/>
              </a:ext>
            </a:extLst>
          </p:cNvPr>
          <p:cNvGrpSpPr/>
          <p:nvPr/>
        </p:nvGrpSpPr>
        <p:grpSpPr>
          <a:xfrm>
            <a:off x="762000" y="7074509"/>
            <a:ext cx="9228340" cy="2495876"/>
            <a:chOff x="1595439" y="7006454"/>
            <a:chExt cx="9228340" cy="2495876"/>
          </a:xfrm>
        </p:grpSpPr>
        <p:sp>
          <p:nvSpPr>
            <p:cNvPr id="19" name="TextBox 18">
              <a:extLst>
                <a:ext uri="{FF2B5EF4-FFF2-40B4-BE49-F238E27FC236}">
                  <a16:creationId xmlns:a16="http://schemas.microsoft.com/office/drawing/2014/main" xmlns="" id="{0216E8EB-3C8F-E881-34E3-9046718C36FE}"/>
                </a:ext>
              </a:extLst>
            </p:cNvPr>
            <p:cNvSpPr txBox="1"/>
            <p:nvPr/>
          </p:nvSpPr>
          <p:spPr>
            <a:xfrm>
              <a:off x="1595439" y="7006454"/>
              <a:ext cx="9228340" cy="2495876"/>
            </a:xfrm>
            <a:prstGeom prst="rect">
              <a:avLst/>
            </a:prstGeom>
            <a:noFill/>
          </p:spPr>
          <p:txBody>
            <a:bodyPr wrap="square">
              <a:spAutoFit/>
            </a:bodyPr>
            <a:lstStyle/>
            <a:p>
              <a:pPr algn="just">
                <a:lnSpc>
                  <a:spcPct val="150000"/>
                </a:lnSpc>
              </a:pPr>
              <a:r>
                <a:rPr lang="vi-VN" sz="3600" i="1"/>
                <a:t>Em nhận xét gì về sự thay đổi của biểu tượng  </a:t>
              </a:r>
              <a:r>
                <a:rPr lang="en-US" sz="3600" i="1"/>
                <a:t>    </a:t>
              </a:r>
              <a:r>
                <a:rPr lang="vi-VN" sz="3600" i="1"/>
                <a:t> trong cột </a:t>
              </a:r>
              <a:r>
                <a:rPr lang="vi-VN" sz="3600" b="1" i="1"/>
                <a:t>Sĩ số </a:t>
              </a:r>
              <a:r>
                <a:rPr lang="vi-VN" sz="3600" i="1"/>
                <a:t>và sự thay đổi cách hiển thị dữ liệu trong bảng?</a:t>
              </a:r>
              <a:endParaRPr lang="en-US" sz="3600" i="1"/>
            </a:p>
          </p:txBody>
        </p:sp>
        <p:pic>
          <p:nvPicPr>
            <p:cNvPr id="20" name="Picture 19">
              <a:extLst>
                <a:ext uri="{FF2B5EF4-FFF2-40B4-BE49-F238E27FC236}">
                  <a16:creationId xmlns:a16="http://schemas.microsoft.com/office/drawing/2014/main" xmlns="" id="{3C5DA6E4-761D-E74C-8817-BD9E18E0683F}"/>
                </a:ext>
              </a:extLst>
            </p:cNvPr>
            <p:cNvPicPr>
              <a:picLocks noChangeAspect="1"/>
            </p:cNvPicPr>
            <p:nvPr/>
          </p:nvPicPr>
          <p:blipFill>
            <a:blip r:embed="rId4"/>
            <a:stretch>
              <a:fillRect/>
            </a:stretch>
          </p:blipFill>
          <p:spPr>
            <a:xfrm>
              <a:off x="3243063" y="8067872"/>
              <a:ext cx="667151" cy="658812"/>
            </a:xfrm>
            <a:prstGeom prst="rect">
              <a:avLst/>
            </a:prstGeom>
          </p:spPr>
        </p:pic>
      </p:grpSp>
      <p:pic>
        <p:nvPicPr>
          <p:cNvPr id="25" name="Picture 24">
            <a:extLst>
              <a:ext uri="{FF2B5EF4-FFF2-40B4-BE49-F238E27FC236}">
                <a16:creationId xmlns:a16="http://schemas.microsoft.com/office/drawing/2014/main" xmlns="" id="{3A2593ED-2193-10BF-616E-761335CCD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6717" y="1831961"/>
            <a:ext cx="6668293" cy="7697956"/>
          </a:xfrm>
          <a:prstGeom prst="rect">
            <a:avLst/>
          </a:prstGeom>
        </p:spPr>
      </p:pic>
    </p:spTree>
    <p:extLst>
      <p:ext uri="{BB962C8B-B14F-4D97-AF65-F5344CB8AC3E}">
        <p14:creationId xmlns:p14="http://schemas.microsoft.com/office/powerpoint/2010/main" val="21192361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Arrow: Pentagon 1">
            <a:extLst>
              <a:ext uri="{FF2B5EF4-FFF2-40B4-BE49-F238E27FC236}">
                <a16:creationId xmlns:a16="http://schemas.microsoft.com/office/drawing/2014/main" xmlns="" id="{5468575E-2360-C5D0-A282-F8CE15EBC560}"/>
              </a:ext>
            </a:extLst>
          </p:cNvPr>
          <p:cNvSpPr/>
          <p:nvPr/>
        </p:nvSpPr>
        <p:spPr>
          <a:xfrm>
            <a:off x="-173622" y="495300"/>
            <a:ext cx="2597735" cy="990600"/>
          </a:xfrm>
          <a:prstGeom prst="homePlate">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HĐ1</a:t>
            </a:r>
          </a:p>
        </p:txBody>
      </p:sp>
      <p:grpSp>
        <p:nvGrpSpPr>
          <p:cNvPr id="15" name="Group 14">
            <a:extLst>
              <a:ext uri="{FF2B5EF4-FFF2-40B4-BE49-F238E27FC236}">
                <a16:creationId xmlns:a16="http://schemas.microsoft.com/office/drawing/2014/main" xmlns="" id="{9EEA972C-D731-3745-FABB-CDBA5C2E5430}"/>
              </a:ext>
            </a:extLst>
          </p:cNvPr>
          <p:cNvGrpSpPr/>
          <p:nvPr/>
        </p:nvGrpSpPr>
        <p:grpSpPr>
          <a:xfrm>
            <a:off x="609600" y="1790700"/>
            <a:ext cx="9372600" cy="7364901"/>
            <a:chOff x="990600" y="1790700"/>
            <a:chExt cx="9372600" cy="7364901"/>
          </a:xfrm>
        </p:grpSpPr>
        <p:grpSp>
          <p:nvGrpSpPr>
            <p:cNvPr id="14" name="Group 13">
              <a:extLst>
                <a:ext uri="{FF2B5EF4-FFF2-40B4-BE49-F238E27FC236}">
                  <a16:creationId xmlns:a16="http://schemas.microsoft.com/office/drawing/2014/main" xmlns="" id="{BAF51A2C-9364-696C-4501-2F0A2D01C8CB}"/>
                </a:ext>
              </a:extLst>
            </p:cNvPr>
            <p:cNvGrpSpPr/>
            <p:nvPr/>
          </p:nvGrpSpPr>
          <p:grpSpPr>
            <a:xfrm>
              <a:off x="990600" y="1790700"/>
              <a:ext cx="9372600" cy="7364901"/>
              <a:chOff x="990600" y="1790700"/>
              <a:chExt cx="9372600" cy="7364901"/>
            </a:xfrm>
          </p:grpSpPr>
          <p:sp>
            <p:nvSpPr>
              <p:cNvPr id="7" name="TextBox 6">
                <a:extLst>
                  <a:ext uri="{FF2B5EF4-FFF2-40B4-BE49-F238E27FC236}">
                    <a16:creationId xmlns:a16="http://schemas.microsoft.com/office/drawing/2014/main" xmlns="" id="{C244A7C3-194F-6143-930D-984C673513A3}"/>
                  </a:ext>
                </a:extLst>
              </p:cNvPr>
              <p:cNvSpPr txBox="1"/>
              <p:nvPr/>
            </p:nvSpPr>
            <p:spPr>
              <a:xfrm>
                <a:off x="990600" y="1790700"/>
                <a:ext cx="9372600" cy="73649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Thiết lập tính năng sắp xếp và lọc dữ liệu cho bảng.</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Nháy chuột vào biểu tượng   </a:t>
                </a: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trong cột </a:t>
                </a:r>
                <a:r>
                  <a:rPr lang="vi-VN" sz="4000" b="1">
                    <a:latin typeface="Arial" panose="020B0604020202020204" pitchFamily="34" charset="0"/>
                    <a:cs typeface="Arial" panose="020B0604020202020204" pitchFamily="34" charset="0"/>
                  </a:rPr>
                  <a:t>Sĩ số </a:t>
                </a:r>
                <a:r>
                  <a:rPr lang="vi-VN" sz="4000">
                    <a:latin typeface="Arial" panose="020B0604020202020204" pitchFamily="34" charset="0"/>
                    <a:cs typeface="Arial" panose="020B0604020202020204" pitchFamily="34" charset="0"/>
                  </a:rPr>
                  <a:t>và lựa chọn mục </a:t>
                </a:r>
                <a:r>
                  <a:rPr lang="vi-VN" sz="4000" b="1">
                    <a:latin typeface="Arial" panose="020B0604020202020204" pitchFamily="34" charset="0"/>
                    <a:cs typeface="Arial" panose="020B0604020202020204" pitchFamily="34" charset="0"/>
                  </a:rPr>
                  <a:t>Sort Smallest to Largest</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Kí hiệu chuyển thành </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Dữ liệu được sắp xếp theo chiều tăng dần của cột </a:t>
                </a:r>
                <a:r>
                  <a:rPr lang="vi-VN" sz="4000" b="1">
                    <a:latin typeface="Arial" panose="020B0604020202020204" pitchFamily="34" charset="0"/>
                    <a:cs typeface="Arial" panose="020B0604020202020204" pitchFamily="34" charset="0"/>
                  </a:rPr>
                  <a:t>Sĩ số</a:t>
                </a:r>
              </a:p>
            </p:txBody>
          </p:sp>
          <p:pic>
            <p:nvPicPr>
              <p:cNvPr id="9" name="Picture 8">
                <a:extLst>
                  <a:ext uri="{FF2B5EF4-FFF2-40B4-BE49-F238E27FC236}">
                    <a16:creationId xmlns:a16="http://schemas.microsoft.com/office/drawing/2014/main" xmlns="" id="{9B947103-A34C-2F29-26EE-7A984E6D42D3}"/>
                  </a:ext>
                </a:extLst>
              </p:cNvPr>
              <p:cNvPicPr>
                <a:picLocks noChangeAspect="1"/>
              </p:cNvPicPr>
              <p:nvPr/>
            </p:nvPicPr>
            <p:blipFill>
              <a:blip r:embed="rId2"/>
              <a:stretch>
                <a:fillRect/>
              </a:stretch>
            </p:blipFill>
            <p:spPr>
              <a:xfrm>
                <a:off x="8229600" y="3924300"/>
                <a:ext cx="667151" cy="658812"/>
              </a:xfrm>
              <a:prstGeom prst="rect">
                <a:avLst/>
              </a:prstGeom>
            </p:spPr>
          </p:pic>
        </p:grpSp>
        <p:pic>
          <p:nvPicPr>
            <p:cNvPr id="11" name="Picture 10" descr="Hãy tạo bảng dữ liệu thống kê xếp loại học lực các lớp như ở Hình 2">
              <a:extLst>
                <a:ext uri="{FF2B5EF4-FFF2-40B4-BE49-F238E27FC236}">
                  <a16:creationId xmlns:a16="http://schemas.microsoft.com/office/drawing/2014/main" xmlns="" id="{C44A6DB8-B906-8096-FE11-999E026AE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515100"/>
              <a:ext cx="929282" cy="739486"/>
            </a:xfrm>
            <a:prstGeom prst="rect">
              <a:avLst/>
            </a:prstGeom>
            <a:noFill/>
            <a:ln>
              <a:noFill/>
            </a:ln>
          </p:spPr>
        </p:pic>
      </p:grpSp>
      <p:pic>
        <p:nvPicPr>
          <p:cNvPr id="24" name="Picture 23">
            <a:extLst>
              <a:ext uri="{FF2B5EF4-FFF2-40B4-BE49-F238E27FC236}">
                <a16:creationId xmlns:a16="http://schemas.microsoft.com/office/drawing/2014/main" xmlns="" id="{65CD1242-F066-495A-0421-BD378D997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976" y="2129262"/>
            <a:ext cx="8134612" cy="6687775"/>
          </a:xfrm>
          <a:prstGeom prst="rect">
            <a:avLst/>
          </a:prstGeom>
        </p:spPr>
      </p:pic>
    </p:spTree>
    <p:extLst>
      <p:ext uri="{BB962C8B-B14F-4D97-AF65-F5344CB8AC3E}">
        <p14:creationId xmlns:p14="http://schemas.microsoft.com/office/powerpoint/2010/main" val="31095184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xmlns="" id="{C5238208-5C7E-E990-77A2-06E3EEDEA98A}"/>
              </a:ext>
            </a:extLst>
          </p:cNvPr>
          <p:cNvCxnSpPr/>
          <p:nvPr/>
        </p:nvCxnSpPr>
        <p:spPr>
          <a:xfrm>
            <a:off x="-419100" y="3876510"/>
            <a:ext cx="191262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3"/>
          <p:cNvGrpSpPr/>
          <p:nvPr/>
        </p:nvGrpSpPr>
        <p:grpSpPr>
          <a:xfrm>
            <a:off x="-173622" y="9940704"/>
            <a:ext cx="9228344" cy="311099"/>
            <a:chOff x="0" y="0"/>
            <a:chExt cx="2407653" cy="81165"/>
          </a:xfrm>
        </p:grpSpPr>
        <p:sp>
          <p:nvSpPr>
            <p:cNvPr id="34" name="Freeform 34"/>
            <p:cNvSpPr/>
            <p:nvPr/>
          </p:nvSpPr>
          <p:spPr>
            <a:xfrm>
              <a:off x="0" y="0"/>
              <a:ext cx="2407652" cy="81165"/>
            </a:xfrm>
            <a:custGeom>
              <a:avLst/>
              <a:gdLst/>
              <a:ahLst/>
              <a:cxnLst/>
              <a:rect l="l" t="t" r="r" b="b"/>
              <a:pathLst>
                <a:path w="2407652" h="81165">
                  <a:moveTo>
                    <a:pt x="0" y="0"/>
                  </a:moveTo>
                  <a:lnTo>
                    <a:pt x="2407652" y="0"/>
                  </a:lnTo>
                  <a:lnTo>
                    <a:pt x="2407652" y="81165"/>
                  </a:lnTo>
                  <a:lnTo>
                    <a:pt x="0" y="81165"/>
                  </a:lnTo>
                  <a:close/>
                </a:path>
              </a:pathLst>
            </a:custGeom>
            <a:solidFill>
              <a:srgbClr val="6DBDF8"/>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9057189" y="9940704"/>
            <a:ext cx="9230811" cy="311099"/>
            <a:chOff x="0" y="0"/>
            <a:chExt cx="2408296" cy="81165"/>
          </a:xfrm>
        </p:grpSpPr>
        <p:sp>
          <p:nvSpPr>
            <p:cNvPr id="37" name="Freeform 37"/>
            <p:cNvSpPr/>
            <p:nvPr/>
          </p:nvSpPr>
          <p:spPr>
            <a:xfrm>
              <a:off x="0" y="0"/>
              <a:ext cx="2408296" cy="81165"/>
            </a:xfrm>
            <a:custGeom>
              <a:avLst/>
              <a:gdLst/>
              <a:ahLst/>
              <a:cxnLst/>
              <a:rect l="l" t="t" r="r" b="b"/>
              <a:pathLst>
                <a:path w="2408296" h="81165">
                  <a:moveTo>
                    <a:pt x="0" y="0"/>
                  </a:moveTo>
                  <a:lnTo>
                    <a:pt x="2408296" y="0"/>
                  </a:lnTo>
                  <a:lnTo>
                    <a:pt x="2408296" y="81165"/>
                  </a:lnTo>
                  <a:lnTo>
                    <a:pt x="0" y="81165"/>
                  </a:lnTo>
                  <a:close/>
                </a:path>
              </a:pathLst>
            </a:custGeom>
            <a:solidFill>
              <a:srgbClr val="EBCE5A"/>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xmlns="" id="{4AEC1026-548F-09DF-3C7A-519213803303}"/>
              </a:ext>
            </a:extLst>
          </p:cNvPr>
          <p:cNvSpPr txBox="1"/>
          <p:nvPr/>
        </p:nvSpPr>
        <p:spPr>
          <a:xfrm>
            <a:off x="685800" y="571500"/>
            <a:ext cx="134112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a:latin typeface="Arial" panose="020B0604020202020204" pitchFamily="34" charset="0"/>
                <a:cs typeface="Arial" panose="020B0604020202020204" pitchFamily="34" charset="0"/>
              </a:rPr>
              <a:t>Các bước thực hiện sắp xếp dữ liệu ở một cột </a:t>
            </a:r>
          </a:p>
        </p:txBody>
      </p:sp>
      <p:pic>
        <p:nvPicPr>
          <p:cNvPr id="32" name="Picture 31">
            <a:extLst>
              <a:ext uri="{FF2B5EF4-FFF2-40B4-BE49-F238E27FC236}">
                <a16:creationId xmlns:a16="http://schemas.microsoft.com/office/drawing/2014/main" xmlns="" id="{3D133C99-1CF8-628B-CF4C-E06ED616C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41" y="5286832"/>
            <a:ext cx="5619936" cy="4578157"/>
          </a:xfrm>
          <a:prstGeom prst="rect">
            <a:avLst/>
          </a:prstGeom>
        </p:spPr>
      </p:pic>
      <p:grpSp>
        <p:nvGrpSpPr>
          <p:cNvPr id="42" name="Group 41">
            <a:extLst>
              <a:ext uri="{FF2B5EF4-FFF2-40B4-BE49-F238E27FC236}">
                <a16:creationId xmlns:a16="http://schemas.microsoft.com/office/drawing/2014/main" xmlns="" id="{9898BEA4-524A-C417-0BF0-D7E50050111A}"/>
              </a:ext>
            </a:extLst>
          </p:cNvPr>
          <p:cNvGrpSpPr/>
          <p:nvPr/>
        </p:nvGrpSpPr>
        <p:grpSpPr>
          <a:xfrm>
            <a:off x="370041" y="1624376"/>
            <a:ext cx="4846776" cy="3519124"/>
            <a:chOff x="370041" y="1624376"/>
            <a:chExt cx="4846776" cy="3519124"/>
          </a:xfrm>
        </p:grpSpPr>
        <p:grpSp>
          <p:nvGrpSpPr>
            <p:cNvPr id="10" name="Group 9">
              <a:extLst>
                <a:ext uri="{FF2B5EF4-FFF2-40B4-BE49-F238E27FC236}">
                  <a16:creationId xmlns:a16="http://schemas.microsoft.com/office/drawing/2014/main" xmlns="" id="{48727109-171A-38C7-8B71-76D4A72B70F3}"/>
                </a:ext>
              </a:extLst>
            </p:cNvPr>
            <p:cNvGrpSpPr/>
            <p:nvPr/>
          </p:nvGrpSpPr>
          <p:grpSpPr>
            <a:xfrm>
              <a:off x="370041" y="2448117"/>
              <a:ext cx="4846776" cy="2695383"/>
              <a:chOff x="457200" y="2448117"/>
              <a:chExt cx="4846776" cy="2695383"/>
            </a:xfrm>
          </p:grpSpPr>
          <p:sp>
            <p:nvSpPr>
              <p:cNvPr id="4" name="Rectangle 3">
                <a:extLst>
                  <a:ext uri="{FF2B5EF4-FFF2-40B4-BE49-F238E27FC236}">
                    <a16:creationId xmlns:a16="http://schemas.microsoft.com/office/drawing/2014/main" xmlns="" id="{DDB2D0FF-19B1-63BF-4A9C-6527E5C139D2}"/>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1062ED9-913A-5118-DA69-97A6083B382F}"/>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3F593437-7FA5-8F33-E256-0AD30E53990C}"/>
                  </a:ext>
                </a:extLst>
              </p:cNvPr>
              <p:cNvSpPr txBox="1"/>
              <p:nvPr/>
            </p:nvSpPr>
            <p:spPr>
              <a:xfrm>
                <a:off x="685800" y="2585119"/>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một ô tính bất kì trong cột muốn sắp xếp dữ liệu </a:t>
                </a:r>
              </a:p>
            </p:txBody>
          </p:sp>
        </p:grpSp>
        <p:sp>
          <p:nvSpPr>
            <p:cNvPr id="39" name="TextBox 38">
              <a:extLst>
                <a:ext uri="{FF2B5EF4-FFF2-40B4-BE49-F238E27FC236}">
                  <a16:creationId xmlns:a16="http://schemas.microsoft.com/office/drawing/2014/main" xmlns="" id="{6A362343-30C1-DB4A-85D7-7204603B0F5A}"/>
                </a:ext>
              </a:extLst>
            </p:cNvPr>
            <p:cNvSpPr txBox="1"/>
            <p:nvPr/>
          </p:nvSpPr>
          <p:spPr>
            <a:xfrm>
              <a:off x="2092617" y="162437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01</a:t>
              </a:r>
            </a:p>
          </p:txBody>
        </p:sp>
      </p:grpSp>
      <p:grpSp>
        <p:nvGrpSpPr>
          <p:cNvPr id="43" name="Group 42">
            <a:extLst>
              <a:ext uri="{FF2B5EF4-FFF2-40B4-BE49-F238E27FC236}">
                <a16:creationId xmlns:a16="http://schemas.microsoft.com/office/drawing/2014/main" xmlns="" id="{9FE1DDB0-9B84-6BF4-2279-0633548EF122}"/>
              </a:ext>
            </a:extLst>
          </p:cNvPr>
          <p:cNvGrpSpPr/>
          <p:nvPr/>
        </p:nvGrpSpPr>
        <p:grpSpPr>
          <a:xfrm>
            <a:off x="5843431" y="1663287"/>
            <a:ext cx="4945339" cy="3550848"/>
            <a:chOff x="5843431" y="1663287"/>
            <a:chExt cx="4945339" cy="3550848"/>
          </a:xfrm>
        </p:grpSpPr>
        <p:grpSp>
          <p:nvGrpSpPr>
            <p:cNvPr id="12" name="Group 11">
              <a:extLst>
                <a:ext uri="{FF2B5EF4-FFF2-40B4-BE49-F238E27FC236}">
                  <a16:creationId xmlns:a16="http://schemas.microsoft.com/office/drawing/2014/main" xmlns="" id="{2F6C40E1-14B0-C8BC-AC49-E9A60344F3F6}"/>
                </a:ext>
              </a:extLst>
            </p:cNvPr>
            <p:cNvGrpSpPr/>
            <p:nvPr/>
          </p:nvGrpSpPr>
          <p:grpSpPr>
            <a:xfrm>
              <a:off x="5843431" y="2518752"/>
              <a:ext cx="4945339" cy="2695383"/>
              <a:chOff x="457200" y="2448117"/>
              <a:chExt cx="4945339" cy="2695383"/>
            </a:xfrm>
          </p:grpSpPr>
          <p:sp>
            <p:nvSpPr>
              <p:cNvPr id="13" name="Rectangle 12">
                <a:extLst>
                  <a:ext uri="{FF2B5EF4-FFF2-40B4-BE49-F238E27FC236}">
                    <a16:creationId xmlns:a16="http://schemas.microsoft.com/office/drawing/2014/main" xmlns="" id="{6BB14516-43A6-13D9-D869-CDD1ADFE24F1}"/>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7C0163A-0083-6B78-1DF3-73BB781845C8}"/>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7AE384D1-97F8-A97F-0C5F-9EDBDD6A1303}"/>
                  </a:ext>
                </a:extLst>
              </p:cNvPr>
              <p:cNvSpPr txBox="1"/>
              <p:nvPr/>
            </p:nvSpPr>
            <p:spPr>
              <a:xfrm>
                <a:off x="800515" y="3385472"/>
                <a:ext cx="4602024" cy="820674"/>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Chọn dải lệnh </a:t>
                </a:r>
                <a:r>
                  <a:rPr lang="en-US" sz="3600" b="1">
                    <a:latin typeface="Arial" panose="020B0604020202020204" pitchFamily="34" charset="0"/>
                    <a:cs typeface="Arial" panose="020B0604020202020204" pitchFamily="34" charset="0"/>
                  </a:rPr>
                  <a:t>Data</a:t>
                </a:r>
              </a:p>
            </p:txBody>
          </p:sp>
        </p:grpSp>
        <p:sp>
          <p:nvSpPr>
            <p:cNvPr id="40" name="TextBox 39">
              <a:extLst>
                <a:ext uri="{FF2B5EF4-FFF2-40B4-BE49-F238E27FC236}">
                  <a16:creationId xmlns:a16="http://schemas.microsoft.com/office/drawing/2014/main" xmlns="" id="{3B9AA9E2-43BF-F8B3-7384-A23DF6125EE5}"/>
                </a:ext>
              </a:extLst>
            </p:cNvPr>
            <p:cNvSpPr txBox="1"/>
            <p:nvPr/>
          </p:nvSpPr>
          <p:spPr>
            <a:xfrm>
              <a:off x="7443631" y="1663287"/>
              <a:ext cx="1523999"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02</a:t>
              </a:r>
            </a:p>
          </p:txBody>
        </p:sp>
      </p:grpSp>
      <p:grpSp>
        <p:nvGrpSpPr>
          <p:cNvPr id="44" name="Group 43">
            <a:extLst>
              <a:ext uri="{FF2B5EF4-FFF2-40B4-BE49-F238E27FC236}">
                <a16:creationId xmlns:a16="http://schemas.microsoft.com/office/drawing/2014/main" xmlns="" id="{CA5D6758-263A-A494-07B3-61CC4F34AF81}"/>
              </a:ext>
            </a:extLst>
          </p:cNvPr>
          <p:cNvGrpSpPr/>
          <p:nvPr/>
        </p:nvGrpSpPr>
        <p:grpSpPr>
          <a:xfrm>
            <a:off x="11210597" y="1705136"/>
            <a:ext cx="6581594" cy="3508999"/>
            <a:chOff x="11210597" y="1705136"/>
            <a:chExt cx="6581594" cy="3508999"/>
          </a:xfrm>
        </p:grpSpPr>
        <p:grpSp>
          <p:nvGrpSpPr>
            <p:cNvPr id="28" name="Group 27">
              <a:extLst>
                <a:ext uri="{FF2B5EF4-FFF2-40B4-BE49-F238E27FC236}">
                  <a16:creationId xmlns:a16="http://schemas.microsoft.com/office/drawing/2014/main" xmlns="" id="{8CB69142-3490-C1C0-C8DC-E35C83C65EB1}"/>
                </a:ext>
              </a:extLst>
            </p:cNvPr>
            <p:cNvGrpSpPr/>
            <p:nvPr/>
          </p:nvGrpSpPr>
          <p:grpSpPr>
            <a:xfrm>
              <a:off x="11210597" y="2518752"/>
              <a:ext cx="6581594" cy="2695383"/>
              <a:chOff x="11249206" y="2526248"/>
              <a:chExt cx="6581594" cy="2695383"/>
            </a:xfrm>
          </p:grpSpPr>
          <p:grpSp>
            <p:nvGrpSpPr>
              <p:cNvPr id="18" name="Group 17">
                <a:extLst>
                  <a:ext uri="{FF2B5EF4-FFF2-40B4-BE49-F238E27FC236}">
                    <a16:creationId xmlns:a16="http://schemas.microsoft.com/office/drawing/2014/main" xmlns="" id="{08A931AB-E56E-6300-D62D-50EF1AFE5BA3}"/>
                  </a:ext>
                </a:extLst>
              </p:cNvPr>
              <p:cNvGrpSpPr/>
              <p:nvPr/>
            </p:nvGrpSpPr>
            <p:grpSpPr>
              <a:xfrm>
                <a:off x="11249206" y="2526248"/>
                <a:ext cx="6581594" cy="2695383"/>
                <a:chOff x="457200" y="2448117"/>
                <a:chExt cx="4846776" cy="2695383"/>
              </a:xfrm>
            </p:grpSpPr>
            <p:sp>
              <p:nvSpPr>
                <p:cNvPr id="19" name="Rectangle 18">
                  <a:extLst>
                    <a:ext uri="{FF2B5EF4-FFF2-40B4-BE49-F238E27FC236}">
                      <a16:creationId xmlns:a16="http://schemas.microsoft.com/office/drawing/2014/main" xmlns="" id="{27A90388-97BB-A27E-9301-6478AE6AD5BC}"/>
                    </a:ext>
                  </a:extLst>
                </p:cNvPr>
                <p:cNvSpPr/>
                <p:nvPr/>
              </p:nvSpPr>
              <p:spPr>
                <a:xfrm>
                  <a:off x="457200" y="2448117"/>
                  <a:ext cx="4724400" cy="2482666"/>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8698AFE-5CF0-DBD3-28A7-0F1C57D59711}"/>
                    </a:ext>
                  </a:extLst>
                </p:cNvPr>
                <p:cNvSpPr/>
                <p:nvPr/>
              </p:nvSpPr>
              <p:spPr>
                <a:xfrm>
                  <a:off x="579576" y="2589388"/>
                  <a:ext cx="4724400" cy="25541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924B3CFD-1E71-2C9A-280A-4E2956A3358E}"/>
                    </a:ext>
                  </a:extLst>
                </p:cNvPr>
                <p:cNvSpPr txBox="1"/>
                <p:nvPr/>
              </p:nvSpPr>
              <p:spPr>
                <a:xfrm>
                  <a:off x="685800" y="2585119"/>
                  <a:ext cx="4602024"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Nháy vào        hoặc        trong nhóm lệnh </a:t>
                  </a:r>
                  <a:r>
                    <a:rPr lang="en-US" sz="3600" b="1">
                      <a:latin typeface="Arial" panose="020B0604020202020204" pitchFamily="34" charset="0"/>
                      <a:cs typeface="Arial" panose="020B0604020202020204" pitchFamily="34" charset="0"/>
                    </a:rPr>
                    <a:t>Sort &amp; Filter </a:t>
                  </a:r>
                  <a:r>
                    <a:rPr lang="en-US" sz="3600">
                      <a:latin typeface="Arial" panose="020B0604020202020204" pitchFamily="34" charset="0"/>
                      <a:cs typeface="Arial" panose="020B0604020202020204" pitchFamily="34" charset="0"/>
                    </a:rPr>
                    <a:t>để tùy chọn sắp xếp. </a:t>
                  </a:r>
                </a:p>
              </p:txBody>
            </p:sp>
          </p:grpSp>
          <p:pic>
            <p:nvPicPr>
              <p:cNvPr id="26" name="Picture 25">
                <a:extLst>
                  <a:ext uri="{FF2B5EF4-FFF2-40B4-BE49-F238E27FC236}">
                    <a16:creationId xmlns:a16="http://schemas.microsoft.com/office/drawing/2014/main" xmlns="" id="{BBA75FD7-032D-3B91-49D3-CDD863C76CE9}"/>
                  </a:ext>
                </a:extLst>
              </p:cNvPr>
              <p:cNvPicPr>
                <a:picLocks noChangeAspect="1"/>
              </p:cNvPicPr>
              <p:nvPr/>
            </p:nvPicPr>
            <p:blipFill>
              <a:blip r:embed="rId3"/>
              <a:stretch>
                <a:fillRect/>
              </a:stretch>
            </p:blipFill>
            <p:spPr>
              <a:xfrm>
                <a:off x="15681416" y="2912258"/>
                <a:ext cx="795220" cy="777192"/>
              </a:xfrm>
              <a:prstGeom prst="rect">
                <a:avLst/>
              </a:prstGeom>
            </p:spPr>
          </p:pic>
          <p:pic>
            <p:nvPicPr>
              <p:cNvPr id="27" name="Picture 26">
                <a:extLst>
                  <a:ext uri="{FF2B5EF4-FFF2-40B4-BE49-F238E27FC236}">
                    <a16:creationId xmlns:a16="http://schemas.microsoft.com/office/drawing/2014/main" xmlns="" id="{94ABBB57-FD28-06FF-7222-9C574987EBD1}"/>
                  </a:ext>
                </a:extLst>
              </p:cNvPr>
              <p:cNvPicPr>
                <a:picLocks noChangeAspect="1"/>
              </p:cNvPicPr>
              <p:nvPr/>
            </p:nvPicPr>
            <p:blipFill>
              <a:blip r:embed="rId4"/>
              <a:stretch>
                <a:fillRect/>
              </a:stretch>
            </p:blipFill>
            <p:spPr>
              <a:xfrm>
                <a:off x="13699825" y="2912258"/>
                <a:ext cx="777192" cy="777192"/>
              </a:xfrm>
              <a:prstGeom prst="rect">
                <a:avLst/>
              </a:prstGeom>
            </p:spPr>
          </p:pic>
        </p:grpSp>
        <p:sp>
          <p:nvSpPr>
            <p:cNvPr id="41" name="TextBox 40">
              <a:extLst>
                <a:ext uri="{FF2B5EF4-FFF2-40B4-BE49-F238E27FC236}">
                  <a16:creationId xmlns:a16="http://schemas.microsoft.com/office/drawing/2014/main" xmlns="" id="{60252573-450E-AE10-E0B6-8D4F7025DEAE}"/>
                </a:ext>
              </a:extLst>
            </p:cNvPr>
            <p:cNvSpPr txBox="1"/>
            <p:nvPr/>
          </p:nvSpPr>
          <p:spPr>
            <a:xfrm>
              <a:off x="13822483" y="1705136"/>
              <a:ext cx="1524000" cy="784830"/>
            </a:xfrm>
            <a:prstGeom prst="rect">
              <a:avLst/>
            </a:prstGeom>
            <a:noFill/>
          </p:spPr>
          <p:txBody>
            <a:bodyPr wrap="square" rtlCol="0">
              <a:spAutoFit/>
            </a:bodyPr>
            <a:lstStyle/>
            <a:p>
              <a:pPr algn="ctr"/>
              <a:r>
                <a:rPr lang="en-US" sz="4500">
                  <a:latin typeface="Amasis MT Pro Black" panose="02040A04050005020304" pitchFamily="18" charset="0"/>
                  <a:cs typeface="Arial" panose="020B0604020202020204" pitchFamily="34" charset="0"/>
                </a:rPr>
                <a:t>03</a:t>
              </a:r>
            </a:p>
          </p:txBody>
        </p:sp>
      </p:grpSp>
      <p:sp>
        <p:nvSpPr>
          <p:cNvPr id="45" name="Freeform 7">
            <a:extLst>
              <a:ext uri="{FF2B5EF4-FFF2-40B4-BE49-F238E27FC236}">
                <a16:creationId xmlns:a16="http://schemas.microsoft.com/office/drawing/2014/main" xmlns="" id="{5B9A406F-23C3-3D09-A10E-972FE75CAFB9}"/>
              </a:ext>
            </a:extLst>
          </p:cNvPr>
          <p:cNvSpPr/>
          <p:nvPr/>
        </p:nvSpPr>
        <p:spPr>
          <a:xfrm>
            <a:off x="12496800" y="5674514"/>
            <a:ext cx="4495799" cy="4071633"/>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2175011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500"/>
                                        <p:tgtEl>
                                          <p:spTgt spid="43"/>
                                        </p:tgtEl>
                                      </p:cBhvr>
                                    </p:animEffect>
                                  </p:childTnLst>
                                </p:cTn>
                              </p:par>
                              <p:par>
                                <p:cTn id="18" presetID="14" presetClass="entr" presetSubtype="1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par>
                                <p:cTn id="21" presetID="14" presetClass="entr" presetSubtype="1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1744</Words>
  <Application>Microsoft Office PowerPoint</Application>
  <PresentationFormat>Custom</PresentationFormat>
  <Paragraphs>129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Wingdings</vt:lpstr>
      <vt:lpstr>Calibri</vt:lpstr>
      <vt:lpstr>Amasis MT Pro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thông tin với giải quyết vấn đề</dc:title>
  <dc:creator>Xinh Đẹp Dịu Hiền Huế Thị</dc:creator>
  <cp:lastModifiedBy>Admin</cp:lastModifiedBy>
  <cp:revision>22</cp:revision>
  <dcterms:created xsi:type="dcterms:W3CDTF">2006-08-16T00:00:00Z</dcterms:created>
  <dcterms:modified xsi:type="dcterms:W3CDTF">2023-10-10T14:51:44Z</dcterms:modified>
  <dc:identifier>DAFl36ymF6c</dc:identifier>
</cp:coreProperties>
</file>