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3" r:id="rId2"/>
    <p:sldId id="2969" r:id="rId3"/>
    <p:sldId id="2950" r:id="rId4"/>
    <p:sldId id="2948" r:id="rId5"/>
    <p:sldId id="2971" r:id="rId6"/>
    <p:sldId id="2977" r:id="rId7"/>
    <p:sldId id="2947" r:id="rId8"/>
    <p:sldId id="2970" r:id="rId9"/>
    <p:sldId id="3007" r:id="rId10"/>
    <p:sldId id="3008" r:id="rId11"/>
    <p:sldId id="300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63" d="100"/>
          <a:sy n="63" d="100"/>
        </p:scale>
        <p:origin x="86" y="4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8440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5310F18-5BA7-4C17-B4F5-065BA1013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72EC2C62-5485-4B12-B6B0-739CD2756FBA}"/>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0E1A38A-6943-4B48-B746-2B3F59D8D579}"/>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6.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C3042C7E-94F0-454A-8B17-763D65990048}"/>
              </a:ext>
            </a:extLst>
          </p:cNvPr>
          <p:cNvPicPr>
            <a:picLocks noChangeAspect="1"/>
          </p:cNvPicPr>
          <p:nvPr/>
        </p:nvPicPr>
        <p:blipFill>
          <a:blip r:embed="rId8"/>
          <a:stretch>
            <a:fillRect/>
          </a:stretch>
        </p:blipFill>
        <p:spPr>
          <a:xfrm>
            <a:off x="132402" y="2491800"/>
            <a:ext cx="589731" cy="520622"/>
          </a:xfrm>
          <a:prstGeom prst="rect">
            <a:avLst/>
          </a:prstGeom>
        </p:spPr>
      </p:pic>
      <p:sp>
        <p:nvSpPr>
          <p:cNvPr id="9" name="Text Box 2">
            <a:extLst>
              <a:ext uri="{FF2B5EF4-FFF2-40B4-BE49-F238E27FC236}">
                <a16:creationId xmlns:a16="http://schemas.microsoft.com/office/drawing/2014/main" id="{6EF2DF5B-87FE-1359-BD64-7B577515C980}"/>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10" name="Graphic 9">
            <a:extLst>
              <a:ext uri="{FF2B5EF4-FFF2-40B4-BE49-F238E27FC236}">
                <a16:creationId xmlns:a16="http://schemas.microsoft.com/office/drawing/2014/main" id="{91360525-1A4D-A183-AAF0-384F2F34D3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2" y="387485"/>
            <a:ext cx="8672053" cy="1556220"/>
          </a:xfrm>
          <a:prstGeom prst="rect">
            <a:avLst/>
          </a:prstGeom>
        </p:spPr>
      </p:pic>
      <p:sp>
        <p:nvSpPr>
          <p:cNvPr id="11" name="Rectangle 10">
            <a:extLst>
              <a:ext uri="{FF2B5EF4-FFF2-40B4-BE49-F238E27FC236}">
                <a16:creationId xmlns:a16="http://schemas.microsoft.com/office/drawing/2014/main" id="{C3D1EC31-D74A-129E-A58B-6FD6E0090B21}"/>
              </a:ext>
            </a:extLst>
          </p:cNvPr>
          <p:cNvSpPr/>
          <p:nvPr/>
        </p:nvSpPr>
        <p:spPr>
          <a:xfrm>
            <a:off x="-233187" y="385449"/>
            <a:ext cx="8545815" cy="8374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2. MẠNG MÁY TÍNH VÀ INTERNET</a:t>
            </a:r>
            <a:endParaRPr lang="vi-VN" sz="3600" b="1">
              <a:solidFill>
                <a:schemeClr val="bg1"/>
              </a:solidFill>
              <a:latin typeface="SVN-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E7A1129E-1BE1-8B7A-8732-BD58E30706C1}"/>
              </a:ext>
            </a:extLst>
          </p:cNvPr>
          <p:cNvGrpSpPr/>
          <p:nvPr/>
        </p:nvGrpSpPr>
        <p:grpSpPr>
          <a:xfrm>
            <a:off x="1015490" y="1808697"/>
            <a:ext cx="7172739" cy="1940925"/>
            <a:chOff x="1055313" y="1366069"/>
            <a:chExt cx="7172739" cy="1940925"/>
          </a:xfrm>
        </p:grpSpPr>
        <p:sp>
          <p:nvSpPr>
            <p:cNvPr id="13" name="Rectangle: Rounded Corners 12">
              <a:extLst>
                <a:ext uri="{FF2B5EF4-FFF2-40B4-BE49-F238E27FC236}">
                  <a16:creationId xmlns:a16="http://schemas.microsoft.com/office/drawing/2014/main" id="{DF551141-444E-4124-E04E-A829D5B6574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a:extLst>
                <a:ext uri="{FF2B5EF4-FFF2-40B4-BE49-F238E27FC236}">
                  <a16:creationId xmlns:a16="http://schemas.microsoft.com/office/drawing/2014/main" id="{245209C8-6B65-8B1C-A9E7-0F033796B1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55313" y="1366069"/>
              <a:ext cx="2076866" cy="1940925"/>
            </a:xfrm>
            <a:prstGeom prst="rect">
              <a:avLst/>
            </a:prstGeom>
          </p:spPr>
        </p:pic>
        <p:sp>
          <p:nvSpPr>
            <p:cNvPr id="15" name="Rectangle 14">
              <a:extLst>
                <a:ext uri="{FF2B5EF4-FFF2-40B4-BE49-F238E27FC236}">
                  <a16:creationId xmlns:a16="http://schemas.microsoft.com/office/drawing/2014/main" id="{090815B8-B858-F372-BBFB-01F689DCFEC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6" name="Rectangle 15">
              <a:extLst>
                <a:ext uri="{FF2B5EF4-FFF2-40B4-BE49-F238E27FC236}">
                  <a16:creationId xmlns:a16="http://schemas.microsoft.com/office/drawing/2014/main" id="{43E903F4-38C4-D043-5F2E-E7C0B15BD3D2}"/>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3</a:t>
              </a:r>
              <a:endParaRPr lang="vi-VN" sz="4400" b="1" dirty="0">
                <a:latin typeface="UVF Salome" panose="02000503040000020003" pitchFamily="50" charset="0"/>
                <a:cs typeface="Times New Roman" panose="02020603050405020304" pitchFamily="18" charset="0"/>
              </a:endParaRPr>
            </a:p>
          </p:txBody>
        </p:sp>
        <p:sp>
          <p:nvSpPr>
            <p:cNvPr id="17" name="Rectangle 16">
              <a:extLst>
                <a:ext uri="{FF2B5EF4-FFF2-40B4-BE49-F238E27FC236}">
                  <a16:creationId xmlns:a16="http://schemas.microsoft.com/office/drawing/2014/main" id="{C5248B93-A690-8931-247B-84CE0A48F2C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Thông tin trên trang Web</a:t>
              </a:r>
            </a:p>
          </p:txBody>
        </p:sp>
      </p:grpSp>
    </p:spTree>
    <p:custDataLst>
      <p:tags r:id="rId1"/>
    </p:custDataLst>
    <p:extLst>
      <p:ext uri="{BB962C8B-B14F-4D97-AF65-F5344CB8AC3E}">
        <p14:creationId xmlns:p14="http://schemas.microsoft.com/office/powerpoint/2010/main" val="243503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B7D36B-B1AE-4BF0-8A2D-25E99CAF3FA0}"/>
              </a:ext>
            </a:extLst>
          </p:cNvPr>
          <p:cNvSpPr/>
          <p:nvPr/>
        </p:nvSpPr>
        <p:spPr>
          <a:xfrm>
            <a:off x="895759" y="438593"/>
            <a:ext cx="10167881" cy="547714"/>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hình ảnh cắt từ trang web với loại thông tin cho phù hợp.</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10" name="Rectangle 9">
            <a:extLst>
              <a:ext uri="{FF2B5EF4-FFF2-40B4-BE49-F238E27FC236}">
                <a16:creationId xmlns:a16="http://schemas.microsoft.com/office/drawing/2014/main" id="{59905192-AAA5-42B1-B8F7-49B9E83FD2DE}"/>
              </a:ext>
            </a:extLst>
          </p:cNvPr>
          <p:cNvSpPr/>
          <p:nvPr/>
        </p:nvSpPr>
        <p:spPr>
          <a:xfrm>
            <a:off x="9065993" y="2366636"/>
            <a:ext cx="977659" cy="2071208"/>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1 – C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2 – D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3 – B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4 – A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23E50FF-5BDE-43BB-8686-B1A9EF9D4A51}"/>
              </a:ext>
            </a:extLst>
          </p:cNvPr>
          <p:cNvSpPr/>
          <p:nvPr/>
        </p:nvSpPr>
        <p:spPr>
          <a:xfrm>
            <a:off x="1475215" y="5408591"/>
            <a:ext cx="10167880"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3. </a:t>
            </a:r>
            <a:r>
              <a:rPr lang="en-US" sz="2200">
                <a:latin typeface="UTM Avo" panose="02040603050506020204" pitchFamily="18" charset="0"/>
                <a:cs typeface="Times New Roman" panose="02020603050405020304" pitchFamily="18" charset="0"/>
              </a:rPr>
              <a:t>Em hãy kể các tác hại khi cố tình xem thông tin trên trang web không phù hợp với lứa tuổi.</a:t>
            </a:r>
            <a:endParaRPr lang="vi-VN" sz="2200">
              <a:latin typeface="UTM Avo" panose="02040603050506020204" pitchFamily="18" charset="0"/>
              <a:cs typeface="Times New Roman" panose="02020603050405020304" pitchFamily="18" charset="0"/>
            </a:endParaRPr>
          </a:p>
        </p:txBody>
      </p:sp>
      <p:pic>
        <p:nvPicPr>
          <p:cNvPr id="7" name="Picture 6" descr="Graphical user interface, application&#10;&#10;Description automatically generated">
            <a:extLst>
              <a:ext uri="{FF2B5EF4-FFF2-40B4-BE49-F238E27FC236}">
                <a16:creationId xmlns:a16="http://schemas.microsoft.com/office/drawing/2014/main" id="{50AFD2D5-9D87-C0A7-9D61-D1CE5DC46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215" y="1037803"/>
            <a:ext cx="6563641" cy="4267796"/>
          </a:xfrm>
          <a:prstGeom prst="rect">
            <a:avLst/>
          </a:prstGeom>
        </p:spPr>
      </p:pic>
    </p:spTree>
    <p:extLst>
      <p:ext uri="{BB962C8B-B14F-4D97-AF65-F5344CB8AC3E}">
        <p14:creationId xmlns:p14="http://schemas.microsoft.com/office/powerpoint/2010/main" val="2820637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58907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Tại sao em cần sự đồng hành của người lớn khi truy cập Internet? </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559806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1A44BB0-9EF1-4D59-9207-275E58E191DC}"/>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vector graphics, doll&#10;&#10;Description automatically generated">
            <a:extLst>
              <a:ext uri="{FF2B5EF4-FFF2-40B4-BE49-F238E27FC236}">
                <a16:creationId xmlns:a16="http://schemas.microsoft.com/office/drawing/2014/main" id="{89DC7ABC-A419-463E-9F73-C02DDC577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59" y="3451326"/>
            <a:ext cx="2908287" cy="2908287"/>
          </a:xfrm>
          <a:prstGeom prst="rect">
            <a:avLst/>
          </a:prstGeom>
        </p:spPr>
      </p:pic>
      <p:grpSp>
        <p:nvGrpSpPr>
          <p:cNvPr id="2" name="Group 1">
            <a:extLst>
              <a:ext uri="{FF2B5EF4-FFF2-40B4-BE49-F238E27FC236}">
                <a16:creationId xmlns:a16="http://schemas.microsoft.com/office/drawing/2014/main" id="{1E8B759E-BF74-413E-B3ED-0D9221EC7B0A}"/>
              </a:ext>
            </a:extLst>
          </p:cNvPr>
          <p:cNvGrpSpPr/>
          <p:nvPr/>
        </p:nvGrpSpPr>
        <p:grpSpPr>
          <a:xfrm>
            <a:off x="301091" y="301982"/>
            <a:ext cx="4134561" cy="2508169"/>
            <a:chOff x="301091" y="301982"/>
            <a:chExt cx="4134561" cy="2508169"/>
          </a:xfrm>
        </p:grpSpPr>
        <p:pic>
          <p:nvPicPr>
            <p:cNvPr id="4" name="Picture 3">
              <a:extLst>
                <a:ext uri="{FF2B5EF4-FFF2-40B4-BE49-F238E27FC236}">
                  <a16:creationId xmlns:a16="http://schemas.microsoft.com/office/drawing/2014/main" id="{907F5D8A-D232-4BB9-935E-A22F83F551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5" name="Picture 4" descr="Text&#10;&#10;Description automatically generated">
              <a:extLst>
                <a:ext uri="{FF2B5EF4-FFF2-40B4-BE49-F238E27FC236}">
                  <a16:creationId xmlns:a16="http://schemas.microsoft.com/office/drawing/2014/main" id="{508C07EA-9C72-42F0-92D0-80E1E25D4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81" y="953218"/>
              <a:ext cx="3678192" cy="1586766"/>
            </a:xfrm>
            <a:prstGeom prst="rect">
              <a:avLst/>
            </a:prstGeom>
          </p:spPr>
        </p:pic>
        <p:pic>
          <p:nvPicPr>
            <p:cNvPr id="7" name="Picture 6">
              <a:extLst>
                <a:ext uri="{FF2B5EF4-FFF2-40B4-BE49-F238E27FC236}">
                  <a16:creationId xmlns:a16="http://schemas.microsoft.com/office/drawing/2014/main" id="{310F7048-0385-41A1-BD7F-F212EB33ADA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4" name="Picture 12">
            <a:extLst>
              <a:ext uri="{FF2B5EF4-FFF2-40B4-BE49-F238E27FC236}">
                <a16:creationId xmlns:a16="http://schemas.microsoft.com/office/drawing/2014/main" id="{DBB8FB1E-69AC-4146-A693-59192444DF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504109" y="638942"/>
            <a:ext cx="5124606" cy="1807588"/>
          </a:xfrm>
          <a:prstGeom prst="rect">
            <a:avLst/>
          </a:prstGeom>
        </p:spPr>
      </p:pic>
      <p:sp>
        <p:nvSpPr>
          <p:cNvPr id="13" name="Rectangle 12">
            <a:extLst>
              <a:ext uri="{FF2B5EF4-FFF2-40B4-BE49-F238E27FC236}">
                <a16:creationId xmlns:a16="http://schemas.microsoft.com/office/drawing/2014/main" id="{51E7F0AC-A784-4E43-B06C-AB04509BA591}"/>
              </a:ext>
            </a:extLst>
          </p:cNvPr>
          <p:cNvSpPr/>
          <p:nvPr/>
        </p:nvSpPr>
        <p:spPr>
          <a:xfrm>
            <a:off x="4918459" y="889576"/>
            <a:ext cx="4481465" cy="1306320"/>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Trò ch</a:t>
            </a:r>
            <a:r>
              <a:rPr lang="vi-VN" sz="2800" b="1">
                <a:solidFill>
                  <a:schemeClr val="bg1"/>
                </a:solidFill>
                <a:latin typeface="UTM Avo" panose="02040603050506020204" pitchFamily="18" charset="0"/>
                <a:cs typeface="Times New Roman" panose="02020603050405020304" pitchFamily="18" charset="0"/>
              </a:rPr>
              <a:t>ơi</a:t>
            </a:r>
            <a:r>
              <a:rPr lang="en-US" sz="2800" b="1">
                <a:solidFill>
                  <a:schemeClr val="bg1"/>
                </a:solidFill>
                <a:latin typeface="UTM Avo" panose="02040603050506020204" pitchFamily="18" charset="0"/>
                <a:cs typeface="Times New Roman" panose="02020603050405020304" pitchFamily="18" charset="0"/>
              </a:rPr>
              <a:t>: </a:t>
            </a:r>
          </a:p>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“Ai nhanh – Ai đúng”.</a:t>
            </a:r>
            <a:endParaRPr lang="vi-VN" sz="2800" b="1">
              <a:solidFill>
                <a:schemeClr val="bg1"/>
              </a:solidFill>
              <a:latin typeface="UTM Avo" panose="020406030505060202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623B169A-6D8D-4045-9344-F2FFF210DC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554362" y="2588324"/>
            <a:ext cx="8277576" cy="2148231"/>
          </a:xfrm>
          <a:prstGeom prst="rect">
            <a:avLst/>
          </a:prstGeom>
        </p:spPr>
      </p:pic>
      <p:sp>
        <p:nvSpPr>
          <p:cNvPr id="18" name="Rectangle 17">
            <a:extLst>
              <a:ext uri="{FF2B5EF4-FFF2-40B4-BE49-F238E27FC236}">
                <a16:creationId xmlns:a16="http://schemas.microsoft.com/office/drawing/2014/main" id="{A3B7263B-46D4-4EEE-BDA7-FA048C352D58}"/>
              </a:ext>
            </a:extLst>
          </p:cNvPr>
          <p:cNvSpPr/>
          <p:nvPr/>
        </p:nvSpPr>
        <p:spPr>
          <a:xfrm>
            <a:off x="4188542" y="3026604"/>
            <a:ext cx="6931742" cy="1143070"/>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Hãy kể lại những gì em đã xem trên Internet.Những nội dung đó thuộc dạng thông tin nào ?</a:t>
            </a:r>
            <a:endParaRPr lang="vi-VN" sz="2400" b="1">
              <a:latin typeface="UTM Avo" panose="020406030505060202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B448734-5F21-46B8-B85A-3E3E5A013C99}"/>
              </a:ext>
            </a:extLst>
          </p:cNvPr>
          <p:cNvPicPr>
            <a:picLocks noChangeAspect="1"/>
          </p:cNvPicPr>
          <p:nvPr/>
        </p:nvPicPr>
        <p:blipFill>
          <a:blip r:embed="rId10"/>
          <a:stretch>
            <a:fillRect/>
          </a:stretch>
        </p:blipFill>
        <p:spPr>
          <a:xfrm>
            <a:off x="11358550" y="1360826"/>
            <a:ext cx="504202" cy="445116"/>
          </a:xfrm>
          <a:prstGeom prst="rect">
            <a:avLst/>
          </a:prstGeom>
        </p:spPr>
      </p:pic>
    </p:spTree>
    <p:extLst>
      <p:ext uri="{BB962C8B-B14F-4D97-AF65-F5344CB8AC3E}">
        <p14:creationId xmlns:p14="http://schemas.microsoft.com/office/powerpoint/2010/main" val="92238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29B82-B90A-449E-8481-31A1C0E7E29B}"/>
              </a:ext>
            </a:extLst>
          </p:cNvPr>
          <p:cNvSpPr/>
          <p:nvPr/>
        </p:nvSpPr>
        <p:spPr>
          <a:xfrm>
            <a:off x="438540" y="283918"/>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Xem thông tin trên trang Web</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id="{949615B6-08E4-4C7D-8EEA-5E3F99C728AC}"/>
              </a:ext>
            </a:extLst>
          </p:cNvPr>
          <p:cNvSpPr/>
          <p:nvPr/>
        </p:nvSpPr>
        <p:spPr>
          <a:xfrm>
            <a:off x="3379791" y="1086631"/>
            <a:ext cx="7173355"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Thông tin trên trang web</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C1AE40C-6D0B-4671-A2C9-C72D3FF63513}"/>
              </a:ext>
            </a:extLst>
          </p:cNvPr>
          <p:cNvSpPr/>
          <p:nvPr/>
        </p:nvSpPr>
        <p:spPr>
          <a:xfrm>
            <a:off x="932682" y="1844146"/>
            <a:ext cx="9205758" cy="1143070"/>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Em hãy quan sát trang web ở Hình 7 và cho biết các vị trí được đánh số thể thiện thông tin thuộc dạng nào ?</a:t>
            </a:r>
            <a:endParaRPr lang="vi-VN" sz="2400">
              <a:latin typeface="UTM Avo" panose="0204060305050602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Graphical user interface, website&#10;&#10;Description automatically generated">
            <a:extLst>
              <a:ext uri="{FF2B5EF4-FFF2-40B4-BE49-F238E27FC236}">
                <a16:creationId xmlns:a16="http://schemas.microsoft.com/office/drawing/2014/main" id="{7335CEEF-87CC-2A2C-1D7B-407604FA92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921" y="2987216"/>
            <a:ext cx="9205758" cy="3406737"/>
          </a:xfrm>
          <a:prstGeom prst="rect">
            <a:avLst/>
          </a:prstGeom>
        </p:spPr>
      </p:pic>
    </p:spTree>
    <p:extLst>
      <p:ext uri="{BB962C8B-B14F-4D97-AF65-F5344CB8AC3E}">
        <p14:creationId xmlns:p14="http://schemas.microsoft.com/office/powerpoint/2010/main" val="2438045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4EF39F-6AC7-4663-B06C-2F6820332171}"/>
              </a:ext>
            </a:extLst>
          </p:cNvPr>
          <p:cNvPicPr>
            <a:picLocks noChangeAspect="1"/>
          </p:cNvPicPr>
          <p:nvPr/>
        </p:nvPicPr>
        <p:blipFill>
          <a:blip r:embed="rId2"/>
          <a:stretch>
            <a:fillRect/>
          </a:stretch>
        </p:blipFill>
        <p:spPr>
          <a:xfrm>
            <a:off x="415718" y="475747"/>
            <a:ext cx="891617" cy="830652"/>
          </a:xfrm>
          <a:prstGeom prst="rect">
            <a:avLst/>
          </a:prstGeom>
        </p:spPr>
      </p:pic>
      <p:sp>
        <p:nvSpPr>
          <p:cNvPr id="6" name="Rectangle 5">
            <a:extLst>
              <a:ext uri="{FF2B5EF4-FFF2-40B4-BE49-F238E27FC236}">
                <a16:creationId xmlns:a16="http://schemas.microsoft.com/office/drawing/2014/main" id="{3D9E9FE7-9B4E-44B0-A981-F77FD81AD30E}"/>
              </a:ext>
            </a:extLst>
          </p:cNvPr>
          <p:cNvSpPr/>
          <p:nvPr/>
        </p:nvSpPr>
        <p:spPr>
          <a:xfrm>
            <a:off x="1307334" y="503613"/>
            <a:ext cx="10019426" cy="142962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đã biết ba dạng thông tin thường gặp là chữ, hình ảnh và âm thanh.Trên trang web, thông tin được thể hiện rất đa dạng, có thể là kết hợpcủa các dạng thông tin trên như video. Các loại thông tin phổ biến trên trang web gồm: văn bản, hình ảnh, video,...</a:t>
            </a:r>
          </a:p>
        </p:txBody>
      </p:sp>
      <p:sp>
        <p:nvSpPr>
          <p:cNvPr id="7" name="Rectangle 6">
            <a:extLst>
              <a:ext uri="{FF2B5EF4-FFF2-40B4-BE49-F238E27FC236}">
                <a16:creationId xmlns:a16="http://schemas.microsoft.com/office/drawing/2014/main" id="{E850280C-7C06-42D4-98C4-BE81AEC8DC5C}"/>
              </a:ext>
            </a:extLst>
          </p:cNvPr>
          <p:cNvSpPr/>
          <p:nvPr/>
        </p:nvSpPr>
        <p:spPr>
          <a:xfrm>
            <a:off x="1307333" y="1952925"/>
            <a:ext cx="10689817" cy="1429622"/>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còn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con </a:t>
            </a:r>
            <a:r>
              <a:rPr lang="en-US" sz="2000" dirty="0" err="1">
                <a:latin typeface="UTM Avo" panose="02040603050506020204" pitchFamily="18" charset="0"/>
                <a:cs typeface="Times New Roman" panose="02020603050405020304" pitchFamily="18" charset="0"/>
              </a:rPr>
              <a:t>trỏ</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ở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đến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E5DA86E-357B-93EB-CE77-3A24720F5B82}"/>
              </a:ext>
            </a:extLst>
          </p:cNvPr>
          <p:cNvSpPr/>
          <p:nvPr/>
        </p:nvSpPr>
        <p:spPr>
          <a:xfrm>
            <a:off x="1307333" y="3328581"/>
            <a:ext cx="10689817" cy="967957"/>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loại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ảnh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âm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thanh</a:t>
            </a:r>
            <a:r>
              <a:rPr lang="en-US" sz="2000" dirty="0">
                <a:latin typeface="UTM Avo" panose="02040603050506020204" pitchFamily="18" charset="0"/>
                <a:cs typeface="Times New Roman" panose="02020603050405020304" pitchFamily="18" charset="0"/>
              </a:rPr>
              <a:t>, video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gọi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21BFC9A5-5CD4-ED3B-E8E7-3CBBBB869D6B}"/>
              </a:ext>
            </a:extLst>
          </p:cNvPr>
          <p:cNvGrpSpPr/>
          <p:nvPr/>
        </p:nvGrpSpPr>
        <p:grpSpPr>
          <a:xfrm>
            <a:off x="1209797" y="4523219"/>
            <a:ext cx="9178769" cy="1951609"/>
            <a:chOff x="1329714" y="458216"/>
            <a:chExt cx="8812810" cy="1951609"/>
          </a:xfrm>
        </p:grpSpPr>
        <p:grpSp>
          <p:nvGrpSpPr>
            <p:cNvPr id="12" name="Group 11">
              <a:extLst>
                <a:ext uri="{FF2B5EF4-FFF2-40B4-BE49-F238E27FC236}">
                  <a16:creationId xmlns:a16="http://schemas.microsoft.com/office/drawing/2014/main" id="{84D3D261-E6A4-C860-A0C3-706DAC897E48}"/>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384A962F-CF55-954B-D02E-13B86892256D}"/>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EFBC0C9-CE0D-8C12-CF58-8EFE4A4AC437}"/>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CF121A0F-8BCF-747F-BB7C-0C6A67E9BA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8" name="Rectangle 17">
            <a:extLst>
              <a:ext uri="{FF2B5EF4-FFF2-40B4-BE49-F238E27FC236}">
                <a16:creationId xmlns:a16="http://schemas.microsoft.com/office/drawing/2014/main" id="{75861476-72C5-A309-326E-4B9DCD524473}"/>
              </a:ext>
            </a:extLst>
          </p:cNvPr>
          <p:cNvSpPr/>
          <p:nvPr/>
        </p:nvSpPr>
        <p:spPr>
          <a:xfrm>
            <a:off x="2071855" y="5077794"/>
            <a:ext cx="8414248" cy="1141146"/>
          </a:xfrm>
          <a:prstGeom prst="rect">
            <a:avLst/>
          </a:prstGeom>
        </p:spPr>
        <p:txBody>
          <a:bodyPr wrap="square">
            <a:spAutoFit/>
          </a:bodyPr>
          <a:lstStyle/>
          <a:p>
            <a:pPr defTabSz="342900">
              <a:lnSpc>
                <a:spcPct val="150000"/>
              </a:lnSpc>
            </a:pPr>
            <a:r>
              <a:rPr lang="vi-VN" altLang="vi-VN" sz="2400" b="1">
                <a:solidFill>
                  <a:srgbClr val="F03C69"/>
                </a:solidFill>
                <a:latin typeface="UTM Avo" panose="02040603050506020204"/>
                <a:cs typeface="Times New Roman" panose="02020603050405020304" pitchFamily="18" charset="0"/>
              </a:rPr>
              <a:t>Trên trang web thường có các</a:t>
            </a:r>
            <a:r>
              <a:rPr lang="en-US" altLang="vi-VN" sz="2400" b="1">
                <a:solidFill>
                  <a:srgbClr val="F03C69"/>
                </a:solidFill>
                <a:latin typeface="UTM Avo" panose="02040603050506020204"/>
                <a:cs typeface="Times New Roman" panose="02020603050405020304" pitchFamily="18" charset="0"/>
              </a:rPr>
              <a:t> </a:t>
            </a:r>
            <a:r>
              <a:rPr lang="vi-VN" altLang="vi-VN" sz="2400" b="1">
                <a:solidFill>
                  <a:srgbClr val="F03C69"/>
                </a:solidFill>
                <a:latin typeface="UTM Avo" panose="02040603050506020204"/>
                <a:cs typeface="Times New Roman" panose="02020603050405020304" pitchFamily="18" charset="0"/>
              </a:rPr>
              <a:t>loại thông tin: Văn bản, hình</a:t>
            </a:r>
            <a:r>
              <a:rPr lang="en-US" altLang="vi-VN" sz="2400" b="1">
                <a:solidFill>
                  <a:srgbClr val="F03C69"/>
                </a:solidFill>
                <a:latin typeface="UTM Avo" panose="02040603050506020204"/>
                <a:cs typeface="Times New Roman" panose="02020603050405020304" pitchFamily="18" charset="0"/>
              </a:rPr>
              <a:t> </a:t>
            </a:r>
            <a:r>
              <a:rPr lang="vi-VN" altLang="vi-VN" sz="2400" b="1">
                <a:solidFill>
                  <a:srgbClr val="F03C69"/>
                </a:solidFill>
                <a:latin typeface="UTM Avo" panose="02040603050506020204"/>
                <a:cs typeface="Times New Roman" panose="02020603050405020304" pitchFamily="18" charset="0"/>
              </a:rPr>
              <a:t>ảnh, âm thanh, video và siêu liên kết.</a:t>
            </a:r>
            <a:r>
              <a:rPr lang="vi-VN" sz="2400" b="1">
                <a:solidFill>
                  <a:srgbClr val="F03C6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4082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7958060" cy="589072"/>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Trên trang web có các loại thông tin nào?</a:t>
            </a:r>
            <a:endParaRPr lang="vi-VN" sz="2400" b="1">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2169171" y="1189189"/>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Chỉ có thông tin là văn bản và hình</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2169171" y="1812061"/>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Chỉ có thông tin là hình ảnh và âm thanh.</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035C97B-EDA2-482E-8CF7-CE5306F73B7D}"/>
              </a:ext>
            </a:extLst>
          </p:cNvPr>
          <p:cNvSpPr/>
          <p:nvPr/>
        </p:nvSpPr>
        <p:spPr>
          <a:xfrm>
            <a:off x="2169171" y="2431840"/>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Chỉ có thông tin là video.</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4084085"/>
            <a:ext cx="10406292" cy="114307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Sau đây là hình ảnh khi đưa con trỏ chuột đến một số vị trí trên trang web, em hãy cho biết mục nào có chứa siêu liên kết?</a:t>
            </a:r>
          </a:p>
        </p:txBody>
      </p:sp>
      <p:sp>
        <p:nvSpPr>
          <p:cNvPr id="9" name="Rectangle 8">
            <a:extLst>
              <a:ext uri="{FF2B5EF4-FFF2-40B4-BE49-F238E27FC236}">
                <a16:creationId xmlns:a16="http://schemas.microsoft.com/office/drawing/2014/main" id="{0B46A651-8F2E-4396-83BF-8571A033FC46}"/>
              </a:ext>
            </a:extLst>
          </p:cNvPr>
          <p:cNvSpPr/>
          <p:nvPr/>
        </p:nvSpPr>
        <p:spPr>
          <a:xfrm>
            <a:off x="2148389" y="5417570"/>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endParaRPr lang="vi-VN" sz="24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F355013-396F-44B5-B785-30D86F2A49DB}"/>
              </a:ext>
            </a:extLst>
          </p:cNvPr>
          <p:cNvSpPr/>
          <p:nvPr/>
        </p:nvSpPr>
        <p:spPr>
          <a:xfrm>
            <a:off x="8362275" y="541176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A077E5C-26CE-4173-A147-2291BE3A50CD}"/>
              </a:ext>
            </a:extLst>
          </p:cNvPr>
          <p:cNvSpPr/>
          <p:nvPr/>
        </p:nvSpPr>
        <p:spPr>
          <a:xfrm>
            <a:off x="5312457" y="546461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pic>
        <p:nvPicPr>
          <p:cNvPr id="12" name="Picture 11" descr="A picture containing text, electronics, computer&#10;&#10;Description automatically generated">
            <a:extLst>
              <a:ext uri="{FF2B5EF4-FFF2-40B4-BE49-F238E27FC236}">
                <a16:creationId xmlns:a16="http://schemas.microsoft.com/office/drawing/2014/main" id="{85818E8F-4523-43E9-A153-8592E7298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888" y="815731"/>
            <a:ext cx="2208069" cy="2176969"/>
          </a:xfrm>
          <a:prstGeom prst="rect">
            <a:avLst/>
          </a:prstGeom>
        </p:spPr>
      </p:pic>
      <p:sp>
        <p:nvSpPr>
          <p:cNvPr id="13" name="Oval 12">
            <a:extLst>
              <a:ext uri="{FF2B5EF4-FFF2-40B4-BE49-F238E27FC236}">
                <a16:creationId xmlns:a16="http://schemas.microsoft.com/office/drawing/2014/main" id="{2CB96935-1538-453F-86FC-0512246D83F6}"/>
              </a:ext>
            </a:extLst>
          </p:cNvPr>
          <p:cNvSpPr/>
          <p:nvPr/>
        </p:nvSpPr>
        <p:spPr>
          <a:xfrm>
            <a:off x="2148389" y="31752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a:extLst>
              <a:ext uri="{FF2B5EF4-FFF2-40B4-BE49-F238E27FC236}">
                <a16:creationId xmlns:a16="http://schemas.microsoft.com/office/drawing/2014/main" id="{C3798B32-22A2-42E4-90B5-371C2BACBBD5}"/>
              </a:ext>
            </a:extLst>
          </p:cNvPr>
          <p:cNvSpPr/>
          <p:nvPr/>
        </p:nvSpPr>
        <p:spPr>
          <a:xfrm>
            <a:off x="2113930" y="554514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Rectangle 1">
            <a:extLst>
              <a:ext uri="{FF2B5EF4-FFF2-40B4-BE49-F238E27FC236}">
                <a16:creationId xmlns:a16="http://schemas.microsoft.com/office/drawing/2014/main" id="{94091CFE-7F23-E714-BDE3-2F976757599C}"/>
              </a:ext>
            </a:extLst>
          </p:cNvPr>
          <p:cNvSpPr/>
          <p:nvPr/>
        </p:nvSpPr>
        <p:spPr>
          <a:xfrm>
            <a:off x="2188836" y="3050186"/>
            <a:ext cx="7310526" cy="114307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Có các thông tin là văn bản, hình ảnh, âm thanh, video và siêu liên kết</a:t>
            </a:r>
            <a:endParaRPr lang="vi-VN" sz="2400">
              <a:latin typeface="UTM Avo" panose="02040603050506020204" pitchFamily="18" charset="0"/>
              <a:cs typeface="Times New Roman" panose="02020603050405020304" pitchFamily="18" charset="0"/>
            </a:endParaRPr>
          </a:p>
        </p:txBody>
      </p:sp>
      <p:pic>
        <p:nvPicPr>
          <p:cNvPr id="16" name="Picture 15" descr="Text&#10;&#10;Description automatically generated with medium confidence">
            <a:extLst>
              <a:ext uri="{FF2B5EF4-FFF2-40B4-BE49-F238E27FC236}">
                <a16:creationId xmlns:a16="http://schemas.microsoft.com/office/drawing/2014/main" id="{345C733C-CE89-0AB6-B39F-0C06660F4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787" y="5411769"/>
            <a:ext cx="1256278" cy="952437"/>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C73B239F-EE9A-0031-AFF4-A8D40E02D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0956" y="5410782"/>
            <a:ext cx="1256278" cy="1128652"/>
          </a:xfrm>
          <a:prstGeom prst="rect">
            <a:avLst/>
          </a:prstGeom>
        </p:spPr>
      </p:pic>
      <p:pic>
        <p:nvPicPr>
          <p:cNvPr id="20" name="Picture 19">
            <a:extLst>
              <a:ext uri="{FF2B5EF4-FFF2-40B4-BE49-F238E27FC236}">
                <a16:creationId xmlns:a16="http://schemas.microsoft.com/office/drawing/2014/main" id="{C37500B0-6E8A-D75A-996C-6A7CCD4DF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8152" y="5417570"/>
            <a:ext cx="1696108" cy="797090"/>
          </a:xfrm>
          <a:prstGeom prst="rect">
            <a:avLst/>
          </a:prstGeom>
        </p:spPr>
      </p:pic>
    </p:spTree>
    <p:extLst>
      <p:ext uri="{BB962C8B-B14F-4D97-AF65-F5344CB8AC3E}">
        <p14:creationId xmlns:p14="http://schemas.microsoft.com/office/powerpoint/2010/main" val="1397488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animBg="1"/>
      <p:bldP spid="1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29B82-B90A-449E-8481-31A1C0E7E29B}"/>
              </a:ext>
            </a:extLst>
          </p:cNvPr>
          <p:cNvSpPr/>
          <p:nvPr/>
        </p:nvSpPr>
        <p:spPr>
          <a:xfrm>
            <a:off x="363894" y="283918"/>
            <a:ext cx="9281551"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Tác hại khi TRUY CẬP VÀO TRANG WEB Không phù hợp</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id="{949615B6-08E4-4C7D-8EEA-5E3F99C728AC}"/>
              </a:ext>
            </a:extLst>
          </p:cNvPr>
          <p:cNvSpPr/>
          <p:nvPr/>
        </p:nvSpPr>
        <p:spPr>
          <a:xfrm>
            <a:off x="3379791" y="1105048"/>
            <a:ext cx="8041932"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gặp rắc rối gì ?</a:t>
            </a:r>
          </a:p>
        </p:txBody>
      </p:sp>
      <p:sp>
        <p:nvSpPr>
          <p:cNvPr id="11" name="Rectangle 10">
            <a:extLst>
              <a:ext uri="{FF2B5EF4-FFF2-40B4-BE49-F238E27FC236}">
                <a16:creationId xmlns:a16="http://schemas.microsoft.com/office/drawing/2014/main" id="{5C1AE40C-6D0B-4671-A2C9-C72D3FF63513}"/>
              </a:ext>
            </a:extLst>
          </p:cNvPr>
          <p:cNvSpPr/>
          <p:nvPr/>
        </p:nvSpPr>
        <p:spPr>
          <a:xfrm>
            <a:off x="674437" y="1915643"/>
            <a:ext cx="3912311" cy="235295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khi truy cập Internet, bạn An vô tình vào một trang web trò chuyện không phù hợp. Em hãy quan sát Hình 8 và cho biết bạn An đã gặp rắc rối gì?</a:t>
            </a:r>
          </a:p>
        </p:txBody>
      </p:sp>
      <p:grpSp>
        <p:nvGrpSpPr>
          <p:cNvPr id="24" name="Group 23">
            <a:extLst>
              <a:ext uri="{FF2B5EF4-FFF2-40B4-BE49-F238E27FC236}">
                <a16:creationId xmlns:a16="http://schemas.microsoft.com/office/drawing/2014/main"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Text&#10;&#10;Description automatically generated with low confidence">
            <a:extLst>
              <a:ext uri="{FF2B5EF4-FFF2-40B4-BE49-F238E27FC236}">
                <a16:creationId xmlns:a16="http://schemas.microsoft.com/office/drawing/2014/main" id="{2F14599F-AEE0-8982-3DBF-B3E96091E4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961" y="1689146"/>
            <a:ext cx="5908002" cy="4884936"/>
          </a:xfrm>
          <a:prstGeom prst="rect">
            <a:avLst/>
          </a:prstGeom>
        </p:spPr>
      </p:pic>
    </p:spTree>
    <p:extLst>
      <p:ext uri="{BB962C8B-B14F-4D97-AF65-F5344CB8AC3E}">
        <p14:creationId xmlns:p14="http://schemas.microsoft.com/office/powerpoint/2010/main" val="2237052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DF593A-C884-406B-9039-D91B9840041B}"/>
              </a:ext>
            </a:extLst>
          </p:cNvPr>
          <p:cNvPicPr>
            <a:picLocks noChangeAspect="1"/>
          </p:cNvPicPr>
          <p:nvPr/>
        </p:nvPicPr>
        <p:blipFill>
          <a:blip r:embed="rId2"/>
          <a:stretch>
            <a:fillRect/>
          </a:stretch>
        </p:blipFill>
        <p:spPr>
          <a:xfrm>
            <a:off x="318182" y="280553"/>
            <a:ext cx="891617" cy="830652"/>
          </a:xfrm>
          <a:prstGeom prst="rect">
            <a:avLst/>
          </a:prstGeom>
        </p:spPr>
      </p:pic>
      <p:sp>
        <p:nvSpPr>
          <p:cNvPr id="4" name="Rectangle 3">
            <a:extLst>
              <a:ext uri="{FF2B5EF4-FFF2-40B4-BE49-F238E27FC236}">
                <a16:creationId xmlns:a16="http://schemas.microsoft.com/office/drawing/2014/main" id="{1A0AB273-FC35-4319-BF6C-BED95CD8DE51}"/>
              </a:ext>
            </a:extLst>
          </p:cNvPr>
          <p:cNvSpPr/>
          <p:nvPr/>
        </p:nvSpPr>
        <p:spPr>
          <a:xfrm>
            <a:off x="1209799" y="392121"/>
            <a:ext cx="10567674" cy="1477328"/>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p>
        </p:txBody>
      </p:sp>
      <p:sp>
        <p:nvSpPr>
          <p:cNvPr id="5" name="Rectangle 4">
            <a:extLst>
              <a:ext uri="{FF2B5EF4-FFF2-40B4-BE49-F238E27FC236}">
                <a16:creationId xmlns:a16="http://schemas.microsoft.com/office/drawing/2014/main" id="{61004FEF-F45A-41DD-A74E-84C8EC840177}"/>
              </a:ext>
            </a:extLst>
          </p:cNvPr>
          <p:cNvSpPr/>
          <p:nvPr/>
        </p:nvSpPr>
        <p:spPr>
          <a:xfrm>
            <a:off x="1307334" y="1869449"/>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Có những suy nghĩ tiêu cực và lệch lạc: Xem  thông  tin  không  phù  hợp  với  lứa  tuổi khiến các em không hiểu hết hoặc hiểu một cách lệch lạc ảnh hưởng đến suy nghĩ và nhận thức của các em.</a:t>
            </a:r>
          </a:p>
        </p:txBody>
      </p:sp>
      <p:sp>
        <p:nvSpPr>
          <p:cNvPr id="7" name="Rectangle 6">
            <a:extLst>
              <a:ext uri="{FF2B5EF4-FFF2-40B4-BE49-F238E27FC236}">
                <a16:creationId xmlns:a16="http://schemas.microsoft.com/office/drawing/2014/main" id="{79A56168-C270-4437-B309-D101DDB9A9DF}"/>
              </a:ext>
            </a:extLst>
          </p:cNvPr>
          <p:cNvSpPr/>
          <p:nvPr/>
        </p:nvSpPr>
        <p:spPr>
          <a:xfrm>
            <a:off x="1307334" y="3165317"/>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Bị lừa đảo, dụ dỗ, bắt nạt: Kẻ xấu có thể gửi các tin nhắn mạo danh, nặc danh qua các trang web để đe doạ và làm tổn thương em hoặc dụ dỗ em làm điều xấu.</a:t>
            </a:r>
          </a:p>
        </p:txBody>
      </p:sp>
      <p:sp>
        <p:nvSpPr>
          <p:cNvPr id="8" name="Rectangle 7">
            <a:extLst>
              <a:ext uri="{FF2B5EF4-FFF2-40B4-BE49-F238E27FC236}">
                <a16:creationId xmlns:a16="http://schemas.microsoft.com/office/drawing/2014/main" id="{F1A64C24-6DF5-5331-8A22-83911CE90DE3}"/>
              </a:ext>
            </a:extLst>
          </p:cNvPr>
          <p:cNvSpPr/>
          <p:nvPr/>
        </p:nvSpPr>
        <p:spPr>
          <a:xfrm>
            <a:off x="1307334" y="4475263"/>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Lãng phí thời gian: Cố tình truy cập vào những trang web không phù hợp lứa tuổi và không nên xem, em bị mất đi thời gian quý báu cho học tập và những hoạt động bổ ích khác.</a:t>
            </a:r>
          </a:p>
        </p:txBody>
      </p:sp>
      <p:pic>
        <p:nvPicPr>
          <p:cNvPr id="15" name="Picture 14" descr="A picture containing text&#10;&#10;Description automatically generated">
            <a:extLst>
              <a:ext uri="{FF2B5EF4-FFF2-40B4-BE49-F238E27FC236}">
                <a16:creationId xmlns:a16="http://schemas.microsoft.com/office/drawing/2014/main" id="{927019E0-10E7-504F-CA93-01A5CB78D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784" y="1818372"/>
            <a:ext cx="3474720" cy="4610331"/>
          </a:xfrm>
          <a:prstGeom prst="rect">
            <a:avLst/>
          </a:prstGeom>
        </p:spPr>
      </p:pic>
    </p:spTree>
    <p:extLst>
      <p:ext uri="{BB962C8B-B14F-4D97-AF65-F5344CB8AC3E}">
        <p14:creationId xmlns:p14="http://schemas.microsoft.com/office/powerpoint/2010/main" val="4239581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B4B504-C8F8-4B6D-AB1E-2586A440EA3E}"/>
              </a:ext>
            </a:extLst>
          </p:cNvPr>
          <p:cNvSpPr/>
          <p:nvPr/>
        </p:nvSpPr>
        <p:spPr>
          <a:xfrm>
            <a:off x="2123807" y="3241483"/>
            <a:ext cx="9205758" cy="830997"/>
          </a:xfrm>
          <a:prstGeom prst="rect">
            <a:avLst/>
          </a:prstGeom>
        </p:spPr>
        <p:txBody>
          <a:bodyPr wrap="square">
            <a:spAutoFit/>
          </a:bodyPr>
          <a:lstStyle/>
          <a:p>
            <a:pPr defTabSz="342900"/>
            <a:r>
              <a:rPr lang="en-US" sz="2400">
                <a:latin typeface="UTM Avo" panose="02040603050506020204" pitchFamily="18" charset="0"/>
                <a:cs typeface="Times New Roman" panose="02020603050405020304" pitchFamily="18" charset="0"/>
              </a:rPr>
              <a:t> Nếu cố tình truy cập vào trang web không phù hợp và không nên xem, em có thể gặp những tác hại gì?</a:t>
            </a:r>
            <a:endParaRPr lang="vi-VN" sz="2400">
              <a:latin typeface="UTM Avo" panose="020406030505060202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8A4B6D06-B0CE-4D15-8F6E-750A6EE2724E}"/>
              </a:ext>
            </a:extLst>
          </p:cNvPr>
          <p:cNvGrpSpPr/>
          <p:nvPr/>
        </p:nvGrpSpPr>
        <p:grpSpPr>
          <a:xfrm>
            <a:off x="1329714" y="458216"/>
            <a:ext cx="9552989" cy="2431008"/>
            <a:chOff x="1329714" y="458216"/>
            <a:chExt cx="9552989" cy="2317292"/>
          </a:xfrm>
        </p:grpSpPr>
        <p:grpSp>
          <p:nvGrpSpPr>
            <p:cNvPr id="10" name="Group 9">
              <a:extLst>
                <a:ext uri="{FF2B5EF4-FFF2-40B4-BE49-F238E27FC236}">
                  <a16:creationId xmlns:a16="http://schemas.microsoft.com/office/drawing/2014/main" id="{89062DB7-4E0E-4C57-94E2-2EE772747EDC}"/>
                </a:ext>
              </a:extLst>
            </p:cNvPr>
            <p:cNvGrpSpPr/>
            <p:nvPr/>
          </p:nvGrpSpPr>
          <p:grpSpPr>
            <a:xfrm>
              <a:off x="1329714" y="458216"/>
              <a:ext cx="9552989" cy="2317292"/>
              <a:chOff x="1329714" y="458216"/>
              <a:chExt cx="9552989" cy="2317292"/>
            </a:xfrm>
          </p:grpSpPr>
          <p:grpSp>
            <p:nvGrpSpPr>
              <p:cNvPr id="11" name="Group 10">
                <a:extLst>
                  <a:ext uri="{FF2B5EF4-FFF2-40B4-BE49-F238E27FC236}">
                    <a16:creationId xmlns:a16="http://schemas.microsoft.com/office/drawing/2014/main" id="{58D218AF-D446-4BC8-870D-F8787A4C4236}"/>
                  </a:ext>
                </a:extLst>
              </p:cNvPr>
              <p:cNvGrpSpPr/>
              <p:nvPr/>
            </p:nvGrpSpPr>
            <p:grpSpPr>
              <a:xfrm>
                <a:off x="1925021" y="911578"/>
                <a:ext cx="8957682" cy="1863930"/>
                <a:chOff x="2572721" y="934090"/>
                <a:chExt cx="8058721" cy="2749809"/>
              </a:xfrm>
            </p:grpSpPr>
            <p:sp>
              <p:nvSpPr>
                <p:cNvPr id="13" name="Rectangle: Rounded Corners 12">
                  <a:extLst>
                    <a:ext uri="{FF2B5EF4-FFF2-40B4-BE49-F238E27FC236}">
                      <a16:creationId xmlns:a16="http://schemas.microsoft.com/office/drawing/2014/main" id="{C6D856A5-7B50-4BB9-B491-F905F443C4A0}"/>
                    </a:ext>
                  </a:extLst>
                </p:cNvPr>
                <p:cNvSpPr/>
                <p:nvPr/>
              </p:nvSpPr>
              <p:spPr>
                <a:xfrm>
                  <a:off x="2659224" y="1054359"/>
                  <a:ext cx="7972218" cy="2629540"/>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D0781D6-7563-4FE8-A7EE-7A6B2B90F87A}"/>
                    </a:ext>
                  </a:extLst>
                </p:cNvPr>
                <p:cNvSpPr/>
                <p:nvPr/>
              </p:nvSpPr>
              <p:spPr>
                <a:xfrm>
                  <a:off x="2572721" y="934090"/>
                  <a:ext cx="7959013" cy="274980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ECB2FB46-5F99-44B8-BADD-0A909017A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6" name="Rectangle 15">
              <a:extLst>
                <a:ext uri="{FF2B5EF4-FFF2-40B4-BE49-F238E27FC236}">
                  <a16:creationId xmlns:a16="http://schemas.microsoft.com/office/drawing/2014/main" id="{C340576D-B929-4293-AF5D-DC8F52A280D8}"/>
                </a:ext>
              </a:extLst>
            </p:cNvPr>
            <p:cNvSpPr/>
            <p:nvPr/>
          </p:nvSpPr>
          <p:spPr>
            <a:xfrm>
              <a:off x="1987775" y="1078440"/>
              <a:ext cx="8832174" cy="1697068"/>
            </a:xfrm>
            <a:prstGeom prst="rect">
              <a:avLst/>
            </a:prstGeom>
          </p:spPr>
          <p:txBody>
            <a:bodyPr wrap="square">
              <a:spAutoFit/>
            </a:bodyPr>
            <a:lstStyle/>
            <a:p>
              <a:pPr lvl="1" defTabSz="342900">
                <a:lnSpc>
                  <a:spcPct val="150000"/>
                </a:lnSpc>
              </a:pPr>
              <a:r>
                <a:rPr lang="vi-VN" sz="2400" b="1">
                  <a:solidFill>
                    <a:srgbClr val="F03C69"/>
                  </a:solidFill>
                  <a:latin typeface="UTM Avo" panose="02040603050506020204" pitchFamily="18" charset="0"/>
                  <a:cs typeface="Times New Roman" panose="02020603050405020304" pitchFamily="18" charset="0"/>
                </a:rPr>
                <a:t>Em không nên xem các trang web không phù hợp lứa tuổi vì có nguy cơ suy nghĩ lệch lạc, bị lừa đảo, dụ dỗ, bắt nạt và lãng phí thời gian.</a:t>
              </a:r>
            </a:p>
          </p:txBody>
        </p:sp>
      </p:grpSp>
      <p:pic>
        <p:nvPicPr>
          <p:cNvPr id="3" name="Picture 2">
            <a:extLst>
              <a:ext uri="{FF2B5EF4-FFF2-40B4-BE49-F238E27FC236}">
                <a16:creationId xmlns:a16="http://schemas.microsoft.com/office/drawing/2014/main" id="{0C774449-28BF-7340-EA04-08B7D97470E1}"/>
              </a:ext>
            </a:extLst>
          </p:cNvPr>
          <p:cNvPicPr>
            <a:picLocks noChangeAspect="1"/>
          </p:cNvPicPr>
          <p:nvPr/>
        </p:nvPicPr>
        <p:blipFill>
          <a:blip r:embed="rId3"/>
          <a:stretch>
            <a:fillRect/>
          </a:stretch>
        </p:blipFill>
        <p:spPr>
          <a:xfrm>
            <a:off x="1181189" y="3035271"/>
            <a:ext cx="983065" cy="967824"/>
          </a:xfrm>
          <a:prstGeom prst="rect">
            <a:avLst/>
          </a:prstGeom>
        </p:spPr>
      </p:pic>
      <p:sp>
        <p:nvSpPr>
          <p:cNvPr id="5" name="Rectangle 4">
            <a:extLst>
              <a:ext uri="{FF2B5EF4-FFF2-40B4-BE49-F238E27FC236}">
                <a16:creationId xmlns:a16="http://schemas.microsoft.com/office/drawing/2014/main" id="{9E6E3267-3718-D2C9-1CE8-9B0901CE22D4}"/>
              </a:ext>
            </a:extLst>
          </p:cNvPr>
          <p:cNvSpPr/>
          <p:nvPr/>
        </p:nvSpPr>
        <p:spPr>
          <a:xfrm>
            <a:off x="2144589" y="4203431"/>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Em có thể bị dụ dỗ, hướng dẫn làm theo những việc không đúng.</a:t>
            </a:r>
          </a:p>
        </p:txBody>
      </p:sp>
      <p:sp>
        <p:nvSpPr>
          <p:cNvPr id="6" name="Rectangle 5">
            <a:extLst>
              <a:ext uri="{FF2B5EF4-FFF2-40B4-BE49-F238E27FC236}">
                <a16:creationId xmlns:a16="http://schemas.microsoft.com/office/drawing/2014/main" id="{85A2EFFD-B91A-1B80-438C-9909E0F055CF}"/>
              </a:ext>
            </a:extLst>
          </p:cNvPr>
          <p:cNvSpPr/>
          <p:nvPr/>
        </p:nvSpPr>
        <p:spPr>
          <a:xfrm>
            <a:off x="2144589" y="4826303"/>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B. </a:t>
            </a:r>
            <a:r>
              <a:rPr lang="en-US">
                <a:latin typeface="UTM Avo" panose="02040603050506020204" pitchFamily="18" charset="0"/>
                <a:cs typeface="Times New Roman" panose="02020603050405020304" pitchFamily="18" charset="0"/>
              </a:rPr>
              <a:t>Máy tính của em có thể bị hỏng.</a:t>
            </a:r>
            <a:endParaRPr lang="vi-VN">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E815BA8-6F18-0AEC-9768-6761B201BD6C}"/>
              </a:ext>
            </a:extLst>
          </p:cNvPr>
          <p:cNvSpPr/>
          <p:nvPr/>
        </p:nvSpPr>
        <p:spPr>
          <a:xfrm>
            <a:off x="2144589" y="5446082"/>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C. </a:t>
            </a:r>
            <a:r>
              <a:rPr lang="en-US">
                <a:latin typeface="UTM Avo" panose="02040603050506020204" pitchFamily="18" charset="0"/>
                <a:cs typeface="Times New Roman" panose="02020603050405020304" pitchFamily="18" charset="0"/>
              </a:rPr>
              <a:t>Em có thể bị bắt nạt, đe doạ trên mạng.</a:t>
            </a:r>
            <a:endParaRPr lang="vi-VN">
              <a:latin typeface="UTM Avo" panose="020406030505060202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C6014B6-BB72-E4C0-E311-CB78BCAC5741}"/>
              </a:ext>
            </a:extLst>
          </p:cNvPr>
          <p:cNvSpPr/>
          <p:nvPr/>
        </p:nvSpPr>
        <p:spPr>
          <a:xfrm>
            <a:off x="2021174" y="420343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C30616-0CB4-33BD-D074-A97D751A8BD6}"/>
              </a:ext>
            </a:extLst>
          </p:cNvPr>
          <p:cNvSpPr/>
          <p:nvPr/>
        </p:nvSpPr>
        <p:spPr>
          <a:xfrm>
            <a:off x="2164254" y="6064428"/>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D. </a:t>
            </a:r>
            <a:r>
              <a:rPr lang="en-US">
                <a:latin typeface="UTM Avo" panose="02040603050506020204" pitchFamily="18" charset="0"/>
                <a:cs typeface="Times New Roman" panose="02020603050405020304" pitchFamily="18" charset="0"/>
              </a:rPr>
              <a:t>Em bị lãng phí thời gian</a:t>
            </a:r>
            <a:endParaRPr lang="vi-VN">
              <a:latin typeface="UTM Avo" panose="020406030505060202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8C6014B6-BB72-E4C0-E311-CB78BCAC5741}"/>
              </a:ext>
            </a:extLst>
          </p:cNvPr>
          <p:cNvSpPr/>
          <p:nvPr/>
        </p:nvSpPr>
        <p:spPr>
          <a:xfrm>
            <a:off x="2021174" y="482133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C6014B6-BB72-E4C0-E311-CB78BCAC5741}"/>
              </a:ext>
            </a:extLst>
          </p:cNvPr>
          <p:cNvSpPr/>
          <p:nvPr/>
        </p:nvSpPr>
        <p:spPr>
          <a:xfrm>
            <a:off x="2014157" y="5408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C6014B6-BB72-E4C0-E311-CB78BCAC5741}"/>
              </a:ext>
            </a:extLst>
          </p:cNvPr>
          <p:cNvSpPr/>
          <p:nvPr/>
        </p:nvSpPr>
        <p:spPr>
          <a:xfrm>
            <a:off x="2081784" y="60644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673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animBg="1"/>
      <p:bldP spid="15"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Sau đây là hình ảnh khi con trỏ chuột di chuyển đến một số vị trí trên trang web mà bạn An đang xem. Em hãy cho biết những vị trí nào có chứa siêu liên kết?</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3">
            <a:extLst>
              <a:ext uri="{FF2B5EF4-FFF2-40B4-BE49-F238E27FC236}">
                <a16:creationId xmlns:a16="http://schemas.microsoft.com/office/drawing/2014/main" id="{A566D306-1313-BF88-0BD9-2996B987D4AE}"/>
              </a:ext>
            </a:extLst>
          </p:cNvPr>
          <p:cNvSpPr/>
          <p:nvPr/>
        </p:nvSpPr>
        <p:spPr>
          <a:xfrm>
            <a:off x="6693587" y="2767881"/>
            <a:ext cx="594481"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F80E819-C764-D9A5-B8F2-5F7809B098D9}"/>
              </a:ext>
            </a:extLst>
          </p:cNvPr>
          <p:cNvSpPr/>
          <p:nvPr/>
        </p:nvSpPr>
        <p:spPr>
          <a:xfrm>
            <a:off x="2129841" y="4687018"/>
            <a:ext cx="73342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3AB45800-F945-1526-04FD-DA49D8AA60C2}"/>
              </a:ext>
            </a:extLst>
          </p:cNvPr>
          <p:cNvSpPr/>
          <p:nvPr/>
        </p:nvSpPr>
        <p:spPr>
          <a:xfrm>
            <a:off x="2103795" y="283888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id="{07097467-F0C4-9CC6-3DEB-EDCF2A4E5F46}"/>
              </a:ext>
            </a:extLst>
          </p:cNvPr>
          <p:cNvSpPr/>
          <p:nvPr/>
        </p:nvSpPr>
        <p:spPr>
          <a:xfrm>
            <a:off x="6693587" y="4687018"/>
            <a:ext cx="70890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endParaRPr lang="vi-VN" sz="2400">
              <a:latin typeface="UTM Avo" panose="0204060305050602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2E1A90F-C1E5-0D32-5830-C6EBE9500934}"/>
              </a:ext>
            </a:extLst>
          </p:cNvPr>
          <p:cNvSpPr txBox="1"/>
          <p:nvPr/>
        </p:nvSpPr>
        <p:spPr>
          <a:xfrm>
            <a:off x="2147480" y="2666600"/>
            <a:ext cx="443609" cy="589072"/>
          </a:xfrm>
          <a:prstGeom prst="rect">
            <a:avLst/>
          </a:prstGeom>
          <a:noFill/>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b="1">
                <a:solidFill>
                  <a:srgbClr val="7FC354"/>
                </a:solidFill>
                <a:latin typeface="UTM Avo" panose="02040603050506020204" pitchFamily="18" charset="0"/>
                <a:cs typeface="Times New Roman" panose="02020603050405020304" pitchFamily="18" charset="0"/>
              </a:rPr>
              <a:t>.</a:t>
            </a:r>
            <a:r>
              <a:rPr lang="en-US" sz="1800" b="1">
                <a:solidFill>
                  <a:srgbClr val="7FC354"/>
                </a:solidFill>
                <a:latin typeface="UTM Avo" panose="02040603050506020204" pitchFamily="18" charset="0"/>
                <a:cs typeface="Times New Roman" panose="02020603050405020304" pitchFamily="18" charset="0"/>
              </a:rPr>
              <a:t> </a:t>
            </a:r>
            <a:endParaRPr lang="vi-VN" sz="1800">
              <a:latin typeface="UTM Avo"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5B6515F6-6F5F-7820-5E38-DBC2046A4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776" y="2666600"/>
            <a:ext cx="2922561" cy="967957"/>
          </a:xfrm>
          <a:prstGeom prst="rect">
            <a:avLst/>
          </a:prstGeom>
        </p:spPr>
      </p:pic>
      <p:pic>
        <p:nvPicPr>
          <p:cNvPr id="17" name="Picture 16">
            <a:extLst>
              <a:ext uri="{FF2B5EF4-FFF2-40B4-BE49-F238E27FC236}">
                <a16:creationId xmlns:a16="http://schemas.microsoft.com/office/drawing/2014/main" id="{8EA2F262-7E71-F4A0-664A-9F1DE0158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5441" y="2749534"/>
            <a:ext cx="2686718" cy="929251"/>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830739E3-37FD-8AFD-D703-C8CB8BAFA0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8750" y="4421971"/>
            <a:ext cx="2718587" cy="1373080"/>
          </a:xfrm>
          <a:prstGeom prst="rect">
            <a:avLst/>
          </a:prstGeom>
        </p:spPr>
      </p:pic>
      <p:pic>
        <p:nvPicPr>
          <p:cNvPr id="22" name="Picture 21" descr="A close-up of a sign&#10;&#10;Description automatically generated with low confidence">
            <a:extLst>
              <a:ext uri="{FF2B5EF4-FFF2-40B4-BE49-F238E27FC236}">
                <a16:creationId xmlns:a16="http://schemas.microsoft.com/office/drawing/2014/main" id="{2364BD5B-7939-E9BF-D0D0-0400C767C0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2496" y="4054417"/>
            <a:ext cx="2847741" cy="1843272"/>
          </a:xfrm>
          <a:prstGeom prst="rect">
            <a:avLst/>
          </a:prstGeom>
        </p:spPr>
      </p:pic>
    </p:spTree>
    <p:extLst>
      <p:ext uri="{BB962C8B-B14F-4D97-AF65-F5344CB8AC3E}">
        <p14:creationId xmlns:p14="http://schemas.microsoft.com/office/powerpoint/2010/main" val="40707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10" grpId="0" animBg="1"/>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5686</TotalTime>
  <Words>882</Words>
  <Application>Microsoft Office PowerPoint</Application>
  <PresentationFormat>Widescreen</PresentationFormat>
  <Paragraphs>68</Paragraphs>
  <Slides>12</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12</vt:i4>
      </vt:variant>
    </vt:vector>
  </HeadingPairs>
  <TitlesOfParts>
    <vt:vector size="29" baseType="lpstr">
      <vt:lpstr>微软雅黑</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HoaTieu.vn</dc:title>
  <dc:subject>Giáo án Powerpoint Tin học 4 Kết nối tri thức (Cả năm) - HoaTieu.vn</dc:subject>
  <dc:creator>HoaTieu.vn</dc:creator>
  <cp:lastModifiedBy>LENOVO</cp:lastModifiedBy>
  <cp:revision>194</cp:revision>
  <dcterms:created xsi:type="dcterms:W3CDTF">2021-11-14T08:33:55Z</dcterms:created>
  <dcterms:modified xsi:type="dcterms:W3CDTF">2023-02-28T15:38:07Z</dcterms:modified>
  <cp:category>Giáo án Powerpoint Tin học 4 Kết nối tri thức (Cả năm) - HoaTieu.vn</cp:category>
</cp:coreProperties>
</file>