
<file path=[Content_Types].xml><?xml version="1.0" encoding="utf-8"?>
<Types xmlns="http://schemas.openxmlformats.org/package/2006/content-types">
  <Default Extension="wav" ContentType="audio/x-wav"/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3"/>
    <p:sldId id="258" r:id="rId4"/>
    <p:sldId id="260" r:id="rId5"/>
    <p:sldId id="281" r:id="rId6"/>
    <p:sldId id="263" r:id="rId7"/>
    <p:sldId id="264" r:id="rId8"/>
    <p:sldId id="265" r:id="rId9"/>
    <p:sldId id="285" r:id="rId10"/>
    <p:sldId id="257" r:id="rId11"/>
    <p:sldId id="289" r:id="rId12"/>
    <p:sldId id="282" r:id="rId13"/>
    <p:sldId id="268" r:id="rId14"/>
    <p:sldId id="283" r:id="rId15"/>
    <p:sldId id="272" r:id="rId16"/>
    <p:sldId id="286" r:id="rId17"/>
    <p:sldId id="271" r:id="rId18"/>
    <p:sldId id="287" r:id="rId19"/>
    <p:sldId id="290" r:id="rId20"/>
    <p:sldId id="269" r:id="rId21"/>
    <p:sldId id="284" r:id="rId22"/>
    <p:sldId id="291" r:id="rId23"/>
    <p:sldId id="279" r:id="rId24"/>
    <p:sldId id="288" r:id="rId25"/>
    <p:sldId id="2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7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notesMaster" Target="notesMasters/notesMaster1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823C4-AD6A-43B5-9341-231EEC37A5D4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4875F6-BA95-4D35-A274-81CE0699685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2411E-DB92-419A-B162-E7E678E405A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389C0-676B-4123-8E1E-DC897CBD95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2411E-DB92-419A-B162-E7E678E405A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389C0-676B-4123-8E1E-DC897CBD95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2411E-DB92-419A-B162-E7E678E405A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389C0-676B-4123-8E1E-DC897CBD95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2411E-DB92-419A-B162-E7E678E405A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389C0-676B-4123-8E1E-DC897CBD95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2411E-DB92-419A-B162-E7E678E405A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389C0-676B-4123-8E1E-DC897CBD95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2411E-DB92-419A-B162-E7E678E405A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389C0-676B-4123-8E1E-DC897CBD95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2411E-DB92-419A-B162-E7E678E405A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389C0-676B-4123-8E1E-DC897CBD95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2411E-DB92-419A-B162-E7E678E405A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389C0-676B-4123-8E1E-DC897CBD95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2411E-DB92-419A-B162-E7E678E405A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389C0-676B-4123-8E1E-DC897CBD95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2411E-DB92-419A-B162-E7E678E405A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389C0-676B-4123-8E1E-DC897CBD95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2411E-DB92-419A-B162-E7E678E405A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389C0-676B-4123-8E1E-DC897CBD95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2411E-DB92-419A-B162-E7E678E405A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389C0-676B-4123-8E1E-DC897CBD958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audio" Target="../media/audio1.wav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audio" Target="../media/audio2.wav"/><Relationship Id="rId3" Type="http://schemas.openxmlformats.org/officeDocument/2006/relationships/image" Target="../media/image13.jpeg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audio" Target="../media/audio5.wav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audio" Target="../media/audio5.wav"/><Relationship Id="rId2" Type="http://schemas.openxmlformats.org/officeDocument/2006/relationships/image" Target="../media/image23.png"/><Relationship Id="rId1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1" Type="http://schemas.openxmlformats.org/officeDocument/2006/relationships/image" Target="../media/image2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1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audio" Target="../media/audio2.wav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hyperlink" Target="https://vietgiaitri.com/van-hoa-dinh-key/" TargetMode="External"/><Relationship Id="rId2" Type="http://schemas.openxmlformats.org/officeDocument/2006/relationships/image" Target="../media/image30.jpeg"/><Relationship Id="rId1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1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audio" Target="../media/audio5.wav"/><Relationship Id="rId2" Type="http://schemas.openxmlformats.org/officeDocument/2006/relationships/image" Target="../media/image19.png"/><Relationship Id="rId1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.wav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audio" Target="../media/audio2.wav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audio" Target="../media/audio2.wav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.wav"/><Relationship Id="rId1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5.wav"/><Relationship Id="rId1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.wav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audio" Target="../media/audio3.wav"/><Relationship Id="rId5" Type="http://schemas.openxmlformats.org/officeDocument/2006/relationships/image" Target="../media/image6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5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audio" Target="../media/audio3.wav"/><Relationship Id="rId3" Type="http://schemas.openxmlformats.org/officeDocument/2006/relationships/audio" Target="../media/audio2.wav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audio" Target="../media/audio3.wav"/><Relationship Id="rId3" Type="http://schemas.openxmlformats.org/officeDocument/2006/relationships/audio" Target="../media/audio2.wav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audio" Target="../media/audio4.wav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096" y="193203"/>
            <a:ext cx="4676504" cy="64429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vortex dir="r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500" y="595584"/>
            <a:ext cx="10194562" cy="175573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757084" y="2741930"/>
            <a:ext cx="8964704" cy="25310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just">
              <a:lnSpc>
                <a:spcPct val="13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3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245428" y="1926453"/>
            <a:ext cx="1606731" cy="65999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lgerian" panose="04020705040A02060702" pitchFamily="82" charset="0"/>
              </a:rPr>
              <a:t>TIẾT 1:</a:t>
            </a:r>
            <a:endParaRPr lang="en-US" sz="28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57000" b="-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15" y="882953"/>
            <a:ext cx="4136571" cy="5975047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74835" y="-2503813"/>
            <a:ext cx="6972300" cy="2036927"/>
          </a:xfrm>
        </p:spPr>
        <p:txBody>
          <a:bodyPr>
            <a:noAutofit/>
          </a:bodyPr>
          <a:lstStyle/>
          <a:p>
            <a:r>
              <a:rPr lang="en-US" sz="8800" b="1">
                <a:solidFill>
                  <a:srgbClr val="C00000"/>
                </a:solidFill>
                <a:latin typeface="Algerian" panose="04020705040A02060702" pitchFamily="82" charset="0"/>
                <a:cs typeface="Aharoni" panose="02010803020104030203" pitchFamily="2" charset="-79"/>
              </a:rPr>
              <a:t>II. KẾT NỐI</a:t>
            </a:r>
            <a:endParaRPr lang="en-US" sz="8800" b="1" dirty="0">
              <a:solidFill>
                <a:srgbClr val="C00000"/>
              </a:solidFill>
              <a:latin typeface="Algerian" panose="04020705040A02060702" pitchFamily="82" charset="0"/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1915" y="496436"/>
            <a:ext cx="104831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VẺ ĐẸP TRONG ĐIÊU KHẮC ĐÌNH LÀNG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Một số hình ảnh về ao Đì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629" y="1717448"/>
            <a:ext cx="6765649" cy="430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4" name="type.wav"/>
          </p:stSnd>
        </p:sndAc>
      </p:transition>
    </mc:Choice>
    <mc:Fallback>
      <p:transition spd="slow">
        <p:fade/>
        <p:sndAc>
          <p:stSnd>
            <p:snd r:embed="rId4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555060" y="2709210"/>
            <a:ext cx="52661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 Hỏi đáp</a:t>
            </a:r>
            <a:endParaRPr lang="en-US" sz="48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670" y="57362"/>
            <a:ext cx="10246659" cy="41666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105" y="4180515"/>
            <a:ext cx="10031507" cy="26118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4" name="click.wav"/>
          </p:stSnd>
        </p:sndAc>
      </p:transition>
    </mc:Choice>
    <mc:Fallback>
      <p:transition spd="slow">
        <p:random/>
        <p:sndAc>
          <p:stSnd>
            <p:snd r:embed="rId4" name="click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410" y="803202"/>
            <a:ext cx="9360395" cy="48007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18802" y="218428"/>
            <a:ext cx="49294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</a:rPr>
              <a:t>Phần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tham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khảo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1760" y="1387978"/>
            <a:ext cx="2116491" cy="35394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dirty="0"/>
              <a:t>3</a:t>
            </a:r>
            <a:r>
              <a:rPr lang="en-US" sz="2800" dirty="0">
                <a:solidFill>
                  <a:schemeClr val="tx1"/>
                </a:solidFill>
              </a:rPr>
              <a:t>. </a:t>
            </a:r>
            <a:r>
              <a:rPr lang="en-US" sz="2800" i="1" dirty="0" err="1"/>
              <a:t>Đánh</a:t>
            </a:r>
            <a:r>
              <a:rPr lang="en-US" sz="2800" i="1" dirty="0"/>
              <a:t> </a:t>
            </a:r>
            <a:r>
              <a:rPr lang="en-US" sz="2800" i="1" dirty="0" err="1"/>
              <a:t>nhau</a:t>
            </a:r>
            <a:r>
              <a:rPr lang="en-US" sz="2800" i="1" dirty="0"/>
              <a:t> </a:t>
            </a:r>
            <a:r>
              <a:rPr lang="en-US" sz="2800" i="1" dirty="0" err="1"/>
              <a:t>với</a:t>
            </a:r>
            <a:r>
              <a:rPr lang="en-US" sz="2800" i="1" dirty="0"/>
              <a:t> </a:t>
            </a:r>
            <a:r>
              <a:rPr lang="en-US" sz="2800" i="1" dirty="0" err="1"/>
              <a:t>hổ</a:t>
            </a:r>
            <a:r>
              <a:rPr lang="en-US" sz="2800" i="1" dirty="0"/>
              <a:t>, </a:t>
            </a:r>
            <a:r>
              <a:rPr lang="en-US" sz="2800" dirty="0" err="1"/>
              <a:t>chạm</a:t>
            </a:r>
            <a:r>
              <a:rPr lang="en-US" sz="2800" dirty="0"/>
              <a:t> </a:t>
            </a:r>
            <a:r>
              <a:rPr lang="en-US" sz="2800" dirty="0" err="1"/>
              <a:t>khắc</a:t>
            </a:r>
            <a:r>
              <a:rPr lang="en-US" sz="2800" dirty="0"/>
              <a:t> </a:t>
            </a:r>
            <a:r>
              <a:rPr lang="en-US" sz="2800" dirty="0" err="1"/>
              <a:t>gỗ</a:t>
            </a:r>
            <a:r>
              <a:rPr lang="en-US" sz="2800" dirty="0"/>
              <a:t> ở </a:t>
            </a:r>
            <a:r>
              <a:rPr lang="en-US" sz="2800" dirty="0" err="1"/>
              <a:t>đình</a:t>
            </a:r>
            <a:r>
              <a:rPr lang="en-US" sz="2800" dirty="0"/>
              <a:t> </a:t>
            </a:r>
            <a:r>
              <a:rPr lang="en-US" sz="2800" dirty="0" err="1"/>
              <a:t>Chảy</a:t>
            </a:r>
            <a:r>
              <a:rPr lang="en-US" sz="2800" dirty="0"/>
              <a:t>, </a:t>
            </a:r>
            <a:r>
              <a:rPr lang="en-US" sz="2800" dirty="0" err="1"/>
              <a:t>xã</a:t>
            </a:r>
            <a:r>
              <a:rPr lang="en-US" sz="2800" dirty="0"/>
              <a:t> </a:t>
            </a:r>
            <a:r>
              <a:rPr lang="en-US" sz="2800" dirty="0" err="1"/>
              <a:t>Liêm</a:t>
            </a:r>
            <a:r>
              <a:rPr lang="en-US" sz="2800" dirty="0"/>
              <a:t> </a:t>
            </a:r>
            <a:r>
              <a:rPr lang="en-US" sz="2800" dirty="0" err="1"/>
              <a:t>Thuận</a:t>
            </a:r>
            <a:r>
              <a:rPr lang="en-US" sz="2800" dirty="0"/>
              <a:t>, </a:t>
            </a:r>
            <a:r>
              <a:rPr lang="en-US" sz="2800" dirty="0" err="1"/>
              <a:t>huyện</a:t>
            </a:r>
            <a:r>
              <a:rPr lang="en-US" sz="2800" dirty="0"/>
              <a:t> Thanh </a:t>
            </a:r>
            <a:r>
              <a:rPr lang="en-US" sz="2800" dirty="0" err="1"/>
              <a:t>Liêm</a:t>
            </a:r>
            <a:r>
              <a:rPr lang="en-US" sz="2800" dirty="0"/>
              <a:t>, </a:t>
            </a:r>
            <a:r>
              <a:rPr lang="en-US" sz="2800" dirty="0" err="1"/>
              <a:t>tỉnh</a:t>
            </a:r>
            <a:r>
              <a:rPr lang="en-US" sz="2800" dirty="0"/>
              <a:t> Hà Nam 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3" name="click.wav"/>
          </p:stSnd>
        </p:sndAc>
      </p:transition>
    </mc:Choice>
    <mc:Fallback>
      <p:transition spd="slow">
        <p:random/>
        <p:sndAc>
          <p:stSnd>
            <p:snd r:embed="rId3" name="click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35" y="235132"/>
            <a:ext cx="9405765" cy="52464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7076" y="5656532"/>
            <a:ext cx="8136834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2. </a:t>
            </a:r>
            <a:r>
              <a:rPr lang="vi-VN" sz="2000" i="1" dirty="0">
                <a:solidFill>
                  <a:schemeClr val="tx1"/>
                </a:solidFill>
              </a:rPr>
              <a:t>Người cầm dao nắm đuôi nghê</a:t>
            </a:r>
            <a:r>
              <a:rPr lang="vi-VN" sz="2000" dirty="0">
                <a:solidFill>
                  <a:schemeClr val="tx1"/>
                </a:solidFill>
              </a:rPr>
              <a:t>, chạm khắc gỗ ở đền vua Đinh, xã Trường Yên huyện Hoa Lư tỉnh Ninh Bình</a:t>
            </a:r>
            <a:endParaRPr lang="vi-VN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22"/>
            <a:ext cx="12192000" cy="68862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46" y="207849"/>
            <a:ext cx="10716225" cy="50172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8565" y="5461214"/>
            <a:ext cx="959703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3. </a:t>
            </a:r>
            <a:r>
              <a:rPr lang="en-US" sz="2800" i="1" dirty="0" err="1">
                <a:solidFill>
                  <a:schemeClr val="tx1"/>
                </a:solidFill>
              </a:rPr>
              <a:t>Chuốc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rượu</a:t>
            </a:r>
            <a:r>
              <a:rPr lang="en-US" sz="2800" i="1" dirty="0"/>
              <a:t>, </a:t>
            </a:r>
            <a:r>
              <a:rPr lang="en-US" sz="2800" dirty="0" err="1"/>
              <a:t>chạm</a:t>
            </a:r>
            <a:r>
              <a:rPr lang="en-US" sz="2800" dirty="0"/>
              <a:t> </a:t>
            </a:r>
            <a:r>
              <a:rPr lang="en-US" sz="2800" dirty="0" err="1"/>
              <a:t>khắc</a:t>
            </a:r>
            <a:r>
              <a:rPr lang="en-US" sz="2800" dirty="0"/>
              <a:t> </a:t>
            </a:r>
            <a:r>
              <a:rPr lang="en-US" sz="2800" dirty="0" err="1"/>
              <a:t>gỗ</a:t>
            </a:r>
            <a:r>
              <a:rPr lang="en-US" sz="2800" dirty="0"/>
              <a:t> ở </a:t>
            </a:r>
            <a:r>
              <a:rPr lang="en-US" sz="2800" dirty="0" err="1"/>
              <a:t>đình</a:t>
            </a:r>
            <a:r>
              <a:rPr lang="en-US" sz="2800" dirty="0"/>
              <a:t> Hoàng </a:t>
            </a:r>
            <a:r>
              <a:rPr lang="en-US" sz="2800" dirty="0" err="1"/>
              <a:t>Xá</a:t>
            </a:r>
            <a:r>
              <a:rPr lang="en-US" sz="2800" dirty="0"/>
              <a:t>, </a:t>
            </a:r>
            <a:r>
              <a:rPr lang="en-US" sz="2800" dirty="0" err="1"/>
              <a:t>thị</a:t>
            </a:r>
            <a:r>
              <a:rPr lang="en-US" sz="2800" dirty="0"/>
              <a:t> </a:t>
            </a:r>
            <a:r>
              <a:rPr lang="en-US" sz="2800" dirty="0" err="1"/>
              <a:t>trấn</a:t>
            </a:r>
            <a:r>
              <a:rPr lang="en-US" sz="2800" dirty="0"/>
              <a:t> Vân </a:t>
            </a:r>
            <a:r>
              <a:rPr lang="en-US" sz="2800" dirty="0" err="1"/>
              <a:t>Đình</a:t>
            </a:r>
            <a:r>
              <a:rPr lang="en-US" sz="2800" dirty="0"/>
              <a:t>, </a:t>
            </a:r>
            <a:r>
              <a:rPr lang="en-US" sz="2800" dirty="0" err="1"/>
              <a:t>huyện</a:t>
            </a:r>
            <a:r>
              <a:rPr lang="en-US" sz="2800" dirty="0"/>
              <a:t> </a:t>
            </a:r>
            <a:r>
              <a:rPr lang="en-US" sz="2800" dirty="0" err="1"/>
              <a:t>Ứng</a:t>
            </a:r>
            <a:r>
              <a:rPr lang="en-US" sz="2800" dirty="0"/>
              <a:t> </a:t>
            </a:r>
            <a:r>
              <a:rPr lang="en-US" sz="2800" dirty="0" err="1"/>
              <a:t>Hòa</a:t>
            </a:r>
            <a:r>
              <a:rPr lang="en-US" sz="2800" dirty="0"/>
              <a:t>, Hà </a:t>
            </a:r>
            <a:r>
              <a:rPr lang="en-US" sz="2800" dirty="0" err="1"/>
              <a:t>Nội</a:t>
            </a:r>
            <a:endParaRPr lang="en-US" sz="2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Callout 4"/>
          <p:cNvSpPr/>
          <p:nvPr/>
        </p:nvSpPr>
        <p:spPr>
          <a:xfrm>
            <a:off x="5930369" y="91441"/>
            <a:ext cx="5734762" cy="1514773"/>
          </a:xfrm>
          <a:prstGeom prst="wedgeEllipseCallout">
            <a:avLst>
              <a:gd name="adj1" fmla="val -53443"/>
              <a:gd name="adj2" fmla="val 5512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liệu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tượng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5930369" y="2883797"/>
            <a:ext cx="6131310" cy="1191816"/>
          </a:xfrm>
          <a:prstGeom prst="wedgeRoundRectCallout">
            <a:avLst>
              <a:gd name="adj1" fmla="val -55123"/>
              <a:gd name="adj2" fmla="val -76576"/>
              <a:gd name="adj3" fmla="val 16667"/>
            </a:avLst>
          </a:prstGeom>
          <a:solidFill>
            <a:srgbClr val="92D05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Tượng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giống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ảnh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thật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?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Vì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sao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99" y="3680786"/>
            <a:ext cx="3868059" cy="3438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8195"/>
            <a:ext cx="5650441" cy="47679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930369" y="1755003"/>
            <a:ext cx="599602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bằng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đá</a:t>
            </a:r>
            <a:endParaRPr lang="en-US" sz="32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4" name="Picture 2" descr="Khám phá tục thờ chó đá của người dân làng Địch V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88" y="200208"/>
            <a:ext cx="8780893" cy="648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222377" y="1436301"/>
            <a:ext cx="278238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333333"/>
                </a:solidFill>
                <a:latin typeface="normal -apple-system"/>
              </a:rPr>
              <a:t>Khu vực di tích lịch sử </a:t>
            </a:r>
            <a:r>
              <a:rPr lang="vi-VN" b="1" dirty="0">
                <a:solidFill>
                  <a:srgbClr val="AB0609"/>
                </a:solidFill>
                <a:latin typeface="normal -apple-system"/>
                <a:hlinkClick r:id="rId3"/>
              </a:rPr>
              <a:t>văn hóa đình</a:t>
            </a:r>
            <a:r>
              <a:rPr lang="vi-VN" dirty="0">
                <a:solidFill>
                  <a:srgbClr val="333333"/>
                </a:solidFill>
                <a:latin typeface="normal -apple-system"/>
              </a:rPr>
              <a:t>, chùa Địch Vĩ (làng Địch Vĩ, Phương Đình, Đan Phượng, Hà Nội) tồn tại bức tượng chó đá tạc thô sơ, cao khoảng 1 mét, xung quanh là 16 con chó nhỏ. Người dân nơi đây gọi bức tượng là ‘quan Hoàng Thạch’.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9" y="0"/>
            <a:ext cx="964038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07410" y="976729"/>
            <a:ext cx="899885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 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08412"/>
            <a:ext cx="2243138" cy="3240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19893311">
            <a:off x="418011" y="799328"/>
            <a:ext cx="2650084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BIẾT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3" name="click.wav"/>
          </p:stSnd>
        </p:sndAc>
      </p:transition>
    </mc:Choice>
    <mc:Fallback>
      <p:transition spd="slow">
        <p:random/>
        <p:sndAc>
          <p:stSnd>
            <p:snd r:embed="rId3" name="click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47700"/>
            <a:ext cx="6210300" cy="6210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6248" y="221315"/>
            <a:ext cx="6972300" cy="2036927"/>
          </a:xfrm>
        </p:spPr>
        <p:txBody>
          <a:bodyPr>
            <a:no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2" name="type.wav"/>
          </p:stSnd>
        </p:sndAc>
      </p:transition>
    </mc:Choice>
    <mc:Fallback>
      <p:transition spd="slow">
        <p:fade/>
        <p:sndAc>
          <p:stSnd>
            <p:snd r:embed="rId2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487" y="-355362"/>
            <a:ext cx="7248157" cy="34732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272" y="3143250"/>
            <a:ext cx="5610540" cy="3636373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381262"/>
            <a:ext cx="2364377" cy="849721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lgerian" panose="04020705040A02060702" pitchFamily="82" charset="0"/>
              </a:rPr>
              <a:t>II. THỂ HIỆN:</a:t>
            </a:r>
            <a:endParaRPr lang="en-US" sz="28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4" name="type.wav"/>
          </p:stSnd>
        </p:sndAc>
      </p:transition>
    </mc:Choice>
    <mc:Fallback>
      <p:transition spd="slow">
        <p:fade/>
        <p:sndAc>
          <p:stSnd>
            <p:snd r:embed="rId4" name="type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777" y="3498783"/>
            <a:ext cx="5887259" cy="33069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" y="245347"/>
            <a:ext cx="5563544" cy="31859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063" y="245346"/>
            <a:ext cx="5677684" cy="3185911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209006" y="3686117"/>
            <a:ext cx="2586446" cy="908864"/>
          </a:xfrm>
          <a:prstGeom prst="wedgeEllipseCallout">
            <a:avLst>
              <a:gd name="adj1" fmla="val 30775"/>
              <a:gd name="adj2" fmla="val -8062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B1: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Vẽ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bộ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phận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chính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(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Đầu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thân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)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9073361" y="3686117"/>
            <a:ext cx="2586446" cy="1298377"/>
          </a:xfrm>
          <a:prstGeom prst="wedgeEllipseCallout">
            <a:avLst>
              <a:gd name="adj1" fmla="val -23770"/>
              <a:gd name="adj2" fmla="val -77746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B2: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Vẽ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chi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tiết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khác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(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chân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tai,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mắt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,…)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209006" y="5507371"/>
            <a:ext cx="2586446" cy="1298377"/>
          </a:xfrm>
          <a:prstGeom prst="wedgeEllipseCallout">
            <a:avLst>
              <a:gd name="adj1" fmla="val 60068"/>
              <a:gd name="adj2" fmla="val -93555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B3: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Chỉnh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sửa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thêm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chi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tiết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giống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mẫu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38612" y="3323180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2" name="type.wav"/>
          </p:stSnd>
        </p:sndAc>
      </p:transition>
    </mc:Choice>
    <mc:Fallback>
      <p:transition spd="slow">
        <p:fade/>
        <p:sndAc>
          <p:stSnd>
            <p:snd r:embed="rId2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4820195" y="2057637"/>
            <a:ext cx="7093132" cy="1736646"/>
          </a:xfrm>
          <a:prstGeom prst="wedgeRoundRectCallout">
            <a:avLst>
              <a:gd name="adj1" fmla="val -62684"/>
              <a:gd name="adj2" fmla="val 27556"/>
              <a:gd name="adj3" fmla="val 16667"/>
            </a:avLst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-1"/>
            <a:ext cx="4820195" cy="69625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20194" y="1047523"/>
            <a:ext cx="34746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THẢO LUẬN: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5197" y="1800215"/>
            <a:ext cx="691665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DẶN DÒ: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2" name="click.wav"/>
          </p:stSnd>
        </p:sndAc>
      </p:transition>
    </mc:Choice>
    <mc:Fallback>
      <p:transition spd="slow">
        <p:random/>
        <p:sndAc>
          <p:stSnd>
            <p:snd r:embed="rId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1757084" y="602229"/>
            <a:ext cx="9578120" cy="2020649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tabLst>
                <a:tab pos="228600" algn="l"/>
              </a:tabLst>
            </a:pPr>
            <a:r>
              <a:rPr lang="en-US" sz="36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3600" i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3600" i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video </a:t>
            </a:r>
            <a:r>
              <a:rPr lang="en-US" sz="36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600" i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3600" i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3600" i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600" i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endParaRPr lang="en-US" sz="3600" i="1" dirty="0">
              <a:solidFill>
                <a:sysClr val="windowText" lastClr="000000"/>
              </a:solidFill>
            </a:endParaRPr>
          </a:p>
          <a:p>
            <a:pPr lvl="0" algn="just">
              <a:lnSpc>
                <a:spcPct val="130000"/>
              </a:lnSpc>
              <a:spcAft>
                <a:spcPts val="0"/>
              </a:spcAft>
              <a:tabLst>
                <a:tab pos="228600" algn="l"/>
              </a:tabLst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757084" y="2741930"/>
            <a:ext cx="8964704" cy="369803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just">
              <a:lnSpc>
                <a:spcPct val="130000"/>
              </a:lnSpc>
              <a:spcAft>
                <a:spcPts val="0"/>
              </a:spcAft>
              <a:buFontTx/>
              <a:buChar char="-"/>
              <a:tabLst>
                <a:tab pos="228600" algn="l"/>
              </a:tabLs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 chia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30000"/>
              </a:lnSpc>
              <a:buFontTx/>
              <a:buChar char="-"/>
              <a:tabLst>
                <a:tab pos="228600" algn="l"/>
              </a:tabLst>
            </a:pPr>
            <a:r>
              <a:rPr lang="en-US" sz="3200" dirty="0">
                <a:latin typeface="Times New Roman" panose="02020603050405020304" pitchFamily="18" charset="0"/>
              </a:rPr>
              <a:t>HS </a:t>
            </a:r>
            <a:r>
              <a:rPr lang="en-US" sz="3200" dirty="0" err="1">
                <a:latin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ngôn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thể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</a:t>
            </a:r>
            <a:r>
              <a:rPr lang="en-US" sz="3200" dirty="0" err="1">
                <a:latin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</a:rPr>
              <a:t> 10 </a:t>
            </a:r>
            <a:r>
              <a:rPr lang="en-US" sz="3200" dirty="0" err="1">
                <a:latin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</a:rPr>
              <a:t>Đội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giành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chiến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thắng</a:t>
            </a:r>
            <a:r>
              <a:rPr lang="en-US" sz="3200">
                <a:latin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</a:rPr>
              <a:t>(1 </a:t>
            </a:r>
            <a:r>
              <a:rPr lang="en-US" sz="3200" dirty="0" err="1">
                <a:latin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sai</a:t>
            </a:r>
            <a:r>
              <a:rPr lang="en-US" sz="3200" dirty="0">
                <a:latin typeface="Times New Roman" panose="02020603050405020304" pitchFamily="18" charset="0"/>
              </a:rPr>
              <a:t> hay </a:t>
            </a:r>
            <a:r>
              <a:rPr lang="en-US" sz="3200" dirty="0" err="1">
                <a:latin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đáp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án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</a:rPr>
              <a:t>)</a:t>
            </a:r>
            <a:endParaRPr lang="en-US" sz="3200" dirty="0"/>
          </a:p>
        </p:txBody>
      </p:sp>
    </p:spTree>
  </p:cSld>
  <p:clrMapOvr>
    <a:masterClrMapping/>
  </p:clrMapOvr>
  <p:transition spd="slow">
    <p:push dir="u"/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53332"/>
            <a:ext cx="4623630" cy="5407754"/>
          </a:xfrm>
          <a:prstGeom prst="rect">
            <a:avLst/>
          </a:prstGeom>
        </p:spPr>
      </p:pic>
      <p:pic>
        <p:nvPicPr>
          <p:cNvPr id="2" name="Sắc màu dân tộc - Nghệ thuật chạm khắc đình làng Việt (online-video-cutter.com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  <p:sndAc>
      <p:stSnd>
        <p:snd r:embed="rId6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91671" y="632853"/>
            <a:ext cx="986117" cy="991441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lgerian" panose="04020705040A02060702" pitchFamily="82" charset="0"/>
              </a:rPr>
              <a:t>1</a:t>
            </a:r>
            <a:endParaRPr lang="en-US" sz="6000" b="1" dirty="0">
              <a:latin typeface="Algerian" panose="04020705040A02060702" pitchFamily="82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956155" y="1410894"/>
            <a:ext cx="4556578" cy="823680"/>
          </a:xfrm>
          <a:custGeom>
            <a:avLst/>
            <a:gdLst>
              <a:gd name="connsiteX0" fmla="*/ 0 w 8653821"/>
              <a:gd name="connsiteY0" fmla="*/ 137283 h 823680"/>
              <a:gd name="connsiteX1" fmla="*/ 137283 w 8653821"/>
              <a:gd name="connsiteY1" fmla="*/ 0 h 823680"/>
              <a:gd name="connsiteX2" fmla="*/ 8516538 w 8653821"/>
              <a:gd name="connsiteY2" fmla="*/ 0 h 823680"/>
              <a:gd name="connsiteX3" fmla="*/ 8653821 w 8653821"/>
              <a:gd name="connsiteY3" fmla="*/ 137283 h 823680"/>
              <a:gd name="connsiteX4" fmla="*/ 8653821 w 8653821"/>
              <a:gd name="connsiteY4" fmla="*/ 686397 h 823680"/>
              <a:gd name="connsiteX5" fmla="*/ 8516538 w 8653821"/>
              <a:gd name="connsiteY5" fmla="*/ 823680 h 823680"/>
              <a:gd name="connsiteX6" fmla="*/ 137283 w 8653821"/>
              <a:gd name="connsiteY6" fmla="*/ 823680 h 823680"/>
              <a:gd name="connsiteX7" fmla="*/ 0 w 8653821"/>
              <a:gd name="connsiteY7" fmla="*/ 686397 h 823680"/>
              <a:gd name="connsiteX8" fmla="*/ 0 w 8653821"/>
              <a:gd name="connsiteY8" fmla="*/ 137283 h 82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53821" h="823680">
                <a:moveTo>
                  <a:pt x="0" y="137283"/>
                </a:moveTo>
                <a:cubicBezTo>
                  <a:pt x="0" y="61464"/>
                  <a:pt x="61464" y="0"/>
                  <a:pt x="137283" y="0"/>
                </a:cubicBezTo>
                <a:lnTo>
                  <a:pt x="8516538" y="0"/>
                </a:lnTo>
                <a:cubicBezTo>
                  <a:pt x="8592357" y="0"/>
                  <a:pt x="8653821" y="61464"/>
                  <a:pt x="8653821" y="137283"/>
                </a:cubicBezTo>
                <a:lnTo>
                  <a:pt x="8653821" y="686397"/>
                </a:lnTo>
                <a:cubicBezTo>
                  <a:pt x="8653821" y="762216"/>
                  <a:pt x="8592357" y="823680"/>
                  <a:pt x="8516538" y="823680"/>
                </a:cubicBezTo>
                <a:lnTo>
                  <a:pt x="137283" y="823680"/>
                </a:lnTo>
                <a:cubicBezTo>
                  <a:pt x="61464" y="823680"/>
                  <a:pt x="0" y="762216"/>
                  <a:pt x="0" y="686397"/>
                </a:cubicBezTo>
                <a:lnTo>
                  <a:pt x="0" y="137283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2129" tIns="162129" rIns="162129" bIns="162129" numCol="1" spcCol="1270" anchor="ctr" anchorCtr="0">
            <a:noAutofit/>
          </a:bodyPr>
          <a:lstStyle/>
          <a:p>
            <a:pPr lvl="0" algn="l" defTabSz="14224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endParaRPr lang="en-US" sz="3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6956155" y="2503980"/>
            <a:ext cx="4556578" cy="823680"/>
          </a:xfrm>
          <a:custGeom>
            <a:avLst/>
            <a:gdLst>
              <a:gd name="connsiteX0" fmla="*/ 0 w 8653821"/>
              <a:gd name="connsiteY0" fmla="*/ 137283 h 823680"/>
              <a:gd name="connsiteX1" fmla="*/ 137283 w 8653821"/>
              <a:gd name="connsiteY1" fmla="*/ 0 h 823680"/>
              <a:gd name="connsiteX2" fmla="*/ 8516538 w 8653821"/>
              <a:gd name="connsiteY2" fmla="*/ 0 h 823680"/>
              <a:gd name="connsiteX3" fmla="*/ 8653821 w 8653821"/>
              <a:gd name="connsiteY3" fmla="*/ 137283 h 823680"/>
              <a:gd name="connsiteX4" fmla="*/ 8653821 w 8653821"/>
              <a:gd name="connsiteY4" fmla="*/ 686397 h 823680"/>
              <a:gd name="connsiteX5" fmla="*/ 8516538 w 8653821"/>
              <a:gd name="connsiteY5" fmla="*/ 823680 h 823680"/>
              <a:gd name="connsiteX6" fmla="*/ 137283 w 8653821"/>
              <a:gd name="connsiteY6" fmla="*/ 823680 h 823680"/>
              <a:gd name="connsiteX7" fmla="*/ 0 w 8653821"/>
              <a:gd name="connsiteY7" fmla="*/ 686397 h 823680"/>
              <a:gd name="connsiteX8" fmla="*/ 0 w 8653821"/>
              <a:gd name="connsiteY8" fmla="*/ 137283 h 82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53821" h="823680">
                <a:moveTo>
                  <a:pt x="0" y="137283"/>
                </a:moveTo>
                <a:cubicBezTo>
                  <a:pt x="0" y="61464"/>
                  <a:pt x="61464" y="0"/>
                  <a:pt x="137283" y="0"/>
                </a:cubicBezTo>
                <a:lnTo>
                  <a:pt x="8516538" y="0"/>
                </a:lnTo>
                <a:cubicBezTo>
                  <a:pt x="8592357" y="0"/>
                  <a:pt x="8653821" y="61464"/>
                  <a:pt x="8653821" y="137283"/>
                </a:cubicBezTo>
                <a:lnTo>
                  <a:pt x="8653821" y="686397"/>
                </a:lnTo>
                <a:cubicBezTo>
                  <a:pt x="8653821" y="762216"/>
                  <a:pt x="8592357" y="823680"/>
                  <a:pt x="8516538" y="823680"/>
                </a:cubicBezTo>
                <a:lnTo>
                  <a:pt x="137283" y="823680"/>
                </a:lnTo>
                <a:cubicBezTo>
                  <a:pt x="61464" y="823680"/>
                  <a:pt x="0" y="762216"/>
                  <a:pt x="0" y="686397"/>
                </a:cubicBezTo>
                <a:lnTo>
                  <a:pt x="0" y="137283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3"/>
              <a:lumOff val="883"/>
              <a:alphaOff val="0"/>
            </a:schemeClr>
          </a:fillRef>
          <a:effectRef idx="1">
            <a:schemeClr val="accent4">
              <a:hueOff val="5197846"/>
              <a:satOff val="-23983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2129" tIns="162129" rIns="162129" bIns="162129" numCol="1" spcCol="1270" anchor="ctr" anchorCtr="0">
            <a:noAutofit/>
          </a:bodyPr>
          <a:lstStyle/>
          <a:p>
            <a:pPr lvl="0" algn="l" defTabSz="14224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</a:t>
            </a:r>
            <a:endParaRPr lang="en-US" sz="3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6956155" y="3597067"/>
            <a:ext cx="4556578" cy="823680"/>
          </a:xfrm>
          <a:custGeom>
            <a:avLst/>
            <a:gdLst>
              <a:gd name="connsiteX0" fmla="*/ 0 w 8653821"/>
              <a:gd name="connsiteY0" fmla="*/ 137283 h 823680"/>
              <a:gd name="connsiteX1" fmla="*/ 137283 w 8653821"/>
              <a:gd name="connsiteY1" fmla="*/ 0 h 823680"/>
              <a:gd name="connsiteX2" fmla="*/ 8516538 w 8653821"/>
              <a:gd name="connsiteY2" fmla="*/ 0 h 823680"/>
              <a:gd name="connsiteX3" fmla="*/ 8653821 w 8653821"/>
              <a:gd name="connsiteY3" fmla="*/ 137283 h 823680"/>
              <a:gd name="connsiteX4" fmla="*/ 8653821 w 8653821"/>
              <a:gd name="connsiteY4" fmla="*/ 686397 h 823680"/>
              <a:gd name="connsiteX5" fmla="*/ 8516538 w 8653821"/>
              <a:gd name="connsiteY5" fmla="*/ 823680 h 823680"/>
              <a:gd name="connsiteX6" fmla="*/ 137283 w 8653821"/>
              <a:gd name="connsiteY6" fmla="*/ 823680 h 823680"/>
              <a:gd name="connsiteX7" fmla="*/ 0 w 8653821"/>
              <a:gd name="connsiteY7" fmla="*/ 686397 h 823680"/>
              <a:gd name="connsiteX8" fmla="*/ 0 w 8653821"/>
              <a:gd name="connsiteY8" fmla="*/ 137283 h 82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53821" h="823680">
                <a:moveTo>
                  <a:pt x="0" y="137283"/>
                </a:moveTo>
                <a:cubicBezTo>
                  <a:pt x="0" y="61464"/>
                  <a:pt x="61464" y="0"/>
                  <a:pt x="137283" y="0"/>
                </a:cubicBezTo>
                <a:lnTo>
                  <a:pt x="8516538" y="0"/>
                </a:lnTo>
                <a:cubicBezTo>
                  <a:pt x="8592357" y="0"/>
                  <a:pt x="8653821" y="61464"/>
                  <a:pt x="8653821" y="137283"/>
                </a:cubicBezTo>
                <a:lnTo>
                  <a:pt x="8653821" y="686397"/>
                </a:lnTo>
                <a:cubicBezTo>
                  <a:pt x="8653821" y="762216"/>
                  <a:pt x="8592357" y="823680"/>
                  <a:pt x="8516538" y="823680"/>
                </a:cubicBezTo>
                <a:lnTo>
                  <a:pt x="137283" y="823680"/>
                </a:lnTo>
                <a:cubicBezTo>
                  <a:pt x="61464" y="823680"/>
                  <a:pt x="0" y="762216"/>
                  <a:pt x="0" y="686397"/>
                </a:cubicBezTo>
                <a:lnTo>
                  <a:pt x="0" y="137283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7"/>
              <a:lumOff val="1765"/>
              <a:alphaOff val="0"/>
            </a:schemeClr>
          </a:fillRef>
          <a:effectRef idx="1">
            <a:schemeClr val="accent4">
              <a:hueOff val="10395692"/>
              <a:satOff val="-47967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2129" tIns="162129" rIns="162129" bIns="162129" numCol="1" spcCol="1270" anchor="ctr" anchorCtr="0">
            <a:noAutofit/>
          </a:bodyPr>
          <a:lstStyle/>
          <a:p>
            <a:pPr lvl="0" algn="l" defTabSz="14224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endParaRPr lang="en-US" sz="3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" y="0"/>
            <a:ext cx="6074229" cy="67708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9359" y="5235843"/>
            <a:ext cx="51267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/>
              <a:t>? 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  <p:sndAc>
          <p:stSnd>
            <p:snd r:embed="rId3" name="type.wav"/>
          </p:stSnd>
        </p:sndAc>
      </p:transition>
    </mc:Choice>
    <mc:Fallback>
      <p:transition spd="slow">
        <p:fade/>
        <p:sndAc>
          <p:stSnd>
            <p:snd r:embed="rId3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91671" y="632853"/>
            <a:ext cx="986117" cy="991441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lgerian" panose="04020705040A02060702" pitchFamily="82" charset="0"/>
              </a:rPr>
              <a:t>2</a:t>
            </a:r>
            <a:endParaRPr lang="en-US" sz="6000" b="1" dirty="0">
              <a:latin typeface="Algerian" panose="04020705040A02060702" pitchFamily="82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5473337" y="632853"/>
            <a:ext cx="5640252" cy="823680"/>
          </a:xfrm>
          <a:custGeom>
            <a:avLst/>
            <a:gdLst>
              <a:gd name="connsiteX0" fmla="*/ 0 w 8653821"/>
              <a:gd name="connsiteY0" fmla="*/ 137283 h 823680"/>
              <a:gd name="connsiteX1" fmla="*/ 137283 w 8653821"/>
              <a:gd name="connsiteY1" fmla="*/ 0 h 823680"/>
              <a:gd name="connsiteX2" fmla="*/ 8516538 w 8653821"/>
              <a:gd name="connsiteY2" fmla="*/ 0 h 823680"/>
              <a:gd name="connsiteX3" fmla="*/ 8653821 w 8653821"/>
              <a:gd name="connsiteY3" fmla="*/ 137283 h 823680"/>
              <a:gd name="connsiteX4" fmla="*/ 8653821 w 8653821"/>
              <a:gd name="connsiteY4" fmla="*/ 686397 h 823680"/>
              <a:gd name="connsiteX5" fmla="*/ 8516538 w 8653821"/>
              <a:gd name="connsiteY5" fmla="*/ 823680 h 823680"/>
              <a:gd name="connsiteX6" fmla="*/ 137283 w 8653821"/>
              <a:gd name="connsiteY6" fmla="*/ 823680 h 823680"/>
              <a:gd name="connsiteX7" fmla="*/ 0 w 8653821"/>
              <a:gd name="connsiteY7" fmla="*/ 686397 h 823680"/>
              <a:gd name="connsiteX8" fmla="*/ 0 w 8653821"/>
              <a:gd name="connsiteY8" fmla="*/ 137283 h 82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53821" h="823680">
                <a:moveTo>
                  <a:pt x="0" y="137283"/>
                </a:moveTo>
                <a:cubicBezTo>
                  <a:pt x="0" y="61464"/>
                  <a:pt x="61464" y="0"/>
                  <a:pt x="137283" y="0"/>
                </a:cubicBezTo>
                <a:lnTo>
                  <a:pt x="8516538" y="0"/>
                </a:lnTo>
                <a:cubicBezTo>
                  <a:pt x="8592357" y="0"/>
                  <a:pt x="8653821" y="61464"/>
                  <a:pt x="8653821" y="137283"/>
                </a:cubicBezTo>
                <a:lnTo>
                  <a:pt x="8653821" y="686397"/>
                </a:lnTo>
                <a:cubicBezTo>
                  <a:pt x="8653821" y="762216"/>
                  <a:pt x="8592357" y="823680"/>
                  <a:pt x="8516538" y="823680"/>
                </a:cubicBezTo>
                <a:lnTo>
                  <a:pt x="137283" y="823680"/>
                </a:lnTo>
                <a:cubicBezTo>
                  <a:pt x="61464" y="823680"/>
                  <a:pt x="0" y="762216"/>
                  <a:pt x="0" y="686397"/>
                </a:cubicBezTo>
                <a:lnTo>
                  <a:pt x="0" y="137283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2129" tIns="162129" rIns="162129" bIns="162129" numCol="1" spcCol="1270" anchor="ctr" anchorCtr="0">
            <a:noAutofit/>
          </a:bodyPr>
          <a:lstStyle/>
          <a:p>
            <a:pPr lvl="0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endParaRPr lang="en-US" sz="4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5682343" y="1776549"/>
            <a:ext cx="5943600" cy="2362529"/>
          </a:xfrm>
          <a:custGeom>
            <a:avLst/>
            <a:gdLst>
              <a:gd name="connsiteX0" fmla="*/ 0 w 8653821"/>
              <a:gd name="connsiteY0" fmla="*/ 137283 h 823680"/>
              <a:gd name="connsiteX1" fmla="*/ 137283 w 8653821"/>
              <a:gd name="connsiteY1" fmla="*/ 0 h 823680"/>
              <a:gd name="connsiteX2" fmla="*/ 8516538 w 8653821"/>
              <a:gd name="connsiteY2" fmla="*/ 0 h 823680"/>
              <a:gd name="connsiteX3" fmla="*/ 8653821 w 8653821"/>
              <a:gd name="connsiteY3" fmla="*/ 137283 h 823680"/>
              <a:gd name="connsiteX4" fmla="*/ 8653821 w 8653821"/>
              <a:gd name="connsiteY4" fmla="*/ 686397 h 823680"/>
              <a:gd name="connsiteX5" fmla="*/ 8516538 w 8653821"/>
              <a:gd name="connsiteY5" fmla="*/ 823680 h 823680"/>
              <a:gd name="connsiteX6" fmla="*/ 137283 w 8653821"/>
              <a:gd name="connsiteY6" fmla="*/ 823680 h 823680"/>
              <a:gd name="connsiteX7" fmla="*/ 0 w 8653821"/>
              <a:gd name="connsiteY7" fmla="*/ 686397 h 823680"/>
              <a:gd name="connsiteX8" fmla="*/ 0 w 8653821"/>
              <a:gd name="connsiteY8" fmla="*/ 137283 h 82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53821" h="823680">
                <a:moveTo>
                  <a:pt x="0" y="137283"/>
                </a:moveTo>
                <a:cubicBezTo>
                  <a:pt x="0" y="61464"/>
                  <a:pt x="61464" y="0"/>
                  <a:pt x="137283" y="0"/>
                </a:cubicBezTo>
                <a:lnTo>
                  <a:pt x="8516538" y="0"/>
                </a:lnTo>
                <a:cubicBezTo>
                  <a:pt x="8592357" y="0"/>
                  <a:pt x="8653821" y="61464"/>
                  <a:pt x="8653821" y="137283"/>
                </a:cubicBezTo>
                <a:lnTo>
                  <a:pt x="8653821" y="686397"/>
                </a:lnTo>
                <a:cubicBezTo>
                  <a:pt x="8653821" y="762216"/>
                  <a:pt x="8592357" y="823680"/>
                  <a:pt x="8516538" y="823680"/>
                </a:cubicBezTo>
                <a:lnTo>
                  <a:pt x="137283" y="823680"/>
                </a:lnTo>
                <a:cubicBezTo>
                  <a:pt x="61464" y="823680"/>
                  <a:pt x="0" y="762216"/>
                  <a:pt x="0" y="686397"/>
                </a:cubicBezTo>
                <a:lnTo>
                  <a:pt x="0" y="137283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3"/>
              <a:lumOff val="883"/>
              <a:alphaOff val="0"/>
            </a:schemeClr>
          </a:fillRef>
          <a:effectRef idx="1">
            <a:schemeClr val="accent4">
              <a:hueOff val="5197846"/>
              <a:satOff val="-23983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2129" tIns="162129" rIns="162129" bIns="162129" numCol="1" spcCol="1270" anchor="ctr" anchorCtr="0">
            <a:no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xâm,Tổ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6262005" y="4447546"/>
            <a:ext cx="5640252" cy="823680"/>
          </a:xfrm>
          <a:custGeom>
            <a:avLst/>
            <a:gdLst>
              <a:gd name="connsiteX0" fmla="*/ 0 w 8653821"/>
              <a:gd name="connsiteY0" fmla="*/ 137283 h 823680"/>
              <a:gd name="connsiteX1" fmla="*/ 137283 w 8653821"/>
              <a:gd name="connsiteY1" fmla="*/ 0 h 823680"/>
              <a:gd name="connsiteX2" fmla="*/ 8516538 w 8653821"/>
              <a:gd name="connsiteY2" fmla="*/ 0 h 823680"/>
              <a:gd name="connsiteX3" fmla="*/ 8653821 w 8653821"/>
              <a:gd name="connsiteY3" fmla="*/ 137283 h 823680"/>
              <a:gd name="connsiteX4" fmla="*/ 8653821 w 8653821"/>
              <a:gd name="connsiteY4" fmla="*/ 686397 h 823680"/>
              <a:gd name="connsiteX5" fmla="*/ 8516538 w 8653821"/>
              <a:gd name="connsiteY5" fmla="*/ 823680 h 823680"/>
              <a:gd name="connsiteX6" fmla="*/ 137283 w 8653821"/>
              <a:gd name="connsiteY6" fmla="*/ 823680 h 823680"/>
              <a:gd name="connsiteX7" fmla="*/ 0 w 8653821"/>
              <a:gd name="connsiteY7" fmla="*/ 686397 h 823680"/>
              <a:gd name="connsiteX8" fmla="*/ 0 w 8653821"/>
              <a:gd name="connsiteY8" fmla="*/ 137283 h 82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53821" h="823680">
                <a:moveTo>
                  <a:pt x="0" y="137283"/>
                </a:moveTo>
                <a:cubicBezTo>
                  <a:pt x="0" y="61464"/>
                  <a:pt x="61464" y="0"/>
                  <a:pt x="137283" y="0"/>
                </a:cubicBezTo>
                <a:lnTo>
                  <a:pt x="8516538" y="0"/>
                </a:lnTo>
                <a:cubicBezTo>
                  <a:pt x="8592357" y="0"/>
                  <a:pt x="8653821" y="61464"/>
                  <a:pt x="8653821" y="137283"/>
                </a:cubicBezTo>
                <a:lnTo>
                  <a:pt x="8653821" y="686397"/>
                </a:lnTo>
                <a:cubicBezTo>
                  <a:pt x="8653821" y="762216"/>
                  <a:pt x="8592357" y="823680"/>
                  <a:pt x="8516538" y="823680"/>
                </a:cubicBezTo>
                <a:lnTo>
                  <a:pt x="137283" y="823680"/>
                </a:lnTo>
                <a:cubicBezTo>
                  <a:pt x="61464" y="823680"/>
                  <a:pt x="0" y="762216"/>
                  <a:pt x="0" y="686397"/>
                </a:cubicBezTo>
                <a:lnTo>
                  <a:pt x="0" y="137283"/>
                </a:lnTo>
                <a:close/>
              </a:path>
            </a:pathLst>
          </a:custGeom>
          <a:solidFill>
            <a:schemeClr val="accent6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7"/>
              <a:lumOff val="1765"/>
              <a:alphaOff val="0"/>
            </a:schemeClr>
          </a:fillRef>
          <a:effectRef idx="1">
            <a:schemeClr val="accent4">
              <a:hueOff val="10395692"/>
              <a:satOff val="-47967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2129" tIns="162129" rIns="162129" bIns="162129" numCol="1" spcCol="1270" anchor="ctr" anchorCtr="0">
            <a:noAutofit/>
          </a:bodyPr>
          <a:lstStyle/>
          <a:p>
            <a:pPr lvl="0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endParaRPr lang="en-US" sz="4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6" y="130629"/>
            <a:ext cx="5870121" cy="65512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90971" y="5082178"/>
            <a:ext cx="40719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  <p:sndAc>
          <p:stSnd>
            <p:snd r:embed="rId3" name="type.wav"/>
          </p:stSnd>
        </p:sndAc>
      </p:transition>
    </mc:Choice>
    <mc:Fallback>
      <p:transition spd="slow">
        <p:fade/>
        <p:sndAc>
          <p:stSnd>
            <p:snd r:embed="rId3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5000" t="-8000" r="-5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76103" y="478971"/>
            <a:ext cx="8530046" cy="178525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591671" y="632853"/>
            <a:ext cx="986117" cy="991441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lgerian" panose="04020705040A02060702" pitchFamily="82" charset="0"/>
              </a:rPr>
              <a:t>3</a:t>
            </a:r>
            <a:endParaRPr lang="en-US" sz="6000" b="1" dirty="0">
              <a:latin typeface="Algerian" panose="04020705040A02060702" pitchFamily="8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9061" y="1079212"/>
            <a:ext cx="80970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2997144" y="3362315"/>
            <a:ext cx="5920921" cy="1073430"/>
          </a:xfrm>
          <a:custGeom>
            <a:avLst/>
            <a:gdLst>
              <a:gd name="connsiteX0" fmla="*/ 0 w 8653821"/>
              <a:gd name="connsiteY0" fmla="*/ 137283 h 823680"/>
              <a:gd name="connsiteX1" fmla="*/ 137283 w 8653821"/>
              <a:gd name="connsiteY1" fmla="*/ 0 h 823680"/>
              <a:gd name="connsiteX2" fmla="*/ 8516538 w 8653821"/>
              <a:gd name="connsiteY2" fmla="*/ 0 h 823680"/>
              <a:gd name="connsiteX3" fmla="*/ 8653821 w 8653821"/>
              <a:gd name="connsiteY3" fmla="*/ 137283 h 823680"/>
              <a:gd name="connsiteX4" fmla="*/ 8653821 w 8653821"/>
              <a:gd name="connsiteY4" fmla="*/ 686397 h 823680"/>
              <a:gd name="connsiteX5" fmla="*/ 8516538 w 8653821"/>
              <a:gd name="connsiteY5" fmla="*/ 823680 h 823680"/>
              <a:gd name="connsiteX6" fmla="*/ 137283 w 8653821"/>
              <a:gd name="connsiteY6" fmla="*/ 823680 h 823680"/>
              <a:gd name="connsiteX7" fmla="*/ 0 w 8653821"/>
              <a:gd name="connsiteY7" fmla="*/ 686397 h 823680"/>
              <a:gd name="connsiteX8" fmla="*/ 0 w 8653821"/>
              <a:gd name="connsiteY8" fmla="*/ 137283 h 82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53821" h="823680">
                <a:moveTo>
                  <a:pt x="0" y="137283"/>
                </a:moveTo>
                <a:cubicBezTo>
                  <a:pt x="0" y="61464"/>
                  <a:pt x="61464" y="0"/>
                  <a:pt x="137283" y="0"/>
                </a:cubicBezTo>
                <a:lnTo>
                  <a:pt x="8516538" y="0"/>
                </a:lnTo>
                <a:cubicBezTo>
                  <a:pt x="8592357" y="0"/>
                  <a:pt x="8653821" y="61464"/>
                  <a:pt x="8653821" y="137283"/>
                </a:cubicBezTo>
                <a:lnTo>
                  <a:pt x="8653821" y="686397"/>
                </a:lnTo>
                <a:cubicBezTo>
                  <a:pt x="8653821" y="762216"/>
                  <a:pt x="8592357" y="823680"/>
                  <a:pt x="8516538" y="823680"/>
                </a:cubicBezTo>
                <a:lnTo>
                  <a:pt x="137283" y="823680"/>
                </a:lnTo>
                <a:cubicBezTo>
                  <a:pt x="61464" y="823680"/>
                  <a:pt x="0" y="762216"/>
                  <a:pt x="0" y="686397"/>
                </a:cubicBezTo>
                <a:lnTo>
                  <a:pt x="0" y="137283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2129" tIns="162129" rIns="162129" bIns="162129" numCol="1" spcCol="1270" anchor="ctr" anchorCtr="0">
            <a:no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077936" y="4669332"/>
            <a:ext cx="5920921" cy="823680"/>
          </a:xfrm>
          <a:custGeom>
            <a:avLst/>
            <a:gdLst>
              <a:gd name="connsiteX0" fmla="*/ 0 w 8653821"/>
              <a:gd name="connsiteY0" fmla="*/ 137283 h 823680"/>
              <a:gd name="connsiteX1" fmla="*/ 137283 w 8653821"/>
              <a:gd name="connsiteY1" fmla="*/ 0 h 823680"/>
              <a:gd name="connsiteX2" fmla="*/ 8516538 w 8653821"/>
              <a:gd name="connsiteY2" fmla="*/ 0 h 823680"/>
              <a:gd name="connsiteX3" fmla="*/ 8653821 w 8653821"/>
              <a:gd name="connsiteY3" fmla="*/ 137283 h 823680"/>
              <a:gd name="connsiteX4" fmla="*/ 8653821 w 8653821"/>
              <a:gd name="connsiteY4" fmla="*/ 686397 h 823680"/>
              <a:gd name="connsiteX5" fmla="*/ 8516538 w 8653821"/>
              <a:gd name="connsiteY5" fmla="*/ 823680 h 823680"/>
              <a:gd name="connsiteX6" fmla="*/ 137283 w 8653821"/>
              <a:gd name="connsiteY6" fmla="*/ 823680 h 823680"/>
              <a:gd name="connsiteX7" fmla="*/ 0 w 8653821"/>
              <a:gd name="connsiteY7" fmla="*/ 686397 h 823680"/>
              <a:gd name="connsiteX8" fmla="*/ 0 w 8653821"/>
              <a:gd name="connsiteY8" fmla="*/ 137283 h 82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53821" h="823680">
                <a:moveTo>
                  <a:pt x="0" y="137283"/>
                </a:moveTo>
                <a:cubicBezTo>
                  <a:pt x="0" y="61464"/>
                  <a:pt x="61464" y="0"/>
                  <a:pt x="137283" y="0"/>
                </a:cubicBezTo>
                <a:lnTo>
                  <a:pt x="8516538" y="0"/>
                </a:lnTo>
                <a:cubicBezTo>
                  <a:pt x="8592357" y="0"/>
                  <a:pt x="8653821" y="61464"/>
                  <a:pt x="8653821" y="137283"/>
                </a:cubicBezTo>
                <a:lnTo>
                  <a:pt x="8653821" y="686397"/>
                </a:lnTo>
                <a:cubicBezTo>
                  <a:pt x="8653821" y="762216"/>
                  <a:pt x="8592357" y="823680"/>
                  <a:pt x="8516538" y="823680"/>
                </a:cubicBezTo>
                <a:lnTo>
                  <a:pt x="137283" y="823680"/>
                </a:lnTo>
                <a:cubicBezTo>
                  <a:pt x="61464" y="823680"/>
                  <a:pt x="0" y="762216"/>
                  <a:pt x="0" y="686397"/>
                </a:cubicBezTo>
                <a:lnTo>
                  <a:pt x="0" y="137283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3"/>
              <a:lumOff val="883"/>
              <a:alphaOff val="0"/>
            </a:schemeClr>
          </a:fillRef>
          <a:effectRef idx="1">
            <a:schemeClr val="accent4">
              <a:hueOff val="5197846"/>
              <a:satOff val="-23983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2129" tIns="162129" rIns="162129" bIns="162129" numCol="1" spcCol="1270" anchor="ctr" anchorCtr="0">
            <a:noAutofit/>
          </a:bodyPr>
          <a:lstStyle/>
          <a:p>
            <a:pPr lvl="0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4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077936" y="5533832"/>
            <a:ext cx="5920921" cy="823680"/>
          </a:xfrm>
          <a:custGeom>
            <a:avLst/>
            <a:gdLst>
              <a:gd name="connsiteX0" fmla="*/ 0 w 8653821"/>
              <a:gd name="connsiteY0" fmla="*/ 137283 h 823680"/>
              <a:gd name="connsiteX1" fmla="*/ 137283 w 8653821"/>
              <a:gd name="connsiteY1" fmla="*/ 0 h 823680"/>
              <a:gd name="connsiteX2" fmla="*/ 8516538 w 8653821"/>
              <a:gd name="connsiteY2" fmla="*/ 0 h 823680"/>
              <a:gd name="connsiteX3" fmla="*/ 8653821 w 8653821"/>
              <a:gd name="connsiteY3" fmla="*/ 137283 h 823680"/>
              <a:gd name="connsiteX4" fmla="*/ 8653821 w 8653821"/>
              <a:gd name="connsiteY4" fmla="*/ 686397 h 823680"/>
              <a:gd name="connsiteX5" fmla="*/ 8516538 w 8653821"/>
              <a:gd name="connsiteY5" fmla="*/ 823680 h 823680"/>
              <a:gd name="connsiteX6" fmla="*/ 137283 w 8653821"/>
              <a:gd name="connsiteY6" fmla="*/ 823680 h 823680"/>
              <a:gd name="connsiteX7" fmla="*/ 0 w 8653821"/>
              <a:gd name="connsiteY7" fmla="*/ 686397 h 823680"/>
              <a:gd name="connsiteX8" fmla="*/ 0 w 8653821"/>
              <a:gd name="connsiteY8" fmla="*/ 137283 h 82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53821" h="823680">
                <a:moveTo>
                  <a:pt x="0" y="137283"/>
                </a:moveTo>
                <a:cubicBezTo>
                  <a:pt x="0" y="61464"/>
                  <a:pt x="61464" y="0"/>
                  <a:pt x="137283" y="0"/>
                </a:cubicBezTo>
                <a:lnTo>
                  <a:pt x="8516538" y="0"/>
                </a:lnTo>
                <a:cubicBezTo>
                  <a:pt x="8592357" y="0"/>
                  <a:pt x="8653821" y="61464"/>
                  <a:pt x="8653821" y="137283"/>
                </a:cubicBezTo>
                <a:lnTo>
                  <a:pt x="8653821" y="686397"/>
                </a:lnTo>
                <a:cubicBezTo>
                  <a:pt x="8653821" y="762216"/>
                  <a:pt x="8592357" y="823680"/>
                  <a:pt x="8516538" y="823680"/>
                </a:cubicBezTo>
                <a:lnTo>
                  <a:pt x="137283" y="823680"/>
                </a:lnTo>
                <a:cubicBezTo>
                  <a:pt x="61464" y="823680"/>
                  <a:pt x="0" y="762216"/>
                  <a:pt x="0" y="686397"/>
                </a:cubicBezTo>
                <a:lnTo>
                  <a:pt x="0" y="137283"/>
                </a:lnTo>
                <a:close/>
              </a:path>
            </a:pathLst>
          </a:custGeom>
          <a:solidFill>
            <a:schemeClr val="accent6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7"/>
              <a:lumOff val="1765"/>
              <a:alphaOff val="0"/>
            </a:schemeClr>
          </a:fillRef>
          <a:effectRef idx="1">
            <a:schemeClr val="accent4">
              <a:hueOff val="10395692"/>
              <a:satOff val="-47967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2129" tIns="162129" rIns="162129" bIns="162129" numCol="1" spcCol="1270" anchor="ctr" anchorCtr="0">
            <a:noAutofit/>
          </a:bodyPr>
          <a:lstStyle/>
          <a:p>
            <a:pPr lvl="0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4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  <p:sndAc>
          <p:stSnd>
            <p:snd r:embed="rId2" name="type.wav"/>
          </p:stSnd>
        </p:sndAc>
      </p:transition>
    </mc:Choice>
    <mc:Fallback>
      <p:transition spd="slow">
        <p:fade/>
        <p:sndAc>
          <p:stSnd>
            <p:snd r:embed="rId2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 animBg="1"/>
      <p:bldP spid="13" grpId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1026" name="Picture 2" descr="Một số hình ảnh về ao Đ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307" y="523523"/>
            <a:ext cx="9174481" cy="583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5799" y="872490"/>
            <a:ext cx="6076950" cy="6076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11" y="376984"/>
            <a:ext cx="11338560" cy="41326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  <p:sndAc>
          <p:stSnd>
            <p:snd r:embed="rId4" name="camera.wav"/>
          </p:stSnd>
        </p:sndAc>
      </p:transition>
    </mc:Choice>
    <mc:Fallback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2483</Words>
  <Application>WPS Presentation</Application>
  <PresentationFormat>Màn hình rộng</PresentationFormat>
  <Paragraphs>99</Paragraphs>
  <Slides>24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56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81" baseType="lpstr">
      <vt:lpstr>Arial</vt:lpstr>
      <vt:lpstr>SimSun</vt:lpstr>
      <vt:lpstr>Wingdings</vt:lpstr>
      <vt:lpstr>.VnBahamasBH</vt:lpstr>
      <vt:lpstr>Verdana</vt:lpstr>
      <vt:lpstr>Segoe Print</vt:lpstr>
      <vt:lpstr>.VnCommercial Script</vt:lpstr>
      <vt:lpstr>.VnAristote</vt:lpstr>
      <vt:lpstr>Times New Roman</vt:lpstr>
      <vt:lpstr>Calibri</vt:lpstr>
      <vt:lpstr>Algerian</vt:lpstr>
      <vt:lpstr>Microsoft YaHei</vt:lpstr>
      <vt:lpstr>Arial Unicode MS</vt:lpstr>
      <vt:lpstr>Calibri Light</vt:lpstr>
      <vt:lpstr>Aharoni</vt:lpstr>
      <vt:lpstr>Yu Gothic UI Semibold</vt:lpstr>
      <vt:lpstr>normal -apple-system</vt:lpstr>
      <vt:lpstr>Arial Black</vt:lpstr>
      <vt:lpstr>Arial Narrow</vt:lpstr>
      <vt:lpstr>Bahnschrift</vt:lpstr>
      <vt:lpstr>Bahnschrift SemiCondensed</vt:lpstr>
      <vt:lpstr>Bahnschrift SemiLight SemiConde</vt:lpstr>
      <vt:lpstr>Bauhaus 93</vt:lpstr>
      <vt:lpstr>Berlin Sans FB</vt:lpstr>
      <vt:lpstr>Berlin Sans FB Demi</vt:lpstr>
      <vt:lpstr>Bernard MT Condensed</vt:lpstr>
      <vt:lpstr>Bodoni MT Condensed</vt:lpstr>
      <vt:lpstr>Bodoni MT Poster Compressed</vt:lpstr>
      <vt:lpstr>Calisto MT</vt:lpstr>
      <vt:lpstr>Candara</vt:lpstr>
      <vt:lpstr>Candara Light</vt:lpstr>
      <vt:lpstr>Colonna MT</vt:lpstr>
      <vt:lpstr>Comic Sans MS</vt:lpstr>
      <vt:lpstr>Cooper Black</vt:lpstr>
      <vt:lpstr>Copperplate Gothic Light</vt:lpstr>
      <vt:lpstr>Corbel</vt:lpstr>
      <vt:lpstr>Dubai</vt:lpstr>
      <vt:lpstr>Franklin Gothic Heavy</vt:lpstr>
      <vt:lpstr>Freestyle Script</vt:lpstr>
      <vt:lpstr>Garamond</vt:lpstr>
      <vt:lpstr>Lucida Sans</vt:lpstr>
      <vt:lpstr>Matura MT Script Capitals</vt:lpstr>
      <vt:lpstr>Microsoft JhengHei UI</vt:lpstr>
      <vt:lpstr>Microsoft PhagsPa</vt:lpstr>
      <vt:lpstr>MingLiU_HKSCS-ExtB</vt:lpstr>
      <vt:lpstr>Nirmala UI</vt:lpstr>
      <vt:lpstr>Rockwell Condensed</vt:lpstr>
      <vt:lpstr>Segoe UI Semilight</vt:lpstr>
      <vt:lpstr>Sitka Banner Semibold</vt:lpstr>
      <vt:lpstr>Sitka Small</vt:lpstr>
      <vt:lpstr>STKaiti</vt:lpstr>
      <vt:lpstr>Arial Rounded MT Bold</vt:lpstr>
      <vt:lpstr>Bahnschrift Condensed</vt:lpstr>
      <vt:lpstr>Bahnschrift SemiBold SemiConden</vt:lpstr>
      <vt:lpstr>Bell MT</vt:lpstr>
      <vt:lpstr>Bodoni MT Black</vt:lpstr>
      <vt:lpstr>Office Theme</vt:lpstr>
      <vt:lpstr>PowerPoint 演示文稿</vt:lpstr>
      <vt:lpstr>KHỞI ĐỘNG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TIẾT 1:</vt:lpstr>
      <vt:lpstr>II. KẾT NỐI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II. THỂ HIỆN: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KỸ NĂNG SỐNG</dc:title>
  <dc:creator>Windows User</dc:creator>
  <cp:lastModifiedBy>Thơm Phạm Thị</cp:lastModifiedBy>
  <cp:revision>101</cp:revision>
  <dcterms:created xsi:type="dcterms:W3CDTF">2022-02-26T02:34:00Z</dcterms:created>
  <dcterms:modified xsi:type="dcterms:W3CDTF">2024-12-18T07:21:23Z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3B455B02F9E44F47BE688213C575D408_12</vt:lpwstr>
  </property>
  <property fmtid="{D5CDD505-2E9C-101B-9397-08002B2CF9AE}" pid="3" name="KSOProductBuildVer">
    <vt:lpwstr>1033-12.2.0.19307</vt:lpwstr>
  </property>
</Properties>
</file>