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7" r:id="rId2"/>
    <p:sldId id="402" r:id="rId3"/>
    <p:sldId id="259" r:id="rId4"/>
    <p:sldId id="260" r:id="rId5"/>
    <p:sldId id="380" r:id="rId6"/>
    <p:sldId id="403" r:id="rId7"/>
    <p:sldId id="336" r:id="rId8"/>
    <p:sldId id="262" r:id="rId9"/>
    <p:sldId id="263" r:id="rId10"/>
    <p:sldId id="282" r:id="rId11"/>
    <p:sldId id="283" r:id="rId12"/>
    <p:sldId id="284" r:id="rId13"/>
    <p:sldId id="404" r:id="rId14"/>
    <p:sldId id="264" r:id="rId15"/>
    <p:sldId id="372" r:id="rId16"/>
    <p:sldId id="357" r:id="rId17"/>
    <p:sldId id="350" r:id="rId18"/>
    <p:sldId id="355" r:id="rId19"/>
    <p:sldId id="267" r:id="rId20"/>
    <p:sldId id="405" r:id="rId21"/>
    <p:sldId id="406" r:id="rId22"/>
    <p:sldId id="407" r:id="rId23"/>
    <p:sldId id="408" r:id="rId24"/>
    <p:sldId id="381" r:id="rId25"/>
    <p:sldId id="382" r:id="rId26"/>
    <p:sldId id="383" r:id="rId27"/>
    <p:sldId id="314" r:id="rId28"/>
    <p:sldId id="272" r:id="rId29"/>
    <p:sldId id="391" r:id="rId30"/>
    <p:sldId id="392" r:id="rId31"/>
    <p:sldId id="386" r:id="rId32"/>
    <p:sldId id="326" r:id="rId33"/>
    <p:sldId id="274" r:id="rId34"/>
    <p:sldId id="275" r:id="rId35"/>
    <p:sldId id="277" r:id="rId36"/>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3E6"/>
    <a:srgbClr val="EBF6F9"/>
    <a:srgbClr val="FFE389"/>
    <a:srgbClr val="BD196F"/>
    <a:srgbClr val="006F96"/>
    <a:srgbClr val="FBD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9" autoAdjust="0"/>
    <p:restoredTop sz="91993" autoAdjust="0"/>
  </p:normalViewPr>
  <p:slideViewPr>
    <p:cSldViewPr>
      <p:cViewPr varScale="1">
        <p:scale>
          <a:sx n="54" d="100"/>
          <a:sy n="54" d="100"/>
        </p:scale>
        <p:origin x="1076" y="52"/>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12/29/2024</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15</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16</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18</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20</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22</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24</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25</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26</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28</a:t>
            </a:fld>
            <a:endParaRPr lang="en-US"/>
          </a:p>
        </p:txBody>
      </p:sp>
    </p:spTree>
    <p:extLst>
      <p:ext uri="{BB962C8B-B14F-4D97-AF65-F5344CB8AC3E}">
        <p14:creationId xmlns:p14="http://schemas.microsoft.com/office/powerpoint/2010/main" val="39168024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a:t>
            </a:r>
            <a:r>
              <a:rPr lang="en-US" baseline="0"/>
              <a:t> thể hỏi mở rộng thêm ở câu hỏi cuối</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31</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Hình</a:t>
            </a:r>
            <a:r>
              <a:rPr lang="en-US" baseline="0"/>
              <a:t> ảnh là một vườn hoa ở đất nước Nhật Bản</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a:t>
            </a:fld>
            <a:endParaRPr lang="en-US"/>
          </a:p>
        </p:txBody>
      </p:sp>
    </p:spTree>
    <p:extLst>
      <p:ext uri="{BB962C8B-B14F-4D97-AF65-F5344CB8AC3E}">
        <p14:creationId xmlns:p14="http://schemas.microsoft.com/office/powerpoint/2010/main" val="853899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33</a:t>
            </a:fld>
            <a:endParaRPr lang="en-US"/>
          </a:p>
        </p:txBody>
      </p:sp>
    </p:spTree>
    <p:extLst>
      <p:ext uri="{BB962C8B-B14F-4D97-AF65-F5344CB8AC3E}">
        <p14:creationId xmlns:p14="http://schemas.microsoft.com/office/powerpoint/2010/main" val="2923655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a:t>
            </a:fld>
            <a:endParaRPr lang="en-US"/>
          </a:p>
        </p:txBody>
      </p:sp>
    </p:spTree>
    <p:extLst>
      <p:ext uri="{BB962C8B-B14F-4D97-AF65-F5344CB8AC3E}">
        <p14:creationId xmlns:p14="http://schemas.microsoft.com/office/powerpoint/2010/main" val="1312093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7</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9</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10</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11</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12</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13</a:t>
            </a:fld>
            <a:endParaRPr lang="en-US"/>
          </a:p>
        </p:txBody>
      </p:sp>
    </p:spTree>
    <p:extLst>
      <p:ext uri="{BB962C8B-B14F-4D97-AF65-F5344CB8AC3E}">
        <p14:creationId xmlns:p14="http://schemas.microsoft.com/office/powerpoint/2010/main" val="2903795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12/29/2024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12/29/2024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12/29/2024</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2.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3.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7.png"/><Relationship Id="rId4" Type="http://schemas.openxmlformats.org/officeDocument/2006/relationships/image" Target="../media/image6.gi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24.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25.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dirty="0">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dirty="0" err="1">
                <a:solidFill>
                  <a:schemeClr val="bg1"/>
                </a:solidFill>
                <a:latin typeface="AvantGarde" pitchFamily="2" charset="0"/>
                <a:ea typeface="AvantGarde" pitchFamily="2" charset="0"/>
                <a:cs typeface="AvantGarde" pitchFamily="2" charset="0"/>
              </a:rPr>
              <a:t>TIẾNG</a:t>
            </a:r>
            <a:r>
              <a:rPr lang="en-US" sz="10600" b="1">
                <a:solidFill>
                  <a:schemeClr val="bg1"/>
                </a:solidFill>
                <a:latin typeface="AvantGarde" pitchFamily="2" charset="0"/>
                <a:ea typeface="AvantGarde" pitchFamily="2" charset="0"/>
                <a:cs typeface="AvantGarde" pitchFamily="2" charset="0"/>
              </a:rPr>
              <a:t> VIỆT </a:t>
            </a:r>
            <a:r>
              <a:rPr lang="en-US" sz="10600" b="1">
                <a:solidFill>
                  <a:schemeClr val="bg1"/>
                </a:solidFill>
                <a:latin typeface=".VnArial"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2099" y="5591905"/>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hoa xoan</a:t>
            </a: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
          <p:cNvSpPr txBox="1">
            <a:spLocks/>
          </p:cNvSpPr>
          <p:nvPr/>
        </p:nvSpPr>
        <p:spPr>
          <a:xfrm>
            <a:off x="6179705" y="5591905"/>
            <a:ext cx="23597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oan</a:t>
            </a:r>
          </a:p>
        </p:txBody>
      </p:sp>
      <p:pic>
        <p:nvPicPr>
          <p:cNvPr id="2050" name="Picture 2" descr="Hoa Xoan - Ý Nghĩa Và Công Dụng Tuyệt Vời Trong Cuộc Số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3277" y="176153"/>
            <a:ext cx="6676777" cy="50051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uyển tập 30 hình nền hoa xoan thân thuộc cho máy tí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47878" y="152400"/>
            <a:ext cx="7755897" cy="519483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ầu đông thương nhớ…"/>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7367" y="174595"/>
            <a:ext cx="7820530" cy="5215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500"/>
                                        <p:tgtEl>
                                          <p:spTgt spid="20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054"/>
                                        </p:tgtEl>
                                      </p:cBhvr>
                                    </p:animEffect>
                                    <p:set>
                                      <p:cBhvr>
                                        <p:cTn id="12" dur="1" fill="hold">
                                          <p:stCondLst>
                                            <p:cond delay="499"/>
                                          </p:stCondLst>
                                        </p:cTn>
                                        <p:tgtEl>
                                          <p:spTgt spid="205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500"/>
                                        <p:tgtEl>
                                          <p:spTgt spid="20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052"/>
                                        </p:tgtEl>
                                      </p:cBhvr>
                                    </p:animEffect>
                                    <p:set>
                                      <p:cBhvr>
                                        <p:cTn id="22" dur="1" fill="hold">
                                          <p:stCondLst>
                                            <p:cond delay="499"/>
                                          </p:stCondLst>
                                        </p:cTn>
                                        <p:tgtEl>
                                          <p:spTgt spid="205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fade">
                                      <p:cBhvr>
                                        <p:cTn id="27" dur="500"/>
                                        <p:tgtEl>
                                          <p:spTgt spid="205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16976" y="5439505"/>
            <a:ext cx="725168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tóc xoăn</a:t>
            </a:r>
          </a:p>
        </p:txBody>
      </p:sp>
      <p:sp>
        <p:nvSpPr>
          <p:cNvPr id="6" name="Title 1"/>
          <p:cNvSpPr txBox="1">
            <a:spLocks/>
          </p:cNvSpPr>
          <p:nvPr/>
        </p:nvSpPr>
        <p:spPr>
          <a:xfrm>
            <a:off x="5776119" y="5439504"/>
            <a:ext cx="289515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oăn</a:t>
            </a:r>
          </a:p>
        </p:txBody>
      </p:sp>
      <p:pic>
        <p:nvPicPr>
          <p:cNvPr id="3074" name="Picture 2" descr="Ông bố đơn thân dạy cách làm điệu cho con gái làm tan chảy trái tim chị em  - Làm cha mẹ"/>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070" b="5733"/>
          <a:stretch/>
        </p:blipFill>
        <p:spPr bwMode="auto">
          <a:xfrm>
            <a:off x="2069781" y="414068"/>
            <a:ext cx="7946074" cy="4330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37016" y="5562427"/>
            <a:ext cx="66385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hoạt hình</a:t>
            </a:r>
          </a:p>
        </p:txBody>
      </p:sp>
      <p:sp>
        <p:nvSpPr>
          <p:cNvPr id="5" name="Title 1"/>
          <p:cNvSpPr txBox="1">
            <a:spLocks/>
          </p:cNvSpPr>
          <p:nvPr/>
        </p:nvSpPr>
        <p:spPr>
          <a:xfrm>
            <a:off x="3344907" y="5562427"/>
            <a:ext cx="318466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oat</a:t>
            </a:r>
          </a:p>
        </p:txBody>
      </p:sp>
      <p:pic>
        <p:nvPicPr>
          <p:cNvPr id="4098" name="Picture 2" descr="Xem Phim hoạt hình 3D hay, hot nhất 2017 - Phim Hoạt Hình 3D Mới Nhất 2017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919" y="304800"/>
            <a:ext cx="8327300" cy="4684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37016" y="5562427"/>
            <a:ext cx="66385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nhọn hoắt</a:t>
            </a:r>
          </a:p>
        </p:txBody>
      </p:sp>
      <p:sp>
        <p:nvSpPr>
          <p:cNvPr id="5" name="Title 1"/>
          <p:cNvSpPr txBox="1">
            <a:spLocks/>
          </p:cNvSpPr>
          <p:nvPr/>
        </p:nvSpPr>
        <p:spPr>
          <a:xfrm>
            <a:off x="6037704" y="5562427"/>
            <a:ext cx="318466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oăt</a:t>
            </a:r>
          </a:p>
        </p:txBody>
      </p:sp>
      <p:pic>
        <p:nvPicPr>
          <p:cNvPr id="5122" name="Picture 2" descr="Giới thiệu chi tiết về bút chì | Diễn Đàn Công Nghệ Thực Phẩm | Cộng Đồng  Dân Thực Phẩ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5294" y="292750"/>
            <a:ext cx="5762625" cy="4529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55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2956719" y="4719096"/>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tóc xoăn</a:t>
            </a:r>
          </a:p>
        </p:txBody>
      </p:sp>
      <p:sp>
        <p:nvSpPr>
          <p:cNvPr id="16" name="Title 1"/>
          <p:cNvSpPr txBox="1">
            <a:spLocks/>
          </p:cNvSpPr>
          <p:nvPr/>
        </p:nvSpPr>
        <p:spPr>
          <a:xfrm>
            <a:off x="289719" y="4719096"/>
            <a:ext cx="2795839"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hoa xoan</a:t>
            </a:r>
          </a:p>
        </p:txBody>
      </p:sp>
      <p:sp>
        <p:nvSpPr>
          <p:cNvPr id="8" name="Title 1"/>
          <p:cNvSpPr txBox="1">
            <a:spLocks/>
          </p:cNvSpPr>
          <p:nvPr/>
        </p:nvSpPr>
        <p:spPr>
          <a:xfrm>
            <a:off x="5768883" y="4719096"/>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hoạt hình</a:t>
            </a:r>
          </a:p>
        </p:txBody>
      </p:sp>
      <p:sp>
        <p:nvSpPr>
          <p:cNvPr id="9" name="Title 1"/>
          <p:cNvSpPr txBox="1">
            <a:spLocks/>
          </p:cNvSpPr>
          <p:nvPr/>
        </p:nvSpPr>
        <p:spPr>
          <a:xfrm>
            <a:off x="8775189" y="4719096"/>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nhọn hoắt</a:t>
            </a:r>
          </a:p>
        </p:txBody>
      </p:sp>
      <p:pic>
        <p:nvPicPr>
          <p:cNvPr id="10" name="Picture 2" descr="Giới thiệu chi tiết về bút chì | Diễn Đàn Công Nghệ Thực Phẩm | Cộng Đồng  Dân Thực Phẩ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2541" y="2209800"/>
            <a:ext cx="2562225" cy="20139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Xem Phim hoạt hình 3D hay, hot nhất 2017 - Phim Hoạt Hình 3D Mới Nhất 2017  - YouTub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1889" y="2212675"/>
            <a:ext cx="2726587" cy="207465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Ông bố đơn thân dạy cách làm điệu cho con gái làm tan chảy trái tim chị em  - Làm cha mẹ"/>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285" t="7070" r="16202" b="5733"/>
          <a:stretch/>
        </p:blipFill>
        <p:spPr bwMode="auto">
          <a:xfrm>
            <a:off x="3341063" y="2212675"/>
            <a:ext cx="2331954" cy="2032958"/>
          </a:xfrm>
          <a:prstGeom prst="rect">
            <a:avLst/>
          </a:prstGeom>
          <a:noFill/>
          <a:extLst>
            <a:ext uri="{909E8E84-426E-40DD-AFC4-6F175D3DCCD1}">
              <a14:hiddenFill xmlns:a14="http://schemas.microsoft.com/office/drawing/2010/main">
                <a:solidFill>
                  <a:srgbClr val="FFFFFF"/>
                </a:solidFill>
              </a14:hiddenFill>
            </a:ext>
          </a:extLst>
        </p:spPr>
      </p:pic>
      <p:sp>
        <p:nvSpPr>
          <p:cNvPr id="18"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923394" y="-900092"/>
            <a:ext cx="124772" cy="1247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770994" y="-747692"/>
            <a:ext cx="124772" cy="1247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 name="Picture 2" descr="Hoa Xoan - Ý Nghĩa Và Công Dụng Tuyệt Vời Trong Cuộc Số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042" y="2196750"/>
            <a:ext cx="2733179" cy="2048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2956719" y="5896705"/>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tóc xoăn</a:t>
            </a:r>
          </a:p>
        </p:txBody>
      </p:sp>
      <p:sp>
        <p:nvSpPr>
          <p:cNvPr id="19" name="Title 1"/>
          <p:cNvSpPr txBox="1">
            <a:spLocks/>
          </p:cNvSpPr>
          <p:nvPr/>
        </p:nvSpPr>
        <p:spPr>
          <a:xfrm>
            <a:off x="289719" y="5896705"/>
            <a:ext cx="2795839"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hoa xoan</a:t>
            </a:r>
          </a:p>
        </p:txBody>
      </p:sp>
      <p:sp>
        <p:nvSpPr>
          <p:cNvPr id="20" name="Title 1"/>
          <p:cNvSpPr txBox="1">
            <a:spLocks/>
          </p:cNvSpPr>
          <p:nvPr/>
        </p:nvSpPr>
        <p:spPr>
          <a:xfrm>
            <a:off x="5768883" y="5896705"/>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hoạt hình</a:t>
            </a:r>
          </a:p>
        </p:txBody>
      </p:sp>
      <p:sp>
        <p:nvSpPr>
          <p:cNvPr id="21" name="Title 1"/>
          <p:cNvSpPr txBox="1">
            <a:spLocks/>
          </p:cNvSpPr>
          <p:nvPr/>
        </p:nvSpPr>
        <p:spPr>
          <a:xfrm>
            <a:off x="8775189" y="5896705"/>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nhọn hoắt</a:t>
            </a:r>
          </a:p>
        </p:txBody>
      </p:sp>
      <p:sp>
        <p:nvSpPr>
          <p:cNvPr id="28" name="Title 1"/>
          <p:cNvSpPr txBox="1">
            <a:spLocks/>
          </p:cNvSpPr>
          <p:nvPr/>
        </p:nvSpPr>
        <p:spPr>
          <a:xfrm>
            <a:off x="556975" y="416990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hoạt</a:t>
            </a:r>
          </a:p>
        </p:txBody>
      </p:sp>
      <p:sp>
        <p:nvSpPr>
          <p:cNvPr id="29" name="Title 1"/>
          <p:cNvSpPr txBox="1">
            <a:spLocks/>
          </p:cNvSpPr>
          <p:nvPr/>
        </p:nvSpPr>
        <p:spPr>
          <a:xfrm>
            <a:off x="3473325" y="416990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khoát</a:t>
            </a:r>
          </a:p>
        </p:txBody>
      </p:sp>
      <p:sp>
        <p:nvSpPr>
          <p:cNvPr id="30" name="Title 1"/>
          <p:cNvSpPr txBox="1">
            <a:spLocks/>
          </p:cNvSpPr>
          <p:nvPr/>
        </p:nvSpPr>
        <p:spPr>
          <a:xfrm>
            <a:off x="6186551" y="416990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toán</a:t>
            </a:r>
          </a:p>
        </p:txBody>
      </p:sp>
      <p:sp>
        <p:nvSpPr>
          <p:cNvPr id="31" name="Title 1"/>
          <p:cNvSpPr txBox="1">
            <a:spLocks/>
          </p:cNvSpPr>
          <p:nvPr/>
        </p:nvSpPr>
        <p:spPr>
          <a:xfrm>
            <a:off x="8862775" y="416990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xoan</a:t>
            </a:r>
          </a:p>
        </p:txBody>
      </p:sp>
      <p:sp>
        <p:nvSpPr>
          <p:cNvPr id="32" name="Title 1"/>
          <p:cNvSpPr txBox="1">
            <a:spLocks/>
          </p:cNvSpPr>
          <p:nvPr/>
        </p:nvSpPr>
        <p:spPr>
          <a:xfrm>
            <a:off x="615922" y="50200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choắt</a:t>
            </a:r>
          </a:p>
        </p:txBody>
      </p:sp>
      <p:sp>
        <p:nvSpPr>
          <p:cNvPr id="33" name="Title 1"/>
          <p:cNvSpPr txBox="1">
            <a:spLocks/>
          </p:cNvSpPr>
          <p:nvPr/>
        </p:nvSpPr>
        <p:spPr>
          <a:xfrm>
            <a:off x="3481841" y="50200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hoắt</a:t>
            </a:r>
          </a:p>
        </p:txBody>
      </p:sp>
      <p:sp>
        <p:nvSpPr>
          <p:cNvPr id="34" name="Title 1"/>
          <p:cNvSpPr txBox="1">
            <a:spLocks/>
          </p:cNvSpPr>
          <p:nvPr/>
        </p:nvSpPr>
        <p:spPr>
          <a:xfrm>
            <a:off x="6195067" y="50200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ngoằn</a:t>
            </a:r>
          </a:p>
        </p:txBody>
      </p:sp>
      <p:sp>
        <p:nvSpPr>
          <p:cNvPr id="37" name="Title 1"/>
          <p:cNvSpPr txBox="1">
            <a:spLocks/>
          </p:cNvSpPr>
          <p:nvPr/>
        </p:nvSpPr>
        <p:spPr>
          <a:xfrm>
            <a:off x="8838633" y="50200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thoăn</a:t>
            </a:r>
          </a:p>
        </p:txBody>
      </p:sp>
      <p:pic>
        <p:nvPicPr>
          <p:cNvPr id="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497" y="-189565"/>
            <a:ext cx="7516473" cy="4228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66512687"/>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414801" y="1628776"/>
            <a:ext cx="8051865" cy="4524118"/>
          </a:xfrm>
          <a:prstGeom prst="rect">
            <a:avLst/>
          </a:prstGeom>
          <a:noFill/>
        </p:spPr>
        <p:txBody>
          <a:bodyPr wrap="square" lIns="121725" tIns="60862" rIns="121725" bIns="60862" rtlCol="0">
            <a:spAutoFit/>
          </a:bodyPr>
          <a:lstStyle/>
          <a:p>
            <a:r>
              <a:rPr lang="el-GR" sz="28600">
                <a:solidFill>
                  <a:srgbClr val="FF0000"/>
                </a:solidFill>
                <a:latin typeface="HP001 4 hàng"/>
              </a:rPr>
              <a:t>Ξ</a:t>
            </a:r>
            <a:r>
              <a:rPr lang="en-US" sz="28600">
                <a:solidFill>
                  <a:srgbClr val="FF0000"/>
                </a:solidFill>
                <a:latin typeface="HP001 4 hàng"/>
              </a:rPr>
              <a:t>n </a:t>
            </a:r>
            <a:endParaRPr lang="en-US" sz="28600">
              <a:solidFill>
                <a:srgbClr val="FF0000"/>
              </a:solidFill>
              <a:latin typeface="HP001 4 hàng" pitchFamily="34" charset="0"/>
            </a:endParaRPr>
          </a:p>
        </p:txBody>
      </p:sp>
      <p:sp>
        <p:nvSpPr>
          <p:cNvPr id="8" name="TextBox 7"/>
          <p:cNvSpPr txBox="1"/>
          <p:nvPr/>
        </p:nvSpPr>
        <p:spPr>
          <a:xfrm>
            <a:off x="7441885" y="3009901"/>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Ξ</a:t>
            </a:r>
            <a:r>
              <a:rPr lang="en-US" sz="14000">
                <a:solidFill>
                  <a:srgbClr val="FF0000"/>
                </a:solidFill>
                <a:latin typeface="HP001 4 hàng"/>
              </a:rPr>
              <a:t>n </a:t>
            </a:r>
            <a:endParaRPr lang="en-US" sz="14000">
              <a:solidFill>
                <a:srgbClr val="FF0000"/>
              </a:solidFill>
              <a:latin typeface="HP001 4 hàng" pitchFamily="34" charset="0"/>
            </a:endParaRPr>
          </a:p>
        </p:txBody>
      </p:sp>
      <p:grpSp>
        <p:nvGrpSpPr>
          <p:cNvPr id="5" name="Group 4"/>
          <p:cNvGrpSpPr/>
          <p:nvPr/>
        </p:nvGrpSpPr>
        <p:grpSpPr>
          <a:xfrm>
            <a:off x="-84357" y="76202"/>
            <a:ext cx="6756905" cy="941185"/>
            <a:chOff x="63500" y="1429216"/>
            <a:chExt cx="5080245" cy="705889"/>
          </a:xfrm>
        </p:grpSpPr>
        <p:sp>
          <p:nvSpPr>
            <p:cNvPr id="6" name="Rounded Rectangle 5"/>
            <p:cNvSpPr/>
            <p:nvPr/>
          </p:nvSpPr>
          <p:spPr>
            <a:xfrm>
              <a:off x="384357" y="1429216"/>
              <a:ext cx="4759388"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Hướng dẫn viết bảng</a:t>
              </a:r>
            </a:p>
          </p:txBody>
        </p:sp>
        <p:sp>
          <p:nvSpPr>
            <p:cNvPr id="9" name="Oval 8"/>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4</a:t>
              </a:r>
            </a:p>
          </p:txBody>
        </p:sp>
      </p:grpSp>
    </p:spTree>
    <p:extLst>
      <p:ext uri="{BB962C8B-B14F-4D97-AF65-F5344CB8AC3E}">
        <p14:creationId xmlns:p14="http://schemas.microsoft.com/office/powerpoint/2010/main" val="1081904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3" name="OAN.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7229" y="23653"/>
            <a:ext cx="12040393" cy="4508818"/>
          </a:xfr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32228643"/>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417678" y="1628776"/>
            <a:ext cx="9553902" cy="4524118"/>
          </a:xfrm>
          <a:prstGeom prst="rect">
            <a:avLst/>
          </a:prstGeom>
          <a:noFill/>
        </p:spPr>
        <p:txBody>
          <a:bodyPr wrap="square" lIns="121725" tIns="60862" rIns="121725" bIns="60862" rtlCol="0">
            <a:spAutoFit/>
          </a:bodyPr>
          <a:lstStyle/>
          <a:p>
            <a:r>
              <a:rPr lang="en-US" sz="28600">
                <a:solidFill>
                  <a:srgbClr val="FF0000"/>
                </a:solidFill>
                <a:latin typeface="HP001 4 hàng"/>
              </a:rPr>
              <a:t>ęn </a:t>
            </a:r>
            <a:endParaRPr lang="en-US" sz="28600">
              <a:solidFill>
                <a:srgbClr val="FF0000"/>
              </a:solidFill>
              <a:latin typeface="HP001 4 hàng" pitchFamily="34" charset="0"/>
            </a:endParaRPr>
          </a:p>
        </p:txBody>
      </p:sp>
      <p:sp>
        <p:nvSpPr>
          <p:cNvPr id="8" name="TextBox 7"/>
          <p:cNvSpPr txBox="1"/>
          <p:nvPr/>
        </p:nvSpPr>
        <p:spPr>
          <a:xfrm>
            <a:off x="7410663" y="3009902"/>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ęn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3" name="OĂN.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723" y="99853"/>
            <a:ext cx="12040393" cy="4508818"/>
          </a:xfr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81444" y="3814425"/>
            <a:ext cx="1143000" cy="1143000"/>
          </a:xfrm>
          <a:prstGeom prst="rect">
            <a:avLst/>
          </a:prstGeom>
        </p:spPr>
      </p:pic>
      <p:sp>
        <p:nvSpPr>
          <p:cNvPr id="8" name="Title 1"/>
          <p:cNvSpPr txBox="1">
            <a:spLocks/>
          </p:cNvSpPr>
          <p:nvPr/>
        </p:nvSpPr>
        <p:spPr>
          <a:xfrm>
            <a:off x="518319" y="4025163"/>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solidFill>
                  <a:srgbClr val="00B0F0"/>
                </a:solidFill>
                <a:latin typeface="Arial-Rounded" pitchFamily="34" charset="0"/>
                <a:ea typeface="Arial-Rounded" pitchFamily="34" charset="0"/>
                <a:cs typeface="Arial-Rounded" pitchFamily="34" charset="0"/>
              </a:rPr>
              <a:t>Em hãy đọc bài thơ </a:t>
            </a:r>
          </a:p>
          <a:p>
            <a:pPr algn="ctr"/>
            <a:r>
              <a:rPr lang="en-US" sz="4000" i="1">
                <a:solidFill>
                  <a:srgbClr val="00B0F0"/>
                </a:solidFill>
                <a:latin typeface="Arial-Rounded" pitchFamily="34" charset="0"/>
                <a:ea typeface="Arial-Rounded" pitchFamily="34" charset="0"/>
                <a:cs typeface="Arial-Rounded" pitchFamily="34" charset="0"/>
              </a:rPr>
              <a:t>Buổi sáng </a:t>
            </a:r>
            <a:r>
              <a:rPr lang="en-US" sz="4000">
                <a:solidFill>
                  <a:srgbClr val="00B0F0"/>
                </a:solidFill>
                <a:latin typeface="Arial-Rounded" pitchFamily="34" charset="0"/>
                <a:ea typeface="Arial-Rounded" pitchFamily="34" charset="0"/>
                <a:cs typeface="Arial-Rounded" pitchFamily="34" charset="0"/>
              </a:rPr>
              <a:t>trang 162/SGK</a:t>
            </a:r>
          </a:p>
        </p:txBody>
      </p:sp>
      <p:grpSp>
        <p:nvGrpSpPr>
          <p:cNvPr id="11" name="Group 10"/>
          <p:cNvGrpSpPr/>
          <p:nvPr/>
        </p:nvGrpSpPr>
        <p:grpSpPr>
          <a:xfrm>
            <a:off x="270023" y="278015"/>
            <a:ext cx="3448696" cy="941185"/>
            <a:chOff x="63500" y="1429216"/>
            <a:chExt cx="2592937" cy="705889"/>
          </a:xfrm>
        </p:grpSpPr>
        <p:sp>
          <p:nvSpPr>
            <p:cNvPr id="14" name="Rounded Rectangle 13"/>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Khởi động</a:t>
              </a:r>
            </a:p>
          </p:txBody>
        </p:sp>
        <p:sp>
          <p:nvSpPr>
            <p:cNvPr id="15" name="Oval 14"/>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0319" y="457200"/>
            <a:ext cx="5048250" cy="609600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7278" t="22449" r="29480" b="12439"/>
          <a:stretch/>
        </p:blipFill>
        <p:spPr>
          <a:xfrm>
            <a:off x="-243681" y="1826155"/>
            <a:ext cx="3894354" cy="439801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4519" y="3048000"/>
            <a:ext cx="3655671" cy="2310254"/>
          </a:xfrm>
          <a:prstGeom prst="rect">
            <a:avLst/>
          </a:prstGeom>
        </p:spPr>
      </p:pic>
      <p:sp>
        <p:nvSpPr>
          <p:cNvPr id="12" name="TextBox 11"/>
          <p:cNvSpPr txBox="1"/>
          <p:nvPr/>
        </p:nvSpPr>
        <p:spPr>
          <a:xfrm>
            <a:off x="3584463" y="3814425"/>
            <a:ext cx="5468547" cy="1138575"/>
          </a:xfrm>
          <a:prstGeom prst="rect">
            <a:avLst/>
          </a:prstGeom>
          <a:noFill/>
        </p:spPr>
        <p:txBody>
          <a:bodyPr wrap="square" lIns="121725" tIns="60862" rIns="121725" bIns="60862" rtlCol="0">
            <a:spAutoFit/>
          </a:bodyPr>
          <a:lstStyle/>
          <a:p>
            <a:pPr algn="ctr"/>
            <a:r>
              <a:rPr lang="vi-VN" sz="6600">
                <a:solidFill>
                  <a:schemeClr val="bg1"/>
                </a:solidFill>
                <a:latin typeface="HP001 4 hàng" pitchFamily="34" charset="0"/>
              </a:rPr>
              <a:t>đǨ h</a:t>
            </a:r>
            <a:r>
              <a:rPr lang="el-GR" sz="6600">
                <a:solidFill>
                  <a:schemeClr val="bg1"/>
                </a:solidFill>
                <a:latin typeface="HP001 4 hàng" pitchFamily="34" charset="0"/>
              </a:rPr>
              <a:t>Ξ</a:t>
            </a:r>
            <a:endParaRPr lang="en-US" sz="6600">
              <a:solidFill>
                <a:schemeClr val="bg1"/>
              </a:solidFill>
              <a:latin typeface="HP001 4 hàng" pitchFamily="34"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0673" y="1826155"/>
            <a:ext cx="4910214" cy="4419192"/>
          </a:xfrm>
          <a:prstGeom prst="rect">
            <a:avLst/>
          </a:prstGeom>
        </p:spPr>
      </p:pic>
    </p:spTree>
    <p:extLst>
      <p:ext uri="{BB962C8B-B14F-4D97-AF65-F5344CB8AC3E}">
        <p14:creationId xmlns:p14="http://schemas.microsoft.com/office/powerpoint/2010/main" val="26438196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nextCondLst>
                <p:cond evt="onClick" delay="0">
                  <p:tgtEl>
                    <p:spTgt spid="2"/>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7"/>
                                        </p:tgtEl>
                                        <p:attrNameLst>
                                          <p:attrName>ppt_x</p:attrName>
                                        </p:attrNameLst>
                                      </p:cBhvr>
                                      <p:tavLst>
                                        <p:tav tm="0">
                                          <p:val>
                                            <p:strVal val="ppt_x"/>
                                          </p:val>
                                        </p:tav>
                                        <p:tav tm="100000">
                                          <p:val>
                                            <p:strVal val="ppt_x"/>
                                          </p:val>
                                        </p:tav>
                                      </p:tavLst>
                                    </p:anim>
                                    <p:anim calcmode="lin" valueType="num">
                                      <p:cBhvr additive="base">
                                        <p:cTn id="21" dur="500"/>
                                        <p:tgtEl>
                                          <p:spTgt spid="7"/>
                                        </p:tgtEl>
                                        <p:attrNameLst>
                                          <p:attrName>ppt_y</p:attrName>
                                        </p:attrNameLst>
                                      </p:cBhvr>
                                      <p:tavLst>
                                        <p:tav tm="0">
                                          <p:val>
                                            <p:strVal val="ppt_y"/>
                                          </p:val>
                                        </p:tav>
                                        <p:tav tm="100000">
                                          <p:val>
                                            <p:strVal val="1+ppt_h/2"/>
                                          </p:val>
                                        </p:tav>
                                      </p:tavLst>
                                    </p:anim>
                                    <p:set>
                                      <p:cBhvr>
                                        <p:cTn id="22" dur="1" fill="hold">
                                          <p:stCondLst>
                                            <p:cond delay="499"/>
                                          </p:stCondLst>
                                        </p:cTn>
                                        <p:tgtEl>
                                          <p:spTgt spid="7"/>
                                        </p:tgtEl>
                                        <p:attrNameLst>
                                          <p:attrName>style.visibility</p:attrName>
                                        </p:attrNameLst>
                                      </p:cBhvr>
                                      <p:to>
                                        <p:strVal val="hidden"/>
                                      </p:to>
                                    </p:se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2" presetClass="exit" presetSubtype="4" fill="hold" nodeType="clickEffect">
                                  <p:stCondLst>
                                    <p:cond delay="0"/>
                                  </p:stCondLst>
                                  <p:childTnLst>
                                    <p:anim calcmode="lin" valueType="num">
                                      <p:cBhvr additive="base">
                                        <p:cTn id="31" dur="500"/>
                                        <p:tgtEl>
                                          <p:spTgt spid="3"/>
                                        </p:tgtEl>
                                        <p:attrNameLst>
                                          <p:attrName>ppt_x</p:attrName>
                                        </p:attrNameLst>
                                      </p:cBhvr>
                                      <p:tavLst>
                                        <p:tav tm="0">
                                          <p:val>
                                            <p:strVal val="ppt_x"/>
                                          </p:val>
                                        </p:tav>
                                        <p:tav tm="100000">
                                          <p:val>
                                            <p:strVal val="ppt_x"/>
                                          </p:val>
                                        </p:tav>
                                      </p:tavLst>
                                    </p:anim>
                                    <p:anim calcmode="lin" valueType="num">
                                      <p:cBhvr additive="base">
                                        <p:cTn id="32" dur="500"/>
                                        <p:tgtEl>
                                          <p:spTgt spid="3"/>
                                        </p:tgtEl>
                                        <p:attrNameLst>
                                          <p:attrName>ppt_y</p:attrName>
                                        </p:attrNameLst>
                                      </p:cBhvr>
                                      <p:tavLst>
                                        <p:tav tm="0">
                                          <p:val>
                                            <p:strVal val="ppt_y"/>
                                          </p:val>
                                        </p:tav>
                                        <p:tav tm="100000">
                                          <p:val>
                                            <p:strVal val="1+ppt_h/2"/>
                                          </p:val>
                                        </p:tav>
                                      </p:tavLst>
                                    </p:anim>
                                    <p:set>
                                      <p:cBhvr>
                                        <p:cTn id="3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8"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07714260"/>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417678" y="1628776"/>
            <a:ext cx="9553902" cy="4524118"/>
          </a:xfrm>
          <a:prstGeom prst="rect">
            <a:avLst/>
          </a:prstGeom>
          <a:noFill/>
        </p:spPr>
        <p:txBody>
          <a:bodyPr wrap="square" lIns="121725" tIns="60862" rIns="121725" bIns="60862" rtlCol="0">
            <a:spAutoFit/>
          </a:bodyPr>
          <a:lstStyle/>
          <a:p>
            <a:r>
              <a:rPr lang="el-GR" sz="28600">
                <a:solidFill>
                  <a:srgbClr val="FF0000"/>
                </a:solidFill>
                <a:latin typeface="HP001 4 hàng"/>
              </a:rPr>
              <a:t>Ξ</a:t>
            </a:r>
            <a:r>
              <a:rPr lang="en-US" sz="28600">
                <a:solidFill>
                  <a:srgbClr val="FF0000"/>
                </a:solidFill>
                <a:latin typeface="HP001 4 hàng"/>
              </a:rPr>
              <a:t>t  </a:t>
            </a:r>
            <a:endParaRPr lang="en-US" sz="28600">
              <a:solidFill>
                <a:srgbClr val="FF0000"/>
              </a:solidFill>
              <a:latin typeface="HP001 4 hàng" pitchFamily="34" charset="0"/>
            </a:endParaRPr>
          </a:p>
        </p:txBody>
      </p:sp>
      <p:sp>
        <p:nvSpPr>
          <p:cNvPr id="8" name="TextBox 7"/>
          <p:cNvSpPr txBox="1"/>
          <p:nvPr/>
        </p:nvSpPr>
        <p:spPr>
          <a:xfrm>
            <a:off x="7410663" y="3009902"/>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Ξ</a:t>
            </a:r>
            <a:r>
              <a:rPr lang="en-US" sz="14000">
                <a:solidFill>
                  <a:srgbClr val="FF0000"/>
                </a:solidFill>
                <a:latin typeface="HP001 4 hàng"/>
              </a:rPr>
              <a:t>t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2796197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4" name="OA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723" y="22780"/>
            <a:ext cx="12040393" cy="4528026"/>
          </a:xfrm>
        </p:spPr>
      </p:pic>
    </p:spTree>
    <p:extLst>
      <p:ext uri="{BB962C8B-B14F-4D97-AF65-F5344CB8AC3E}">
        <p14:creationId xmlns:p14="http://schemas.microsoft.com/office/powerpoint/2010/main" val="324976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1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245408528"/>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417678" y="1628776"/>
            <a:ext cx="9553902" cy="4524118"/>
          </a:xfrm>
          <a:prstGeom prst="rect">
            <a:avLst/>
          </a:prstGeom>
          <a:noFill/>
        </p:spPr>
        <p:txBody>
          <a:bodyPr wrap="square" lIns="121725" tIns="60862" rIns="121725" bIns="60862" rtlCol="0">
            <a:spAutoFit/>
          </a:bodyPr>
          <a:lstStyle/>
          <a:p>
            <a:r>
              <a:rPr lang="en-US" sz="28600">
                <a:solidFill>
                  <a:srgbClr val="FF0000"/>
                </a:solidFill>
                <a:latin typeface="HP001 4 hàng"/>
              </a:rPr>
              <a:t>ęt </a:t>
            </a:r>
            <a:endParaRPr lang="en-US" sz="28600">
              <a:solidFill>
                <a:srgbClr val="FF0000"/>
              </a:solidFill>
              <a:latin typeface="HP001 4 hàng" pitchFamily="34" charset="0"/>
            </a:endParaRPr>
          </a:p>
        </p:txBody>
      </p:sp>
      <p:sp>
        <p:nvSpPr>
          <p:cNvPr id="8" name="TextBox 7"/>
          <p:cNvSpPr txBox="1"/>
          <p:nvPr/>
        </p:nvSpPr>
        <p:spPr>
          <a:xfrm>
            <a:off x="7410663" y="3009902"/>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ęt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2172758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3" name="OĂ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723" y="-76200"/>
            <a:ext cx="12040393" cy="4508818"/>
          </a:xfrm>
        </p:spPr>
      </p:pic>
    </p:spTree>
    <p:extLst>
      <p:ext uri="{BB962C8B-B14F-4D97-AF65-F5344CB8AC3E}">
        <p14:creationId xmlns:p14="http://schemas.microsoft.com/office/powerpoint/2010/main" val="147448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845"/>
          <a:stretch/>
        </p:blipFill>
        <p:spPr bwMode="auto">
          <a:xfrm>
            <a:off x="0" y="34162"/>
            <a:ext cx="12161838" cy="682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2372" y="822434"/>
            <a:ext cx="3414777" cy="1415574"/>
          </a:xfrm>
          <a:prstGeom prst="rect">
            <a:avLst/>
          </a:prstGeom>
          <a:noFill/>
        </p:spPr>
        <p:txBody>
          <a:bodyPr wrap="square" lIns="121725" tIns="60862" rIns="121725" bIns="60862" rtlCol="0">
            <a:spAutoFit/>
          </a:bodyPr>
          <a:lstStyle/>
          <a:p>
            <a:r>
              <a:rPr lang="vi-VN" sz="8400">
                <a:solidFill>
                  <a:srgbClr val="FF0000"/>
                </a:solidFill>
                <a:latin typeface="HP001 4 hàng"/>
              </a:rPr>
              <a:t>xęn</a:t>
            </a:r>
            <a:endParaRPr lang="en-US" sz="8400">
              <a:solidFill>
                <a:srgbClr val="FF0000"/>
              </a:solidFill>
              <a:latin typeface="HP001 4 hàng" pitchFamily="34" charset="0"/>
            </a:endParaRPr>
          </a:p>
        </p:txBody>
      </p:sp>
      <p:sp>
        <p:nvSpPr>
          <p:cNvPr id="8" name="TextBox 7"/>
          <p:cNvSpPr txBox="1"/>
          <p:nvPr/>
        </p:nvSpPr>
        <p:spPr>
          <a:xfrm>
            <a:off x="3921619" y="1223070"/>
            <a:ext cx="2297569" cy="769243"/>
          </a:xfrm>
          <a:prstGeom prst="rect">
            <a:avLst/>
          </a:prstGeom>
          <a:noFill/>
        </p:spPr>
        <p:txBody>
          <a:bodyPr wrap="square" lIns="121725" tIns="60862" rIns="121725" bIns="60862" rtlCol="0">
            <a:spAutoFit/>
          </a:bodyPr>
          <a:lstStyle/>
          <a:p>
            <a:r>
              <a:rPr lang="vi-VN" sz="4200">
                <a:solidFill>
                  <a:srgbClr val="FF0000"/>
                </a:solidFill>
                <a:latin typeface="HP001 4 hàng"/>
              </a:rPr>
              <a:t>xęn</a:t>
            </a:r>
            <a:endParaRPr lang="en-US" sz="4200">
              <a:solidFill>
                <a:srgbClr val="FF0000"/>
              </a:solidFill>
              <a:latin typeface="HP001 4 hàng" pitchFamily="34" charset="0"/>
            </a:endParaRPr>
          </a:p>
        </p:txBody>
      </p:sp>
      <p:sp>
        <p:nvSpPr>
          <p:cNvPr id="13" name="TextBox 12"/>
          <p:cNvSpPr txBox="1"/>
          <p:nvPr/>
        </p:nvSpPr>
        <p:spPr>
          <a:xfrm>
            <a:off x="610193" y="2474408"/>
            <a:ext cx="3414777" cy="1415574"/>
          </a:xfrm>
          <a:prstGeom prst="rect">
            <a:avLst/>
          </a:prstGeom>
          <a:noFill/>
        </p:spPr>
        <p:txBody>
          <a:bodyPr wrap="square" lIns="121725" tIns="60862" rIns="121725" bIns="60862" rtlCol="0">
            <a:spAutoFit/>
          </a:bodyPr>
          <a:lstStyle/>
          <a:p>
            <a:r>
              <a:rPr lang="nl" sz="8400">
                <a:solidFill>
                  <a:srgbClr val="FF0000"/>
                </a:solidFill>
                <a:latin typeface="HP001 4 hàng"/>
              </a:rPr>
              <a:t>hĳt </a:t>
            </a:r>
            <a:endParaRPr lang="en-US" sz="8400">
              <a:solidFill>
                <a:srgbClr val="FF0000"/>
              </a:solidFill>
              <a:latin typeface="HP001 4 hàng" pitchFamily="34" charset="0"/>
            </a:endParaRPr>
          </a:p>
        </p:txBody>
      </p:sp>
      <p:sp>
        <p:nvSpPr>
          <p:cNvPr id="14" name="TextBox 13"/>
          <p:cNvSpPr txBox="1"/>
          <p:nvPr/>
        </p:nvSpPr>
        <p:spPr>
          <a:xfrm>
            <a:off x="3903674" y="2876742"/>
            <a:ext cx="2297569" cy="769243"/>
          </a:xfrm>
          <a:prstGeom prst="rect">
            <a:avLst/>
          </a:prstGeom>
          <a:noFill/>
        </p:spPr>
        <p:txBody>
          <a:bodyPr wrap="square" lIns="121725" tIns="60862" rIns="121725" bIns="60862" rtlCol="0">
            <a:spAutoFit/>
          </a:bodyPr>
          <a:lstStyle/>
          <a:p>
            <a:r>
              <a:rPr lang="nl" sz="4200">
                <a:solidFill>
                  <a:srgbClr val="FF0000"/>
                </a:solidFill>
                <a:latin typeface="HP001 4 hàng"/>
              </a:rPr>
              <a:t>hĳt </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4233185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16273"/>
          <a:stretch/>
        </p:blipFill>
        <p:spPr bwMode="auto">
          <a:xfrm>
            <a:off x="0" y="977350"/>
            <a:ext cx="12161838" cy="588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2372" y="963879"/>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Ξ</a:t>
            </a:r>
            <a:r>
              <a:rPr lang="en-US" sz="8400">
                <a:solidFill>
                  <a:srgbClr val="FF0000"/>
                </a:solidFill>
                <a:latin typeface="HP001 4 hàng"/>
              </a:rPr>
              <a:t>n</a:t>
            </a:r>
            <a:endParaRPr lang="en-US" sz="8400">
              <a:solidFill>
                <a:srgbClr val="FF0000"/>
              </a:solidFill>
              <a:latin typeface="HP001 4 hàng" pitchFamily="34" charset="0"/>
            </a:endParaRPr>
          </a:p>
        </p:txBody>
      </p:sp>
      <p:sp>
        <p:nvSpPr>
          <p:cNvPr id="8" name="TextBox 7"/>
          <p:cNvSpPr txBox="1"/>
          <p:nvPr/>
        </p:nvSpPr>
        <p:spPr>
          <a:xfrm>
            <a:off x="3072152" y="1350447"/>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Ξ</a:t>
            </a:r>
            <a:r>
              <a:rPr lang="en-US" sz="4200">
                <a:solidFill>
                  <a:srgbClr val="FF0000"/>
                </a:solidFill>
                <a:latin typeface="HP001 4 hàng"/>
              </a:rPr>
              <a:t>n</a:t>
            </a:r>
            <a:endParaRPr lang="en-US" sz="4200">
              <a:solidFill>
                <a:srgbClr val="FF0000"/>
              </a:solidFill>
              <a:latin typeface="HP001 4 hàng" pitchFamily="34" charset="0"/>
            </a:endParaRPr>
          </a:p>
        </p:txBody>
      </p:sp>
      <p:grpSp>
        <p:nvGrpSpPr>
          <p:cNvPr id="9" name="Group 8"/>
          <p:cNvGrpSpPr/>
          <p:nvPr/>
        </p:nvGrpSpPr>
        <p:grpSpPr>
          <a:xfrm>
            <a:off x="215396" y="203422"/>
            <a:ext cx="3382243" cy="941185"/>
            <a:chOff x="63500" y="1429216"/>
            <a:chExt cx="2542972" cy="705889"/>
          </a:xfrm>
        </p:grpSpPr>
        <p:sp>
          <p:nvSpPr>
            <p:cNvPr id="10" name="Rounded Rectangle 9"/>
            <p:cNvSpPr/>
            <p:nvPr/>
          </p:nvSpPr>
          <p:spPr>
            <a:xfrm>
              <a:off x="384357" y="1429216"/>
              <a:ext cx="222211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Viết vở</a:t>
              </a:r>
            </a:p>
          </p:txBody>
        </p:sp>
        <p:sp>
          <p:nvSpPr>
            <p:cNvPr id="11" name="Oval 10"/>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5</a:t>
              </a:r>
            </a:p>
          </p:txBody>
        </p:sp>
      </p:grpSp>
      <p:sp>
        <p:nvSpPr>
          <p:cNvPr id="13" name="TextBox 12"/>
          <p:cNvSpPr txBox="1"/>
          <p:nvPr/>
        </p:nvSpPr>
        <p:spPr>
          <a:xfrm>
            <a:off x="627446" y="2590800"/>
            <a:ext cx="3414777" cy="1415574"/>
          </a:xfrm>
          <a:prstGeom prst="rect">
            <a:avLst/>
          </a:prstGeom>
          <a:noFill/>
        </p:spPr>
        <p:txBody>
          <a:bodyPr wrap="square" lIns="121725" tIns="60862" rIns="121725" bIns="60862" rtlCol="0">
            <a:spAutoFit/>
          </a:bodyPr>
          <a:lstStyle/>
          <a:p>
            <a:r>
              <a:rPr lang="en-US" sz="8400">
                <a:solidFill>
                  <a:srgbClr val="FF0000"/>
                </a:solidFill>
                <a:latin typeface="HP001 4 hàng"/>
              </a:rPr>
              <a:t>ęn </a:t>
            </a:r>
            <a:endParaRPr lang="en-US" sz="8400">
              <a:solidFill>
                <a:srgbClr val="FF0000"/>
              </a:solidFill>
              <a:latin typeface="HP001 4 hàng" pitchFamily="34" charset="0"/>
            </a:endParaRPr>
          </a:p>
        </p:txBody>
      </p:sp>
      <p:sp>
        <p:nvSpPr>
          <p:cNvPr id="14" name="TextBox 13"/>
          <p:cNvSpPr txBox="1"/>
          <p:nvPr/>
        </p:nvSpPr>
        <p:spPr>
          <a:xfrm>
            <a:off x="3069973" y="2977368"/>
            <a:ext cx="2297569" cy="800021"/>
          </a:xfrm>
          <a:prstGeom prst="rect">
            <a:avLst/>
          </a:prstGeom>
          <a:noFill/>
        </p:spPr>
        <p:txBody>
          <a:bodyPr wrap="square" lIns="121725" tIns="60862" rIns="121725" bIns="60862" rtlCol="0">
            <a:spAutoFit/>
          </a:bodyPr>
          <a:lstStyle/>
          <a:p>
            <a:r>
              <a:rPr lang="en-US" sz="4400">
                <a:solidFill>
                  <a:srgbClr val="FF0000"/>
                </a:solidFill>
                <a:latin typeface="HP001 4 hàng"/>
              </a:rPr>
              <a:t>ęn </a:t>
            </a:r>
            <a:endParaRPr lang="en-US" sz="4400">
              <a:solidFill>
                <a:srgbClr val="FF0000"/>
              </a:solidFill>
              <a:latin typeface="HP001 4 hàng" pitchFamily="34" charset="0"/>
            </a:endParaRPr>
          </a:p>
        </p:txBody>
      </p:sp>
      <p:sp>
        <p:nvSpPr>
          <p:cNvPr id="12" name="TextBox 11"/>
          <p:cNvSpPr txBox="1"/>
          <p:nvPr/>
        </p:nvSpPr>
        <p:spPr>
          <a:xfrm>
            <a:off x="613951" y="4272705"/>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Ξ</a:t>
            </a:r>
            <a:r>
              <a:rPr lang="en-US" sz="8400">
                <a:solidFill>
                  <a:srgbClr val="FF0000"/>
                </a:solidFill>
                <a:latin typeface="HP001 4 hàng"/>
              </a:rPr>
              <a:t>t</a:t>
            </a:r>
            <a:endParaRPr lang="en-US" sz="8400">
              <a:solidFill>
                <a:srgbClr val="FF0000"/>
              </a:solidFill>
              <a:latin typeface="HP001 4 hàng" pitchFamily="34" charset="0"/>
            </a:endParaRPr>
          </a:p>
        </p:txBody>
      </p:sp>
      <p:sp>
        <p:nvSpPr>
          <p:cNvPr id="15" name="TextBox 14"/>
          <p:cNvSpPr txBox="1"/>
          <p:nvPr/>
        </p:nvSpPr>
        <p:spPr>
          <a:xfrm>
            <a:off x="3073731" y="4659273"/>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Ξ</a:t>
            </a:r>
            <a:r>
              <a:rPr lang="en-US" sz="4200">
                <a:solidFill>
                  <a:srgbClr val="FF0000"/>
                </a:solidFill>
                <a:latin typeface="HP001 4 hàng"/>
              </a:rPr>
              <a:t>t</a:t>
            </a:r>
            <a:endParaRPr lang="en-US" sz="4200">
              <a:solidFill>
                <a:srgbClr val="FF0000"/>
              </a:solidFill>
              <a:latin typeface="HP001 4 hàng" pitchFamily="34" charset="0"/>
            </a:endParaRPr>
          </a:p>
        </p:txBody>
      </p:sp>
      <p:sp>
        <p:nvSpPr>
          <p:cNvPr id="16" name="TextBox 15"/>
          <p:cNvSpPr txBox="1"/>
          <p:nvPr/>
        </p:nvSpPr>
        <p:spPr>
          <a:xfrm>
            <a:off x="611772" y="5899626"/>
            <a:ext cx="3414777" cy="1415574"/>
          </a:xfrm>
          <a:prstGeom prst="rect">
            <a:avLst/>
          </a:prstGeom>
          <a:noFill/>
        </p:spPr>
        <p:txBody>
          <a:bodyPr wrap="square" lIns="121725" tIns="60862" rIns="121725" bIns="60862" rtlCol="0">
            <a:spAutoFit/>
          </a:bodyPr>
          <a:lstStyle/>
          <a:p>
            <a:r>
              <a:rPr lang="en-US" sz="8400">
                <a:solidFill>
                  <a:srgbClr val="FF0000"/>
                </a:solidFill>
                <a:latin typeface="HP001 4 hàng"/>
              </a:rPr>
              <a:t>ęt </a:t>
            </a:r>
            <a:endParaRPr lang="en-US" sz="8400">
              <a:solidFill>
                <a:srgbClr val="FF0000"/>
              </a:solidFill>
              <a:latin typeface="HP001 4 hàng" pitchFamily="34" charset="0"/>
            </a:endParaRPr>
          </a:p>
        </p:txBody>
      </p:sp>
      <p:sp>
        <p:nvSpPr>
          <p:cNvPr id="17" name="TextBox 16"/>
          <p:cNvSpPr txBox="1"/>
          <p:nvPr/>
        </p:nvSpPr>
        <p:spPr>
          <a:xfrm>
            <a:off x="3071552" y="6286194"/>
            <a:ext cx="2297569" cy="800021"/>
          </a:xfrm>
          <a:prstGeom prst="rect">
            <a:avLst/>
          </a:prstGeom>
          <a:noFill/>
        </p:spPr>
        <p:txBody>
          <a:bodyPr wrap="square" lIns="121725" tIns="60862" rIns="121725" bIns="60862" rtlCol="0">
            <a:spAutoFit/>
          </a:bodyPr>
          <a:lstStyle/>
          <a:p>
            <a:r>
              <a:rPr lang="en-US" sz="4400">
                <a:solidFill>
                  <a:srgbClr val="FF0000"/>
                </a:solidFill>
                <a:latin typeface="HP001 4 hàng"/>
              </a:rPr>
              <a:t>ęt </a:t>
            </a:r>
            <a:endParaRPr lang="en-US" sz="4400">
              <a:solidFill>
                <a:srgbClr val="FF0000"/>
              </a:solidFill>
              <a:latin typeface="HP001 4 hàng" pitchFamily="34" charset="0"/>
            </a:endParaRPr>
          </a:p>
        </p:txBody>
      </p:sp>
    </p:spTree>
    <p:extLst>
      <p:ext uri="{BB962C8B-B14F-4D97-AF65-F5344CB8AC3E}">
        <p14:creationId xmlns:p14="http://schemas.microsoft.com/office/powerpoint/2010/main" val="6543653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358"/>
          <a:stretch/>
        </p:blipFill>
        <p:spPr bwMode="auto">
          <a:xfrm>
            <a:off x="0" y="0"/>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2372" y="806970"/>
            <a:ext cx="5468547" cy="1415574"/>
          </a:xfrm>
          <a:prstGeom prst="rect">
            <a:avLst/>
          </a:prstGeom>
          <a:noFill/>
        </p:spPr>
        <p:txBody>
          <a:bodyPr wrap="square" lIns="121725" tIns="60862" rIns="121725" bIns="60862" rtlCol="0">
            <a:spAutoFit/>
          </a:bodyPr>
          <a:lstStyle/>
          <a:p>
            <a:pPr algn="just"/>
            <a:r>
              <a:rPr lang="vi-VN" sz="8400">
                <a:solidFill>
                  <a:srgbClr val="FF0000"/>
                </a:solidFill>
                <a:latin typeface="HP001 4 hàng" pitchFamily="34" charset="0"/>
              </a:rPr>
              <a:t>Ǉŉ xęn </a:t>
            </a:r>
            <a:endParaRPr lang="en-US" sz="8400">
              <a:solidFill>
                <a:srgbClr val="FF0000"/>
              </a:solidFill>
              <a:latin typeface="HP001 4 hàng" pitchFamily="34" charset="0"/>
            </a:endParaRPr>
          </a:p>
        </p:txBody>
      </p:sp>
      <p:sp>
        <p:nvSpPr>
          <p:cNvPr id="8" name="TextBox 7"/>
          <p:cNvSpPr txBox="1"/>
          <p:nvPr/>
        </p:nvSpPr>
        <p:spPr>
          <a:xfrm>
            <a:off x="7212350" y="1190353"/>
            <a:ext cx="3135769" cy="769243"/>
          </a:xfrm>
          <a:prstGeom prst="rect">
            <a:avLst/>
          </a:prstGeom>
          <a:noFill/>
        </p:spPr>
        <p:txBody>
          <a:bodyPr wrap="square" lIns="121725" tIns="60862" rIns="121725" bIns="60862" rtlCol="0">
            <a:spAutoFit/>
          </a:bodyPr>
          <a:lstStyle/>
          <a:p>
            <a:pPr algn="just"/>
            <a:r>
              <a:rPr lang="vi-VN" sz="4200">
                <a:solidFill>
                  <a:srgbClr val="FF0000"/>
                </a:solidFill>
                <a:latin typeface="HP001 4 hàng" pitchFamily="34" charset="0"/>
              </a:rPr>
              <a:t>Ǉŉ xęn</a:t>
            </a:r>
            <a:endParaRPr lang="en-US" sz="4200">
              <a:solidFill>
                <a:srgbClr val="FF0000"/>
              </a:solidFill>
              <a:latin typeface="HP001 4 hàng" pitchFamily="34" charset="0"/>
            </a:endParaRPr>
          </a:p>
        </p:txBody>
      </p:sp>
      <p:sp>
        <p:nvSpPr>
          <p:cNvPr id="13" name="TextBox 12"/>
          <p:cNvSpPr txBox="1"/>
          <p:nvPr/>
        </p:nvSpPr>
        <p:spPr>
          <a:xfrm>
            <a:off x="610193" y="2458944"/>
            <a:ext cx="5851726" cy="1415574"/>
          </a:xfrm>
          <a:prstGeom prst="rect">
            <a:avLst/>
          </a:prstGeom>
          <a:noFill/>
        </p:spPr>
        <p:txBody>
          <a:bodyPr wrap="square" lIns="121725" tIns="60862" rIns="121725" bIns="60862" rtlCol="0">
            <a:spAutoFit/>
          </a:bodyPr>
          <a:lstStyle/>
          <a:p>
            <a:r>
              <a:rPr lang="el-GR" sz="8400">
                <a:solidFill>
                  <a:srgbClr val="FF0000"/>
                </a:solidFill>
                <a:latin typeface="HP001 4 hàng"/>
              </a:rPr>
              <a:t>η</a:t>
            </a:r>
            <a:r>
              <a:rPr lang="nl" sz="8400">
                <a:solidFill>
                  <a:srgbClr val="FF0000"/>
                </a:solidFill>
                <a:latin typeface="HP001 4 hàng"/>
              </a:rPr>
              <a:t>ŧ hĳt </a:t>
            </a:r>
            <a:endParaRPr lang="en-US" sz="8400">
              <a:solidFill>
                <a:srgbClr val="FF0000"/>
              </a:solidFill>
              <a:latin typeface="HP001 4 hàng" pitchFamily="34" charset="0"/>
            </a:endParaRPr>
          </a:p>
        </p:txBody>
      </p:sp>
      <p:sp>
        <p:nvSpPr>
          <p:cNvPr id="14" name="TextBox 13"/>
          <p:cNvSpPr txBox="1"/>
          <p:nvPr/>
        </p:nvSpPr>
        <p:spPr>
          <a:xfrm>
            <a:off x="7210171" y="2829746"/>
            <a:ext cx="3747548" cy="800021"/>
          </a:xfrm>
          <a:prstGeom prst="rect">
            <a:avLst/>
          </a:prstGeom>
          <a:noFill/>
        </p:spPr>
        <p:txBody>
          <a:bodyPr wrap="square" lIns="121725" tIns="60862" rIns="121725" bIns="60862" rtlCol="0">
            <a:spAutoFit/>
          </a:bodyPr>
          <a:lstStyle/>
          <a:p>
            <a:r>
              <a:rPr lang="el-GR" sz="4400">
                <a:solidFill>
                  <a:srgbClr val="FF0000"/>
                </a:solidFill>
                <a:latin typeface="HP001 4 hàng"/>
              </a:rPr>
              <a:t>η</a:t>
            </a:r>
            <a:r>
              <a:rPr lang="nl" sz="4400">
                <a:solidFill>
                  <a:srgbClr val="FF0000"/>
                </a:solidFill>
                <a:latin typeface="HP001 4 hàng"/>
              </a:rPr>
              <a:t>ŧ hĳt </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26309256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75719" y="609600"/>
            <a:ext cx="6671094" cy="5638800"/>
            <a:chOff x="2915025" y="609600"/>
            <a:chExt cx="5880339" cy="463239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315" t="37971" r="28397" b="26888"/>
            <a:stretch/>
          </p:blipFill>
          <p:spPr bwMode="auto">
            <a:xfrm>
              <a:off x="3032919" y="609600"/>
              <a:ext cx="5762445" cy="2570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005" t="29029" r="30441" b="43102"/>
            <a:stretch/>
          </p:blipFill>
          <p:spPr bwMode="auto">
            <a:xfrm>
              <a:off x="2915025" y="3203279"/>
              <a:ext cx="5796952" cy="2038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513802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718" b="66792"/>
          <a:stretch/>
        </p:blipFill>
        <p:spPr>
          <a:xfrm>
            <a:off x="1618626" y="-428710"/>
            <a:ext cx="8055566" cy="4034505"/>
          </a:xfrm>
          <a:prstGeom prst="rect">
            <a:avLst/>
          </a:prstGeom>
        </p:spPr>
      </p:pic>
      <p:grpSp>
        <p:nvGrpSpPr>
          <p:cNvPr id="7" name="Group 6"/>
          <p:cNvGrpSpPr/>
          <p:nvPr/>
        </p:nvGrpSpPr>
        <p:grpSpPr>
          <a:xfrm>
            <a:off x="215396" y="203422"/>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Arial Rounded MT Bold" pitchFamily="34" charset="0"/>
                  <a:ea typeface="Arial-Rounded" pitchFamily="34" charset="0"/>
                  <a:cs typeface="Arial-Rounded" pitchFamily="34" charset="0"/>
                </a:rPr>
                <a:t>6</a:t>
              </a:r>
            </a:p>
          </p:txBody>
        </p:sp>
      </p:grpSp>
      <p:sp>
        <p:nvSpPr>
          <p:cNvPr id="25" name="Title 1"/>
          <p:cNvSpPr txBox="1">
            <a:spLocks/>
          </p:cNvSpPr>
          <p:nvPr/>
        </p:nvSpPr>
        <p:spPr>
          <a:xfrm>
            <a:off x="247650" y="4015541"/>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000">
                <a:solidFill>
                  <a:srgbClr val="0070C0"/>
                </a:solidFill>
                <a:latin typeface="Arial-Rounded" pitchFamily="34" charset="0"/>
                <a:ea typeface="Arial-Rounded" pitchFamily="34" charset="0"/>
                <a:cs typeface="Arial-Rounded" pitchFamily="34" charset="0"/>
              </a:rPr>
              <a:t>	Trong vườn, cây xoan và cây khế đã trổ hoa hàng loạt. Vườn cây ngập tràn sắc tím. Mỗi buổi sáng, khu vườn rộn ràng với những tiếng lích ra lích rích của mấy chú chim chích bông. Chúng thoăn thoắt nhảy từ cành này sáng cành khác. Vừa nhảy nhót chúng vừa trêu đùa nhau, vui thật là vui.</a:t>
            </a:r>
          </a:p>
        </p:txBody>
      </p:sp>
      <p:cxnSp>
        <p:nvCxnSpPr>
          <p:cNvPr id="11" name="Straight Connector 10"/>
          <p:cNvCxnSpPr/>
          <p:nvPr/>
        </p:nvCxnSpPr>
        <p:spPr>
          <a:xfrm flipH="1">
            <a:off x="7496854" y="3991350"/>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309268" y="3286524"/>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itchFamily="34" charset="0"/>
                <a:ea typeface="Arial-Rounded" pitchFamily="34" charset="0"/>
                <a:cs typeface="Arial" pitchFamily="34" charset="0"/>
              </a:rPr>
              <a:t>1</a:t>
            </a:r>
          </a:p>
        </p:txBody>
      </p:sp>
      <p:sp>
        <p:nvSpPr>
          <p:cNvPr id="13" name="Oval 12"/>
          <p:cNvSpPr/>
          <p:nvPr/>
        </p:nvSpPr>
        <p:spPr>
          <a:xfrm>
            <a:off x="1739397" y="3886275"/>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itchFamily="34" charset="0"/>
                <a:ea typeface="Arial-Rounded" pitchFamily="34" charset="0"/>
                <a:cs typeface="Arial" pitchFamily="34" charset="0"/>
              </a:rPr>
              <a:t>2</a:t>
            </a:r>
          </a:p>
        </p:txBody>
      </p:sp>
      <p:cxnSp>
        <p:nvCxnSpPr>
          <p:cNvPr id="14" name="Straight Connector 13"/>
          <p:cNvCxnSpPr/>
          <p:nvPr/>
        </p:nvCxnSpPr>
        <p:spPr>
          <a:xfrm flipH="1">
            <a:off x="1243540" y="4015367"/>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851029" y="5072223"/>
            <a:ext cx="80123"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7806802" y="3860216"/>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itchFamily="34" charset="0"/>
                <a:ea typeface="Arial-Rounded" pitchFamily="34" charset="0"/>
                <a:cs typeface="Arial" pitchFamily="34" charset="0"/>
              </a:rPr>
              <a:t>3</a:t>
            </a:r>
          </a:p>
        </p:txBody>
      </p:sp>
      <p:cxnSp>
        <p:nvCxnSpPr>
          <p:cNvPr id="17" name="Straight Connector 16"/>
          <p:cNvCxnSpPr/>
          <p:nvPr/>
        </p:nvCxnSpPr>
        <p:spPr>
          <a:xfrm>
            <a:off x="4713889" y="3979775"/>
            <a:ext cx="10800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939223" y="5628045"/>
            <a:ext cx="129038"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022375" y="4931988"/>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itchFamily="34" charset="0"/>
                <a:ea typeface="Arial-Rounded" pitchFamily="34" charset="0"/>
                <a:cs typeface="Arial" pitchFamily="34" charset="0"/>
              </a:rPr>
              <a:t>4</a:t>
            </a:r>
          </a:p>
        </p:txBody>
      </p:sp>
      <p:cxnSp>
        <p:nvCxnSpPr>
          <p:cNvPr id="24" name="Straight Connector 23"/>
          <p:cNvCxnSpPr/>
          <p:nvPr/>
        </p:nvCxnSpPr>
        <p:spPr>
          <a:xfrm flipH="1">
            <a:off x="5482927" y="6148972"/>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4939223" y="5528733"/>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itchFamily="34" charset="0"/>
                <a:ea typeface="Arial-Rounded" pitchFamily="34" charset="0"/>
                <a:cs typeface="Arial" pitchFamily="34" charset="0"/>
              </a:rPr>
              <a:t>5</a:t>
            </a:r>
          </a:p>
        </p:txBody>
      </p:sp>
      <p:cxnSp>
        <p:nvCxnSpPr>
          <p:cNvPr id="28" name="Straight Connector 27"/>
          <p:cNvCxnSpPr/>
          <p:nvPr/>
        </p:nvCxnSpPr>
        <p:spPr>
          <a:xfrm>
            <a:off x="343684" y="4567473"/>
            <a:ext cx="8114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870313" y="5643021"/>
            <a:ext cx="10800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466157" y="5643021"/>
            <a:ext cx="11880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9" grpId="0" animBg="1"/>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Sắc đào ngày xuâ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0" name="Picture 2" descr="Cây gỗ xoan ta là gì, xoan ta có tốt không đặc tính ứng dụng gỗ xoan 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2719" y="2162174"/>
            <a:ext cx="6592975" cy="43910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a Xoan - Ý Nghĩa Và Công Dụng Tuyệt Vời Trong Cuộc Số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574" y="160338"/>
            <a:ext cx="4970241" cy="3725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28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6665"/>
          <a:stretch/>
        </p:blipFill>
        <p:spPr>
          <a:xfrm>
            <a:off x="734965" y="168122"/>
            <a:ext cx="10503711" cy="5683038"/>
          </a:xfrm>
          <a:prstGeom prst="rect">
            <a:avLst/>
          </a:prstGeom>
        </p:spPr>
      </p:pic>
      <p:sp>
        <p:nvSpPr>
          <p:cNvPr id="2" name="Rectangle 1"/>
          <p:cNvSpPr/>
          <p:nvPr/>
        </p:nvSpPr>
        <p:spPr>
          <a:xfrm>
            <a:off x="-40914" y="-281607"/>
            <a:ext cx="11696009" cy="195800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812"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1213" y="32012"/>
            <a:ext cx="1127504" cy="697627"/>
          </a:xfrm>
          <a:prstGeom prst="rect">
            <a:avLst/>
          </a:prstGeom>
          <a:noFill/>
        </p:spPr>
        <p:txBody>
          <a:bodyPr wrap="square" lIns="121725" tIns="60862" rIns="121725" bIns="60862" rtlCol="0">
            <a:spAutoFit/>
          </a:bodyPr>
          <a:lstStyle/>
          <a:p>
            <a:pPr algn="ctr"/>
            <a:r>
              <a:rPr lang="en-US" sz="37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015111" y="481571"/>
            <a:ext cx="1127504" cy="938521"/>
          </a:xfrm>
          <a:prstGeom prst="rect">
            <a:avLst/>
          </a:prstGeom>
          <a:noFill/>
        </p:spPr>
        <p:txBody>
          <a:bodyPr wrap="square" lIns="121725" tIns="60862" rIns="121725" bIns="60862" rtlCol="0">
            <a:spAutoFit/>
          </a:bodyPr>
          <a:lstStyle/>
          <a:p>
            <a:pPr algn="ctr"/>
            <a:r>
              <a:rPr lang="en-US" sz="5300" b="1">
                <a:solidFill>
                  <a:srgbClr val="0070C0"/>
                </a:solidFill>
                <a:latin typeface=".VnCooper" pitchFamily="34" charset="0"/>
                <a:ea typeface="Arial-Rounded" pitchFamily="34" charset="0"/>
                <a:cs typeface="Arial-Rounded" pitchFamily="34" charset="0"/>
              </a:rPr>
              <a:t>76</a:t>
            </a:r>
          </a:p>
        </p:txBody>
      </p:sp>
      <p:sp>
        <p:nvSpPr>
          <p:cNvPr id="5" name="Title 1"/>
          <p:cNvSpPr txBox="1">
            <a:spLocks/>
          </p:cNvSpPr>
          <p:nvPr/>
        </p:nvSpPr>
        <p:spPr>
          <a:xfrm>
            <a:off x="823119" y="17531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6600" b="1">
                <a:solidFill>
                  <a:schemeClr val="bg1"/>
                </a:solidFill>
                <a:latin typeface="Arial-Rounded" pitchFamily="34" charset="0"/>
                <a:ea typeface="Arial-Rounded" pitchFamily="34" charset="0"/>
                <a:cs typeface="Arial-Rounded" pitchFamily="34" charset="0"/>
              </a:rPr>
              <a:t>oan  oăn  oat  oăt</a:t>
            </a:r>
          </a:p>
        </p:txBody>
      </p:sp>
      <p:grpSp>
        <p:nvGrpSpPr>
          <p:cNvPr id="27" name="Group 26"/>
          <p:cNvGrpSpPr/>
          <p:nvPr/>
        </p:nvGrpSpPr>
        <p:grpSpPr>
          <a:xfrm>
            <a:off x="137319" y="1937273"/>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2</a:t>
              </a:r>
            </a:p>
          </p:txBody>
        </p:sp>
      </p:grpSp>
      <p:grpSp>
        <p:nvGrpSpPr>
          <p:cNvPr id="6" name="Group 5"/>
          <p:cNvGrpSpPr/>
          <p:nvPr/>
        </p:nvGrpSpPr>
        <p:grpSpPr>
          <a:xfrm>
            <a:off x="494307" y="4797133"/>
            <a:ext cx="11174569" cy="2083035"/>
            <a:chOff x="494307" y="4797133"/>
            <a:chExt cx="11174569" cy="2083035"/>
          </a:xfrm>
        </p:grpSpPr>
        <p:sp>
          <p:nvSpPr>
            <p:cNvPr id="18" name="Title 1"/>
            <p:cNvSpPr txBox="1">
              <a:spLocks/>
            </p:cNvSpPr>
            <p:nvPr/>
          </p:nvSpPr>
          <p:spPr>
            <a:xfrm>
              <a:off x="494307" y="5029200"/>
              <a:ext cx="1117456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b="1">
                  <a:solidFill>
                    <a:srgbClr val="0070C0"/>
                  </a:solidFill>
                  <a:latin typeface="Arial-Rounded" pitchFamily="34" charset="0"/>
                  <a:ea typeface="Arial-Rounded" pitchFamily="34" charset="0"/>
                  <a:cs typeface="Arial-Rounded" pitchFamily="34" charset="0"/>
                </a:rPr>
                <a:t>	Trên phim </a:t>
              </a:r>
              <a:r>
                <a:rPr lang="en-US" b="1">
                  <a:solidFill>
                    <a:srgbClr val="FF0000"/>
                  </a:solidFill>
                  <a:latin typeface="Arial-Rounded" pitchFamily="34" charset="0"/>
                  <a:ea typeface="Arial-Rounded" pitchFamily="34" charset="0"/>
                  <a:cs typeface="Arial-Rounded" pitchFamily="34" charset="0"/>
                </a:rPr>
                <a:t>hoat</a:t>
              </a:r>
              <a:r>
                <a:rPr lang="en-US" b="1">
                  <a:solidFill>
                    <a:srgbClr val="0070C0"/>
                  </a:solidFill>
                  <a:latin typeface="Arial-Rounded" pitchFamily="34" charset="0"/>
                  <a:ea typeface="Arial-Rounded" pitchFamily="34" charset="0"/>
                  <a:cs typeface="Arial-Rounded" pitchFamily="34" charset="0"/>
                </a:rPr>
                <a:t> hình, voi bước </a:t>
              </a:r>
            </a:p>
            <a:p>
              <a:pPr algn="just">
                <a:lnSpc>
                  <a:spcPct val="100000"/>
                </a:lnSpc>
              </a:pPr>
              <a:r>
                <a:rPr lang="en-US" b="1">
                  <a:solidFill>
                    <a:srgbClr val="0070C0"/>
                  </a:solidFill>
                  <a:latin typeface="Arial-Rounded" pitchFamily="34" charset="0"/>
                  <a:ea typeface="Arial-Rounded" pitchFamily="34" charset="0"/>
                  <a:cs typeface="Arial-Rounded" pitchFamily="34" charset="0"/>
                </a:rPr>
                <a:t>kh</a:t>
              </a:r>
              <a:r>
                <a:rPr lang="en-US" b="1">
                  <a:solidFill>
                    <a:srgbClr val="FF0000"/>
                  </a:solidFill>
                  <a:latin typeface="Arial-Rounded" pitchFamily="34" charset="0"/>
                  <a:ea typeface="Arial-Rounded" pitchFamily="34" charset="0"/>
                  <a:cs typeface="Arial-Rounded" pitchFamily="34" charset="0"/>
                </a:rPr>
                <a:t>oan</a:t>
              </a:r>
              <a:r>
                <a:rPr lang="en-US" b="1">
                  <a:solidFill>
                    <a:srgbClr val="0070C0"/>
                  </a:solidFill>
                  <a:latin typeface="Arial-Rounded" pitchFamily="34" charset="0"/>
                  <a:ea typeface="Arial-Rounded" pitchFamily="34" charset="0"/>
                  <a:cs typeface="Arial-Rounded" pitchFamily="34" charset="0"/>
                </a:rPr>
                <a:t> thai, thỏ chạy th</a:t>
              </a:r>
              <a:r>
                <a:rPr lang="en-US" b="1">
                  <a:solidFill>
                    <a:srgbClr val="FF0000"/>
                  </a:solidFill>
                  <a:latin typeface="Arial-Rounded" pitchFamily="34" charset="0"/>
                  <a:ea typeface="Arial-Rounded" pitchFamily="34" charset="0"/>
                  <a:cs typeface="Arial-Rounded" pitchFamily="34" charset="0"/>
                </a:rPr>
                <a:t>oăn</a:t>
              </a:r>
              <a:r>
                <a:rPr lang="en-US" b="1">
                  <a:solidFill>
                    <a:srgbClr val="0070C0"/>
                  </a:solidFill>
                  <a:latin typeface="Arial-Rounded" pitchFamily="34" charset="0"/>
                  <a:ea typeface="Arial-Rounded" pitchFamily="34" charset="0"/>
                  <a:cs typeface="Arial-Rounded" pitchFamily="34" charset="0"/>
                </a:rPr>
                <a:t> </a:t>
              </a:r>
              <a:r>
                <a:rPr lang="en-US" b="1">
                  <a:solidFill>
                    <a:srgbClr val="FF0000"/>
                  </a:solidFill>
                  <a:latin typeface="Arial-Rounded" pitchFamily="34" charset="0"/>
                  <a:ea typeface="Arial-Rounded" pitchFamily="34" charset="0"/>
                  <a:cs typeface="Arial-Rounded" pitchFamily="34" charset="0"/>
                </a:rPr>
                <a:t>thoăt</a:t>
              </a:r>
              <a:r>
                <a:rPr lang="en-US" b="1">
                  <a:solidFill>
                    <a:srgbClr val="0070C0"/>
                  </a:solidFill>
                  <a:latin typeface="Arial-Rounded" pitchFamily="34" charset="0"/>
                  <a:ea typeface="Arial-Rounded" pitchFamily="34" charset="0"/>
                  <a:cs typeface="Arial-Rounded" pitchFamily="34" charset="0"/>
                </a:rPr>
                <a:t>.  </a:t>
              </a:r>
            </a:p>
          </p:txBody>
        </p:sp>
        <p:sp>
          <p:nvSpPr>
            <p:cNvPr id="12" name="Title 1"/>
            <p:cNvSpPr txBox="1">
              <a:spLocks/>
            </p:cNvSpPr>
            <p:nvPr/>
          </p:nvSpPr>
          <p:spPr>
            <a:xfrm>
              <a:off x="3743946" y="4797133"/>
              <a:ext cx="200201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b="1">
                  <a:solidFill>
                    <a:srgbClr val="0070C0"/>
                  </a:solidFill>
                  <a:latin typeface="Arial-Rounded" pitchFamily="34" charset="0"/>
                  <a:ea typeface="Arial-Rounded" pitchFamily="34" charset="0"/>
                  <a:cs typeface="Arial-Rounded" pitchFamily="34" charset="0"/>
                </a:rPr>
                <a:t>.</a:t>
              </a:r>
            </a:p>
          </p:txBody>
        </p:sp>
        <p:sp>
          <p:nvSpPr>
            <p:cNvPr id="13" name="Title 1"/>
            <p:cNvSpPr txBox="1">
              <a:spLocks/>
            </p:cNvSpPr>
            <p:nvPr/>
          </p:nvSpPr>
          <p:spPr>
            <a:xfrm>
              <a:off x="6995319" y="5379080"/>
              <a:ext cx="200201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b="1">
                  <a:solidFill>
                    <a:srgbClr val="0070C0"/>
                  </a:solidFill>
                  <a:latin typeface="Arial-Rounded" pitchFamily="34" charset="0"/>
                  <a:ea typeface="Arial-Rounded" pitchFamily="34" charset="0"/>
                  <a:cs typeface="Arial-Rounded" pitchFamily="34" charset="0"/>
                </a:rPr>
                <a:t>́</a:t>
              </a:r>
            </a:p>
          </p:txBody>
        </p:sp>
      </p:gr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80">
                                          <p:stCondLst>
                                            <p:cond delay="0"/>
                                          </p:stCondLst>
                                        </p:cTn>
                                        <p:tgtEl>
                                          <p:spTgt spid="28"/>
                                        </p:tgtEl>
                                      </p:cBhvr>
                                    </p:animEffect>
                                    <p:anim calcmode="lin" valueType="num">
                                      <p:cBhvr>
                                        <p:cTn id="1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8" dur="26">
                                          <p:stCondLst>
                                            <p:cond delay="650"/>
                                          </p:stCondLst>
                                        </p:cTn>
                                        <p:tgtEl>
                                          <p:spTgt spid="28"/>
                                        </p:tgtEl>
                                      </p:cBhvr>
                                      <p:to x="100000" y="60000"/>
                                    </p:animScale>
                                    <p:animScale>
                                      <p:cBhvr>
                                        <p:cTn id="19" dur="166" decel="50000">
                                          <p:stCondLst>
                                            <p:cond delay="676"/>
                                          </p:stCondLst>
                                        </p:cTn>
                                        <p:tgtEl>
                                          <p:spTgt spid="28"/>
                                        </p:tgtEl>
                                      </p:cBhvr>
                                      <p:to x="100000" y="100000"/>
                                    </p:animScale>
                                    <p:animScale>
                                      <p:cBhvr>
                                        <p:cTn id="20" dur="26">
                                          <p:stCondLst>
                                            <p:cond delay="1312"/>
                                          </p:stCondLst>
                                        </p:cTn>
                                        <p:tgtEl>
                                          <p:spTgt spid="28"/>
                                        </p:tgtEl>
                                      </p:cBhvr>
                                      <p:to x="100000" y="80000"/>
                                    </p:animScale>
                                    <p:animScale>
                                      <p:cBhvr>
                                        <p:cTn id="21" dur="166" decel="50000">
                                          <p:stCondLst>
                                            <p:cond delay="1338"/>
                                          </p:stCondLst>
                                        </p:cTn>
                                        <p:tgtEl>
                                          <p:spTgt spid="28"/>
                                        </p:tgtEl>
                                      </p:cBhvr>
                                      <p:to x="100000" y="100000"/>
                                    </p:animScale>
                                    <p:animScale>
                                      <p:cBhvr>
                                        <p:cTn id="22" dur="26">
                                          <p:stCondLst>
                                            <p:cond delay="1642"/>
                                          </p:stCondLst>
                                        </p:cTn>
                                        <p:tgtEl>
                                          <p:spTgt spid="28"/>
                                        </p:tgtEl>
                                      </p:cBhvr>
                                      <p:to x="100000" y="90000"/>
                                    </p:animScale>
                                    <p:animScale>
                                      <p:cBhvr>
                                        <p:cTn id="23" dur="166" decel="50000">
                                          <p:stCondLst>
                                            <p:cond delay="1668"/>
                                          </p:stCondLst>
                                        </p:cTn>
                                        <p:tgtEl>
                                          <p:spTgt spid="28"/>
                                        </p:tgtEl>
                                      </p:cBhvr>
                                      <p:to x="100000" y="100000"/>
                                    </p:animScale>
                                    <p:animScale>
                                      <p:cBhvr>
                                        <p:cTn id="24" dur="26">
                                          <p:stCondLst>
                                            <p:cond delay="1808"/>
                                          </p:stCondLst>
                                        </p:cTn>
                                        <p:tgtEl>
                                          <p:spTgt spid="28"/>
                                        </p:tgtEl>
                                      </p:cBhvr>
                                      <p:to x="100000" y="95000"/>
                                    </p:animScale>
                                    <p:animScale>
                                      <p:cBhvr>
                                        <p:cTn id="25" dur="166" decel="50000">
                                          <p:stCondLst>
                                            <p:cond delay="1834"/>
                                          </p:stCondLst>
                                        </p:cTn>
                                        <p:tgtEl>
                                          <p:spTgt spid="28"/>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80">
                                          <p:stCondLst>
                                            <p:cond delay="0"/>
                                          </p:stCondLst>
                                        </p:cTn>
                                        <p:tgtEl>
                                          <p:spTgt spid="32"/>
                                        </p:tgtEl>
                                      </p:cBhvr>
                                    </p:animEffect>
                                    <p:anim calcmode="lin" valueType="num">
                                      <p:cBhvr>
                                        <p:cTn id="2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4" dur="26">
                                          <p:stCondLst>
                                            <p:cond delay="650"/>
                                          </p:stCondLst>
                                        </p:cTn>
                                        <p:tgtEl>
                                          <p:spTgt spid="32"/>
                                        </p:tgtEl>
                                      </p:cBhvr>
                                      <p:to x="100000" y="60000"/>
                                    </p:animScale>
                                    <p:animScale>
                                      <p:cBhvr>
                                        <p:cTn id="35" dur="166" decel="50000">
                                          <p:stCondLst>
                                            <p:cond delay="676"/>
                                          </p:stCondLst>
                                        </p:cTn>
                                        <p:tgtEl>
                                          <p:spTgt spid="32"/>
                                        </p:tgtEl>
                                      </p:cBhvr>
                                      <p:to x="100000" y="100000"/>
                                    </p:animScale>
                                    <p:animScale>
                                      <p:cBhvr>
                                        <p:cTn id="36" dur="26">
                                          <p:stCondLst>
                                            <p:cond delay="1312"/>
                                          </p:stCondLst>
                                        </p:cTn>
                                        <p:tgtEl>
                                          <p:spTgt spid="32"/>
                                        </p:tgtEl>
                                      </p:cBhvr>
                                      <p:to x="100000" y="80000"/>
                                    </p:animScale>
                                    <p:animScale>
                                      <p:cBhvr>
                                        <p:cTn id="37" dur="166" decel="50000">
                                          <p:stCondLst>
                                            <p:cond delay="1338"/>
                                          </p:stCondLst>
                                        </p:cTn>
                                        <p:tgtEl>
                                          <p:spTgt spid="32"/>
                                        </p:tgtEl>
                                      </p:cBhvr>
                                      <p:to x="100000" y="100000"/>
                                    </p:animScale>
                                    <p:animScale>
                                      <p:cBhvr>
                                        <p:cTn id="38" dur="26">
                                          <p:stCondLst>
                                            <p:cond delay="1642"/>
                                          </p:stCondLst>
                                        </p:cTn>
                                        <p:tgtEl>
                                          <p:spTgt spid="32"/>
                                        </p:tgtEl>
                                      </p:cBhvr>
                                      <p:to x="100000" y="90000"/>
                                    </p:animScale>
                                    <p:animScale>
                                      <p:cBhvr>
                                        <p:cTn id="39" dur="166" decel="50000">
                                          <p:stCondLst>
                                            <p:cond delay="1668"/>
                                          </p:stCondLst>
                                        </p:cTn>
                                        <p:tgtEl>
                                          <p:spTgt spid="32"/>
                                        </p:tgtEl>
                                      </p:cBhvr>
                                      <p:to x="100000" y="100000"/>
                                    </p:animScale>
                                    <p:animScale>
                                      <p:cBhvr>
                                        <p:cTn id="40" dur="26">
                                          <p:stCondLst>
                                            <p:cond delay="1808"/>
                                          </p:stCondLst>
                                        </p:cTn>
                                        <p:tgtEl>
                                          <p:spTgt spid="32"/>
                                        </p:tgtEl>
                                      </p:cBhvr>
                                      <p:to x="100000" y="95000"/>
                                    </p:animScale>
                                    <p:animScale>
                                      <p:cBhvr>
                                        <p:cTn id="41" dur="166" decel="50000">
                                          <p:stCondLst>
                                            <p:cond delay="1834"/>
                                          </p:stCondLst>
                                        </p:cTn>
                                        <p:tgtEl>
                                          <p:spTgt spid="32"/>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Cây Khế • Sài Gòn Hoa 20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9519" y="1184694"/>
            <a:ext cx="5486400" cy="41148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ướng dẫn trồng cây khế chuẩn nh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19" y="1219200"/>
            <a:ext cx="54864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885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50712"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	Trong vườn, cây xoan và cây khế đã trổ hoa hàng loạt. Vườn cây ngập tràn sắc tím. Mỗi buổi sáng, khu vườn rộn ràng với những tiếng lích ra lích rích của mấy chú chim chích bông. Chúng thoăn thoắt nhảy từ cành này sáng cành khác. Vừa nhảy nhót chúng vừa trêu đùa nhau, vui thật là vui.</a:t>
            </a:r>
          </a:p>
        </p:txBody>
      </p:sp>
      <p:sp>
        <p:nvSpPr>
          <p:cNvPr id="14" name="Rounded Rectangle 13"/>
          <p:cNvSpPr/>
          <p:nvPr/>
        </p:nvSpPr>
        <p:spPr>
          <a:xfrm>
            <a:off x="456011"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Hai loài cây nào được nhắc đến trong bài?</a:t>
            </a:r>
          </a:p>
        </p:txBody>
      </p:sp>
      <p:cxnSp>
        <p:nvCxnSpPr>
          <p:cNvPr id="15" name="Straight Connector 14"/>
          <p:cNvCxnSpPr/>
          <p:nvPr/>
        </p:nvCxnSpPr>
        <p:spPr>
          <a:xfrm>
            <a:off x="4562304" y="990600"/>
            <a:ext cx="23323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056799" y="960408"/>
            <a:ext cx="18703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442119" y="54864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Hoa xoan và hoa khế có màu gì?</a:t>
            </a:r>
          </a:p>
        </p:txBody>
      </p:sp>
      <p:cxnSp>
        <p:nvCxnSpPr>
          <p:cNvPr id="22" name="Straight Connector 21"/>
          <p:cNvCxnSpPr/>
          <p:nvPr/>
        </p:nvCxnSpPr>
        <p:spPr>
          <a:xfrm>
            <a:off x="9738519" y="1624641"/>
            <a:ext cx="18703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442119" y="5460242"/>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Những chú chích bông làm gì trong vườn?</a:t>
            </a:r>
          </a:p>
        </p:txBody>
      </p:sp>
      <p:cxnSp>
        <p:nvCxnSpPr>
          <p:cNvPr id="25" name="Straight Connector 24"/>
          <p:cNvCxnSpPr/>
          <p:nvPr/>
        </p:nvCxnSpPr>
        <p:spPr>
          <a:xfrm>
            <a:off x="1813719" y="2971800"/>
            <a:ext cx="3505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028200" y="3581400"/>
            <a:ext cx="95806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46480" y="4258574"/>
            <a:ext cx="42158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948177" y="4258574"/>
            <a:ext cx="66607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46480" y="4988945"/>
            <a:ext cx="71060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810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
                                        <p:tgtEl>
                                          <p:spTgt spid="15"/>
                                        </p:tgtEl>
                                      </p:cBhvr>
                                    </p:animEffect>
                                    <p:set>
                                      <p:cBhvr>
                                        <p:cTn id="22" dur="1" fill="hold">
                                          <p:stCondLst>
                                            <p:cond delay="9"/>
                                          </p:stCondLst>
                                        </p:cTn>
                                        <p:tgtEl>
                                          <p:spTgt spid="15"/>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10"/>
                                        <p:tgtEl>
                                          <p:spTgt spid="16"/>
                                        </p:tgtEl>
                                      </p:cBhvr>
                                    </p:animEffect>
                                    <p:set>
                                      <p:cBhvr>
                                        <p:cTn id="25" dur="1" fill="hold">
                                          <p:stCondLst>
                                            <p:cond delay="9"/>
                                          </p:stCondLst>
                                        </p:cTn>
                                        <p:tgtEl>
                                          <p:spTgt spid="1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10"/>
                                        <p:tgtEl>
                                          <p:spTgt spid="22"/>
                                        </p:tgtEl>
                                      </p:cBhvr>
                                    </p:animEffect>
                                    <p:set>
                                      <p:cBhvr>
                                        <p:cTn id="40" dur="1" fill="hold">
                                          <p:stCondLst>
                                            <p:cond delay="9"/>
                                          </p:stCondLst>
                                        </p:cTn>
                                        <p:tgtEl>
                                          <p:spTgt spid="2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par>
                                <p:cTn id="51" presetID="10" presetClass="entr" presetSubtype="0"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par>
                                <p:cTn id="54" presetID="10" presetClass="entr" presetSubtype="0" fill="hold"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500"/>
                                        <p:tgtEl>
                                          <p:spTgt spid="29"/>
                                        </p:tgtEl>
                                      </p:cBhvr>
                                    </p:animEffect>
                                  </p:childTnLst>
                                </p:cTn>
                              </p:par>
                              <p:par>
                                <p:cTn id="62" presetID="10" presetClass="entr" presetSubtype="0" fill="hold"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500"/>
                                        <p:tgtEl>
                                          <p:spTgt spid="31"/>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10"/>
                                        <p:tgtEl>
                                          <p:spTgt spid="25"/>
                                        </p:tgtEl>
                                      </p:cBhvr>
                                    </p:animEffect>
                                    <p:set>
                                      <p:cBhvr>
                                        <p:cTn id="69" dur="1" fill="hold">
                                          <p:stCondLst>
                                            <p:cond delay="9"/>
                                          </p:stCondLst>
                                        </p:cTn>
                                        <p:tgtEl>
                                          <p:spTgt spid="25"/>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10"/>
                                        <p:tgtEl>
                                          <p:spTgt spid="27"/>
                                        </p:tgtEl>
                                      </p:cBhvr>
                                    </p:animEffect>
                                    <p:set>
                                      <p:cBhvr>
                                        <p:cTn id="72" dur="1" fill="hold">
                                          <p:stCondLst>
                                            <p:cond delay="9"/>
                                          </p:stCondLst>
                                        </p:cTn>
                                        <p:tgtEl>
                                          <p:spTgt spid="27"/>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10"/>
                                        <p:tgtEl>
                                          <p:spTgt spid="28"/>
                                        </p:tgtEl>
                                      </p:cBhvr>
                                    </p:animEffect>
                                    <p:set>
                                      <p:cBhvr>
                                        <p:cTn id="75" dur="1" fill="hold">
                                          <p:stCondLst>
                                            <p:cond delay="9"/>
                                          </p:stCondLst>
                                        </p:cTn>
                                        <p:tgtEl>
                                          <p:spTgt spid="28"/>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10"/>
                                        <p:tgtEl>
                                          <p:spTgt spid="29"/>
                                        </p:tgtEl>
                                      </p:cBhvr>
                                    </p:animEffect>
                                    <p:set>
                                      <p:cBhvr>
                                        <p:cTn id="78" dur="1" fill="hold">
                                          <p:stCondLst>
                                            <p:cond delay="9"/>
                                          </p:stCondLst>
                                        </p:cTn>
                                        <p:tgtEl>
                                          <p:spTgt spid="29"/>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10"/>
                                        <p:tgtEl>
                                          <p:spTgt spid="31"/>
                                        </p:tgtEl>
                                      </p:cBhvr>
                                    </p:animEffect>
                                    <p:set>
                                      <p:cBhvr>
                                        <p:cTn id="81" dur="1" fill="hold">
                                          <p:stCondLst>
                                            <p:cond delay="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12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a:latin typeface="Arial-Rounded" pitchFamily="34" charset="0"/>
                <a:ea typeface="Arial-Rounded" pitchFamily="34" charset="0"/>
                <a:cs typeface="Arial-Rounded" pitchFamily="34" charset="0"/>
              </a:rPr>
              <a:t>	</a:t>
            </a:r>
            <a:r>
              <a:rPr lang="en-US" sz="3200">
                <a:solidFill>
                  <a:srgbClr val="0070C0"/>
                </a:solidFill>
                <a:latin typeface="Arial-Rounded" pitchFamily="34" charset="0"/>
                <a:ea typeface="Arial-Rounded" pitchFamily="34" charset="0"/>
                <a:cs typeface="Arial-Rounded" pitchFamily="34" charset="0"/>
              </a:rPr>
              <a:t>Trong vườn, cây xoan và cây khế đã trổ hoa hàng loạt. Vườn cây ngập tràn sắc tím. Mỗi buổi sáng, khu vườn rộn ràng với những tiếng lích ra lích rích của mấy chú chim chích bông. Chúng thoăn thoắt nhảy từ cành này sáng cành khác. Vừa nhảy nhót chúng vừa trêu đùa nhau, vui thật là vui.</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3654" y="-152400"/>
            <a:ext cx="8115865" cy="4859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5396" y="203422"/>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7</a:t>
              </a:r>
            </a:p>
          </p:txBody>
        </p:sp>
      </p:grpSp>
      <p:sp>
        <p:nvSpPr>
          <p:cNvPr id="6" name="Title 1"/>
          <p:cNvSpPr txBox="1">
            <a:spLocks/>
          </p:cNvSpPr>
          <p:nvPr/>
        </p:nvSpPr>
        <p:spPr>
          <a:xfrm>
            <a:off x="1737519" y="914400"/>
            <a:ext cx="8382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Trồng cây</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9392"/>
          <a:stretch/>
        </p:blipFill>
        <p:spPr>
          <a:xfrm>
            <a:off x="2852667" y="1889337"/>
            <a:ext cx="6352452" cy="4342698"/>
          </a:xfrm>
          <a:prstGeom prst="rect">
            <a:avLst/>
          </a:prstGeom>
        </p:spPr>
      </p:pic>
    </p:spTree>
    <p:extLst>
      <p:ext uri="{BB962C8B-B14F-4D97-AF65-F5344CB8AC3E}">
        <p14:creationId xmlns:p14="http://schemas.microsoft.com/office/powerpoint/2010/main" val="15334130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9" y="1981200"/>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18233" y="1752600"/>
            <a:ext cx="7906322" cy="1569660"/>
          </a:xfrm>
          <a:prstGeom prst="rect">
            <a:avLst/>
          </a:prstGeom>
          <a:noFill/>
        </p:spPr>
        <p:txBody>
          <a:bodyPr wrap="square" rtlCol="0">
            <a:spAutoFit/>
          </a:bodyPr>
          <a:lstStyle/>
          <a:p>
            <a:pPr algn="ctr"/>
            <a:r>
              <a:rPr lang="en-US" sz="9600">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124457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24431"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kh</a:t>
            </a:r>
          </a:p>
        </p:txBody>
      </p:sp>
      <p:sp>
        <p:nvSpPr>
          <p:cNvPr id="9" name="Title 1"/>
          <p:cNvSpPr txBox="1">
            <a:spLocks/>
          </p:cNvSpPr>
          <p:nvPr/>
        </p:nvSpPr>
        <p:spPr>
          <a:xfrm>
            <a:off x="6121244"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oan</a:t>
            </a:r>
          </a:p>
        </p:txBody>
      </p:sp>
      <p:sp>
        <p:nvSpPr>
          <p:cNvPr id="10" name="Title 1"/>
          <p:cNvSpPr txBox="1">
            <a:spLocks/>
          </p:cNvSpPr>
          <p:nvPr/>
        </p:nvSpPr>
        <p:spPr>
          <a:xfrm>
            <a:off x="3925738" y="4271442"/>
            <a:ext cx="4295089" cy="1432470"/>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kh</a:t>
            </a:r>
            <a:r>
              <a:rPr lang="en-US" sz="8800">
                <a:solidFill>
                  <a:srgbClr val="FF0000"/>
                </a:solidFill>
                <a:latin typeface="Arial-Rounded" pitchFamily="34" charset="0"/>
                <a:ea typeface="Arial-Rounded" pitchFamily="34" charset="0"/>
                <a:cs typeface="Arial-Rounded" pitchFamily="34" charset="0"/>
              </a:rPr>
              <a:t>oan</a:t>
            </a:r>
          </a:p>
        </p:txBody>
      </p:sp>
      <p:grpSp>
        <p:nvGrpSpPr>
          <p:cNvPr id="34" name="Group 33"/>
          <p:cNvGrpSpPr/>
          <p:nvPr/>
        </p:nvGrpSpPr>
        <p:grpSpPr>
          <a:xfrm>
            <a:off x="215396" y="203422"/>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3</a:t>
              </a:r>
            </a:p>
          </p:txBody>
        </p:sp>
      </p:grpSp>
      <p:sp>
        <p:nvSpPr>
          <p:cNvPr id="24" name="Title 1"/>
          <p:cNvSpPr txBox="1">
            <a:spLocks/>
          </p:cNvSpPr>
          <p:nvPr/>
        </p:nvSpPr>
        <p:spPr>
          <a:xfrm>
            <a:off x="1442851" y="1295400"/>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oan</a:t>
            </a:r>
          </a:p>
        </p:txBody>
      </p:sp>
      <p:sp>
        <p:nvSpPr>
          <p:cNvPr id="26" name="Title 1"/>
          <p:cNvSpPr txBox="1">
            <a:spLocks/>
          </p:cNvSpPr>
          <p:nvPr/>
        </p:nvSpPr>
        <p:spPr>
          <a:xfrm>
            <a:off x="3574372" y="129540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oăn</a:t>
            </a:r>
          </a:p>
        </p:txBody>
      </p:sp>
      <p:sp>
        <p:nvSpPr>
          <p:cNvPr id="11" name="Title 1"/>
          <p:cNvSpPr txBox="1">
            <a:spLocks/>
          </p:cNvSpPr>
          <p:nvPr/>
        </p:nvSpPr>
        <p:spPr>
          <a:xfrm>
            <a:off x="6233319" y="1295400"/>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oat</a:t>
            </a:r>
          </a:p>
        </p:txBody>
      </p:sp>
      <p:sp>
        <p:nvSpPr>
          <p:cNvPr id="12" name="Title 1"/>
          <p:cNvSpPr txBox="1">
            <a:spLocks/>
          </p:cNvSpPr>
          <p:nvPr/>
        </p:nvSpPr>
        <p:spPr>
          <a:xfrm>
            <a:off x="8092099" y="129540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oăt</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2519" y="1143000"/>
            <a:ext cx="5105400" cy="1323439"/>
          </a:xfrm>
          <a:prstGeom prst="rect">
            <a:avLst/>
          </a:prstGeom>
          <a:solidFill>
            <a:srgbClr val="0083E6"/>
          </a:solidFill>
        </p:spPr>
        <p:txBody>
          <a:bodyPr wrap="square" rtlCol="0">
            <a:spAutoFit/>
          </a:bodyPr>
          <a:lstStyle/>
          <a:p>
            <a:pPr algn="ctr"/>
            <a:r>
              <a:rPr lang="en-US" sz="8000">
                <a:solidFill>
                  <a:schemeClr val="bg1"/>
                </a:solidFill>
                <a:latin typeface="Arial-Rounded" pitchFamily="34" charset="0"/>
                <a:ea typeface="Arial-Rounded" pitchFamily="34" charset="0"/>
                <a:cs typeface="Arial-Rounded" pitchFamily="34" charset="0"/>
              </a:rPr>
              <a:t>So sánh</a:t>
            </a:r>
          </a:p>
        </p:txBody>
      </p:sp>
      <p:sp>
        <p:nvSpPr>
          <p:cNvPr id="6" name="TextBox 5"/>
          <p:cNvSpPr txBox="1"/>
          <p:nvPr/>
        </p:nvSpPr>
        <p:spPr>
          <a:xfrm>
            <a:off x="2607847" y="3472036"/>
            <a:ext cx="3088767"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oan</a:t>
            </a:r>
          </a:p>
        </p:txBody>
      </p:sp>
      <p:sp>
        <p:nvSpPr>
          <p:cNvPr id="7" name="TextBox 6"/>
          <p:cNvSpPr txBox="1"/>
          <p:nvPr/>
        </p:nvSpPr>
        <p:spPr>
          <a:xfrm>
            <a:off x="6419113" y="3470372"/>
            <a:ext cx="3397644" cy="1865376"/>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oăn</a:t>
            </a:r>
          </a:p>
        </p:txBody>
      </p:sp>
      <p:sp>
        <p:nvSpPr>
          <p:cNvPr id="9" name="TextBox 8"/>
          <p:cNvSpPr txBox="1"/>
          <p:nvPr/>
        </p:nvSpPr>
        <p:spPr>
          <a:xfrm>
            <a:off x="-3278860" y="1981200"/>
            <a:ext cx="2320636"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o</a:t>
            </a:r>
          </a:p>
        </p:txBody>
      </p:sp>
      <p:sp>
        <p:nvSpPr>
          <p:cNvPr id="10" name="TextBox 9"/>
          <p:cNvSpPr txBox="1"/>
          <p:nvPr/>
        </p:nvSpPr>
        <p:spPr>
          <a:xfrm>
            <a:off x="2300899" y="3472036"/>
            <a:ext cx="2109669"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o</a:t>
            </a:r>
          </a:p>
        </p:txBody>
      </p:sp>
      <p:sp>
        <p:nvSpPr>
          <p:cNvPr id="12" name="TextBox 11"/>
          <p:cNvSpPr txBox="1"/>
          <p:nvPr/>
        </p:nvSpPr>
        <p:spPr>
          <a:xfrm>
            <a:off x="2875880" y="3481614"/>
            <a:ext cx="2552700" cy="1862048"/>
          </a:xfrm>
          <a:prstGeom prst="rect">
            <a:avLst/>
          </a:prstGeom>
          <a:noFill/>
        </p:spPr>
        <p:txBody>
          <a:bodyPr wrap="square" rtlCol="0">
            <a:spAutoFit/>
          </a:bodyPr>
          <a:lstStyle/>
          <a:p>
            <a:pPr algn="ctr"/>
            <a:r>
              <a:rPr lang="en-US" sz="11500">
                <a:solidFill>
                  <a:srgbClr val="7030A0"/>
                </a:solidFill>
                <a:latin typeface="Arial-Rounded" pitchFamily="34" charset="0"/>
                <a:ea typeface="Arial-Rounded" pitchFamily="34" charset="0"/>
                <a:cs typeface="Arial-Rounded" pitchFamily="34" charset="0"/>
              </a:rPr>
              <a:t>a</a:t>
            </a:r>
          </a:p>
        </p:txBody>
      </p:sp>
      <p:sp>
        <p:nvSpPr>
          <p:cNvPr id="8" name="TextBox 7"/>
          <p:cNvSpPr txBox="1"/>
          <p:nvPr/>
        </p:nvSpPr>
        <p:spPr>
          <a:xfrm>
            <a:off x="6841585" y="3475220"/>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ă</a:t>
            </a:r>
          </a:p>
        </p:txBody>
      </p:sp>
      <p:sp>
        <p:nvSpPr>
          <p:cNvPr id="11" name="TextBox 10"/>
          <p:cNvSpPr txBox="1"/>
          <p:nvPr/>
        </p:nvSpPr>
        <p:spPr>
          <a:xfrm>
            <a:off x="3896432" y="3472036"/>
            <a:ext cx="2109669"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n</a:t>
            </a:r>
          </a:p>
        </p:txBody>
      </p:sp>
      <p:sp>
        <p:nvSpPr>
          <p:cNvPr id="13" name="TextBox 12"/>
          <p:cNvSpPr txBox="1"/>
          <p:nvPr/>
        </p:nvSpPr>
        <p:spPr>
          <a:xfrm>
            <a:off x="6261917" y="3472036"/>
            <a:ext cx="2109669"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o</a:t>
            </a:r>
          </a:p>
        </p:txBody>
      </p:sp>
      <p:sp>
        <p:nvSpPr>
          <p:cNvPr id="14" name="TextBox 13"/>
          <p:cNvSpPr txBox="1"/>
          <p:nvPr/>
        </p:nvSpPr>
        <p:spPr>
          <a:xfrm>
            <a:off x="7857450" y="3472036"/>
            <a:ext cx="2109669"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n</a:t>
            </a:r>
          </a:p>
        </p:txBody>
      </p:sp>
    </p:spTree>
    <p:extLst>
      <p:ext uri="{BB962C8B-B14F-4D97-AF65-F5344CB8AC3E}">
        <p14:creationId xmlns:p14="http://schemas.microsoft.com/office/powerpoint/2010/main" val="407104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12" grpId="0"/>
      <p:bldP spid="8" grpId="0"/>
      <p:bldP spid="11"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2519" y="1143000"/>
            <a:ext cx="5105400" cy="1323439"/>
          </a:xfrm>
          <a:prstGeom prst="rect">
            <a:avLst/>
          </a:prstGeom>
          <a:solidFill>
            <a:srgbClr val="0083E6"/>
          </a:solidFill>
        </p:spPr>
        <p:txBody>
          <a:bodyPr wrap="square" rtlCol="0">
            <a:spAutoFit/>
          </a:bodyPr>
          <a:lstStyle/>
          <a:p>
            <a:pPr algn="ctr"/>
            <a:r>
              <a:rPr lang="en-US" sz="8000">
                <a:solidFill>
                  <a:schemeClr val="bg1"/>
                </a:solidFill>
                <a:latin typeface="Arial-Rounded" pitchFamily="34" charset="0"/>
                <a:ea typeface="Arial-Rounded" pitchFamily="34" charset="0"/>
                <a:cs typeface="Arial-Rounded" pitchFamily="34" charset="0"/>
              </a:rPr>
              <a:t>So sánh</a:t>
            </a:r>
          </a:p>
        </p:txBody>
      </p:sp>
      <p:sp>
        <p:nvSpPr>
          <p:cNvPr id="6" name="TextBox 5"/>
          <p:cNvSpPr txBox="1"/>
          <p:nvPr/>
        </p:nvSpPr>
        <p:spPr>
          <a:xfrm>
            <a:off x="2607847" y="3472036"/>
            <a:ext cx="3088767"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oat</a:t>
            </a:r>
          </a:p>
        </p:txBody>
      </p:sp>
      <p:sp>
        <p:nvSpPr>
          <p:cNvPr id="7" name="TextBox 6"/>
          <p:cNvSpPr txBox="1"/>
          <p:nvPr/>
        </p:nvSpPr>
        <p:spPr>
          <a:xfrm>
            <a:off x="6419113" y="3470372"/>
            <a:ext cx="3397644" cy="1865376"/>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oăt</a:t>
            </a:r>
          </a:p>
        </p:txBody>
      </p:sp>
      <p:sp>
        <p:nvSpPr>
          <p:cNvPr id="9" name="TextBox 8"/>
          <p:cNvSpPr txBox="1"/>
          <p:nvPr/>
        </p:nvSpPr>
        <p:spPr>
          <a:xfrm>
            <a:off x="-3278860" y="1981200"/>
            <a:ext cx="2320636"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o</a:t>
            </a:r>
          </a:p>
        </p:txBody>
      </p:sp>
      <p:sp>
        <p:nvSpPr>
          <p:cNvPr id="10" name="TextBox 9"/>
          <p:cNvSpPr txBox="1"/>
          <p:nvPr/>
        </p:nvSpPr>
        <p:spPr>
          <a:xfrm>
            <a:off x="2523450" y="3472036"/>
            <a:ext cx="2109669"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o</a:t>
            </a:r>
          </a:p>
        </p:txBody>
      </p:sp>
      <p:sp>
        <p:nvSpPr>
          <p:cNvPr id="12" name="TextBox 11"/>
          <p:cNvSpPr txBox="1"/>
          <p:nvPr/>
        </p:nvSpPr>
        <p:spPr>
          <a:xfrm>
            <a:off x="3086009" y="3481614"/>
            <a:ext cx="2552700" cy="1862048"/>
          </a:xfrm>
          <a:prstGeom prst="rect">
            <a:avLst/>
          </a:prstGeom>
          <a:noFill/>
        </p:spPr>
        <p:txBody>
          <a:bodyPr wrap="square" rtlCol="0">
            <a:spAutoFit/>
          </a:bodyPr>
          <a:lstStyle/>
          <a:p>
            <a:pPr algn="ctr"/>
            <a:r>
              <a:rPr lang="en-US" sz="11500">
                <a:solidFill>
                  <a:srgbClr val="7030A0"/>
                </a:solidFill>
                <a:latin typeface="Arial-Rounded" pitchFamily="34" charset="0"/>
                <a:ea typeface="Arial-Rounded" pitchFamily="34" charset="0"/>
                <a:cs typeface="Arial-Rounded" pitchFamily="34" charset="0"/>
              </a:rPr>
              <a:t>a</a:t>
            </a:r>
          </a:p>
        </p:txBody>
      </p:sp>
      <p:sp>
        <p:nvSpPr>
          <p:cNvPr id="8" name="TextBox 7"/>
          <p:cNvSpPr txBox="1"/>
          <p:nvPr/>
        </p:nvSpPr>
        <p:spPr>
          <a:xfrm>
            <a:off x="7036455" y="3475220"/>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ă</a:t>
            </a:r>
          </a:p>
        </p:txBody>
      </p:sp>
      <p:sp>
        <p:nvSpPr>
          <p:cNvPr id="11" name="TextBox 10"/>
          <p:cNvSpPr txBox="1"/>
          <p:nvPr/>
        </p:nvSpPr>
        <p:spPr>
          <a:xfrm>
            <a:off x="3896432" y="3472036"/>
            <a:ext cx="2109669"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t</a:t>
            </a:r>
          </a:p>
        </p:txBody>
      </p:sp>
      <p:sp>
        <p:nvSpPr>
          <p:cNvPr id="13" name="TextBox 12"/>
          <p:cNvSpPr txBox="1"/>
          <p:nvPr/>
        </p:nvSpPr>
        <p:spPr>
          <a:xfrm>
            <a:off x="6470860" y="3472036"/>
            <a:ext cx="2109669"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o</a:t>
            </a:r>
          </a:p>
        </p:txBody>
      </p:sp>
      <p:sp>
        <p:nvSpPr>
          <p:cNvPr id="14" name="TextBox 13"/>
          <p:cNvSpPr txBox="1"/>
          <p:nvPr/>
        </p:nvSpPr>
        <p:spPr>
          <a:xfrm>
            <a:off x="7857450" y="3472036"/>
            <a:ext cx="2109669"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t</a:t>
            </a:r>
          </a:p>
        </p:txBody>
      </p:sp>
    </p:spTree>
    <p:extLst>
      <p:ext uri="{BB962C8B-B14F-4D97-AF65-F5344CB8AC3E}">
        <p14:creationId xmlns:p14="http://schemas.microsoft.com/office/powerpoint/2010/main" val="23489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12" grpId="0"/>
      <p:bldP spid="8" grpId="0"/>
      <p:bldP spid="11"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6975" y="20050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hoạt</a:t>
            </a:r>
          </a:p>
        </p:txBody>
      </p:sp>
      <p:sp>
        <p:nvSpPr>
          <p:cNvPr id="5" name="Title 1"/>
          <p:cNvSpPr txBox="1">
            <a:spLocks/>
          </p:cNvSpPr>
          <p:nvPr/>
        </p:nvSpPr>
        <p:spPr>
          <a:xfrm>
            <a:off x="3473325" y="20050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khoát</a:t>
            </a:r>
          </a:p>
        </p:txBody>
      </p:sp>
      <p:sp>
        <p:nvSpPr>
          <p:cNvPr id="7" name="Title 1"/>
          <p:cNvSpPr txBox="1">
            <a:spLocks/>
          </p:cNvSpPr>
          <p:nvPr/>
        </p:nvSpPr>
        <p:spPr>
          <a:xfrm>
            <a:off x="6186551" y="20050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toán</a:t>
            </a:r>
          </a:p>
        </p:txBody>
      </p:sp>
      <p:sp>
        <p:nvSpPr>
          <p:cNvPr id="8" name="Title 1"/>
          <p:cNvSpPr txBox="1">
            <a:spLocks/>
          </p:cNvSpPr>
          <p:nvPr/>
        </p:nvSpPr>
        <p:spPr>
          <a:xfrm>
            <a:off x="1250235"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oat</a:t>
            </a:r>
          </a:p>
        </p:txBody>
      </p:sp>
      <p:sp>
        <p:nvSpPr>
          <p:cNvPr id="11" name="Title 1"/>
          <p:cNvSpPr txBox="1">
            <a:spLocks/>
          </p:cNvSpPr>
          <p:nvPr/>
        </p:nvSpPr>
        <p:spPr>
          <a:xfrm>
            <a:off x="4215929"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oat</a:t>
            </a:r>
          </a:p>
        </p:txBody>
      </p:sp>
      <p:sp>
        <p:nvSpPr>
          <p:cNvPr id="13" name="Title 1"/>
          <p:cNvSpPr txBox="1">
            <a:spLocks/>
          </p:cNvSpPr>
          <p:nvPr/>
        </p:nvSpPr>
        <p:spPr>
          <a:xfrm>
            <a:off x="6646853"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oan</a:t>
            </a:r>
          </a:p>
        </p:txBody>
      </p:sp>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0" name="AutoShape 6" descr="Nâng cao kỹ năng viết với 7 bước hiệu quả | Edu2Review"/>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2" name="AutoShape 8" descr="Nâng cao kỹ năng viết với 7 bước hiệu quả | Edu2Review"/>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4" name="AutoShape 10" descr="Nâng cao kỹ năng viết với 7 bước hiệu quả | Edu2Review"/>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5" name="AutoShape 12" descr="Nâng cao kỹ năng viết với 7 bước hiệu quả | Edu2Review"/>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6" name="AutoShape 16" descr="Làm thế nào để viết hay hơn? | Edu2Review"/>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7" name="Title 1"/>
          <p:cNvSpPr txBox="1">
            <a:spLocks/>
          </p:cNvSpPr>
          <p:nvPr/>
        </p:nvSpPr>
        <p:spPr>
          <a:xfrm>
            <a:off x="8862775" y="20050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xoan</a:t>
            </a:r>
          </a:p>
        </p:txBody>
      </p:sp>
      <p:sp>
        <p:nvSpPr>
          <p:cNvPr id="18" name="Title 1"/>
          <p:cNvSpPr txBox="1">
            <a:spLocks/>
          </p:cNvSpPr>
          <p:nvPr/>
        </p:nvSpPr>
        <p:spPr>
          <a:xfrm>
            <a:off x="9524090"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oan</a:t>
            </a:r>
          </a:p>
        </p:txBody>
      </p:sp>
      <p:sp>
        <p:nvSpPr>
          <p:cNvPr id="22" name="Title 1"/>
          <p:cNvSpPr txBox="1">
            <a:spLocks/>
          </p:cNvSpPr>
          <p:nvPr/>
        </p:nvSpPr>
        <p:spPr>
          <a:xfrm>
            <a:off x="615922" y="33959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choắt</a:t>
            </a:r>
          </a:p>
        </p:txBody>
      </p:sp>
      <p:sp>
        <p:nvSpPr>
          <p:cNvPr id="23" name="Title 1"/>
          <p:cNvSpPr txBox="1">
            <a:spLocks/>
          </p:cNvSpPr>
          <p:nvPr/>
        </p:nvSpPr>
        <p:spPr>
          <a:xfrm>
            <a:off x="3481841" y="33959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hoắt</a:t>
            </a:r>
          </a:p>
        </p:txBody>
      </p:sp>
      <p:sp>
        <p:nvSpPr>
          <p:cNvPr id="24" name="Title 1"/>
          <p:cNvSpPr txBox="1">
            <a:spLocks/>
          </p:cNvSpPr>
          <p:nvPr/>
        </p:nvSpPr>
        <p:spPr>
          <a:xfrm>
            <a:off x="6195067" y="33959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ngoằn</a:t>
            </a:r>
          </a:p>
        </p:txBody>
      </p:sp>
      <p:sp>
        <p:nvSpPr>
          <p:cNvPr id="25" name="Title 1"/>
          <p:cNvSpPr txBox="1">
            <a:spLocks/>
          </p:cNvSpPr>
          <p:nvPr/>
        </p:nvSpPr>
        <p:spPr>
          <a:xfrm>
            <a:off x="1473443" y="3219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oăt</a:t>
            </a:r>
          </a:p>
        </p:txBody>
      </p:sp>
      <p:sp>
        <p:nvSpPr>
          <p:cNvPr id="26" name="Title 1"/>
          <p:cNvSpPr txBox="1">
            <a:spLocks/>
          </p:cNvSpPr>
          <p:nvPr/>
        </p:nvSpPr>
        <p:spPr>
          <a:xfrm>
            <a:off x="4048539" y="3219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oăt</a:t>
            </a:r>
          </a:p>
        </p:txBody>
      </p:sp>
      <p:sp>
        <p:nvSpPr>
          <p:cNvPr id="27" name="Title 1"/>
          <p:cNvSpPr txBox="1">
            <a:spLocks/>
          </p:cNvSpPr>
          <p:nvPr/>
        </p:nvSpPr>
        <p:spPr>
          <a:xfrm>
            <a:off x="6970146" y="3219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oăn</a:t>
            </a:r>
          </a:p>
        </p:txBody>
      </p:sp>
      <p:sp>
        <p:nvSpPr>
          <p:cNvPr id="28" name="Title 1"/>
          <p:cNvSpPr txBox="1">
            <a:spLocks/>
          </p:cNvSpPr>
          <p:nvPr/>
        </p:nvSpPr>
        <p:spPr>
          <a:xfrm>
            <a:off x="8838633" y="33959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thoăn</a:t>
            </a:r>
          </a:p>
        </p:txBody>
      </p:sp>
      <p:sp>
        <p:nvSpPr>
          <p:cNvPr id="29" name="Title 1"/>
          <p:cNvSpPr txBox="1">
            <a:spLocks/>
          </p:cNvSpPr>
          <p:nvPr/>
        </p:nvSpPr>
        <p:spPr>
          <a:xfrm>
            <a:off x="9622156" y="3219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oăn</a:t>
            </a:r>
          </a:p>
        </p:txBody>
      </p:sp>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7" grpId="0"/>
      <p:bldP spid="18" grpId="0"/>
      <p:bldP spid="22" grpId="0"/>
      <p:bldP spid="23" grpId="0"/>
      <p:bldP spid="24" grpId="0"/>
      <p:bldP spid="25" grpId="0"/>
      <p:bldP spid="26" grpId="0"/>
      <p:bldP spid="27" grpId="0"/>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p:cNvSpPr txBox="1">
            <a:spLocks/>
          </p:cNvSpPr>
          <p:nvPr/>
        </p:nvSpPr>
        <p:spPr>
          <a:xfrm>
            <a:off x="5739913" y="2408237"/>
            <a:ext cx="6513206"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a:solidFill>
                  <a:srgbClr val="0070C0"/>
                </a:solidFill>
                <a:latin typeface="DomCasual" pitchFamily="18" charset="0"/>
                <a:ea typeface="DomCasual" pitchFamily="18" charset="0"/>
                <a:cs typeface="DomCasual" pitchFamily="18" charset="0"/>
              </a:rPr>
              <a:t>Thư giãn nào!</a:t>
            </a:r>
          </a:p>
        </p:txBody>
      </p:sp>
    </p:spTree>
    <p:extLst>
      <p:ext uri="{BB962C8B-B14F-4D97-AF65-F5344CB8AC3E}">
        <p14:creationId xmlns:p14="http://schemas.microsoft.com/office/powerpoint/2010/main" val="2943438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a:spLocks/>
          </p:cNvSpPr>
          <p:nvPr/>
        </p:nvSpPr>
        <p:spPr>
          <a:xfrm>
            <a:off x="556975" y="4767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hoạt</a:t>
            </a:r>
          </a:p>
        </p:txBody>
      </p:sp>
      <p:sp>
        <p:nvSpPr>
          <p:cNvPr id="32" name="Title 1"/>
          <p:cNvSpPr txBox="1">
            <a:spLocks/>
          </p:cNvSpPr>
          <p:nvPr/>
        </p:nvSpPr>
        <p:spPr>
          <a:xfrm>
            <a:off x="3473325" y="47675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khoát</a:t>
            </a:r>
          </a:p>
        </p:txBody>
      </p:sp>
      <p:sp>
        <p:nvSpPr>
          <p:cNvPr id="33" name="Title 1"/>
          <p:cNvSpPr txBox="1">
            <a:spLocks/>
          </p:cNvSpPr>
          <p:nvPr/>
        </p:nvSpPr>
        <p:spPr>
          <a:xfrm>
            <a:off x="6186551" y="47675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toán</a:t>
            </a:r>
          </a:p>
        </p:txBody>
      </p:sp>
      <p:sp>
        <p:nvSpPr>
          <p:cNvPr id="34" name="Title 1"/>
          <p:cNvSpPr txBox="1">
            <a:spLocks/>
          </p:cNvSpPr>
          <p:nvPr/>
        </p:nvSpPr>
        <p:spPr>
          <a:xfrm>
            <a:off x="1250235" y="4591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oat</a:t>
            </a:r>
          </a:p>
        </p:txBody>
      </p:sp>
      <p:sp>
        <p:nvSpPr>
          <p:cNvPr id="35" name="Title 1"/>
          <p:cNvSpPr txBox="1">
            <a:spLocks/>
          </p:cNvSpPr>
          <p:nvPr/>
        </p:nvSpPr>
        <p:spPr>
          <a:xfrm>
            <a:off x="4215929" y="4591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oat</a:t>
            </a:r>
          </a:p>
        </p:txBody>
      </p:sp>
      <p:sp>
        <p:nvSpPr>
          <p:cNvPr id="36" name="Title 1"/>
          <p:cNvSpPr txBox="1">
            <a:spLocks/>
          </p:cNvSpPr>
          <p:nvPr/>
        </p:nvSpPr>
        <p:spPr>
          <a:xfrm>
            <a:off x="6646853" y="4591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oan</a:t>
            </a:r>
          </a:p>
        </p:txBody>
      </p:sp>
      <p:sp>
        <p:nvSpPr>
          <p:cNvPr id="37" name="Title 1"/>
          <p:cNvSpPr txBox="1">
            <a:spLocks/>
          </p:cNvSpPr>
          <p:nvPr/>
        </p:nvSpPr>
        <p:spPr>
          <a:xfrm>
            <a:off x="8862775" y="4767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xoan</a:t>
            </a:r>
          </a:p>
        </p:txBody>
      </p:sp>
      <p:sp>
        <p:nvSpPr>
          <p:cNvPr id="38" name="Title 1"/>
          <p:cNvSpPr txBox="1">
            <a:spLocks/>
          </p:cNvSpPr>
          <p:nvPr/>
        </p:nvSpPr>
        <p:spPr>
          <a:xfrm>
            <a:off x="9524090" y="4591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oan</a:t>
            </a:r>
          </a:p>
        </p:txBody>
      </p:sp>
      <p:sp>
        <p:nvSpPr>
          <p:cNvPr id="39" name="Title 1"/>
          <p:cNvSpPr txBox="1">
            <a:spLocks/>
          </p:cNvSpPr>
          <p:nvPr/>
        </p:nvSpPr>
        <p:spPr>
          <a:xfrm>
            <a:off x="615922" y="58343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choắt</a:t>
            </a:r>
          </a:p>
        </p:txBody>
      </p:sp>
      <p:sp>
        <p:nvSpPr>
          <p:cNvPr id="40" name="Title 1"/>
          <p:cNvSpPr txBox="1">
            <a:spLocks/>
          </p:cNvSpPr>
          <p:nvPr/>
        </p:nvSpPr>
        <p:spPr>
          <a:xfrm>
            <a:off x="3481841" y="58343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hoắt</a:t>
            </a:r>
          </a:p>
        </p:txBody>
      </p:sp>
      <p:sp>
        <p:nvSpPr>
          <p:cNvPr id="41" name="Title 1"/>
          <p:cNvSpPr txBox="1">
            <a:spLocks/>
          </p:cNvSpPr>
          <p:nvPr/>
        </p:nvSpPr>
        <p:spPr>
          <a:xfrm>
            <a:off x="6195067" y="58343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ngoằn</a:t>
            </a:r>
          </a:p>
        </p:txBody>
      </p:sp>
      <p:sp>
        <p:nvSpPr>
          <p:cNvPr id="42" name="Title 1"/>
          <p:cNvSpPr txBox="1">
            <a:spLocks/>
          </p:cNvSpPr>
          <p:nvPr/>
        </p:nvSpPr>
        <p:spPr>
          <a:xfrm>
            <a:off x="1473443" y="5658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oăt</a:t>
            </a:r>
          </a:p>
        </p:txBody>
      </p:sp>
      <p:sp>
        <p:nvSpPr>
          <p:cNvPr id="43" name="Title 1"/>
          <p:cNvSpPr txBox="1">
            <a:spLocks/>
          </p:cNvSpPr>
          <p:nvPr/>
        </p:nvSpPr>
        <p:spPr>
          <a:xfrm>
            <a:off x="4048539" y="5658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oăt</a:t>
            </a:r>
          </a:p>
        </p:txBody>
      </p:sp>
      <p:sp>
        <p:nvSpPr>
          <p:cNvPr id="44" name="Title 1"/>
          <p:cNvSpPr txBox="1">
            <a:spLocks/>
          </p:cNvSpPr>
          <p:nvPr/>
        </p:nvSpPr>
        <p:spPr>
          <a:xfrm>
            <a:off x="6970146" y="5658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oăn</a:t>
            </a:r>
          </a:p>
        </p:txBody>
      </p:sp>
      <p:sp>
        <p:nvSpPr>
          <p:cNvPr id="45" name="Title 1"/>
          <p:cNvSpPr txBox="1">
            <a:spLocks/>
          </p:cNvSpPr>
          <p:nvPr/>
        </p:nvSpPr>
        <p:spPr>
          <a:xfrm>
            <a:off x="8838633" y="58343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thoăn</a:t>
            </a:r>
          </a:p>
        </p:txBody>
      </p:sp>
      <p:sp>
        <p:nvSpPr>
          <p:cNvPr id="46" name="Title 1"/>
          <p:cNvSpPr txBox="1">
            <a:spLocks/>
          </p:cNvSpPr>
          <p:nvPr/>
        </p:nvSpPr>
        <p:spPr>
          <a:xfrm>
            <a:off x="9622156" y="5658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oăn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673" y="116576"/>
            <a:ext cx="8268120" cy="4650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5058</TotalTime>
  <Words>490</Words>
  <Application>Microsoft Office PowerPoint</Application>
  <PresentationFormat>Custom</PresentationFormat>
  <Paragraphs>170</Paragraphs>
  <Slides>35</Slides>
  <Notes>20</Notes>
  <HiddenSlides>0</HiddenSlides>
  <MMClips>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35</vt:i4>
      </vt:variant>
    </vt:vector>
  </HeadingPairs>
  <TitlesOfParts>
    <vt:vector size="47" baseType="lpstr">
      <vt:lpstr>.VnArial</vt:lpstr>
      <vt:lpstr>.VnCooper</vt:lpstr>
      <vt:lpstr>Arial-Rounded</vt:lpstr>
      <vt:lpstr>Arrus-Black</vt:lpstr>
      <vt:lpstr>AvantGarde</vt:lpstr>
      <vt:lpstr>Bandit</vt:lpstr>
      <vt:lpstr>DomCasual</vt:lpstr>
      <vt:lpstr>Arial</vt:lpstr>
      <vt:lpstr>Arial Rounded MT Bold</vt:lpstr>
      <vt:lpstr>Calibri</vt:lpstr>
      <vt:lpstr>HP001 4 hàng</vt: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655</cp:revision>
  <dcterms:created xsi:type="dcterms:W3CDTF">2021-05-08T14:00:55Z</dcterms:created>
  <dcterms:modified xsi:type="dcterms:W3CDTF">2024-12-28T19:20:12Z</dcterms:modified>
</cp:coreProperties>
</file>