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726" r:id="rId3"/>
    <p:sldId id="510" r:id="rId4"/>
    <p:sldId id="948" r:id="rId5"/>
    <p:sldId id="1032" r:id="rId6"/>
    <p:sldId id="1033" r:id="rId7"/>
    <p:sldId id="1034" r:id="rId8"/>
    <p:sldId id="1035" r:id="rId9"/>
    <p:sldId id="778" r:id="rId10"/>
    <p:sldId id="1328" r:id="rId11"/>
    <p:sldId id="1329" r:id="rId12"/>
    <p:sldId id="1330" r:id="rId13"/>
    <p:sldId id="1331" r:id="rId14"/>
    <p:sldId id="1038" r:id="rId15"/>
    <p:sldId id="54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CE1F4"/>
    <a:srgbClr val="B7EEFB"/>
    <a:srgbClr val="FF6699"/>
    <a:srgbClr val="FFFFCC"/>
    <a:srgbClr val="FFFF99"/>
    <a:srgbClr val="FF5050"/>
    <a:srgbClr val="A8BB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4B524-B2BE-4E8C-83F8-C5FB7E179F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3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6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notesSlide" Target="../notesSlides/notesSlide9.xml"/><Relationship Id="rId3" Type="http://schemas.microsoft.com/office/2007/relationships/media" Target="../media/media7.mp3"/><Relationship Id="rId21" Type="http://schemas.openxmlformats.org/officeDocument/2006/relationships/image" Target="../media/image11.png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6" Type="http://schemas.openxmlformats.org/officeDocument/2006/relationships/audio" Target="../media/media13.mp3"/><Relationship Id="rId20" Type="http://schemas.openxmlformats.org/officeDocument/2006/relationships/image" Target="../media/image1.pn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microsoft.com/office/2007/relationships/media" Target="../media/media13.mp3"/><Relationship Id="rId10" Type="http://schemas.openxmlformats.org/officeDocument/2006/relationships/audio" Target="../media/media10.mp3"/><Relationship Id="rId19" Type="http://schemas.openxmlformats.org/officeDocument/2006/relationships/audio" Target="../media/audio1.wav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audio" Target="../media/media12.mp3"/><Relationship Id="rId2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9CA9C1B-9048-1753-294B-B2AF4D40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14" y="3227724"/>
            <a:ext cx="103728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LESSON 1 (4, 5, 6)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C6F9026-E038-9618-03A5-D7E26AA1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32" y="2085102"/>
            <a:ext cx="1186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10: OUR SCHOOL TRIP</a:t>
            </a:r>
          </a:p>
        </p:txBody>
      </p:sp>
    </p:spTree>
    <p:extLst>
      <p:ext uri="{BB962C8B-B14F-4D97-AF65-F5344CB8AC3E}">
        <p14:creationId xmlns:p14="http://schemas.microsoft.com/office/powerpoint/2010/main" val="357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579120" y="4490913"/>
            <a:ext cx="11460480" cy="195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1981" indent="-761981">
              <a:lnSpc>
                <a:spcPct val="130000"/>
              </a:lnSpc>
            </a:pPr>
            <a:r>
              <a:rPr lang="en-US" sz="3200" b="1">
                <a:latin typeface="Comic Sans MS" panose="030F0702030302020204" pitchFamily="66" charset="0"/>
              </a:rPr>
              <a:t>2. 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3200">
                <a:latin typeface="Comic Sans MS" panose="030F0702030302020204" pitchFamily="66" charset="0"/>
              </a:rPr>
              <a:t>: Did your class go to Ho Tay Water Park?</a:t>
            </a:r>
          </a:p>
          <a:p>
            <a:pPr marL="761981" indent="-761981">
              <a:lnSpc>
                <a:spcPct val="130000"/>
              </a:lnSpc>
            </a:pPr>
            <a:r>
              <a:rPr lang="en-US" sz="3200">
                <a:latin typeface="Comic Sans MS" panose="030F0702030302020204" pitchFamily="66" charset="0"/>
              </a:rPr>
              <a:t>     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3200">
                <a:latin typeface="Comic Sans MS" panose="030F0702030302020204" pitchFamily="66" charset="0"/>
              </a:rPr>
              <a:t>: No, we </a:t>
            </a:r>
            <a:r>
              <a:rPr lang="en-US" sz="3200" b="1">
                <a:latin typeface="Comic Sans MS" panose="030F0702030302020204" pitchFamily="66" charset="0"/>
              </a:rPr>
              <a:t>don’t</a:t>
            </a:r>
            <a:r>
              <a:rPr lang="en-US" sz="3200">
                <a:latin typeface="Comic Sans MS" panose="030F0702030302020204" pitchFamily="66" charset="0"/>
              </a:rPr>
              <a:t> / </a:t>
            </a:r>
            <a:r>
              <a:rPr lang="en-US" sz="3200" b="1">
                <a:latin typeface="Comic Sans MS" panose="030F0702030302020204" pitchFamily="66" charset="0"/>
              </a:rPr>
              <a:t>didn’t</a:t>
            </a:r>
            <a:r>
              <a:rPr lang="en-US" sz="3200">
                <a:latin typeface="Comic Sans MS" panose="030F0702030302020204" pitchFamily="66" charset="0"/>
              </a:rPr>
              <a:t>. We went to </a:t>
            </a:r>
            <a:r>
              <a:rPr lang="en-US" sz="3200" b="1">
                <a:latin typeface="Comic Sans MS" panose="030F0702030302020204" pitchFamily="66" charset="0"/>
              </a:rPr>
              <a:t>Hoan Kiem Lake </a:t>
            </a:r>
            <a:r>
              <a:rPr lang="en-US" sz="3200">
                <a:latin typeface="Comic Sans MS" panose="030F0702030302020204" pitchFamily="66" charset="0"/>
              </a:rPr>
              <a:t>/ </a:t>
            </a:r>
            <a:r>
              <a:rPr lang="en-US" sz="3200" b="1">
                <a:latin typeface="Comic Sans MS" panose="030F0702030302020204" pitchFamily="66" charset="0"/>
              </a:rPr>
              <a:t>Thu Le Zoo</a:t>
            </a:r>
            <a:r>
              <a:rPr lang="en-US" sz="320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46FDA-D078-4D4A-920B-23759FE89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62" t="49895" r="1762" b="-349"/>
          <a:stretch/>
        </p:blipFill>
        <p:spPr>
          <a:xfrm>
            <a:off x="3022887" y="1162177"/>
            <a:ext cx="6054784" cy="33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219200" y="4432236"/>
            <a:ext cx="10165080" cy="195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6773" indent="-1066773">
              <a:lnSpc>
                <a:spcPct val="130000"/>
              </a:lnSpc>
            </a:pPr>
            <a:r>
              <a:rPr lang="en-US" sz="3200" b="1">
                <a:latin typeface="Comic Sans MS" panose="030F0702030302020204" pitchFamily="66" charset="0"/>
              </a:rPr>
              <a:t>3. 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3200">
                <a:latin typeface="Comic Sans MS" panose="030F0702030302020204" pitchFamily="66" charset="0"/>
              </a:rPr>
              <a:t>: Did they go to Hyde Park on the school trip last summer?</a:t>
            </a:r>
          </a:p>
          <a:p>
            <a:pPr marL="761981" indent="-152396">
              <a:lnSpc>
                <a:spcPct val="130000"/>
              </a:lnSpc>
            </a:pP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3200">
                <a:latin typeface="Comic Sans MS" panose="030F0702030302020204" pitchFamily="66" charset="0"/>
              </a:rPr>
              <a:t>: Yes, they </a:t>
            </a:r>
            <a:r>
              <a:rPr lang="en-US" sz="3200" b="1">
                <a:latin typeface="Comic Sans MS" panose="030F0702030302020204" pitchFamily="66" charset="0"/>
              </a:rPr>
              <a:t>did</a:t>
            </a:r>
            <a:r>
              <a:rPr lang="en-US" sz="3200">
                <a:latin typeface="Comic Sans MS" panose="030F0702030302020204" pitchFamily="66" charset="0"/>
              </a:rPr>
              <a:t> / </a:t>
            </a:r>
            <a:r>
              <a:rPr lang="en-US" sz="3200" b="1">
                <a:latin typeface="Comic Sans MS" panose="030F0702030302020204" pitchFamily="66" charset="0"/>
              </a:rPr>
              <a:t>do</a:t>
            </a:r>
            <a:r>
              <a:rPr lang="en-US" sz="3200">
                <a:latin typeface="Comic Sans MS" panose="030F0702030302020204" pitchFamily="66" charset="0"/>
              </a:rPr>
              <a:t>. It was great!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E228B-2CD0-4C90-B6E6-8F329FBCF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15"/>
          <a:stretch/>
        </p:blipFill>
        <p:spPr>
          <a:xfrm>
            <a:off x="3127418" y="1165601"/>
            <a:ext cx="5937165" cy="319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114422" y="3998775"/>
            <a:ext cx="10193657" cy="249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6773" indent="-1066773">
              <a:lnSpc>
                <a:spcPct val="130000"/>
              </a:lnSpc>
            </a:pPr>
            <a:r>
              <a:rPr lang="en-US" sz="3067" b="1">
                <a:latin typeface="Comic Sans MS" panose="030F0702030302020204" pitchFamily="66" charset="0"/>
              </a:rPr>
              <a:t>4. </a:t>
            </a:r>
            <a:r>
              <a:rPr lang="en-US" sz="3067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3067">
                <a:latin typeface="Comic Sans MS" panose="030F0702030302020204" pitchFamily="66" charset="0"/>
              </a:rPr>
              <a:t>: </a:t>
            </a:r>
            <a:r>
              <a:rPr lang="en-US" sz="3067" b="1">
                <a:latin typeface="Comic Sans MS" panose="030F0702030302020204" pitchFamily="66" charset="0"/>
              </a:rPr>
              <a:t>Did</a:t>
            </a:r>
            <a:r>
              <a:rPr lang="en-US" sz="3067">
                <a:latin typeface="Comic Sans MS" panose="030F0702030302020204" pitchFamily="66" charset="0"/>
              </a:rPr>
              <a:t> / </a:t>
            </a:r>
            <a:r>
              <a:rPr lang="en-US" sz="3067" b="1">
                <a:latin typeface="Comic Sans MS" panose="030F0702030302020204" pitchFamily="66" charset="0"/>
              </a:rPr>
              <a:t>Do</a:t>
            </a:r>
            <a:r>
              <a:rPr lang="en-US" sz="3067">
                <a:latin typeface="Comic Sans MS" panose="030F0702030302020204" pitchFamily="66" charset="0"/>
              </a:rPr>
              <a:t> they go to the Opera House on the school trip last year? </a:t>
            </a:r>
          </a:p>
          <a:p>
            <a:pPr marL="1066773" indent="-457189">
              <a:lnSpc>
                <a:spcPct val="130000"/>
              </a:lnSpc>
            </a:pPr>
            <a:r>
              <a:rPr lang="en-US" sz="3067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3067">
                <a:latin typeface="Comic Sans MS" panose="030F0702030302020204" pitchFamily="66" charset="0"/>
              </a:rPr>
              <a:t>: No, they didn’t. They went to </a:t>
            </a:r>
            <a:r>
              <a:rPr lang="en-US" sz="3067" b="1">
                <a:latin typeface="Comic Sans MS" panose="030F0702030302020204" pitchFamily="66" charset="0"/>
              </a:rPr>
              <a:t>Bai Dinh Pagoda</a:t>
            </a:r>
            <a:r>
              <a:rPr lang="en-US" sz="3067">
                <a:latin typeface="Comic Sans MS" panose="030F0702030302020204" pitchFamily="66" charset="0"/>
              </a:rPr>
              <a:t> / </a:t>
            </a:r>
            <a:r>
              <a:rPr lang="en-US" sz="3067" b="1">
                <a:latin typeface="Comic Sans MS" panose="030F0702030302020204" pitchFamily="66" charset="0"/>
              </a:rPr>
              <a:t>Ba Na Hills</a:t>
            </a:r>
            <a:r>
              <a:rPr lang="en-US" sz="3067">
                <a:latin typeface="Comic Sans MS" panose="030F0702030302020204" pitchFamily="66" charset="0"/>
              </a:rPr>
              <a:t>. </a:t>
            </a:r>
            <a:endParaRPr lang="en-US" sz="3067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E228B-2CD0-4C90-B6E6-8F329FBCF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17" b="1598"/>
          <a:stretch/>
        </p:blipFill>
        <p:spPr>
          <a:xfrm>
            <a:off x="3279818" y="1177319"/>
            <a:ext cx="5300303" cy="28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549701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Listen, complete and sing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D23F-D335-F438-C479-9430567982F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3260" y="825143"/>
            <a:ext cx="10725479" cy="552310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97D3F6-B5BE-78FF-11F9-D42EB501C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43366"/>
              </p:ext>
            </p:extLst>
          </p:nvPr>
        </p:nvGraphicFramePr>
        <p:xfrm>
          <a:off x="3510280" y="2709862"/>
          <a:ext cx="1162050" cy="54864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466558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watch</a:t>
                      </a: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0205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E3B48C-70D6-00F2-83A1-D18CDAFA0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01535"/>
              </p:ext>
            </p:extLst>
          </p:nvPr>
        </p:nvGraphicFramePr>
        <p:xfrm>
          <a:off x="4462634" y="3900648"/>
          <a:ext cx="3050741" cy="548640"/>
        </p:xfrm>
        <a:graphic>
          <a:graphicData uri="http://schemas.openxmlformats.org/drawingml/2006/table">
            <a:tbl>
              <a:tblPr/>
              <a:tblGrid>
                <a:gridCol w="3050741">
                  <a:extLst>
                    <a:ext uri="{9D8B030D-6E8A-4147-A177-3AD203B41FA5}">
                      <a16:colId xmlns:a16="http://schemas.microsoft.com/office/drawing/2014/main" val="466558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swimming pool</a:t>
                      </a:r>
                      <a:r>
                        <a:rPr lang="vi-VN" sz="3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02051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0D9743-150B-F35B-E967-565D4762F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55165"/>
              </p:ext>
            </p:extLst>
          </p:nvPr>
        </p:nvGraphicFramePr>
        <p:xfrm>
          <a:off x="3321655" y="5090740"/>
          <a:ext cx="2791425" cy="548640"/>
        </p:xfrm>
        <a:graphic>
          <a:graphicData uri="http://schemas.openxmlformats.org/drawingml/2006/table">
            <a:tbl>
              <a:tblPr/>
              <a:tblGrid>
                <a:gridCol w="2791425">
                  <a:extLst>
                    <a:ext uri="{9D8B030D-6E8A-4147-A177-3AD203B41FA5}">
                      <a16:colId xmlns:a16="http://schemas.microsoft.com/office/drawing/2014/main" val="466558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0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badminton</a:t>
                      </a: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020510"/>
                  </a:ext>
                </a:extLst>
              </a:tr>
            </a:tbl>
          </a:graphicData>
        </a:graphic>
      </p:graphicFrame>
      <p:pic>
        <p:nvPicPr>
          <p:cNvPr id="11" name="Track 99">
            <a:hlinkClick r:id="" action="ppaction://media"/>
            <a:extLst>
              <a:ext uri="{FF2B5EF4-FFF2-40B4-BE49-F238E27FC236}">
                <a16:creationId xmlns:a16="http://schemas.microsoft.com/office/drawing/2014/main" id="{BC8AA475-E075-08C2-3B6B-243C6DB8C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896784" y="300870"/>
            <a:ext cx="406400" cy="40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12" name="U 10 L 1.6 cau 1">
            <a:hlinkClick r:id="" action="ppaction://media"/>
            <a:extLst>
              <a:ext uri="{FF2B5EF4-FFF2-40B4-BE49-F238E27FC236}">
                <a16:creationId xmlns:a16="http://schemas.microsoft.com/office/drawing/2014/main" id="{E2D30E70-4F31-C6A7-9BC3-32D487C8BF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7420" y="156516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0 L 1.6 cau 2">
            <a:hlinkClick r:id="" action="ppaction://media"/>
            <a:extLst>
              <a:ext uri="{FF2B5EF4-FFF2-40B4-BE49-F238E27FC236}">
                <a16:creationId xmlns:a16="http://schemas.microsoft.com/office/drawing/2014/main" id="{EA301925-BB69-7A73-C697-B66D3F5A09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7420" y="216457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0 L 1.6 cau 3">
            <a:hlinkClick r:id="" action="ppaction://media"/>
            <a:extLst>
              <a:ext uri="{FF2B5EF4-FFF2-40B4-BE49-F238E27FC236}">
                <a16:creationId xmlns:a16="http://schemas.microsoft.com/office/drawing/2014/main" id="{25D4720E-C56E-35C1-DE68-68F50B02EBA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7420" y="282717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0 L 1.6 cau 4, 8">
            <a:hlinkClick r:id="" action="ppaction://media"/>
            <a:extLst>
              <a:ext uri="{FF2B5EF4-FFF2-40B4-BE49-F238E27FC236}">
                <a16:creationId xmlns:a16="http://schemas.microsoft.com/office/drawing/2014/main" id="{3592EB7E-972D-A599-ACD9-C48E306D4FC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06400" y="344509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10 L 1.6 cau 4, 8">
            <a:hlinkClick r:id="" action="ppaction://media"/>
            <a:extLst>
              <a:ext uri="{FF2B5EF4-FFF2-40B4-BE49-F238E27FC236}">
                <a16:creationId xmlns:a16="http://schemas.microsoft.com/office/drawing/2014/main" id="{64CC038D-5531-10F8-C773-3569472743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6487" y="585584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1" name="U 10 L 1.6 cau 5">
            <a:hlinkClick r:id="" action="ppaction://media"/>
            <a:extLst>
              <a:ext uri="{FF2B5EF4-FFF2-40B4-BE49-F238E27FC236}">
                <a16:creationId xmlns:a16="http://schemas.microsoft.com/office/drawing/2014/main" id="{F009DB21-7B1B-2EB4-DD8C-8130EE6F64A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06400" y="403952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2" name="U 10 L 1.6 cau 6">
            <a:hlinkClick r:id="" action="ppaction://media"/>
            <a:extLst>
              <a:ext uri="{FF2B5EF4-FFF2-40B4-BE49-F238E27FC236}">
                <a16:creationId xmlns:a16="http://schemas.microsoft.com/office/drawing/2014/main" id="{64CB5986-DC71-8790-E054-98C2CBEC176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45977" y="461557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23" name="U 10 L 1.6 cau 7">
            <a:hlinkClick r:id="" action="ppaction://media"/>
            <a:extLst>
              <a:ext uri="{FF2B5EF4-FFF2-40B4-BE49-F238E27FC236}">
                <a16:creationId xmlns:a16="http://schemas.microsoft.com/office/drawing/2014/main" id="{E96009EF-CD00-9B0A-8901-75C579AB619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14447" y="522492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23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crapbook.momsbreak.com/School/SchoolHouseFreamRedYellowRoof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28576"/>
            <a:ext cx="11887200" cy="6677024"/>
          </a:xfrm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62400" y="2286001"/>
            <a:ext cx="369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7653" y="3177827"/>
            <a:ext cx="60686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Practice more at home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Prepare Unit 10- Lesson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( 1, 2, 3)</a:t>
            </a:r>
          </a:p>
        </p:txBody>
      </p:sp>
      <p:pic>
        <p:nvPicPr>
          <p:cNvPr id="55302" name="Picture 7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325" y="790576"/>
            <a:ext cx="1855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" y="416923"/>
            <a:ext cx="175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838200" y="3759201"/>
            <a:ext cx="102870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</a:t>
            </a:r>
            <a:endParaRPr lang="en-US" sz="10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548532" y="5571724"/>
            <a:ext cx="46237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Bai Dinh Pagoda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74759-C352-A04D-7EBC-A20D102E9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73" y="2055004"/>
            <a:ext cx="4283877" cy="2462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899338" y="2396359"/>
            <a:ext cx="4758744" cy="19655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39994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541986" y="5424845"/>
            <a:ext cx="60042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 Hoan Kiem Lake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38488-8FD1-1388-ACE2-E4C439E85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82" y="2047590"/>
            <a:ext cx="5157090" cy="2611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620729" y="2091727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18599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3520965" y="5445095"/>
            <a:ext cx="73677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Suoi Tien Theme Park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EF6CA-B2C5-71AA-EE61-0310EDB3F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87" y="2228192"/>
            <a:ext cx="4871796" cy="27221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4032087" y="2644993"/>
            <a:ext cx="4950542" cy="21516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24658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C7542BEF-F800-443D-BB4F-6A8940A004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0670" y="501446"/>
            <a:ext cx="6004284" cy="100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Guessing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F464C-D2BF-490E-BC55-C32338BFD248}"/>
              </a:ext>
            </a:extLst>
          </p:cNvPr>
          <p:cNvSpPr txBox="1"/>
          <p:nvPr/>
        </p:nvSpPr>
        <p:spPr>
          <a:xfrm>
            <a:off x="4246044" y="5415240"/>
            <a:ext cx="38735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Na Hills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5C479-B139-0729-2F71-661F7BDFB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06" y="2364334"/>
            <a:ext cx="4950541" cy="25833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5D7A3E-07CE-4D80-890E-718D991EB415}"/>
              </a:ext>
            </a:extLst>
          </p:cNvPr>
          <p:cNvSpPr/>
          <p:nvPr/>
        </p:nvSpPr>
        <p:spPr>
          <a:xfrm>
            <a:off x="3451289" y="2603445"/>
            <a:ext cx="4762374" cy="18949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Guessing?</a:t>
            </a:r>
          </a:p>
        </p:txBody>
      </p:sp>
    </p:spTree>
    <p:extLst>
      <p:ext uri="{BB962C8B-B14F-4D97-AF65-F5344CB8AC3E}">
        <p14:creationId xmlns:p14="http://schemas.microsoft.com/office/powerpoint/2010/main" val="23228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51057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tick or cross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4F1C6-2EC5-0F85-83D9-7BCFB04A39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7255" y="1156138"/>
            <a:ext cx="10906864" cy="4813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F6ABC-DA07-D551-CDFF-60EBE889990A}"/>
              </a:ext>
            </a:extLst>
          </p:cNvPr>
          <p:cNvSpPr txBox="1"/>
          <p:nvPr/>
        </p:nvSpPr>
        <p:spPr>
          <a:xfrm>
            <a:off x="2792248" y="4981903"/>
            <a:ext cx="4659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9A6BF-2532-C699-F554-F86FEF6E6D73}"/>
              </a:ext>
            </a:extLst>
          </p:cNvPr>
          <p:cNvSpPr txBox="1"/>
          <p:nvPr/>
        </p:nvSpPr>
        <p:spPr>
          <a:xfrm>
            <a:off x="5681281" y="5005353"/>
            <a:ext cx="4700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A96ECA-B7AD-A4FA-E32B-AFCFDD0E060A}"/>
              </a:ext>
            </a:extLst>
          </p:cNvPr>
          <p:cNvSpPr txBox="1"/>
          <p:nvPr/>
        </p:nvSpPr>
        <p:spPr>
          <a:xfrm>
            <a:off x="8215253" y="4981903"/>
            <a:ext cx="4659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0458A-A584-919F-9ECF-369E4C966296}"/>
              </a:ext>
            </a:extLst>
          </p:cNvPr>
          <p:cNvSpPr txBox="1"/>
          <p:nvPr/>
        </p:nvSpPr>
        <p:spPr>
          <a:xfrm>
            <a:off x="11125305" y="5005353"/>
            <a:ext cx="4700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500" b="1" dirty="0">
              <a:solidFill>
                <a:srgbClr val="FF0000"/>
              </a:solidFill>
            </a:endParaRPr>
          </a:p>
        </p:txBody>
      </p:sp>
      <p:pic>
        <p:nvPicPr>
          <p:cNvPr id="13" name="Track 98">
            <a:hlinkClick r:id="" action="ppaction://media"/>
            <a:extLst>
              <a:ext uri="{FF2B5EF4-FFF2-40B4-BE49-F238E27FC236}">
                <a16:creationId xmlns:a16="http://schemas.microsoft.com/office/drawing/2014/main" id="{D102EFB6-7A7A-5BF2-8997-4D9314E40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49166" y="41874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0 L 1.4 cau 1">
            <a:hlinkClick r:id="" action="ppaction://media"/>
            <a:extLst>
              <a:ext uri="{FF2B5EF4-FFF2-40B4-BE49-F238E27FC236}">
                <a16:creationId xmlns:a16="http://schemas.microsoft.com/office/drawing/2014/main" id="{DD2B8CF5-BA96-8208-ED84-4A72C0A1DD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80904" y="2006600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5" name="U 10 L 1.4 cau 2">
            <a:hlinkClick r:id="" action="ppaction://media"/>
            <a:extLst>
              <a:ext uri="{FF2B5EF4-FFF2-40B4-BE49-F238E27FC236}">
                <a16:creationId xmlns:a16="http://schemas.microsoft.com/office/drawing/2014/main" id="{4BF0ADAB-372F-CF6C-4710-70E2BF4F412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80904" y="2709862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6" name="U 10 L 1.4 cau 3">
            <a:hlinkClick r:id="" action="ppaction://media"/>
            <a:extLst>
              <a:ext uri="{FF2B5EF4-FFF2-40B4-BE49-F238E27FC236}">
                <a16:creationId xmlns:a16="http://schemas.microsoft.com/office/drawing/2014/main" id="{31D3E472-B7BD-CAB4-252F-09E2EDDF5E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4681" y="3435895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7" name="U 10 L 1.4 cau 4">
            <a:hlinkClick r:id="" action="ppaction://media"/>
            <a:extLst>
              <a:ext uri="{FF2B5EF4-FFF2-40B4-BE49-F238E27FC236}">
                <a16:creationId xmlns:a16="http://schemas.microsoft.com/office/drawing/2014/main" id="{230A27F7-03E1-35DF-E057-520E2AC547B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7768" y="4243387"/>
            <a:ext cx="406400" cy="40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FE2700-8ED6-FB36-FBAC-0A331A8EA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461962"/>
            <a:ext cx="10865070" cy="58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548640" y="4680017"/>
            <a:ext cx="11643360" cy="13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1981" indent="-761981">
              <a:lnSpc>
                <a:spcPct val="130000"/>
              </a:lnSpc>
            </a:pPr>
            <a:r>
              <a:rPr lang="en-US" sz="3200" b="1">
                <a:latin typeface="Comic Sans MS" panose="030F0702030302020204" pitchFamily="66" charset="0"/>
              </a:rPr>
              <a:t>1. 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3200">
                <a:latin typeface="Comic Sans MS" panose="030F0702030302020204" pitchFamily="66" charset="0"/>
              </a:rPr>
              <a:t>: Did they go to Ba Na Hills last weekend?</a:t>
            </a:r>
          </a:p>
          <a:p>
            <a:pPr marL="761981" indent="-761981">
              <a:lnSpc>
                <a:spcPct val="130000"/>
              </a:lnSpc>
            </a:pPr>
            <a:r>
              <a:rPr lang="en-US" sz="3200">
                <a:latin typeface="Comic Sans MS" panose="030F0702030302020204" pitchFamily="66" charset="0"/>
              </a:rPr>
              <a:t>     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3200">
                <a:latin typeface="Comic Sans MS" panose="030F0702030302020204" pitchFamily="66" charset="0"/>
              </a:rPr>
              <a:t>: </a:t>
            </a:r>
            <a:r>
              <a:rPr lang="en-US" sz="3200" b="1">
                <a:latin typeface="Comic Sans MS" panose="030F0702030302020204" pitchFamily="66" charset="0"/>
              </a:rPr>
              <a:t>Yes, they did. / No, they didn’t.</a:t>
            </a:r>
            <a:r>
              <a:rPr lang="en-US" sz="3200">
                <a:latin typeface="Comic Sans MS" panose="030F0702030302020204" pitchFamily="66" charset="0"/>
              </a:rPr>
              <a:t> It was beautiful!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46FDA-D078-4D4A-920B-23759FE89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546"/>
          <a:stretch/>
        </p:blipFill>
        <p:spPr>
          <a:xfrm>
            <a:off x="2673927" y="941748"/>
            <a:ext cx="7051964" cy="3328736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820138DD-3D48-C4F7-EB12-60D9FFFD4794}"/>
              </a:ext>
            </a:extLst>
          </p:cNvPr>
          <p:cNvSpPr txBox="1">
            <a:spLocks/>
          </p:cNvSpPr>
          <p:nvPr/>
        </p:nvSpPr>
        <p:spPr>
          <a:xfrm>
            <a:off x="942110" y="163203"/>
            <a:ext cx="6016990" cy="53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vi-VN" sz="3733" b="1" dirty="0">
                <a:solidFill>
                  <a:srgbClr val="FF0000"/>
                </a:solidFill>
                <a:latin typeface="Comic Sans MS" panose="030F0702030302020204" pitchFamily="66" charset="0"/>
              </a:rPr>
              <a:t>5.</a:t>
            </a:r>
            <a:r>
              <a:rPr lang="en-US" sz="3733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 and complete</a:t>
            </a:r>
            <a:r>
              <a:rPr lang="en-US" sz="3733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0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2847</TotalTime>
  <Words>319</Words>
  <Application>Microsoft Office PowerPoint</Application>
  <PresentationFormat>Widescreen</PresentationFormat>
  <Paragraphs>58</Paragraphs>
  <Slides>14</Slides>
  <Notes>10</Notes>
  <HiddenSlides>0</HiddenSlides>
  <MMClips>14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A3.OpenSansBold-San</vt:lpstr>
      <vt:lpstr>A3.OpenSans-San</vt:lpstr>
      <vt:lpstr>Arial</vt:lpstr>
      <vt:lpstr>Calibri</vt:lpstr>
      <vt:lpstr>Calibri Light</vt:lpstr>
      <vt:lpstr>Comic Sans MS</vt:lpstr>
      <vt:lpstr>Impact</vt:lpstr>
      <vt:lpstr>Nixie One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153</cp:revision>
  <dcterms:created xsi:type="dcterms:W3CDTF">2021-11-11T15:46:46Z</dcterms:created>
  <dcterms:modified xsi:type="dcterms:W3CDTF">2024-12-18T10:09:18Z</dcterms:modified>
</cp:coreProperties>
</file>