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438" r:id="rId3"/>
    <p:sldId id="695" r:id="rId4"/>
    <p:sldId id="566" r:id="rId5"/>
    <p:sldId id="774" r:id="rId6"/>
    <p:sldId id="620" r:id="rId7"/>
    <p:sldId id="1034" r:id="rId8"/>
    <p:sldId id="1035" r:id="rId9"/>
    <p:sldId id="1036" r:id="rId10"/>
    <p:sldId id="1037" r:id="rId11"/>
    <p:sldId id="1038" r:id="rId12"/>
    <p:sldId id="1033" r:id="rId13"/>
    <p:sldId id="678" r:id="rId14"/>
    <p:sldId id="472" r:id="rId15"/>
    <p:sldId id="1039" r:id="rId16"/>
    <p:sldId id="1040" r:id="rId17"/>
    <p:sldId id="1041" r:id="rId18"/>
    <p:sldId id="540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F5050"/>
    <a:srgbClr val="A8BB2E"/>
    <a:srgbClr val="FF7C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3" d="100"/>
          <a:sy n="73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3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55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06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89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27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19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24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B4B524-B2BE-4E8C-83F8-C5FB7E179F3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0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54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FACEBOOK: 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38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1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cho HS đọc câu hỏi. Đưa hình ảnh để HS thể hỏi và trả lời về hình ảnh đó.</a:t>
            </a:r>
          </a:p>
        </p:txBody>
      </p:sp>
    </p:spTree>
    <p:extLst>
      <p:ext uri="{BB962C8B-B14F-4D97-AF65-F5344CB8AC3E}">
        <p14:creationId xmlns:p14="http://schemas.microsoft.com/office/powerpoint/2010/main" val="2479252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92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6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08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3DA9-B0E9-4A94-AC64-500F1D071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69F0-B8D4-4841-AF23-326ACF4E749B}" type="datetimeFigureOut">
              <a:rPr lang="en-US"/>
              <a:pPr>
                <a:defRPr/>
              </a:pPr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B63-822E-40D0-96BD-00928042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  <p:sldLayoutId id="2147483674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474FE2B3-A48B-BF65-4CDE-7B55F594B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37" y="2353239"/>
            <a:ext cx="1016128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500" b="1" dirty="0">
                <a:latin typeface="Arial" pitchFamily="34" charset="0"/>
              </a:rPr>
              <a:t>         </a:t>
            </a:r>
            <a:r>
              <a:rPr lang="en-US" sz="7000" b="1" dirty="0">
                <a:solidFill>
                  <a:srgbClr val="FF0000"/>
                </a:solidFill>
                <a:latin typeface="Arial" pitchFamily="34" charset="0"/>
              </a:rPr>
              <a:t>EXTENSION       </a:t>
            </a:r>
          </a:p>
          <a:p>
            <a:pPr algn="ctr" eaLnBrk="1" hangingPunct="1"/>
            <a:r>
              <a:rPr lang="en-US" sz="7000" b="1" dirty="0">
                <a:solidFill>
                  <a:srgbClr val="FF0000"/>
                </a:solidFill>
                <a:latin typeface="Arial" pitchFamily="34" charset="0"/>
              </a:rPr>
              <a:t>       ACTIVITIES</a:t>
            </a:r>
          </a:p>
        </p:txBody>
      </p:sp>
    </p:spTree>
    <p:extLst>
      <p:ext uri="{BB962C8B-B14F-4D97-AF65-F5344CB8AC3E}">
        <p14:creationId xmlns:p14="http://schemas.microsoft.com/office/powerpoint/2010/main" val="281021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592AEE4-CD3E-5462-1373-A36A546ABFAE}"/>
              </a:ext>
            </a:extLst>
          </p:cNvPr>
          <p:cNvGrpSpPr/>
          <p:nvPr/>
        </p:nvGrpSpPr>
        <p:grpSpPr>
          <a:xfrm flipH="1">
            <a:off x="548083" y="1500196"/>
            <a:ext cx="6562405" cy="1928803"/>
            <a:chOff x="-92790" y="1078018"/>
            <a:chExt cx="3871235" cy="118007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Speech Bubble: Rectangle with Corners Rounded 1">
              <a:extLst>
                <a:ext uri="{FF2B5EF4-FFF2-40B4-BE49-F238E27FC236}">
                  <a16:creationId xmlns:a16="http://schemas.microsoft.com/office/drawing/2014/main" id="{81DE66FE-EA1D-9C8F-C82F-9D3E7419F20D}"/>
                </a:ext>
              </a:extLst>
            </p:cNvPr>
            <p:cNvSpPr/>
            <p:nvPr/>
          </p:nvSpPr>
          <p:spPr>
            <a:xfrm flipH="1" flipV="1">
              <a:off x="-29625" y="1127577"/>
              <a:ext cx="3789874" cy="113051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grpFill/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4267" kern="0" dirty="0">
                <a:solidFill>
                  <a:srgbClr val="363549">
                    <a:lumMod val="50000"/>
                  </a:srgbClr>
                </a:solidFill>
                <a:latin typeface="Comic Sans MS" panose="030F0702030302020204" pitchFamily="66" charset="0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694FE0-B24D-7703-02B3-6A68DA790472}"/>
                </a:ext>
              </a:extLst>
            </p:cNvPr>
            <p:cNvSpPr txBox="1"/>
            <p:nvPr/>
          </p:nvSpPr>
          <p:spPr>
            <a:xfrm>
              <a:off x="-92790" y="1078018"/>
              <a:ext cx="3871235" cy="75940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231F20"/>
                  </a:solidFill>
                  <a:latin typeface="Comic Sans MS" panose="030F0702030302020204" pitchFamily="66" charset="0"/>
                </a:rPr>
                <a:t>5.Did you enjoy the holiday? Why (not)?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9B3A6A1-0973-C341-7E41-A7D13DD2C6E1}"/>
              </a:ext>
            </a:extLst>
          </p:cNvPr>
          <p:cNvSpPr txBox="1"/>
          <p:nvPr/>
        </p:nvSpPr>
        <p:spPr>
          <a:xfrm>
            <a:off x="3860131" y="344952"/>
            <a:ext cx="511710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733" b="1" dirty="0">
                <a:solidFill>
                  <a:srgbClr val="0070C0"/>
                </a:solidFill>
                <a:latin typeface="Comic Sans MS" panose="030F0702030302020204" pitchFamily="66" charset="0"/>
              </a:rPr>
              <a:t>Answer the questions</a:t>
            </a:r>
            <a:endParaRPr lang="en-US" sz="3733" kern="0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926A37-E298-68B3-E8E0-C416F1D11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670" y="2505099"/>
            <a:ext cx="3585411" cy="2213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90189D-3798-12ED-EF49-8037D5DC4D7F}"/>
              </a:ext>
            </a:extLst>
          </p:cNvPr>
          <p:cNvSpPr txBox="1"/>
          <p:nvPr/>
        </p:nvSpPr>
        <p:spPr>
          <a:xfrm>
            <a:off x="2359721" y="5158760"/>
            <a:ext cx="7402989" cy="6667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733" dirty="0">
                <a:solidFill>
                  <a:srgbClr val="FF0000"/>
                </a:solidFill>
                <a:latin typeface="Comic Sans MS" panose="030F0702030302020204" pitchFamily="66" charset="0"/>
              </a:rPr>
              <a:t>Yes. Because it was a lot of fun.</a:t>
            </a:r>
          </a:p>
        </p:txBody>
      </p:sp>
    </p:spTree>
    <p:extLst>
      <p:ext uri="{BB962C8B-B14F-4D97-AF65-F5344CB8AC3E}">
        <p14:creationId xmlns:p14="http://schemas.microsoft.com/office/powerpoint/2010/main" val="222278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FE652D-B0F1-D278-8A4E-7489DC3B2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29" y="388882"/>
            <a:ext cx="10863592" cy="593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0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77D49E-3802-20E6-85A7-F445BB8F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C7193-6FCF-E48A-03B4-5AE8EB9EA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3">
            <a:extLst>
              <a:ext uri="{FF2B5EF4-FFF2-40B4-BE49-F238E27FC236}">
                <a16:creationId xmlns:a16="http://schemas.microsoft.com/office/drawing/2014/main" id="{51A06AD0-7373-48FA-9A5E-364266204D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74056" y="1162372"/>
            <a:ext cx="9129251" cy="3431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PLAY GAME</a:t>
            </a:r>
          </a:p>
          <a:p>
            <a:pPr algn="ctr"/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Choose the best answer</a:t>
            </a:r>
          </a:p>
        </p:txBody>
      </p:sp>
    </p:spTree>
    <p:extLst>
      <p:ext uri="{BB962C8B-B14F-4D97-AF65-F5344CB8AC3E}">
        <p14:creationId xmlns:p14="http://schemas.microsoft.com/office/powerpoint/2010/main" val="30960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0B651-6266-5F1B-0421-054AD9E6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0D8A3-C3C8-EC46-4052-DE200501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Google Shape;1768;p43">
            <a:extLst>
              <a:ext uri="{FF2B5EF4-FFF2-40B4-BE49-F238E27FC236}">
                <a16:creationId xmlns:a16="http://schemas.microsoft.com/office/drawing/2014/main" id="{F0DD1725-62BF-9D3F-F6F8-4894FB2BDC9A}"/>
              </a:ext>
            </a:extLst>
          </p:cNvPr>
          <p:cNvSpPr txBox="1">
            <a:spLocks/>
          </p:cNvSpPr>
          <p:nvPr/>
        </p:nvSpPr>
        <p:spPr>
          <a:xfrm>
            <a:off x="2438400" y="777766"/>
            <a:ext cx="8303172" cy="94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1219170">
              <a:defRPr/>
            </a:pPr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Where did you go last Sunday?</a:t>
            </a:r>
            <a:endParaRPr lang="en-US" sz="4000" b="1" kern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581F713-BABC-6377-D8B6-854DAE16C6B7}"/>
              </a:ext>
            </a:extLst>
          </p:cNvPr>
          <p:cNvSpPr/>
          <p:nvPr/>
        </p:nvSpPr>
        <p:spPr>
          <a:xfrm>
            <a:off x="3532629" y="2175291"/>
            <a:ext cx="6191025" cy="835664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FF0000"/>
                </a:solidFill>
                <a:latin typeface="Comic Sans MS" panose="030F0702030302020204" pitchFamily="66" charset="0"/>
                <a:sym typeface="Arial"/>
              </a:rPr>
              <a:t>a</a:t>
            </a:r>
            <a:r>
              <a:rPr lang="en-US" sz="3200" kern="0" dirty="0">
                <a:solidFill>
                  <a:srgbClr val="00B050"/>
                </a:solidFill>
                <a:latin typeface="Comic Sans MS" panose="030F0702030302020204" pitchFamily="66" charset="0"/>
                <a:sym typeface="Arial"/>
              </a:rPr>
              <a:t>. </a:t>
            </a:r>
            <a:r>
              <a:rPr 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I watched T.V.</a:t>
            </a:r>
            <a:endParaRPr lang="en-US" sz="3200" kern="0" dirty="0">
              <a:solidFill>
                <a:srgbClr val="00B05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BC4CC6-B67F-941B-3D0B-15F30094F043}"/>
              </a:ext>
            </a:extLst>
          </p:cNvPr>
          <p:cNvSpPr/>
          <p:nvPr/>
        </p:nvSpPr>
        <p:spPr>
          <a:xfrm>
            <a:off x="3532629" y="4496368"/>
            <a:ext cx="6191025" cy="835664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FF0000"/>
                </a:solidFill>
                <a:latin typeface="Comic Sans MS" panose="030F0702030302020204" pitchFamily="66" charset="0"/>
                <a:sym typeface="Arial"/>
              </a:rPr>
              <a:t>c</a:t>
            </a:r>
            <a:r>
              <a:rPr lang="en-US" sz="3200" kern="0" dirty="0">
                <a:solidFill>
                  <a:srgbClr val="00B050"/>
                </a:solidFill>
                <a:latin typeface="Comic Sans MS" panose="030F0702030302020204" pitchFamily="66" charset="0"/>
                <a:sym typeface="Arial"/>
              </a:rPr>
              <a:t>. </a:t>
            </a:r>
            <a:r>
              <a:rPr 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It was fun.</a:t>
            </a:r>
            <a:endParaRPr lang="en-US" sz="3200" kern="0" dirty="0">
              <a:solidFill>
                <a:srgbClr val="00B05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EC0574-FC5E-C0A5-8016-A1A6655BA5BB}"/>
              </a:ext>
            </a:extLst>
          </p:cNvPr>
          <p:cNvSpPr/>
          <p:nvPr/>
        </p:nvSpPr>
        <p:spPr>
          <a:xfrm>
            <a:off x="3532629" y="3335830"/>
            <a:ext cx="6191025" cy="835664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FF0000"/>
                </a:solidFill>
                <a:latin typeface="Comic Sans MS" panose="030F0702030302020204" pitchFamily="66" charset="0"/>
                <a:sym typeface="Arial"/>
              </a:rPr>
              <a:t>b</a:t>
            </a:r>
            <a:r>
              <a:rPr lang="en-US" sz="3200" kern="0" dirty="0">
                <a:solidFill>
                  <a:srgbClr val="00B050"/>
                </a:solidFill>
                <a:latin typeface="Comic Sans MS" panose="030F0702030302020204" pitchFamily="66" charset="0"/>
                <a:sym typeface="Arial"/>
              </a:rPr>
              <a:t>. I went to </a:t>
            </a:r>
            <a:r>
              <a:rPr lang="en-US" sz="3200" kern="0" dirty="0" err="1">
                <a:solidFill>
                  <a:srgbClr val="00B050"/>
                </a:solidFill>
                <a:latin typeface="Comic Sans MS" panose="030F0702030302020204" pitchFamily="66" charset="0"/>
                <a:sym typeface="Arial"/>
              </a:rPr>
              <a:t>Hoan</a:t>
            </a:r>
            <a:r>
              <a:rPr lang="en-US" sz="3200" kern="0">
                <a:solidFill>
                  <a:srgbClr val="00B050"/>
                </a:solidFill>
                <a:latin typeface="Comic Sans MS" panose="030F0702030302020204" pitchFamily="66" charset="0"/>
                <a:sym typeface="Arial"/>
              </a:rPr>
              <a:t> Kiem lake.</a:t>
            </a:r>
            <a:endParaRPr lang="en-US" sz="3733" kern="0" dirty="0">
              <a:solidFill>
                <a:srgbClr val="00B050"/>
              </a:solidFill>
              <a:latin typeface="Comic Sans MS" panose="030F0702030302020204" pitchFamily="66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06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0B651-6266-5F1B-0421-054AD9E6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0D8A3-C3C8-EC46-4052-DE200501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Google Shape;1768;p43">
            <a:extLst>
              <a:ext uri="{FF2B5EF4-FFF2-40B4-BE49-F238E27FC236}">
                <a16:creationId xmlns:a16="http://schemas.microsoft.com/office/drawing/2014/main" id="{D978AC19-4E4C-7D06-694B-2D8A29E83FF6}"/>
              </a:ext>
            </a:extLst>
          </p:cNvPr>
          <p:cNvSpPr txBox="1">
            <a:spLocks/>
          </p:cNvSpPr>
          <p:nvPr/>
        </p:nvSpPr>
        <p:spPr>
          <a:xfrm>
            <a:off x="1517914" y="704194"/>
            <a:ext cx="9320464" cy="1083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1219170">
              <a:defRPr/>
            </a:pPr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did you do there in the morning?</a:t>
            </a:r>
            <a:endParaRPr lang="en-US" sz="4800" b="1" kern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C14E50-43D9-100D-8413-C4F18AD24FD0}"/>
              </a:ext>
            </a:extLst>
          </p:cNvPr>
          <p:cNvSpPr/>
          <p:nvPr/>
        </p:nvSpPr>
        <p:spPr>
          <a:xfrm>
            <a:off x="3217317" y="3441421"/>
            <a:ext cx="6191025" cy="835664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kern="0">
                <a:solidFill>
                  <a:srgbClr val="FF0000"/>
                </a:solidFill>
                <a:latin typeface="Comic Sans MS" panose="030F0702030302020204" pitchFamily="66" charset="0"/>
                <a:sym typeface="Arial"/>
              </a:rPr>
              <a:t>b</a:t>
            </a:r>
            <a:r>
              <a:rPr lang="en-US" sz="3200" kern="0">
                <a:solidFill>
                  <a:srgbClr val="00B050"/>
                </a:solidFill>
                <a:latin typeface="Comic Sans MS" panose="030F0702030302020204" pitchFamily="66" charset="0"/>
                <a:sym typeface="Arial"/>
              </a:rPr>
              <a:t>. </a:t>
            </a:r>
            <a:r>
              <a:rPr lang="en-US" sz="3200">
                <a:solidFill>
                  <a:srgbClr val="00B050"/>
                </a:solidFill>
                <a:latin typeface="Comic Sans MS" panose="030F0702030302020204" pitchFamily="66" charset="0"/>
              </a:rPr>
              <a:t>I walk around the lake. </a:t>
            </a:r>
            <a:endParaRPr lang="en-US" sz="3200" kern="0" dirty="0">
              <a:solidFill>
                <a:srgbClr val="00B05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8D12CF-A74A-B96D-E089-48E3C61282D5}"/>
              </a:ext>
            </a:extLst>
          </p:cNvPr>
          <p:cNvSpPr/>
          <p:nvPr/>
        </p:nvSpPr>
        <p:spPr>
          <a:xfrm>
            <a:off x="3217318" y="4559430"/>
            <a:ext cx="6191025" cy="835664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kern="0" dirty="0">
                <a:solidFill>
                  <a:srgbClr val="FF0000"/>
                </a:solidFill>
                <a:latin typeface="Comic Sans MS" panose="030F0702030302020204" pitchFamily="66" charset="0"/>
                <a:sym typeface="Arial"/>
              </a:rPr>
              <a:t>c</a:t>
            </a:r>
            <a:r>
              <a:rPr lang="en-US" sz="3200" kern="0">
                <a:solidFill>
                  <a:srgbClr val="00B050"/>
                </a:solidFill>
                <a:latin typeface="Comic Sans MS" panose="030F0702030302020204" pitchFamily="66" charset="0"/>
                <a:sym typeface="Arial"/>
              </a:rPr>
              <a:t>. </a:t>
            </a:r>
            <a:r>
              <a:rPr lang="en-US" sz="3200">
                <a:solidFill>
                  <a:srgbClr val="00B050"/>
                </a:solidFill>
                <a:latin typeface="Comic Sans MS" panose="030F0702030302020204" pitchFamily="66" charset="0"/>
              </a:rPr>
              <a:t>I’m walking around the lake.</a:t>
            </a:r>
            <a:endParaRPr lang="en-US" sz="3200" kern="0" dirty="0">
              <a:solidFill>
                <a:srgbClr val="00B05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3AE554-A344-CB81-F9A1-0136EB0A83A2}"/>
              </a:ext>
            </a:extLst>
          </p:cNvPr>
          <p:cNvSpPr/>
          <p:nvPr/>
        </p:nvSpPr>
        <p:spPr>
          <a:xfrm>
            <a:off x="3217317" y="2323413"/>
            <a:ext cx="6191025" cy="835664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en-US" sz="3200" kern="0">
                <a:solidFill>
                  <a:srgbClr val="FF0000"/>
                </a:solidFill>
                <a:latin typeface="Comic Sans MS" panose="030F0702030302020204" pitchFamily="66" charset="0"/>
                <a:sym typeface="Arial"/>
              </a:rPr>
              <a:t>a</a:t>
            </a:r>
            <a:r>
              <a:rPr lang="en-US" sz="3200" kern="0">
                <a:solidFill>
                  <a:srgbClr val="00B050"/>
                </a:solidFill>
                <a:latin typeface="Comic Sans MS" panose="030F0702030302020204" pitchFamily="66" charset="0"/>
                <a:sym typeface="Arial"/>
              </a:rPr>
              <a:t>. I walked around the lake.</a:t>
            </a:r>
            <a:endParaRPr lang="en-US" sz="3733" kern="0" dirty="0">
              <a:solidFill>
                <a:srgbClr val="00B050"/>
              </a:solidFill>
              <a:latin typeface="Comic Sans MS" panose="030F0702030302020204" pitchFamily="66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541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0B651-6266-5F1B-0421-054AD9E6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0D8A3-C3C8-EC46-4052-DE200501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Google Shape;1768;p43">
            <a:extLst>
              <a:ext uri="{FF2B5EF4-FFF2-40B4-BE49-F238E27FC236}">
                <a16:creationId xmlns:a16="http://schemas.microsoft.com/office/drawing/2014/main" id="{677A6356-4A55-47F2-A270-9E87728D634A}"/>
              </a:ext>
            </a:extLst>
          </p:cNvPr>
          <p:cNvSpPr txBox="1">
            <a:spLocks/>
          </p:cNvSpPr>
          <p:nvPr/>
        </p:nvSpPr>
        <p:spPr>
          <a:xfrm>
            <a:off x="1776249" y="583176"/>
            <a:ext cx="9511862" cy="53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1219170">
              <a:defRPr/>
            </a:pPr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did you do in the afternoon?</a:t>
            </a:r>
            <a:endParaRPr lang="en-US" sz="4000" b="1" kern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F5AB85-764E-0DAE-E2F4-D40849DE7329}"/>
              </a:ext>
            </a:extLst>
          </p:cNvPr>
          <p:cNvSpPr/>
          <p:nvPr/>
        </p:nvSpPr>
        <p:spPr>
          <a:xfrm>
            <a:off x="3480077" y="2028146"/>
            <a:ext cx="6191025" cy="835664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FF0000"/>
                </a:solidFill>
                <a:latin typeface="Comic Sans MS" panose="030F0702030302020204" pitchFamily="66" charset="0"/>
                <a:sym typeface="Arial"/>
              </a:rPr>
              <a:t>a</a:t>
            </a:r>
            <a:r>
              <a:rPr lang="en-US" sz="3200" kern="0">
                <a:solidFill>
                  <a:srgbClr val="00B050"/>
                </a:solidFill>
                <a:latin typeface="Comic Sans MS" panose="030F0702030302020204" pitchFamily="66" charset="0"/>
                <a:sym typeface="Arial"/>
              </a:rPr>
              <a:t>. </a:t>
            </a:r>
            <a:r>
              <a:rPr lang="en-US" sz="3200">
                <a:solidFill>
                  <a:srgbClr val="00B050"/>
                </a:solidFill>
                <a:latin typeface="Comic Sans MS" panose="030F0702030302020204" pitchFamily="66" charset="0"/>
              </a:rPr>
              <a:t>They played games.</a:t>
            </a:r>
            <a:endParaRPr lang="en-US" sz="3200" kern="0" dirty="0">
              <a:solidFill>
                <a:srgbClr val="00B05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F901FF4-8942-11B0-DE00-9DD55F742908}"/>
              </a:ext>
            </a:extLst>
          </p:cNvPr>
          <p:cNvSpPr/>
          <p:nvPr/>
        </p:nvSpPr>
        <p:spPr>
          <a:xfrm>
            <a:off x="3480077" y="4349223"/>
            <a:ext cx="6191025" cy="835664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FF0000"/>
                </a:solidFill>
                <a:latin typeface="Comic Sans MS" panose="030F0702030302020204" pitchFamily="66" charset="0"/>
                <a:sym typeface="Arial"/>
              </a:rPr>
              <a:t>c</a:t>
            </a:r>
            <a:r>
              <a:rPr lang="en-US" sz="3200" kern="0">
                <a:solidFill>
                  <a:srgbClr val="00B050"/>
                </a:solidFill>
                <a:latin typeface="Comic Sans MS" panose="030F0702030302020204" pitchFamily="66" charset="0"/>
                <a:sym typeface="Arial"/>
              </a:rPr>
              <a:t>. </a:t>
            </a:r>
            <a:r>
              <a:rPr lang="en-US" sz="3200">
                <a:solidFill>
                  <a:srgbClr val="00B050"/>
                </a:solidFill>
                <a:latin typeface="Comic Sans MS" panose="030F0702030302020204" pitchFamily="66" charset="0"/>
              </a:rPr>
              <a:t>I draw a picture.</a:t>
            </a:r>
            <a:endParaRPr lang="en-US" sz="3200" kern="0" dirty="0">
              <a:solidFill>
                <a:srgbClr val="00B05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A1F67A-A1DB-D17D-F4DD-7D9A6DBF694C}"/>
              </a:ext>
            </a:extLst>
          </p:cNvPr>
          <p:cNvSpPr/>
          <p:nvPr/>
        </p:nvSpPr>
        <p:spPr>
          <a:xfrm>
            <a:off x="3480077" y="3188685"/>
            <a:ext cx="6191025" cy="835664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FF0000"/>
                </a:solidFill>
                <a:latin typeface="Comic Sans MS" panose="030F0702030302020204" pitchFamily="66" charset="0"/>
                <a:sym typeface="Arial"/>
              </a:rPr>
              <a:t>b</a:t>
            </a:r>
            <a:r>
              <a:rPr lang="en-US" sz="3200" kern="0">
                <a:solidFill>
                  <a:srgbClr val="00B050"/>
                </a:solidFill>
                <a:latin typeface="Comic Sans MS" panose="030F0702030302020204" pitchFamily="66" charset="0"/>
                <a:sym typeface="Arial"/>
              </a:rPr>
              <a:t>. I drew a picture.</a:t>
            </a:r>
            <a:endParaRPr lang="en-US" sz="3733" kern="0" dirty="0">
              <a:solidFill>
                <a:srgbClr val="00B050"/>
              </a:solidFill>
              <a:latin typeface="Comic Sans MS" panose="030F0702030302020204" pitchFamily="66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71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0B651-6266-5F1B-0421-054AD9E6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0D8A3-C3C8-EC46-4052-DE200501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Google Shape;1768;p43">
            <a:extLst>
              <a:ext uri="{FF2B5EF4-FFF2-40B4-BE49-F238E27FC236}">
                <a16:creationId xmlns:a16="http://schemas.microsoft.com/office/drawing/2014/main" id="{2E9813E7-8222-95D1-3E7E-76D7DA3CDDA9}"/>
              </a:ext>
            </a:extLst>
          </p:cNvPr>
          <p:cNvSpPr txBox="1">
            <a:spLocks/>
          </p:cNvSpPr>
          <p:nvPr/>
        </p:nvSpPr>
        <p:spPr>
          <a:xfrm>
            <a:off x="1636294" y="762755"/>
            <a:ext cx="8919411" cy="53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1219170">
              <a:defRPr/>
            </a:pPr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How was your trips?</a:t>
            </a:r>
            <a:endParaRPr lang="en-US" sz="4000" b="1" kern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A54244-DE2E-B98C-8635-6F84F671AF89}"/>
              </a:ext>
            </a:extLst>
          </p:cNvPr>
          <p:cNvSpPr/>
          <p:nvPr/>
        </p:nvSpPr>
        <p:spPr>
          <a:xfrm>
            <a:off x="3248850" y="1996615"/>
            <a:ext cx="6191025" cy="835664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FF0000"/>
                </a:solidFill>
                <a:latin typeface="Comic Sans MS" panose="030F0702030302020204" pitchFamily="66" charset="0"/>
                <a:sym typeface="Arial"/>
              </a:rPr>
              <a:t>a</a:t>
            </a:r>
            <a:r>
              <a:rPr lang="en-US" sz="3200" kern="0">
                <a:solidFill>
                  <a:srgbClr val="00B050"/>
                </a:solidFill>
                <a:latin typeface="Comic Sans MS" panose="030F0702030302020204" pitchFamily="66" charset="0"/>
                <a:sym typeface="Arial"/>
              </a:rPr>
              <a:t>. </a:t>
            </a:r>
            <a:r>
              <a:rPr lang="en-US" sz="3200">
                <a:solidFill>
                  <a:srgbClr val="00B050"/>
                </a:solidFill>
                <a:latin typeface="Comic Sans MS" panose="030F0702030302020204" pitchFamily="66" charset="0"/>
              </a:rPr>
              <a:t>We went home late.</a:t>
            </a:r>
            <a:endParaRPr lang="en-US" sz="3200" kern="0" dirty="0">
              <a:solidFill>
                <a:srgbClr val="00B05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3E7603-4F66-2A81-9436-4BC6DBC179EC}"/>
              </a:ext>
            </a:extLst>
          </p:cNvPr>
          <p:cNvSpPr/>
          <p:nvPr/>
        </p:nvSpPr>
        <p:spPr>
          <a:xfrm>
            <a:off x="3248850" y="3104640"/>
            <a:ext cx="6191025" cy="835664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en-US" sz="3200" kern="0">
                <a:solidFill>
                  <a:srgbClr val="FF0000"/>
                </a:solidFill>
                <a:latin typeface="Comic Sans MS" panose="030F0702030302020204" pitchFamily="66" charset="0"/>
                <a:sym typeface="Arial"/>
              </a:rPr>
              <a:t>b</a:t>
            </a:r>
            <a:r>
              <a:rPr lang="en-US" sz="3200" kern="0">
                <a:solidFill>
                  <a:srgbClr val="00B050"/>
                </a:solidFill>
                <a:latin typeface="Comic Sans MS" panose="030F0702030302020204" pitchFamily="66" charset="0"/>
                <a:sym typeface="Arial"/>
              </a:rPr>
              <a:t>. </a:t>
            </a:r>
            <a:r>
              <a:rPr lang="en-US" sz="3200">
                <a:solidFill>
                  <a:srgbClr val="00B050"/>
                </a:solidFill>
                <a:latin typeface="Comic Sans MS" panose="030F0702030302020204" pitchFamily="66" charset="0"/>
              </a:rPr>
              <a:t>We was in a restaurant.</a:t>
            </a:r>
            <a:endParaRPr lang="en-US" sz="3200" kern="0" dirty="0">
              <a:solidFill>
                <a:srgbClr val="00B05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2F25AD-1E90-D0BF-C02D-1E141186479C}"/>
              </a:ext>
            </a:extLst>
          </p:cNvPr>
          <p:cNvSpPr/>
          <p:nvPr/>
        </p:nvSpPr>
        <p:spPr>
          <a:xfrm>
            <a:off x="3248850" y="4212666"/>
            <a:ext cx="6191025" cy="835664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en-US" sz="3200" kern="0">
                <a:solidFill>
                  <a:srgbClr val="FF0000"/>
                </a:solidFill>
                <a:latin typeface="Comic Sans MS" panose="030F0702030302020204" pitchFamily="66" charset="0"/>
                <a:sym typeface="Arial"/>
              </a:rPr>
              <a:t>c</a:t>
            </a:r>
            <a:r>
              <a:rPr lang="en-US" sz="3200" kern="0">
                <a:solidFill>
                  <a:srgbClr val="00B050"/>
                </a:solidFill>
                <a:latin typeface="Comic Sans MS" panose="030F0702030302020204" pitchFamily="66" charset="0"/>
                <a:sym typeface="Arial"/>
              </a:rPr>
              <a:t>. It was a lot of fun.</a:t>
            </a:r>
            <a:endParaRPr lang="en-US" sz="3733" kern="0" dirty="0">
              <a:solidFill>
                <a:srgbClr val="00B050"/>
              </a:solidFill>
              <a:latin typeface="Comic Sans MS" panose="030F0702030302020204" pitchFamily="66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938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scrapbook.momsbreak.com/School/SchoolHouseFreamRedYellowRoof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350" y="28576"/>
            <a:ext cx="11887200" cy="6677024"/>
          </a:xfrm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962400" y="2286001"/>
            <a:ext cx="3695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</a:rPr>
              <a:t>Homework: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047653" y="3177827"/>
            <a:ext cx="627502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-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Practice more at home</a:t>
            </a:r>
          </a:p>
          <a:p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-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Prepare for the first semester</a:t>
            </a:r>
          </a:p>
        </p:txBody>
      </p:sp>
      <p:pic>
        <p:nvPicPr>
          <p:cNvPr id="55302" name="Picture 7" descr="happy_daisy_h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620" y="0"/>
            <a:ext cx="1855787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8" descr="happy_daisy_h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8100"/>
            <a:ext cx="17526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10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F3BA8C-EB85-B862-6043-175034538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506D9-A035-2D52-74E8-912254CB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2">
            <a:extLst>
              <a:ext uri="{FF2B5EF4-FFF2-40B4-BE49-F238E27FC236}">
                <a16:creationId xmlns:a16="http://schemas.microsoft.com/office/drawing/2014/main" id="{BEE97F77-4508-BBA1-6B46-1A150A3125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74427" y="1919566"/>
            <a:ext cx="9043146" cy="2733115"/>
          </a:xfrm>
          <a:prstGeom prst="rect">
            <a:avLst/>
          </a:prstGeom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Warm - up</a:t>
            </a:r>
          </a:p>
        </p:txBody>
      </p:sp>
    </p:spTree>
    <p:extLst>
      <p:ext uri="{BB962C8B-B14F-4D97-AF65-F5344CB8AC3E}">
        <p14:creationId xmlns:p14="http://schemas.microsoft.com/office/powerpoint/2010/main" val="404578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03F42E0-9C5C-85C5-0389-629E69F8023A}"/>
              </a:ext>
            </a:extLst>
          </p:cNvPr>
          <p:cNvSpPr/>
          <p:nvPr/>
        </p:nvSpPr>
        <p:spPr>
          <a:xfrm>
            <a:off x="1418346" y="133350"/>
            <a:ext cx="9876426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 THE SONG: HEAD, SHOULDERS, KNEES AND TOES</a:t>
            </a:r>
          </a:p>
        </p:txBody>
      </p:sp>
      <p:pic>
        <p:nvPicPr>
          <p:cNvPr id="3" name="Head Shoulders Knees &amp; Toes (Sing It)">
            <a:hlinkClick r:id="" action="ppaction://media"/>
            <a:extLst>
              <a:ext uri="{FF2B5EF4-FFF2-40B4-BE49-F238E27FC236}">
                <a16:creationId xmlns:a16="http://schemas.microsoft.com/office/drawing/2014/main" id="{D8CDD739-B335-4992-97DA-0FCD645664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9726" y="895348"/>
            <a:ext cx="10425045" cy="544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874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BCB091-875F-3846-4303-746FCF575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7" y="979925"/>
            <a:ext cx="11477625" cy="538162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313740-708E-A004-0D10-77FE29A62834}"/>
              </a:ext>
            </a:extLst>
          </p:cNvPr>
          <p:cNvSpPr/>
          <p:nvPr/>
        </p:nvSpPr>
        <p:spPr>
          <a:xfrm>
            <a:off x="1057246" y="182125"/>
            <a:ext cx="8444106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1.Write the activities in the correct places</a:t>
            </a:r>
          </a:p>
        </p:txBody>
      </p:sp>
    </p:spTree>
    <p:extLst>
      <p:ext uri="{BB962C8B-B14F-4D97-AF65-F5344CB8AC3E}">
        <p14:creationId xmlns:p14="http://schemas.microsoft.com/office/powerpoint/2010/main" val="251003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F86C3-F7DE-40CE-8954-F4325C9FAD5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52AF2F91-6C79-4775-9E01-5F8EDCA63F89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A4678-0F17-4242-B511-25931E7F1035}"/>
              </a:ext>
            </a:extLst>
          </p:cNvPr>
          <p:cNvSpPr txBox="1"/>
          <p:nvPr/>
        </p:nvSpPr>
        <p:spPr>
          <a:xfrm>
            <a:off x="950494" y="999565"/>
            <a:ext cx="9765631" cy="5780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231F20"/>
                </a:solidFill>
                <a:latin typeface="Comic Sans MS" panose="030F0702030302020204" pitchFamily="66" charset="0"/>
              </a:rPr>
              <a:t>1. </a:t>
            </a:r>
            <a:r>
              <a:rPr lang="en-US" sz="3200">
                <a:solidFill>
                  <a:srgbClr val="231F20"/>
                </a:solidFill>
                <a:latin typeface="Comic Sans MS" panose="030F0702030302020204" pitchFamily="66" charset="0"/>
              </a:rPr>
              <a:t>Where did you go?</a:t>
            </a:r>
          </a:p>
          <a:p>
            <a:pPr>
              <a:lnSpc>
                <a:spcPct val="150000"/>
              </a:lnSpc>
            </a:pPr>
            <a:r>
              <a:rPr lang="en-US" sz="1467">
                <a:solidFill>
                  <a:srgbClr val="808285"/>
                </a:solidFill>
                <a:latin typeface="Comic Sans MS" panose="030F0702030302020204" pitchFamily="66" charset="0"/>
              </a:rPr>
              <a:t>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231F20"/>
                </a:solidFill>
                <a:latin typeface="Comic Sans MS" panose="030F0702030302020204" pitchFamily="66" charset="0"/>
              </a:rPr>
              <a:t>2. </a:t>
            </a:r>
            <a:r>
              <a:rPr lang="en-US" sz="3200">
                <a:solidFill>
                  <a:srgbClr val="231F20"/>
                </a:solidFill>
                <a:latin typeface="Comic Sans MS" panose="030F0702030302020204" pitchFamily="66" charset="0"/>
              </a:rPr>
              <a:t>What kind of holiday was it?</a:t>
            </a:r>
          </a:p>
          <a:p>
            <a:pPr>
              <a:lnSpc>
                <a:spcPct val="150000"/>
              </a:lnSpc>
            </a:pPr>
            <a:r>
              <a:rPr lang="en-US" sz="1467">
                <a:solidFill>
                  <a:srgbClr val="808285"/>
                </a:solidFill>
                <a:latin typeface="Comic Sans MS" panose="030F0702030302020204" pitchFamily="66" charset="0"/>
              </a:rPr>
              <a:t>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231F20"/>
                </a:solidFill>
                <a:latin typeface="Comic Sans MS" panose="030F0702030302020204" pitchFamily="66" charset="0"/>
              </a:rPr>
              <a:t>3. </a:t>
            </a:r>
            <a:r>
              <a:rPr lang="en-US" sz="3200">
                <a:solidFill>
                  <a:srgbClr val="231F20"/>
                </a:solidFill>
                <a:latin typeface="Comic Sans MS" panose="030F0702030302020204" pitchFamily="66" charset="0"/>
              </a:rPr>
              <a:t>Who did you go with?</a:t>
            </a:r>
          </a:p>
          <a:p>
            <a:pPr>
              <a:lnSpc>
                <a:spcPct val="150000"/>
              </a:lnSpc>
            </a:pPr>
            <a:r>
              <a:rPr lang="en-US" sz="1467">
                <a:solidFill>
                  <a:srgbClr val="808285"/>
                </a:solidFill>
                <a:latin typeface="Comic Sans MS" panose="030F0702030302020204" pitchFamily="66" charset="0"/>
              </a:rPr>
              <a:t>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231F20"/>
                </a:solidFill>
                <a:latin typeface="Comic Sans MS" panose="030F0702030302020204" pitchFamily="66" charset="0"/>
              </a:rPr>
              <a:t>4. </a:t>
            </a:r>
            <a:r>
              <a:rPr lang="en-US" sz="3200">
                <a:solidFill>
                  <a:srgbClr val="231F20"/>
                </a:solidFill>
                <a:latin typeface="Comic Sans MS" panose="030F0702030302020204" pitchFamily="66" charset="0"/>
              </a:rPr>
              <a:t>What did you do?</a:t>
            </a:r>
          </a:p>
          <a:p>
            <a:pPr>
              <a:lnSpc>
                <a:spcPct val="150000"/>
              </a:lnSpc>
            </a:pPr>
            <a:r>
              <a:rPr lang="en-US" sz="1467">
                <a:solidFill>
                  <a:srgbClr val="808285"/>
                </a:solidFill>
                <a:latin typeface="Comic Sans MS" panose="030F0702030302020204" pitchFamily="66" charset="0"/>
              </a:rPr>
              <a:t>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231F20"/>
                </a:solidFill>
                <a:latin typeface="Comic Sans MS" panose="030F0702030302020204" pitchFamily="66" charset="0"/>
              </a:rPr>
              <a:t>5. </a:t>
            </a:r>
            <a:r>
              <a:rPr lang="en-US" sz="3200">
                <a:solidFill>
                  <a:srgbClr val="231F20"/>
                </a:solidFill>
                <a:latin typeface="Comic Sans MS" panose="030F0702030302020204" pitchFamily="66" charset="0"/>
              </a:rPr>
              <a:t>Did you enjoy the holiday? Why (not)?</a:t>
            </a:r>
          </a:p>
          <a:p>
            <a:pPr>
              <a:lnSpc>
                <a:spcPct val="150000"/>
              </a:lnSpc>
            </a:pPr>
            <a:r>
              <a:rPr lang="en-US" sz="1467">
                <a:solidFill>
                  <a:srgbClr val="808285"/>
                </a:solidFill>
                <a:latin typeface="Comic Sans MS" panose="030F0702030302020204" pitchFamily="66" charset="0"/>
              </a:rPr>
              <a:t>______________________________________________________________________</a:t>
            </a:r>
            <a:r>
              <a:rPr lang="en-US" sz="1467">
                <a:latin typeface="Comic Sans MS" panose="030F0702030302020204" pitchFamily="66" charset="0"/>
              </a:rPr>
              <a:t/>
            </a:r>
            <a:br>
              <a:rPr lang="en-US" sz="1467">
                <a:latin typeface="Comic Sans MS" panose="030F0702030302020204" pitchFamily="66" charset="0"/>
              </a:rPr>
            </a:br>
            <a:endParaRPr lang="en-US" sz="1467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16D4E7-7711-41A9-98CC-669D5C2D8E9C}"/>
              </a:ext>
            </a:extLst>
          </p:cNvPr>
          <p:cNvSpPr txBox="1"/>
          <p:nvPr/>
        </p:nvSpPr>
        <p:spPr>
          <a:xfrm>
            <a:off x="950494" y="219435"/>
            <a:ext cx="9765631" cy="749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2.Answer the questions about your last holiday.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8E77DC-F9F8-4F5A-B7D3-87F246CCD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39" y="1925052"/>
            <a:ext cx="3677921" cy="26081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5564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86D20AF-16D9-E0BA-B80C-0BDDC2FFFF55}"/>
              </a:ext>
            </a:extLst>
          </p:cNvPr>
          <p:cNvGrpSpPr/>
          <p:nvPr/>
        </p:nvGrpSpPr>
        <p:grpSpPr>
          <a:xfrm flipH="1">
            <a:off x="842589" y="1581200"/>
            <a:ext cx="6035083" cy="1847800"/>
            <a:chOff x="200087" y="1127577"/>
            <a:chExt cx="3560161" cy="11305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Speech Bubble: Rectangle with Corners Rounded 1">
              <a:extLst>
                <a:ext uri="{FF2B5EF4-FFF2-40B4-BE49-F238E27FC236}">
                  <a16:creationId xmlns:a16="http://schemas.microsoft.com/office/drawing/2014/main" id="{15C55DE8-1A46-6AD3-7FE2-02D195B40E48}"/>
                </a:ext>
              </a:extLst>
            </p:cNvPr>
            <p:cNvSpPr/>
            <p:nvPr/>
          </p:nvSpPr>
          <p:spPr>
            <a:xfrm flipH="1" flipV="1">
              <a:off x="200087" y="1127577"/>
              <a:ext cx="3560161" cy="113051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grpFill/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4267" kern="0" dirty="0">
                <a:solidFill>
                  <a:srgbClr val="363549">
                    <a:lumMod val="50000"/>
                  </a:srgbClr>
                </a:solidFill>
                <a:latin typeface="Comic Sans MS" panose="030F0702030302020204" pitchFamily="66" charset="0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9F21FFB-950B-232A-BA47-5D85A4F90D19}"/>
                </a:ext>
              </a:extLst>
            </p:cNvPr>
            <p:cNvSpPr txBox="1"/>
            <p:nvPr/>
          </p:nvSpPr>
          <p:spPr>
            <a:xfrm>
              <a:off x="478894" y="1231984"/>
              <a:ext cx="3281354" cy="41206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1219170">
                <a:lnSpc>
                  <a:spcPct val="107000"/>
                </a:lnSpc>
                <a:spcAft>
                  <a:spcPts val="1067"/>
                </a:spcAft>
                <a:buClr>
                  <a:srgbClr val="000000"/>
                </a:buClr>
                <a:defRPr/>
              </a:pPr>
              <a:r>
                <a:rPr lang="en-US" sz="3733" dirty="0">
                  <a:solidFill>
                    <a:srgbClr val="231F20"/>
                  </a:solidFill>
                  <a:latin typeface="Comic Sans MS" panose="030F0702030302020204" pitchFamily="66" charset="0"/>
                </a:rPr>
                <a:t>1.Where did you go?</a:t>
              </a:r>
              <a:endParaRPr lang="en-US" sz="3733" kern="1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B80BC98-B858-6BF5-98F4-2D4A119E882C}"/>
              </a:ext>
            </a:extLst>
          </p:cNvPr>
          <p:cNvSpPr txBox="1"/>
          <p:nvPr/>
        </p:nvSpPr>
        <p:spPr>
          <a:xfrm>
            <a:off x="3860131" y="344952"/>
            <a:ext cx="511710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733" b="1" dirty="0">
                <a:solidFill>
                  <a:srgbClr val="0070C0"/>
                </a:solidFill>
                <a:latin typeface="Comic Sans MS" panose="030F0702030302020204" pitchFamily="66" charset="0"/>
              </a:rPr>
              <a:t>Answer the questions</a:t>
            </a:r>
            <a:endParaRPr lang="en-US" sz="3733" kern="0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3C45B8-6D18-DC68-AE3F-6F5987564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995" y="2168171"/>
            <a:ext cx="3585411" cy="2213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1311C8-955B-AA99-7B9F-BB2B4C1A78A7}"/>
              </a:ext>
            </a:extLst>
          </p:cNvPr>
          <p:cNvSpPr txBox="1"/>
          <p:nvPr/>
        </p:nvSpPr>
        <p:spPr>
          <a:xfrm>
            <a:off x="2942765" y="5141563"/>
            <a:ext cx="4992072" cy="6667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latin typeface="Comic Sans MS" panose="030F0702030302020204" pitchFamily="66" charset="0"/>
              </a:rPr>
              <a:t>I went to Ba Na Hills.</a:t>
            </a:r>
          </a:p>
        </p:txBody>
      </p:sp>
    </p:spTree>
    <p:extLst>
      <p:ext uri="{BB962C8B-B14F-4D97-AF65-F5344CB8AC3E}">
        <p14:creationId xmlns:p14="http://schemas.microsoft.com/office/powerpoint/2010/main" val="416120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9AC073D-3BF9-DC21-7829-23F19F9D2A2A}"/>
              </a:ext>
            </a:extLst>
          </p:cNvPr>
          <p:cNvGrpSpPr/>
          <p:nvPr/>
        </p:nvGrpSpPr>
        <p:grpSpPr>
          <a:xfrm flipH="1">
            <a:off x="578927" y="1581200"/>
            <a:ext cx="6746782" cy="1847800"/>
            <a:chOff x="-110986" y="1127577"/>
            <a:chExt cx="3871235" cy="11305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Speech Bubble: Rectangle with Corners Rounded 1">
              <a:extLst>
                <a:ext uri="{FF2B5EF4-FFF2-40B4-BE49-F238E27FC236}">
                  <a16:creationId xmlns:a16="http://schemas.microsoft.com/office/drawing/2014/main" id="{B3CF854F-706E-2033-D77C-A07A947AC3EC}"/>
                </a:ext>
              </a:extLst>
            </p:cNvPr>
            <p:cNvSpPr/>
            <p:nvPr/>
          </p:nvSpPr>
          <p:spPr>
            <a:xfrm flipH="1" flipV="1">
              <a:off x="-29625" y="1127577"/>
              <a:ext cx="3789874" cy="113051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grpFill/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4267" kern="0" dirty="0">
                <a:solidFill>
                  <a:srgbClr val="363549">
                    <a:lumMod val="50000"/>
                  </a:srgbClr>
                </a:solidFill>
                <a:latin typeface="Comic Sans MS" panose="030F0702030302020204" pitchFamily="66" charset="0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144C8D8-EF32-45B5-8AF2-C915E4A76EB3}"/>
                </a:ext>
              </a:extLst>
            </p:cNvPr>
            <p:cNvSpPr txBox="1"/>
            <p:nvPr/>
          </p:nvSpPr>
          <p:spPr>
            <a:xfrm>
              <a:off x="-110986" y="1262764"/>
              <a:ext cx="3871235" cy="3860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500" dirty="0">
                  <a:solidFill>
                    <a:srgbClr val="231F20"/>
                  </a:solidFill>
                  <a:latin typeface="Comic Sans MS" panose="030F0702030302020204" pitchFamily="66" charset="0"/>
                </a:rPr>
                <a:t>2.What kind of holiday was it?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F72DF41-ADCA-E1C7-A4F0-B145C8E573D2}"/>
              </a:ext>
            </a:extLst>
          </p:cNvPr>
          <p:cNvSpPr txBox="1"/>
          <p:nvPr/>
        </p:nvSpPr>
        <p:spPr>
          <a:xfrm>
            <a:off x="3860131" y="344952"/>
            <a:ext cx="511710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733" b="1" dirty="0">
                <a:solidFill>
                  <a:srgbClr val="0070C0"/>
                </a:solidFill>
                <a:latin typeface="Comic Sans MS" panose="030F0702030302020204" pitchFamily="66" charset="0"/>
              </a:rPr>
              <a:t>Answer the questions</a:t>
            </a:r>
            <a:endParaRPr lang="en-US" sz="3733" kern="0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EF815F-6F41-4574-FA83-2673B3685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000" y="2190732"/>
            <a:ext cx="3585411" cy="2213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61FBE6-728D-2C53-8FEB-763A03AFA0CA}"/>
              </a:ext>
            </a:extLst>
          </p:cNvPr>
          <p:cNvSpPr txBox="1"/>
          <p:nvPr/>
        </p:nvSpPr>
        <p:spPr>
          <a:xfrm>
            <a:off x="2942766" y="5141563"/>
            <a:ext cx="5309467" cy="6667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733" dirty="0">
                <a:solidFill>
                  <a:srgbClr val="FF0000"/>
                </a:solidFill>
                <a:latin typeface="Comic Sans MS" panose="030F0702030302020204" pitchFamily="66" charset="0"/>
              </a:rPr>
              <a:t>It was summer holiday.</a:t>
            </a:r>
          </a:p>
        </p:txBody>
      </p:sp>
    </p:spTree>
    <p:extLst>
      <p:ext uri="{BB962C8B-B14F-4D97-AF65-F5344CB8AC3E}">
        <p14:creationId xmlns:p14="http://schemas.microsoft.com/office/powerpoint/2010/main" val="296983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CD7D088-FFF2-5FA6-6BAA-3C07CF7653D3}"/>
              </a:ext>
            </a:extLst>
          </p:cNvPr>
          <p:cNvGrpSpPr/>
          <p:nvPr/>
        </p:nvGrpSpPr>
        <p:grpSpPr>
          <a:xfrm flipH="1">
            <a:off x="609408" y="1581200"/>
            <a:ext cx="6562405" cy="1847800"/>
            <a:chOff x="-110986" y="1127577"/>
            <a:chExt cx="3871235" cy="1130511"/>
          </a:xfrm>
        </p:grpSpPr>
        <p:sp>
          <p:nvSpPr>
            <p:cNvPr id="3" name="Speech Bubble: Rectangle with Corners Rounded 1">
              <a:extLst>
                <a:ext uri="{FF2B5EF4-FFF2-40B4-BE49-F238E27FC236}">
                  <a16:creationId xmlns:a16="http://schemas.microsoft.com/office/drawing/2014/main" id="{635841B2-CFD0-D7F6-B423-81A3CD83025B}"/>
                </a:ext>
              </a:extLst>
            </p:cNvPr>
            <p:cNvSpPr/>
            <p:nvPr/>
          </p:nvSpPr>
          <p:spPr>
            <a:xfrm flipH="1" flipV="1">
              <a:off x="-29625" y="1127577"/>
              <a:ext cx="3789874" cy="113051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4267" kern="0" dirty="0">
                <a:solidFill>
                  <a:srgbClr val="363549">
                    <a:lumMod val="50000"/>
                  </a:srgbClr>
                </a:solidFill>
                <a:latin typeface="Comic Sans MS" panose="030F0702030302020204" pitchFamily="66" charset="0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529CDCC-AEBF-CEB2-1C82-2D7AA027595B}"/>
                </a:ext>
              </a:extLst>
            </p:cNvPr>
            <p:cNvSpPr txBox="1"/>
            <p:nvPr/>
          </p:nvSpPr>
          <p:spPr>
            <a:xfrm>
              <a:off x="-110986" y="1273285"/>
              <a:ext cx="3871235" cy="407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231F20"/>
                  </a:solidFill>
                  <a:latin typeface="Comic Sans MS" panose="030F0702030302020204" pitchFamily="66" charset="0"/>
                </a:rPr>
                <a:t>3.Who did you go with?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BD74463-B42F-41CC-123E-5B0B8491E630}"/>
              </a:ext>
            </a:extLst>
          </p:cNvPr>
          <p:cNvSpPr txBox="1"/>
          <p:nvPr/>
        </p:nvSpPr>
        <p:spPr>
          <a:xfrm>
            <a:off x="3890611" y="344952"/>
            <a:ext cx="511710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733" b="1" dirty="0">
                <a:solidFill>
                  <a:srgbClr val="0070C0"/>
                </a:solidFill>
                <a:latin typeface="Comic Sans MS" panose="030F0702030302020204" pitchFamily="66" charset="0"/>
              </a:rPr>
              <a:t>Answer the questions</a:t>
            </a:r>
            <a:endParaRPr lang="en-US" sz="3733" kern="0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87B48E-2818-35F3-D463-7EFE18530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475" y="2168171"/>
            <a:ext cx="3585411" cy="2213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767EFC-F212-43B4-67DF-7A6E6CCE180B}"/>
              </a:ext>
            </a:extLst>
          </p:cNvPr>
          <p:cNvSpPr txBox="1"/>
          <p:nvPr/>
        </p:nvSpPr>
        <p:spPr>
          <a:xfrm>
            <a:off x="2942766" y="5141563"/>
            <a:ext cx="6563015" cy="6667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733" dirty="0">
                <a:solidFill>
                  <a:srgbClr val="FF0000"/>
                </a:solidFill>
                <a:latin typeface="Comic Sans MS" panose="030F0702030302020204" pitchFamily="66" charset="0"/>
              </a:rPr>
              <a:t>I went there with my family.</a:t>
            </a:r>
          </a:p>
        </p:txBody>
      </p:sp>
    </p:spTree>
    <p:extLst>
      <p:ext uri="{BB962C8B-B14F-4D97-AF65-F5344CB8AC3E}">
        <p14:creationId xmlns:p14="http://schemas.microsoft.com/office/powerpoint/2010/main" val="73171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78EC3F5-F311-19D0-C3B1-197AE4587A4B}"/>
              </a:ext>
            </a:extLst>
          </p:cNvPr>
          <p:cNvGrpSpPr/>
          <p:nvPr/>
        </p:nvGrpSpPr>
        <p:grpSpPr>
          <a:xfrm flipH="1">
            <a:off x="578928" y="1581200"/>
            <a:ext cx="6562405" cy="1847800"/>
            <a:chOff x="-110986" y="1127577"/>
            <a:chExt cx="3871235" cy="11305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Speech Bubble: Rectangle with Corners Rounded 1">
              <a:extLst>
                <a:ext uri="{FF2B5EF4-FFF2-40B4-BE49-F238E27FC236}">
                  <a16:creationId xmlns:a16="http://schemas.microsoft.com/office/drawing/2014/main" id="{1F55D441-60D6-9EFD-774D-F3F0B8438F08}"/>
                </a:ext>
              </a:extLst>
            </p:cNvPr>
            <p:cNvSpPr/>
            <p:nvPr/>
          </p:nvSpPr>
          <p:spPr>
            <a:xfrm flipH="1" flipV="1">
              <a:off x="-29625" y="1127577"/>
              <a:ext cx="3789874" cy="113051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grpFill/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4267" kern="0" dirty="0">
                <a:solidFill>
                  <a:srgbClr val="363549">
                    <a:lumMod val="50000"/>
                  </a:srgbClr>
                </a:solidFill>
                <a:latin typeface="Comic Sans MS" panose="030F0702030302020204" pitchFamily="66" charset="0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396EAD-50C1-0B57-D8ED-EF982887DDE3}"/>
                </a:ext>
              </a:extLst>
            </p:cNvPr>
            <p:cNvSpPr txBox="1"/>
            <p:nvPr/>
          </p:nvSpPr>
          <p:spPr>
            <a:xfrm>
              <a:off x="-110986" y="1273285"/>
              <a:ext cx="3871235" cy="40794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231F20"/>
                  </a:solidFill>
                  <a:latin typeface="Comic Sans MS" panose="030F0702030302020204" pitchFamily="66" charset="0"/>
                </a:rPr>
                <a:t>4. What did you do?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F409D69-2999-EC4F-A89C-8DA436D8B124}"/>
              </a:ext>
            </a:extLst>
          </p:cNvPr>
          <p:cNvSpPr txBox="1"/>
          <p:nvPr/>
        </p:nvSpPr>
        <p:spPr>
          <a:xfrm>
            <a:off x="3860131" y="344952"/>
            <a:ext cx="511710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733" b="1">
                <a:solidFill>
                  <a:srgbClr val="0070C0"/>
                </a:solidFill>
                <a:latin typeface="Comic Sans MS" panose="030F0702030302020204" pitchFamily="66" charset="0"/>
              </a:rPr>
              <a:t>Answer the questions</a:t>
            </a:r>
            <a:endParaRPr lang="en-US" sz="3733" kern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6061C6-DE70-3F24-F056-DFE658728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995" y="2168171"/>
            <a:ext cx="3585411" cy="2213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9BCCCF-BA17-8038-F807-1CBECD96B8AA}"/>
              </a:ext>
            </a:extLst>
          </p:cNvPr>
          <p:cNvSpPr txBox="1"/>
          <p:nvPr/>
        </p:nvSpPr>
        <p:spPr>
          <a:xfrm>
            <a:off x="2802150" y="5158760"/>
            <a:ext cx="6518131" cy="6667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733" dirty="0">
                <a:solidFill>
                  <a:srgbClr val="FF0000"/>
                </a:solidFill>
                <a:latin typeface="Comic Sans MS" panose="030F0702030302020204" pitchFamily="66" charset="0"/>
              </a:rPr>
              <a:t>We visited the old buildings.</a:t>
            </a:r>
          </a:p>
        </p:txBody>
      </p:sp>
    </p:spTree>
    <p:extLst>
      <p:ext uri="{BB962C8B-B14F-4D97-AF65-F5344CB8AC3E}">
        <p14:creationId xmlns:p14="http://schemas.microsoft.com/office/powerpoint/2010/main" val="353066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2223</TotalTime>
  <Words>471</Words>
  <Application>Microsoft Office PowerPoint</Application>
  <PresentationFormat>Widescreen</PresentationFormat>
  <Paragraphs>87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A3.OpenSansBold-San</vt:lpstr>
      <vt:lpstr>A3.OpenSans-San</vt:lpstr>
      <vt:lpstr>Arial</vt:lpstr>
      <vt:lpstr>Calibri</vt:lpstr>
      <vt:lpstr>Calibri Light</vt:lpstr>
      <vt:lpstr>Comic Sans MS</vt:lpstr>
      <vt:lpstr>Impact</vt:lpstr>
      <vt:lpstr>Nixie One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140</cp:revision>
  <dcterms:created xsi:type="dcterms:W3CDTF">2021-11-11T15:46:46Z</dcterms:created>
  <dcterms:modified xsi:type="dcterms:W3CDTF">2024-12-26T10:02:13Z</dcterms:modified>
</cp:coreProperties>
</file>