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931" r:id="rId3"/>
    <p:sldId id="473" r:id="rId4"/>
    <p:sldId id="902" r:id="rId5"/>
    <p:sldId id="903" r:id="rId6"/>
    <p:sldId id="774" r:id="rId7"/>
    <p:sldId id="1234" r:id="rId8"/>
    <p:sldId id="541" r:id="rId9"/>
    <p:sldId id="1235" r:id="rId10"/>
    <p:sldId id="1320" r:id="rId11"/>
    <p:sldId id="1033" r:id="rId12"/>
    <p:sldId id="1322" r:id="rId13"/>
    <p:sldId id="1323" r:id="rId14"/>
    <p:sldId id="1324" r:id="rId15"/>
    <p:sldId id="924"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BFE"/>
    <a:srgbClr val="0000FF"/>
    <a:srgbClr val="000000"/>
    <a:srgbClr val="FF5050"/>
    <a:srgbClr val="FFFFCC"/>
    <a:srgbClr val="FFFF99"/>
    <a:srgbClr val="A8BB2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5" autoAdjust="0"/>
    <p:restoredTop sz="78832" autoAdjust="0"/>
  </p:normalViewPr>
  <p:slideViewPr>
    <p:cSldViewPr snapToGrid="0">
      <p:cViewPr varScale="1">
        <p:scale>
          <a:sx n="71" d="100"/>
          <a:sy n="71"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6T11:24:50.4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1,'114'-1,"160"3,-228 3,82 18,-78-12,58 5,74-15,1 1,-63 14,-46-5,77 16,-96-15,1-2,77 3,391-13,-218-2,889 2,-1143 2,61 11,26 1,-28-14,-69-2,0 2,0 2,57 11,-19 3,2-3,0-3,101-1,-154-8,0 1,42 10,5 0,3 0,68 4,-40-2,-8 0,153-11,82 8,8 10,0-22,-119-1,3445 2,-3416-15,6-1,-125 18,140-4,-238-1,0-3,48-13,41-6,-44 19,110 6,-74 2,850-2,-963 0,5 1,-1-1,0 0,0-1,0 1,0-2,0 1,0-1,13-4,-20 6,0 0,0 0,1 0,-1 0,0-1,0 1,0 0,0 0,1 0,-1 0,0 0,0 0,0 0,0 0,1 0,-1 0,0-1,0 1,0 0,0 0,0 0,1 0,-1 0,0-1,0 1,0 0,0 0,0 0,0 0,0-1,0 1,0 0,0 0,0 0,0-1,0 1,0 0,0 0,0 0,0-1,0 1,0 0,0 0,0 0,0 0,0-1,0 1,0 0,0 0,0 0,-1-1,-12-4,-19 0,-297 2,168 6,-640-3,773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6T11:25:30.4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1 260,'83'1,"118"-2,-166-3,58-13,-56 9,42-4,54 11,2 0,-47-11,-34 4,56-12,-69 11,0 2,57-2,285 9,-158 1,651-1,-838-1,45-9,19 0,-21 10,-50 1,0-1,-1-1,43-8,-14-4,1 4,0 2,74 1,-112 5,-1-1,31-7,3 0,3 1,50-4,-29 1,-7 2,113 6,60-5,6-7,-1 15,-86 2,2525-2,-2504 11,3 1,-90-14,102 3,-174 2,0 1,34 10,31 5,-32-15,80-4,-54-2,624 2,-707 0,3 0,1 0,-1 0,0 0,0 1,0 0,1 0,-1 0,9 4,-14-5,0 0,1 0,-1 0,0 0,0 0,0 0,0 0,0 0,0 0,1 0,-1 0,0 0,0 0,0 0,0 0,0 1,0-1,1 0,-1 0,0 0,0 0,0 0,0 0,0 0,0 1,0-1,0 0,0 0,0 0,0 0,0 0,0 0,0 1,0-1,0 0,0 0,0 0,0 0,0 0,0 1,0-1,0 0,0 0,0 0,0 0,0 0,0 0,0 1,0-1,0 0,0 0,-10 4,-13 0,-219-2,124-4,-469 2,567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6T11:26:41.9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1,'114'-1,"160"3,-228 3,82 18,-78-12,58 5,74-15,1 1,-63 14,-46-5,77 16,-96-15,1-2,77 3,391-13,-218-2,889 2,-1143 2,61 11,26 1,-28-14,-69-2,0 2,0 2,57 11,-19 3,2-3,0-3,101-1,-154-8,0 1,42 10,5 0,3 0,68 4,-40-2,-8 0,153-11,82 8,8 10,0-22,-119-1,3445 2,-3416-15,6-1,-125 18,140-4,-238-1,0-3,48-13,41-6,-44 19,110 6,-74 2,850-2,-963 0,5 1,-1-1,0 0,0-1,0 1,0-2,0 1,0-1,13-4,-20 6,0 0,0 0,1 0,-1 0,0-1,0 1,0 0,0 0,1 0,-1 0,0 0,0 0,0 0,0 0,1 0,-1 0,0-1,0 1,0 0,0 0,0 0,1 0,-1 0,0-1,0 1,0 0,0 0,0 0,0 0,0-1,0 1,0 0,0 0,0 0,0-1,0 1,0 0,0 0,0 0,0-1,0 1,0 0,0 0,0 0,0 0,0-1,0 1,0 0,0 0,0 0,-1-1,-12-4,-19 0,-297 2,168 6,-640-3,773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6T11:27:31.5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1 260,'83'1,"118"-2,-166-3,58-13,-56 9,42-4,54 11,2 0,-47-11,-34 4,56-12,-69 11,0 2,57-2,285 9,-158 1,651-1,-838-1,45-9,19 0,-21 10,-50 1,0-1,-1-1,43-8,-14-4,1 4,0 2,74 1,-112 5,-1-1,31-7,3 0,3 1,50-4,-29 1,-7 2,113 6,60-5,6-7,-1 15,-86 2,2525-2,-2504 11,3 1,-90-14,102 3,-174 2,0 1,34 10,31 5,-32-15,80-4,-54-2,624 2,-707 0,3 0,1 0,-1 0,0 0,0 1,0 0,1 0,-1 0,9 4,-14-5,0 0,1 0,-1 0,0 0,0 0,0 0,0 0,0 0,0 0,1 0,-1 0,0 0,0 0,0 0,0 0,0 1,0-1,1 0,-1 0,0 0,0 0,0 0,0 0,0 0,0 1,0-1,0 0,0 0,0 0,0 0,0 0,0 0,0 1,0-1,0 0,0 0,0 0,0 0,0 0,0 1,0-1,0 0,0 0,0 0,0 0,0 0,0 0,0 1,0-1,0 0,0 0,-10 4,-13 0,-219-2,124-4,-469 2,567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 BY FACEBOOK :TRAN THI THANH TAM</a:t>
            </a:r>
          </a:p>
        </p:txBody>
      </p:sp>
      <p:sp>
        <p:nvSpPr>
          <p:cNvPr id="4" name="Slide Number Placeholder 3"/>
          <p:cNvSpPr>
            <a:spLocks noGrp="1"/>
          </p:cNvSpPr>
          <p:nvPr>
            <p:ph type="sldNum" sz="quarter" idx="5"/>
          </p:nvPr>
        </p:nvSpPr>
        <p:spPr/>
        <p:txBody>
          <a:bodyPr/>
          <a:lstStyle/>
          <a:p>
            <a:fld id="{CB3FC74D-4EDA-4534-A667-EAE75BE8E0B9}" type="slidenum">
              <a:rPr lang="en-US" smtClean="0"/>
              <a:t>2</a:t>
            </a:fld>
            <a:endParaRPr lang="en-US"/>
          </a:p>
        </p:txBody>
      </p:sp>
    </p:spTree>
    <p:extLst>
      <p:ext uri="{BB962C8B-B14F-4D97-AF65-F5344CB8AC3E}">
        <p14:creationId xmlns:p14="http://schemas.microsoft.com/office/powerpoint/2010/main" val="41573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91475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5A16451-F13B-4F6B-B2C6-0570C5508279}" type="slidenum">
              <a:rPr lang="en-US" smtClean="0"/>
              <a:pPr eaLnBrk="1" hangingPunct="1">
                <a:defRPr/>
              </a:pPr>
              <a:t>4</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5</a:t>
            </a:fld>
            <a:endParaRPr lang="en-US"/>
          </a:p>
        </p:txBody>
      </p:sp>
    </p:spTree>
    <p:extLst>
      <p:ext uri="{BB962C8B-B14F-4D97-AF65-F5344CB8AC3E}">
        <p14:creationId xmlns:p14="http://schemas.microsoft.com/office/powerpoint/2010/main" val="112904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6</a:t>
            </a:fld>
            <a:endParaRPr lang="en-US"/>
          </a:p>
        </p:txBody>
      </p:sp>
    </p:spTree>
    <p:extLst>
      <p:ext uri="{BB962C8B-B14F-4D97-AF65-F5344CB8AC3E}">
        <p14:creationId xmlns:p14="http://schemas.microsoft.com/office/powerpoint/2010/main" val="142311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8</a:t>
            </a:fld>
            <a:endParaRPr lang="en-US"/>
          </a:p>
        </p:txBody>
      </p:sp>
    </p:spTree>
    <p:extLst>
      <p:ext uri="{BB962C8B-B14F-4D97-AF65-F5344CB8AC3E}">
        <p14:creationId xmlns:p14="http://schemas.microsoft.com/office/powerpoint/2010/main" val="97100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 marR="0" indent="-1270" algn="just">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Step 2:</a:t>
            </a:r>
            <a:r>
              <a:rPr lang="en-US" sz="1800" dirty="0">
                <a:solidFill>
                  <a:srgbClr val="000000"/>
                </a:solidFill>
                <a:effectLst/>
                <a:latin typeface="Times New Roman" panose="02020603050405020304" pitchFamily="18" charset="0"/>
                <a:ea typeface="Times New Roman" panose="02020603050405020304" pitchFamily="18" charset="0"/>
              </a:rPr>
              <a:t> Have groups put the posters on the desk and practice the presentation. Encourage all members in the group to present. Go around the classroom and offer help where necessary.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2B819D-1A12-4B36-99A6-EA120532125E}" type="slidenum">
              <a:rPr lang="en-US" smtClean="0"/>
              <a:t>9</a:t>
            </a:fld>
            <a:endParaRPr lang="en-US"/>
          </a:p>
        </p:txBody>
      </p:sp>
    </p:spTree>
    <p:extLst>
      <p:ext uri="{BB962C8B-B14F-4D97-AF65-F5344CB8AC3E}">
        <p14:creationId xmlns:p14="http://schemas.microsoft.com/office/powerpoint/2010/main" val="391948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2157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69593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109445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12/19/2024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12/19/2024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12/19/2024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12/19/2024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12/19/2024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12/19/2024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12/19/2024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12/19/2024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12/19/2024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12/19/2024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12/19/2024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12/19/2024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12/19/2024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12/19/2024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12/19/2024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069F0-B8D4-4841-AF23-326ACF4E749B}" type="datetimeFigureOut">
              <a:rPr lang="en-US"/>
              <a:pPr>
                <a:defRPr/>
              </a:pPr>
              <a:t>12/19/2024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1EB63-822E-40D0-96BD-00928042FFD2}" type="slidenum">
              <a:rPr lang="en-US"/>
              <a:pPr>
                <a:defRPr/>
              </a:pPr>
              <a:t>‹#›</a:t>
            </a:fld>
            <a:endParaRPr lang="en-US"/>
          </a:p>
        </p:txBody>
      </p:sp>
    </p:spTree>
    <p:extLst>
      <p:ext uri="{BB962C8B-B14F-4D97-AF65-F5344CB8AC3E}">
        <p14:creationId xmlns:p14="http://schemas.microsoft.com/office/powerpoint/2010/main" val="28616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A813-D0CD-444C-7026-245DA2FB1E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EDFBF-8C01-A9FB-55B8-C6D76F823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68ECC-1321-1128-79CA-963219D79A43}"/>
              </a:ext>
            </a:extLst>
          </p:cNvPr>
          <p:cNvSpPr>
            <a:spLocks noGrp="1"/>
          </p:cNvSpPr>
          <p:nvPr>
            <p:ph type="dt" sz="half" idx="10"/>
          </p:nvPr>
        </p:nvSpPr>
        <p:spPr/>
        <p:txBody>
          <a:bodyPr/>
          <a:lstStyle/>
          <a:p>
            <a:fld id="{55FD37EE-315F-48BE-AFD1-23B4C69BB6C6}" type="datetimeFigureOut">
              <a:rPr lang="en-US" smtClean="0"/>
              <a:t>12/19/2024</a:t>
            </a:fld>
            <a:endParaRPr lang="en-US"/>
          </a:p>
        </p:txBody>
      </p:sp>
      <p:sp>
        <p:nvSpPr>
          <p:cNvPr id="5" name="Footer Placeholder 4">
            <a:extLst>
              <a:ext uri="{FF2B5EF4-FFF2-40B4-BE49-F238E27FC236}">
                <a16:creationId xmlns:a16="http://schemas.microsoft.com/office/drawing/2014/main" id="{84C8F11F-F040-1E87-C518-97E745684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2996E-184E-B12D-1799-F18853846C89}"/>
              </a:ext>
            </a:extLst>
          </p:cNvPr>
          <p:cNvSpPr>
            <a:spLocks noGrp="1"/>
          </p:cNvSpPr>
          <p:nvPr>
            <p:ph type="sldNum" sz="quarter" idx="12"/>
          </p:nvPr>
        </p:nvSpPr>
        <p:spPr/>
        <p:txBody>
          <a:bodyPr/>
          <a:lstStyle/>
          <a:p>
            <a:fld id="{FDE93421-A271-4160-8B5D-28287369ECA7}" type="slidenum">
              <a:rPr lang="en-US" smtClean="0"/>
              <a:t>‹#›</a:t>
            </a:fld>
            <a:endParaRPr lang="en-US"/>
          </a:p>
        </p:txBody>
      </p:sp>
    </p:spTree>
    <p:extLst>
      <p:ext uri="{BB962C8B-B14F-4D97-AF65-F5344CB8AC3E}">
        <p14:creationId xmlns:p14="http://schemas.microsoft.com/office/powerpoint/2010/main" val="186661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extLst>
      <p:ext uri="{BB962C8B-B14F-4D97-AF65-F5344CB8AC3E}">
        <p14:creationId xmlns:p14="http://schemas.microsoft.com/office/powerpoint/2010/main" val="123227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12/19/2024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12/19/2024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4" r:id="rId6"/>
    <p:sldLayoutId id="2147483676" r:id="rId7"/>
    <p:sldLayoutId id="2147483677"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12/19/2024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C561AA7-B508-9097-B4C3-1D169727285F}"/>
              </a:ext>
            </a:extLst>
          </p:cNvPr>
          <p:cNvSpPr txBox="1">
            <a:spLocks noChangeArrowheads="1"/>
          </p:cNvSpPr>
          <p:nvPr/>
        </p:nvSpPr>
        <p:spPr bwMode="auto">
          <a:xfrm>
            <a:off x="566738" y="3214683"/>
            <a:ext cx="966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6000" b="1" dirty="0">
                <a:solidFill>
                  <a:srgbClr val="0000FF"/>
                </a:solidFill>
                <a:latin typeface="Arial" pitchFamily="34" charset="0"/>
              </a:rPr>
              <a:t>           LESSON 3 ( 4, 5, 6)</a:t>
            </a:r>
          </a:p>
        </p:txBody>
      </p:sp>
      <p:sp>
        <p:nvSpPr>
          <p:cNvPr id="5" name="TextBox 2">
            <a:extLst>
              <a:ext uri="{FF2B5EF4-FFF2-40B4-BE49-F238E27FC236}">
                <a16:creationId xmlns:a16="http://schemas.microsoft.com/office/drawing/2014/main" id="{16ABEFED-285C-00BA-52F4-99DCE58368EE}"/>
              </a:ext>
            </a:extLst>
          </p:cNvPr>
          <p:cNvSpPr txBox="1">
            <a:spLocks noChangeArrowheads="1"/>
          </p:cNvSpPr>
          <p:nvPr/>
        </p:nvSpPr>
        <p:spPr bwMode="auto">
          <a:xfrm>
            <a:off x="566739" y="1929492"/>
            <a:ext cx="109210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000" b="1" dirty="0">
                <a:latin typeface="Arial" pitchFamily="34" charset="0"/>
              </a:rPr>
              <a:t> </a:t>
            </a:r>
            <a:r>
              <a:rPr lang="en-US" sz="6000" b="1" dirty="0">
                <a:solidFill>
                  <a:srgbClr val="FF0000"/>
                </a:solidFill>
                <a:latin typeface="Arial" pitchFamily="34" charset="0"/>
              </a:rPr>
              <a:t>UNIT 10: OUR SCHOOL TRIP</a:t>
            </a:r>
          </a:p>
        </p:txBody>
      </p:sp>
      <p:pic>
        <p:nvPicPr>
          <p:cNvPr id="2" name="Picture 1">
            <a:extLst>
              <a:ext uri="{FF2B5EF4-FFF2-40B4-BE49-F238E27FC236}">
                <a16:creationId xmlns:a16="http://schemas.microsoft.com/office/drawing/2014/main" id="{8229862C-AA7A-A884-4388-D1A7D14BA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669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A8F814F-1105-0B8C-E0B6-0A1BB7D28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574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336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Rounded Corners 3">
            <a:extLst>
              <a:ext uri="{FF2B5EF4-FFF2-40B4-BE49-F238E27FC236}">
                <a16:creationId xmlns:a16="http://schemas.microsoft.com/office/drawing/2014/main" id="{43A34FA1-CAAD-3F76-0F0E-A119CA685349}"/>
              </a:ext>
            </a:extLst>
          </p:cNvPr>
          <p:cNvSpPr/>
          <p:nvPr/>
        </p:nvSpPr>
        <p:spPr>
          <a:xfrm>
            <a:off x="787400" y="1865873"/>
            <a:ext cx="10998200" cy="3977987"/>
          </a:xfrm>
          <a:prstGeom prst="roundRect">
            <a:avLst>
              <a:gd name="adj" fmla="val 11789"/>
            </a:avLst>
          </a:prstGeom>
          <a:solidFill>
            <a:schemeClr val="accent3">
              <a:lumMod val="20000"/>
              <a:lumOff val="80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8357468C-CA2D-F6BB-17BF-808CE0789100}"/>
              </a:ext>
            </a:extLst>
          </p:cNvPr>
          <p:cNvSpPr txBox="1"/>
          <p:nvPr/>
        </p:nvSpPr>
        <p:spPr>
          <a:xfrm>
            <a:off x="1155476" y="2268784"/>
            <a:ext cx="9606641" cy="666786"/>
          </a:xfrm>
          <a:prstGeom prst="rect">
            <a:avLst/>
          </a:prstGeom>
          <a:noFill/>
        </p:spPr>
        <p:txBody>
          <a:bodyPr wrap="square">
            <a:spAutoFit/>
          </a:bodyPr>
          <a:lstStyle/>
          <a:p>
            <a:r>
              <a:rPr lang="en-US" sz="3733" dirty="0">
                <a:solidFill>
                  <a:srgbClr val="FF0000"/>
                </a:solidFill>
                <a:latin typeface="Comic Sans MS" panose="030F0702030302020204" pitchFamily="66" charset="0"/>
                <a:ea typeface="Times New Roman" panose="02020603050405020304" pitchFamily="18" charset="0"/>
              </a:rPr>
              <a:t>1</a:t>
            </a:r>
            <a:r>
              <a:rPr lang="en-US" sz="3733" dirty="0">
                <a:solidFill>
                  <a:srgbClr val="000000"/>
                </a:solidFill>
                <a:latin typeface="Comic Sans MS" panose="030F0702030302020204" pitchFamily="66" charset="0"/>
                <a:ea typeface="Times New Roman" panose="02020603050405020304" pitchFamily="18" charset="0"/>
              </a:rPr>
              <a:t>. visited / We / old / buildings. / the</a:t>
            </a:r>
            <a:endParaRPr lang="en-US" sz="3733" dirty="0">
              <a:latin typeface="Comic Sans MS" panose="030F0702030302020204" pitchFamily="66" charset="0"/>
              <a:ea typeface="Times New Roman" panose="02020603050405020304" pitchFamily="18" charset="0"/>
            </a:endParaRPr>
          </a:p>
        </p:txBody>
      </p:sp>
      <p:sp>
        <p:nvSpPr>
          <p:cNvPr id="10" name="TextBox 9">
            <a:extLst>
              <a:ext uri="{FF2B5EF4-FFF2-40B4-BE49-F238E27FC236}">
                <a16:creationId xmlns:a16="http://schemas.microsoft.com/office/drawing/2014/main" id="{787FBD22-6F67-FA4B-D176-A3F56607DCE5}"/>
              </a:ext>
            </a:extLst>
          </p:cNvPr>
          <p:cNvSpPr txBox="1"/>
          <p:nvPr/>
        </p:nvSpPr>
        <p:spPr>
          <a:xfrm>
            <a:off x="3174972" y="537019"/>
            <a:ext cx="6173408" cy="748988"/>
          </a:xfrm>
          <a:prstGeom prst="rect">
            <a:avLst/>
          </a:prstGeom>
          <a:solidFill>
            <a:schemeClr val="accent5">
              <a:lumMod val="20000"/>
              <a:lumOff val="80000"/>
            </a:schemeClr>
          </a:solidFill>
          <a:ln>
            <a:noFill/>
          </a:ln>
        </p:spPr>
        <p:txBody>
          <a:bodyPr wrap="square">
            <a:spAutoFit/>
          </a:bodyPr>
          <a:lstStyle/>
          <a:p>
            <a:pPr algn="ctr"/>
            <a:r>
              <a:rPr lang="en-US" sz="4267" b="1" dirty="0">
                <a:solidFill>
                  <a:srgbClr val="0000FF"/>
                </a:solidFill>
                <a:latin typeface="Comic Sans MS" panose="030F0702030302020204" pitchFamily="66" charset="0"/>
                <a:ea typeface="Architecture" panose="020B0500000000000000" pitchFamily="34" charset="0"/>
                <a:cs typeface="Architecture" panose="020B0500000000000000" pitchFamily="34" charset="0"/>
              </a:rPr>
              <a:t>Sentence puzzle</a:t>
            </a:r>
            <a:endParaRPr lang="en-US" sz="4267" dirty="0">
              <a:solidFill>
                <a:srgbClr val="0000FF"/>
              </a:solidFill>
              <a:latin typeface="Comic Sans MS" panose="030F0702030302020204" pitchFamily="66" charset="0"/>
              <a:ea typeface="Architecture" panose="020B0500000000000000" pitchFamily="34" charset="0"/>
              <a:cs typeface="Architecture" panose="020B0500000000000000" pitchFamily="34" charset="0"/>
            </a:endParaRPr>
          </a:p>
        </p:txBody>
      </p:sp>
      <p:sp>
        <p:nvSpPr>
          <p:cNvPr id="11" name="TextBox 10">
            <a:extLst>
              <a:ext uri="{FF2B5EF4-FFF2-40B4-BE49-F238E27FC236}">
                <a16:creationId xmlns:a16="http://schemas.microsoft.com/office/drawing/2014/main" id="{9B503093-F213-2071-526D-52D30338C52A}"/>
              </a:ext>
            </a:extLst>
          </p:cNvPr>
          <p:cNvSpPr txBox="1"/>
          <p:nvPr/>
        </p:nvSpPr>
        <p:spPr>
          <a:xfrm>
            <a:off x="1155476" y="3197697"/>
            <a:ext cx="9606641" cy="666786"/>
          </a:xfrm>
          <a:prstGeom prst="rect">
            <a:avLst/>
          </a:prstGeom>
          <a:noFill/>
        </p:spPr>
        <p:txBody>
          <a:bodyPr wrap="square">
            <a:spAutoFit/>
          </a:bodyPr>
          <a:lstStyle/>
          <a:p>
            <a:pPr algn="just"/>
            <a:r>
              <a:rPr lang="en-US" sz="3733" dirty="0">
                <a:solidFill>
                  <a:srgbClr val="FF0000"/>
                </a:solidFill>
                <a:latin typeface="Comic Sans MS" panose="030F0702030302020204" pitchFamily="66" charset="0"/>
                <a:ea typeface="Times New Roman" panose="02020603050405020304" pitchFamily="18" charset="0"/>
              </a:rPr>
              <a:t>2</a:t>
            </a:r>
            <a:r>
              <a:rPr lang="en-US" sz="3733" dirty="0">
                <a:solidFill>
                  <a:srgbClr val="000000"/>
                </a:solidFill>
                <a:latin typeface="Comic Sans MS" panose="030F0702030302020204" pitchFamily="66" charset="0"/>
                <a:ea typeface="Times New Roman" panose="02020603050405020304" pitchFamily="18" charset="0"/>
              </a:rPr>
              <a:t>. trees. / My family/ planted</a:t>
            </a:r>
            <a:endParaRPr lang="en-US" sz="3733" dirty="0">
              <a:latin typeface="Comic Sans MS" panose="030F0702030302020204" pitchFamily="66" charset="0"/>
              <a:ea typeface="Times New Roman" panose="02020603050405020304" pitchFamily="18" charset="0"/>
            </a:endParaRPr>
          </a:p>
        </p:txBody>
      </p:sp>
      <p:sp>
        <p:nvSpPr>
          <p:cNvPr id="12" name="TextBox 11">
            <a:extLst>
              <a:ext uri="{FF2B5EF4-FFF2-40B4-BE49-F238E27FC236}">
                <a16:creationId xmlns:a16="http://schemas.microsoft.com/office/drawing/2014/main" id="{C70B55A7-3291-8529-DFE5-1834ABA63D76}"/>
              </a:ext>
            </a:extLst>
          </p:cNvPr>
          <p:cNvSpPr txBox="1"/>
          <p:nvPr/>
        </p:nvSpPr>
        <p:spPr>
          <a:xfrm>
            <a:off x="1155474" y="4040127"/>
            <a:ext cx="10630126" cy="666786"/>
          </a:xfrm>
          <a:prstGeom prst="rect">
            <a:avLst/>
          </a:prstGeom>
          <a:noFill/>
        </p:spPr>
        <p:txBody>
          <a:bodyPr wrap="square">
            <a:spAutoFit/>
          </a:bodyPr>
          <a:lstStyle/>
          <a:p>
            <a:pPr algn="just"/>
            <a:r>
              <a:rPr lang="en-US" sz="3733" dirty="0">
                <a:solidFill>
                  <a:srgbClr val="FF0000"/>
                </a:solidFill>
                <a:latin typeface="Comic Sans MS" panose="030F0702030302020204" pitchFamily="66" charset="0"/>
                <a:ea typeface="Times New Roman" panose="02020603050405020304" pitchFamily="18" charset="0"/>
              </a:rPr>
              <a:t>3</a:t>
            </a:r>
            <a:r>
              <a:rPr lang="en-US" sz="3733" dirty="0">
                <a:solidFill>
                  <a:srgbClr val="000000"/>
                </a:solidFill>
                <a:latin typeface="Comic Sans MS" panose="030F0702030302020204" pitchFamily="66" charset="0"/>
                <a:ea typeface="Times New Roman" panose="02020603050405020304" pitchFamily="18" charset="0"/>
              </a:rPr>
              <a:t>. walked / Lake. / around / They/ </a:t>
            </a:r>
            <a:r>
              <a:rPr lang="en-US" sz="3733" dirty="0" err="1">
                <a:solidFill>
                  <a:srgbClr val="000000"/>
                </a:solidFill>
                <a:latin typeface="Comic Sans MS" panose="030F0702030302020204" pitchFamily="66" charset="0"/>
                <a:ea typeface="Times New Roman" panose="02020603050405020304" pitchFamily="18" charset="0"/>
              </a:rPr>
              <a:t>Hoan</a:t>
            </a:r>
            <a:r>
              <a:rPr lang="en-US" sz="3733" dirty="0">
                <a:solidFill>
                  <a:srgbClr val="000000"/>
                </a:solidFill>
                <a:latin typeface="Comic Sans MS" panose="030F0702030302020204" pitchFamily="66" charset="0"/>
                <a:ea typeface="Times New Roman" panose="02020603050405020304" pitchFamily="18" charset="0"/>
              </a:rPr>
              <a:t> Kiem</a:t>
            </a:r>
            <a:endParaRPr lang="en-US" sz="3733" dirty="0">
              <a:latin typeface="Comic Sans MS" panose="030F0702030302020204" pitchFamily="66" charset="0"/>
              <a:ea typeface="Times New Roman" panose="02020603050405020304" pitchFamily="18" charset="0"/>
            </a:endParaRPr>
          </a:p>
        </p:txBody>
      </p:sp>
      <p:sp>
        <p:nvSpPr>
          <p:cNvPr id="13" name="TextBox 12">
            <a:extLst>
              <a:ext uri="{FF2B5EF4-FFF2-40B4-BE49-F238E27FC236}">
                <a16:creationId xmlns:a16="http://schemas.microsoft.com/office/drawing/2014/main" id="{2299088F-D127-411E-9ACC-735BA09089F9}"/>
              </a:ext>
            </a:extLst>
          </p:cNvPr>
          <p:cNvSpPr txBox="1"/>
          <p:nvPr/>
        </p:nvSpPr>
        <p:spPr>
          <a:xfrm>
            <a:off x="1155474" y="4973138"/>
            <a:ext cx="9606641" cy="666786"/>
          </a:xfrm>
          <a:prstGeom prst="rect">
            <a:avLst/>
          </a:prstGeom>
          <a:noFill/>
        </p:spPr>
        <p:txBody>
          <a:bodyPr wrap="square">
            <a:spAutoFit/>
          </a:bodyPr>
          <a:lstStyle/>
          <a:p>
            <a:pPr algn="just"/>
            <a:r>
              <a:rPr lang="en-US" sz="3733" dirty="0">
                <a:solidFill>
                  <a:srgbClr val="FF0000"/>
                </a:solidFill>
                <a:latin typeface="Comic Sans MS" panose="030F0702030302020204" pitchFamily="66" charset="0"/>
                <a:ea typeface="Times New Roman" panose="02020603050405020304" pitchFamily="18" charset="0"/>
              </a:rPr>
              <a:t>4</a:t>
            </a:r>
            <a:r>
              <a:rPr lang="en-US" sz="3733" dirty="0">
                <a:solidFill>
                  <a:srgbClr val="000000"/>
                </a:solidFill>
                <a:latin typeface="Comic Sans MS" panose="030F0702030302020204" pitchFamily="66" charset="0"/>
                <a:ea typeface="Times New Roman" panose="02020603050405020304" pitchFamily="18" charset="0"/>
              </a:rPr>
              <a:t>. games. / played / Nam and Hoa</a:t>
            </a:r>
            <a:endParaRPr lang="en-US" sz="3733"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7320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a:extLst>
              <a:ext uri="{FF2B5EF4-FFF2-40B4-BE49-F238E27FC236}">
                <a16:creationId xmlns:a16="http://schemas.microsoft.com/office/drawing/2014/main" id="{9A361991-50B0-5EEC-259A-4273AD203357}"/>
              </a:ext>
            </a:extLst>
          </p:cNvPr>
          <p:cNvSpPr/>
          <p:nvPr/>
        </p:nvSpPr>
        <p:spPr>
          <a:xfrm>
            <a:off x="2087863" y="2164879"/>
            <a:ext cx="9361713" cy="1432076"/>
          </a:xfrm>
          <a:prstGeom prst="roundRect">
            <a:avLst>
              <a:gd name="adj" fmla="val 11789"/>
            </a:avLst>
          </a:prstGeom>
          <a:solidFill>
            <a:schemeClr val="accent5">
              <a:lumMod val="20000"/>
              <a:lumOff val="80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8C1AE5BA-352C-DD3B-BA70-12999B11A6E2}"/>
              </a:ext>
            </a:extLst>
          </p:cNvPr>
          <p:cNvSpPr txBox="1"/>
          <p:nvPr/>
        </p:nvSpPr>
        <p:spPr>
          <a:xfrm>
            <a:off x="3877958" y="820470"/>
            <a:ext cx="6173408" cy="748988"/>
          </a:xfrm>
          <a:prstGeom prst="rect">
            <a:avLst/>
          </a:prstGeom>
          <a:solidFill>
            <a:schemeClr val="accent4">
              <a:lumMod val="20000"/>
              <a:lumOff val="80000"/>
            </a:schemeClr>
          </a:solidFill>
          <a:ln>
            <a:solidFill>
              <a:srgbClr val="00B0F0"/>
            </a:solidFill>
          </a:ln>
        </p:spPr>
        <p:txBody>
          <a:bodyPr wrap="square">
            <a:spAutoFit/>
          </a:bodyPr>
          <a:lstStyle/>
          <a:p>
            <a:pPr algn="ctr"/>
            <a:r>
              <a:rPr lang="en-US" sz="4267" b="1" dirty="0">
                <a:solidFill>
                  <a:srgbClr val="0000FF"/>
                </a:solidFill>
                <a:latin typeface="Comic Sans MS" panose="030F0702030302020204" pitchFamily="66" charset="0"/>
                <a:ea typeface="Architecture" panose="020B0500000000000000" pitchFamily="34" charset="0"/>
                <a:cs typeface="Architecture" panose="020B0500000000000000" pitchFamily="34" charset="0"/>
              </a:rPr>
              <a:t>Sentence puzzle</a:t>
            </a:r>
            <a:endParaRPr lang="en-US" sz="4267" dirty="0">
              <a:solidFill>
                <a:srgbClr val="0000FF"/>
              </a:solidFill>
              <a:latin typeface="Comic Sans MS" panose="030F0702030302020204" pitchFamily="66" charset="0"/>
              <a:ea typeface="Architecture" panose="020B0500000000000000" pitchFamily="34" charset="0"/>
              <a:cs typeface="Architecture" panose="020B0500000000000000" pitchFamily="34" charset="0"/>
            </a:endParaRPr>
          </a:p>
        </p:txBody>
      </p:sp>
      <p:grpSp>
        <p:nvGrpSpPr>
          <p:cNvPr id="8" name="Group 7">
            <a:extLst>
              <a:ext uri="{FF2B5EF4-FFF2-40B4-BE49-F238E27FC236}">
                <a16:creationId xmlns:a16="http://schemas.microsoft.com/office/drawing/2014/main" id="{3DA9A333-217B-B56C-AA6B-97B80A37906F}"/>
              </a:ext>
            </a:extLst>
          </p:cNvPr>
          <p:cNvGrpSpPr/>
          <p:nvPr/>
        </p:nvGrpSpPr>
        <p:grpSpPr>
          <a:xfrm>
            <a:off x="2010455" y="3999866"/>
            <a:ext cx="9361713" cy="1432076"/>
            <a:chOff x="1132115" y="2537382"/>
            <a:chExt cx="7021285" cy="1074057"/>
          </a:xfrm>
        </p:grpSpPr>
        <p:sp>
          <p:nvSpPr>
            <p:cNvPr id="9" name="Rectangle: Rounded Corners 8">
              <a:extLst>
                <a:ext uri="{FF2B5EF4-FFF2-40B4-BE49-F238E27FC236}">
                  <a16:creationId xmlns:a16="http://schemas.microsoft.com/office/drawing/2014/main" id="{35559267-BD98-9A0E-56B1-8480EB0C0158}"/>
                </a:ext>
              </a:extLst>
            </p:cNvPr>
            <p:cNvSpPr/>
            <p:nvPr/>
          </p:nvSpPr>
          <p:spPr>
            <a:xfrm>
              <a:off x="1132115" y="2537382"/>
              <a:ext cx="7021285" cy="1074057"/>
            </a:xfrm>
            <a:prstGeom prst="roundRect">
              <a:avLst>
                <a:gd name="adj" fmla="val 11789"/>
              </a:avLst>
            </a:prstGeom>
            <a:solidFill>
              <a:schemeClr val="accent2">
                <a:lumMod val="20000"/>
                <a:lumOff val="80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391DF752-DE52-C6F8-AA6A-55874CBC4B13}"/>
                </a:ext>
              </a:extLst>
            </p:cNvPr>
            <p:cNvSpPr txBox="1"/>
            <p:nvPr/>
          </p:nvSpPr>
          <p:spPr>
            <a:xfrm>
              <a:off x="1190171" y="2812800"/>
              <a:ext cx="6832601" cy="500090"/>
            </a:xfrm>
            <a:prstGeom prst="rect">
              <a:avLst/>
            </a:prstGeom>
            <a:noFill/>
          </p:spPr>
          <p:txBody>
            <a:bodyPr wrap="square">
              <a:spAutoFit/>
            </a:bodyPr>
            <a:lstStyle/>
            <a:p>
              <a:r>
                <a:rPr lang="en-US" sz="3733" dirty="0">
                  <a:solidFill>
                    <a:srgbClr val="FF0000"/>
                  </a:solidFill>
                  <a:latin typeface="Comic Sans MS" panose="030F0702030302020204" pitchFamily="66" charset="0"/>
                  <a:ea typeface="Times New Roman" panose="02020603050405020304" pitchFamily="18" charset="0"/>
                </a:rPr>
                <a:t>  -&gt; </a:t>
              </a:r>
              <a:r>
                <a:rPr lang="en-US" sz="3733" dirty="0">
                  <a:solidFill>
                    <a:srgbClr val="0000FF"/>
                  </a:solidFill>
                  <a:latin typeface="Comic Sans MS" panose="030F0702030302020204" pitchFamily="66" charset="0"/>
                  <a:ea typeface="Times New Roman" panose="02020603050405020304" pitchFamily="18" charset="0"/>
                </a:rPr>
                <a:t>My  family planted trees.</a:t>
              </a:r>
            </a:p>
          </p:txBody>
        </p:sp>
      </p:grpSp>
      <p:sp>
        <p:nvSpPr>
          <p:cNvPr id="11" name="TextBox 10">
            <a:extLst>
              <a:ext uri="{FF2B5EF4-FFF2-40B4-BE49-F238E27FC236}">
                <a16:creationId xmlns:a16="http://schemas.microsoft.com/office/drawing/2014/main" id="{DC467CFF-9F7B-30EE-379B-7F648B757B1B}"/>
              </a:ext>
            </a:extLst>
          </p:cNvPr>
          <p:cNvSpPr txBox="1"/>
          <p:nvPr/>
        </p:nvSpPr>
        <p:spPr>
          <a:xfrm>
            <a:off x="2421690" y="2532102"/>
            <a:ext cx="9085943" cy="666786"/>
          </a:xfrm>
          <a:prstGeom prst="rect">
            <a:avLst/>
          </a:prstGeom>
          <a:noFill/>
        </p:spPr>
        <p:txBody>
          <a:bodyPr wrap="square">
            <a:spAutoFit/>
          </a:bodyPr>
          <a:lstStyle/>
          <a:p>
            <a:pPr algn="just"/>
            <a:r>
              <a:rPr lang="en-US" sz="3733" dirty="0">
                <a:solidFill>
                  <a:srgbClr val="FF0000"/>
                </a:solidFill>
                <a:latin typeface="Comic Sans MS" panose="030F0702030302020204" pitchFamily="66" charset="0"/>
                <a:ea typeface="Times New Roman" panose="02020603050405020304" pitchFamily="18" charset="0"/>
              </a:rPr>
              <a:t>2</a:t>
            </a:r>
            <a:r>
              <a:rPr lang="en-US" sz="3733" dirty="0">
                <a:solidFill>
                  <a:srgbClr val="000000"/>
                </a:solidFill>
                <a:latin typeface="Comic Sans MS" panose="030F0702030302020204" pitchFamily="66" charset="0"/>
                <a:ea typeface="Times New Roman" panose="02020603050405020304" pitchFamily="18" charset="0"/>
              </a:rPr>
              <a:t>. trees. / My family/ planted</a:t>
            </a:r>
            <a:endParaRPr lang="en-US" sz="3733"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23991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a:extLst>
              <a:ext uri="{FF2B5EF4-FFF2-40B4-BE49-F238E27FC236}">
                <a16:creationId xmlns:a16="http://schemas.microsoft.com/office/drawing/2014/main" id="{7B1337AF-98F2-968C-4E33-65AE1090ABFD}"/>
              </a:ext>
            </a:extLst>
          </p:cNvPr>
          <p:cNvSpPr/>
          <p:nvPr/>
        </p:nvSpPr>
        <p:spPr>
          <a:xfrm>
            <a:off x="774700" y="1996924"/>
            <a:ext cx="10833100" cy="1432076"/>
          </a:xfrm>
          <a:prstGeom prst="roundRect">
            <a:avLst>
              <a:gd name="adj" fmla="val 11789"/>
            </a:avLst>
          </a:prstGeom>
          <a:solidFill>
            <a:schemeClr val="accent5">
              <a:lumMod val="20000"/>
              <a:lumOff val="80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DC9063AC-D603-1709-6E98-F15CC5F29092}"/>
              </a:ext>
            </a:extLst>
          </p:cNvPr>
          <p:cNvSpPr txBox="1"/>
          <p:nvPr/>
        </p:nvSpPr>
        <p:spPr>
          <a:xfrm>
            <a:off x="3525847" y="652515"/>
            <a:ext cx="6173408" cy="748988"/>
          </a:xfrm>
          <a:prstGeom prst="rect">
            <a:avLst/>
          </a:prstGeom>
          <a:solidFill>
            <a:schemeClr val="accent5">
              <a:lumMod val="20000"/>
              <a:lumOff val="80000"/>
            </a:schemeClr>
          </a:solidFill>
          <a:ln>
            <a:solidFill>
              <a:srgbClr val="00B0F0"/>
            </a:solidFill>
          </a:ln>
        </p:spPr>
        <p:txBody>
          <a:bodyPr wrap="square">
            <a:spAutoFit/>
          </a:bodyPr>
          <a:lstStyle/>
          <a:p>
            <a:pPr algn="ctr"/>
            <a:r>
              <a:rPr lang="en-US" sz="4267" b="1" dirty="0">
                <a:solidFill>
                  <a:srgbClr val="0000FF"/>
                </a:solidFill>
                <a:latin typeface="Comic Sans MS" panose="030F0702030302020204" pitchFamily="66" charset="0"/>
                <a:ea typeface="Architecture" panose="020B0500000000000000" pitchFamily="34" charset="0"/>
                <a:cs typeface="Architecture" panose="020B0500000000000000" pitchFamily="34" charset="0"/>
              </a:rPr>
              <a:t>Sentence puzzle</a:t>
            </a:r>
            <a:endParaRPr lang="en-US" sz="4267" dirty="0">
              <a:solidFill>
                <a:srgbClr val="0000FF"/>
              </a:solidFill>
              <a:latin typeface="Comic Sans MS" panose="030F0702030302020204" pitchFamily="66" charset="0"/>
              <a:ea typeface="Architecture" panose="020B0500000000000000" pitchFamily="34" charset="0"/>
              <a:cs typeface="Architecture" panose="020B0500000000000000" pitchFamily="34" charset="0"/>
            </a:endParaRPr>
          </a:p>
        </p:txBody>
      </p:sp>
      <p:grpSp>
        <p:nvGrpSpPr>
          <p:cNvPr id="4" name="Group 3">
            <a:extLst>
              <a:ext uri="{FF2B5EF4-FFF2-40B4-BE49-F238E27FC236}">
                <a16:creationId xmlns:a16="http://schemas.microsoft.com/office/drawing/2014/main" id="{C0A4F0C2-DD4B-6A5C-6024-977D3F337C0D}"/>
              </a:ext>
            </a:extLst>
          </p:cNvPr>
          <p:cNvGrpSpPr/>
          <p:nvPr/>
        </p:nvGrpSpPr>
        <p:grpSpPr>
          <a:xfrm>
            <a:off x="1658344" y="3831910"/>
            <a:ext cx="9361713" cy="1432076"/>
            <a:chOff x="1132115" y="2537382"/>
            <a:chExt cx="7021285" cy="1074057"/>
          </a:xfrm>
          <a:solidFill>
            <a:schemeClr val="accent2">
              <a:lumMod val="20000"/>
              <a:lumOff val="80000"/>
            </a:schemeClr>
          </a:solidFill>
        </p:grpSpPr>
        <p:sp>
          <p:nvSpPr>
            <p:cNvPr id="8" name="Rectangle: Rounded Corners 7">
              <a:extLst>
                <a:ext uri="{FF2B5EF4-FFF2-40B4-BE49-F238E27FC236}">
                  <a16:creationId xmlns:a16="http://schemas.microsoft.com/office/drawing/2014/main" id="{941253D5-8E9B-9711-0FE5-33AF8D076C52}"/>
                </a:ext>
              </a:extLst>
            </p:cNvPr>
            <p:cNvSpPr/>
            <p:nvPr/>
          </p:nvSpPr>
          <p:spPr>
            <a:xfrm>
              <a:off x="1132115" y="2537382"/>
              <a:ext cx="7021285" cy="1074057"/>
            </a:xfrm>
            <a:prstGeom prst="roundRect">
              <a:avLst>
                <a:gd name="adj" fmla="val 11789"/>
              </a:avLst>
            </a:prstGeom>
            <a:grp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FD1D3B1F-9B6E-D7F4-0250-C14130AA72F0}"/>
                </a:ext>
              </a:extLst>
            </p:cNvPr>
            <p:cNvSpPr txBox="1"/>
            <p:nvPr/>
          </p:nvSpPr>
          <p:spPr>
            <a:xfrm>
              <a:off x="1190171" y="2812800"/>
              <a:ext cx="6832601" cy="500089"/>
            </a:xfrm>
            <a:prstGeom prst="rect">
              <a:avLst/>
            </a:prstGeom>
            <a:grpFill/>
          </p:spPr>
          <p:txBody>
            <a:bodyPr wrap="square">
              <a:spAutoFit/>
            </a:bodyPr>
            <a:lstStyle/>
            <a:p>
              <a:r>
                <a:rPr lang="en-US" sz="3733" dirty="0">
                  <a:solidFill>
                    <a:srgbClr val="FF0000"/>
                  </a:solidFill>
                  <a:latin typeface="Comic Sans MS" panose="030F0702030302020204" pitchFamily="66" charset="0"/>
                  <a:ea typeface="Times New Roman" panose="02020603050405020304" pitchFamily="18" charset="0"/>
                </a:rPr>
                <a:t>  </a:t>
              </a:r>
              <a:r>
                <a:rPr lang="en-US" sz="3733" dirty="0">
                  <a:solidFill>
                    <a:srgbClr val="0000FF"/>
                  </a:solidFill>
                  <a:latin typeface="Comic Sans MS" panose="030F0702030302020204" pitchFamily="66" charset="0"/>
                  <a:ea typeface="Times New Roman" panose="02020603050405020304" pitchFamily="18" charset="0"/>
                </a:rPr>
                <a:t>They walked around </a:t>
              </a:r>
              <a:r>
                <a:rPr lang="en-US" sz="3733" dirty="0" err="1">
                  <a:solidFill>
                    <a:srgbClr val="0000FF"/>
                  </a:solidFill>
                  <a:latin typeface="Comic Sans MS" panose="030F0702030302020204" pitchFamily="66" charset="0"/>
                  <a:ea typeface="Times New Roman" panose="02020603050405020304" pitchFamily="18" charset="0"/>
                </a:rPr>
                <a:t>Hoan</a:t>
              </a:r>
              <a:r>
                <a:rPr lang="en-US" sz="3733" dirty="0">
                  <a:solidFill>
                    <a:srgbClr val="0000FF"/>
                  </a:solidFill>
                  <a:latin typeface="Comic Sans MS" panose="030F0702030302020204" pitchFamily="66" charset="0"/>
                  <a:ea typeface="Times New Roman" panose="02020603050405020304" pitchFamily="18" charset="0"/>
                </a:rPr>
                <a:t> Kiem </a:t>
              </a:r>
              <a:r>
                <a:rPr lang="en-US" sz="3733" dirty="0" err="1">
                  <a:solidFill>
                    <a:srgbClr val="0000FF"/>
                  </a:solidFill>
                  <a:latin typeface="Comic Sans MS" panose="030F0702030302020204" pitchFamily="66" charset="0"/>
                  <a:ea typeface="Times New Roman" panose="02020603050405020304" pitchFamily="18" charset="0"/>
                </a:rPr>
                <a:t>ake</a:t>
              </a:r>
              <a:r>
                <a:rPr lang="en-US" sz="3733" dirty="0">
                  <a:solidFill>
                    <a:srgbClr val="0000FF"/>
                  </a:solidFill>
                  <a:latin typeface="Comic Sans MS" panose="030F0702030302020204" pitchFamily="66" charset="0"/>
                  <a:ea typeface="Times New Roman" panose="02020603050405020304" pitchFamily="18" charset="0"/>
                </a:rPr>
                <a:t>.</a:t>
              </a:r>
            </a:p>
          </p:txBody>
        </p:sp>
      </p:grpSp>
      <p:sp>
        <p:nvSpPr>
          <p:cNvPr id="10" name="TextBox 9">
            <a:extLst>
              <a:ext uri="{FF2B5EF4-FFF2-40B4-BE49-F238E27FC236}">
                <a16:creationId xmlns:a16="http://schemas.microsoft.com/office/drawing/2014/main" id="{9D777DEA-3266-F3B0-94D6-FFBB9441958E}"/>
              </a:ext>
            </a:extLst>
          </p:cNvPr>
          <p:cNvSpPr txBox="1"/>
          <p:nvPr/>
        </p:nvSpPr>
        <p:spPr>
          <a:xfrm>
            <a:off x="901700" y="2364148"/>
            <a:ext cx="10706100" cy="666786"/>
          </a:xfrm>
          <a:prstGeom prst="rect">
            <a:avLst/>
          </a:prstGeom>
          <a:noFill/>
        </p:spPr>
        <p:txBody>
          <a:bodyPr wrap="square">
            <a:spAutoFit/>
          </a:bodyPr>
          <a:lstStyle/>
          <a:p>
            <a:pPr algn="just"/>
            <a:r>
              <a:rPr lang="en-US" sz="3733" dirty="0">
                <a:solidFill>
                  <a:srgbClr val="FF0000"/>
                </a:solidFill>
                <a:latin typeface="Comic Sans MS" panose="030F0702030302020204" pitchFamily="66" charset="0"/>
                <a:ea typeface="Times New Roman" panose="02020603050405020304" pitchFamily="18" charset="0"/>
              </a:rPr>
              <a:t>3</a:t>
            </a:r>
            <a:r>
              <a:rPr lang="en-US" sz="3733" dirty="0">
                <a:solidFill>
                  <a:srgbClr val="000000"/>
                </a:solidFill>
                <a:latin typeface="Comic Sans MS" panose="030F0702030302020204" pitchFamily="66" charset="0"/>
                <a:ea typeface="Times New Roman" panose="02020603050405020304" pitchFamily="18" charset="0"/>
              </a:rPr>
              <a:t>. walked / Lake. / around / They/ </a:t>
            </a:r>
            <a:r>
              <a:rPr lang="en-US" sz="3733" dirty="0" err="1">
                <a:solidFill>
                  <a:srgbClr val="000000"/>
                </a:solidFill>
                <a:latin typeface="Comic Sans MS" panose="030F0702030302020204" pitchFamily="66" charset="0"/>
                <a:ea typeface="Times New Roman" panose="02020603050405020304" pitchFamily="18" charset="0"/>
              </a:rPr>
              <a:t>Hoan</a:t>
            </a:r>
            <a:r>
              <a:rPr lang="en-US" sz="3733" dirty="0">
                <a:solidFill>
                  <a:srgbClr val="000000"/>
                </a:solidFill>
                <a:latin typeface="Comic Sans MS" panose="030F0702030302020204" pitchFamily="66" charset="0"/>
                <a:ea typeface="Times New Roman" panose="02020603050405020304" pitchFamily="18" charset="0"/>
              </a:rPr>
              <a:t> Kiem</a:t>
            </a:r>
            <a:endParaRPr lang="en-US" sz="3733"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6103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a:extLst>
              <a:ext uri="{FF2B5EF4-FFF2-40B4-BE49-F238E27FC236}">
                <a16:creationId xmlns:a16="http://schemas.microsoft.com/office/drawing/2014/main" id="{C9B6D28A-4510-98D1-1096-8B216950FE9A}"/>
              </a:ext>
            </a:extLst>
          </p:cNvPr>
          <p:cNvSpPr/>
          <p:nvPr/>
        </p:nvSpPr>
        <p:spPr>
          <a:xfrm>
            <a:off x="1916506" y="2196776"/>
            <a:ext cx="9361713" cy="1432076"/>
          </a:xfrm>
          <a:prstGeom prst="roundRect">
            <a:avLst>
              <a:gd name="adj" fmla="val 11789"/>
            </a:avLst>
          </a:prstGeom>
          <a:solidFill>
            <a:schemeClr val="accent5">
              <a:lumMod val="20000"/>
              <a:lumOff val="80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F5679F81-94C5-59C2-826B-3D00C32C5C4B}"/>
              </a:ext>
            </a:extLst>
          </p:cNvPr>
          <p:cNvSpPr txBox="1"/>
          <p:nvPr/>
        </p:nvSpPr>
        <p:spPr>
          <a:xfrm>
            <a:off x="3706601" y="852367"/>
            <a:ext cx="6173408" cy="748988"/>
          </a:xfrm>
          <a:prstGeom prst="rect">
            <a:avLst/>
          </a:prstGeom>
          <a:solidFill>
            <a:schemeClr val="accent5">
              <a:lumMod val="20000"/>
              <a:lumOff val="80000"/>
            </a:schemeClr>
          </a:solidFill>
          <a:ln>
            <a:solidFill>
              <a:srgbClr val="00B0F0"/>
            </a:solidFill>
          </a:ln>
        </p:spPr>
        <p:txBody>
          <a:bodyPr wrap="square">
            <a:spAutoFit/>
          </a:bodyPr>
          <a:lstStyle/>
          <a:p>
            <a:pPr algn="ctr"/>
            <a:r>
              <a:rPr lang="en-US" sz="4267" b="1" dirty="0">
                <a:solidFill>
                  <a:srgbClr val="0000FF"/>
                </a:solidFill>
                <a:latin typeface="Comic Sans MS" panose="030F0702030302020204" pitchFamily="66" charset="0"/>
                <a:ea typeface="Architecture" panose="020B0500000000000000" pitchFamily="34" charset="0"/>
                <a:cs typeface="Architecture" panose="020B0500000000000000" pitchFamily="34" charset="0"/>
              </a:rPr>
              <a:t>Sentence puzzle</a:t>
            </a:r>
            <a:endParaRPr lang="en-US" sz="4267" dirty="0">
              <a:solidFill>
                <a:srgbClr val="0000FF"/>
              </a:solidFill>
              <a:latin typeface="Comic Sans MS" panose="030F0702030302020204" pitchFamily="66" charset="0"/>
              <a:ea typeface="Architecture" panose="020B0500000000000000" pitchFamily="34" charset="0"/>
              <a:cs typeface="Architecture" panose="020B0500000000000000" pitchFamily="34" charset="0"/>
            </a:endParaRPr>
          </a:p>
        </p:txBody>
      </p:sp>
      <p:grpSp>
        <p:nvGrpSpPr>
          <p:cNvPr id="4" name="Group 3">
            <a:extLst>
              <a:ext uri="{FF2B5EF4-FFF2-40B4-BE49-F238E27FC236}">
                <a16:creationId xmlns:a16="http://schemas.microsoft.com/office/drawing/2014/main" id="{92DEDB1A-C5AF-C08A-4093-34E9FB1CFED2}"/>
              </a:ext>
            </a:extLst>
          </p:cNvPr>
          <p:cNvGrpSpPr/>
          <p:nvPr/>
        </p:nvGrpSpPr>
        <p:grpSpPr>
          <a:xfrm>
            <a:off x="1839098" y="4031763"/>
            <a:ext cx="9361713" cy="1432076"/>
            <a:chOff x="1132115" y="2537382"/>
            <a:chExt cx="7021285" cy="1074057"/>
          </a:xfrm>
        </p:grpSpPr>
        <p:sp>
          <p:nvSpPr>
            <p:cNvPr id="8" name="Rectangle: Rounded Corners 7">
              <a:extLst>
                <a:ext uri="{FF2B5EF4-FFF2-40B4-BE49-F238E27FC236}">
                  <a16:creationId xmlns:a16="http://schemas.microsoft.com/office/drawing/2014/main" id="{17AA96DA-B198-CC06-52E1-54E07ECBDDB9}"/>
                </a:ext>
              </a:extLst>
            </p:cNvPr>
            <p:cNvSpPr/>
            <p:nvPr/>
          </p:nvSpPr>
          <p:spPr>
            <a:xfrm>
              <a:off x="1132115" y="2537382"/>
              <a:ext cx="7021285" cy="1074057"/>
            </a:xfrm>
            <a:prstGeom prst="roundRect">
              <a:avLst>
                <a:gd name="adj" fmla="val 11789"/>
              </a:avLst>
            </a:prstGeom>
            <a:solidFill>
              <a:schemeClr val="accent3">
                <a:lumMod val="20000"/>
                <a:lumOff val="80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E5502843-34E8-B6E5-CF27-098C82C3EAF1}"/>
                </a:ext>
              </a:extLst>
            </p:cNvPr>
            <p:cNvSpPr txBox="1"/>
            <p:nvPr/>
          </p:nvSpPr>
          <p:spPr>
            <a:xfrm>
              <a:off x="1190171" y="2812800"/>
              <a:ext cx="6832601" cy="500090"/>
            </a:xfrm>
            <a:prstGeom prst="rect">
              <a:avLst/>
            </a:prstGeom>
            <a:noFill/>
          </p:spPr>
          <p:txBody>
            <a:bodyPr wrap="square">
              <a:spAutoFit/>
            </a:bodyPr>
            <a:lstStyle/>
            <a:p>
              <a:r>
                <a:rPr lang="en-US" sz="3733" dirty="0">
                  <a:solidFill>
                    <a:srgbClr val="FF0000"/>
                  </a:solidFill>
                  <a:latin typeface="Comic Sans MS" panose="030F0702030302020204" pitchFamily="66" charset="0"/>
                  <a:ea typeface="Times New Roman" panose="02020603050405020304" pitchFamily="18" charset="0"/>
                </a:rPr>
                <a:t>  -&gt; </a:t>
              </a:r>
              <a:r>
                <a:rPr lang="en-US" sz="3733" dirty="0">
                  <a:solidFill>
                    <a:srgbClr val="0000FF"/>
                  </a:solidFill>
                  <a:latin typeface="Comic Sans MS" panose="030F0702030302020204" pitchFamily="66" charset="0"/>
                  <a:ea typeface="Times New Roman" panose="02020603050405020304" pitchFamily="18" charset="0"/>
                </a:rPr>
                <a:t>Nam and Hoa played games.</a:t>
              </a:r>
            </a:p>
          </p:txBody>
        </p:sp>
      </p:grpSp>
      <p:sp>
        <p:nvSpPr>
          <p:cNvPr id="10" name="TextBox 9">
            <a:extLst>
              <a:ext uri="{FF2B5EF4-FFF2-40B4-BE49-F238E27FC236}">
                <a16:creationId xmlns:a16="http://schemas.microsoft.com/office/drawing/2014/main" id="{717C0AAA-DF33-4FF5-ABA6-37DE9D37A19E}"/>
              </a:ext>
            </a:extLst>
          </p:cNvPr>
          <p:cNvSpPr txBox="1"/>
          <p:nvPr/>
        </p:nvSpPr>
        <p:spPr>
          <a:xfrm>
            <a:off x="2250333" y="2599686"/>
            <a:ext cx="9085943" cy="666786"/>
          </a:xfrm>
          <a:prstGeom prst="rect">
            <a:avLst/>
          </a:prstGeom>
          <a:noFill/>
        </p:spPr>
        <p:txBody>
          <a:bodyPr wrap="square">
            <a:spAutoFit/>
          </a:bodyPr>
          <a:lstStyle/>
          <a:p>
            <a:pPr algn="just"/>
            <a:r>
              <a:rPr lang="en-US" sz="3733" dirty="0">
                <a:solidFill>
                  <a:srgbClr val="FF0000"/>
                </a:solidFill>
                <a:latin typeface="Comic Sans MS" panose="030F0702030302020204" pitchFamily="66" charset="0"/>
                <a:ea typeface="Times New Roman" panose="02020603050405020304" pitchFamily="18" charset="0"/>
              </a:rPr>
              <a:t>4</a:t>
            </a:r>
            <a:r>
              <a:rPr lang="en-US" sz="3733" dirty="0">
                <a:solidFill>
                  <a:srgbClr val="000000"/>
                </a:solidFill>
                <a:latin typeface="Comic Sans MS" panose="030F0702030302020204" pitchFamily="66" charset="0"/>
                <a:ea typeface="Times New Roman" panose="02020603050405020304" pitchFamily="18" charset="0"/>
              </a:rPr>
              <a:t>. games. / played / Nam and Hoa</a:t>
            </a:r>
            <a:endParaRPr lang="en-US" sz="3733"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134082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BFCF039-BD27-B253-387C-DAA5FDC4D4C5}"/>
              </a:ext>
            </a:extLst>
          </p:cNvPr>
          <p:cNvSpPr>
            <a:spLocks noChangeArrowheads="1"/>
          </p:cNvSpPr>
          <p:nvPr/>
        </p:nvSpPr>
        <p:spPr bwMode="auto">
          <a:xfrm>
            <a:off x="2930170" y="429232"/>
            <a:ext cx="663520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7000" b="1" u="sng" dirty="0">
                <a:solidFill>
                  <a:srgbClr val="FF0000"/>
                </a:solidFill>
                <a:latin typeface="Times New Roman" pitchFamily="18" charset="0"/>
              </a:rPr>
              <a:t>Homework:</a:t>
            </a:r>
          </a:p>
        </p:txBody>
      </p:sp>
      <p:sp>
        <p:nvSpPr>
          <p:cNvPr id="7" name="Rectangle 4">
            <a:extLst>
              <a:ext uri="{FF2B5EF4-FFF2-40B4-BE49-F238E27FC236}">
                <a16:creationId xmlns:a16="http://schemas.microsoft.com/office/drawing/2014/main" id="{48561721-D2AE-9B78-0F53-1B202C5AF6FE}"/>
              </a:ext>
            </a:extLst>
          </p:cNvPr>
          <p:cNvSpPr>
            <a:spLocks noChangeArrowheads="1"/>
          </p:cNvSpPr>
          <p:nvPr/>
        </p:nvSpPr>
        <p:spPr bwMode="auto">
          <a:xfrm>
            <a:off x="2695739" y="2320396"/>
            <a:ext cx="7894749" cy="152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dirty="0">
                <a:solidFill>
                  <a:srgbClr val="0000FF"/>
                </a:solidFill>
                <a:latin typeface="Times New Roman" pitchFamily="18" charset="0"/>
              </a:rPr>
              <a:t>- Practice more at home</a:t>
            </a:r>
          </a:p>
          <a:p>
            <a:pPr>
              <a:lnSpc>
                <a:spcPct val="150000"/>
              </a:lnSpc>
            </a:pPr>
            <a:r>
              <a:rPr lang="en-US" sz="4000" b="1" dirty="0">
                <a:solidFill>
                  <a:srgbClr val="0000FF"/>
                </a:solidFill>
                <a:latin typeface="Times New Roman" pitchFamily="18" charset="0"/>
              </a:rPr>
              <a:t>- </a:t>
            </a:r>
            <a:r>
              <a:rPr lang="en-US" sz="4000" b="1">
                <a:solidFill>
                  <a:srgbClr val="0000FF"/>
                </a:solidFill>
                <a:latin typeface="Times New Roman" pitchFamily="18" charset="0"/>
              </a:rPr>
              <a:t>Prepare REVIEW 2</a:t>
            </a:r>
            <a:endParaRPr lang="en-US" sz="4000" b="1" dirty="0">
              <a:solidFill>
                <a:srgbClr val="0000FF"/>
              </a:solidFill>
              <a:latin typeface="Times New Roman" pitchFamily="18" charset="0"/>
            </a:endParaRPr>
          </a:p>
        </p:txBody>
      </p:sp>
      <p:pic>
        <p:nvPicPr>
          <p:cNvPr id="4" name="Picture 3">
            <a:extLst>
              <a:ext uri="{FF2B5EF4-FFF2-40B4-BE49-F238E27FC236}">
                <a16:creationId xmlns:a16="http://schemas.microsoft.com/office/drawing/2014/main" id="{8229862C-AA7A-A884-4388-D1A7D14BA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25669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A8F814F-1105-0B8C-E0B6-0A1BB7D28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263" y="27574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489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F3BA8C-EB85-B862-6043-175034538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72506D9-A035-2D52-74E8-912254CBD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2">
            <a:extLst>
              <a:ext uri="{FF2B5EF4-FFF2-40B4-BE49-F238E27FC236}">
                <a16:creationId xmlns:a16="http://schemas.microsoft.com/office/drawing/2014/main" id="{BEE97F77-4508-BBA1-6B46-1A150A312561}"/>
              </a:ext>
            </a:extLst>
          </p:cNvPr>
          <p:cNvSpPr>
            <a:spLocks noChangeArrowheads="1" noChangeShapeType="1" noTextEdit="1"/>
          </p:cNvSpPr>
          <p:nvPr/>
        </p:nvSpPr>
        <p:spPr bwMode="auto">
          <a:xfrm>
            <a:off x="1574427" y="1919566"/>
            <a:ext cx="9043146" cy="2733115"/>
          </a:xfrm>
          <a:prstGeom prst="rect">
            <a:avLst/>
          </a:prstGeom>
          <a:ln w="9525">
            <a:solidFill>
              <a:srgbClr val="000000"/>
            </a:solidFill>
            <a:round/>
            <a:headEnd/>
            <a:tailEnd/>
          </a:ln>
        </p:spPr>
        <p:txBody>
          <a:bodyPr wrap="none" fromWordArt="1">
            <a:prstTxWarp prst="textPlain">
              <a:avLst>
                <a:gd name="adj" fmla="val 50000"/>
              </a:avLst>
            </a:prstTxWarp>
          </a:bodyPr>
          <a:lstStyle/>
          <a:p>
            <a:pPr algn="ctr"/>
            <a:r>
              <a:rPr lang="en-US" sz="3600" kern="10" dirty="0">
                <a:solidFill>
                  <a:srgbClr val="FF0000"/>
                </a:solidFill>
                <a:effectLst>
                  <a:outerShdw dist="35921" dir="2700000" algn="ctr" rotWithShape="0">
                    <a:srgbClr val="C0C0C0">
                      <a:alpha val="79999"/>
                    </a:srgbClr>
                  </a:outerShdw>
                </a:effectLst>
                <a:latin typeface="Impact"/>
              </a:rPr>
              <a:t>Warm - up</a:t>
            </a:r>
          </a:p>
        </p:txBody>
      </p:sp>
    </p:spTree>
    <p:extLst>
      <p:ext uri="{BB962C8B-B14F-4D97-AF65-F5344CB8AC3E}">
        <p14:creationId xmlns:p14="http://schemas.microsoft.com/office/powerpoint/2010/main" val="472773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823C2F-0795-CAC3-524D-B7390D8EF983}"/>
              </a:ext>
            </a:extLst>
          </p:cNvPr>
          <p:cNvSpPr/>
          <p:nvPr/>
        </p:nvSpPr>
        <p:spPr>
          <a:xfrm>
            <a:off x="1102418" y="2393259"/>
            <a:ext cx="10044953" cy="1631216"/>
          </a:xfrm>
          <a:prstGeom prst="rect">
            <a:avLst/>
          </a:prstGeom>
          <a:noFill/>
        </p:spPr>
        <p:txBody>
          <a:bodyPr wrap="square">
            <a:spAutoFit/>
          </a:bodyPr>
          <a:lstStyle/>
          <a:p>
            <a:pPr algn="ctr">
              <a:defRPr/>
            </a:pPr>
            <a:r>
              <a:rPr lang="en-US" sz="10000" kern="10" dirty="0">
                <a:ln w="19050">
                  <a:solidFill>
                    <a:srgbClr val="99CCFF"/>
                  </a:solidFill>
                  <a:round/>
                  <a:headEnd/>
                  <a:tailEnd/>
                </a:ln>
                <a:solidFill>
                  <a:srgbClr val="FF0000"/>
                </a:solidFill>
                <a:effectLst>
                  <a:outerShdw dist="35921" dir="2700000" algn="ctr" rotWithShape="0">
                    <a:srgbClr val="990000"/>
                  </a:outerShdw>
                </a:effectLst>
                <a:latin typeface="Impact"/>
              </a:rPr>
              <a:t>GAME: MATCHING</a:t>
            </a:r>
          </a:p>
        </p:txBody>
      </p:sp>
      <p:sp>
        <p:nvSpPr>
          <p:cNvPr id="6" name="Rectangle 5">
            <a:extLst>
              <a:ext uri="{FF2B5EF4-FFF2-40B4-BE49-F238E27FC236}">
                <a16:creationId xmlns:a16="http://schemas.microsoft.com/office/drawing/2014/main" id="{254BE293-9728-C4E9-025C-9A5FA3EBCA2C}"/>
              </a:ext>
            </a:extLst>
          </p:cNvPr>
          <p:cNvSpPr/>
          <p:nvPr/>
        </p:nvSpPr>
        <p:spPr>
          <a:xfrm>
            <a:off x="1164916" y="683770"/>
            <a:ext cx="10044953" cy="1631216"/>
          </a:xfrm>
          <a:prstGeom prst="rect">
            <a:avLst/>
          </a:prstGeom>
          <a:noFill/>
        </p:spPr>
        <p:txBody>
          <a:bodyPr wrap="square">
            <a:spAutoFit/>
          </a:bodyPr>
          <a:lstStyle/>
          <a:p>
            <a:pPr algn="ctr">
              <a:defRPr/>
            </a:pPr>
            <a:r>
              <a:rPr lang="en-US" sz="10000" kern="10" dirty="0">
                <a:ln w="19050">
                  <a:solidFill>
                    <a:srgbClr val="99CCFF"/>
                  </a:solidFill>
                  <a:round/>
                  <a:headEnd/>
                  <a:tailEnd/>
                </a:ln>
                <a:solidFill>
                  <a:srgbClr val="0000FF"/>
                </a:solidFill>
                <a:effectLst>
                  <a:outerShdw dist="35921" dir="2700000" algn="ctr" rotWithShape="0">
                    <a:srgbClr val="990000"/>
                  </a:outerShdw>
                </a:effectLst>
                <a:latin typeface="Impact"/>
              </a:rPr>
              <a:t>LET’S PLAY</a:t>
            </a:r>
          </a:p>
        </p:txBody>
      </p:sp>
      <p:pic>
        <p:nvPicPr>
          <p:cNvPr id="4" name="Picture 3">
            <a:extLst>
              <a:ext uri="{FF2B5EF4-FFF2-40B4-BE49-F238E27FC236}">
                <a16:creationId xmlns:a16="http://schemas.microsoft.com/office/drawing/2014/main" id="{8229862C-AA7A-A884-4388-D1A7D14BA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25669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A8F814F-1105-0B8C-E0B6-0A1BB7D28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263" y="27574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84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069" y="228120"/>
            <a:ext cx="778523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00FF"/>
                </a:solidFill>
                <a:latin typeface="Times New Roman" pitchFamily="18" charset="0"/>
                <a:cs typeface="Times New Roman" pitchFamily="18" charset="0"/>
              </a:rPr>
              <a:t>PLAY GAME:MATCHING</a:t>
            </a:r>
          </a:p>
        </p:txBody>
      </p:sp>
      <p:sp>
        <p:nvSpPr>
          <p:cNvPr id="16" name="Rectangle 15"/>
          <p:cNvSpPr/>
          <p:nvPr/>
        </p:nvSpPr>
        <p:spPr>
          <a:xfrm>
            <a:off x="2977668" y="5159548"/>
            <a:ext cx="3844925"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rgbClr val="FF0000"/>
                </a:solidFill>
              </a:rPr>
              <a:t>Ben Thanh Market</a:t>
            </a:r>
          </a:p>
        </p:txBody>
      </p:sp>
      <p:sp>
        <p:nvSpPr>
          <p:cNvPr id="18" name="Rectangle 17"/>
          <p:cNvSpPr/>
          <p:nvPr/>
        </p:nvSpPr>
        <p:spPr>
          <a:xfrm>
            <a:off x="5951891" y="5180868"/>
            <a:ext cx="393541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rgbClr val="FF0000"/>
                </a:solidFill>
              </a:rPr>
              <a:t>Ba Na Hills</a:t>
            </a:r>
          </a:p>
        </p:txBody>
      </p:sp>
      <p:sp>
        <p:nvSpPr>
          <p:cNvPr id="31" name="Rectangle 30">
            <a:extLst>
              <a:ext uri="{FF2B5EF4-FFF2-40B4-BE49-F238E27FC236}">
                <a16:creationId xmlns:a16="http://schemas.microsoft.com/office/drawing/2014/main" id="{CBB70C56-6A67-43E3-B4FD-365D3851B236}"/>
              </a:ext>
            </a:extLst>
          </p:cNvPr>
          <p:cNvSpPr/>
          <p:nvPr/>
        </p:nvSpPr>
        <p:spPr>
          <a:xfrm>
            <a:off x="-347183" y="5149703"/>
            <a:ext cx="393541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rgbClr val="FF0000"/>
                </a:solidFill>
              </a:rPr>
              <a:t>Bai Dinh Pagoda</a:t>
            </a:r>
          </a:p>
        </p:txBody>
      </p:sp>
      <p:sp>
        <p:nvSpPr>
          <p:cNvPr id="21" name="Rectangle 20">
            <a:extLst>
              <a:ext uri="{FF2B5EF4-FFF2-40B4-BE49-F238E27FC236}">
                <a16:creationId xmlns:a16="http://schemas.microsoft.com/office/drawing/2014/main" id="{7D5E6A7A-43DF-D87E-1F91-84E3A1F64C10}"/>
              </a:ext>
            </a:extLst>
          </p:cNvPr>
          <p:cNvSpPr/>
          <p:nvPr/>
        </p:nvSpPr>
        <p:spPr>
          <a:xfrm>
            <a:off x="8281507" y="5249417"/>
            <a:ext cx="3935413" cy="42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b="1" dirty="0">
                <a:solidFill>
                  <a:srgbClr val="FF0000"/>
                </a:solidFill>
              </a:rPr>
              <a:t>             </a:t>
            </a:r>
            <a:r>
              <a:rPr lang="en-US" sz="3000" b="1" err="1">
                <a:solidFill>
                  <a:srgbClr val="FF0000"/>
                </a:solidFill>
              </a:rPr>
              <a:t>Hoan</a:t>
            </a:r>
            <a:r>
              <a:rPr lang="en-US" sz="3000" b="1">
                <a:solidFill>
                  <a:srgbClr val="FF0000"/>
                </a:solidFill>
              </a:rPr>
              <a:t> </a:t>
            </a:r>
            <a:r>
              <a:rPr lang="en-US" sz="3000" b="1" smtClean="0">
                <a:solidFill>
                  <a:srgbClr val="FF0000"/>
                </a:solidFill>
              </a:rPr>
              <a:t>KiemLake</a:t>
            </a:r>
            <a:endParaRPr lang="en-US" sz="3000" b="1" dirty="0">
              <a:solidFill>
                <a:schemeClr val="tx2"/>
              </a:solidFill>
            </a:endParaRPr>
          </a:p>
        </p:txBody>
      </p:sp>
      <p:cxnSp>
        <p:nvCxnSpPr>
          <p:cNvPr id="22" name="Straight Arrow Connector 21">
            <a:extLst>
              <a:ext uri="{FF2B5EF4-FFF2-40B4-BE49-F238E27FC236}">
                <a16:creationId xmlns:a16="http://schemas.microsoft.com/office/drawing/2014/main" id="{C5ABC2FA-8525-88D6-845A-DFE90AAF4379}"/>
              </a:ext>
            </a:extLst>
          </p:cNvPr>
          <p:cNvCxnSpPr>
            <a:cxnSpLocks/>
          </p:cNvCxnSpPr>
          <p:nvPr/>
        </p:nvCxnSpPr>
        <p:spPr>
          <a:xfrm>
            <a:off x="1335230" y="3177318"/>
            <a:ext cx="6584367" cy="2184321"/>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545B9243-E2F0-456C-A8D0-B1FEB43B88B7}"/>
              </a:ext>
            </a:extLst>
          </p:cNvPr>
          <p:cNvCxnSpPr>
            <a:cxnSpLocks/>
          </p:cNvCxnSpPr>
          <p:nvPr/>
        </p:nvCxnSpPr>
        <p:spPr>
          <a:xfrm>
            <a:off x="4352905" y="3059732"/>
            <a:ext cx="6240185" cy="2089971"/>
          </a:xfrm>
          <a:prstGeom prst="straightConnector1">
            <a:avLst/>
          </a:prstGeom>
          <a:ln w="38100">
            <a:solidFill>
              <a:srgbClr val="00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9562E69-AC95-2C30-F559-F57D2A043DF4}"/>
              </a:ext>
            </a:extLst>
          </p:cNvPr>
          <p:cNvCxnSpPr>
            <a:cxnSpLocks/>
          </p:cNvCxnSpPr>
          <p:nvPr/>
        </p:nvCxnSpPr>
        <p:spPr>
          <a:xfrm flipH="1">
            <a:off x="1916992" y="3111360"/>
            <a:ext cx="5332765" cy="2095639"/>
          </a:xfrm>
          <a:prstGeom prst="straightConnector1">
            <a:avLst/>
          </a:prstGeom>
          <a:ln w="38100">
            <a:solidFill>
              <a:srgbClr val="0000FF"/>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501CF2E-7F60-A535-05F3-7070A0F3CB73}"/>
              </a:ext>
            </a:extLst>
          </p:cNvPr>
          <p:cNvCxnSpPr>
            <a:cxnSpLocks/>
            <a:stCxn id="24" idx="2"/>
          </p:cNvCxnSpPr>
          <p:nvPr/>
        </p:nvCxnSpPr>
        <p:spPr>
          <a:xfrm flipH="1">
            <a:off x="4942243" y="2999138"/>
            <a:ext cx="5309820" cy="2250279"/>
          </a:xfrm>
          <a:prstGeom prst="straightConnector1">
            <a:avLst/>
          </a:prstGeom>
          <a:ln w="38100">
            <a:solidFill>
              <a:srgbClr val="00B050"/>
            </a:solidFill>
            <a:tailEnd type="arrow"/>
          </a:ln>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29862C-AA7A-A884-4388-D1A7D14BA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669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A8F814F-1105-0B8C-E0B6-0A1BB7D28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57487"/>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cartoon of hands holding a bridge over a forest&#10;&#10;Description automatically generated">
            <a:extLst>
              <a:ext uri="{FF2B5EF4-FFF2-40B4-BE49-F238E27FC236}">
                <a16:creationId xmlns:a16="http://schemas.microsoft.com/office/drawing/2014/main" id="{1718827C-32BD-91B9-F3C3-1A1AE5EDAAEC}"/>
              </a:ext>
            </a:extLst>
          </p:cNvPr>
          <p:cNvPicPr>
            <a:picLocks noChangeAspect="1"/>
          </p:cNvPicPr>
          <p:nvPr/>
        </p:nvPicPr>
        <p:blipFill>
          <a:blip r:embed="rId4"/>
          <a:stretch>
            <a:fillRect/>
          </a:stretch>
        </p:blipFill>
        <p:spPr>
          <a:xfrm>
            <a:off x="207772" y="1379387"/>
            <a:ext cx="2461856" cy="1710653"/>
          </a:xfrm>
          <a:prstGeom prst="rect">
            <a:avLst/>
          </a:prstGeom>
        </p:spPr>
      </p:pic>
      <p:pic>
        <p:nvPicPr>
          <p:cNvPr id="15" name="Picture 14" descr="A building next to a body of water&#10;&#10;Description automatically generated">
            <a:extLst>
              <a:ext uri="{FF2B5EF4-FFF2-40B4-BE49-F238E27FC236}">
                <a16:creationId xmlns:a16="http://schemas.microsoft.com/office/drawing/2014/main" id="{2053ED29-C165-C439-AD7C-8C0CB5A89538}"/>
              </a:ext>
            </a:extLst>
          </p:cNvPr>
          <p:cNvPicPr>
            <a:picLocks noChangeAspect="1"/>
          </p:cNvPicPr>
          <p:nvPr/>
        </p:nvPicPr>
        <p:blipFill>
          <a:blip r:embed="rId5"/>
          <a:stretch>
            <a:fillRect/>
          </a:stretch>
        </p:blipFill>
        <p:spPr>
          <a:xfrm>
            <a:off x="3197017" y="1355542"/>
            <a:ext cx="2286062" cy="1663287"/>
          </a:xfrm>
          <a:prstGeom prst="rect">
            <a:avLst/>
          </a:prstGeom>
        </p:spPr>
      </p:pic>
      <p:pic>
        <p:nvPicPr>
          <p:cNvPr id="17" name="Picture 16" descr="A building with a large roof&#10;&#10;Description automatically generated">
            <a:extLst>
              <a:ext uri="{FF2B5EF4-FFF2-40B4-BE49-F238E27FC236}">
                <a16:creationId xmlns:a16="http://schemas.microsoft.com/office/drawing/2014/main" id="{2BE187B2-94EE-314C-9585-34143145AF67}"/>
              </a:ext>
            </a:extLst>
          </p:cNvPr>
          <p:cNvPicPr>
            <a:picLocks noChangeAspect="1"/>
          </p:cNvPicPr>
          <p:nvPr/>
        </p:nvPicPr>
        <p:blipFill>
          <a:blip r:embed="rId6"/>
          <a:stretch>
            <a:fillRect/>
          </a:stretch>
        </p:blipFill>
        <p:spPr>
          <a:xfrm>
            <a:off x="6215422" y="1410547"/>
            <a:ext cx="2286062" cy="1588591"/>
          </a:xfrm>
          <a:prstGeom prst="rect">
            <a:avLst/>
          </a:prstGeom>
        </p:spPr>
      </p:pic>
      <p:pic>
        <p:nvPicPr>
          <p:cNvPr id="24" name="Picture 23">
            <a:extLst>
              <a:ext uri="{FF2B5EF4-FFF2-40B4-BE49-F238E27FC236}">
                <a16:creationId xmlns:a16="http://schemas.microsoft.com/office/drawing/2014/main" id="{0FC56662-452F-E971-A50E-1272AAD37F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4788" y="1324010"/>
            <a:ext cx="2534549" cy="1675128"/>
          </a:xfrm>
          <a:prstGeom prst="rect">
            <a:avLst/>
          </a:prstGeom>
        </p:spPr>
      </p:pic>
    </p:spTree>
    <p:extLst>
      <p:ext uri="{BB962C8B-B14F-4D97-AF65-F5344CB8AC3E}">
        <p14:creationId xmlns:p14="http://schemas.microsoft.com/office/powerpoint/2010/main" val="403790760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41A6E37-2B0E-2452-56BE-57D2C91C5B1E}"/>
              </a:ext>
            </a:extLst>
          </p:cNvPr>
          <p:cNvPicPr>
            <a:picLocks noChangeAspect="1"/>
          </p:cNvPicPr>
          <p:nvPr/>
        </p:nvPicPr>
        <p:blipFill>
          <a:blip r:embed="rId4"/>
          <a:stretch>
            <a:fillRect/>
          </a:stretch>
        </p:blipFill>
        <p:spPr>
          <a:xfrm>
            <a:off x="672662" y="283780"/>
            <a:ext cx="10993821" cy="6285186"/>
          </a:xfrm>
          <a:prstGeom prst="rect">
            <a:avLst/>
          </a:prstGeom>
        </p:spPr>
      </p:pic>
      <p:sp>
        <p:nvSpPr>
          <p:cNvPr id="3" name="Oval 2">
            <a:extLst>
              <a:ext uri="{FF2B5EF4-FFF2-40B4-BE49-F238E27FC236}">
                <a16:creationId xmlns:a16="http://schemas.microsoft.com/office/drawing/2014/main" id="{11E9FFEF-3C88-CF87-6640-7402E45D3DE9}"/>
              </a:ext>
            </a:extLst>
          </p:cNvPr>
          <p:cNvSpPr/>
          <p:nvPr/>
        </p:nvSpPr>
        <p:spPr>
          <a:xfrm>
            <a:off x="8816572" y="4088851"/>
            <a:ext cx="348438" cy="357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D14FD56-F180-8E4F-1859-DF4D6CCB692A}"/>
                  </a:ext>
                </a:extLst>
              </p14:cNvPr>
              <p14:cNvContentPartPr/>
              <p14:nvPr/>
            </p14:nvContentPartPr>
            <p14:xfrm>
              <a:off x="6263719" y="1208036"/>
              <a:ext cx="4750200" cy="128160"/>
            </p14:xfrm>
          </p:contentPart>
        </mc:Choice>
        <mc:Fallback xmlns="">
          <p:pic>
            <p:nvPicPr>
              <p:cNvPr id="8" name="Ink 7">
                <a:extLst>
                  <a:ext uri="{FF2B5EF4-FFF2-40B4-BE49-F238E27FC236}">
                    <a16:creationId xmlns:a16="http://schemas.microsoft.com/office/drawing/2014/main" id="{1D14FD56-F180-8E4F-1859-DF4D6CCB692A}"/>
                  </a:ext>
                </a:extLst>
              </p:cNvPr>
              <p:cNvPicPr/>
              <p:nvPr/>
            </p:nvPicPr>
            <p:blipFill>
              <a:blip r:embed="rId7"/>
              <a:stretch>
                <a:fillRect/>
              </a:stretch>
            </p:blipFill>
            <p:spPr>
              <a:xfrm>
                <a:off x="6210079" y="1100036"/>
                <a:ext cx="48578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1683D9A-D7D3-BBAB-4EBA-3EA519AB3C8A}"/>
                  </a:ext>
                </a:extLst>
              </p14:cNvPr>
              <p14:cNvContentPartPr/>
              <p14:nvPr/>
            </p14:nvContentPartPr>
            <p14:xfrm flipV="1">
              <a:off x="7910786" y="1807725"/>
              <a:ext cx="3482428" cy="93956"/>
            </p14:xfrm>
          </p:contentPart>
        </mc:Choice>
        <mc:Fallback xmlns="">
          <p:pic>
            <p:nvPicPr>
              <p:cNvPr id="10" name="Ink 9">
                <a:extLst>
                  <a:ext uri="{FF2B5EF4-FFF2-40B4-BE49-F238E27FC236}">
                    <a16:creationId xmlns:a16="http://schemas.microsoft.com/office/drawing/2014/main" id="{F1683D9A-D7D3-BBAB-4EBA-3EA519AB3C8A}"/>
                  </a:ext>
                </a:extLst>
              </p:cNvPr>
              <p:cNvPicPr/>
              <p:nvPr/>
            </p:nvPicPr>
            <p:blipFill>
              <a:blip r:embed="rId9"/>
              <a:stretch>
                <a:fillRect/>
              </a:stretch>
            </p:blipFill>
            <p:spPr>
              <a:xfrm flipV="1">
                <a:off x="7856784" y="1700090"/>
                <a:ext cx="3590073" cy="309587"/>
              </a:xfrm>
              <a:prstGeom prst="rect">
                <a:avLst/>
              </a:prstGeom>
            </p:spPr>
          </p:pic>
        </mc:Fallback>
      </mc:AlternateContent>
      <p:sp>
        <p:nvSpPr>
          <p:cNvPr id="11" name="Oval 10">
            <a:extLst>
              <a:ext uri="{FF2B5EF4-FFF2-40B4-BE49-F238E27FC236}">
                <a16:creationId xmlns:a16="http://schemas.microsoft.com/office/drawing/2014/main" id="{602AA2D3-6AC5-2425-163E-854ADFDE8912}"/>
              </a:ext>
            </a:extLst>
          </p:cNvPr>
          <p:cNvSpPr/>
          <p:nvPr/>
        </p:nvSpPr>
        <p:spPr>
          <a:xfrm>
            <a:off x="1800942" y="4735236"/>
            <a:ext cx="348438" cy="357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B8354EC-FC2E-D177-1D49-CC0B29CC4ABD}"/>
                  </a:ext>
                </a:extLst>
              </p14:cNvPr>
              <p14:cNvContentPartPr/>
              <p14:nvPr/>
            </p14:nvContentPartPr>
            <p14:xfrm>
              <a:off x="3157922" y="2695250"/>
              <a:ext cx="4750200" cy="128160"/>
            </p14:xfrm>
          </p:contentPart>
        </mc:Choice>
        <mc:Fallback xmlns="">
          <p:pic>
            <p:nvPicPr>
              <p:cNvPr id="12" name="Ink 11">
                <a:extLst>
                  <a:ext uri="{FF2B5EF4-FFF2-40B4-BE49-F238E27FC236}">
                    <a16:creationId xmlns:a16="http://schemas.microsoft.com/office/drawing/2014/main" id="{2B8354EC-FC2E-D177-1D49-CC0B29CC4ABD}"/>
                  </a:ext>
                </a:extLst>
              </p:cNvPr>
              <p:cNvPicPr/>
              <p:nvPr/>
            </p:nvPicPr>
            <p:blipFill>
              <a:blip r:embed="rId7"/>
              <a:stretch>
                <a:fillRect/>
              </a:stretch>
            </p:blipFill>
            <p:spPr>
              <a:xfrm>
                <a:off x="3104282" y="2587250"/>
                <a:ext cx="4857840" cy="343800"/>
              </a:xfrm>
              <a:prstGeom prst="rect">
                <a:avLst/>
              </a:prstGeom>
            </p:spPr>
          </p:pic>
        </mc:Fallback>
      </mc:AlternateContent>
      <p:sp>
        <p:nvSpPr>
          <p:cNvPr id="13" name="Oval 12">
            <a:extLst>
              <a:ext uri="{FF2B5EF4-FFF2-40B4-BE49-F238E27FC236}">
                <a16:creationId xmlns:a16="http://schemas.microsoft.com/office/drawing/2014/main" id="{7C8594DA-F650-F6AE-F29E-DC06F3E2868A}"/>
              </a:ext>
            </a:extLst>
          </p:cNvPr>
          <p:cNvSpPr/>
          <p:nvPr/>
        </p:nvSpPr>
        <p:spPr>
          <a:xfrm>
            <a:off x="5306135" y="5413146"/>
            <a:ext cx="348438" cy="357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3ED4437A-5C8A-C20F-822A-EB16C683EE6C}"/>
                  </a:ext>
                </a:extLst>
              </p14:cNvPr>
              <p14:cNvContentPartPr/>
              <p14:nvPr/>
            </p14:nvContentPartPr>
            <p14:xfrm flipV="1">
              <a:off x="1641365" y="3013233"/>
              <a:ext cx="3482428" cy="93956"/>
            </p14:xfrm>
          </p:contentPart>
        </mc:Choice>
        <mc:Fallback xmlns="">
          <p:pic>
            <p:nvPicPr>
              <p:cNvPr id="14" name="Ink 13">
                <a:extLst>
                  <a:ext uri="{FF2B5EF4-FFF2-40B4-BE49-F238E27FC236}">
                    <a16:creationId xmlns:a16="http://schemas.microsoft.com/office/drawing/2014/main" id="{3ED4437A-5C8A-C20F-822A-EB16C683EE6C}"/>
                  </a:ext>
                </a:extLst>
              </p:cNvPr>
              <p:cNvPicPr/>
              <p:nvPr/>
            </p:nvPicPr>
            <p:blipFill>
              <a:blip r:embed="rId9"/>
              <a:stretch>
                <a:fillRect/>
              </a:stretch>
            </p:blipFill>
            <p:spPr>
              <a:xfrm flipV="1">
                <a:off x="1587363" y="2905598"/>
                <a:ext cx="3590073" cy="309587"/>
              </a:xfrm>
              <a:prstGeom prst="rect">
                <a:avLst/>
              </a:prstGeom>
            </p:spPr>
          </p:pic>
        </mc:Fallback>
      </mc:AlternateContent>
      <p:sp>
        <p:nvSpPr>
          <p:cNvPr id="15" name="Oval 14">
            <a:extLst>
              <a:ext uri="{FF2B5EF4-FFF2-40B4-BE49-F238E27FC236}">
                <a16:creationId xmlns:a16="http://schemas.microsoft.com/office/drawing/2014/main" id="{54DC037D-F1B1-6D86-3CE5-1F0F017F7F33}"/>
              </a:ext>
            </a:extLst>
          </p:cNvPr>
          <p:cNvSpPr/>
          <p:nvPr/>
        </p:nvSpPr>
        <p:spPr>
          <a:xfrm>
            <a:off x="8800814" y="6080550"/>
            <a:ext cx="348438" cy="357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03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1168113" y="194201"/>
            <a:ext cx="2695931"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5. Let’s write</a:t>
            </a:r>
            <a:endParaRPr lang="en-US" sz="3500" b="1" dirty="0">
              <a:solidFill>
                <a:srgbClr val="FF000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2040E157-37BE-DF7F-E42D-3F0C56F06171}"/>
              </a:ext>
            </a:extLst>
          </p:cNvPr>
          <p:cNvPicPr>
            <a:picLocks noChangeAspect="1"/>
          </p:cNvPicPr>
          <p:nvPr/>
        </p:nvPicPr>
        <p:blipFill>
          <a:blip r:embed="rId4"/>
          <a:stretch>
            <a:fillRect/>
          </a:stretch>
        </p:blipFill>
        <p:spPr>
          <a:xfrm>
            <a:off x="658210" y="1408387"/>
            <a:ext cx="10888719" cy="4675954"/>
          </a:xfrm>
          <a:prstGeom prst="rect">
            <a:avLst/>
          </a:prstGeom>
        </p:spPr>
      </p:pic>
      <p:sp>
        <p:nvSpPr>
          <p:cNvPr id="4" name="Google Shape;210;p32">
            <a:extLst>
              <a:ext uri="{FF2B5EF4-FFF2-40B4-BE49-F238E27FC236}">
                <a16:creationId xmlns:a16="http://schemas.microsoft.com/office/drawing/2014/main" id="{47BC8105-5ECF-4FEA-F2C7-E51F6C3EC6B5}"/>
              </a:ext>
            </a:extLst>
          </p:cNvPr>
          <p:cNvSpPr txBox="1">
            <a:spLocks/>
          </p:cNvSpPr>
          <p:nvPr/>
        </p:nvSpPr>
        <p:spPr>
          <a:xfrm>
            <a:off x="241840" y="825143"/>
            <a:ext cx="10510241" cy="5114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r>
              <a:rPr lang="vi-VN" sz="3000" b="1" dirty="0">
                <a:solidFill>
                  <a:srgbClr val="0000FF"/>
                </a:solidFill>
                <a:latin typeface="Times New Roman" panose="02020603050405020304" pitchFamily="18" charset="0"/>
                <a:cs typeface="Times New Roman" panose="02020603050405020304" pitchFamily="18" charset="0"/>
              </a:rPr>
              <a:t>Write about Mai’s last school trip. (ab</a:t>
            </a:r>
            <a:r>
              <a:rPr lang="en-US" sz="3000" b="1" dirty="0">
                <a:solidFill>
                  <a:srgbClr val="0000FF"/>
                </a:solidFill>
                <a:latin typeface="Times New Roman" panose="02020603050405020304" pitchFamily="18" charset="0"/>
                <a:cs typeface="Times New Roman" panose="02020603050405020304" pitchFamily="18" charset="0"/>
              </a:rPr>
              <a:t>o</a:t>
            </a:r>
            <a:r>
              <a:rPr lang="vi-VN" sz="3000" b="1" dirty="0">
                <a:solidFill>
                  <a:srgbClr val="0000FF"/>
                </a:solidFill>
                <a:latin typeface="Times New Roman" panose="02020603050405020304" pitchFamily="18" charset="0"/>
                <a:cs typeface="Times New Roman" panose="02020603050405020304" pitchFamily="18" charset="0"/>
              </a:rPr>
              <a:t>ut 30 words)</a:t>
            </a:r>
            <a:endParaRPr lang="en-US" sz="3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580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BC4F2E-C501-45C1-AE2B-3BC08477753F}"/>
              </a:ext>
            </a:extLst>
          </p:cNvPr>
          <p:cNvGrpSpPr/>
          <p:nvPr/>
        </p:nvGrpSpPr>
        <p:grpSpPr>
          <a:xfrm>
            <a:off x="368618" y="2099627"/>
            <a:ext cx="11454763" cy="4026339"/>
            <a:chOff x="4216682" y="1421606"/>
            <a:chExt cx="4701697" cy="2182735"/>
          </a:xfrm>
        </p:grpSpPr>
        <p:sp>
          <p:nvSpPr>
            <p:cNvPr id="5" name="TextBox 4">
              <a:extLst>
                <a:ext uri="{FF2B5EF4-FFF2-40B4-BE49-F238E27FC236}">
                  <a16:creationId xmlns:a16="http://schemas.microsoft.com/office/drawing/2014/main" id="{8C41FAB0-5B01-4CC2-BB6C-984ABA1DCD21}"/>
                </a:ext>
              </a:extLst>
            </p:cNvPr>
            <p:cNvSpPr txBox="1"/>
            <p:nvPr/>
          </p:nvSpPr>
          <p:spPr>
            <a:xfrm>
              <a:off x="4275733" y="1506346"/>
              <a:ext cx="4583594" cy="1947940"/>
            </a:xfrm>
            <a:prstGeom prst="rect">
              <a:avLst/>
            </a:prstGeom>
            <a:noFill/>
          </p:spPr>
          <p:txBody>
            <a:bodyPr wrap="square">
              <a:spAutoFit/>
            </a:bodyPr>
            <a:lstStyle/>
            <a:p>
              <a:pPr algn="ctr">
                <a:lnSpc>
                  <a:spcPct val="120000"/>
                </a:lnSpc>
              </a:pPr>
              <a:r>
                <a:rPr lang="en-US" sz="3200" b="1" dirty="0">
                  <a:solidFill>
                    <a:srgbClr val="0000FF"/>
                  </a:solidFill>
                  <a:latin typeface="Comic Sans MS" panose="030F0702030302020204" pitchFamily="66" charset="0"/>
                </a:rPr>
                <a:t>Mai’s last school trip</a:t>
              </a:r>
            </a:p>
            <a:p>
              <a:pPr algn="just">
                <a:lnSpc>
                  <a:spcPct val="120000"/>
                </a:lnSpc>
              </a:pPr>
              <a:r>
                <a:rPr lang="en-US" sz="3200" dirty="0">
                  <a:solidFill>
                    <a:srgbClr val="000000"/>
                  </a:solidFill>
                  <a:latin typeface="Comic Sans MS" panose="030F0702030302020204" pitchFamily="66" charset="0"/>
                </a:rPr>
                <a:t>On Mai’s last school trip, they went to </a:t>
              </a:r>
              <a:r>
                <a:rPr lang="en-US" sz="3200" dirty="0">
                  <a:solidFill>
                    <a:srgbClr val="FF0000"/>
                  </a:solidFill>
                  <a:latin typeface="Comic Sans MS" panose="030F0702030302020204" pitchFamily="66" charset="0"/>
                </a:rPr>
                <a:t>Ba Na Hills. In the morning, they visited the old buildings. In the afternoon, they walked along the Golden Bridge and took photos of the flowers. In the evening, they listened to music and watched the dances</a:t>
              </a:r>
              <a:r>
                <a:rPr lang="en-US" sz="3200" dirty="0">
                  <a:solidFill>
                    <a:srgbClr val="000000"/>
                  </a:solidFill>
                  <a:latin typeface="Comic Sans MS" panose="030F0702030302020204" pitchFamily="66" charset="0"/>
                </a:rPr>
                <a:t>. They </a:t>
              </a:r>
              <a:r>
                <a:rPr lang="en-US" sz="3200" dirty="0">
                  <a:solidFill>
                    <a:srgbClr val="FF0000"/>
                  </a:solidFill>
                  <a:latin typeface="Comic Sans MS" panose="030F0702030302020204" pitchFamily="66" charset="0"/>
                </a:rPr>
                <a:t>had a lot of fun.</a:t>
              </a:r>
              <a:endParaRPr lang="en-US" sz="3733" b="1" dirty="0">
                <a:solidFill>
                  <a:srgbClr val="FF0000"/>
                </a:solidFill>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4216682" y="1421606"/>
              <a:ext cx="4701697" cy="2182735"/>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p>
          </p:txBody>
        </p:sp>
      </p:grpSp>
      <p:sp>
        <p:nvSpPr>
          <p:cNvPr id="9" name="TextBox 8">
            <a:extLst>
              <a:ext uri="{FF2B5EF4-FFF2-40B4-BE49-F238E27FC236}">
                <a16:creationId xmlns:a16="http://schemas.microsoft.com/office/drawing/2014/main" id="{CB45CFCC-F027-4533-A5EA-A27CAE12F0CF}"/>
              </a:ext>
            </a:extLst>
          </p:cNvPr>
          <p:cNvSpPr txBox="1"/>
          <p:nvPr/>
        </p:nvSpPr>
        <p:spPr>
          <a:xfrm>
            <a:off x="619760" y="1362970"/>
            <a:ext cx="2082800" cy="523220"/>
          </a:xfrm>
          <a:prstGeom prst="rect">
            <a:avLst/>
          </a:prstGeom>
          <a:solidFill>
            <a:schemeClr val="accent5">
              <a:lumMod val="20000"/>
              <a:lumOff val="80000"/>
            </a:schemeClr>
          </a:solidFill>
        </p:spPr>
        <p:txBody>
          <a:bodyPr wrap="square">
            <a:spAutoFit/>
          </a:bodyPr>
          <a:lstStyle/>
          <a:p>
            <a:r>
              <a:rPr lang="en-US" sz="2800" b="1" dirty="0">
                <a:solidFill>
                  <a:srgbClr val="000000"/>
                </a:solidFill>
                <a:latin typeface="Comic Sans MS" panose="030F0702030302020204" pitchFamily="66" charset="0"/>
              </a:rPr>
              <a:t>Suggestion</a:t>
            </a:r>
            <a:r>
              <a:rPr lang="en-US" sz="2800" dirty="0">
                <a:solidFill>
                  <a:srgbClr val="FF0000"/>
                </a:solidFill>
                <a:latin typeface="Comic Sans MS" panose="030F0702030302020204" pitchFamily="66" charset="0"/>
              </a:rPr>
              <a:t> </a:t>
            </a:r>
          </a:p>
        </p:txBody>
      </p:sp>
      <p:sp>
        <p:nvSpPr>
          <p:cNvPr id="2" name="TextBox 1">
            <a:extLst>
              <a:ext uri="{FF2B5EF4-FFF2-40B4-BE49-F238E27FC236}">
                <a16:creationId xmlns:a16="http://schemas.microsoft.com/office/drawing/2014/main" id="{251A4DA8-55E2-A082-70DC-21F57D9E6847}"/>
              </a:ext>
            </a:extLst>
          </p:cNvPr>
          <p:cNvSpPr txBox="1"/>
          <p:nvPr/>
        </p:nvSpPr>
        <p:spPr>
          <a:xfrm>
            <a:off x="1168113" y="194201"/>
            <a:ext cx="2695931"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5. Let’s write</a:t>
            </a:r>
            <a:endParaRPr lang="en-US" sz="3500" b="1" dirty="0">
              <a:solidFill>
                <a:srgbClr val="FF0000"/>
              </a:solidFill>
              <a:latin typeface="Times New Roman" pitchFamily="18" charset="0"/>
              <a:cs typeface="Times New Roman" pitchFamily="18" charset="0"/>
            </a:endParaRPr>
          </a:p>
        </p:txBody>
      </p:sp>
      <p:sp>
        <p:nvSpPr>
          <p:cNvPr id="4" name="Google Shape;210;p32">
            <a:extLst>
              <a:ext uri="{FF2B5EF4-FFF2-40B4-BE49-F238E27FC236}">
                <a16:creationId xmlns:a16="http://schemas.microsoft.com/office/drawing/2014/main" id="{CEF2FB8E-B3A9-18B7-ECEA-27C22199D58D}"/>
              </a:ext>
            </a:extLst>
          </p:cNvPr>
          <p:cNvSpPr txBox="1">
            <a:spLocks/>
          </p:cNvSpPr>
          <p:nvPr/>
        </p:nvSpPr>
        <p:spPr>
          <a:xfrm>
            <a:off x="241840" y="825143"/>
            <a:ext cx="10510241" cy="5114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Lobster Two"/>
              <a:buNone/>
              <a:defRPr sz="3600" b="0" i="0" u="none" strike="noStrike" cap="none">
                <a:solidFill>
                  <a:schemeClr val="accent4"/>
                </a:solidFill>
                <a:latin typeface="Lobster Two"/>
                <a:ea typeface="Lobster Two"/>
                <a:cs typeface="Lobster Two"/>
                <a:sym typeface="Lobster Two"/>
              </a:defRPr>
            </a:lvl1pPr>
            <a:lvl2pPr marR="0" lvl="1"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3600"/>
              <a:buFont typeface="Arial"/>
              <a:buNone/>
              <a:defRPr sz="3600" b="0" i="0" u="none" strike="noStrike" cap="none">
                <a:solidFill>
                  <a:schemeClr val="accent4"/>
                </a:solidFill>
                <a:latin typeface="Arial"/>
                <a:ea typeface="Arial"/>
                <a:cs typeface="Arial"/>
                <a:sym typeface="Arial"/>
              </a:defRPr>
            </a:lvl9pPr>
          </a:lstStyle>
          <a:p>
            <a:r>
              <a:rPr lang="vi-VN" sz="3000" b="1" dirty="0">
                <a:solidFill>
                  <a:srgbClr val="0000FF"/>
                </a:solidFill>
                <a:latin typeface="Times New Roman" panose="02020603050405020304" pitchFamily="18" charset="0"/>
                <a:cs typeface="Times New Roman" panose="02020603050405020304" pitchFamily="18" charset="0"/>
              </a:rPr>
              <a:t>Write about Mai’s last school trip. (abput 30 words)</a:t>
            </a:r>
            <a:endParaRPr lang="en-US" sz="3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993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1168113" y="194201"/>
            <a:ext cx="2018438" cy="630942"/>
          </a:xfrm>
          <a:prstGeom prst="rect">
            <a:avLst/>
          </a:prstGeom>
          <a:noFill/>
        </p:spPr>
        <p:txBody>
          <a:bodyPr wrap="none" rtlCol="0">
            <a:spAutoFit/>
          </a:bodyPr>
          <a:lstStyle/>
          <a:p>
            <a:r>
              <a:rPr lang="vi-VN" sz="3500" b="1" dirty="0">
                <a:solidFill>
                  <a:srgbClr val="FF0000"/>
                </a:solidFill>
                <a:latin typeface="Times New Roman" pitchFamily="18" charset="0"/>
                <a:cs typeface="Times New Roman" pitchFamily="18" charset="0"/>
              </a:rPr>
              <a:t>6. Project</a:t>
            </a:r>
            <a:endParaRPr lang="en-US" sz="3500" b="1" dirty="0">
              <a:solidFill>
                <a:srgbClr val="FF000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D1F1A30E-62BC-72C6-8B0E-286DDA2078B3}"/>
              </a:ext>
            </a:extLst>
          </p:cNvPr>
          <p:cNvPicPr>
            <a:picLocks noChangeAspect="1"/>
          </p:cNvPicPr>
          <p:nvPr/>
        </p:nvPicPr>
        <p:blipFill>
          <a:blip r:embed="rId4"/>
          <a:stretch>
            <a:fillRect/>
          </a:stretch>
        </p:blipFill>
        <p:spPr>
          <a:xfrm>
            <a:off x="662152" y="825143"/>
            <a:ext cx="10825655" cy="5396981"/>
          </a:xfrm>
          <a:prstGeom prst="rect">
            <a:avLst/>
          </a:prstGeom>
        </p:spPr>
      </p:pic>
    </p:spTree>
    <p:extLst>
      <p:ext uri="{BB962C8B-B14F-4D97-AF65-F5344CB8AC3E}">
        <p14:creationId xmlns:p14="http://schemas.microsoft.com/office/powerpoint/2010/main" val="231040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2662D-4444-382F-B94B-75464CF09372}"/>
              </a:ext>
            </a:extLst>
          </p:cNvPr>
          <p:cNvPicPr>
            <a:picLocks noChangeAspect="1"/>
          </p:cNvPicPr>
          <p:nvPr/>
        </p:nvPicPr>
        <p:blipFill>
          <a:blip r:embed="rId3"/>
          <a:stretch>
            <a:fillRect/>
          </a:stretch>
        </p:blipFill>
        <p:spPr>
          <a:xfrm>
            <a:off x="0" y="0"/>
            <a:ext cx="12192000" cy="6880876"/>
          </a:xfrm>
          <a:prstGeom prst="rect">
            <a:avLst/>
          </a:prstGeom>
        </p:spPr>
      </p:pic>
      <p:grpSp>
        <p:nvGrpSpPr>
          <p:cNvPr id="2" name="Group 2"/>
          <p:cNvGrpSpPr/>
          <p:nvPr/>
        </p:nvGrpSpPr>
        <p:grpSpPr>
          <a:xfrm>
            <a:off x="855737" y="794996"/>
            <a:ext cx="10226934" cy="5641533"/>
            <a:chOff x="0" y="0"/>
            <a:chExt cx="4347167" cy="2228754"/>
          </a:xfrm>
        </p:grpSpPr>
        <p:sp>
          <p:nvSpPr>
            <p:cNvPr id="3" name="Freeform 3"/>
            <p:cNvSpPr/>
            <p:nvPr/>
          </p:nvSpPr>
          <p:spPr>
            <a:xfrm>
              <a:off x="0" y="0"/>
              <a:ext cx="4347167" cy="2228754"/>
            </a:xfrm>
            <a:custGeom>
              <a:avLst/>
              <a:gdLst/>
              <a:ahLst/>
              <a:cxnLst/>
              <a:rect l="l" t="t" r="r" b="b"/>
              <a:pathLst>
                <a:path w="4347167" h="2228754">
                  <a:moveTo>
                    <a:pt x="18762" y="0"/>
                  </a:moveTo>
                  <a:lnTo>
                    <a:pt x="4328405" y="0"/>
                  </a:lnTo>
                  <a:cubicBezTo>
                    <a:pt x="4338767" y="0"/>
                    <a:pt x="4347167" y="8400"/>
                    <a:pt x="4347167" y="18762"/>
                  </a:cubicBezTo>
                  <a:lnTo>
                    <a:pt x="4347167" y="2209992"/>
                  </a:lnTo>
                  <a:cubicBezTo>
                    <a:pt x="4347167" y="2214968"/>
                    <a:pt x="4345190" y="2219740"/>
                    <a:pt x="4341671" y="2223259"/>
                  </a:cubicBezTo>
                  <a:cubicBezTo>
                    <a:pt x="4338153" y="2226777"/>
                    <a:pt x="4333381" y="2228754"/>
                    <a:pt x="4328405" y="2228754"/>
                  </a:cubicBezTo>
                  <a:lnTo>
                    <a:pt x="18762" y="2228754"/>
                  </a:lnTo>
                  <a:cubicBezTo>
                    <a:pt x="13786" y="2228754"/>
                    <a:pt x="9014" y="2226777"/>
                    <a:pt x="5495" y="2223259"/>
                  </a:cubicBezTo>
                  <a:cubicBezTo>
                    <a:pt x="1977" y="2219740"/>
                    <a:pt x="0" y="2214968"/>
                    <a:pt x="0" y="2209992"/>
                  </a:cubicBezTo>
                  <a:lnTo>
                    <a:pt x="0" y="18762"/>
                  </a:lnTo>
                  <a:cubicBezTo>
                    <a:pt x="0" y="8400"/>
                    <a:pt x="8400" y="0"/>
                    <a:pt x="18762" y="0"/>
                  </a:cubicBezTo>
                  <a:close/>
                </a:path>
              </a:pathLst>
            </a:custGeom>
            <a:solidFill>
              <a:srgbClr val="FFFFFF"/>
            </a:solidFill>
            <a:ln w="76200" cap="rnd">
              <a:solidFill>
                <a:srgbClr val="000000"/>
              </a:solidFill>
              <a:prstDash val="solid"/>
              <a:round/>
            </a:ln>
          </p:spPr>
          <p:txBody>
            <a:bodyPr/>
            <a:lstStyle/>
            <a:p>
              <a:endParaRPr lang="en-US" sz="1200"/>
            </a:p>
          </p:txBody>
        </p:sp>
        <p:sp>
          <p:nvSpPr>
            <p:cNvPr id="4" name="TextBox 4"/>
            <p:cNvSpPr txBox="1"/>
            <p:nvPr/>
          </p:nvSpPr>
          <p:spPr>
            <a:xfrm>
              <a:off x="0" y="-47625"/>
              <a:ext cx="4347167" cy="2276379"/>
            </a:xfrm>
            <a:prstGeom prst="rect">
              <a:avLst/>
            </a:prstGeom>
          </p:spPr>
          <p:txBody>
            <a:bodyPr lIns="33867" tIns="33867" rIns="33867" bIns="33867" rtlCol="0" anchor="ctr"/>
            <a:lstStyle/>
            <a:p>
              <a:pPr algn="ctr">
                <a:lnSpc>
                  <a:spcPts val="1773"/>
                </a:lnSpc>
              </a:pPr>
              <a:endParaRPr sz="1200"/>
            </a:p>
          </p:txBody>
        </p:sp>
      </p:grpSp>
      <p:sp>
        <p:nvSpPr>
          <p:cNvPr id="9" name="Freeform 9"/>
          <p:cNvSpPr/>
          <p:nvPr/>
        </p:nvSpPr>
        <p:spPr>
          <a:xfrm>
            <a:off x="8969459" y="4990949"/>
            <a:ext cx="1267566" cy="1258059"/>
          </a:xfrm>
          <a:custGeom>
            <a:avLst/>
            <a:gdLst/>
            <a:ahLst/>
            <a:cxnLst/>
            <a:rect l="l" t="t" r="r" b="b"/>
            <a:pathLst>
              <a:path w="1901349" h="1887088">
                <a:moveTo>
                  <a:pt x="0" y="0"/>
                </a:moveTo>
                <a:lnTo>
                  <a:pt x="1901349" y="0"/>
                </a:lnTo>
                <a:lnTo>
                  <a:pt x="1901349" y="1887089"/>
                </a:lnTo>
                <a:lnTo>
                  <a:pt x="0" y="1887089"/>
                </a:lnTo>
                <a:lnTo>
                  <a:pt x="0" y="0"/>
                </a:lnTo>
                <a:close/>
              </a:path>
            </a:pathLst>
          </a:custGeom>
          <a:blipFill>
            <a:blip r:embed="rId4"/>
            <a:stretch>
              <a:fillRect/>
            </a:stretch>
          </a:blipFill>
        </p:spPr>
        <p:txBody>
          <a:bodyPr/>
          <a:lstStyle/>
          <a:p>
            <a:endParaRPr lang="en-US" sz="1200"/>
          </a:p>
        </p:txBody>
      </p:sp>
      <p:sp>
        <p:nvSpPr>
          <p:cNvPr id="5" name="WordArt 2">
            <a:extLst>
              <a:ext uri="{FF2B5EF4-FFF2-40B4-BE49-F238E27FC236}">
                <a16:creationId xmlns:a16="http://schemas.microsoft.com/office/drawing/2014/main" id="{A1F1EDBE-E916-3762-9543-BE0B409C6BD2}"/>
              </a:ext>
            </a:extLst>
          </p:cNvPr>
          <p:cNvSpPr>
            <a:spLocks noChangeArrowheads="1" noChangeShapeType="1" noTextEdit="1"/>
          </p:cNvSpPr>
          <p:nvPr/>
        </p:nvSpPr>
        <p:spPr bwMode="auto">
          <a:xfrm>
            <a:off x="1574427" y="1063694"/>
            <a:ext cx="9043146" cy="1363381"/>
          </a:xfrm>
          <a:prstGeom prst="rect">
            <a:avLst/>
          </a:prstGeom>
          <a:ln w="9525">
            <a:solidFill>
              <a:srgbClr val="000000"/>
            </a:solidFill>
            <a:round/>
            <a:headEnd/>
            <a:tailEnd/>
          </a:ln>
        </p:spPr>
        <p:txBody>
          <a:bodyPr wrap="none" fromWordArt="1">
            <a:prstTxWarp prst="textPlain">
              <a:avLst>
                <a:gd name="adj" fmla="val 50000"/>
              </a:avLst>
            </a:prstTxWarp>
          </a:bodyPr>
          <a:lstStyle/>
          <a:p>
            <a:pPr algn="ctr"/>
            <a:r>
              <a:rPr lang="en-US" sz="3600" kern="10" dirty="0">
                <a:solidFill>
                  <a:srgbClr val="FF0000"/>
                </a:solidFill>
                <a:effectLst>
                  <a:outerShdw dist="35921" dir="2700000" algn="ctr" rotWithShape="0">
                    <a:srgbClr val="C0C0C0">
                      <a:alpha val="79999"/>
                    </a:srgbClr>
                  </a:outerShdw>
                </a:effectLst>
                <a:latin typeface="Impact"/>
              </a:rPr>
              <a:t>PLAY GAME</a:t>
            </a:r>
          </a:p>
        </p:txBody>
      </p:sp>
      <p:sp>
        <p:nvSpPr>
          <p:cNvPr id="7" name="Freeform 8">
            <a:extLst>
              <a:ext uri="{FF2B5EF4-FFF2-40B4-BE49-F238E27FC236}">
                <a16:creationId xmlns:a16="http://schemas.microsoft.com/office/drawing/2014/main" id="{344525DF-5AE7-D377-BC96-5FDFD9BF0B3C}"/>
              </a:ext>
            </a:extLst>
          </p:cNvPr>
          <p:cNvSpPr/>
          <p:nvPr/>
        </p:nvSpPr>
        <p:spPr>
          <a:xfrm>
            <a:off x="692041" y="4990949"/>
            <a:ext cx="1962259" cy="1049582"/>
          </a:xfrm>
          <a:custGeom>
            <a:avLst/>
            <a:gdLst/>
            <a:ahLst/>
            <a:cxnLst/>
            <a:rect l="l" t="t" r="r" b="b"/>
            <a:pathLst>
              <a:path w="4670538" h="4641348">
                <a:moveTo>
                  <a:pt x="0" y="0"/>
                </a:moveTo>
                <a:lnTo>
                  <a:pt x="4670538" y="0"/>
                </a:lnTo>
                <a:lnTo>
                  <a:pt x="4670538" y="4641347"/>
                </a:lnTo>
                <a:lnTo>
                  <a:pt x="0" y="46413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pic>
        <p:nvPicPr>
          <p:cNvPr id="8" name="Picture 7" descr="A couple of girls holding books&#10;&#10;Description automatically generated">
            <a:extLst>
              <a:ext uri="{FF2B5EF4-FFF2-40B4-BE49-F238E27FC236}">
                <a16:creationId xmlns:a16="http://schemas.microsoft.com/office/drawing/2014/main" id="{D7A5045B-F68A-339A-18F9-2AC1511070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3368" y="3615763"/>
            <a:ext cx="3447215" cy="2750372"/>
          </a:xfrm>
          <a:prstGeom prst="rect">
            <a:avLst/>
          </a:prstGeom>
        </p:spPr>
      </p:pic>
      <p:sp>
        <p:nvSpPr>
          <p:cNvPr id="10" name="TextBox 9">
            <a:extLst>
              <a:ext uri="{FF2B5EF4-FFF2-40B4-BE49-F238E27FC236}">
                <a16:creationId xmlns:a16="http://schemas.microsoft.com/office/drawing/2014/main" id="{75DE461C-AD54-13E9-4739-32F29920DDFF}"/>
              </a:ext>
            </a:extLst>
          </p:cNvPr>
          <p:cNvSpPr txBox="1"/>
          <p:nvPr/>
        </p:nvSpPr>
        <p:spPr>
          <a:xfrm>
            <a:off x="2501295" y="2759406"/>
            <a:ext cx="7608277" cy="1169551"/>
          </a:xfrm>
          <a:prstGeom prst="rect">
            <a:avLst/>
          </a:prstGeom>
          <a:solidFill>
            <a:srgbClr val="FFFFFF"/>
          </a:solidFill>
          <a:ln>
            <a:solidFill>
              <a:srgbClr val="00B0F0"/>
            </a:solidFill>
          </a:ln>
        </p:spPr>
        <p:txBody>
          <a:bodyPr wrap="square">
            <a:spAutoFit/>
          </a:bodyPr>
          <a:lstStyle/>
          <a:p>
            <a:pPr algn="ctr"/>
            <a:r>
              <a:rPr lang="en-US" sz="7000" b="1" dirty="0">
                <a:solidFill>
                  <a:srgbClr val="0000FF"/>
                </a:solidFill>
                <a:latin typeface="Times New Roman" panose="02020603050405020304" pitchFamily="18" charset="0"/>
                <a:ea typeface="Architecture" panose="020B0500000000000000" pitchFamily="34" charset="0"/>
                <a:cs typeface="Times New Roman" panose="02020603050405020304" pitchFamily="18" charset="0"/>
              </a:rPr>
              <a:t>Sentence puzzle</a:t>
            </a:r>
            <a:endParaRPr lang="en-US" sz="7000" dirty="0">
              <a:solidFill>
                <a:srgbClr val="0000FF"/>
              </a:solidFill>
              <a:latin typeface="Times New Roman" panose="02020603050405020304" pitchFamily="18" charset="0"/>
              <a:ea typeface="Architecture"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841800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7204049"/>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2184</TotalTime>
  <Words>372</Words>
  <Application>Microsoft Office PowerPoint</Application>
  <PresentationFormat>Widescreen</PresentationFormat>
  <Paragraphs>56</Paragraphs>
  <Slides>14</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A3.OpenSansBold-San</vt:lpstr>
      <vt:lpstr>A3.OpenSans-San</vt:lpstr>
      <vt:lpstr>Architecture</vt:lpstr>
      <vt:lpstr>Arial</vt:lpstr>
      <vt:lpstr>Calibri</vt:lpstr>
      <vt:lpstr>Calibri Light</vt:lpstr>
      <vt:lpstr>Comic Sans MS</vt:lpstr>
      <vt:lpstr>Impact</vt:lpstr>
      <vt:lpstr>Lobster Two</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STD_PHUONG</cp:lastModifiedBy>
  <cp:revision>140</cp:revision>
  <dcterms:created xsi:type="dcterms:W3CDTF">2021-11-11T15:46:46Z</dcterms:created>
  <dcterms:modified xsi:type="dcterms:W3CDTF">2024-12-19T02:27:36Z</dcterms:modified>
</cp:coreProperties>
</file>