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9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BBA80-633F-44B2-8127-81B17D510F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B38E6-55F8-4001-814D-2C6324833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9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74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7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24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3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2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88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66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39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3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51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13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09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95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7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728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359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452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864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30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4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0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01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78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28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2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7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4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56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5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2024/12/8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96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0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3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8.mp3"/><Relationship Id="rId18" Type="http://schemas.openxmlformats.org/officeDocument/2006/relationships/image" Target="../media/image12.png"/><Relationship Id="rId3" Type="http://schemas.microsoft.com/office/2007/relationships/media" Target="../media/media12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image" Target="../media/image19.png"/><Relationship Id="rId2" Type="http://schemas.openxmlformats.org/officeDocument/2006/relationships/audio" Target="../media/media11.mp3"/><Relationship Id="rId16" Type="http://schemas.openxmlformats.org/officeDocument/2006/relationships/notesSlide" Target="../notesSlides/notesSlide13.xml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9.mp3"/><Relationship Id="rId5" Type="http://schemas.microsoft.com/office/2007/relationships/media" Target="../media/media13.mp3"/><Relationship Id="rId15" Type="http://schemas.openxmlformats.org/officeDocument/2006/relationships/slideLayout" Target="../slideLayouts/slideLayout12.xml"/><Relationship Id="rId10" Type="http://schemas.openxmlformats.org/officeDocument/2006/relationships/audio" Target="../media/media10.mp3"/><Relationship Id="rId4" Type="http://schemas.openxmlformats.org/officeDocument/2006/relationships/audio" Target="../media/media12.mp3"/><Relationship Id="rId9" Type="http://schemas.microsoft.com/office/2007/relationships/media" Target="../media/media10.mp3"/><Relationship Id="rId14" Type="http://schemas.openxmlformats.org/officeDocument/2006/relationships/audio" Target="../media/media8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1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3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PN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426" y="2709862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2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40" y="1546224"/>
            <a:ext cx="105791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</a:t>
            </a:r>
            <a:r>
              <a:rPr lang="en-US" sz="4500" b="1">
                <a:solidFill>
                  <a:srgbClr val="FF0000"/>
                </a:solidFill>
                <a:latin typeface="Arial" pitchFamily="34" charset="0"/>
              </a:rPr>
              <a:t>8</a:t>
            </a:r>
            <a:r>
              <a:rPr lang="en-US" sz="4500" b="1" smtClean="0">
                <a:solidFill>
                  <a:srgbClr val="FF0000"/>
                </a:solidFill>
                <a:latin typeface="Arial" pitchFamily="34" charset="0"/>
              </a:rPr>
              <a:t>: IN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OUR CLASSROOM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0" y="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Made by: Teacher: Nguyen Thi Thu Phuong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553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VOCABULARY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3094566" y="1924506"/>
            <a:ext cx="6002867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500" b="1" dirty="0"/>
              <a:t>Glue stick: keo dán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500" b="1" dirty="0"/>
              <a:t>Pencil sharpener: gọt bút chì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500" b="1" dirty="0"/>
              <a:t>Set square: thước ê –ke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500" b="1" dirty="0"/>
              <a:t>Crayon: bút sáp màu</a:t>
            </a: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19204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00100" y="3761583"/>
            <a:ext cx="108585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27925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0" y="4624712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8;p19">
            <a:extLst>
              <a:ext uri="{FF2B5EF4-FFF2-40B4-BE49-F238E27FC236}">
                <a16:creationId xmlns:a16="http://schemas.microsoft.com/office/drawing/2014/main" id="{02D0DD07-34B7-4243-8F66-D19292500240}"/>
              </a:ext>
            </a:extLst>
          </p:cNvPr>
          <p:cNvSpPr/>
          <p:nvPr/>
        </p:nvSpPr>
        <p:spPr>
          <a:xfrm>
            <a:off x="141054" y="786493"/>
            <a:ext cx="11859246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5000" b="1" dirty="0">
                <a:latin typeface="Arial"/>
                <a:ea typeface="Arial"/>
                <a:cs typeface="Arial"/>
                <a:sym typeface="Arial"/>
              </a:rPr>
              <a:t>Set square</a:t>
            </a:r>
            <a:endParaRPr sz="15000" dirty="0"/>
          </a:p>
        </p:txBody>
      </p:sp>
      <p:sp>
        <p:nvSpPr>
          <p:cNvPr id="8" name="Google Shape;320;p18">
            <a:extLst>
              <a:ext uri="{FF2B5EF4-FFF2-40B4-BE49-F238E27FC236}">
                <a16:creationId xmlns:a16="http://schemas.microsoft.com/office/drawing/2014/main" id="{8CB5D326-5A83-4044-BAE3-46D090612293}"/>
              </a:ext>
            </a:extLst>
          </p:cNvPr>
          <p:cNvSpPr/>
          <p:nvPr/>
        </p:nvSpPr>
        <p:spPr>
          <a:xfrm>
            <a:off x="6823843" y="979708"/>
            <a:ext cx="1279633" cy="20141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D7F885-7076-F84C-A518-E2A3824DA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295" y="3187109"/>
            <a:ext cx="4095181" cy="1912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3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0" y="4638002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19;p18">
            <a:extLst>
              <a:ext uri="{FF2B5EF4-FFF2-40B4-BE49-F238E27FC236}">
                <a16:creationId xmlns:a16="http://schemas.microsoft.com/office/drawing/2014/main" id="{3DB31FEC-52E0-4A5A-9C0C-7C2574A460B1}"/>
              </a:ext>
            </a:extLst>
          </p:cNvPr>
          <p:cNvSpPr/>
          <p:nvPr/>
        </p:nvSpPr>
        <p:spPr>
          <a:xfrm>
            <a:off x="34786" y="847123"/>
            <a:ext cx="1185924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0000" b="1" dirty="0">
                <a:latin typeface="Arial"/>
                <a:ea typeface="Arial"/>
                <a:cs typeface="Arial"/>
                <a:sym typeface="Arial"/>
              </a:rPr>
              <a:t>Pencil sharpener</a:t>
            </a:r>
            <a:endParaRPr sz="10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7104F-BFEF-C27E-59A0-320699A08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19" y="2597594"/>
            <a:ext cx="2540942" cy="1921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5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0" y="4638002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37;p20">
            <a:extLst>
              <a:ext uri="{FF2B5EF4-FFF2-40B4-BE49-F238E27FC236}">
                <a16:creationId xmlns:a16="http://schemas.microsoft.com/office/drawing/2014/main" id="{88DFDDE0-C8F2-4FE8-98BB-99D32367AB5B}"/>
              </a:ext>
            </a:extLst>
          </p:cNvPr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900" b="1" dirty="0">
                <a:latin typeface="Arial"/>
                <a:ea typeface="Arial"/>
                <a:cs typeface="Arial"/>
                <a:sym typeface="Arial"/>
              </a:rPr>
              <a:t>crayon</a:t>
            </a:r>
            <a:endParaRPr dirty="0"/>
          </a:p>
        </p:txBody>
      </p:sp>
      <p:sp>
        <p:nvSpPr>
          <p:cNvPr id="10" name="Google Shape;320;p18">
            <a:extLst>
              <a:ext uri="{FF2B5EF4-FFF2-40B4-BE49-F238E27FC236}">
                <a16:creationId xmlns:a16="http://schemas.microsoft.com/office/drawing/2014/main" id="{18CA2B58-7B62-449A-8EA6-434FCB1833D0}"/>
              </a:ext>
            </a:extLst>
          </p:cNvPr>
          <p:cNvSpPr/>
          <p:nvPr/>
        </p:nvSpPr>
        <p:spPr>
          <a:xfrm>
            <a:off x="7231117" y="1655527"/>
            <a:ext cx="1423006" cy="234259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78EBB-6FE4-A6A8-6168-01474C3D2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25" y="4829684"/>
            <a:ext cx="3254705" cy="1660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95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39;p20">
            <a:extLst>
              <a:ext uri="{FF2B5EF4-FFF2-40B4-BE49-F238E27FC236}">
                <a16:creationId xmlns:a16="http://schemas.microsoft.com/office/drawing/2014/main" id="{EB248A8C-1392-4250-9CA6-32E0B745AF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3955"/>
          <a:stretch/>
        </p:blipFill>
        <p:spPr>
          <a:xfrm>
            <a:off x="0" y="4612250"/>
            <a:ext cx="11835684" cy="2219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10;p17">
            <a:extLst>
              <a:ext uri="{FF2B5EF4-FFF2-40B4-BE49-F238E27FC236}">
                <a16:creationId xmlns:a16="http://schemas.microsoft.com/office/drawing/2014/main" id="{31F2B735-F8C2-4DFA-82AF-D9945489392F}"/>
              </a:ext>
            </a:extLst>
          </p:cNvPr>
          <p:cNvSpPr/>
          <p:nvPr/>
        </p:nvSpPr>
        <p:spPr>
          <a:xfrm>
            <a:off x="319093" y="1078687"/>
            <a:ext cx="1185924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0" b="1" dirty="0">
                <a:latin typeface="Arial"/>
                <a:cs typeface="Arial"/>
                <a:sym typeface="Arial"/>
              </a:rPr>
              <a:t>Glue stick</a:t>
            </a:r>
            <a:endParaRPr sz="12000" dirty="0"/>
          </a:p>
        </p:txBody>
      </p:sp>
      <p:sp>
        <p:nvSpPr>
          <p:cNvPr id="9" name="Google Shape;320;p18">
            <a:extLst>
              <a:ext uri="{FF2B5EF4-FFF2-40B4-BE49-F238E27FC236}">
                <a16:creationId xmlns:a16="http://schemas.microsoft.com/office/drawing/2014/main" id="{D2C0B06A-78E2-40B7-A0DD-09EAE717242C}"/>
              </a:ext>
            </a:extLst>
          </p:cNvPr>
          <p:cNvSpPr/>
          <p:nvPr/>
        </p:nvSpPr>
        <p:spPr>
          <a:xfrm>
            <a:off x="9095357" y="997909"/>
            <a:ext cx="980741" cy="17670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9FFF6-AA8C-7347-A877-C80E4EF43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61" y="4612250"/>
            <a:ext cx="2970347" cy="1862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17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10121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4C046203-04B8-DA66-9280-C81DA7E629AA}"/>
              </a:ext>
            </a:extLst>
          </p:cNvPr>
          <p:cNvSpPr/>
          <p:nvPr/>
        </p:nvSpPr>
        <p:spPr>
          <a:xfrm>
            <a:off x="3132082" y="825143"/>
            <a:ext cx="6222125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Whose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 is this?</a:t>
            </a: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094213FF-3EA7-797F-2D24-DC94C80B540B}"/>
              </a:ext>
            </a:extLst>
          </p:cNvPr>
          <p:cNvSpPr/>
          <p:nvPr/>
        </p:nvSpPr>
        <p:spPr>
          <a:xfrm>
            <a:off x="1650125" y="1528116"/>
            <a:ext cx="3594538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5B35F-27DA-D876-41D3-E57259E2915C}"/>
              </a:ext>
            </a:extLst>
          </p:cNvPr>
          <p:cNvSpPr/>
          <p:nvPr/>
        </p:nvSpPr>
        <p:spPr>
          <a:xfrm>
            <a:off x="4234568" y="721831"/>
            <a:ext cx="3124608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glue stick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66CCD7-F0D6-585C-DFB2-58FB253F745B}"/>
              </a:ext>
            </a:extLst>
          </p:cNvPr>
          <p:cNvSpPr/>
          <p:nvPr/>
        </p:nvSpPr>
        <p:spPr>
          <a:xfrm>
            <a:off x="1911625" y="1400542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Mary’s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7EC1C1-8E32-C081-B3C8-5F9C7FC935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3314" y="2214601"/>
            <a:ext cx="10183058" cy="4333344"/>
          </a:xfrm>
          <a:prstGeom prst="rect">
            <a:avLst/>
          </a:prstGeom>
        </p:spPr>
      </p:pic>
      <p:pic>
        <p:nvPicPr>
          <p:cNvPr id="12" name="Track 81">
            <a:hlinkClick r:id="" action="ppaction://media"/>
            <a:extLst>
              <a:ext uri="{FF2B5EF4-FFF2-40B4-BE49-F238E27FC236}">
                <a16:creationId xmlns:a16="http://schemas.microsoft.com/office/drawing/2014/main" id="{A6FDC3FF-37E1-813E-7DC7-604AA453C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1713" y="347798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3" name="U8 L2.2.  whose glue stick is this">
            <a:hlinkClick r:id="" action="ppaction://media"/>
            <a:extLst>
              <a:ext uri="{FF2B5EF4-FFF2-40B4-BE49-F238E27FC236}">
                <a16:creationId xmlns:a16="http://schemas.microsoft.com/office/drawing/2014/main" id="{14D1822D-79BE-E7E9-75D3-2E7304A1FB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91741" y="918482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14" name="U8 L2.2. It's Mary">
            <a:hlinkClick r:id="" action="ppaction://media"/>
            <a:extLst>
              <a:ext uri="{FF2B5EF4-FFF2-40B4-BE49-F238E27FC236}">
                <a16:creationId xmlns:a16="http://schemas.microsoft.com/office/drawing/2014/main" id="{5EE33280-5EA8-6E94-79F4-2E64AC370D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59000" y="1633294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15" name="U8 L2.2. 1">
            <a:hlinkClick r:id="" action="ppaction://media"/>
            <a:extLst>
              <a:ext uri="{FF2B5EF4-FFF2-40B4-BE49-F238E27FC236}">
                <a16:creationId xmlns:a16="http://schemas.microsoft.com/office/drawing/2014/main" id="{D4DCF4F6-E193-3632-D69B-74721A0906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9976" y="3646487"/>
            <a:ext cx="406400" cy="406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6" name="U8 L2.2. 2">
            <a:hlinkClick r:id="" action="ppaction://media"/>
            <a:extLst>
              <a:ext uri="{FF2B5EF4-FFF2-40B4-BE49-F238E27FC236}">
                <a16:creationId xmlns:a16="http://schemas.microsoft.com/office/drawing/2014/main" id="{9AADE1FA-6279-5243-41E5-9FD3D0B3479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54843" y="3730297"/>
            <a:ext cx="406400" cy="406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7" name="U8 L2.2. 3">
            <a:hlinkClick r:id="" action="ppaction://media"/>
            <a:extLst>
              <a:ext uri="{FF2B5EF4-FFF2-40B4-BE49-F238E27FC236}">
                <a16:creationId xmlns:a16="http://schemas.microsoft.com/office/drawing/2014/main" id="{58FFDA9D-4297-0F09-4249-8999F36FE32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7701" y="5916449"/>
            <a:ext cx="406400" cy="406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8" name="U8 L2.2. 4">
            <a:hlinkClick r:id="" action="ppaction://media"/>
            <a:extLst>
              <a:ext uri="{FF2B5EF4-FFF2-40B4-BE49-F238E27FC236}">
                <a16:creationId xmlns:a16="http://schemas.microsoft.com/office/drawing/2014/main" id="{E2D7CF02-9E16-5822-73FB-1BE94EA57C7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92800" y="6032857"/>
            <a:ext cx="406400" cy="406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2346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C34CBF1-FAA1-C961-FC72-474D3E409237}"/>
              </a:ext>
            </a:extLst>
          </p:cNvPr>
          <p:cNvSpPr/>
          <p:nvPr/>
        </p:nvSpPr>
        <p:spPr>
          <a:xfrm>
            <a:off x="520815" y="1759004"/>
            <a:ext cx="941146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Whose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glue stick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this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 dán này là của ai vậy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DEA94CED-C80D-A8B2-8291-216E05CCA803}"/>
              </a:ext>
            </a:extLst>
          </p:cNvPr>
          <p:cNvSpPr/>
          <p:nvPr/>
        </p:nvSpPr>
        <p:spPr>
          <a:xfrm>
            <a:off x="1953491" y="3429000"/>
            <a:ext cx="10035399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3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 </a:t>
            </a:r>
            <a:r>
              <a:rPr lang="vi-V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Mary’s.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của Mary.)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U8 L2.2.  whose glue stick is this">
            <a:hlinkClick r:id="" action="ppaction://media"/>
            <a:extLst>
              <a:ext uri="{FF2B5EF4-FFF2-40B4-BE49-F238E27FC236}">
                <a16:creationId xmlns:a16="http://schemas.microsoft.com/office/drawing/2014/main" id="{94E95B4C-0BA0-F31F-0C99-D0241E1B5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279" y="2454218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8" name="U8 L2.2. It's Mary">
            <a:hlinkClick r:id="" action="ppaction://media"/>
            <a:extLst>
              <a:ext uri="{FF2B5EF4-FFF2-40B4-BE49-F238E27FC236}">
                <a16:creationId xmlns:a16="http://schemas.microsoft.com/office/drawing/2014/main" id="{C64C15E8-9818-81DC-8B22-150AF0F204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3717" y="4357310"/>
            <a:ext cx="406400" cy="40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618327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F46282DE-3325-0874-6438-97AD572C24AE}"/>
              </a:ext>
            </a:extLst>
          </p:cNvPr>
          <p:cNvSpPr/>
          <p:nvPr/>
        </p:nvSpPr>
        <p:spPr>
          <a:xfrm>
            <a:off x="3132082" y="825143"/>
            <a:ext cx="6222125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Whose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 is this?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DE7C56CB-AD27-6898-6569-C85D38044F74}"/>
              </a:ext>
            </a:extLst>
          </p:cNvPr>
          <p:cNvSpPr/>
          <p:nvPr/>
        </p:nvSpPr>
        <p:spPr>
          <a:xfrm>
            <a:off x="4234568" y="5322350"/>
            <a:ext cx="3594538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94A092-B790-24B5-B9C9-54110A562BD7}"/>
              </a:ext>
            </a:extLst>
          </p:cNvPr>
          <p:cNvSpPr/>
          <p:nvPr/>
        </p:nvSpPr>
        <p:spPr>
          <a:xfrm>
            <a:off x="4234568" y="721831"/>
            <a:ext cx="3124608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glue stick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61AC3D-1A6B-6216-2809-10F689768179}"/>
              </a:ext>
            </a:extLst>
          </p:cNvPr>
          <p:cNvSpPr/>
          <p:nvPr/>
        </p:nvSpPr>
        <p:spPr>
          <a:xfrm>
            <a:off x="4496068" y="5194776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Mary’s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B3996F-1171-627E-9F93-B675FA3E1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81" y="1675724"/>
            <a:ext cx="3763359" cy="2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F46282DE-3325-0874-6438-97AD572C24AE}"/>
              </a:ext>
            </a:extLst>
          </p:cNvPr>
          <p:cNvSpPr/>
          <p:nvPr/>
        </p:nvSpPr>
        <p:spPr>
          <a:xfrm>
            <a:off x="3132082" y="825143"/>
            <a:ext cx="6222125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Whose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 is this?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DE7C56CB-AD27-6898-6569-C85D38044F74}"/>
              </a:ext>
            </a:extLst>
          </p:cNvPr>
          <p:cNvSpPr/>
          <p:nvPr/>
        </p:nvSpPr>
        <p:spPr>
          <a:xfrm>
            <a:off x="4234568" y="5322350"/>
            <a:ext cx="3594538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94A092-B790-24B5-B9C9-54110A562BD7}"/>
              </a:ext>
            </a:extLst>
          </p:cNvPr>
          <p:cNvSpPr/>
          <p:nvPr/>
        </p:nvSpPr>
        <p:spPr>
          <a:xfrm>
            <a:off x="4234568" y="721831"/>
            <a:ext cx="3124608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crayon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61AC3D-1A6B-6216-2809-10F689768179}"/>
              </a:ext>
            </a:extLst>
          </p:cNvPr>
          <p:cNvSpPr/>
          <p:nvPr/>
        </p:nvSpPr>
        <p:spPr>
          <a:xfrm>
            <a:off x="4496068" y="5194776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Bill</a:t>
            </a:r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70EE4-5B8A-EBF9-0D98-EE85EEBCF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987" y="1881351"/>
            <a:ext cx="4086061" cy="278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6831" y="-1320449"/>
            <a:ext cx="5029981" cy="5029981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9133579" y="3523559"/>
            <a:ext cx="5029981" cy="5029981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157358" y="-344631"/>
            <a:ext cx="12506715" cy="773638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3285353">
            <a:off x="129852" y="5677945"/>
            <a:ext cx="769225" cy="747444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082118" y="-9525"/>
            <a:ext cx="975621" cy="94426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677126">
            <a:off x="418655" y="3268601"/>
            <a:ext cx="1023509" cy="929938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556000" y="1942297"/>
            <a:ext cx="7877738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2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038356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F46282DE-3325-0874-6438-97AD572C24AE}"/>
              </a:ext>
            </a:extLst>
          </p:cNvPr>
          <p:cNvSpPr/>
          <p:nvPr/>
        </p:nvSpPr>
        <p:spPr>
          <a:xfrm>
            <a:off x="3132082" y="825143"/>
            <a:ext cx="6222125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Whose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 is this?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DE7C56CB-AD27-6898-6569-C85D38044F74}"/>
              </a:ext>
            </a:extLst>
          </p:cNvPr>
          <p:cNvSpPr/>
          <p:nvPr/>
        </p:nvSpPr>
        <p:spPr>
          <a:xfrm>
            <a:off x="4234568" y="5322350"/>
            <a:ext cx="3594538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94A092-B790-24B5-B9C9-54110A562BD7}"/>
              </a:ext>
            </a:extLst>
          </p:cNvPr>
          <p:cNvSpPr/>
          <p:nvPr/>
        </p:nvSpPr>
        <p:spPr>
          <a:xfrm>
            <a:off x="4234568" y="721831"/>
            <a:ext cx="3124608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set square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61AC3D-1A6B-6216-2809-10F689768179}"/>
              </a:ext>
            </a:extLst>
          </p:cNvPr>
          <p:cNvSpPr/>
          <p:nvPr/>
        </p:nvSpPr>
        <p:spPr>
          <a:xfrm>
            <a:off x="4496068" y="5194776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3C2F0-CE52-1DB5-9A7F-0F636A275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763" y="1915991"/>
            <a:ext cx="433436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F46282DE-3325-0874-6438-97AD572C24AE}"/>
              </a:ext>
            </a:extLst>
          </p:cNvPr>
          <p:cNvSpPr/>
          <p:nvPr/>
        </p:nvSpPr>
        <p:spPr>
          <a:xfrm>
            <a:off x="2869324" y="825143"/>
            <a:ext cx="6484883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Whose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 is this?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DE7C56CB-AD27-6898-6569-C85D38044F74}"/>
              </a:ext>
            </a:extLst>
          </p:cNvPr>
          <p:cNvSpPr/>
          <p:nvPr/>
        </p:nvSpPr>
        <p:spPr>
          <a:xfrm>
            <a:off x="4234568" y="5322350"/>
            <a:ext cx="3594538" cy="558911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It’s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94A092-B790-24B5-B9C9-54110A562BD7}"/>
              </a:ext>
            </a:extLst>
          </p:cNvPr>
          <p:cNvSpPr/>
          <p:nvPr/>
        </p:nvSpPr>
        <p:spPr>
          <a:xfrm>
            <a:off x="4235668" y="721831"/>
            <a:ext cx="350187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pencil sharpener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61AC3D-1A6B-6216-2809-10F689768179}"/>
              </a:ext>
            </a:extLst>
          </p:cNvPr>
          <p:cNvSpPr/>
          <p:nvPr/>
        </p:nvSpPr>
        <p:spPr>
          <a:xfrm>
            <a:off x="4496068" y="5194776"/>
            <a:ext cx="341712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4D7AB-6131-2D3C-D9E9-1FDD3E3D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785" y="1957386"/>
            <a:ext cx="4347670" cy="26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0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29FC30-3906-881B-0CFA-2631CFEFD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56" y="661822"/>
            <a:ext cx="10928982" cy="55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3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587090" y="3893215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7" y="1112841"/>
            <a:ext cx="4375719" cy="4375719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4" name="Oval 63"/>
          <p:cNvSpPr/>
          <p:nvPr/>
        </p:nvSpPr>
        <p:spPr>
          <a:xfrm>
            <a:off x="2022270" y="407109"/>
            <a:ext cx="12279904" cy="65477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66" name="Group 65" hidden="1"/>
          <p:cNvGrpSpPr/>
          <p:nvPr/>
        </p:nvGrpSpPr>
        <p:grpSpPr>
          <a:xfrm>
            <a:off x="5025325" y="8539536"/>
            <a:ext cx="6998089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11" indent="-457211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11" indent="-457211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11" indent="-457211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 hidden="1"/>
          <p:cNvSpPr/>
          <p:nvPr/>
        </p:nvSpPr>
        <p:spPr>
          <a:xfrm>
            <a:off x="10087818" y="7716743"/>
            <a:ext cx="1124189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4" y="5353352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1026" name="Picture 2" descr="Audio Icons PNG and SVG Vector Free Download">
            <a:extLst>
              <a:ext uri="{FF2B5EF4-FFF2-40B4-BE49-F238E27FC236}">
                <a16:creationId xmlns:a16="http://schemas.microsoft.com/office/drawing/2014/main" id="{98FC8D24-C0B7-49C1-89A0-C412FB371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4" y="5410459"/>
            <a:ext cx="636771" cy="6367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7BF53E-3B4E-4F29-A46E-0D96B8F7D705}"/>
              </a:ext>
            </a:extLst>
          </p:cNvPr>
          <p:cNvSpPr/>
          <p:nvPr/>
        </p:nvSpPr>
        <p:spPr>
          <a:xfrm>
            <a:off x="6110587" y="325587"/>
            <a:ext cx="55467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51200-82B8-E68B-11EF-A0E96D4222DC}"/>
              </a:ext>
            </a:extLst>
          </p:cNvPr>
          <p:cNvSpPr/>
          <p:nvPr/>
        </p:nvSpPr>
        <p:spPr>
          <a:xfrm>
            <a:off x="6279084" y="2493094"/>
            <a:ext cx="55467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MAGIC WHEEL</a:t>
            </a:r>
            <a:endParaRPr lang="en-US" sz="10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4174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42265" y="3939341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651063" y="4594632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33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Mary’s</a:t>
            </a:r>
            <a:endParaRPr lang="en-US" sz="5333" dirty="0">
              <a:solidFill>
                <a:srgbClr val="FF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82605" y="5247366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3A3F701-6220-9A93-2FDA-BBA6C17CC0B7}"/>
              </a:ext>
            </a:extLst>
          </p:cNvPr>
          <p:cNvSpPr/>
          <p:nvPr/>
        </p:nvSpPr>
        <p:spPr>
          <a:xfrm>
            <a:off x="3604177" y="228218"/>
            <a:ext cx="8040632" cy="666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</a:t>
            </a:r>
            <a:r>
              <a:rPr lang="vi-VN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hose glue stick is this</a:t>
            </a:r>
            <a:r>
              <a:rPr lang="en-US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r>
              <a:rPr lang="vi-VN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It’s.........….</a:t>
            </a:r>
            <a:endParaRPr kumimoji="0" lang="en-US" sz="3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3187D-C0C9-10C5-5678-594EA734E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74" y="1260920"/>
            <a:ext cx="3875745" cy="21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00"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200013" y="4884125"/>
            <a:ext cx="5509464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33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Nam’s</a:t>
            </a:r>
            <a:endParaRPr lang="en-US" sz="5333" dirty="0">
              <a:solidFill>
                <a:srgbClr val="FF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1A9E2EE1-03D6-C99E-D93A-D350D7195A8A}"/>
              </a:ext>
            </a:extLst>
          </p:cNvPr>
          <p:cNvSpPr/>
          <p:nvPr/>
        </p:nvSpPr>
        <p:spPr>
          <a:xfrm>
            <a:off x="3398798" y="228621"/>
            <a:ext cx="8310679" cy="666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</a:t>
            </a:r>
            <a:r>
              <a:rPr lang="vi-VN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hose set square is this</a:t>
            </a:r>
            <a:r>
              <a:rPr lang="en-US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r>
              <a:rPr lang="vi-VN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It’s.........….</a:t>
            </a:r>
            <a:endParaRPr kumimoji="0" lang="en-US" sz="3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C99AC1-C492-CB7E-D7A6-8268B43F3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66" y="1515249"/>
            <a:ext cx="3092609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794627" y="4324273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326441" y="4831112"/>
            <a:ext cx="502388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33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Mai’s</a:t>
            </a:r>
            <a:endParaRPr lang="en-US" sz="5333" dirty="0">
              <a:solidFill>
                <a:srgbClr val="FF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99B26B7D-57DB-494A-87F0-3B8C5B342A92}"/>
              </a:ext>
            </a:extLst>
          </p:cNvPr>
          <p:cNvSpPr/>
          <p:nvPr/>
        </p:nvSpPr>
        <p:spPr>
          <a:xfrm>
            <a:off x="1593272" y="228218"/>
            <a:ext cx="10051537" cy="666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</a:t>
            </a:r>
            <a:r>
              <a:rPr lang="vi-VN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hose  pencil sharpener is this</a:t>
            </a:r>
            <a:r>
              <a:rPr lang="en-US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r>
              <a:rPr lang="vi-VN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It’s.........….</a:t>
            </a:r>
            <a:endParaRPr kumimoji="0" lang="en-US" sz="3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B80985-7AA4-7F6A-4129-3F99B8D6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94" y="1396959"/>
            <a:ext cx="3763303" cy="21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9662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00000">
            <a:off x="966897" y="999285"/>
            <a:ext cx="4604911" cy="4608975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7978299" y="4149145"/>
            <a:ext cx="1689100" cy="441499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8" name="DA.MsPham2"/>
          <p:cNvSpPr txBox="1"/>
          <p:nvPr/>
        </p:nvSpPr>
        <p:spPr>
          <a:xfrm>
            <a:off x="6367508" y="4911130"/>
            <a:ext cx="5265170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Bill’s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id="{C57C8A81-7FCD-4888-8EEE-6756703D9597}"/>
              </a:ext>
            </a:extLst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Stop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4119" y="-1184835"/>
            <a:ext cx="609600" cy="6096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667561" y="5280439"/>
            <a:ext cx="1355179" cy="5483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F1244CD-9ECB-0DFF-813B-2EDC1E7970DF}"/>
              </a:ext>
            </a:extLst>
          </p:cNvPr>
          <p:cNvSpPr/>
          <p:nvPr/>
        </p:nvSpPr>
        <p:spPr>
          <a:xfrm>
            <a:off x="3604177" y="228218"/>
            <a:ext cx="8040632" cy="666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</a:t>
            </a:r>
            <a:r>
              <a:rPr lang="vi-VN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hose crayon is this</a:t>
            </a:r>
            <a:r>
              <a:rPr lang="en-US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r>
              <a:rPr lang="vi-VN" sz="37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It’s.........….</a:t>
            </a:r>
            <a:endParaRPr kumimoji="0" lang="en-US" sz="3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2A9511-1997-E70B-3531-18CC55F16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95" y="1202328"/>
            <a:ext cx="4546974" cy="24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2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489314" y="3871739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1117" y="1112841"/>
            <a:ext cx="4375719" cy="437571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4" y="3077942"/>
            <a:ext cx="619899" cy="49973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4" name="Oval 83"/>
          <p:cNvSpPr/>
          <p:nvPr/>
        </p:nvSpPr>
        <p:spPr>
          <a:xfrm>
            <a:off x="3133948" y="100592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5" name="Oval 84"/>
          <p:cNvSpPr/>
          <p:nvPr/>
        </p:nvSpPr>
        <p:spPr>
          <a:xfrm>
            <a:off x="3151200" y="537453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6" name="Oval 85"/>
          <p:cNvSpPr/>
          <p:nvPr/>
        </p:nvSpPr>
        <p:spPr>
          <a:xfrm rot="5400000">
            <a:off x="5335504" y="319755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7" name="Oval 86"/>
          <p:cNvSpPr/>
          <p:nvPr/>
        </p:nvSpPr>
        <p:spPr>
          <a:xfrm rot="5400000">
            <a:off x="966896" y="321480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8" name="Oval 87"/>
          <p:cNvSpPr/>
          <p:nvPr/>
        </p:nvSpPr>
        <p:spPr>
          <a:xfrm rot="2729469">
            <a:off x="4696827" y="164668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9" name="Oval 88"/>
          <p:cNvSpPr/>
          <p:nvPr/>
        </p:nvSpPr>
        <p:spPr>
          <a:xfrm rot="2729469">
            <a:off x="1593480" y="472147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0" name="Oval 89"/>
          <p:cNvSpPr/>
          <p:nvPr/>
        </p:nvSpPr>
        <p:spPr>
          <a:xfrm rot="8129469">
            <a:off x="4677216" y="475308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 rot="8129469">
            <a:off x="1602434" y="164974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 rot="1380000">
            <a:off x="3988795" y="117282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3" name="Oval 92"/>
          <p:cNvSpPr/>
          <p:nvPr/>
        </p:nvSpPr>
        <p:spPr>
          <a:xfrm rot="1380000">
            <a:off x="2297724" y="52008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Oval 93"/>
          <p:cNvSpPr/>
          <p:nvPr/>
        </p:nvSpPr>
        <p:spPr>
          <a:xfrm rot="6780000">
            <a:off x="5159000" y="40504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Oval 94"/>
          <p:cNvSpPr/>
          <p:nvPr/>
        </p:nvSpPr>
        <p:spPr>
          <a:xfrm rot="6780000">
            <a:off x="1130934" y="235937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6" name="Oval 95"/>
          <p:cNvSpPr/>
          <p:nvPr/>
        </p:nvSpPr>
        <p:spPr>
          <a:xfrm rot="4109469">
            <a:off x="5177068" y="237331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Oval 96"/>
          <p:cNvSpPr/>
          <p:nvPr/>
        </p:nvSpPr>
        <p:spPr>
          <a:xfrm rot="4109469">
            <a:off x="1119008" y="39910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8" name="Oval 97"/>
          <p:cNvSpPr/>
          <p:nvPr/>
        </p:nvSpPr>
        <p:spPr>
          <a:xfrm rot="9509469">
            <a:off x="3945248" y="522510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9" name="Oval 98"/>
          <p:cNvSpPr/>
          <p:nvPr/>
        </p:nvSpPr>
        <p:spPr>
          <a:xfrm rot="9509469">
            <a:off x="2327471" y="1167050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1" name="Oval 100"/>
          <p:cNvSpPr/>
          <p:nvPr/>
        </p:nvSpPr>
        <p:spPr>
          <a:xfrm>
            <a:off x="2996135" y="3047859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/>
        </p:nvGrpSpPr>
        <p:grpSpPr>
          <a:xfrm>
            <a:off x="5929606" y="1264479"/>
            <a:ext cx="5683303" cy="3968711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6761398" y="5433237"/>
            <a:ext cx="1433877" cy="58017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Black" panose="020B0A04020102020204" pitchFamily="34" charset="0"/>
              </a:rPr>
              <a:t>Exit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7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23C2F-0795-CAC3-524D-B7390D8EF983}"/>
              </a:ext>
            </a:extLst>
          </p:cNvPr>
          <p:cNvSpPr/>
          <p:nvPr/>
        </p:nvSpPr>
        <p:spPr>
          <a:xfrm>
            <a:off x="1102418" y="2393259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SLAP THE BOARD</a:t>
            </a:r>
            <a:endParaRPr lang="en-US" sz="10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BE293-9728-C4E9-025C-9A5FA3EBCA2C}"/>
              </a:ext>
            </a:extLst>
          </p:cNvPr>
          <p:cNvSpPr/>
          <p:nvPr/>
        </p:nvSpPr>
        <p:spPr>
          <a:xfrm>
            <a:off x="1164916" y="683770"/>
            <a:ext cx="100449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LET’S PLAY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3EA242-CBCC-2BA0-6C38-812101F1E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24" y="-42603"/>
            <a:ext cx="1735137" cy="1541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EA242-CBCC-2BA0-6C38-812101F1E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0212">
            <a:off x="10279804" y="5209512"/>
            <a:ext cx="1735137" cy="1541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3EA242-CBCC-2BA0-6C38-812101F1E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846"/>
            <a:ext cx="1735137" cy="15419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3EA242-CBCC-2BA0-6C38-812101F1E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0403">
            <a:off x="10146795" y="404337"/>
            <a:ext cx="1735137" cy="15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3258208" y="1588175"/>
            <a:ext cx="61862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1.</a:t>
            </a:r>
            <a:r>
              <a:rPr lang="en-US" sz="2900" b="1" u="sng" dirty="0">
                <a:solidFill>
                  <a:srgbClr val="FF0000"/>
                </a:solidFill>
              </a:rPr>
              <a:t>Vocabulary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vi-VN" sz="3000" b="1" dirty="0"/>
              <a:t>Glue stick: keo dán</a:t>
            </a:r>
          </a:p>
          <a:p>
            <a:pPr marL="457200" indent="-457200">
              <a:buFontTx/>
              <a:buChar char="-"/>
            </a:pPr>
            <a:r>
              <a:rPr lang="vi-VN" sz="3000" b="1" dirty="0"/>
              <a:t>Pencil sharpener: gọt bút chì</a:t>
            </a:r>
          </a:p>
          <a:p>
            <a:pPr marL="457200" indent="-457200">
              <a:buFontTx/>
              <a:buChar char="-"/>
            </a:pPr>
            <a:r>
              <a:rPr lang="vi-VN" sz="3000" b="1" dirty="0"/>
              <a:t>Set square: thước ê –ke</a:t>
            </a:r>
          </a:p>
          <a:p>
            <a:pPr marL="457200" indent="-457200">
              <a:buFontTx/>
              <a:buChar char="-"/>
            </a:pPr>
            <a:r>
              <a:rPr lang="vi-VN" sz="3000" b="1" dirty="0"/>
              <a:t>Crayon: bút sáp màu</a:t>
            </a: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3441553" y="3808323"/>
            <a:ext cx="60028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2. </a:t>
            </a:r>
            <a:r>
              <a:rPr lang="en-US" sz="2900" b="1" u="sng" dirty="0">
                <a:solidFill>
                  <a:srgbClr val="FF0000"/>
                </a:solidFill>
              </a:rPr>
              <a:t>Sentence pattern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900" b="1" dirty="0"/>
              <a:t>-W</a:t>
            </a:r>
            <a:r>
              <a:rPr lang="vi-VN" sz="2900" b="1" dirty="0"/>
              <a:t>hose pencil is this</a:t>
            </a:r>
            <a:r>
              <a:rPr lang="en-US" sz="2900" b="1" dirty="0"/>
              <a:t>?</a:t>
            </a:r>
            <a:endParaRPr lang="vi-VN" sz="2900" b="1" dirty="0"/>
          </a:p>
          <a:p>
            <a:r>
              <a:rPr lang="vi-VN" sz="2900" b="1" dirty="0"/>
              <a:t>(Cây bút chì này là của ai vậy?</a:t>
            </a:r>
            <a:endParaRPr lang="en-US" sz="2900" b="1" dirty="0"/>
          </a:p>
          <a:p>
            <a:r>
              <a:rPr lang="en-US" sz="2900" b="1" dirty="0"/>
              <a:t>-&gt; </a:t>
            </a:r>
            <a:r>
              <a:rPr lang="vi-VN" sz="2900" b="1" dirty="0"/>
              <a:t>It’s </a:t>
            </a:r>
            <a:r>
              <a:rPr lang="vi-VN" sz="2900" b="1" u="sng" dirty="0">
                <a:solidFill>
                  <a:srgbClr val="0070C0"/>
                </a:solidFill>
              </a:rPr>
              <a:t>Mary</a:t>
            </a:r>
          </a:p>
          <a:p>
            <a:r>
              <a:rPr lang="vi-VN" sz="2900" b="1" dirty="0"/>
              <a:t>(Là của Mary.)</a:t>
            </a:r>
            <a:endParaRPr lang="en-US" sz="2700" b="1" dirty="0"/>
          </a:p>
          <a:p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2269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4" name="WordArt 20"/>
          <p:cNvSpPr>
            <a:spLocks noChangeArrowheads="1" noChangeShapeType="1" noTextEdit="1"/>
          </p:cNvSpPr>
          <p:nvPr/>
        </p:nvSpPr>
        <p:spPr bwMode="auto">
          <a:xfrm>
            <a:off x="3194540" y="369280"/>
            <a:ext cx="5638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Slap the 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45C3D-AC33-8E77-4314-F36C2D735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647" y="1644912"/>
            <a:ext cx="2797021" cy="2012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BF944-4E76-1344-6C8D-268F28B46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398" y="1724155"/>
            <a:ext cx="3024798" cy="1846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CE32C0-B220-DC45-B996-61828FBDC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813" y="4209830"/>
            <a:ext cx="2696279" cy="2012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51F1C-4CCF-1F73-29CA-6DF6E124F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4875" y="4292763"/>
            <a:ext cx="2225843" cy="219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0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5645E6-3062-C396-C7C6-DD42755053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960" y="262759"/>
            <a:ext cx="11154080" cy="6117019"/>
          </a:xfrm>
          <a:prstGeom prst="rect">
            <a:avLst/>
          </a:prstGeom>
        </p:spPr>
      </p:pic>
      <p:pic>
        <p:nvPicPr>
          <p:cNvPr id="3" name="Track 80">
            <a:hlinkClick r:id="" action="ppaction://media"/>
            <a:extLst>
              <a:ext uri="{FF2B5EF4-FFF2-40B4-BE49-F238E27FC236}">
                <a16:creationId xmlns:a16="http://schemas.microsoft.com/office/drawing/2014/main" id="{567F8E5E-193F-55EB-B554-C1EF53458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81682" y="478222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" name="U8 L2. 1. A 1">
            <a:hlinkClick r:id="" action="ppaction://media"/>
            <a:extLst>
              <a:ext uri="{FF2B5EF4-FFF2-40B4-BE49-F238E27FC236}">
                <a16:creationId xmlns:a16="http://schemas.microsoft.com/office/drawing/2014/main" id="{68412329-372E-47E5-C2D0-84BF6D226D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8662" y="177537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8" name="U8 L2. 1. A 2">
            <a:hlinkClick r:id="" action="ppaction://media"/>
            <a:extLst>
              <a:ext uri="{FF2B5EF4-FFF2-40B4-BE49-F238E27FC236}">
                <a16:creationId xmlns:a16="http://schemas.microsoft.com/office/drawing/2014/main" id="{BE882A4C-A2E2-5BBF-A1E6-A70ED64A29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38786" y="575879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9" name="U8 L2. 1. B 1">
            <a:hlinkClick r:id="" action="ppaction://media"/>
            <a:extLst>
              <a:ext uri="{FF2B5EF4-FFF2-40B4-BE49-F238E27FC236}">
                <a16:creationId xmlns:a16="http://schemas.microsoft.com/office/drawing/2014/main" id="{803255B0-2D37-4BE7-E54C-CA669ED89D9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65766" y="133645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8 L2. 1. B 2">
            <a:hlinkClick r:id="" action="ppaction://media"/>
            <a:extLst>
              <a:ext uri="{FF2B5EF4-FFF2-40B4-BE49-F238E27FC236}">
                <a16:creationId xmlns:a16="http://schemas.microsoft.com/office/drawing/2014/main" id="{ADC41014-D41F-4272-15DB-5236593427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40800" y="177537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8 L2. 1. B 3">
            <a:hlinkClick r:id="" action="ppaction://media"/>
            <a:extLst>
              <a:ext uri="{FF2B5EF4-FFF2-40B4-BE49-F238E27FC236}">
                <a16:creationId xmlns:a16="http://schemas.microsoft.com/office/drawing/2014/main" id="{9D27D156-E0AD-A4EA-2BCD-CCD1E8E192C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23419" y="565369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191754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3087074" y="4883968"/>
            <a:ext cx="6176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glue stick 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ɡlu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stɪk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6E8EF2-4251-52C4-75DF-9D4520706A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13" y="2063495"/>
            <a:ext cx="3685014" cy="18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U8 L2.2. 1">
            <a:hlinkClick r:id="" action="ppaction://media"/>
            <a:extLst>
              <a:ext uri="{FF2B5EF4-FFF2-40B4-BE49-F238E27FC236}">
                <a16:creationId xmlns:a16="http://schemas.microsoft.com/office/drawing/2014/main" id="{0FAA49BB-A8E4-61E5-3C18-E408EFDB4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2724" y="305183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62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2264889" y="4547784"/>
            <a:ext cx="76549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 sharpener /ˈ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pensl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ʃɑːpnə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(r)/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EDE28F-59C8-DD3E-D6A5-CC027FAD9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61" y="1951418"/>
            <a:ext cx="3626069" cy="2291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U8 L2.2. 4">
            <a:hlinkClick r:id="" action="ppaction://media"/>
            <a:extLst>
              <a:ext uri="{FF2B5EF4-FFF2-40B4-BE49-F238E27FC236}">
                <a16:creationId xmlns:a16="http://schemas.microsoft.com/office/drawing/2014/main" id="{E34789DF-1521-E4E0-0EEA-5A9E6D1861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15.9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5681" y="295267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360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3895773" y="4601971"/>
            <a:ext cx="55806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square /ˈset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skweə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(r)/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097488-D66B-0D28-51D8-1569A10B5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97" y="1907649"/>
            <a:ext cx="4554366" cy="212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U8 L2.2. 3">
            <a:hlinkClick r:id="" action="ppaction://media"/>
            <a:extLst>
              <a:ext uri="{FF2B5EF4-FFF2-40B4-BE49-F238E27FC236}">
                <a16:creationId xmlns:a16="http://schemas.microsoft.com/office/drawing/2014/main" id="{E239C7F0-0DC3-0B58-A342-5CB2464B40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76.0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7172" y="289420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6061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53B8D-6A85-4AD4-B21A-916716913BBD}"/>
              </a:ext>
            </a:extLst>
          </p:cNvPr>
          <p:cNvSpPr txBox="1"/>
          <p:nvPr/>
        </p:nvSpPr>
        <p:spPr>
          <a:xfrm>
            <a:off x="3090041" y="4644011"/>
            <a:ext cx="63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crayon/ˈ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kreɪən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68BCE7-0FFE-A6D5-55F8-2DC4123A3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65" y="2067911"/>
            <a:ext cx="3890809" cy="198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U8 L2.2. 2">
            <a:hlinkClick r:id="" action="ppaction://media"/>
            <a:extLst>
              <a:ext uri="{FF2B5EF4-FFF2-40B4-BE49-F238E27FC236}">
                <a16:creationId xmlns:a16="http://schemas.microsoft.com/office/drawing/2014/main" id="{A3AABC99-C6B3-1DAB-669C-2F06B2D1B6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9.9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1240" y="327342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843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455</Words>
  <Application>Microsoft Office PowerPoint</Application>
  <PresentationFormat>Widescreen</PresentationFormat>
  <Paragraphs>173</Paragraphs>
  <Slides>30</Slides>
  <Notes>26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.VnVogue</vt:lpstr>
      <vt:lpstr>Arial</vt:lpstr>
      <vt:lpstr>Arial Black</vt:lpstr>
      <vt:lpstr>Arial Rounded MT Bold</vt:lpstr>
      <vt:lpstr>Calibri</vt:lpstr>
      <vt:lpstr>Calibri Light</vt:lpstr>
      <vt:lpstr>等线</vt:lpstr>
      <vt:lpstr>Impact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STD_PHUONG</dc:creator>
  <cp:lastModifiedBy>STD_PHUONG</cp:lastModifiedBy>
  <cp:revision>6</cp:revision>
  <dcterms:created xsi:type="dcterms:W3CDTF">2024-12-08T00:13:49Z</dcterms:created>
  <dcterms:modified xsi:type="dcterms:W3CDTF">2024-12-08T08:23:56Z</dcterms:modified>
</cp:coreProperties>
</file>