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80" r:id="rId3"/>
    <p:sldId id="282" r:id="rId4"/>
    <p:sldId id="256" r:id="rId5"/>
    <p:sldId id="268" r:id="rId6"/>
    <p:sldId id="288" r:id="rId7"/>
    <p:sldId id="289" r:id="rId8"/>
    <p:sldId id="290" r:id="rId9"/>
    <p:sldId id="291" r:id="rId10"/>
    <p:sldId id="325" r:id="rId11"/>
    <p:sldId id="303" r:id="rId12"/>
    <p:sldId id="302" r:id="rId13"/>
    <p:sldId id="285" r:id="rId14"/>
    <p:sldId id="326" r:id="rId15"/>
    <p:sldId id="293" r:id="rId16"/>
    <p:sldId id="292" r:id="rId17"/>
    <p:sldId id="294" r:id="rId18"/>
    <p:sldId id="327" r:id="rId19"/>
    <p:sldId id="296" r:id="rId20"/>
    <p:sldId id="301" r:id="rId21"/>
    <p:sldId id="308" r:id="rId22"/>
    <p:sldId id="328" r:id="rId23"/>
    <p:sldId id="299" r:id="rId24"/>
    <p:sldId id="304" r:id="rId25"/>
    <p:sldId id="297" r:id="rId26"/>
    <p:sldId id="305" r:id="rId27"/>
    <p:sldId id="329" r:id="rId28"/>
    <p:sldId id="309" r:id="rId29"/>
    <p:sldId id="298" r:id="rId30"/>
    <p:sldId id="310" r:id="rId31"/>
    <p:sldId id="311" r:id="rId32"/>
    <p:sldId id="334" r:id="rId33"/>
    <p:sldId id="314" r:id="rId34"/>
    <p:sldId id="316" r:id="rId35"/>
    <p:sldId id="315" r:id="rId36"/>
    <p:sldId id="317" r:id="rId37"/>
    <p:sldId id="322" r:id="rId38"/>
    <p:sldId id="319" r:id="rId39"/>
    <p:sldId id="323" r:id="rId40"/>
    <p:sldId id="324" r:id="rId41"/>
    <p:sldId id="262" r:id="rId42"/>
    <p:sldId id="330" r:id="rId43"/>
    <p:sldId id="331" r:id="rId44"/>
    <p:sldId id="332" r:id="rId45"/>
    <p:sldId id="333" r:id="rId46"/>
    <p:sldId id="270" r:id="rId47"/>
    <p:sldId id="335" r:id="rId48"/>
    <p:sldId id="336" r:id="rId49"/>
    <p:sldId id="321" r:id="rId50"/>
    <p:sldId id="273" r:id="rId51"/>
  </p:sldIdLst>
  <p:sldSz cx="18288000" cy="10287000"/>
  <p:notesSz cx="6858000" cy="9144000"/>
  <p:embeddedFontLs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Calibri Light" pitchFamily="3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748"/>
    <a:srgbClr val="CDF1FF"/>
    <a:srgbClr val="8BAED3"/>
    <a:srgbClr val="C7CCC6"/>
    <a:srgbClr val="DDEBD3"/>
    <a:srgbClr val="FFEFCD"/>
    <a:srgbClr val="F7DB8D"/>
    <a:srgbClr val="3A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>
      <p:cViewPr varScale="1">
        <p:scale>
          <a:sx n="49" d="100"/>
          <a:sy n="49" d="100"/>
        </p:scale>
        <p:origin x="-4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79C86-575E-4975-B878-47A442D04C7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77E3D-5EDE-493C-9CFF-A08E1A57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4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7E3D-5EDE-493C-9CFF-A08E1A575F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6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7E3D-5EDE-493C-9CFF-A08E1A575F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A4661-809C-B49F-5222-BFDAE8E7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BB7155-643F-0C7E-1E05-FFC79AA22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CCF1D-8B9E-4A5A-7B87-70601BB6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569E3F-1A84-328E-9AE6-3E664FAB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386A73-EB74-D53C-AB2C-B6EDC361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3EF0A-180C-2324-A7FA-B7B48293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475C15-92BA-E9F4-999F-E22608F5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1C638F-8FDA-B885-52B7-7DA8E427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197D03-EF4E-0184-14FC-4E3D5311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BC6282-AB9B-5A60-6843-0F2668C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1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AFA76-5555-8D35-9519-FF67AA1A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CBB379-8F9C-C9F5-C316-C63676618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F6FCF-A8FB-5E6D-93B0-BFEADD4E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1D1776-0CB6-DA1B-27F9-D6EA58A6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6D83A-6B6A-04C4-C77A-5BF39CF6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66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2B67E2-0E9F-CAEC-FFE8-86F68E7D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20EE4-BCC0-5816-AF6E-1E737D6A9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89B893-1021-72EB-BC2E-B6EA06186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81CBCA-B297-D032-3CF8-764371DF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3589D6-0A60-8799-8A08-24F87B15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530B6B-3358-A7A4-E3F2-07367960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5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A871B-9201-B4C0-5243-D45C2F57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FC7A49-4FB4-5781-27C5-995D7C288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692B79-3AD1-D144-55C4-7DA0F87D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0CB55F-6B5B-50E0-8DF3-E65549246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E85ED1-97A7-F41A-58A5-96253689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FC51A3-935C-5874-42B8-07845661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1A658A-A9C6-25C3-F617-F8271043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E734EA-FFAC-C72D-C022-741CF536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3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61431-18B8-7F81-2E0D-F8FF2A22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72145A-27D2-431D-DBCE-4CAE6180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139ED-9D98-8399-3DA2-928EC2AF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71E8DF-AD9A-B2FE-DEB1-DA091DC9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06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E152CC-CDE9-911C-0DAC-5E83C1EA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C6E03A-CC6A-7DAC-3325-8401DA39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F043D5-166A-1BCB-6800-D49F6823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B3316D-D4CC-E887-4E5F-AF903896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117510-9D4F-63D1-A1BE-E290A92F6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AD5C21-13B6-3BFA-DD5E-FEFDC5EDC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61BA08-C56A-E78F-C3DE-0B443B81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A6E1C9-6627-7B1C-FDC7-722FBAAC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031B26-98E1-DC92-FAD1-93E3C65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7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B52B4-F130-5D19-D248-591450B8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0355F0-CA19-3923-621B-45C325F65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858413-9F5C-8CB9-882A-0D0E008E6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D08F6C-8D29-F121-1AE5-A4F4C8E6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6B5D14-3245-5CBF-8252-350DF9137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03A67D-FAF4-0BA4-4721-CBFD636C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5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5BE612-48CC-4DBB-FBF8-137AF3A9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474A6C-53FA-6652-F3F5-D47340B38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D850DE-FF57-AD07-9B36-CC3F7890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72A1A-8994-A328-E97B-E9F5F8A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760BFF-508F-A53E-F154-0D7528CC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1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7B9EC5-6D72-34CB-672F-41EAE816E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D677EE-28D6-8D37-7864-0BDD212F5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DC928-DF3F-39AF-C094-F98D491E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E6C728-3C44-CADF-8A5B-3BC01376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CC3B2C-EDFE-AFE2-75F8-CAA67689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A909B-F1F3-D54C-F5E3-0EF49095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C88A8-2CFB-1A2D-2A1A-44412482A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CB0B8E-764E-DB0B-06DB-D57A97FA3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18/09/2024</a:t>
            </a:fld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4F0E87-F162-8968-CEBB-AC96EA231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3B7FC-9568-089A-B35C-1F266D155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5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g"/><Relationship Id="rId7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5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microsoft.com/office/2007/relationships/hdphoto" Target="../media/hdphoto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crdownload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7" Type="http://schemas.openxmlformats.org/officeDocument/2006/relationships/image" Target="../media/image79.png"/><Relationship Id="rId2" Type="http://schemas.openxmlformats.org/officeDocument/2006/relationships/image" Target="../media/image11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21.png"/><Relationship Id="rId1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1458" y="1316079"/>
            <a:ext cx="1591684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  <a:endParaRPr lang="en-US" sz="80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74717" y="5819531"/>
            <a:ext cx="18829198" cy="4682925"/>
            <a:chOff x="0" y="0"/>
            <a:chExt cx="6256259" cy="1555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56259" cy="1555966"/>
            </a:xfrm>
            <a:custGeom>
              <a:avLst/>
              <a:gdLst/>
              <a:ahLst/>
              <a:cxnLst/>
              <a:rect l="l" t="t" r="r" b="b"/>
              <a:pathLst>
                <a:path w="6256259" h="1555966">
                  <a:moveTo>
                    <a:pt x="0" y="0"/>
                  </a:moveTo>
                  <a:lnTo>
                    <a:pt x="6256259" y="0"/>
                  </a:lnTo>
                  <a:lnTo>
                    <a:pt x="6256259" y="1555966"/>
                  </a:lnTo>
                  <a:lnTo>
                    <a:pt x="0" y="1555966"/>
                  </a:lnTo>
                  <a:close/>
                </a:path>
              </a:pathLst>
            </a:custGeom>
            <a:solidFill>
              <a:srgbClr val="3A3A66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6256259" cy="157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39" y="6210300"/>
            <a:ext cx="17058086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010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3920" y="860606"/>
            <a:ext cx="6202680" cy="1810332"/>
            <a:chOff x="1315429" y="7451906"/>
            <a:chExt cx="6202680" cy="1810332"/>
          </a:xfrm>
        </p:grpSpPr>
        <p:sp>
          <p:nvSpPr>
            <p:cNvPr id="4" name="Rounded Rectangle 3"/>
            <p:cNvSpPr/>
            <p:nvPr/>
          </p:nvSpPr>
          <p:spPr>
            <a:xfrm>
              <a:off x="2506036" y="7451906"/>
              <a:ext cx="5012073" cy="131109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429" y="7493865"/>
              <a:ext cx="2150727" cy="17683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66156" y="7722731"/>
              <a:ext cx="38995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  <a:endPara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9763" y="2903902"/>
            <a:ext cx="12869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Dựa vào số cực, có thể chia công tắc thành hai loại: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7" r="6339" b="2974"/>
          <a:stretch/>
        </p:blipFill>
        <p:spPr>
          <a:xfrm>
            <a:off x="1447800" y="4121948"/>
            <a:ext cx="6373615" cy="4485568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/>
        </p:blipFill>
        <p:spPr>
          <a:xfrm>
            <a:off x="8828036" y="4099088"/>
            <a:ext cx="7213602" cy="4508428"/>
          </a:xfrm>
          <a:prstGeom prst="roundRect">
            <a:avLst/>
          </a:prstGeom>
        </p:spPr>
      </p:pic>
      <p:sp>
        <p:nvSpPr>
          <p:cNvPr id="17" name="Oval 16"/>
          <p:cNvSpPr/>
          <p:nvPr/>
        </p:nvSpPr>
        <p:spPr>
          <a:xfrm rot="907366">
            <a:off x="2773067" y="4995573"/>
            <a:ext cx="1066800" cy="2057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5"/>
          </p:cNvCxnSpPr>
          <p:nvPr/>
        </p:nvCxnSpPr>
        <p:spPr>
          <a:xfrm>
            <a:off x="3480806" y="6824883"/>
            <a:ext cx="718758" cy="21819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33323" y="9089349"/>
            <a:ext cx="4214361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Công tắc hai cực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27656" y="9089349"/>
            <a:ext cx="421436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Công tắc ba cực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 rot="1589913">
            <a:off x="10791126" y="5182505"/>
            <a:ext cx="1068752" cy="2486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1716078" y="6840878"/>
            <a:ext cx="718758" cy="21819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601150"/>
            <a:ext cx="1963082" cy="1810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425649" y="5135005"/>
            <a:ext cx="1862351" cy="51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CDF1FF"/>
          </a:solidFill>
          <a:ln>
            <a:solidFill>
              <a:srgbClr val="C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1562100"/>
            <a:ext cx="18293904" cy="7237232"/>
            <a:chOff x="0" y="1562100"/>
            <a:chExt cx="18293904" cy="72372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62100"/>
              <a:ext cx="18293904" cy="5484632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4361592" y="7734300"/>
              <a:ext cx="9296400" cy="10650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i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1.3. Cấu tạo công tắc ba cực</a:t>
              </a:r>
              <a:endPara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512" y="7505700"/>
            <a:ext cx="4583863" cy="1909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046732"/>
            <a:ext cx="3336882" cy="32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3900"/>
            <a:ext cx="1828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CẦU DAO</a:t>
            </a:r>
            <a:endParaRPr lang="en-US" sz="4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9200" y="2259386"/>
            <a:ext cx="7783073" cy="1599314"/>
            <a:chOff x="1219200" y="2259386"/>
            <a:chExt cx="7783073" cy="15993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2259386"/>
              <a:ext cx="1143000" cy="159931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2705100"/>
              <a:ext cx="64876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các yêu cầu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00300"/>
            <a:ext cx="6489233" cy="76273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96583" y="4082836"/>
            <a:ext cx="7351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chức năng của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cầu dao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6583" y="5028940"/>
            <a:ext cx="79284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và mô tả cấu tạo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cầu dao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6583" y="6967932"/>
            <a:ext cx="80808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cần đóng cắt của cầu dao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15A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600V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 Hãy giải thích ý nghĩa thông số kĩ thuật đó.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685506"/>
            <a:ext cx="1288250" cy="13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82582"/>
              </p:ext>
            </p:extLst>
          </p:nvPr>
        </p:nvGraphicFramePr>
        <p:xfrm>
          <a:off x="0" y="0"/>
          <a:ext cx="18288000" cy="1032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4900">
                <a:tc gridSpan="3">
                  <a:txBody>
                    <a:bodyPr/>
                    <a:lstStyle/>
                    <a:p>
                      <a:pPr algn="ctr"/>
                      <a:r>
                        <a:rPr lang="vi-VN" sz="4400" b="1" baseline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của cầu dao</a:t>
                      </a:r>
                      <a:endParaRPr lang="en-US" sz="4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 kĩ thuật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5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7640" y="2324100"/>
            <a:ext cx="47897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Là thiết bị đóng cắt dòng điện bằng tay đơn giản, thường được sử dụng trong các mạng điện công suất nhỏ.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6840" y="23241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cs typeface="Arial" panose="020B0604020202020204" pitchFamily="34" charset="0"/>
              </a:rPr>
              <a:t>Gồm các bộ phận chính</a:t>
            </a:r>
            <a:r>
              <a:rPr lang="vi-VN" sz="4000" smtClean="0">
                <a:cs typeface="Arial" panose="020B0604020202020204" pitchFamily="34" charset="0"/>
              </a:rPr>
              <a:t>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72527" y="2324100"/>
            <a:ext cx="634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òng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điện định mức (A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iện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áp định mức (V).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834975" y="4927600"/>
            <a:ext cx="1563930" cy="1563930"/>
            <a:chOff x="12609270" y="5143500"/>
            <a:chExt cx="1944220" cy="1944220"/>
          </a:xfrm>
        </p:grpSpPr>
        <p:sp>
          <p:nvSpPr>
            <p:cNvPr id="20" name="Oval 19"/>
            <p:cNvSpPr/>
            <p:nvPr/>
          </p:nvSpPr>
          <p:spPr>
            <a:xfrm>
              <a:off x="12609270" y="5143500"/>
              <a:ext cx="1944220" cy="19442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881709" y="5675601"/>
              <a:ext cx="1399340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15A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712440" y="4927600"/>
            <a:ext cx="1563930" cy="1563930"/>
            <a:chOff x="15656560" y="5143500"/>
            <a:chExt cx="1944220" cy="1944220"/>
          </a:xfrm>
        </p:grpSpPr>
        <p:sp>
          <p:nvSpPr>
            <p:cNvPr id="21" name="Oval 20"/>
            <p:cNvSpPr/>
            <p:nvPr/>
          </p:nvSpPr>
          <p:spPr>
            <a:xfrm>
              <a:off x="15656560" y="5143500"/>
              <a:ext cx="1944220" cy="19442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769576" y="5675601"/>
              <a:ext cx="1718188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600V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Down Arrow 25"/>
          <p:cNvSpPr/>
          <p:nvPr/>
        </p:nvSpPr>
        <p:spPr>
          <a:xfrm>
            <a:off x="13380720" y="66528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6227705" y="66528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75210" y="73348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322195" y="73475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áp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6520" y="6267883"/>
            <a:ext cx="655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Cần đóng cắt và vỏ được làm bằng vật liệu cách điện, các cực nối điện được làm bằng đồng.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96840" y="3444859"/>
            <a:ext cx="6659709" cy="2717928"/>
            <a:chOff x="5196840" y="3444859"/>
            <a:chExt cx="6659709" cy="2717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0838" y="3444859"/>
              <a:ext cx="2105711" cy="271792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833653" y="3559660"/>
              <a:ext cx="29290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 đóng </a:t>
              </a:r>
              <a:r>
                <a:rPr lang="en-US" sz="360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endPara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70904" y="4538058"/>
              <a:ext cx="25186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 cầu dao</a:t>
              </a:r>
              <a:endParaRPr lang="en-US" sz="36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Elbow Connector 31"/>
            <p:cNvCxnSpPr/>
            <p:nvPr/>
          </p:nvCxnSpPr>
          <p:spPr>
            <a:xfrm rot="10800000">
              <a:off x="8916825" y="4861224"/>
              <a:ext cx="1539403" cy="3285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10800000" flipV="1">
              <a:off x="8916825" y="5512884"/>
              <a:ext cx="1190178" cy="36797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5196840" y="5516456"/>
              <a:ext cx="36487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cực nối điện</a:t>
              </a:r>
            </a:p>
          </p:txBody>
        </p:sp>
        <p:cxnSp>
          <p:nvCxnSpPr>
            <p:cNvPr id="35" name="Elbow Connector 34"/>
            <p:cNvCxnSpPr/>
            <p:nvPr/>
          </p:nvCxnSpPr>
          <p:spPr>
            <a:xfrm rot="10800000" flipV="1">
              <a:off x="8922644" y="3735052"/>
              <a:ext cx="2420687" cy="15667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23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 animBg="1"/>
      <p:bldP spid="27" grpId="0" animBg="1"/>
      <p:bldP spid="28" grpId="0"/>
      <p:bldP spid="2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95400" y="2869214"/>
            <a:ext cx="1295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dao kết hợp với cầu chì để thực hiện chức năng bảo vệ sự </a:t>
            </a: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quá tải hoặc </a:t>
            </a: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 mạch.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3302" r="1588" b="1417"/>
          <a:stretch/>
        </p:blipFill>
        <p:spPr>
          <a:xfrm>
            <a:off x="13462333" y="312921"/>
            <a:ext cx="2418216" cy="24064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12667"/>
          <a:stretch/>
        </p:blipFill>
        <p:spPr>
          <a:xfrm>
            <a:off x="15392400" y="2670938"/>
            <a:ext cx="2407451" cy="2435315"/>
          </a:xfrm>
          <a:prstGeom prst="ellipse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83920" y="860606"/>
            <a:ext cx="6202680" cy="1810332"/>
            <a:chOff x="1315429" y="7451906"/>
            <a:chExt cx="6202680" cy="1810332"/>
          </a:xfrm>
        </p:grpSpPr>
        <p:sp>
          <p:nvSpPr>
            <p:cNvPr id="16" name="Rounded Rectangle 15"/>
            <p:cNvSpPr/>
            <p:nvPr/>
          </p:nvSpPr>
          <p:spPr>
            <a:xfrm>
              <a:off x="2506036" y="7451906"/>
              <a:ext cx="5012073" cy="131109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429" y="7493865"/>
              <a:ext cx="2150727" cy="176837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66156" y="7722731"/>
              <a:ext cx="38995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  <a:endPara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5159">
            <a:off x="13715791" y="3948071"/>
            <a:ext cx="1527149" cy="1060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5194" flipV="1">
            <a:off x="12333586" y="2095685"/>
            <a:ext cx="1162133" cy="8069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41120" y="5035011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cầu chì: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41120" y="6115171"/>
            <a:ext cx="7315200" cy="3816547"/>
            <a:chOff x="2438400" y="6112631"/>
            <a:chExt cx="7315200" cy="38165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112631"/>
              <a:ext cx="3802091" cy="3816547"/>
            </a:xfrm>
            <a:prstGeom prst="roundRect">
              <a:avLst/>
            </a:prstGeom>
          </p:spPr>
        </p:pic>
        <p:sp>
          <p:nvSpPr>
            <p:cNvPr id="7" name="Isosceles Triangle 6"/>
            <p:cNvSpPr/>
            <p:nvPr/>
          </p:nvSpPr>
          <p:spPr>
            <a:xfrm rot="5400000">
              <a:off x="6515100" y="9296400"/>
              <a:ext cx="457200" cy="381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34200" y="9160538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 chì hộp</a:t>
              </a:r>
              <a:endParaRPr lang="en-US" sz="3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01200" y="6123598"/>
            <a:ext cx="7321229" cy="3808120"/>
            <a:chOff x="2457438" y="6133829"/>
            <a:chExt cx="7321229" cy="380812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438" y="6133829"/>
              <a:ext cx="3808120" cy="3808120"/>
            </a:xfrm>
            <a:prstGeom prst="roundRect">
              <a:avLst/>
            </a:prstGeom>
          </p:spPr>
        </p:pic>
        <p:sp>
          <p:nvSpPr>
            <p:cNvPr id="23" name="Isosceles Triangle 22"/>
            <p:cNvSpPr/>
            <p:nvPr/>
          </p:nvSpPr>
          <p:spPr>
            <a:xfrm rot="5400000">
              <a:off x="6515100" y="9296400"/>
              <a:ext cx="457200" cy="381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59267" y="9173309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 chì ống</a:t>
              </a:r>
              <a:endParaRPr lang="en-US" sz="3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702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081518" y="2364413"/>
            <a:ext cx="7635755" cy="1599314"/>
            <a:chOff x="1366518" y="2232331"/>
            <a:chExt cx="7635755" cy="15993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518" y="2232331"/>
              <a:ext cx="1143000" cy="15993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514600" y="2705100"/>
              <a:ext cx="64876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các yêu cầu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81518" y="3945347"/>
            <a:ext cx="102869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So sánh chức năng của aptomat với cầu dao. Từ đó nêu ưu điểm của aptomat.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1518" y="5909168"/>
            <a:ext cx="10286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1.6 và mô tả cấu tạo của aptomat.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1518" y="7890098"/>
            <a:ext cx="10287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vỏ của aptomat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10A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240V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 giải thích ý nghĩa thông số kĩ thuật đó.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9" y="2404168"/>
            <a:ext cx="5522981" cy="77831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723900"/>
            <a:ext cx="18288000" cy="1970270"/>
            <a:chOff x="0" y="723900"/>
            <a:chExt cx="18288000" cy="1970270"/>
          </a:xfrm>
        </p:grpSpPr>
        <p:sp>
          <p:nvSpPr>
            <p:cNvPr id="2" name="Rectangle 1"/>
            <p:cNvSpPr/>
            <p:nvPr/>
          </p:nvSpPr>
          <p:spPr>
            <a:xfrm>
              <a:off x="0" y="723900"/>
              <a:ext cx="182880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APTOMAT </a:t>
              </a:r>
              <a:r>
                <a:rPr lang="vi-VN" sz="4800" b="1">
                  <a:solidFill>
                    <a:srgbClr val="002060"/>
                  </a:solidFill>
                  <a:cs typeface="Arial" panose="020B0604020202020204" pitchFamily="34" charset="0"/>
                </a:rPr>
                <a:t>(Circuit breaker </a:t>
              </a:r>
              <a:r>
                <a:rPr lang="vi-VN" sz="4800" b="1" smtClean="0">
                  <a:solidFill>
                    <a:srgbClr val="002060"/>
                  </a:solidFill>
                  <a:cs typeface="Arial" panose="020B0604020202020204" pitchFamily="34" charset="0"/>
                </a:rPr>
                <a:t>- CB</a:t>
              </a:r>
              <a:r>
                <a:rPr lang="vi-VN" sz="4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54400" y="1192029"/>
              <a:ext cx="1545431" cy="1502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3358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0" r="3404"/>
          <a:stretch/>
        </p:blipFill>
        <p:spPr>
          <a:xfrm>
            <a:off x="10744201" y="-38100"/>
            <a:ext cx="7543800" cy="1031748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0" y="819729"/>
            <a:ext cx="4114800" cy="1143000"/>
          </a:xfrm>
          <a:prstGeom prst="homePlate">
            <a:avLst/>
          </a:prstGeom>
          <a:solidFill>
            <a:srgbClr val="F2C748"/>
          </a:solidFill>
          <a:ln>
            <a:solidFill>
              <a:srgbClr val="F2C7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sánh: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3540" r="15562" b="3029"/>
          <a:stretch/>
        </p:blipFill>
        <p:spPr>
          <a:xfrm>
            <a:off x="10713721" y="342900"/>
            <a:ext cx="4962953" cy="640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144" y="5981700"/>
            <a:ext cx="3748020" cy="3643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5444" y="5318055"/>
            <a:ext cx="87528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Aptomat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có thể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động ngắt các dòng điện khi xảy ra sự cố về nguồn điện.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5444" y="2333667"/>
            <a:ext cx="87528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dao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thể tự động ngắt dòng điện hay hệ thống điện khi xảy ra các vấn đề về nguồn điện.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00" y="8128715"/>
            <a:ext cx="1235835" cy="1046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7803216"/>
            <a:ext cx="4998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hắc phục tình trạng cháy nổ về điện.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714" y="473721"/>
            <a:ext cx="2121344" cy="162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63" y="8288757"/>
            <a:ext cx="334699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096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190816"/>
              </p:ext>
            </p:extLst>
          </p:nvPr>
        </p:nvGraphicFramePr>
        <p:xfrm>
          <a:off x="0" y="0"/>
          <a:ext cx="18288000" cy="1032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4900">
                <a:tc gridSpan="3">
                  <a:txBody>
                    <a:bodyPr/>
                    <a:lstStyle/>
                    <a:p>
                      <a:pPr algn="ctr"/>
                      <a:r>
                        <a:rPr lang="vi-VN" sz="4400" b="1" baseline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của aptomat</a:t>
                      </a:r>
                      <a:endParaRPr lang="en-US" sz="4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 kĩ thuật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5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7640" y="2324100"/>
            <a:ext cx="47897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Là thiết bị đóng cắt dòng điện bằng tay và có khả năng tự động cắt để bảo vệ mạng điện khi xảy ra sự cố.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6840" y="23241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cs typeface="Arial" panose="020B0604020202020204" pitchFamily="34" charset="0"/>
              </a:rPr>
              <a:t>Gồm các bộ phận chính</a:t>
            </a:r>
            <a:r>
              <a:rPr lang="vi-VN" sz="4000" smtClean="0">
                <a:cs typeface="Arial" panose="020B0604020202020204" pitchFamily="34" charset="0"/>
              </a:rPr>
              <a:t>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72527" y="2324100"/>
            <a:ext cx="634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òng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điện định mức (A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iện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áp định mức (V).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834975" y="4927600"/>
            <a:ext cx="1563930" cy="1563930"/>
            <a:chOff x="12609270" y="5143500"/>
            <a:chExt cx="1944220" cy="1944220"/>
          </a:xfrm>
        </p:grpSpPr>
        <p:sp>
          <p:nvSpPr>
            <p:cNvPr id="20" name="Oval 19"/>
            <p:cNvSpPr/>
            <p:nvPr/>
          </p:nvSpPr>
          <p:spPr>
            <a:xfrm>
              <a:off x="12609270" y="5143500"/>
              <a:ext cx="1944220" cy="19442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881709" y="5675601"/>
              <a:ext cx="1399340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10A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712440" y="4927600"/>
            <a:ext cx="1563930" cy="1563930"/>
            <a:chOff x="15656560" y="5143500"/>
            <a:chExt cx="1944220" cy="1944220"/>
          </a:xfrm>
        </p:grpSpPr>
        <p:sp>
          <p:nvSpPr>
            <p:cNvPr id="21" name="Oval 20"/>
            <p:cNvSpPr/>
            <p:nvPr/>
          </p:nvSpPr>
          <p:spPr>
            <a:xfrm>
              <a:off x="15656560" y="5143500"/>
              <a:ext cx="1944220" cy="19442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769576" y="5675601"/>
              <a:ext cx="1718188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240V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Down Arrow 25"/>
          <p:cNvSpPr/>
          <p:nvPr/>
        </p:nvSpPr>
        <p:spPr>
          <a:xfrm>
            <a:off x="13380720" y="66528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6227705" y="66528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75210" y="73348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322195" y="73475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áp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58103" y="4210344"/>
            <a:ext cx="6137307" cy="3744415"/>
            <a:chOff x="5458103" y="4210344"/>
            <a:chExt cx="6137307" cy="3744415"/>
          </a:xfrm>
        </p:grpSpPr>
        <p:sp>
          <p:nvSpPr>
            <p:cNvPr id="37" name="Freeform 4"/>
            <p:cNvSpPr/>
            <p:nvPr/>
          </p:nvSpPr>
          <p:spPr>
            <a:xfrm>
              <a:off x="8815750" y="4374314"/>
              <a:ext cx="2779660" cy="2840356"/>
            </a:xfrm>
            <a:custGeom>
              <a:avLst/>
              <a:gdLst/>
              <a:ahLst/>
              <a:cxnLst/>
              <a:rect l="l" t="t" r="r" b="b"/>
              <a:pathLst>
                <a:path w="2171490" h="2114488">
                  <a:moveTo>
                    <a:pt x="0" y="0"/>
                  </a:moveTo>
                  <a:lnTo>
                    <a:pt x="2171490" y="0"/>
                  </a:lnTo>
                  <a:lnTo>
                    <a:pt x="2171490" y="2114488"/>
                  </a:lnTo>
                  <a:lnTo>
                    <a:pt x="0" y="2114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8" name="TextBox 37"/>
            <p:cNvSpPr txBox="1"/>
            <p:nvPr/>
          </p:nvSpPr>
          <p:spPr>
            <a:xfrm>
              <a:off x="5458103" y="6303088"/>
              <a:ext cx="1919169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36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cực nối điện</a:t>
              </a:r>
              <a:endPara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69859" y="4210344"/>
              <a:ext cx="29975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36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 đóng cắt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166436" y="5388147"/>
              <a:ext cx="10639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vi-VN" sz="360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endParaRPr lang="vi-VN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Elbow Connector 40"/>
            <p:cNvCxnSpPr/>
            <p:nvPr/>
          </p:nvCxnSpPr>
          <p:spPr>
            <a:xfrm rot="10800000">
              <a:off x="8424293" y="4565542"/>
              <a:ext cx="1297021" cy="128169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/>
            <p:nvPr/>
          </p:nvCxnSpPr>
          <p:spPr>
            <a:xfrm>
              <a:off x="7377272" y="5711313"/>
              <a:ext cx="2117431" cy="717711"/>
            </a:xfrm>
            <a:prstGeom prst="bentConnector3">
              <a:avLst/>
            </a:prstGeom>
            <a:ln w="381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/>
            <p:nvPr/>
          </p:nvCxnSpPr>
          <p:spPr>
            <a:xfrm rot="10800000" flipV="1">
              <a:off x="7468182" y="6847417"/>
              <a:ext cx="2675032" cy="3328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29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 animBg="1"/>
      <p:bldP spid="27" grpId="0" animBg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38200" y="3162300"/>
            <a:ext cx="4710591" cy="5384328"/>
            <a:chOff x="937099" y="5369005"/>
            <a:chExt cx="4710591" cy="538432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099" y="5369005"/>
              <a:ext cx="4710591" cy="3448240"/>
            </a:xfrm>
            <a:prstGeom prst="round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7418" y="9331405"/>
              <a:ext cx="4690271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Aptomat dạng khối </a:t>
              </a:r>
            </a:p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 pha 2 cực)</a:t>
              </a:r>
              <a:endParaRPr lang="en-US" sz="3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5542" y="3162299"/>
            <a:ext cx="4869069" cy="5324210"/>
            <a:chOff x="6742595" y="5369004"/>
            <a:chExt cx="4869069" cy="53242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2595" y="5369004"/>
              <a:ext cx="4869069" cy="3448240"/>
            </a:xfrm>
            <a:prstGeom prst="round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78124" y="9271286"/>
              <a:ext cx="4398010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Aptomat dạng tép</a:t>
              </a:r>
            </a:p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 pha 1 cực)</a:t>
              </a:r>
              <a:endParaRPr lang="en-US" sz="3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11044" y="3162299"/>
            <a:ext cx="5518041" cy="5346229"/>
            <a:chOff x="12209943" y="5369004"/>
            <a:chExt cx="5518041" cy="53462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6569" y="5369004"/>
              <a:ext cx="4524791" cy="3448240"/>
            </a:xfrm>
            <a:prstGeom prst="round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2209943" y="9293305"/>
              <a:ext cx="5518041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Aptomat bảo vệ dòng rò </a:t>
              </a:r>
            </a:p>
            <a:p>
              <a:pPr algn="ctr">
                <a:lnSpc>
                  <a:spcPct val="120000"/>
                </a:lnSpc>
              </a:pPr>
              <a:r>
                <a:rPr lang="vi-VN" sz="36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pha(aptomat chống giật)</a:t>
              </a:r>
              <a:endParaRPr lang="en-US" sz="3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820" y="1"/>
            <a:ext cx="2201179" cy="3009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95600" y="688425"/>
            <a:ext cx="10837911" cy="1366256"/>
            <a:chOff x="2895600" y="688425"/>
            <a:chExt cx="10837911" cy="1366256"/>
          </a:xfrm>
        </p:grpSpPr>
        <p:sp>
          <p:nvSpPr>
            <p:cNvPr id="12" name="Rectangle 11"/>
            <p:cNvSpPr/>
            <p:nvPr/>
          </p:nvSpPr>
          <p:spPr>
            <a:xfrm>
              <a:off x="4422949" y="1181100"/>
              <a:ext cx="931056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aptomat phổ biến hiện </a:t>
              </a:r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nay</a:t>
              </a:r>
              <a:endPara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688425"/>
              <a:ext cx="1235096" cy="136625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795215">
            <a:off x="-1084954" y="7861676"/>
            <a:ext cx="4601269" cy="36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ên lý hoạt động và phân loại Aptom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1480" y="3695700"/>
            <a:ext cx="1234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smtClean="0">
                <a:latin typeface="Arial" panose="020B0604020202020204" pitchFamily="34" charset="0"/>
                <a:cs typeface="Arial" panose="020B0604020202020204" pitchFamily="34" charset="0"/>
              </a:rPr>
              <a:t>Video tìm hiểu thêm về nguyên lí hoạt động và phân loại aptomat</a:t>
            </a:r>
            <a:endParaRPr lang="en-US" sz="4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"/>
          <p:cNvSpPr/>
          <p:nvPr/>
        </p:nvSpPr>
        <p:spPr>
          <a:xfrm>
            <a:off x="0" y="-17780"/>
            <a:ext cx="18288000" cy="10304780"/>
          </a:xfrm>
          <a:custGeom>
            <a:avLst/>
            <a:gdLst/>
            <a:ahLst/>
            <a:cxnLst/>
            <a:rect l="l" t="t" r="r" b="b"/>
            <a:pathLst>
              <a:path w="6256259" h="1555966">
                <a:moveTo>
                  <a:pt x="0" y="0"/>
                </a:moveTo>
                <a:lnTo>
                  <a:pt x="6256259" y="0"/>
                </a:lnTo>
                <a:lnTo>
                  <a:pt x="6256259" y="1555966"/>
                </a:lnTo>
                <a:lnTo>
                  <a:pt x="0" y="1555966"/>
                </a:lnTo>
                <a:close/>
              </a:path>
            </a:pathLst>
          </a:custGeom>
          <a:solidFill>
            <a:srgbClr val="3A3A66"/>
          </a:solid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381000" y="419100"/>
            <a:ext cx="17526000" cy="9448800"/>
            <a:chOff x="0" y="0"/>
            <a:chExt cx="4214519" cy="2207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95400" y="1677602"/>
            <a:ext cx="15146516" cy="1994309"/>
            <a:chOff x="1177129" y="2320154"/>
            <a:chExt cx="15146516" cy="1994309"/>
          </a:xfrm>
        </p:grpSpPr>
        <p:sp>
          <p:nvSpPr>
            <p:cNvPr id="3" name="Rectangle 2"/>
            <p:cNvSpPr/>
            <p:nvPr/>
          </p:nvSpPr>
          <p:spPr>
            <a:xfrm>
              <a:off x="2912445" y="2489540"/>
              <a:ext cx="1341120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thiết bị đóng cắt và lấy 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trong mạng điện ở Hình 1.1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129" y="2320154"/>
              <a:ext cx="1832746" cy="1832746"/>
            </a:xfrm>
            <a:prstGeom prst="rect">
              <a:avLst/>
            </a:prstGeom>
          </p:spPr>
        </p:pic>
      </p:grpSp>
      <p:sp>
        <p:nvSpPr>
          <p:cNvPr id="27" name="TextBox 10"/>
          <p:cNvSpPr txBox="1"/>
          <p:nvPr/>
        </p:nvSpPr>
        <p:spPr>
          <a:xfrm>
            <a:off x="5829298" y="699074"/>
            <a:ext cx="6629400" cy="978528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/>
            <a:r>
              <a:rPr lang="vi-VN" sz="6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6949818"/>
            <a:ext cx="2666996" cy="34095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95400" y="3924300"/>
            <a:ext cx="6733953" cy="5755614"/>
            <a:chOff x="1267046" y="3808628"/>
            <a:chExt cx="6733953" cy="57556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046" y="3808628"/>
              <a:ext cx="6733953" cy="5059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497122" y="8917911"/>
              <a:ext cx="627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Hình 1.1. </a:t>
              </a:r>
              <a:r>
                <a:rPr lang="vi-VN" sz="3600" i="1" smtClean="0">
                  <a:latin typeface="Arial" panose="020B0604020202020204" pitchFamily="34" charset="0"/>
                  <a:cs typeface="Arial" panose="020B0604020202020204" pitchFamily="34" charset="0"/>
                </a:rPr>
                <a:t>Mạng điện đơn giản</a:t>
              </a:r>
              <a:endParaRPr lang="en-US" sz="36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943752" y="3787092"/>
            <a:ext cx="7498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Thiết bị đóng cắt: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Công tắc, aptomat.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938672" y="6176775"/>
            <a:ext cx="7717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Thiết bị lấy điện: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Ổ cắm điện.</a:t>
            </a:r>
          </a:p>
        </p:txBody>
      </p:sp>
    </p:spTree>
    <p:extLst>
      <p:ext uri="{BB962C8B-B14F-4D97-AF65-F5344CB8AC3E}">
        <p14:creationId xmlns:p14="http://schemas.microsoft.com/office/powerpoint/2010/main" val="476632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90500" y="7230265"/>
            <a:ext cx="18669000" cy="3247235"/>
            <a:chOff x="0" y="0"/>
            <a:chExt cx="4741333" cy="824695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741333" cy="824695"/>
            </a:xfrm>
            <a:custGeom>
              <a:avLst/>
              <a:gdLst/>
              <a:ahLst/>
              <a:cxnLst/>
              <a:rect l="l" t="t" r="r" b="b"/>
              <a:pathLst>
                <a:path w="4741333" h="824695">
                  <a:moveTo>
                    <a:pt x="0" y="0"/>
                  </a:moveTo>
                  <a:lnTo>
                    <a:pt x="4741333" y="0"/>
                  </a:lnTo>
                  <a:lnTo>
                    <a:pt x="4741333" y="824695"/>
                  </a:lnTo>
                  <a:lnTo>
                    <a:pt x="0" y="824695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38100"/>
              <a:ext cx="4741333" cy="786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9"/>
          <p:cNvSpPr/>
          <p:nvPr/>
        </p:nvSpPr>
        <p:spPr>
          <a:xfrm flipH="1">
            <a:off x="654199" y="952500"/>
            <a:ext cx="6134100" cy="9768348"/>
          </a:xfrm>
          <a:custGeom>
            <a:avLst/>
            <a:gdLst/>
            <a:ahLst/>
            <a:cxnLst/>
            <a:rect l="l" t="t" r="r" b="b"/>
            <a:pathLst>
              <a:path w="6134100" h="9768348">
                <a:moveTo>
                  <a:pt x="6134100" y="0"/>
                </a:moveTo>
                <a:lnTo>
                  <a:pt x="0" y="0"/>
                </a:lnTo>
                <a:lnTo>
                  <a:pt x="0" y="9768348"/>
                </a:lnTo>
                <a:lnTo>
                  <a:pt x="6134100" y="9768348"/>
                </a:lnTo>
                <a:lnTo>
                  <a:pt x="6134100" y="0"/>
                </a:lnTo>
                <a:close/>
              </a:path>
            </a:pathLst>
          </a:custGeom>
          <a:blipFill>
            <a:blip r:embed="rId3"/>
            <a:stretch>
              <a:fillRect b="-67455"/>
            </a:stretch>
          </a:blipFill>
        </p:spPr>
      </p:sp>
      <p:sp>
        <p:nvSpPr>
          <p:cNvPr id="22" name="TextBox 14"/>
          <p:cNvSpPr txBox="1"/>
          <p:nvPr/>
        </p:nvSpPr>
        <p:spPr>
          <a:xfrm>
            <a:off x="6557157" y="1410328"/>
            <a:ext cx="10551717" cy="176971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vi-VN" sz="11500" b="1" smtClean="0">
                <a:solidFill>
                  <a:srgbClr val="3A3A66"/>
                </a:solidFill>
                <a:cs typeface="Arial" panose="020B0604020202020204" pitchFamily="34" charset="0"/>
              </a:rPr>
              <a:t>II.</a:t>
            </a:r>
            <a:endParaRPr lang="en-US" sz="115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3327522"/>
            <a:ext cx="957411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LẤY ĐIỆN TRONG GIA ĐÌNH</a:t>
            </a:r>
            <a:endParaRPr lang="en-US" sz="66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225" y="7581900"/>
            <a:ext cx="881558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711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03988" y="571500"/>
            <a:ext cx="15942906" cy="1475712"/>
            <a:chOff x="903988" y="571500"/>
            <a:chExt cx="15942906" cy="1475712"/>
          </a:xfrm>
        </p:grpSpPr>
        <p:sp>
          <p:nvSpPr>
            <p:cNvPr id="2" name="Rectangle 1"/>
            <p:cNvSpPr/>
            <p:nvPr/>
          </p:nvSpPr>
          <p:spPr>
            <a:xfrm>
              <a:off x="2570229" y="1104900"/>
              <a:ext cx="142766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một số thiết bị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 điện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gia đình mà em biết.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8" y="571500"/>
              <a:ext cx="1610612" cy="147571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95399" y="2717691"/>
            <a:ext cx="5546585" cy="6886553"/>
            <a:chOff x="1295399" y="2717691"/>
            <a:chExt cx="5546585" cy="6886553"/>
          </a:xfrm>
        </p:grpSpPr>
        <p:sp>
          <p:nvSpPr>
            <p:cNvPr id="13" name="TextBox 12"/>
            <p:cNvSpPr txBox="1"/>
            <p:nvPr/>
          </p:nvSpPr>
          <p:spPr>
            <a:xfrm>
              <a:off x="2267114" y="8896358"/>
              <a:ext cx="3603154" cy="7078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399" y="2717691"/>
              <a:ext cx="5546585" cy="5862131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8195294" y="2717691"/>
            <a:ext cx="8797306" cy="6872818"/>
            <a:chOff x="8195294" y="2717691"/>
            <a:chExt cx="8797306" cy="6872818"/>
          </a:xfrm>
        </p:grpSpPr>
        <p:sp>
          <p:nvSpPr>
            <p:cNvPr id="8" name="TextBox 7"/>
            <p:cNvSpPr txBox="1"/>
            <p:nvPr/>
          </p:nvSpPr>
          <p:spPr>
            <a:xfrm>
              <a:off x="10574647" y="8882623"/>
              <a:ext cx="4038600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5294" y="2717691"/>
              <a:ext cx="8797306" cy="5862131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6894" y="8778734"/>
            <a:ext cx="1420979" cy="14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850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11187" y="730084"/>
            <a:ext cx="13211076" cy="1371779"/>
            <a:chOff x="1174311" y="620553"/>
            <a:chExt cx="13211076" cy="1371779"/>
          </a:xfrm>
        </p:grpSpPr>
        <p:sp>
          <p:nvSpPr>
            <p:cNvPr id="3" name="Rectangle 2"/>
            <p:cNvSpPr/>
            <p:nvPr/>
          </p:nvSpPr>
          <p:spPr>
            <a:xfrm>
              <a:off x="2819400" y="1104900"/>
              <a:ext cx="11565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 thành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nhiệm vụ sau: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4311" y="620553"/>
              <a:ext cx="1416489" cy="137177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060071" y="2900679"/>
            <a:ext cx="6436935" cy="6248400"/>
            <a:chOff x="1046480" y="2857500"/>
            <a:chExt cx="5430520" cy="6248400"/>
          </a:xfrm>
        </p:grpSpPr>
        <p:sp>
          <p:nvSpPr>
            <p:cNvPr id="6" name="Rounded Rectangle 5"/>
            <p:cNvSpPr/>
            <p:nvPr/>
          </p:nvSpPr>
          <p:spPr>
            <a:xfrm>
              <a:off x="1046480" y="3009900"/>
              <a:ext cx="5430520" cy="6096000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1046480" y="2857500"/>
              <a:ext cx="542036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 3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6480" y="4703533"/>
              <a:ext cx="542036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cs typeface="Arial" panose="020B0604020202020204" pitchFamily="34" charset="0"/>
                </a:rPr>
                <a:t>Tìm </a:t>
              </a:r>
              <a:r>
                <a:rPr lang="vi-VN" sz="4000">
                  <a:cs typeface="Arial" panose="020B0604020202020204" pitchFamily="34" charset="0"/>
                </a:rPr>
                <a:t>hiểu về chức năng, cấu tạo, thông số kĩ thuật của </a:t>
              </a:r>
              <a:r>
                <a:rPr lang="vi-VN" sz="4000" smtClean="0">
                  <a:cs typeface="Arial" panose="020B0604020202020204" pitchFamily="34" charset="0"/>
                </a:rPr>
                <a:t>ổ cắm điện.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319" y="495939"/>
            <a:ext cx="1963082" cy="181066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372600" y="2900679"/>
            <a:ext cx="7579971" cy="6248400"/>
            <a:chOff x="9144000" y="2900679"/>
            <a:chExt cx="7579971" cy="6248400"/>
          </a:xfrm>
        </p:grpSpPr>
        <p:grpSp>
          <p:nvGrpSpPr>
            <p:cNvPr id="9" name="Group 8"/>
            <p:cNvGrpSpPr/>
            <p:nvPr/>
          </p:nvGrpSpPr>
          <p:grpSpPr>
            <a:xfrm>
              <a:off x="9144000" y="2900679"/>
              <a:ext cx="6448980" cy="6248400"/>
              <a:chOff x="1041399" y="2857500"/>
              <a:chExt cx="5440681" cy="62484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046480" y="3009900"/>
                <a:ext cx="5430520" cy="6096000"/>
              </a:xfrm>
              <a:prstGeom prst="roundRect">
                <a:avLst>
                  <a:gd name="adj" fmla="val 9183"/>
                </a:avLst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1046480" y="2857500"/>
                <a:ext cx="5435600" cy="1219200"/>
              </a:xfrm>
              <a:prstGeom prst="round2SameRect">
                <a:avLst>
                  <a:gd name="adj1" fmla="val 38333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2, 4</a:t>
                </a:r>
                <a:endPara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41399" y="4744173"/>
                <a:ext cx="543560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>
                    <a:cs typeface="Arial" panose="020B0604020202020204" pitchFamily="34" charset="0"/>
                  </a:rPr>
                  <a:t>Tìm hiểu về chức năng, cấu tạo, thông số kĩ thuật </a:t>
                </a:r>
                <a:r>
                  <a:rPr lang="vi-VN" sz="4000" smtClean="0">
                    <a:cs typeface="Arial" panose="020B0604020202020204" pitchFamily="34" charset="0"/>
                  </a:rPr>
                  <a:t>của phích cắm điện.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011400" y="3924300"/>
              <a:ext cx="1712571" cy="4752228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2898" y="7649675"/>
            <a:ext cx="2567139" cy="25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3818"/>
            <a:ext cx="1828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Ổ CẮM ĐIỆN</a:t>
            </a:r>
            <a:endParaRPr lang="en-US" sz="48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0" y="-1488034"/>
            <a:ext cx="4375853" cy="343780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56388" y="2046517"/>
            <a:ext cx="15695637" cy="1824923"/>
            <a:chOff x="915963" y="2324100"/>
            <a:chExt cx="15695637" cy="1824923"/>
          </a:xfrm>
        </p:grpSpPr>
        <p:sp>
          <p:nvSpPr>
            <p:cNvPr id="4" name="Rectangle 3"/>
            <p:cNvSpPr/>
            <p:nvPr/>
          </p:nvSpPr>
          <p:spPr>
            <a:xfrm>
              <a:off x="2667000" y="2324100"/>
              <a:ext cx="1394460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tên một số đồ dùng điện trong gia đình thường lấy điện qua ổ cắm điện.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63" y="2498705"/>
              <a:ext cx="1610612" cy="147571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792" y="5055099"/>
            <a:ext cx="2064843" cy="2335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790" y="5181711"/>
            <a:ext cx="2935910" cy="1940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4805715"/>
            <a:ext cx="2152075" cy="2316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1180" y="3813073"/>
            <a:ext cx="3218967" cy="3468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6296" y="7748960"/>
            <a:ext cx="3505201" cy="2560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496" y="8263582"/>
            <a:ext cx="4114800" cy="16872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67700" y="394056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88426">
            <a:off x="-144101" y="9102312"/>
            <a:ext cx="2755892" cy="8959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23" y="7304198"/>
            <a:ext cx="2862873" cy="28628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92400" y="7952621"/>
            <a:ext cx="207282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94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19200" y="1181100"/>
            <a:ext cx="55626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1.7 và cho biết cấu tạo của ổ cắm điện.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00" y="1140492"/>
            <a:ext cx="9982200" cy="5836861"/>
            <a:chOff x="7620000" y="800100"/>
            <a:chExt cx="9982200" cy="583686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/>
            <a:stretch/>
          </p:blipFill>
          <p:spPr>
            <a:xfrm>
              <a:off x="7620000" y="800100"/>
              <a:ext cx="9982200" cy="4110494"/>
            </a:xfrm>
            <a:prstGeom prst="round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53400" y="4910594"/>
              <a:ext cx="8839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1. Vỏ;    2. Các cực tiếp điện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53400" y="5990630"/>
              <a:ext cx="8839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1" smtClean="0">
                  <a:latin typeface="Arial" panose="020B0604020202020204" pitchFamily="34" charset="0"/>
                  <a:cs typeface="Arial" panose="020B0604020202020204" pitchFamily="34" charset="0"/>
                </a:rPr>
                <a:t>Hình 1.7. Cấu tạo ổ cắm điện</a:t>
              </a:r>
              <a:endParaRPr lang="en-US" sz="36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219200" y="4229100"/>
            <a:ext cx="55626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Các bộ phận của ổ cắm điện được làm bằng vật liệu gì?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3926" y="7422488"/>
            <a:ext cx="137789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vỏ ổ cắm điện kéo dài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15A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250V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 giải thích ý nghĩa thông số kĩ thuật đó.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1" y="7200544"/>
            <a:ext cx="1828800" cy="2562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0" y="-78814"/>
            <a:ext cx="248128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110901"/>
              </p:ext>
            </p:extLst>
          </p:nvPr>
        </p:nvGraphicFramePr>
        <p:xfrm>
          <a:off x="0" y="0"/>
          <a:ext cx="18288000" cy="1032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71427">
                <a:tc gridSpan="2">
                  <a:txBody>
                    <a:bodyPr/>
                    <a:lstStyle/>
                    <a:p>
                      <a:pPr algn="ctr"/>
                      <a:r>
                        <a:rPr lang="vi-VN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vi-VN" sz="4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điểm của ổ cắm điện</a:t>
                      </a:r>
                      <a:endParaRPr lang="en-US" sz="4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3273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1400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kĩ thuật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81400" y="1893193"/>
            <a:ext cx="1242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Ổ cắm điện dùng để lấy điện cho các đồ dùng điện.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00" y="3583242"/>
            <a:ext cx="952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Bao gồm: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Vỏ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ổ cắm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: được làm từ nhựa.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cực tiếp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: được làm từ đồng.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400" y="7452575"/>
            <a:ext cx="10043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Dòng điện định mức: 15A.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Điện áp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định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mức: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166" y="7048500"/>
            <a:ext cx="227868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83920" y="860606"/>
            <a:ext cx="6202680" cy="1810332"/>
            <a:chOff x="1315429" y="7451906"/>
            <a:chExt cx="6202680" cy="1810332"/>
          </a:xfrm>
        </p:grpSpPr>
        <p:sp>
          <p:nvSpPr>
            <p:cNvPr id="16" name="Rounded Rectangle 15"/>
            <p:cNvSpPr/>
            <p:nvPr/>
          </p:nvSpPr>
          <p:spPr>
            <a:xfrm>
              <a:off x="2506036" y="7451906"/>
              <a:ext cx="5012073" cy="131109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429" y="7493865"/>
              <a:ext cx="2150727" cy="176837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66156" y="7722731"/>
              <a:ext cx="38995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smtClean="0">
                  <a:solidFill>
                    <a:prstClr val="white"/>
                  </a:solidFill>
                  <a:cs typeface="Arial" panose="020B0604020202020204" pitchFamily="34" charset="0"/>
                </a:rPr>
                <a:t>EM CÓ BIẾT?</a:t>
              </a:r>
              <a:endParaRPr lang="en-US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79274" y="2642354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Ổ cắm có nhiều loại như: ổ cắm điện hai cực, ổ cắm điện ba cực, ổ cắm điện kéo dài,...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3400" y="220471"/>
            <a:ext cx="2359356" cy="22008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0" y="5052001"/>
            <a:ext cx="4267201" cy="4689554"/>
            <a:chOff x="1534508" y="5109169"/>
            <a:chExt cx="4267201" cy="46895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" t="9634" r="10129" b="11595"/>
            <a:stretch/>
          </p:blipFill>
          <p:spPr>
            <a:xfrm>
              <a:off x="1676400" y="5109169"/>
              <a:ext cx="3983419" cy="38862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34508" y="9152392"/>
              <a:ext cx="4267201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 hai cực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923692" y="4740225"/>
            <a:ext cx="4305471" cy="4999107"/>
            <a:chOff x="7010399" y="4804198"/>
            <a:chExt cx="4305471" cy="49991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399" y="4804198"/>
              <a:ext cx="4305471" cy="430547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129011" y="9156974"/>
              <a:ext cx="4068246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 ba cực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181492" y="4821432"/>
            <a:ext cx="5061601" cy="4917900"/>
            <a:chOff x="12192000" y="4859550"/>
            <a:chExt cx="5061601" cy="49179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4859550"/>
              <a:ext cx="5061601" cy="4116769"/>
            </a:xfrm>
            <a:prstGeom prst="round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473307" y="9131119"/>
              <a:ext cx="4517871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 kéo dài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1772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ên Tắc Thiết Kế Ổ Cắm Điện Trong Nhà An Toàn, Thẩm Mỹ - CHUYÊN GIA CƠ ĐIỆ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79" end="14602.3333"/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19100"/>
            <a:ext cx="155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về thiết kế ổ cắm điện trong nhà an toàn, thẩm mĩ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610"/>
            <a:ext cx="1828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PHÍCH </a:t>
            </a:r>
            <a:r>
              <a:rPr lang="vi-VN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 ĐIỆN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99823">
            <a:off x="15570139" y="-97129"/>
            <a:ext cx="4375853" cy="34378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0" y="2552700"/>
            <a:ext cx="11353800" cy="2862322"/>
            <a:chOff x="1143000" y="2523521"/>
            <a:chExt cx="11353800" cy="28623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647194"/>
              <a:ext cx="1447800" cy="13265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895600" y="2523521"/>
              <a:ext cx="96012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không nối quạt để bàn trực tiếp với nguồn điện mà phải nối với phích cắm điện để lấy điện?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818" y="2127279"/>
            <a:ext cx="5193537" cy="43424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00200" y="5829300"/>
            <a:ext cx="14478000" cy="4307730"/>
            <a:chOff x="1600200" y="5829300"/>
            <a:chExt cx="14478000" cy="4307730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5181600" y="6695748"/>
              <a:ext cx="10896600" cy="2771212"/>
            </a:xfrm>
            <a:prstGeom prst="wedgeRoundRectCallout">
              <a:avLst>
                <a:gd name="adj1" fmla="val -64665"/>
                <a:gd name="adj2" fmla="val -14370"/>
                <a:gd name="adj3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phích cắm giúp ta có thể dễ dàng rút phích cắm ra khỏi nguồn điện và thuận tiện cho việc di chuyển quạt đến vị trí khác.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5829300"/>
              <a:ext cx="2259165" cy="430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9339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5865180"/>
            <a:ext cx="13106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ý nghĩa thông số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10A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250V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trên vỏ phích cắm điện. Vì sao khi sử dụng cần lựa chọn phích cắm điện có thông số kĩ thuật phù hợp với ổ cắm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798" y="685947"/>
            <a:ext cx="13106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1.9 và nêu cấu tạo của phích cắm điện.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0" y="0"/>
            <a:ext cx="1645304" cy="18058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590800" y="2029566"/>
            <a:ext cx="8300518" cy="3583857"/>
            <a:chOff x="4114800" y="2069885"/>
            <a:chExt cx="8300518" cy="35838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118" y="2069885"/>
              <a:ext cx="6172200" cy="3583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2524181"/>
              <a:ext cx="1923356" cy="1923356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5639" y="2247900"/>
            <a:ext cx="2327602" cy="78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828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696452" y="1562100"/>
            <a:ext cx="14915148" cy="7620000"/>
          </a:xfrm>
          <a:prstGeom prst="roundRect">
            <a:avLst>
              <a:gd name="adj" fmla="val 7118"/>
            </a:avLst>
          </a:prstGeom>
          <a:solidFill>
            <a:srgbClr val="FFEFCD"/>
          </a:solidFill>
          <a:ln>
            <a:solidFill>
              <a:srgbClr val="FFE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47475" y="1562100"/>
            <a:ext cx="7315200" cy="1611972"/>
            <a:chOff x="5447475" y="1562100"/>
            <a:chExt cx="7315200" cy="1611972"/>
          </a:xfrm>
        </p:grpSpPr>
        <p:sp>
          <p:nvSpPr>
            <p:cNvPr id="17" name="Round Same Side Corner Rectangle 16"/>
            <p:cNvSpPr/>
            <p:nvPr/>
          </p:nvSpPr>
          <p:spPr>
            <a:xfrm flipV="1">
              <a:off x="5447475" y="1562100"/>
              <a:ext cx="7315200" cy="1611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C748"/>
            </a:solidFill>
            <a:ln>
              <a:solidFill>
                <a:srgbClr val="F2C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8426" y="1767921"/>
              <a:ext cx="5791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b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</a:t>
              </a:r>
              <a:endParaRPr lang="en-US" sz="72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68873" y="3804185"/>
            <a:ext cx="13950251" cy="35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VÀ LẤY ĐIỆN TRONG 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2200" y="-351952"/>
            <a:ext cx="22660796" cy="10656732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432409"/>
              </p:ext>
            </p:extLst>
          </p:nvPr>
        </p:nvGraphicFramePr>
        <p:xfrm>
          <a:off x="-19050" y="261647"/>
          <a:ext cx="18288000" cy="754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2367">
                <a:tc gridSpan="2">
                  <a:txBody>
                    <a:bodyPr/>
                    <a:lstStyle/>
                    <a:p>
                      <a:pPr algn="ctr"/>
                      <a:r>
                        <a:rPr lang="vi-VN" sz="44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vi-VN" sz="4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điểm của phích cắm điện</a:t>
                      </a:r>
                      <a:endParaRPr lang="en-US" sz="4400" b="1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7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8433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9400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kĩ thuật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B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75660" y="1480847"/>
            <a:ext cx="147066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Dùng để lấy điện từ ổ cắm điện cung cấp cho các đồ dùng điện.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4230" y="2852447"/>
            <a:ext cx="52578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Bao gồm: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Vỏ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phích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cắm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chốt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4230" y="5655713"/>
            <a:ext cx="10043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Điện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áp định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mức: 250V.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điện định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mức: 10A.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0" y="5600700"/>
            <a:ext cx="3315084" cy="1792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039100"/>
            <a:ext cx="1295400" cy="19764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9299" y="8095568"/>
            <a:ext cx="13506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Cần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lựa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chọn phích cắm điện có thông số kĩ thuật phù hợp với ổ cắm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để tránh các sự cố cháy nổ, chập điện.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49" y="7626431"/>
            <a:ext cx="2420322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314" y="0"/>
            <a:ext cx="2359356" cy="2200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0" y="93617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phích cắm điện</a:t>
            </a:r>
            <a:endParaRPr lang="en-US" sz="4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9600" y="3128820"/>
            <a:ext cx="3733800" cy="5750206"/>
            <a:chOff x="609600" y="3128820"/>
            <a:chExt cx="3733800" cy="57502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128820"/>
              <a:ext cx="3733800" cy="3733800"/>
            </a:xfrm>
            <a:prstGeom prst="ellipse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6749" y="7124700"/>
              <a:ext cx="3619501" cy="1754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 tháo được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96611" y="3128820"/>
            <a:ext cx="3936493" cy="5750206"/>
            <a:chOff x="4896611" y="3128820"/>
            <a:chExt cx="3936493" cy="57502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>
            <a:xfrm>
              <a:off x="4942586" y="3128820"/>
              <a:ext cx="3844544" cy="3726100"/>
            </a:xfrm>
            <a:prstGeom prst="ellipse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896611" y="7124700"/>
              <a:ext cx="3936493" cy="175432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 không tháo được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89872" y="3128820"/>
            <a:ext cx="3907029" cy="5750206"/>
            <a:chOff x="9389872" y="3128820"/>
            <a:chExt cx="3907029" cy="5750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72" y="3128820"/>
              <a:ext cx="3733800" cy="3733800"/>
            </a:xfrm>
            <a:prstGeom prst="ellipse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677400" y="7124700"/>
              <a:ext cx="3619501" cy="175432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 chân dẹt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26414" y="3128820"/>
            <a:ext cx="3733800" cy="5750206"/>
            <a:chOff x="13726414" y="3128820"/>
            <a:chExt cx="3733800" cy="57502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6414" y="3128820"/>
              <a:ext cx="3733800" cy="3733800"/>
            </a:xfrm>
            <a:prstGeom prst="ellipse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840713" y="7124700"/>
              <a:ext cx="3619501" cy="17543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 3 chốt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103941">
            <a:off x="-30046" y="-191226"/>
            <a:ext cx="3738106" cy="29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C54D630-D761-AAC7-4011-60F1B11FD4FD}"/>
              </a:ext>
            </a:extLst>
          </p:cNvPr>
          <p:cNvGrpSpPr/>
          <p:nvPr/>
        </p:nvGrpSpPr>
        <p:grpSpPr>
          <a:xfrm>
            <a:off x="1869896" y="3768362"/>
            <a:ext cx="14548208" cy="1939366"/>
            <a:chOff x="1748959" y="4312665"/>
            <a:chExt cx="7150899" cy="129291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C7189D6-21C9-63A4-CCA7-A8D9DD296C7F}"/>
                </a:ext>
              </a:extLst>
            </p:cNvPr>
            <p:cNvSpPr txBox="1"/>
            <p:nvPr/>
          </p:nvSpPr>
          <p:spPr>
            <a:xfrm>
              <a:off x="2045840" y="4312665"/>
              <a:ext cx="655713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contourW="762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vi-VN" sz="12000" b="1">
                  <a:solidFill>
                    <a:srgbClr val="00B0F0"/>
                  </a:solidFill>
                  <a:effectLst>
                    <a:glow rad="12700">
                      <a:srgbClr val="4472C4">
                        <a:alpha val="48000"/>
                      </a:srgbClr>
                    </a:glow>
                  </a:effectLst>
                  <a:cs typeface="Arial" panose="020B0604020202020204" pitchFamily="34" charset="0"/>
                  <a:sym typeface="Arial"/>
                </a:rPr>
                <a:t>LUYỆN TẬP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0A5CF5D4-C91D-FDA4-3F15-893BD84C9B1A}"/>
                </a:ext>
              </a:extLst>
            </p:cNvPr>
            <p:cNvSpPr txBox="1"/>
            <p:nvPr/>
          </p:nvSpPr>
          <p:spPr>
            <a:xfrm>
              <a:off x="1748959" y="4312914"/>
              <a:ext cx="7150899" cy="129266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vi-VN" sz="12000" b="1">
                  <a:solidFill>
                    <a:srgbClr val="00B0F0"/>
                  </a:solidFill>
                  <a:effectLst>
                    <a:glow rad="12700">
                      <a:srgbClr val="4472C4">
                        <a:alpha val="48000"/>
                      </a:srgbClr>
                    </a:glow>
                  </a:effectLst>
                  <a:cs typeface="Arial" panose="020B0604020202020204" pitchFamily="34" charset="0"/>
                  <a:sym typeface="Arial"/>
                </a:rPr>
                <a:t>LUYỆN TẬP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7C0F9B18-3EEC-899F-5C47-F1710ED64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491">
            <a:off x="12930356" y="-796192"/>
            <a:ext cx="2434660" cy="243466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84FCEF14-BDF0-BFD9-A29E-8663868F4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041">
            <a:off x="2197237" y="981647"/>
            <a:ext cx="2375038" cy="2375038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xmlns="" id="{BF8AA1DB-7843-28AE-3F55-D0384AB39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69">
            <a:off x="-660166" y="7690358"/>
            <a:ext cx="4138480" cy="4138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2A96C0DE-C934-50C8-84A0-9D9B4100F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4481677" y="8310579"/>
            <a:ext cx="2972150" cy="29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1740"/>
      </p:ext>
    </p:extLst>
  </p:cSld>
  <p:clrMapOvr>
    <a:masterClrMapping/>
  </p:clrMapOvr>
  <p:transition spd="med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1: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Thiết bị nào dưới đây có khả năng tự động cắt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nguồn điện để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bảo vệ mạng điện khi xảy ra sự cố như </a:t>
            </a:r>
            <a:endParaRPr lang="vi-VN" sz="4400" smtClean="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quá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tải hoặc ngắn mạch?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417320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Công tắc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489204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Cầu dao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489204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Phích cắm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417320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Aptomat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6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3" grpId="0" animBg="1"/>
      <p:bldP spid="23" grpId="1" animBg="1"/>
      <p:bldP spid="23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2</a:t>
            </a: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Ổ cắm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 gồm các bộ phận chính nào?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Vỏ và các cực tiếp điện</a:t>
            </a: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Vỏ và các chốt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tiếp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Vỏ và cần đóng cắt</a:t>
            </a: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Vỏ và các cực nối điện</a:t>
            </a:r>
            <a:endParaRPr lang="vi-VN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9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0" grpId="1" animBg="1"/>
      <p:bldP spid="21" grpId="0" animBg="1"/>
      <p:bldP spid="24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3: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Trên vỏ aptomat có ghi thông số kĩ thuật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20A - 240V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, trong đó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20A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là gì?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Điện áp định mức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Dòng điện định mức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Cường độ dòng điện nhỏ nhất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Điện trở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7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1" grpId="1" animBg="1"/>
      <p:bldP spid="24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4: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 </a:t>
            </a:r>
            <a:r>
              <a:rPr lang="vi-VN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phải thiết bị đóng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cắt mạch điện</a:t>
            </a:r>
          </a:p>
          <a:p>
            <a:pPr algn="ctr">
              <a:lnSpc>
                <a:spcPct val="150000"/>
              </a:lnSpc>
            </a:pP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 gia đình?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Công tắc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Cầu dao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Ổ cắm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Aptomat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4" grpId="1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143000" y="655995"/>
            <a:ext cx="15986760" cy="235479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5</a:t>
            </a:r>
            <a:r>
              <a:rPr lang="vi-VN" sz="42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Phích cắm điện là </a:t>
            </a: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thiết bị dùng để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143000" y="3467100"/>
            <a:ext cx="7833360" cy="279790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cắt dòng điện cung cấp cho các đồ dùng điện.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296400" y="3467100"/>
            <a:ext cx="7833360" cy="279790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cắt dòng điện cho các mạng điện.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296400" y="6721315"/>
            <a:ext cx="7833360" cy="279790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lấy điện từ ổ cắm điện cung cấp cho các đồ dùng điện.</a:t>
            </a: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143000" y="6721315"/>
            <a:ext cx="7833360" cy="279790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đóng cắt và có khả năng tự động cắt để bảo vệ mạng điện khi có sự cố.</a:t>
            </a:r>
          </a:p>
        </p:txBody>
      </p:sp>
    </p:spTree>
    <p:extLst>
      <p:ext uri="{BB962C8B-B14F-4D97-AF65-F5344CB8AC3E}">
        <p14:creationId xmlns:p14="http://schemas.microsoft.com/office/powerpoint/2010/main" val="40383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4" grpId="1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24003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2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6: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 sử dụng điện an toàn, </a:t>
            </a:r>
            <a:r>
              <a:rPr lang="vi-VN" sz="42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nên: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417320" y="3646078"/>
            <a:ext cx="7589520" cy="257849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Lắp đặt aptomat, cầu dao.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570720" y="3646078"/>
            <a:ext cx="7574280" cy="257849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4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Cắm nhiều phích cắm của đồ dùng điện có công suất lớn vào cùng một ở cắm.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585960" y="6850590"/>
            <a:ext cx="7574280" cy="257849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vi-VN" sz="42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Mang đồ bảo hộ khi sử dụng </a:t>
            </a:r>
            <a:r>
              <a:rPr lang="vi-VN" sz="42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công </a:t>
            </a:r>
            <a:r>
              <a:rPr lang="vi-VN" sz="42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cụ điện cầm tay.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432560" y="6850590"/>
            <a:ext cx="7574280" cy="257849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2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Sử dụng dây dẫn và các thiết bị điện chất </a:t>
            </a:r>
            <a:r>
              <a:rPr lang="vi-VN" sz="42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lượng.</a:t>
            </a:r>
            <a:endParaRPr lang="vi-VN" sz="4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97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1" grpId="1" animBg="1"/>
      <p:bldP spid="24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7</a:t>
            </a:r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: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Các cực nối điện ở công tắc thường được làm bằng vật liệu gì?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xmlns="" id="{9E64FDE5-9863-0C26-3156-B26382A8BCE4}"/>
              </a:ext>
            </a:extLst>
          </p:cNvPr>
          <p:cNvSpPr/>
          <p:nvPr/>
        </p:nvSpPr>
        <p:spPr>
          <a:xfrm>
            <a:off x="1417320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Nhựa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xmlns="" id="{610855D9-455C-0349-F3DE-2A9507903BD6}"/>
              </a:ext>
            </a:extLst>
          </p:cNvPr>
          <p:cNvSpPr/>
          <p:nvPr/>
        </p:nvSpPr>
        <p:spPr>
          <a:xfrm>
            <a:off x="9489204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Thủy ngân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2EF98-61C2-E376-04B1-8088012B1948}"/>
              </a:ext>
            </a:extLst>
          </p:cNvPr>
          <p:cNvSpPr/>
          <p:nvPr/>
        </p:nvSpPr>
        <p:spPr>
          <a:xfrm>
            <a:off x="9489204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Sắt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xmlns="" id="{FD14B6BD-EF38-782A-AFAC-97E59218DC0F}"/>
              </a:ext>
            </a:extLst>
          </p:cNvPr>
          <p:cNvSpPr/>
          <p:nvPr/>
        </p:nvSpPr>
        <p:spPr>
          <a:xfrm>
            <a:off x="1417320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Đồng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3" grpId="0" animBg="1"/>
      <p:bldP spid="23" grpId="1" animBg="1"/>
      <p:bldP spid="2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0" y="5143500"/>
            <a:ext cx="18669000" cy="5334000"/>
            <a:chOff x="0" y="0"/>
            <a:chExt cx="474133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1333" cy="1354667"/>
            </a:xfrm>
            <a:custGeom>
              <a:avLst/>
              <a:gdLst/>
              <a:ahLst/>
              <a:cxnLst/>
              <a:rect l="l" t="t" r="r" b="b"/>
              <a:pathLst>
                <a:path w="4741333" h="1354667">
                  <a:moveTo>
                    <a:pt x="0" y="0"/>
                  </a:moveTo>
                  <a:lnTo>
                    <a:pt x="4741333" y="0"/>
                  </a:lnTo>
                  <a:lnTo>
                    <a:pt x="474133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6A33C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316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43000" y="762000"/>
            <a:ext cx="16002000" cy="100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vi-VN" sz="6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43000" y="2476500"/>
            <a:ext cx="7620000" cy="7048500"/>
            <a:chOff x="1143000" y="2476500"/>
            <a:chExt cx="7620000" cy="7048500"/>
          </a:xfrm>
        </p:grpSpPr>
        <p:grpSp>
          <p:nvGrpSpPr>
            <p:cNvPr id="5" name="Group 5"/>
            <p:cNvGrpSpPr/>
            <p:nvPr/>
          </p:nvGrpSpPr>
          <p:grpSpPr>
            <a:xfrm>
              <a:off x="1143000" y="2952750"/>
              <a:ext cx="7620000" cy="6572250"/>
              <a:chOff x="0" y="0"/>
              <a:chExt cx="2006914" cy="173096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06914" cy="1730963"/>
              </a:xfrm>
              <a:custGeom>
                <a:avLst/>
                <a:gdLst/>
                <a:ahLst/>
                <a:cxnLst/>
                <a:rect l="l" t="t" r="r" b="b"/>
                <a:pathLst>
                  <a:path w="2006914" h="1730963">
                    <a:moveTo>
                      <a:pt x="30480" y="0"/>
                    </a:moveTo>
                    <a:lnTo>
                      <a:pt x="1976434" y="0"/>
                    </a:lnTo>
                    <a:cubicBezTo>
                      <a:pt x="1993267" y="0"/>
                      <a:pt x="2006914" y="13646"/>
                      <a:pt x="2006914" y="30480"/>
                    </a:cubicBezTo>
                    <a:lnTo>
                      <a:pt x="2006914" y="1700483"/>
                    </a:lnTo>
                    <a:cubicBezTo>
                      <a:pt x="2006914" y="1708567"/>
                      <a:pt x="2003702" y="1716319"/>
                      <a:pt x="1997986" y="1722036"/>
                    </a:cubicBezTo>
                    <a:cubicBezTo>
                      <a:pt x="1992270" y="1727752"/>
                      <a:pt x="1984517" y="1730963"/>
                      <a:pt x="1976434" y="1730963"/>
                    </a:cubicBezTo>
                    <a:lnTo>
                      <a:pt x="30480" y="1730963"/>
                    </a:lnTo>
                    <a:cubicBezTo>
                      <a:pt x="13646" y="1730963"/>
                      <a:pt x="0" y="1717317"/>
                      <a:pt x="0" y="1700483"/>
                    </a:cubicBezTo>
                    <a:lnTo>
                      <a:pt x="0" y="30480"/>
                    </a:lnTo>
                    <a:cubicBezTo>
                      <a:pt x="0" y="13646"/>
                      <a:pt x="13646" y="0"/>
                      <a:pt x="30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38100"/>
                <a:ext cx="2006914" cy="16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667000" y="2476500"/>
              <a:ext cx="4572000" cy="1200150"/>
            </a:xfrm>
            <a:custGeom>
              <a:avLst/>
              <a:gdLst/>
              <a:ahLst/>
              <a:cxnLst/>
              <a:rect l="l" t="t" r="r" b="b"/>
              <a:pathLst>
                <a:path w="1592583" h="418053">
                  <a:moveTo>
                    <a:pt x="42333" y="0"/>
                  </a:moveTo>
                  <a:lnTo>
                    <a:pt x="1550250" y="0"/>
                  </a:lnTo>
                  <a:cubicBezTo>
                    <a:pt x="1561477" y="0"/>
                    <a:pt x="1572245" y="4460"/>
                    <a:pt x="1580184" y="12399"/>
                  </a:cubicBezTo>
                  <a:cubicBezTo>
                    <a:pt x="1588123" y="20338"/>
                    <a:pt x="1592583" y="31106"/>
                    <a:pt x="1592583" y="42333"/>
                  </a:cubicBezTo>
                  <a:lnTo>
                    <a:pt x="1592583" y="375720"/>
                  </a:lnTo>
                  <a:cubicBezTo>
                    <a:pt x="1592583" y="386947"/>
                    <a:pt x="1588123" y="397715"/>
                    <a:pt x="1580184" y="405654"/>
                  </a:cubicBezTo>
                  <a:cubicBezTo>
                    <a:pt x="1572245" y="413593"/>
                    <a:pt x="1561477" y="418053"/>
                    <a:pt x="1550250" y="418053"/>
                  </a:cubicBezTo>
                  <a:lnTo>
                    <a:pt x="42333" y="418053"/>
                  </a:lnTo>
                  <a:cubicBezTo>
                    <a:pt x="31106" y="418053"/>
                    <a:pt x="20338" y="413593"/>
                    <a:pt x="12399" y="405654"/>
                  </a:cubicBezTo>
                  <a:cubicBezTo>
                    <a:pt x="4460" y="397715"/>
                    <a:pt x="0" y="386947"/>
                    <a:pt x="0" y="375720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2667000" y="2476501"/>
              <a:ext cx="4572000" cy="1200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/>
              <a:r>
                <a:rPr lang="vi-VN" sz="6000" b="1" smtClean="0">
                  <a:solidFill>
                    <a:srgbClr val="0000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000" b="1">
                <a:solidFill>
                  <a:srgbClr val="0000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57400" y="4207805"/>
              <a:ext cx="5791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Thiết bị đóng cắt tr</a:t>
              </a: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 gia đình</a:t>
              </a:r>
              <a:endParaRPr 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9180" y="6855482"/>
              <a:ext cx="1465580" cy="210035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8663" y="7103316"/>
              <a:ext cx="2461073" cy="169760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9525000" y="2476500"/>
            <a:ext cx="7620000" cy="7048500"/>
            <a:chOff x="9525000" y="2476500"/>
            <a:chExt cx="7620000" cy="7048500"/>
          </a:xfrm>
        </p:grpSpPr>
        <p:grpSp>
          <p:nvGrpSpPr>
            <p:cNvPr id="8" name="Group 8"/>
            <p:cNvGrpSpPr/>
            <p:nvPr/>
          </p:nvGrpSpPr>
          <p:grpSpPr>
            <a:xfrm>
              <a:off x="9525000" y="2952750"/>
              <a:ext cx="7620000" cy="6572250"/>
              <a:chOff x="0" y="0"/>
              <a:chExt cx="2006914" cy="173096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06914" cy="1730963"/>
              </a:xfrm>
              <a:custGeom>
                <a:avLst/>
                <a:gdLst/>
                <a:ahLst/>
                <a:cxnLst/>
                <a:rect l="l" t="t" r="r" b="b"/>
                <a:pathLst>
                  <a:path w="2006914" h="1730963">
                    <a:moveTo>
                      <a:pt x="30480" y="0"/>
                    </a:moveTo>
                    <a:lnTo>
                      <a:pt x="1976434" y="0"/>
                    </a:lnTo>
                    <a:cubicBezTo>
                      <a:pt x="1993267" y="0"/>
                      <a:pt x="2006914" y="13646"/>
                      <a:pt x="2006914" y="30480"/>
                    </a:cubicBezTo>
                    <a:lnTo>
                      <a:pt x="2006914" y="1700483"/>
                    </a:lnTo>
                    <a:cubicBezTo>
                      <a:pt x="2006914" y="1708567"/>
                      <a:pt x="2003702" y="1716319"/>
                      <a:pt x="1997986" y="1722036"/>
                    </a:cubicBezTo>
                    <a:cubicBezTo>
                      <a:pt x="1992270" y="1727752"/>
                      <a:pt x="1984517" y="1730963"/>
                      <a:pt x="1976434" y="1730963"/>
                    </a:cubicBezTo>
                    <a:lnTo>
                      <a:pt x="30480" y="1730963"/>
                    </a:lnTo>
                    <a:cubicBezTo>
                      <a:pt x="13646" y="1730963"/>
                      <a:pt x="0" y="1717317"/>
                      <a:pt x="0" y="1700483"/>
                    </a:cubicBezTo>
                    <a:lnTo>
                      <a:pt x="0" y="30480"/>
                    </a:lnTo>
                    <a:cubicBezTo>
                      <a:pt x="0" y="13646"/>
                      <a:pt x="13646" y="0"/>
                      <a:pt x="30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2006914" cy="16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1049000" y="2476500"/>
              <a:ext cx="4572000" cy="1200150"/>
            </a:xfrm>
            <a:custGeom>
              <a:avLst/>
              <a:gdLst/>
              <a:ahLst/>
              <a:cxnLst/>
              <a:rect l="l" t="t" r="r" b="b"/>
              <a:pathLst>
                <a:path w="1592583" h="418053">
                  <a:moveTo>
                    <a:pt x="42333" y="0"/>
                  </a:moveTo>
                  <a:lnTo>
                    <a:pt x="1550250" y="0"/>
                  </a:lnTo>
                  <a:cubicBezTo>
                    <a:pt x="1561477" y="0"/>
                    <a:pt x="1572245" y="4460"/>
                    <a:pt x="1580184" y="12399"/>
                  </a:cubicBezTo>
                  <a:cubicBezTo>
                    <a:pt x="1588123" y="20338"/>
                    <a:pt x="1592583" y="31106"/>
                    <a:pt x="1592583" y="42333"/>
                  </a:cubicBezTo>
                  <a:lnTo>
                    <a:pt x="1592583" y="375720"/>
                  </a:lnTo>
                  <a:cubicBezTo>
                    <a:pt x="1592583" y="386947"/>
                    <a:pt x="1588123" y="397715"/>
                    <a:pt x="1580184" y="405654"/>
                  </a:cubicBezTo>
                  <a:cubicBezTo>
                    <a:pt x="1572245" y="413593"/>
                    <a:pt x="1561477" y="418053"/>
                    <a:pt x="1550250" y="418053"/>
                  </a:cubicBezTo>
                  <a:lnTo>
                    <a:pt x="42333" y="418053"/>
                  </a:lnTo>
                  <a:cubicBezTo>
                    <a:pt x="31106" y="418053"/>
                    <a:pt x="20338" y="413593"/>
                    <a:pt x="12399" y="405654"/>
                  </a:cubicBezTo>
                  <a:cubicBezTo>
                    <a:pt x="4460" y="397715"/>
                    <a:pt x="0" y="386947"/>
                    <a:pt x="0" y="375720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049000" y="2476500"/>
              <a:ext cx="4572000" cy="12001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/>
              <a:r>
                <a:rPr lang="vi-VN" sz="6000" b="1" smtClean="0">
                  <a:solidFill>
                    <a:srgbClr val="0000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srgbClr val="00000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39400" y="4207805"/>
              <a:ext cx="5791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Thiết bị lấy điện trong gia đình</a:t>
              </a:r>
              <a:endParaRPr lang="en-US" sz="4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893" y="6988141"/>
              <a:ext cx="2621074" cy="19854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32467" y="6992379"/>
              <a:ext cx="2377424" cy="198118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90600" y="442363"/>
            <a:ext cx="6705600" cy="1195937"/>
          </a:xfrm>
          <a:custGeom>
            <a:avLst/>
            <a:gdLst/>
            <a:ahLst/>
            <a:cxnLst/>
            <a:rect l="l" t="t" r="r" b="b"/>
            <a:pathLst>
              <a:path w="2137646" h="551901">
                <a:moveTo>
                  <a:pt x="23847" y="0"/>
                </a:moveTo>
                <a:lnTo>
                  <a:pt x="2113799" y="0"/>
                </a:lnTo>
                <a:cubicBezTo>
                  <a:pt x="2120124" y="0"/>
                  <a:pt x="2126189" y="2512"/>
                  <a:pt x="2130661" y="6985"/>
                </a:cubicBezTo>
                <a:cubicBezTo>
                  <a:pt x="2135133" y="11457"/>
                  <a:pt x="2137646" y="17522"/>
                  <a:pt x="2137646" y="23847"/>
                </a:cubicBezTo>
                <a:lnTo>
                  <a:pt x="2137646" y="528055"/>
                </a:lnTo>
                <a:cubicBezTo>
                  <a:pt x="2137646" y="541225"/>
                  <a:pt x="2126969" y="551901"/>
                  <a:pt x="2113799" y="551901"/>
                </a:cubicBezTo>
                <a:lnTo>
                  <a:pt x="23847" y="551901"/>
                </a:lnTo>
                <a:cubicBezTo>
                  <a:pt x="17522" y="551901"/>
                  <a:pt x="11457" y="549389"/>
                  <a:pt x="6985" y="544917"/>
                </a:cubicBezTo>
                <a:cubicBezTo>
                  <a:pt x="2512" y="540445"/>
                  <a:pt x="0" y="534379"/>
                  <a:pt x="0" y="528055"/>
                </a:cubicBezTo>
                <a:lnTo>
                  <a:pt x="0" y="23847"/>
                </a:lnTo>
                <a:cubicBezTo>
                  <a:pt x="0" y="17522"/>
                  <a:pt x="2512" y="11457"/>
                  <a:pt x="6985" y="6985"/>
                </a:cubicBezTo>
                <a:cubicBezTo>
                  <a:pt x="11457" y="2512"/>
                  <a:pt x="17522" y="0"/>
                  <a:pt x="23847" y="0"/>
                </a:cubicBezTo>
                <a:close/>
              </a:path>
            </a:pathLst>
          </a:custGeom>
          <a:solidFill>
            <a:srgbClr val="F2C748"/>
          </a:solidFill>
          <a:ln cap="rnd">
            <a:noFill/>
            <a:prstDash val="solid"/>
            <a:round/>
          </a:ln>
        </p:spPr>
      </p:sp>
      <p:grpSp>
        <p:nvGrpSpPr>
          <p:cNvPr id="8" name="Group 8"/>
          <p:cNvGrpSpPr/>
          <p:nvPr/>
        </p:nvGrpSpPr>
        <p:grpSpPr>
          <a:xfrm>
            <a:off x="990600" y="1638300"/>
            <a:ext cx="16459200" cy="8153400"/>
            <a:chOff x="0" y="-179451"/>
            <a:chExt cx="4124490" cy="1910413"/>
          </a:xfrm>
        </p:grpSpPr>
        <p:sp>
          <p:nvSpPr>
            <p:cNvPr id="9" name="Freeform 9"/>
            <p:cNvSpPr/>
            <p:nvPr/>
          </p:nvSpPr>
          <p:spPr>
            <a:xfrm>
              <a:off x="0" y="-179451"/>
              <a:ext cx="4124490" cy="1910413"/>
            </a:xfrm>
            <a:custGeom>
              <a:avLst/>
              <a:gdLst/>
              <a:ahLst/>
              <a:cxnLst/>
              <a:rect l="l" t="t" r="r" b="b"/>
              <a:pathLst>
                <a:path w="4074600" h="802765">
                  <a:moveTo>
                    <a:pt x="12511" y="0"/>
                  </a:moveTo>
                  <a:lnTo>
                    <a:pt x="4062090" y="0"/>
                  </a:lnTo>
                  <a:cubicBezTo>
                    <a:pt x="4065408" y="0"/>
                    <a:pt x="4068590" y="1318"/>
                    <a:pt x="4070936" y="3664"/>
                  </a:cubicBezTo>
                  <a:cubicBezTo>
                    <a:pt x="4073282" y="6010"/>
                    <a:pt x="4074600" y="9193"/>
                    <a:pt x="4074600" y="12511"/>
                  </a:cubicBezTo>
                  <a:lnTo>
                    <a:pt x="4074600" y="790255"/>
                  </a:lnTo>
                  <a:cubicBezTo>
                    <a:pt x="4074600" y="797164"/>
                    <a:pt x="4068999" y="802765"/>
                    <a:pt x="4062090" y="802765"/>
                  </a:cubicBezTo>
                  <a:lnTo>
                    <a:pt x="12511" y="802765"/>
                  </a:lnTo>
                  <a:cubicBezTo>
                    <a:pt x="9193" y="802765"/>
                    <a:pt x="6010" y="801447"/>
                    <a:pt x="3664" y="799101"/>
                  </a:cubicBezTo>
                  <a:cubicBezTo>
                    <a:pt x="1318" y="796755"/>
                    <a:pt x="0" y="793573"/>
                    <a:pt x="0" y="790255"/>
                  </a:cubicBezTo>
                  <a:lnTo>
                    <a:pt x="0" y="12511"/>
                  </a:lnTo>
                  <a:cubicBezTo>
                    <a:pt x="0" y="9193"/>
                    <a:pt x="1318" y="6010"/>
                    <a:pt x="3664" y="3664"/>
                  </a:cubicBezTo>
                  <a:cubicBezTo>
                    <a:pt x="6010" y="1318"/>
                    <a:pt x="9193" y="0"/>
                    <a:pt x="1251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74600" cy="84086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51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467388" y="622645"/>
            <a:ext cx="607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Luyện tập (SGK - tr.9)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7388" y="1779903"/>
            <a:ext cx="152204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Nêu chức năng của thiết bị đóng cắt và lấy điện trong gia đình.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0866">
            <a:off x="386868" y="8229782"/>
            <a:ext cx="743776" cy="1993565"/>
          </a:xfrm>
          <a:prstGeom prst="rect">
            <a:avLst/>
          </a:prstGeom>
        </p:spPr>
      </p:pic>
      <p:sp>
        <p:nvSpPr>
          <p:cNvPr id="18" name="Freeform 12"/>
          <p:cNvSpPr/>
          <p:nvPr/>
        </p:nvSpPr>
        <p:spPr>
          <a:xfrm rot="1029465">
            <a:off x="15977864" y="343278"/>
            <a:ext cx="2181872" cy="1677315"/>
          </a:xfrm>
          <a:custGeom>
            <a:avLst/>
            <a:gdLst/>
            <a:ahLst/>
            <a:cxnLst/>
            <a:rect l="l" t="t" r="r" b="b"/>
            <a:pathLst>
              <a:path w="2619190" h="2013503">
                <a:moveTo>
                  <a:pt x="0" y="0"/>
                </a:moveTo>
                <a:lnTo>
                  <a:pt x="2619191" y="0"/>
                </a:lnTo>
                <a:lnTo>
                  <a:pt x="2619191" y="2013502"/>
                </a:lnTo>
                <a:lnTo>
                  <a:pt x="0" y="2013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206487"/>
              </p:ext>
            </p:extLst>
          </p:nvPr>
        </p:nvGraphicFramePr>
        <p:xfrm>
          <a:off x="1467388" y="3543300"/>
          <a:ext cx="15681997" cy="5872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67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46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72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vi-VN" sz="38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bị đóng cắt</a:t>
                      </a:r>
                      <a:endParaRPr lang="en-US" sz="3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vi-VN" sz="38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bị lấy điện</a:t>
                      </a:r>
                      <a:endParaRPr lang="en-US" sz="3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819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vi-VN" sz="38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tắc: </a:t>
                      </a:r>
                      <a:r>
                        <a:rPr lang="vi-VN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 để đóng cắt dòng điện cung cấp</a:t>
                      </a:r>
                      <a:r>
                        <a:rPr lang="vi-VN" sz="3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cho đồ dùng điện</a:t>
                      </a:r>
                      <a:r>
                        <a:rPr lang="vi-VN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Ổ</a:t>
                      </a:r>
                      <a:r>
                        <a:rPr lang="vi-VN" sz="38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căm điện: </a:t>
                      </a:r>
                      <a:r>
                        <a:rPr lang="en-US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lấy điện cho các đồ dùng điện</a:t>
                      </a:r>
                      <a:r>
                        <a:rPr lang="vi-VN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8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1908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vi-VN" sz="38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dao: </a:t>
                      </a:r>
                      <a:r>
                        <a:rPr lang="vi-VN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 cắt dòng điện cho các</a:t>
                      </a:r>
                      <a:r>
                        <a:rPr lang="vi-VN" sz="3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mạng điện</a:t>
                      </a:r>
                      <a:r>
                        <a:rPr lang="vi-VN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Phích cắm điện: </a:t>
                      </a:r>
                      <a:r>
                        <a:rPr lang="en-US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lấy điện từ ổ cắm điện cung cấp cho các đồ dùng điện.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532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3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Aptomat: </a:t>
                      </a:r>
                      <a:r>
                        <a:rPr lang="en-US" sz="3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khả năng tự động cắt để bảo vệ mạng điện khi xảy ra sự cố.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Down Arrow 3"/>
          <p:cNvSpPr/>
          <p:nvPr/>
        </p:nvSpPr>
        <p:spPr>
          <a:xfrm>
            <a:off x="9144000" y="2749399"/>
            <a:ext cx="690450" cy="665872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342900"/>
            <a:ext cx="1577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4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b="1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) Tìm hiểu một số thiết bị đóng cắt và lấy điện trong gia đình em theo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mẫu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gợi ý dưới đây (Bảng 1.1).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tên các bộ phận chính của thiết bị đóng cắt và lấy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điện.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các thông số kĩ thuật ghi trên thiết bị đóng cắt và lấy điện. Giải thích ý nghĩa những thông số kĩ thuật đó.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36643"/>
              </p:ext>
            </p:extLst>
          </p:nvPr>
        </p:nvGraphicFramePr>
        <p:xfrm>
          <a:off x="1581150" y="7429500"/>
          <a:ext cx="15354300" cy="2633472"/>
        </p:xfrm>
        <a:graphic>
          <a:graphicData uri="http://schemas.openxmlformats.org/drawingml/2006/table">
            <a:tbl>
              <a:tblPr firstRow="1" firstCol="1" bandRow="1"/>
              <a:tblGrid>
                <a:gridCol w="3255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9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55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933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 thiết bị điện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 bộ phận chính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 số </a:t>
                      </a:r>
                      <a:endParaRPr lang="vi-VN" sz="3200" b="1" i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kĩ </a:t>
                      </a: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thuật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Giải thích các thông </a:t>
                      </a:r>
                      <a:r>
                        <a:rPr lang="en-US" sz="3200" b="1" i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vi-VN" sz="3200" b="1" i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kĩ thuật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i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14550" y="6134100"/>
            <a:ext cx="14287500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1.1. Tìm hiểu cấu tạo, thông số kĩ thuật của một số thiết bị đóng cắt và lấy điện trong gia đình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58100"/>
            <a:ext cx="838200" cy="2300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342900"/>
            <a:ext cx="5334000" cy="5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3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400300"/>
            <a:ext cx="16002000" cy="788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3000" y="342900"/>
            <a:ext cx="160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Đánh giá kết quả tìm hiểu theo các tiêu chí trong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Phiếu đánh giá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(Bảng 1.2) sau: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15209"/>
            <a:ext cx="16002000" cy="1473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Aft>
                <a:spcPts val="0"/>
              </a:spcAft>
            </a:pPr>
            <a:r>
              <a:rPr lang="en-US" sz="3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ĐÁNH GIÁ</a:t>
            </a:r>
            <a:endParaRPr lang="en-US" sz="34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40000"/>
              </a:lnSpc>
              <a:spcAft>
                <a:spcPts val="0"/>
              </a:spcAft>
            </a:pPr>
            <a:r>
              <a:rPr lang="en-US" sz="3400" i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 1.2. Đánh giá kết quả tìm hiểu thiết bị đóng cắt và lấy điện trong gia đình</a:t>
            </a:r>
            <a:endParaRPr lang="en-US" sz="3400" i="1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237223"/>
              </p:ext>
            </p:extLst>
          </p:nvPr>
        </p:nvGraphicFramePr>
        <p:xfrm>
          <a:off x="1524000" y="4152900"/>
          <a:ext cx="15196930" cy="5865707"/>
        </p:xfrm>
        <a:graphic>
          <a:graphicData uri="http://schemas.openxmlformats.org/drawingml/2006/table">
            <a:tbl>
              <a:tblPr firstRow="1" firstCol="1" bandRow="1"/>
              <a:tblGrid>
                <a:gridCol w="11539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9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8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253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5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Không đạt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Nêu đúng tên thiết bị đóng cắt và lấy điện.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5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Nêu đúng tên gọi bộ phận chính của mỗi thiết bị đóng cắt và lấy điện.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5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Đọc đúng thông số kĩ thuật của thiết bị đóng cắt và lấy điện.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5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Giải thích đúng ý nghĩa các thông số kĩ thuật trên thiết bị đóng cắt và lấy điện.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952500"/>
            <a:ext cx="1902117" cy="1932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8" y="8071196"/>
            <a:ext cx="981600" cy="22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23900"/>
            <a:ext cx="18288000" cy="1219200"/>
          </a:xfrm>
          <a:prstGeom prst="rect">
            <a:avLst/>
          </a:prstGeom>
          <a:solidFill>
            <a:srgbClr val="F2C748"/>
          </a:solidFill>
          <a:ln>
            <a:solidFill>
              <a:srgbClr val="F2C7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3500" y="2129085"/>
            <a:ext cx="1562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- tr.10)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và nhận biết các thiết bị đóng cắt và lấy điện trong gia đình em.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5348415"/>
            <a:ext cx="5105400" cy="93808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cắt: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3500" y="4242942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vi-VN" sz="4000" b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66900" y="6736603"/>
            <a:ext cx="2590800" cy="3304816"/>
            <a:chOff x="1790700" y="6896100"/>
            <a:chExt cx="2590800" cy="33048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700" y="6896100"/>
              <a:ext cx="2590800" cy="2600651"/>
            </a:xfrm>
            <a:prstGeom prst="ellips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981200" y="9554585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Cầu chì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0" y="5524500"/>
            <a:ext cx="2743200" cy="3465731"/>
            <a:chOff x="5715000" y="5377025"/>
            <a:chExt cx="2743200" cy="34657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5377025"/>
              <a:ext cx="2743200" cy="2743200"/>
            </a:xfrm>
            <a:prstGeom prst="ellipse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981700" y="8196425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Rơ le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29800" y="6644160"/>
            <a:ext cx="2727224" cy="3399480"/>
            <a:chOff x="1714500" y="6801436"/>
            <a:chExt cx="2727224" cy="339948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1"/>
            <a:stretch/>
          </p:blipFill>
          <p:spPr>
            <a:xfrm>
              <a:off x="1714500" y="6801436"/>
              <a:ext cx="2727224" cy="2695315"/>
            </a:xfrm>
            <a:prstGeom prst="ellips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736624" y="9554585"/>
              <a:ext cx="2705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Máy biến áp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623824" y="5529731"/>
            <a:ext cx="3835198" cy="4210203"/>
            <a:chOff x="1298474" y="6740416"/>
            <a:chExt cx="3835198" cy="421020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699" y="6740416"/>
              <a:ext cx="2751105" cy="2751105"/>
            </a:xfrm>
            <a:prstGeom prst="ellipse">
              <a:avLst/>
            </a:prstGeom>
            <a:ln w="28575">
              <a:solidFill>
                <a:schemeClr val="accent2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298474" y="9528691"/>
              <a:ext cx="3835198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600" smtClean="0">
                  <a:latin typeface="Arial" panose="020B0604020202020204" pitchFamily="34" charset="0"/>
                  <a:cs typeface="Arial" panose="020B0604020202020204" pitchFamily="34" charset="0"/>
                </a:rPr>
                <a:t>Thiết bị chống sét lan truyền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3494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-19050" y="1181100"/>
            <a:ext cx="5105400" cy="99060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lấy điện: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19200" y="3100812"/>
            <a:ext cx="7467600" cy="6103374"/>
            <a:chOff x="1219200" y="3100812"/>
            <a:chExt cx="7467600" cy="61033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3100812"/>
              <a:ext cx="7467600" cy="4974994"/>
            </a:xfrm>
            <a:prstGeom prst="roundRec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276600" y="8496300"/>
              <a:ext cx="3352800" cy="7078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448800" y="3100812"/>
            <a:ext cx="7474008" cy="6103374"/>
            <a:chOff x="9448800" y="3100812"/>
            <a:chExt cx="7474008" cy="6103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8800" y="3100812"/>
              <a:ext cx="7474008" cy="4974994"/>
            </a:xfrm>
            <a:prstGeom prst="round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1130006" y="8496300"/>
              <a:ext cx="4111596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373224"/>
            <a:ext cx="3761558" cy="1798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831193"/>
            <a:ext cx="248128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8946" y="4955842"/>
            <a:ext cx="16006054" cy="4759658"/>
            <a:chOff x="0" y="0"/>
            <a:chExt cx="4215586" cy="1584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5586" cy="1584755"/>
            </a:xfrm>
            <a:custGeom>
              <a:avLst/>
              <a:gdLst/>
              <a:ahLst/>
              <a:cxnLst/>
              <a:rect l="l" t="t" r="r" b="b"/>
              <a:pathLst>
                <a:path w="4215586" h="1584755">
                  <a:moveTo>
                    <a:pt x="14511" y="0"/>
                  </a:moveTo>
                  <a:lnTo>
                    <a:pt x="4201075" y="0"/>
                  </a:lnTo>
                  <a:cubicBezTo>
                    <a:pt x="4204924" y="0"/>
                    <a:pt x="4208615" y="1529"/>
                    <a:pt x="4211336" y="4250"/>
                  </a:cubicBezTo>
                  <a:cubicBezTo>
                    <a:pt x="4214057" y="6971"/>
                    <a:pt x="4215586" y="10662"/>
                    <a:pt x="4215586" y="14511"/>
                  </a:cubicBezTo>
                  <a:lnTo>
                    <a:pt x="4215586" y="1570244"/>
                  </a:lnTo>
                  <a:cubicBezTo>
                    <a:pt x="4215586" y="1578258"/>
                    <a:pt x="4209090" y="1584755"/>
                    <a:pt x="4201075" y="1584755"/>
                  </a:cubicBezTo>
                  <a:lnTo>
                    <a:pt x="14511" y="1584755"/>
                  </a:lnTo>
                  <a:cubicBezTo>
                    <a:pt x="10662" y="1584755"/>
                    <a:pt x="6971" y="1583226"/>
                    <a:pt x="4250" y="1580505"/>
                  </a:cubicBezTo>
                  <a:cubicBezTo>
                    <a:pt x="1529" y="1577784"/>
                    <a:pt x="0" y="1574093"/>
                    <a:pt x="0" y="1570244"/>
                  </a:cubicBezTo>
                  <a:lnTo>
                    <a:pt x="0" y="14511"/>
                  </a:lnTo>
                  <a:cubicBezTo>
                    <a:pt x="0" y="6497"/>
                    <a:pt x="6497" y="0"/>
                    <a:pt x="145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215586" cy="1546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38946" y="767803"/>
            <a:ext cx="16006054" cy="3254711"/>
          </a:xfrm>
          <a:custGeom>
            <a:avLst/>
            <a:gdLst/>
            <a:ahLst/>
            <a:cxnLst/>
            <a:rect l="l" t="t" r="r" b="b"/>
            <a:pathLst>
              <a:path w="1756049" h="501728">
                <a:moveTo>
                  <a:pt x="29029" y="0"/>
                </a:moveTo>
                <a:lnTo>
                  <a:pt x="1727021" y="0"/>
                </a:lnTo>
                <a:cubicBezTo>
                  <a:pt x="1734720" y="0"/>
                  <a:pt x="1742103" y="3058"/>
                  <a:pt x="1747547" y="8502"/>
                </a:cubicBezTo>
                <a:cubicBezTo>
                  <a:pt x="1752991" y="13946"/>
                  <a:pt x="1756049" y="21330"/>
                  <a:pt x="1756049" y="29029"/>
                </a:cubicBezTo>
                <a:lnTo>
                  <a:pt x="1756049" y="472700"/>
                </a:lnTo>
                <a:cubicBezTo>
                  <a:pt x="1756049" y="488732"/>
                  <a:pt x="1743053" y="501728"/>
                  <a:pt x="1727021" y="501728"/>
                </a:cubicBezTo>
                <a:lnTo>
                  <a:pt x="29029" y="501728"/>
                </a:lnTo>
                <a:cubicBezTo>
                  <a:pt x="12997" y="501728"/>
                  <a:pt x="0" y="488732"/>
                  <a:pt x="0" y="472700"/>
                </a:cubicBezTo>
                <a:lnTo>
                  <a:pt x="0" y="29029"/>
                </a:lnTo>
                <a:cubicBezTo>
                  <a:pt x="0" y="12997"/>
                  <a:pt x="12997" y="0"/>
                  <a:pt x="29029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</a:ln>
        </p:spPr>
      </p:sp>
      <p:sp>
        <p:nvSpPr>
          <p:cNvPr id="10" name="TextBox 10"/>
          <p:cNvSpPr txBox="1"/>
          <p:nvPr/>
        </p:nvSpPr>
        <p:spPr>
          <a:xfrm>
            <a:off x="5808223" y="767804"/>
            <a:ext cx="6667500" cy="2013496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/>
            <a:endParaRPr lang="en-US" sz="6600" b="1">
              <a:solidFill>
                <a:srgbClr val="000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33238"/>
          <a:stretch/>
        </p:blipFill>
        <p:spPr>
          <a:xfrm>
            <a:off x="41106" y="3363237"/>
            <a:ext cx="2473452" cy="2469908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7902708" y="3782017"/>
            <a:ext cx="2478527" cy="1868484"/>
            <a:chOff x="1864873" y="6170616"/>
            <a:chExt cx="2478527" cy="18684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873" y="6170616"/>
              <a:ext cx="2478527" cy="186848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166649" y="6617707"/>
              <a:ext cx="18749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86000" y="900847"/>
            <a:ext cx="129880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- tr10)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Tìm hiểu và chia sẻ thông tin về chức năng, cấu tạo, thông số kĩ thuật của aptomat chống rò (giật) trong gia đình.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4532" y="5578209"/>
            <a:ext cx="140548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 </a:t>
            </a:r>
            <a:r>
              <a:rPr lang="vi-VN" sz="4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tự động ngắt điện khi phát hiện có dòng điện rò xuống đất hoặc có người bị điện giật và dòng điện rò vượt quá giới hạn an toàn cho phép.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</a:t>
            </a:r>
            <a:r>
              <a:rPr lang="vi-VN" sz="4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vỏ, cầu dao điện.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856" y="349762"/>
            <a:ext cx="4967544" cy="4967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14400" y="2213544"/>
            <a:ext cx="16459200" cy="7349556"/>
          </a:xfrm>
          <a:prstGeom prst="roundRect">
            <a:avLst>
              <a:gd name="adj" fmla="val 18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9250" y="2610501"/>
            <a:ext cx="150495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Thiết bị đóng cắt trong gia đình gồm có: công tắc, cầu dao, aptomat,...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smtClean="0">
                <a:latin typeface="Arial" panose="020B0604020202020204" pitchFamily="34" charset="0"/>
                <a:cs typeface="Arial" panose="020B0604020202020204" pitchFamily="34" charset="0"/>
              </a:rPr>
              <a:t>Công tắc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dùng để đóng cắt dòng điện cung cấp cho các đồ dùng điện.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smtClean="0">
                <a:latin typeface="Arial" panose="020B0604020202020204" pitchFamily="34" charset="0"/>
                <a:cs typeface="Arial" panose="020B0604020202020204" pitchFamily="34" charset="0"/>
              </a:rPr>
              <a:t>Cầu dao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dùng để đóng cắt dòng điện cho các mạng điện.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smtClean="0">
                <a:latin typeface="Arial" panose="020B0604020202020204" pitchFamily="34" charset="0"/>
                <a:cs typeface="Arial" panose="020B0604020202020204" pitchFamily="34" charset="0"/>
              </a:rPr>
              <a:t>Aptomat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là thiết bị đóng cắt và có khả năng tự động cắt để bảo vệ mạng điện khi có sự cố.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415068"/>
            <a:ext cx="3761558" cy="17984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4" y="7623615"/>
            <a:ext cx="1694951" cy="2586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10" y="355645"/>
            <a:ext cx="2499361" cy="205637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00800" y="0"/>
            <a:ext cx="5359400" cy="1674579"/>
            <a:chOff x="6400800" y="0"/>
            <a:chExt cx="5359400" cy="1674579"/>
          </a:xfrm>
        </p:grpSpPr>
        <p:sp>
          <p:nvSpPr>
            <p:cNvPr id="30" name="Round Same Side Corner Rectangle 29"/>
            <p:cNvSpPr/>
            <p:nvPr/>
          </p:nvSpPr>
          <p:spPr>
            <a:xfrm flipV="1">
              <a:off x="6400800" y="0"/>
              <a:ext cx="5334000" cy="1674579"/>
            </a:xfrm>
            <a:prstGeom prst="round2SameRect">
              <a:avLst>
                <a:gd name="adj1" fmla="val 34823"/>
                <a:gd name="adj2" fmla="val 0"/>
              </a:avLst>
            </a:prstGeom>
            <a:solidFill>
              <a:srgbClr val="F2C748"/>
            </a:solidFill>
            <a:ln>
              <a:solidFill>
                <a:srgbClr val="F2C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17"/>
            <p:cNvSpPr txBox="1"/>
            <p:nvPr/>
          </p:nvSpPr>
          <p:spPr>
            <a:xfrm>
              <a:off x="6426200" y="437767"/>
              <a:ext cx="5334000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vi-VN" sz="60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</a:t>
              </a:r>
              <a:endParaRPr lang="en-US" sz="6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0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4400" y="2213544"/>
            <a:ext cx="16459200" cy="7349556"/>
          </a:xfrm>
          <a:prstGeom prst="roundRect">
            <a:avLst>
              <a:gd name="adj" fmla="val 18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010" y="355645"/>
            <a:ext cx="2499361" cy="20563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400800" y="0"/>
            <a:ext cx="5359400" cy="1674579"/>
            <a:chOff x="6400800" y="0"/>
            <a:chExt cx="5359400" cy="1674579"/>
          </a:xfrm>
        </p:grpSpPr>
        <p:sp>
          <p:nvSpPr>
            <p:cNvPr id="3" name="Round Same Side Corner Rectangle 2"/>
            <p:cNvSpPr/>
            <p:nvPr/>
          </p:nvSpPr>
          <p:spPr>
            <a:xfrm flipV="1">
              <a:off x="6400800" y="0"/>
              <a:ext cx="5334000" cy="1674579"/>
            </a:xfrm>
            <a:prstGeom prst="round2SameRect">
              <a:avLst>
                <a:gd name="adj1" fmla="val 34823"/>
                <a:gd name="adj2" fmla="val 0"/>
              </a:avLst>
            </a:prstGeom>
            <a:solidFill>
              <a:srgbClr val="F2C748"/>
            </a:solidFill>
            <a:ln>
              <a:solidFill>
                <a:srgbClr val="F2C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426200" y="437767"/>
              <a:ext cx="5334000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vi-VN" sz="60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</a:t>
              </a:r>
              <a:endParaRPr lang="en-US" sz="6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38274" y="3038931"/>
            <a:ext cx="15411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Thiết bị lấy điện trong gia đình gồm có: ổ cắm điện và phích cắm điện. Phích cắm điện dùng để lấy điện từ ổ cắm điện cung cấp cho các đồ dùng điện.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0" y="415068"/>
            <a:ext cx="3761558" cy="17984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24" y="7623615"/>
            <a:ext cx="1694951" cy="2586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8274" y="6259756"/>
            <a:ext cx="15411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Trên vỏ thiết bị đóng cắt và lấy điện trong gia đình thường ghi các thông số kĩ thuật: dòng điện định mức và điện áp định mức.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3"/>
          <p:cNvSpPr txBox="1"/>
          <p:nvPr/>
        </p:nvSpPr>
        <p:spPr>
          <a:xfrm>
            <a:off x="1478372" y="1322002"/>
            <a:ext cx="15206528" cy="103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vi-VN" sz="6600" b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15"/>
          <p:cNvSpPr/>
          <p:nvPr/>
        </p:nvSpPr>
        <p:spPr>
          <a:xfrm rot="1136892">
            <a:off x="15610178" y="200376"/>
            <a:ext cx="2149445" cy="2243253"/>
          </a:xfrm>
          <a:custGeom>
            <a:avLst/>
            <a:gdLst/>
            <a:ahLst/>
            <a:cxnLst/>
            <a:rect l="l" t="t" r="r" b="b"/>
            <a:pathLst>
              <a:path w="2149445" h="2243253">
                <a:moveTo>
                  <a:pt x="0" y="0"/>
                </a:moveTo>
                <a:lnTo>
                  <a:pt x="2149445" y="0"/>
                </a:lnTo>
                <a:lnTo>
                  <a:pt x="2149445" y="2243254"/>
                </a:lnTo>
                <a:lnTo>
                  <a:pt x="0" y="2243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8"/>
          <p:cNvGrpSpPr/>
          <p:nvPr/>
        </p:nvGrpSpPr>
        <p:grpSpPr>
          <a:xfrm>
            <a:off x="914400" y="3467100"/>
            <a:ext cx="5129981" cy="4783141"/>
            <a:chOff x="1046480" y="2857500"/>
            <a:chExt cx="5430520" cy="4783141"/>
          </a:xfrm>
        </p:grpSpPr>
        <p:sp>
          <p:nvSpPr>
            <p:cNvPr id="50" name="Rounded Rectangle 49"/>
            <p:cNvSpPr/>
            <p:nvPr/>
          </p:nvSpPr>
          <p:spPr>
            <a:xfrm>
              <a:off x="1046480" y="3009900"/>
              <a:ext cx="5430520" cy="4630741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 Same Side Corner Rectangle 50"/>
            <p:cNvSpPr/>
            <p:nvPr/>
          </p:nvSpPr>
          <p:spPr>
            <a:xfrm>
              <a:off x="1046480" y="2857500"/>
              <a:ext cx="542036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18260" y="4626739"/>
              <a:ext cx="488696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 kiến thức đã học trong bài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539365" y="3467100"/>
            <a:ext cx="5168802" cy="4783141"/>
            <a:chOff x="1046480" y="2857500"/>
            <a:chExt cx="5471615" cy="4783141"/>
          </a:xfrm>
        </p:grpSpPr>
        <p:sp>
          <p:nvSpPr>
            <p:cNvPr id="54" name="Rounded Rectangle 53"/>
            <p:cNvSpPr/>
            <p:nvPr/>
          </p:nvSpPr>
          <p:spPr>
            <a:xfrm>
              <a:off x="1046480" y="3009900"/>
              <a:ext cx="5430520" cy="4630741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>
            <a:xfrm>
              <a:off x="1046480" y="2857500"/>
              <a:ext cx="543560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65824" y="4626739"/>
              <a:ext cx="545227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bài tập trong SBT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2187403" y="3467100"/>
            <a:ext cx="5129981" cy="4783141"/>
            <a:chOff x="1046480" y="2857500"/>
            <a:chExt cx="5430520" cy="4783141"/>
          </a:xfrm>
        </p:grpSpPr>
        <p:sp>
          <p:nvSpPr>
            <p:cNvPr id="58" name="Rounded Rectangle 57"/>
            <p:cNvSpPr/>
            <p:nvPr/>
          </p:nvSpPr>
          <p:spPr>
            <a:xfrm>
              <a:off x="1046480" y="3009900"/>
              <a:ext cx="5430520" cy="4630741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ound Same Side Corner Rectangle 58"/>
            <p:cNvSpPr/>
            <p:nvPr/>
          </p:nvSpPr>
          <p:spPr>
            <a:xfrm>
              <a:off x="1046480" y="2857500"/>
              <a:ext cx="543052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318259" y="4400254"/>
              <a:ext cx="488696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 bài sau - </a:t>
              </a:r>
              <a:r>
                <a:rPr lang="vi-VN" sz="40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2: Dụng cụ đo điện cơ bản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Freeform 5"/>
          <p:cNvSpPr/>
          <p:nvPr/>
        </p:nvSpPr>
        <p:spPr>
          <a:xfrm rot="6108550">
            <a:off x="842483" y="-129251"/>
            <a:ext cx="1271781" cy="3398971"/>
          </a:xfrm>
          <a:custGeom>
            <a:avLst/>
            <a:gdLst/>
            <a:ahLst/>
            <a:cxnLst/>
            <a:rect l="l" t="t" r="r" b="b"/>
            <a:pathLst>
              <a:path w="1403984" h="3752296">
                <a:moveTo>
                  <a:pt x="0" y="0"/>
                </a:moveTo>
                <a:lnTo>
                  <a:pt x="1403984" y="0"/>
                </a:lnTo>
                <a:lnTo>
                  <a:pt x="1403984" y="3752296"/>
                </a:lnTo>
                <a:lnTo>
                  <a:pt x="0" y="37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62" name="Group 61"/>
          <p:cNvGrpSpPr/>
          <p:nvPr/>
        </p:nvGrpSpPr>
        <p:grpSpPr>
          <a:xfrm rot="2677321">
            <a:off x="4766789" y="7606607"/>
            <a:ext cx="1961120" cy="2298876"/>
            <a:chOff x="7091404" y="7876506"/>
            <a:chExt cx="1422463" cy="1667448"/>
          </a:xfrm>
        </p:grpSpPr>
        <p:sp>
          <p:nvSpPr>
            <p:cNvPr id="63" name="Freeform 7"/>
            <p:cNvSpPr/>
            <p:nvPr/>
          </p:nvSpPr>
          <p:spPr>
            <a:xfrm>
              <a:off x="7091404" y="7909457"/>
              <a:ext cx="610893" cy="1634497"/>
            </a:xfrm>
            <a:custGeom>
              <a:avLst/>
              <a:gdLst/>
              <a:ahLst/>
              <a:cxnLst/>
              <a:rect l="l" t="t" r="r" b="b"/>
              <a:pathLst>
                <a:path w="610893" h="1634497">
                  <a:moveTo>
                    <a:pt x="0" y="0"/>
                  </a:moveTo>
                  <a:lnTo>
                    <a:pt x="610894" y="0"/>
                  </a:lnTo>
                  <a:lnTo>
                    <a:pt x="610894" y="1634497"/>
                  </a:lnTo>
                  <a:lnTo>
                    <a:pt x="0" y="1634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64" name="Freeform 8"/>
            <p:cNvSpPr/>
            <p:nvPr/>
          </p:nvSpPr>
          <p:spPr>
            <a:xfrm>
              <a:off x="7872443" y="7876506"/>
              <a:ext cx="641424" cy="1606907"/>
            </a:xfrm>
            <a:custGeom>
              <a:avLst/>
              <a:gdLst/>
              <a:ahLst/>
              <a:cxnLst/>
              <a:rect l="l" t="t" r="r" b="b"/>
              <a:pathLst>
                <a:path w="641424" h="1606907">
                  <a:moveTo>
                    <a:pt x="0" y="0"/>
                  </a:moveTo>
                  <a:lnTo>
                    <a:pt x="641424" y="0"/>
                  </a:lnTo>
                  <a:lnTo>
                    <a:pt x="641424" y="1606908"/>
                  </a:lnTo>
                  <a:lnTo>
                    <a:pt x="0" y="160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76593" y="7370644"/>
            <a:ext cx="2011854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167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74717" y="5819531"/>
            <a:ext cx="18829198" cy="4682925"/>
            <a:chOff x="0" y="0"/>
            <a:chExt cx="6256259" cy="1555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56259" cy="1555966"/>
            </a:xfrm>
            <a:custGeom>
              <a:avLst/>
              <a:gdLst/>
              <a:ahLst/>
              <a:cxnLst/>
              <a:rect l="l" t="t" r="r" b="b"/>
              <a:pathLst>
                <a:path w="6256259" h="1555966">
                  <a:moveTo>
                    <a:pt x="0" y="0"/>
                  </a:moveTo>
                  <a:lnTo>
                    <a:pt x="6256259" y="0"/>
                  </a:lnTo>
                  <a:lnTo>
                    <a:pt x="6256259" y="1555966"/>
                  </a:lnTo>
                  <a:lnTo>
                    <a:pt x="0" y="1555966"/>
                  </a:lnTo>
                  <a:close/>
                </a:path>
              </a:pathLst>
            </a:custGeom>
            <a:solidFill>
              <a:srgbClr val="3A3A66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6256259" cy="157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6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3833" y="7036929"/>
            <a:ext cx="11440334" cy="1714087"/>
            <a:chOff x="0" y="0"/>
            <a:chExt cx="3801208" cy="5695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01208" cy="569529"/>
            </a:xfrm>
            <a:custGeom>
              <a:avLst/>
              <a:gdLst/>
              <a:ahLst/>
              <a:cxnLst/>
              <a:rect l="l" t="t" r="r" b="b"/>
              <a:pathLst>
                <a:path w="3801208" h="569529">
                  <a:moveTo>
                    <a:pt x="58875" y="0"/>
                  </a:moveTo>
                  <a:lnTo>
                    <a:pt x="3742333" y="0"/>
                  </a:lnTo>
                  <a:cubicBezTo>
                    <a:pt x="3774848" y="0"/>
                    <a:pt x="3801208" y="26359"/>
                    <a:pt x="3801208" y="58875"/>
                  </a:cubicBezTo>
                  <a:lnTo>
                    <a:pt x="3801208" y="510654"/>
                  </a:lnTo>
                  <a:cubicBezTo>
                    <a:pt x="3801208" y="526269"/>
                    <a:pt x="3795005" y="541244"/>
                    <a:pt x="3783964" y="552285"/>
                  </a:cubicBezTo>
                  <a:cubicBezTo>
                    <a:pt x="3772922" y="563326"/>
                    <a:pt x="3757947" y="569529"/>
                    <a:pt x="3742333" y="569529"/>
                  </a:cubicBezTo>
                  <a:lnTo>
                    <a:pt x="58875" y="569529"/>
                  </a:lnTo>
                  <a:cubicBezTo>
                    <a:pt x="43260" y="569529"/>
                    <a:pt x="28285" y="563326"/>
                    <a:pt x="17244" y="552285"/>
                  </a:cubicBezTo>
                  <a:cubicBezTo>
                    <a:pt x="6203" y="541244"/>
                    <a:pt x="0" y="526269"/>
                    <a:pt x="0" y="510654"/>
                  </a:cubicBezTo>
                  <a:lnTo>
                    <a:pt x="0" y="58875"/>
                  </a:lnTo>
                  <a:cubicBezTo>
                    <a:pt x="0" y="43260"/>
                    <a:pt x="6203" y="28285"/>
                    <a:pt x="17244" y="17244"/>
                  </a:cubicBezTo>
                  <a:cubicBezTo>
                    <a:pt x="28285" y="6203"/>
                    <a:pt x="43260" y="0"/>
                    <a:pt x="588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42875" cap="rnd">
              <a:solidFill>
                <a:srgbClr val="DDEBD3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801208" cy="588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6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71621">
            <a:off x="7607160" y="8135508"/>
            <a:ext cx="2223292" cy="1231016"/>
          </a:xfrm>
          <a:custGeom>
            <a:avLst/>
            <a:gdLst/>
            <a:ahLst/>
            <a:cxnLst/>
            <a:rect l="l" t="t" r="r" b="b"/>
            <a:pathLst>
              <a:path w="2223292" h="1231016">
                <a:moveTo>
                  <a:pt x="0" y="0"/>
                </a:moveTo>
                <a:lnTo>
                  <a:pt x="2223292" y="0"/>
                </a:lnTo>
                <a:lnTo>
                  <a:pt x="2223292" y="1231016"/>
                </a:lnTo>
                <a:lnTo>
                  <a:pt x="0" y="1231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356" t="-354636" r="-37669" b="-1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02473" y="6094049"/>
            <a:ext cx="1550799" cy="3139303"/>
          </a:xfrm>
          <a:custGeom>
            <a:avLst/>
            <a:gdLst/>
            <a:ahLst/>
            <a:cxnLst/>
            <a:rect l="l" t="t" r="r" b="b"/>
            <a:pathLst>
              <a:path w="1550799" h="3139303">
                <a:moveTo>
                  <a:pt x="0" y="0"/>
                </a:moveTo>
                <a:lnTo>
                  <a:pt x="1550799" y="0"/>
                </a:lnTo>
                <a:lnTo>
                  <a:pt x="1550799" y="3139303"/>
                </a:lnTo>
                <a:lnTo>
                  <a:pt x="0" y="3139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376" r="-201112" b="-102124"/>
            </a:stretch>
          </a:blipFill>
        </p:spPr>
      </p:sp>
      <p:sp>
        <p:nvSpPr>
          <p:cNvPr id="11" name="Freeform 11"/>
          <p:cNvSpPr/>
          <p:nvPr/>
        </p:nvSpPr>
        <p:spPr>
          <a:xfrm rot="-8585228" flipH="1" flipV="1">
            <a:off x="1557922" y="6411103"/>
            <a:ext cx="1731028" cy="2903747"/>
          </a:xfrm>
          <a:custGeom>
            <a:avLst/>
            <a:gdLst/>
            <a:ahLst/>
            <a:cxnLst/>
            <a:rect l="l" t="t" r="r" b="b"/>
            <a:pathLst>
              <a:path w="1731028" h="2903747">
                <a:moveTo>
                  <a:pt x="1731028" y="2903747"/>
                </a:moveTo>
                <a:lnTo>
                  <a:pt x="0" y="2903747"/>
                </a:lnTo>
                <a:lnTo>
                  <a:pt x="0" y="0"/>
                </a:lnTo>
                <a:lnTo>
                  <a:pt x="1731028" y="0"/>
                </a:lnTo>
                <a:lnTo>
                  <a:pt x="1731028" y="2903747"/>
                </a:lnTo>
                <a:close/>
              </a:path>
            </a:pathLst>
          </a:custGeom>
          <a:blipFill>
            <a:blip r:embed="rId3"/>
            <a:stretch>
              <a:fillRect l="-33638"/>
            </a:stretch>
          </a:blipFill>
        </p:spPr>
      </p:sp>
      <p:sp>
        <p:nvSpPr>
          <p:cNvPr id="12" name="Freeform 12"/>
          <p:cNvSpPr/>
          <p:nvPr/>
        </p:nvSpPr>
        <p:spPr>
          <a:xfrm rot="1029465">
            <a:off x="15047386" y="7074051"/>
            <a:ext cx="2619190" cy="2013503"/>
          </a:xfrm>
          <a:custGeom>
            <a:avLst/>
            <a:gdLst/>
            <a:ahLst/>
            <a:cxnLst/>
            <a:rect l="l" t="t" r="r" b="b"/>
            <a:pathLst>
              <a:path w="2619190" h="2013503">
                <a:moveTo>
                  <a:pt x="0" y="0"/>
                </a:moveTo>
                <a:lnTo>
                  <a:pt x="2619191" y="0"/>
                </a:lnTo>
                <a:lnTo>
                  <a:pt x="2619191" y="2013502"/>
                </a:lnTo>
                <a:lnTo>
                  <a:pt x="0" y="2013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 flipH="1">
            <a:off x="5724100" y="5821509"/>
            <a:ext cx="891063" cy="2430839"/>
          </a:xfrm>
          <a:custGeom>
            <a:avLst/>
            <a:gdLst/>
            <a:ahLst/>
            <a:cxnLst/>
            <a:rect l="l" t="t" r="r" b="b"/>
            <a:pathLst>
              <a:path w="891063" h="2430839">
                <a:moveTo>
                  <a:pt x="891063" y="0"/>
                </a:moveTo>
                <a:lnTo>
                  <a:pt x="0" y="0"/>
                </a:lnTo>
                <a:lnTo>
                  <a:pt x="0" y="2430840"/>
                </a:lnTo>
                <a:lnTo>
                  <a:pt x="891063" y="2430840"/>
                </a:lnTo>
                <a:lnTo>
                  <a:pt x="891063" y="0"/>
                </a:lnTo>
                <a:close/>
              </a:path>
            </a:pathLst>
          </a:custGeom>
          <a:blipFill>
            <a:blip r:embed="rId2"/>
            <a:stretch>
              <a:fillRect t="-62401" r="-590899" b="-41790"/>
            </a:stretch>
          </a:blipFill>
        </p:spPr>
      </p:sp>
      <p:sp>
        <p:nvSpPr>
          <p:cNvPr id="14" name="TextBox 2"/>
          <p:cNvSpPr txBox="1"/>
          <p:nvPr/>
        </p:nvSpPr>
        <p:spPr>
          <a:xfrm>
            <a:off x="1181458" y="1316079"/>
            <a:ext cx="1591684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CỦA CÁC EM!</a:t>
            </a:r>
            <a:endParaRPr lang="en-US" sz="80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90500" y="7230265"/>
            <a:ext cx="18669000" cy="3247235"/>
            <a:chOff x="0" y="0"/>
            <a:chExt cx="4741333" cy="824695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741333" cy="824695"/>
            </a:xfrm>
            <a:custGeom>
              <a:avLst/>
              <a:gdLst/>
              <a:ahLst/>
              <a:cxnLst/>
              <a:rect l="l" t="t" r="r" b="b"/>
              <a:pathLst>
                <a:path w="4741333" h="824695">
                  <a:moveTo>
                    <a:pt x="0" y="0"/>
                  </a:moveTo>
                  <a:lnTo>
                    <a:pt x="4741333" y="0"/>
                  </a:lnTo>
                  <a:lnTo>
                    <a:pt x="4741333" y="824695"/>
                  </a:lnTo>
                  <a:lnTo>
                    <a:pt x="0" y="824695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38100"/>
              <a:ext cx="4741333" cy="786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9"/>
          <p:cNvSpPr/>
          <p:nvPr/>
        </p:nvSpPr>
        <p:spPr>
          <a:xfrm flipH="1">
            <a:off x="654199" y="952500"/>
            <a:ext cx="6134100" cy="9768348"/>
          </a:xfrm>
          <a:custGeom>
            <a:avLst/>
            <a:gdLst/>
            <a:ahLst/>
            <a:cxnLst/>
            <a:rect l="l" t="t" r="r" b="b"/>
            <a:pathLst>
              <a:path w="6134100" h="9768348">
                <a:moveTo>
                  <a:pt x="6134100" y="0"/>
                </a:moveTo>
                <a:lnTo>
                  <a:pt x="0" y="0"/>
                </a:lnTo>
                <a:lnTo>
                  <a:pt x="0" y="9768348"/>
                </a:lnTo>
                <a:lnTo>
                  <a:pt x="6134100" y="9768348"/>
                </a:lnTo>
                <a:lnTo>
                  <a:pt x="6134100" y="0"/>
                </a:lnTo>
                <a:close/>
              </a:path>
            </a:pathLst>
          </a:custGeom>
          <a:blipFill>
            <a:blip r:embed="rId3"/>
            <a:stretch>
              <a:fillRect b="-67455"/>
            </a:stretch>
          </a:blipFill>
        </p:spPr>
      </p:sp>
      <p:sp>
        <p:nvSpPr>
          <p:cNvPr id="22" name="TextBox 14"/>
          <p:cNvSpPr txBox="1"/>
          <p:nvPr/>
        </p:nvSpPr>
        <p:spPr>
          <a:xfrm>
            <a:off x="6521599" y="1182986"/>
            <a:ext cx="10551717" cy="176971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vi-VN" sz="115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US" sz="115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3051105"/>
            <a:ext cx="957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TRONG GIA ĐÌNH</a:t>
            </a:r>
            <a:endParaRPr lang="en-US" sz="72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497" y="7791889"/>
            <a:ext cx="959593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31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03988" y="571500"/>
            <a:ext cx="16143281" cy="1475712"/>
            <a:chOff x="903988" y="571500"/>
            <a:chExt cx="16143281" cy="1475712"/>
          </a:xfrm>
        </p:grpSpPr>
        <p:sp>
          <p:nvSpPr>
            <p:cNvPr id="2" name="Rectangle 1"/>
            <p:cNvSpPr/>
            <p:nvPr/>
          </p:nvSpPr>
          <p:spPr>
            <a:xfrm>
              <a:off x="2570229" y="1104900"/>
              <a:ext cx="1447704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một số thiết bị đóng cắt trong gia đình mà em biết.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8" y="571500"/>
              <a:ext cx="1610612" cy="147571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2344400" y="2781300"/>
            <a:ext cx="4967954" cy="6118085"/>
            <a:chOff x="2691863" y="4076700"/>
            <a:chExt cx="6002041" cy="73915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863" y="4076700"/>
              <a:ext cx="6002041" cy="5891912"/>
            </a:xfrm>
            <a:prstGeom prst="ellipse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62678" y="10613039"/>
              <a:ext cx="4260411" cy="85523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Công tắc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3200" y="2781300"/>
            <a:ext cx="4983229" cy="6118085"/>
            <a:chOff x="9702911" y="3900964"/>
            <a:chExt cx="6020495" cy="7391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9742" r="12260"/>
            <a:stretch/>
          </p:blipFill>
          <p:spPr>
            <a:xfrm>
              <a:off x="9702911" y="3900964"/>
              <a:ext cx="6020495" cy="5891913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323911" y="10437304"/>
              <a:ext cx="2778493" cy="8552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Aptomat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216" y="2754693"/>
            <a:ext cx="4930013" cy="6144692"/>
            <a:chOff x="815216" y="2754693"/>
            <a:chExt cx="4930013" cy="6144692"/>
          </a:xfrm>
        </p:grpSpPr>
        <p:sp>
          <p:nvSpPr>
            <p:cNvPr id="13" name="TextBox 12"/>
            <p:cNvSpPr txBox="1"/>
            <p:nvPr/>
          </p:nvSpPr>
          <p:spPr>
            <a:xfrm>
              <a:off x="2156933" y="8191499"/>
              <a:ext cx="2299789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Cầu dao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15216" y="2754693"/>
              <a:ext cx="4930013" cy="4930013"/>
              <a:chOff x="815216" y="2754693"/>
              <a:chExt cx="4930013" cy="4930013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15216" y="2754693"/>
                <a:ext cx="4930013" cy="493001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9" t="3939" r="15448" b="5425"/>
              <a:stretch/>
            </p:blipFill>
            <p:spPr>
              <a:xfrm>
                <a:off x="1143000" y="2857499"/>
                <a:ext cx="3810000" cy="46482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50612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11187" y="730084"/>
            <a:ext cx="13211076" cy="1371779"/>
            <a:chOff x="1174311" y="620553"/>
            <a:chExt cx="13211076" cy="1371779"/>
          </a:xfrm>
        </p:grpSpPr>
        <p:sp>
          <p:nvSpPr>
            <p:cNvPr id="2" name="Rectangle 1"/>
            <p:cNvSpPr/>
            <p:nvPr/>
          </p:nvSpPr>
          <p:spPr>
            <a:xfrm>
              <a:off x="2819400" y="1104900"/>
              <a:ext cx="11565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 thành 6 nhóm,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nhiệm vụ sau: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4311" y="620553"/>
              <a:ext cx="1416489" cy="137177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73531" y="2857500"/>
            <a:ext cx="5707155" cy="6248400"/>
            <a:chOff x="1046480" y="2857500"/>
            <a:chExt cx="5430520" cy="6248400"/>
          </a:xfrm>
        </p:grpSpPr>
        <p:sp>
          <p:nvSpPr>
            <p:cNvPr id="7" name="Rounded Rectangle 6"/>
            <p:cNvSpPr/>
            <p:nvPr/>
          </p:nvSpPr>
          <p:spPr>
            <a:xfrm>
              <a:off x="1046480" y="3009900"/>
              <a:ext cx="5430520" cy="6096000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Same Side Corner Rectangle 7"/>
            <p:cNvSpPr/>
            <p:nvPr/>
          </p:nvSpPr>
          <p:spPr>
            <a:xfrm>
              <a:off x="1046480" y="2857500"/>
              <a:ext cx="542036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 4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6480" y="4703533"/>
              <a:ext cx="543052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cs typeface="Arial" panose="020B0604020202020204" pitchFamily="34" charset="0"/>
                </a:rPr>
                <a:t>Tìm </a:t>
              </a:r>
              <a:r>
                <a:rPr lang="vi-VN" sz="4000">
                  <a:cs typeface="Arial" panose="020B0604020202020204" pitchFamily="34" charset="0"/>
                </a:rPr>
                <a:t>hiểu về chức năng, cấu tạo, thông số kĩ thuật của </a:t>
              </a:r>
              <a:r>
                <a:rPr lang="vi-VN" sz="4000" smtClean="0">
                  <a:cs typeface="Arial" panose="020B0604020202020204" pitchFamily="34" charset="0"/>
                </a:rPr>
                <a:t>công tắc.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84791" y="2857500"/>
            <a:ext cx="5717834" cy="6248400"/>
            <a:chOff x="1041399" y="2857500"/>
            <a:chExt cx="5440681" cy="6248400"/>
          </a:xfrm>
        </p:grpSpPr>
        <p:sp>
          <p:nvSpPr>
            <p:cNvPr id="11" name="Rounded Rectangle 10"/>
            <p:cNvSpPr/>
            <p:nvPr/>
          </p:nvSpPr>
          <p:spPr>
            <a:xfrm>
              <a:off x="1046480" y="3009900"/>
              <a:ext cx="5430520" cy="6096000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Same Side Corner Rectangle 11"/>
            <p:cNvSpPr/>
            <p:nvPr/>
          </p:nvSpPr>
          <p:spPr>
            <a:xfrm>
              <a:off x="1046480" y="2857500"/>
              <a:ext cx="543560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2, 5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41399" y="4744173"/>
              <a:ext cx="54356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Tìm hiểu về chức năng, cấu tạo, thông số kĩ thuật </a:t>
              </a:r>
              <a:r>
                <a:rPr lang="vi-VN" sz="4000" smtClean="0">
                  <a:cs typeface="Arial" panose="020B0604020202020204" pitchFamily="34" charset="0"/>
                </a:rPr>
                <a:t>của cầu dao.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101391" y="2857500"/>
            <a:ext cx="5712495" cy="6248400"/>
            <a:chOff x="1041399" y="2857500"/>
            <a:chExt cx="5435601" cy="6248400"/>
          </a:xfrm>
        </p:grpSpPr>
        <p:sp>
          <p:nvSpPr>
            <p:cNvPr id="15" name="Rounded Rectangle 14"/>
            <p:cNvSpPr/>
            <p:nvPr/>
          </p:nvSpPr>
          <p:spPr>
            <a:xfrm>
              <a:off x="1046480" y="3009900"/>
              <a:ext cx="5430520" cy="6096000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 Side Corner Rectangle 15"/>
            <p:cNvSpPr/>
            <p:nvPr/>
          </p:nvSpPr>
          <p:spPr>
            <a:xfrm>
              <a:off x="1046480" y="2857500"/>
              <a:ext cx="543052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3, 6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41399" y="4744173"/>
              <a:ext cx="54356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Tìm hiểu về chức năng, cấu tạo, thông số kĩ thuật </a:t>
              </a:r>
              <a:r>
                <a:rPr lang="vi-VN" sz="4000" smtClean="0">
                  <a:cs typeface="Arial" panose="020B0604020202020204" pitchFamily="34" charset="0"/>
                </a:rPr>
                <a:t>của aptomat.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980" y="329090"/>
            <a:ext cx="1963082" cy="18106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560" y="7574874"/>
            <a:ext cx="2581735" cy="27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01495" y="8265160"/>
            <a:ext cx="1798078" cy="20218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23900"/>
            <a:ext cx="18288000" cy="1274174"/>
            <a:chOff x="0" y="723900"/>
            <a:chExt cx="18288000" cy="1274174"/>
          </a:xfrm>
        </p:grpSpPr>
        <p:sp>
          <p:nvSpPr>
            <p:cNvPr id="2" name="Rectangle 1"/>
            <p:cNvSpPr/>
            <p:nvPr/>
          </p:nvSpPr>
          <p:spPr>
            <a:xfrm>
              <a:off x="0" y="723900"/>
              <a:ext cx="182880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CÔNG TẮC</a:t>
              </a:r>
              <a:endParaRPr lang="en-US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5993670" y="105102"/>
              <a:ext cx="1274174" cy="251177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71606" y="2273537"/>
            <a:ext cx="8130667" cy="1419022"/>
            <a:chOff x="871606" y="2273537"/>
            <a:chExt cx="8130667" cy="14190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06" y="2273537"/>
              <a:ext cx="1470274" cy="14190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2705100"/>
              <a:ext cx="64876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các yêu cầu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96583" y="4082836"/>
            <a:ext cx="7465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chức năng của công tắc.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6743" y="5009246"/>
            <a:ext cx="7791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1.2 và mô tả cấu tạo công tắc.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6584" y="6971098"/>
            <a:ext cx="7801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vỏ công tắc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6A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250V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 Hãy giải thích ý nghĩa thông số kĩ thuật đó.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557654"/>
            <a:ext cx="7259358" cy="72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70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821990"/>
              </p:ext>
            </p:extLst>
          </p:nvPr>
        </p:nvGraphicFramePr>
        <p:xfrm>
          <a:off x="0" y="0"/>
          <a:ext cx="18288000" cy="1032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4900">
                <a:tc gridSpan="3">
                  <a:txBody>
                    <a:bodyPr/>
                    <a:lstStyle/>
                    <a:p>
                      <a:pPr algn="ctr"/>
                      <a:r>
                        <a:rPr lang="vi-VN" sz="4400" b="1" baseline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của công tắc</a:t>
                      </a:r>
                      <a:endParaRPr lang="en-US" sz="4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năng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vi-VN" sz="4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số kĩ thuật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53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181600" y="2552700"/>
            <a:ext cx="6324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Gồm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các bộ phận chính: vỏ, nút bật tắt và các cực nối điện.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Vỏ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nút bật tắt thường được làm bằng nhựa, các cực nối điện được làm bằng đồng.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957287" y="2552700"/>
            <a:ext cx="634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òng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điện định mức (A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iện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áp định mức (V).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2552700"/>
            <a:ext cx="4572000" cy="7051571"/>
            <a:chOff x="304800" y="2552700"/>
            <a:chExt cx="4572000" cy="7051571"/>
          </a:xfrm>
        </p:grpSpPr>
        <p:sp>
          <p:nvSpPr>
            <p:cNvPr id="5" name="Rectangle 4"/>
            <p:cNvSpPr/>
            <p:nvPr/>
          </p:nvSpPr>
          <p:spPr>
            <a:xfrm>
              <a:off x="304800" y="2552700"/>
              <a:ext cx="45720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Là thiết bị dùng để đóng cắt dòng điện bằng tay đơn giản.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586" y="5830520"/>
              <a:ext cx="3816427" cy="377375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2819735" y="5156200"/>
            <a:ext cx="1563930" cy="1563930"/>
            <a:chOff x="12609270" y="5143500"/>
            <a:chExt cx="1944220" cy="1944220"/>
          </a:xfrm>
        </p:grpSpPr>
        <p:sp>
          <p:nvSpPr>
            <p:cNvPr id="20" name="Oval 19"/>
            <p:cNvSpPr/>
            <p:nvPr/>
          </p:nvSpPr>
          <p:spPr>
            <a:xfrm>
              <a:off x="12609270" y="5143500"/>
              <a:ext cx="1944220" cy="19442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881709" y="5675601"/>
              <a:ext cx="1399340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10A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697200" y="5156200"/>
            <a:ext cx="1563930" cy="1563930"/>
            <a:chOff x="15656560" y="5143500"/>
            <a:chExt cx="1944220" cy="1944220"/>
          </a:xfrm>
        </p:grpSpPr>
        <p:sp>
          <p:nvSpPr>
            <p:cNvPr id="21" name="Oval 20"/>
            <p:cNvSpPr/>
            <p:nvPr/>
          </p:nvSpPr>
          <p:spPr>
            <a:xfrm>
              <a:off x="15656560" y="5143500"/>
              <a:ext cx="1944220" cy="194422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769576" y="5675601"/>
              <a:ext cx="1718188" cy="88001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vi-VN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250V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Down Arrow 25"/>
          <p:cNvSpPr/>
          <p:nvPr/>
        </p:nvSpPr>
        <p:spPr>
          <a:xfrm>
            <a:off x="13365480" y="68814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6212465" y="6881452"/>
            <a:ext cx="533400" cy="533400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59970" y="75634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306955" y="7576174"/>
            <a:ext cx="234442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áp định mức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2377</Words>
  <Application>Microsoft Office PowerPoint</Application>
  <PresentationFormat>Custom</PresentationFormat>
  <Paragraphs>285</Paragraphs>
  <Slides>49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Wingdings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điện 9 ctst</dc:title>
  <dc:creator>Xinh Đẹp Dịu Hiền Huế Thị</dc:creator>
  <cp:lastModifiedBy>GCafe</cp:lastModifiedBy>
  <cp:revision>102</cp:revision>
  <dcterms:created xsi:type="dcterms:W3CDTF">2006-08-16T00:00:00Z</dcterms:created>
  <dcterms:modified xsi:type="dcterms:W3CDTF">2024-09-18T02:06:57Z</dcterms:modified>
  <dc:identifier>DAFn2dd0_sY</dc:identifier>
</cp:coreProperties>
</file>