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  <p:sldMasterId id="2147483684" r:id="rId3"/>
    <p:sldMasterId id="2147483696" r:id="rId4"/>
  </p:sldMasterIdLst>
  <p:notesMasterIdLst>
    <p:notesMasterId r:id="rId48"/>
  </p:notesMasterIdLst>
  <p:sldIdLst>
    <p:sldId id="271" r:id="rId5"/>
    <p:sldId id="257" r:id="rId6"/>
    <p:sldId id="256" r:id="rId7"/>
    <p:sldId id="273" r:id="rId8"/>
    <p:sldId id="278" r:id="rId9"/>
    <p:sldId id="280" r:id="rId10"/>
    <p:sldId id="274" r:id="rId11"/>
    <p:sldId id="281" r:id="rId12"/>
    <p:sldId id="279" r:id="rId13"/>
    <p:sldId id="275" r:id="rId14"/>
    <p:sldId id="268" r:id="rId15"/>
    <p:sldId id="282" r:id="rId16"/>
    <p:sldId id="283" r:id="rId17"/>
    <p:sldId id="276" r:id="rId18"/>
    <p:sldId id="287" r:id="rId19"/>
    <p:sldId id="290" r:id="rId20"/>
    <p:sldId id="284" r:id="rId21"/>
    <p:sldId id="286" r:id="rId22"/>
    <p:sldId id="291" r:id="rId23"/>
    <p:sldId id="288" r:id="rId24"/>
    <p:sldId id="285" r:id="rId25"/>
    <p:sldId id="295" r:id="rId26"/>
    <p:sldId id="289" r:id="rId27"/>
    <p:sldId id="292" r:id="rId28"/>
    <p:sldId id="296" r:id="rId29"/>
    <p:sldId id="293" r:id="rId30"/>
    <p:sldId id="297" r:id="rId31"/>
    <p:sldId id="259" r:id="rId32"/>
    <p:sldId id="298" r:id="rId33"/>
    <p:sldId id="299" r:id="rId34"/>
    <p:sldId id="277" r:id="rId35"/>
    <p:sldId id="301" r:id="rId36"/>
    <p:sldId id="304" r:id="rId37"/>
    <p:sldId id="305" r:id="rId38"/>
    <p:sldId id="302" r:id="rId39"/>
    <p:sldId id="303" r:id="rId40"/>
    <p:sldId id="309" r:id="rId41"/>
    <p:sldId id="306" r:id="rId42"/>
    <p:sldId id="307" r:id="rId43"/>
    <p:sldId id="308" r:id="rId44"/>
    <p:sldId id="294" r:id="rId45"/>
    <p:sldId id="265" r:id="rId46"/>
    <p:sldId id="300" r:id="rId47"/>
  </p:sldIdLst>
  <p:sldSz cx="18288000" cy="10287000"/>
  <p:notesSz cx="6858000" cy="9144000"/>
  <p:embeddedFontLst>
    <p:embeddedFont>
      <p:font typeface="Tahoma" panose="020B0604030504040204" pitchFamily="34" charset="0"/>
      <p:regular r:id="rId49"/>
      <p:bold r:id="rId50"/>
    </p:embeddedFont>
    <p:embeddedFont>
      <p:font typeface="Calibri Light" panose="020F0302020204030204" pitchFamily="34" charset="0"/>
      <p:regular r:id="rId51"/>
      <p:italic r:id="rId52"/>
    </p:embeddedFont>
    <p:embeddedFont>
      <p:font typeface="Fira Sans Extra Condensed" panose="020B0604020202020204" charset="0"/>
      <p:regular r:id="rId53"/>
      <p:bold r:id="rId54"/>
      <p:italic r:id="rId55"/>
      <p:boldItalic r:id="rId56"/>
    </p:embeddedFont>
    <p:embeddedFont>
      <p:font typeface="Anaheim" panose="020B0604020202020204" charset="0"/>
      <p:regular r:id="rId57"/>
    </p:embeddedFont>
    <p:embeddedFont>
      <p:font typeface="Anton" panose="020B0604020202020204" charset="0"/>
      <p:regular r:id="rId58"/>
    </p:embeddedFont>
    <p:embeddedFont>
      <p:font typeface="Calibri" panose="020F0502020204030204" pitchFamily="34" charset="0"/>
      <p:regular r:id="rId59"/>
      <p:bold r:id="rId60"/>
      <p:italic r:id="rId61"/>
      <p:boldItalic r:id="rId62"/>
    </p:embeddedFont>
    <p:embeddedFont>
      <p:font typeface="Advent Pro" panose="020B0604020202020204" charset="0"/>
      <p:regular r:id="rId63"/>
      <p:bold r:id="rId64"/>
      <p:italic r:id="rId65"/>
      <p:boldItalic r:id="rId6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C294"/>
    <a:srgbClr val="F1D055"/>
    <a:srgbClr val="F4DA7C"/>
    <a:srgbClr val="2D406A"/>
    <a:srgbClr val="F9C9C5"/>
    <a:srgbClr val="B1E5DB"/>
    <a:srgbClr val="FAF8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0844" autoAdjust="0"/>
  </p:normalViewPr>
  <p:slideViewPr>
    <p:cSldViewPr>
      <p:cViewPr varScale="1">
        <p:scale>
          <a:sx n="45" d="100"/>
          <a:sy n="45" d="100"/>
        </p:scale>
        <p:origin x="24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font" Target="fonts/font15.fntdata"/><Relationship Id="rId68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66" Type="http://schemas.openxmlformats.org/officeDocument/2006/relationships/font" Target="fonts/font18.fntdata"/><Relationship Id="rId5" Type="http://schemas.openxmlformats.org/officeDocument/2006/relationships/slide" Target="slides/slide1.xml"/><Relationship Id="rId61" Type="http://schemas.openxmlformats.org/officeDocument/2006/relationships/font" Target="fonts/font13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64" Type="http://schemas.openxmlformats.org/officeDocument/2006/relationships/font" Target="fonts/font16.fntdata"/><Relationship Id="rId69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11.fntdata"/><Relationship Id="rId67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6.fntdata"/><Relationship Id="rId62" Type="http://schemas.openxmlformats.org/officeDocument/2006/relationships/font" Target="fonts/font14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65" Type="http://schemas.openxmlformats.org/officeDocument/2006/relationships/font" Target="fonts/font1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font" Target="fonts/font2.fntdata"/><Relationship Id="rId55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926969-93A2-4F15-AA07-C3222DFC6FBB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192172-AD77-405C-943E-2A63562B4E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39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b233e76c4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gb233e76c4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75658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 smtClean="0"/>
              <a:t>Để</a:t>
            </a:r>
            <a:r>
              <a:rPr lang="en-US" b="1" dirty="0" smtClean="0"/>
              <a:t> </a:t>
            </a:r>
            <a:r>
              <a:rPr lang="en-US" b="1" dirty="0" err="1" smtClean="0"/>
              <a:t>hiển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thị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đáp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án</a:t>
            </a:r>
            <a:r>
              <a:rPr lang="en-US" b="1" baseline="0" dirty="0" smtClean="0"/>
              <a:t>, </a:t>
            </a:r>
            <a:r>
              <a:rPr lang="en-US" b="1" baseline="0" dirty="0" err="1" smtClean="0"/>
              <a:t>các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thầy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cô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bấm</a:t>
            </a:r>
            <a:r>
              <a:rPr lang="en-US" b="1" baseline="0" dirty="0" smtClean="0"/>
              <a:t> </a:t>
            </a:r>
            <a:r>
              <a:rPr lang="en-US" b="1" baseline="0" smtClean="0"/>
              <a:t>vào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chữ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cái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màu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vàng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C184AD42-D19D-41C7-A3A3-FF173156FB42}" type="slidenum">
              <a:rPr lang="en-US" sz="1400" kern="0" smtClean="0">
                <a:solidFill>
                  <a:prstClr val="black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37</a:t>
            </a:fld>
            <a:endParaRPr lang="en-US" sz="1400" kern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81183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 smtClean="0"/>
              <a:t>Để</a:t>
            </a:r>
            <a:r>
              <a:rPr lang="en-US" b="1" dirty="0" smtClean="0"/>
              <a:t> </a:t>
            </a:r>
            <a:r>
              <a:rPr lang="en-US" b="1" dirty="0" err="1" smtClean="0"/>
              <a:t>hiển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thị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đáp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án</a:t>
            </a:r>
            <a:r>
              <a:rPr lang="en-US" b="1" baseline="0" dirty="0" smtClean="0"/>
              <a:t>, </a:t>
            </a:r>
            <a:r>
              <a:rPr lang="en-US" b="1" baseline="0" dirty="0" err="1" smtClean="0"/>
              <a:t>các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thầy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cô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bấm</a:t>
            </a:r>
            <a:r>
              <a:rPr lang="en-US" b="1" baseline="0" dirty="0" smtClean="0"/>
              <a:t> </a:t>
            </a:r>
            <a:r>
              <a:rPr lang="en-US" b="1" baseline="0" smtClean="0"/>
              <a:t>vào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chữ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cái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màu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vàng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C184AD42-D19D-41C7-A3A3-FF173156FB42}" type="slidenum">
              <a:rPr lang="en-US" sz="1400" kern="0" smtClean="0">
                <a:solidFill>
                  <a:prstClr val="black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38</a:t>
            </a:fld>
            <a:endParaRPr lang="en-US" sz="1400" kern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05355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 smtClean="0"/>
              <a:t>Để</a:t>
            </a:r>
            <a:r>
              <a:rPr lang="en-US" b="1" dirty="0" smtClean="0"/>
              <a:t> </a:t>
            </a:r>
            <a:r>
              <a:rPr lang="en-US" b="1" dirty="0" err="1" smtClean="0"/>
              <a:t>hiển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thị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đáp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án</a:t>
            </a:r>
            <a:r>
              <a:rPr lang="en-US" b="1" baseline="0" dirty="0" smtClean="0"/>
              <a:t>, </a:t>
            </a:r>
            <a:r>
              <a:rPr lang="en-US" b="1" baseline="0" dirty="0" err="1" smtClean="0"/>
              <a:t>các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thầy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cô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bấm</a:t>
            </a:r>
            <a:r>
              <a:rPr lang="en-US" b="1" baseline="0" dirty="0" smtClean="0"/>
              <a:t> </a:t>
            </a:r>
            <a:r>
              <a:rPr lang="en-US" b="1" baseline="0" smtClean="0"/>
              <a:t>vào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chữ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cái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màu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vàng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C184AD42-D19D-41C7-A3A3-FF173156FB42}" type="slidenum">
              <a:rPr lang="en-US" sz="1400" kern="0" smtClean="0">
                <a:solidFill>
                  <a:prstClr val="black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39</a:t>
            </a:fld>
            <a:endParaRPr lang="en-US" sz="1400" kern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97713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 smtClean="0"/>
              <a:t>Để</a:t>
            </a:r>
            <a:r>
              <a:rPr lang="en-US" b="1" dirty="0" smtClean="0"/>
              <a:t> </a:t>
            </a:r>
            <a:r>
              <a:rPr lang="en-US" b="1" dirty="0" err="1" smtClean="0"/>
              <a:t>hiển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thị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đáp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án</a:t>
            </a:r>
            <a:r>
              <a:rPr lang="en-US" b="1" baseline="0" dirty="0" smtClean="0"/>
              <a:t>, </a:t>
            </a:r>
            <a:r>
              <a:rPr lang="en-US" b="1" baseline="0" dirty="0" err="1" smtClean="0"/>
              <a:t>các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thầy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cô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bấm</a:t>
            </a:r>
            <a:r>
              <a:rPr lang="en-US" b="1" baseline="0" dirty="0" smtClean="0"/>
              <a:t> </a:t>
            </a:r>
            <a:r>
              <a:rPr lang="en-US" b="1" baseline="0" smtClean="0"/>
              <a:t>vào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chữ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cái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màu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vàng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C184AD42-D19D-41C7-A3A3-FF173156FB42}" type="slidenum">
              <a:rPr lang="en-US" sz="1400" kern="0" smtClean="0">
                <a:solidFill>
                  <a:prstClr val="black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40</a:t>
            </a:fld>
            <a:endParaRPr lang="en-US" sz="1400" kern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6478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192172-AD77-405C-943E-2A63562B4EF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902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mtClean="0"/>
              <a:t>Bấm</a:t>
            </a:r>
            <a:r>
              <a:rPr lang="vi-VN" baseline="0" smtClean="0"/>
              <a:t> chọn vào các hình tròn để hiển thị đáp án.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192172-AD77-405C-943E-2A63562B4EF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1811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192172-AD77-405C-943E-2A63562B4EF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4456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5255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 smtClean="0"/>
              <a:t>Để</a:t>
            </a:r>
            <a:r>
              <a:rPr lang="en-US" b="1" dirty="0" smtClean="0"/>
              <a:t> </a:t>
            </a:r>
            <a:r>
              <a:rPr lang="en-US" b="1" dirty="0" err="1" smtClean="0"/>
              <a:t>hiển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thị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đáp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án</a:t>
            </a:r>
            <a:r>
              <a:rPr lang="en-US" b="1" baseline="0" dirty="0" smtClean="0"/>
              <a:t>, </a:t>
            </a:r>
            <a:r>
              <a:rPr lang="en-US" b="1" baseline="0" dirty="0" err="1" smtClean="0"/>
              <a:t>các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thầy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cô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bấm</a:t>
            </a:r>
            <a:r>
              <a:rPr lang="en-US" b="1" baseline="0" dirty="0" smtClean="0"/>
              <a:t> </a:t>
            </a:r>
            <a:r>
              <a:rPr lang="en-US" b="1" baseline="0" smtClean="0"/>
              <a:t>vào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chữ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cái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màu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vàng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C184AD42-D19D-41C7-A3A3-FF173156FB42}" type="slidenum">
              <a:rPr lang="en-US" sz="1400" kern="0" smtClean="0">
                <a:solidFill>
                  <a:prstClr val="black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33</a:t>
            </a:fld>
            <a:endParaRPr lang="en-US" sz="1400" kern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92657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 smtClean="0"/>
              <a:t>Để</a:t>
            </a:r>
            <a:r>
              <a:rPr lang="en-US" b="1" dirty="0" smtClean="0"/>
              <a:t> </a:t>
            </a:r>
            <a:r>
              <a:rPr lang="en-US" b="1" dirty="0" err="1" smtClean="0"/>
              <a:t>hiển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thị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đáp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án</a:t>
            </a:r>
            <a:r>
              <a:rPr lang="en-US" b="1" baseline="0" dirty="0" smtClean="0"/>
              <a:t>, </a:t>
            </a:r>
            <a:r>
              <a:rPr lang="en-US" b="1" baseline="0" dirty="0" err="1" smtClean="0"/>
              <a:t>các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thầy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cô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bấm</a:t>
            </a:r>
            <a:r>
              <a:rPr lang="en-US" b="1" baseline="0" dirty="0" smtClean="0"/>
              <a:t> </a:t>
            </a:r>
            <a:r>
              <a:rPr lang="en-US" b="1" baseline="0" smtClean="0"/>
              <a:t>vào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chữ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cái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màu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vàng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C184AD42-D19D-41C7-A3A3-FF173156FB42}" type="slidenum">
              <a:rPr lang="en-US" sz="1400" kern="0" smtClean="0">
                <a:solidFill>
                  <a:prstClr val="black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34</a:t>
            </a:fld>
            <a:endParaRPr lang="en-US" sz="1400" kern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29473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 smtClean="0"/>
              <a:t>Để</a:t>
            </a:r>
            <a:r>
              <a:rPr lang="en-US" b="1" dirty="0" smtClean="0"/>
              <a:t> </a:t>
            </a:r>
            <a:r>
              <a:rPr lang="en-US" b="1" dirty="0" err="1" smtClean="0"/>
              <a:t>hiển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thị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đáp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án</a:t>
            </a:r>
            <a:r>
              <a:rPr lang="en-US" b="1" baseline="0" dirty="0" smtClean="0"/>
              <a:t>, </a:t>
            </a:r>
            <a:r>
              <a:rPr lang="en-US" b="1" baseline="0" dirty="0" err="1" smtClean="0"/>
              <a:t>các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thầy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cô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bấm</a:t>
            </a:r>
            <a:r>
              <a:rPr lang="en-US" b="1" baseline="0" dirty="0" smtClean="0"/>
              <a:t> </a:t>
            </a:r>
            <a:r>
              <a:rPr lang="en-US" b="1" baseline="0" smtClean="0"/>
              <a:t>vào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chữ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cái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màu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vàng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C184AD42-D19D-41C7-A3A3-FF173156FB42}" type="slidenum">
              <a:rPr lang="en-US" sz="1400" kern="0" smtClean="0">
                <a:solidFill>
                  <a:prstClr val="black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35</a:t>
            </a:fld>
            <a:endParaRPr lang="en-US" sz="1400" kern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58103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 smtClean="0"/>
              <a:t>Để</a:t>
            </a:r>
            <a:r>
              <a:rPr lang="en-US" b="1" dirty="0" smtClean="0"/>
              <a:t> </a:t>
            </a:r>
            <a:r>
              <a:rPr lang="en-US" b="1" dirty="0" err="1" smtClean="0"/>
              <a:t>hiển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thị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đáp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án</a:t>
            </a:r>
            <a:r>
              <a:rPr lang="en-US" b="1" baseline="0" dirty="0" smtClean="0"/>
              <a:t>, </a:t>
            </a:r>
            <a:r>
              <a:rPr lang="en-US" b="1" baseline="0" dirty="0" err="1" smtClean="0"/>
              <a:t>các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thầy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cô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bấm</a:t>
            </a:r>
            <a:r>
              <a:rPr lang="en-US" b="1" baseline="0" dirty="0" smtClean="0"/>
              <a:t> </a:t>
            </a:r>
            <a:r>
              <a:rPr lang="en-US" b="1" baseline="0" smtClean="0"/>
              <a:t>vào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chữ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cái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màu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vàng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C184AD42-D19D-41C7-A3A3-FF173156FB42}" type="slidenum">
              <a:rPr lang="en-US" sz="1400" kern="0" smtClean="0">
                <a:solidFill>
                  <a:prstClr val="black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36</a:t>
            </a:fld>
            <a:endParaRPr lang="en-US" sz="1400" kern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4587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8537150" y="817850"/>
            <a:ext cx="7877400" cy="520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537150" y="6202600"/>
            <a:ext cx="6456600" cy="133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000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sz="2800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"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43348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623400" y="4301700"/>
            <a:ext cx="170412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sz="2800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"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3521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14400" y="817850"/>
            <a:ext cx="16459200" cy="121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1369950" y="3063900"/>
            <a:ext cx="15547800" cy="607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350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2900">
                <a:latin typeface="Anaheim"/>
                <a:ea typeface="Anaheim"/>
                <a:cs typeface="Anaheim"/>
                <a:sym typeface="Anaheim"/>
              </a:defRPr>
            </a:lvl1pPr>
            <a:lvl2pPr marL="1828800" lvl="1" indent="-635000"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2900">
                <a:latin typeface="Anaheim"/>
                <a:ea typeface="Anaheim"/>
                <a:cs typeface="Anaheim"/>
                <a:sym typeface="Anaheim"/>
              </a:defRPr>
            </a:lvl2pPr>
            <a:lvl3pPr marL="2743200" lvl="2" indent="-635000"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3pPr>
            <a:lvl4pPr marL="3657600" lvl="3" indent="-635000"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4pPr>
            <a:lvl5pPr marL="4572000" lvl="4" indent="-635000"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5pPr>
            <a:lvl6pPr marL="5486400" lvl="5" indent="-635000"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6pPr>
            <a:lvl7pPr marL="6400800" lvl="6" indent="-635000"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7pPr>
            <a:lvl8pPr marL="7315200" lvl="7" indent="-635000"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8pPr>
            <a:lvl9pPr marL="8229600" lvl="8" indent="-635000">
              <a:spcBef>
                <a:spcPts val="3200"/>
              </a:spcBef>
              <a:spcAft>
                <a:spcPts val="320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sz="2800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"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98014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914400" y="817850"/>
            <a:ext cx="16459200" cy="121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79998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350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2"/>
          </p:nvPr>
        </p:nvSpPr>
        <p:spPr>
          <a:xfrm>
            <a:off x="9664800" y="2304950"/>
            <a:ext cx="79998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350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sz="2800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"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75973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sz="2800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"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5107650" y="819150"/>
            <a:ext cx="8073600" cy="77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58214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>
            <a:spLocks noGrp="1"/>
          </p:cNvSpPr>
          <p:nvPr>
            <p:ph type="title"/>
          </p:nvPr>
        </p:nvSpPr>
        <p:spPr>
          <a:xfrm>
            <a:off x="623400" y="1111200"/>
            <a:ext cx="5616000" cy="151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body" idx="1"/>
          </p:nvPr>
        </p:nvSpPr>
        <p:spPr>
          <a:xfrm>
            <a:off x="623400" y="2779200"/>
            <a:ext cx="5616000" cy="63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096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4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sz="2800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"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25653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980500" y="900300"/>
            <a:ext cx="12735600" cy="818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sz="2800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"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2474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/>
          <p:nvPr/>
        </p:nvSpPr>
        <p:spPr>
          <a:xfrm>
            <a:off x="9144000" y="-250"/>
            <a:ext cx="9144000" cy="1028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36;p9"/>
          <p:cNvSpPr txBox="1">
            <a:spLocks noGrp="1"/>
          </p:cNvSpPr>
          <p:nvPr>
            <p:ph type="title"/>
          </p:nvPr>
        </p:nvSpPr>
        <p:spPr>
          <a:xfrm>
            <a:off x="531000" y="2466350"/>
            <a:ext cx="8090400" cy="296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subTitle" idx="1"/>
          </p:nvPr>
        </p:nvSpPr>
        <p:spPr>
          <a:xfrm>
            <a:off x="531000" y="5606150"/>
            <a:ext cx="8090400" cy="247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body" idx="2"/>
          </p:nvPr>
        </p:nvSpPr>
        <p:spPr>
          <a:xfrm>
            <a:off x="9879000" y="1448150"/>
            <a:ext cx="7674000" cy="739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400" lvl="0" indent="-685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800" lvl="1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200" lvl="2" indent="-635000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600" lvl="3" indent="-635000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2000" lvl="4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400" lvl="5" indent="-635000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800" lvl="6" indent="-635000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200" lvl="7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600" lvl="8" indent="-635000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sz="2800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"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4446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body" idx="1"/>
          </p:nvPr>
        </p:nvSpPr>
        <p:spPr>
          <a:xfrm>
            <a:off x="623400" y="8461150"/>
            <a:ext cx="11997600" cy="121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400" lvl="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sz="2800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"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38348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1"/>
          <p:cNvSpPr txBox="1">
            <a:spLocks noGrp="1"/>
          </p:cNvSpPr>
          <p:nvPr>
            <p:ph type="title" hasCustomPrompt="1"/>
          </p:nvPr>
        </p:nvSpPr>
        <p:spPr>
          <a:xfrm>
            <a:off x="623400" y="2212250"/>
            <a:ext cx="17041200" cy="392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1"/>
          </p:nvPr>
        </p:nvSpPr>
        <p:spPr>
          <a:xfrm>
            <a:off x="623400" y="6304450"/>
            <a:ext cx="17041200" cy="26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858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800" lvl="1" indent="-635000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200" lvl="2" indent="-635000" algn="ctr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600" lvl="3" indent="-635000" algn="ctr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2000" lvl="4" indent="-635000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400" lvl="5" indent="-635000" algn="ctr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800" lvl="6" indent="-635000" algn="ctr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200" lvl="7" indent="-635000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600" lvl="8" indent="-635000" algn="ctr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sz="2800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"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94112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2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sz="2800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"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11722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6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2286000" y="5403061"/>
            <a:ext cx="13716000" cy="2483645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17" indent="0" algn="ctr">
              <a:buNone/>
              <a:defRPr sz="3000"/>
            </a:lvl2pPr>
            <a:lvl3pPr marL="1371636" indent="0" algn="ctr">
              <a:buNone/>
              <a:defRPr sz="2700"/>
            </a:lvl3pPr>
            <a:lvl4pPr marL="2057453" indent="0" algn="ctr">
              <a:buNone/>
              <a:defRPr sz="2400"/>
            </a:lvl4pPr>
            <a:lvl5pPr marL="2743268" indent="0" algn="ctr">
              <a:buNone/>
              <a:defRPr sz="2400"/>
            </a:lvl5pPr>
            <a:lvl6pPr marL="3429087" indent="0" algn="ctr">
              <a:buNone/>
              <a:defRPr sz="2400"/>
            </a:lvl6pPr>
            <a:lvl7pPr marL="4114904" indent="0" algn="ctr">
              <a:buNone/>
              <a:defRPr sz="2400"/>
            </a:lvl7pPr>
            <a:lvl8pPr marL="4800720" indent="0" algn="ctr">
              <a:buNone/>
              <a:defRPr sz="2400"/>
            </a:lvl8pPr>
            <a:lvl9pPr marL="5486537" indent="0" algn="ctr">
              <a:buNone/>
              <a:defRPr sz="24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3EFB-E5A4-4F85-84D0-3F54949E58B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E1E3-0430-46C2-B0D3-2490A70B129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4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3EFB-E5A4-4F85-84D0-3F54949E58B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E1E3-0430-46C2-B0D3-2490A70B129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38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7" y="2564612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247777" y="6884199"/>
            <a:ext cx="15773400" cy="2250282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17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36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5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6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8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90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72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53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3EFB-E5A4-4F85-84D0-3F54949E58B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E1E3-0430-46C2-B0D3-2490A70B129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18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1257300" y="2738438"/>
            <a:ext cx="7772400" cy="652700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9258300" y="2738438"/>
            <a:ext cx="7772400" cy="652700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3EFB-E5A4-4F85-84D0-3F54949E58B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E1E3-0430-46C2-B0D3-2490A70B129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41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91"/>
            <a:ext cx="15773400" cy="198834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259687" y="2521746"/>
            <a:ext cx="77366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17" indent="0">
              <a:buNone/>
              <a:defRPr sz="3000" b="1"/>
            </a:lvl2pPr>
            <a:lvl3pPr marL="1371636" indent="0">
              <a:buNone/>
              <a:defRPr sz="2700" b="1"/>
            </a:lvl3pPr>
            <a:lvl4pPr marL="2057453" indent="0">
              <a:buNone/>
              <a:defRPr sz="2400" b="1"/>
            </a:lvl4pPr>
            <a:lvl5pPr marL="2743268" indent="0">
              <a:buNone/>
              <a:defRPr sz="2400" b="1"/>
            </a:lvl5pPr>
            <a:lvl6pPr marL="3429087" indent="0">
              <a:buNone/>
              <a:defRPr sz="2400" b="1"/>
            </a:lvl6pPr>
            <a:lvl7pPr marL="4114904" indent="0">
              <a:buNone/>
              <a:defRPr sz="2400" b="1"/>
            </a:lvl7pPr>
            <a:lvl8pPr marL="4800720" indent="0">
              <a:buNone/>
              <a:defRPr sz="2400" b="1"/>
            </a:lvl8pPr>
            <a:lvl9pPr marL="5486537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1259687" y="3757617"/>
            <a:ext cx="77366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9258303" y="2521746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17" indent="0">
              <a:buNone/>
              <a:defRPr sz="3000" b="1"/>
            </a:lvl2pPr>
            <a:lvl3pPr marL="1371636" indent="0">
              <a:buNone/>
              <a:defRPr sz="2700" b="1"/>
            </a:lvl3pPr>
            <a:lvl4pPr marL="2057453" indent="0">
              <a:buNone/>
              <a:defRPr sz="2400" b="1"/>
            </a:lvl4pPr>
            <a:lvl5pPr marL="2743268" indent="0">
              <a:buNone/>
              <a:defRPr sz="2400" b="1"/>
            </a:lvl5pPr>
            <a:lvl6pPr marL="3429087" indent="0">
              <a:buNone/>
              <a:defRPr sz="2400" b="1"/>
            </a:lvl6pPr>
            <a:lvl7pPr marL="4114904" indent="0">
              <a:buNone/>
              <a:defRPr sz="2400" b="1"/>
            </a:lvl7pPr>
            <a:lvl8pPr marL="4800720" indent="0">
              <a:buNone/>
              <a:defRPr sz="2400" b="1"/>
            </a:lvl8pPr>
            <a:lvl9pPr marL="5486537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9258303" y="3757617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3EFB-E5A4-4F85-84D0-3F54949E58B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E1E3-0430-46C2-B0D3-2490A70B129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90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3EFB-E5A4-4F85-84D0-3F54949E58B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E1E3-0430-46C2-B0D3-2490A70B129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66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3EFB-E5A4-4F85-84D0-3F54949E58B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E1E3-0430-46C2-B0D3-2490A70B129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61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7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7774782" y="1481143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259687" y="3086103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17" indent="0">
              <a:buNone/>
              <a:defRPr sz="2100"/>
            </a:lvl2pPr>
            <a:lvl3pPr marL="1371636" indent="0">
              <a:buNone/>
              <a:defRPr sz="1800"/>
            </a:lvl3pPr>
            <a:lvl4pPr marL="2057453" indent="0">
              <a:buNone/>
              <a:defRPr sz="1500"/>
            </a:lvl4pPr>
            <a:lvl5pPr marL="2743268" indent="0">
              <a:buNone/>
              <a:defRPr sz="1500"/>
            </a:lvl5pPr>
            <a:lvl6pPr marL="3429087" indent="0">
              <a:buNone/>
              <a:defRPr sz="1500"/>
            </a:lvl6pPr>
            <a:lvl7pPr marL="4114904" indent="0">
              <a:buNone/>
              <a:defRPr sz="1500"/>
            </a:lvl7pPr>
            <a:lvl8pPr marL="4800720" indent="0">
              <a:buNone/>
              <a:defRPr sz="1500"/>
            </a:lvl8pPr>
            <a:lvl9pPr marL="5486537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3EFB-E5A4-4F85-84D0-3F54949E58B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E1E3-0430-46C2-B0D3-2490A70B129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05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7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43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17" indent="0">
              <a:buNone/>
              <a:defRPr sz="4200"/>
            </a:lvl2pPr>
            <a:lvl3pPr marL="1371636" indent="0">
              <a:buNone/>
              <a:defRPr sz="3600"/>
            </a:lvl3pPr>
            <a:lvl4pPr marL="2057453" indent="0">
              <a:buNone/>
              <a:defRPr sz="3000"/>
            </a:lvl4pPr>
            <a:lvl5pPr marL="2743268" indent="0">
              <a:buNone/>
              <a:defRPr sz="3000"/>
            </a:lvl5pPr>
            <a:lvl6pPr marL="3429087" indent="0">
              <a:buNone/>
              <a:defRPr sz="3000"/>
            </a:lvl6pPr>
            <a:lvl7pPr marL="4114904" indent="0">
              <a:buNone/>
              <a:defRPr sz="3000"/>
            </a:lvl7pPr>
            <a:lvl8pPr marL="4800720" indent="0">
              <a:buNone/>
              <a:defRPr sz="3000"/>
            </a:lvl8pPr>
            <a:lvl9pPr marL="5486537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259687" y="3086103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17" indent="0">
              <a:buNone/>
              <a:defRPr sz="2100"/>
            </a:lvl2pPr>
            <a:lvl3pPr marL="1371636" indent="0">
              <a:buNone/>
              <a:defRPr sz="1800"/>
            </a:lvl3pPr>
            <a:lvl4pPr marL="2057453" indent="0">
              <a:buNone/>
              <a:defRPr sz="1500"/>
            </a:lvl4pPr>
            <a:lvl5pPr marL="2743268" indent="0">
              <a:buNone/>
              <a:defRPr sz="1500"/>
            </a:lvl5pPr>
            <a:lvl6pPr marL="3429087" indent="0">
              <a:buNone/>
              <a:defRPr sz="1500"/>
            </a:lvl6pPr>
            <a:lvl7pPr marL="4114904" indent="0">
              <a:buNone/>
              <a:defRPr sz="1500"/>
            </a:lvl7pPr>
            <a:lvl8pPr marL="4800720" indent="0">
              <a:buNone/>
              <a:defRPr sz="1500"/>
            </a:lvl8pPr>
            <a:lvl9pPr marL="5486537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3EFB-E5A4-4F85-84D0-3F54949E58B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E1E3-0430-46C2-B0D3-2490A70B129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44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3EFB-E5A4-4F85-84D0-3F54949E58B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E1E3-0430-46C2-B0D3-2490A70B129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96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3" y="547691"/>
            <a:ext cx="3943350" cy="871775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1257303" y="547691"/>
            <a:ext cx="11601450" cy="871775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3EFB-E5A4-4F85-84D0-3F54949E58B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E1E3-0430-46C2-B0D3-2490A70B129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12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A15578-682B-4A01-9638-014C16DE1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6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5AAC1EE-97A3-4603-AA67-B9B86F55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9"/>
            <a:ext cx="13716000" cy="2483645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35" indent="0" algn="ctr">
              <a:buNone/>
              <a:defRPr sz="3000"/>
            </a:lvl2pPr>
            <a:lvl3pPr marL="1371669" indent="0" algn="ctr">
              <a:buNone/>
              <a:defRPr sz="2700"/>
            </a:lvl3pPr>
            <a:lvl4pPr marL="2057504" indent="0" algn="ctr">
              <a:buNone/>
              <a:defRPr sz="2400"/>
            </a:lvl4pPr>
            <a:lvl5pPr marL="2743337" indent="0" algn="ctr">
              <a:buNone/>
              <a:defRPr sz="2400"/>
            </a:lvl5pPr>
            <a:lvl6pPr marL="3429171" indent="0" algn="ctr">
              <a:buNone/>
              <a:defRPr sz="2400"/>
            </a:lvl6pPr>
            <a:lvl7pPr marL="4115006" indent="0" algn="ctr">
              <a:buNone/>
              <a:defRPr sz="2400"/>
            </a:lvl7pPr>
            <a:lvl8pPr marL="4800840" indent="0" algn="ctr">
              <a:buNone/>
              <a:defRPr sz="2400"/>
            </a:lvl8pPr>
            <a:lvl9pPr marL="5486675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770C8B9-3AC5-46CF-A12A-6DF4288A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98CA0AF-530D-4EBD-B965-8B94F5F1B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359C82-3A0F-48FF-926E-5D04481A0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6055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D41855-5658-46FC-B1E4-D8A33D040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1E48DD4-982E-4DF5-83BC-71D4D6BCE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8C6D471-1D4A-4A93-8DC4-6EC44FFF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8EF56D3-DE4D-452A-8EDB-00A20AD17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3EE1EB-0B3D-4FD7-B6AB-2BD17542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1401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AAF01F-173B-42F4-B79E-090D56AC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7" y="2564611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FF68C77-CBFA-461F-A51E-325EB9550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7" y="6884198"/>
            <a:ext cx="15773400" cy="2250282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35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69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50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33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17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500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8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67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91E92DB-083F-452B-B9A8-07F35FD15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0284B60-C1EA-4B69-AA90-8F1E5FB94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F62BA63-766D-48C7-962C-260FED02A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7773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4F6C79-9DB9-41C2-AB7F-EE2DBD4C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B300A1-412B-4D8E-A682-9491921A9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2449AE0-B2AB-4AC5-AD17-D5485CF0B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D4E3E69-8221-46DF-8417-9117474D9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C0CA87B-A6B0-4084-8ABD-22FC70DE9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59FFCA0-2136-413A-9FC4-8666492A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6078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CC1165-B1EA-4947-A1FB-D9CF6BE2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9"/>
            <a:ext cx="15773400" cy="198834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6949C6E-764C-4F36-94CB-FE2A2DF8C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5" y="2521746"/>
            <a:ext cx="77366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35" indent="0">
              <a:buNone/>
              <a:defRPr sz="3000" b="1"/>
            </a:lvl2pPr>
            <a:lvl3pPr marL="1371669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7" indent="0">
              <a:buNone/>
              <a:defRPr sz="2400" b="1"/>
            </a:lvl5pPr>
            <a:lvl6pPr marL="3429171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5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A9B79E8-DF7C-4EBB-9F3B-6BE1496FD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5" y="3757616"/>
            <a:ext cx="77366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42F9A33-7E46-4A42-A0A4-E18DB17B89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2" y="2521746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35" indent="0">
              <a:buNone/>
              <a:defRPr sz="3000" b="1"/>
            </a:lvl2pPr>
            <a:lvl3pPr marL="1371669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7" indent="0">
              <a:buNone/>
              <a:defRPr sz="2400" b="1"/>
            </a:lvl5pPr>
            <a:lvl6pPr marL="3429171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5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68AAA32-05F2-47FB-B9B2-30397B27C7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2" y="3757616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50AE778-A2FD-4AD5-B23E-61A0D2506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AF383F0-95C5-45CA-90E7-CB223748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417D151-FD6A-419A-A7B0-CA8BE2A2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8358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5CD961-234E-4CF8-B0EF-237952B82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A917F9D-08A6-466A-864D-D2F376CC9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EDF56FB-BF1A-451B-AFCC-8E5E82A91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85A4458-ED35-410C-9316-3AE12AF06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580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26121E3-1542-49D2-AFE7-215B078A3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DB79D1B-E5A5-4FF6-B1AF-3C1CE82BE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CA32E8B-A5B1-45B5-9A9F-B5EF9E6E9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278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34EF36-1426-4285-828F-C8CFBFE98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6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D2C0F19-B360-4B7D-8B84-54564343E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161CC49-77D0-4E31-A9D2-D30F8EDAE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6" y="3086102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35" indent="0">
              <a:buNone/>
              <a:defRPr sz="2100"/>
            </a:lvl2pPr>
            <a:lvl3pPr marL="1371669" indent="0">
              <a:buNone/>
              <a:defRPr sz="1800"/>
            </a:lvl3pPr>
            <a:lvl4pPr marL="2057504" indent="0">
              <a:buNone/>
              <a:defRPr sz="1500"/>
            </a:lvl4pPr>
            <a:lvl5pPr marL="2743337" indent="0">
              <a:buNone/>
              <a:defRPr sz="1500"/>
            </a:lvl5pPr>
            <a:lvl6pPr marL="3429171" indent="0">
              <a:buNone/>
              <a:defRPr sz="1500"/>
            </a:lvl6pPr>
            <a:lvl7pPr marL="4115006" indent="0">
              <a:buNone/>
              <a:defRPr sz="1500"/>
            </a:lvl7pPr>
            <a:lvl8pPr marL="4800840" indent="0">
              <a:buNone/>
              <a:defRPr sz="1500"/>
            </a:lvl8pPr>
            <a:lvl9pPr marL="5486675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2AB92D8-AB77-44F5-B9DD-F7A3C2F6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F0A841E-88D4-4D0A-97C4-E4897B618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454F814-BBE2-4CE3-B3C8-C4A938E78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1030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E247E2-3FF2-44B7-B10F-3C06FDF7C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6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C9E9FEF-3FB3-4E4C-A935-958BA93288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35" indent="0">
              <a:buNone/>
              <a:defRPr sz="4200"/>
            </a:lvl2pPr>
            <a:lvl3pPr marL="1371669" indent="0">
              <a:buNone/>
              <a:defRPr sz="3600"/>
            </a:lvl3pPr>
            <a:lvl4pPr marL="2057504" indent="0">
              <a:buNone/>
              <a:defRPr sz="3000"/>
            </a:lvl4pPr>
            <a:lvl5pPr marL="2743337" indent="0">
              <a:buNone/>
              <a:defRPr sz="3000"/>
            </a:lvl5pPr>
            <a:lvl6pPr marL="3429171" indent="0">
              <a:buNone/>
              <a:defRPr sz="3000"/>
            </a:lvl6pPr>
            <a:lvl7pPr marL="4115006" indent="0">
              <a:buNone/>
              <a:defRPr sz="3000"/>
            </a:lvl7pPr>
            <a:lvl8pPr marL="4800840" indent="0">
              <a:buNone/>
              <a:defRPr sz="3000"/>
            </a:lvl8pPr>
            <a:lvl9pPr marL="5486675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9F12C7B-8B90-4958-A986-27D36990B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6" y="3086102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35" indent="0">
              <a:buNone/>
              <a:defRPr sz="2100"/>
            </a:lvl2pPr>
            <a:lvl3pPr marL="1371669" indent="0">
              <a:buNone/>
              <a:defRPr sz="1800"/>
            </a:lvl3pPr>
            <a:lvl4pPr marL="2057504" indent="0">
              <a:buNone/>
              <a:defRPr sz="1500"/>
            </a:lvl4pPr>
            <a:lvl5pPr marL="2743337" indent="0">
              <a:buNone/>
              <a:defRPr sz="1500"/>
            </a:lvl5pPr>
            <a:lvl6pPr marL="3429171" indent="0">
              <a:buNone/>
              <a:defRPr sz="1500"/>
            </a:lvl6pPr>
            <a:lvl7pPr marL="4115006" indent="0">
              <a:buNone/>
              <a:defRPr sz="1500"/>
            </a:lvl7pPr>
            <a:lvl8pPr marL="4800840" indent="0">
              <a:buNone/>
              <a:defRPr sz="1500"/>
            </a:lvl8pPr>
            <a:lvl9pPr marL="5486675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94EFE80-B253-4A84-BE72-FE1337473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A70AA07-12BD-4E8C-B324-9F0CBE23C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5AF4ED2-925B-495F-9A04-20C40D1E4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8300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E5AAED-E4CB-438E-BAE6-D874C01F5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DCA6078-7021-47C7-8ADD-30EB0D4D7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F7DC22C-267E-4ADC-AF05-BEB721900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AACB2E6-036D-489B-AF95-7F191F409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6DBCEB-45FD-4CA2-89E1-0743C2C24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5904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6BF1447-7437-45B5-955F-F450CFC6F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2" y="547690"/>
            <a:ext cx="3943350" cy="871775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2DF0BE9-59DA-4877-8D0D-735633F5C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2" y="547690"/>
            <a:ext cx="11601450" cy="871775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E9A8181-2D82-4E5A-A55B-C3850F30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06443D1-9D50-4347-8EF4-C71123BDF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A7B7A19-FC92-4734-BBA7-FBC0512D2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504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14400" y="817850"/>
            <a:ext cx="16459200" cy="12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ton"/>
              <a:buNone/>
              <a:defRPr sz="2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ton"/>
              <a:buNone/>
              <a:defRPr sz="2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ton"/>
              <a:buNone/>
              <a:defRPr sz="2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ton"/>
              <a:buNone/>
              <a:defRPr sz="2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ton"/>
              <a:buNone/>
              <a:defRPr sz="2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ton"/>
              <a:buNone/>
              <a:defRPr sz="2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ton"/>
              <a:buNone/>
              <a:defRPr sz="2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ton"/>
              <a:buNone/>
              <a:defRPr sz="2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ton"/>
              <a:buNone/>
              <a:defRPr sz="2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14400" y="2304950"/>
            <a:ext cx="16459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Extra Condensed"/>
              <a:buChar char="●"/>
              <a:defRPr sz="1800">
                <a:solidFill>
                  <a:schemeClr val="dk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Extra Condensed"/>
              <a:buChar char="○"/>
              <a:defRPr>
                <a:solidFill>
                  <a:schemeClr val="dk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Extra Condensed"/>
              <a:buChar char="■"/>
              <a:defRPr>
                <a:solidFill>
                  <a:schemeClr val="dk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Extra Condensed"/>
              <a:buChar char="●"/>
              <a:defRPr>
                <a:solidFill>
                  <a:schemeClr val="dk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Extra Condensed"/>
              <a:buChar char="○"/>
              <a:defRPr>
                <a:solidFill>
                  <a:schemeClr val="dk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Extra Condensed"/>
              <a:buChar char="■"/>
              <a:defRPr>
                <a:solidFill>
                  <a:schemeClr val="dk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Extra Condensed"/>
              <a:buChar char="●"/>
              <a:defRPr>
                <a:solidFill>
                  <a:schemeClr val="dk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Extra Condensed"/>
              <a:buChar char="○"/>
              <a:defRPr>
                <a:solidFill>
                  <a:schemeClr val="dk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Fira Sans Extra Condensed"/>
              <a:buChar char="■"/>
              <a:defRPr>
                <a:solidFill>
                  <a:schemeClr val="dk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12568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91"/>
            <a:ext cx="15773400" cy="1988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9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  <a:latin typeface="Elsie" panose="02000000000000000000" charset="0"/>
                <a:ea typeface="Elsie" panose="02000000000000000000" charset="0"/>
              </a:defRPr>
            </a:lvl1pPr>
          </a:lstStyle>
          <a:p>
            <a:fld id="{723A3EFB-E5A4-4F85-84D0-3F54949E58B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9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  <a:latin typeface="Elsie" panose="02000000000000000000" charset="0"/>
                <a:ea typeface="Elsie" panose="02000000000000000000" charset="0"/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9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Elsie" panose="02000000000000000000" charset="0"/>
                <a:ea typeface="Elsie" panose="02000000000000000000" charset="0"/>
              </a:defRPr>
            </a:lvl1pPr>
          </a:lstStyle>
          <a:p>
            <a:fld id="{7D41E1E3-0430-46C2-B0D3-2490A70B1299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8935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1371636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8" indent="-342908" algn="l" defTabSz="1371636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1pPr>
      <a:lvl2pPr marL="1028727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2pPr>
      <a:lvl3pPr marL="1714544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3pPr>
      <a:lvl4pPr marL="2400360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4pPr>
      <a:lvl5pPr marL="3086177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5pPr>
      <a:lvl6pPr marL="3771996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813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628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447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7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36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53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68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87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904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720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537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507F965-6FBF-4E4A-99CF-0D8736C95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9"/>
            <a:ext cx="15773400" cy="1988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F441528-4D68-4198-AA39-08CEF828A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1895987-3F38-4722-83D8-2292FDC382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8B2F808-3920-4A01-9D82-C1D249E03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6A23AC-28FD-47E2-A9E1-1773F8543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2466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1371669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1371669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51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86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420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255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2089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924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757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591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5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69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504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337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171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5006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840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675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svg"/><Relationship Id="rId5" Type="http://schemas.openxmlformats.org/officeDocument/2006/relationships/image" Target="../media/image2.png"/><Relationship Id="rId4" Type="http://schemas.openxmlformats.org/officeDocument/2006/relationships/image" Target="../media/image120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0.png"/><Relationship Id="rId10" Type="http://schemas.openxmlformats.org/officeDocument/2006/relationships/image" Target="../media/image29.png"/><Relationship Id="rId9" Type="http://schemas.openxmlformats.org/officeDocument/2006/relationships/image" Target="../media/image11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microsoft.com/office/2007/relationships/media" Target="../media/media2.mp3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audio" Target="../media/media1.mp3"/><Relationship Id="rId16" Type="http://schemas.openxmlformats.org/officeDocument/2006/relationships/image" Target="NULL"/><Relationship Id="rId1" Type="http://schemas.microsoft.com/office/2007/relationships/media" Target="../media/media1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44.png"/><Relationship Id="rId10" Type="http://schemas.openxmlformats.org/officeDocument/2006/relationships/image" Target="../media/image40.png"/><Relationship Id="rId4" Type="http://schemas.openxmlformats.org/officeDocument/2006/relationships/audio" Target="../media/media2.mp3"/><Relationship Id="rId9" Type="http://schemas.openxmlformats.org/officeDocument/2006/relationships/image" Target="../media/image39.png"/><Relationship Id="rId14" Type="http://schemas.openxmlformats.org/officeDocument/2006/relationships/image" Target="NUL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7" Type="http://schemas.openxmlformats.org/officeDocument/2006/relationships/image" Target="../media/image53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51.svg"/><Relationship Id="rId9" Type="http://schemas.openxmlformats.org/officeDocument/2006/relationships/image" Target="../media/image5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0.png"/><Relationship Id="rId10" Type="http://schemas.openxmlformats.org/officeDocument/2006/relationships/image" Target="../media/image29.png"/><Relationship Id="rId9" Type="http://schemas.openxmlformats.org/officeDocument/2006/relationships/image" Target="../media/image117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1" Type="http://schemas.openxmlformats.org/officeDocument/2006/relationships/image" Target="../media/image77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23" Type="http://schemas.openxmlformats.org/officeDocument/2006/relationships/image" Target="../media/image72.png"/><Relationship Id="rId22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7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8.png"/><Relationship Id="rId10" Type="http://schemas.openxmlformats.org/officeDocument/2006/relationships/image" Target="../media/image7.png"/><Relationship Id="rId9" Type="http://schemas.openxmlformats.org/officeDocument/2006/relationships/image" Target="../media/image8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4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0.png"/><Relationship Id="rId5" Type="http://schemas.openxmlformats.org/officeDocument/2006/relationships/image" Target="../media/image79.jpg"/><Relationship Id="rId4" Type="http://schemas.openxmlformats.org/officeDocument/2006/relationships/notesSlide" Target="../notesSlides/notesSlide5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3" Type="http://schemas.microsoft.com/office/2007/relationships/media" Target="../media/media6.mp3"/><Relationship Id="rId7" Type="http://schemas.microsoft.com/office/2007/relationships/media" Target="../media/media8.mp3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42.png"/><Relationship Id="rId5" Type="http://schemas.microsoft.com/office/2007/relationships/media" Target="../media/media7.mp3"/><Relationship Id="rId10" Type="http://schemas.openxmlformats.org/officeDocument/2006/relationships/notesSlide" Target="../notesSlides/notesSlide6.xml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3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3" Type="http://schemas.microsoft.com/office/2007/relationships/media" Target="../media/media6.mp3"/><Relationship Id="rId7" Type="http://schemas.microsoft.com/office/2007/relationships/media" Target="../media/media8.mp3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42.png"/><Relationship Id="rId5" Type="http://schemas.microsoft.com/office/2007/relationships/media" Target="../media/media7.mp3"/><Relationship Id="rId10" Type="http://schemas.openxmlformats.org/officeDocument/2006/relationships/notesSlide" Target="../notesSlides/notesSlide7.xml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3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3" Type="http://schemas.microsoft.com/office/2007/relationships/media" Target="../media/media6.mp3"/><Relationship Id="rId7" Type="http://schemas.microsoft.com/office/2007/relationships/media" Target="../media/media8.mp3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42.png"/><Relationship Id="rId5" Type="http://schemas.microsoft.com/office/2007/relationships/media" Target="../media/media7.mp3"/><Relationship Id="rId10" Type="http://schemas.openxmlformats.org/officeDocument/2006/relationships/notesSlide" Target="../notesSlides/notesSlide8.xml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3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3" Type="http://schemas.microsoft.com/office/2007/relationships/media" Target="../media/media6.mp3"/><Relationship Id="rId7" Type="http://schemas.microsoft.com/office/2007/relationships/media" Target="../media/media8.mp3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42.png"/><Relationship Id="rId5" Type="http://schemas.microsoft.com/office/2007/relationships/media" Target="../media/media7.mp3"/><Relationship Id="rId10" Type="http://schemas.openxmlformats.org/officeDocument/2006/relationships/notesSlide" Target="../notesSlides/notesSlide9.xml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3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3" Type="http://schemas.microsoft.com/office/2007/relationships/media" Target="../media/media6.mp3"/><Relationship Id="rId7" Type="http://schemas.microsoft.com/office/2007/relationships/media" Target="../media/media8.mp3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42.png"/><Relationship Id="rId5" Type="http://schemas.microsoft.com/office/2007/relationships/media" Target="../media/media7.mp3"/><Relationship Id="rId10" Type="http://schemas.openxmlformats.org/officeDocument/2006/relationships/notesSlide" Target="../notesSlides/notesSlide10.xml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34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3" Type="http://schemas.microsoft.com/office/2007/relationships/media" Target="../media/media6.mp3"/><Relationship Id="rId7" Type="http://schemas.microsoft.com/office/2007/relationships/media" Target="../media/media8.mp3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42.png"/><Relationship Id="rId5" Type="http://schemas.microsoft.com/office/2007/relationships/media" Target="../media/media7.mp3"/><Relationship Id="rId10" Type="http://schemas.openxmlformats.org/officeDocument/2006/relationships/notesSlide" Target="../notesSlides/notesSlide11.xml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34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3" Type="http://schemas.microsoft.com/office/2007/relationships/media" Target="../media/media6.mp3"/><Relationship Id="rId7" Type="http://schemas.microsoft.com/office/2007/relationships/media" Target="../media/media8.mp3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42.png"/><Relationship Id="rId5" Type="http://schemas.microsoft.com/office/2007/relationships/media" Target="../media/media7.mp3"/><Relationship Id="rId10" Type="http://schemas.openxmlformats.org/officeDocument/2006/relationships/notesSlide" Target="../notesSlides/notesSlide12.xml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3" Type="http://schemas.microsoft.com/office/2007/relationships/media" Target="../media/media6.mp3"/><Relationship Id="rId7" Type="http://schemas.microsoft.com/office/2007/relationships/media" Target="../media/media8.mp3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42.png"/><Relationship Id="rId5" Type="http://schemas.microsoft.com/office/2007/relationships/media" Target="../media/media7.mp3"/><Relationship Id="rId10" Type="http://schemas.openxmlformats.org/officeDocument/2006/relationships/notesSlide" Target="../notesSlides/notesSlide13.xml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3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svg"/><Relationship Id="rId5" Type="http://schemas.openxmlformats.org/officeDocument/2006/relationships/image" Target="../media/image2.png"/><Relationship Id="rId4" Type="http://schemas.openxmlformats.org/officeDocument/2006/relationships/image" Target="../media/image12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2NFPMV3jhAIkdY35pYAzrgir9LBWq6Ww2a1_S5PFqGE/copy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7" Type="http://schemas.openxmlformats.org/officeDocument/2006/relationships/image" Target="../media/image53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51.svg"/><Relationship Id="rId9" Type="http://schemas.openxmlformats.org/officeDocument/2006/relationships/image" Target="../media/image5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35" Type="http://schemas.openxmlformats.org/officeDocument/2006/relationships/image" Target="../media/image9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"/>
          <p:cNvSpPr txBox="1"/>
          <p:nvPr/>
        </p:nvSpPr>
        <p:spPr>
          <a:xfrm>
            <a:off x="1295400" y="3055232"/>
            <a:ext cx="15621000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0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</a:t>
            </a:r>
          </a:p>
          <a:p>
            <a:pPr algn="ctr">
              <a:lnSpc>
                <a:spcPct val="150000"/>
              </a:lnSpc>
            </a:pPr>
            <a:r>
              <a:rPr lang="vi-VN" sz="80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QUAY TRỞ LẠI VỚI MÔN HỌC!</a:t>
            </a:r>
            <a:endParaRPr lang="en-US" sz="8000" b="1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4"/>
          <p:cNvSpPr/>
          <p:nvPr/>
        </p:nvSpPr>
        <p:spPr>
          <a:xfrm rot="1114347">
            <a:off x="-369978" y="-693501"/>
            <a:ext cx="4282096" cy="5075760"/>
          </a:xfrm>
          <a:custGeom>
            <a:avLst/>
            <a:gdLst/>
            <a:ahLst/>
            <a:cxnLst/>
            <a:rect l="l" t="t" r="r" b="b"/>
            <a:pathLst>
              <a:path w="5357447" h="6350422">
                <a:moveTo>
                  <a:pt x="0" y="0"/>
                </a:moveTo>
                <a:lnTo>
                  <a:pt x="5357447" y="0"/>
                </a:lnTo>
                <a:lnTo>
                  <a:pt x="5357447" y="6350422"/>
                </a:lnTo>
                <a:lnTo>
                  <a:pt x="0" y="63504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6"/>
          <p:cNvSpPr/>
          <p:nvPr/>
        </p:nvSpPr>
        <p:spPr>
          <a:xfrm rot="2511096">
            <a:off x="13500336" y="-126022"/>
            <a:ext cx="4354668" cy="3531240"/>
          </a:xfrm>
          <a:custGeom>
            <a:avLst/>
            <a:gdLst/>
            <a:ahLst/>
            <a:cxnLst/>
            <a:rect l="l" t="t" r="r" b="b"/>
            <a:pathLst>
              <a:path w="2967040" h="2406000">
                <a:moveTo>
                  <a:pt x="0" y="0"/>
                </a:moveTo>
                <a:lnTo>
                  <a:pt x="2967040" y="0"/>
                </a:lnTo>
                <a:lnTo>
                  <a:pt x="2967040" y="2405999"/>
                </a:lnTo>
                <a:lnTo>
                  <a:pt x="0" y="240599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7"/>
          <p:cNvSpPr/>
          <p:nvPr/>
        </p:nvSpPr>
        <p:spPr>
          <a:xfrm rot="2511096">
            <a:off x="639518" y="7060844"/>
            <a:ext cx="4357591" cy="3533611"/>
          </a:xfrm>
          <a:custGeom>
            <a:avLst/>
            <a:gdLst/>
            <a:ahLst/>
            <a:cxnLst/>
            <a:rect l="l" t="t" r="r" b="b"/>
            <a:pathLst>
              <a:path w="2967040" h="2406000">
                <a:moveTo>
                  <a:pt x="0" y="0"/>
                </a:moveTo>
                <a:lnTo>
                  <a:pt x="2967040" y="0"/>
                </a:lnTo>
                <a:lnTo>
                  <a:pt x="2967040" y="2406000"/>
                </a:lnTo>
                <a:lnTo>
                  <a:pt x="0" y="2406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8"/>
          <p:cNvSpPr/>
          <p:nvPr/>
        </p:nvSpPr>
        <p:spPr>
          <a:xfrm rot="1530494">
            <a:off x="14568574" y="6856209"/>
            <a:ext cx="4172870" cy="4946289"/>
          </a:xfrm>
          <a:custGeom>
            <a:avLst/>
            <a:gdLst/>
            <a:ahLst/>
            <a:cxnLst/>
            <a:rect l="l" t="t" r="r" b="b"/>
            <a:pathLst>
              <a:path w="5357447" h="6350422">
                <a:moveTo>
                  <a:pt x="0" y="0"/>
                </a:moveTo>
                <a:lnTo>
                  <a:pt x="5357447" y="0"/>
                </a:lnTo>
                <a:lnTo>
                  <a:pt x="5357447" y="6350422"/>
                </a:lnTo>
                <a:lnTo>
                  <a:pt x="0" y="63504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6712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371600" y="444984"/>
            <a:ext cx="15418291" cy="1676399"/>
            <a:chOff x="1371600" y="495301"/>
            <a:chExt cx="15418291" cy="167639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71600" y="495301"/>
              <a:ext cx="1198091" cy="1676399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2819400" y="979557"/>
              <a:ext cx="13970491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200" i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 đặc điểm chung về thành phần phân tử của các acid.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4630400" y="1893419"/>
            <a:ext cx="2378756" cy="2223386"/>
            <a:chOff x="8849360" y="2350069"/>
            <a:chExt cx="2047240" cy="1913523"/>
          </a:xfrm>
        </p:grpSpPr>
        <p:sp>
          <p:nvSpPr>
            <p:cNvPr id="7" name="Freeform 7"/>
            <p:cNvSpPr/>
            <p:nvPr/>
          </p:nvSpPr>
          <p:spPr>
            <a:xfrm>
              <a:off x="8849360" y="2350069"/>
              <a:ext cx="1913523" cy="1913523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1E5DB"/>
            </a:solidFill>
            <a:ln w="38100" cap="sq">
              <a:noFill/>
              <a:miter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849360" y="2915855"/>
              <a:ext cx="204724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000" b="1" smtClean="0"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vi-VN" sz="6000" b="1" baseline="3000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endParaRPr lang="en-US" sz="6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5694680" y="2184316"/>
            <a:ext cx="8455230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ều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có nguyên tử hydrogen liên kết với gốc acid.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6702">
            <a:off x="3621356" y="1897008"/>
            <a:ext cx="1882156" cy="1593559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371600" y="4686300"/>
            <a:ext cx="6268720" cy="4597248"/>
            <a:chOff x="1366520" y="4508652"/>
            <a:chExt cx="6268720" cy="4597248"/>
          </a:xfrm>
        </p:grpSpPr>
        <p:sp>
          <p:nvSpPr>
            <p:cNvPr id="11" name="Folded Corner 10"/>
            <p:cNvSpPr/>
            <p:nvPr/>
          </p:nvSpPr>
          <p:spPr>
            <a:xfrm>
              <a:off x="1366520" y="4508652"/>
              <a:ext cx="6268720" cy="4597248"/>
            </a:xfrm>
            <a:prstGeom prst="foldedCorner">
              <a:avLst/>
            </a:prstGeom>
            <a:solidFill>
              <a:schemeClr val="bg1"/>
            </a:solidFill>
            <a:ln w="38100">
              <a:solidFill>
                <a:srgbClr val="2D406A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vi-VN" sz="4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vi-VN" sz="42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 </a:t>
              </a:r>
              <a:r>
                <a:rPr lang="vi-VN" sz="4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sơ đồ tạo thành ion H+ từ nitric acid (HNO3).</a:t>
              </a:r>
              <a:endParaRPr lang="en-US" sz="4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04160" y="4991100"/>
              <a:ext cx="33528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200" b="1" smtClean="0">
                  <a:solidFill>
                    <a:schemeClr val="accent3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Luyện tập 1</a:t>
              </a:r>
              <a:endParaRPr lang="en-US" sz="4200" b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3400" y="5907412"/>
            <a:ext cx="9448800" cy="196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48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E5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182098" y="1485900"/>
            <a:ext cx="13944600" cy="7457149"/>
          </a:xfrm>
          <a:prstGeom prst="rect">
            <a:avLst/>
          </a:prstGeom>
          <a:solidFill>
            <a:srgbClr val="F9C9C5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687173" y="1493520"/>
            <a:ext cx="12950732" cy="6504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40000"/>
              </a:lnSpc>
            </a:pPr>
            <a:r>
              <a:rPr lang="vi-VN" sz="11500" b="1" kern="0" smtClean="0">
                <a:cs typeface="Arial" panose="020B0604020202020204" pitchFamily="34" charset="0"/>
                <a:sym typeface="Anton"/>
              </a:rPr>
              <a:t>II.</a:t>
            </a:r>
            <a:r>
              <a:rPr lang="vi-VN" sz="9600" b="1" kern="0" smtClean="0">
                <a:cs typeface="Arial" panose="020B0604020202020204" pitchFamily="34" charset="0"/>
                <a:sym typeface="Anton"/>
              </a:rPr>
              <a:t/>
            </a:r>
            <a:br>
              <a:rPr lang="vi-VN" sz="9600" b="1" kern="0" smtClean="0">
                <a:cs typeface="Arial" panose="020B0604020202020204" pitchFamily="34" charset="0"/>
                <a:sym typeface="Anton"/>
              </a:rPr>
            </a:br>
            <a:r>
              <a:rPr lang="vi-VN" sz="9600" b="1" kern="0" smtClean="0">
                <a:cs typeface="Arial" panose="020B0604020202020204" pitchFamily="34" charset="0"/>
                <a:sym typeface="Anton"/>
              </a:rPr>
              <a:t>TÍNH CHẤT HÓA HỌC CỦA ACID</a:t>
            </a:r>
            <a:endParaRPr lang="en-US"/>
          </a:p>
        </p:txBody>
      </p:sp>
      <p:sp>
        <p:nvSpPr>
          <p:cNvPr id="5" name="Freeform 5"/>
          <p:cNvSpPr/>
          <p:nvPr/>
        </p:nvSpPr>
        <p:spPr>
          <a:xfrm rot="11679571">
            <a:off x="1071660" y="118817"/>
            <a:ext cx="3440105" cy="2889688"/>
          </a:xfrm>
          <a:custGeom>
            <a:avLst/>
            <a:gdLst/>
            <a:ahLst/>
            <a:cxnLst/>
            <a:rect l="l" t="t" r="r" b="b"/>
            <a:pathLst>
              <a:path w="3440105" h="2889688">
                <a:moveTo>
                  <a:pt x="0" y="0"/>
                </a:moveTo>
                <a:lnTo>
                  <a:pt x="3440105" y="0"/>
                </a:lnTo>
                <a:lnTo>
                  <a:pt x="3440105" y="2889687"/>
                </a:lnTo>
                <a:lnTo>
                  <a:pt x="0" y="28896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835066" y="6844030"/>
            <a:ext cx="5051477" cy="33147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1859778">
            <a:off x="12760902" y="69818"/>
            <a:ext cx="5199807" cy="3687136"/>
          </a:xfrm>
          <a:custGeom>
            <a:avLst/>
            <a:gdLst/>
            <a:ahLst/>
            <a:cxnLst/>
            <a:rect l="l" t="t" r="r" b="b"/>
            <a:pathLst>
              <a:path w="5199807" h="3687136">
                <a:moveTo>
                  <a:pt x="0" y="0"/>
                </a:moveTo>
                <a:lnTo>
                  <a:pt x="5199807" y="0"/>
                </a:lnTo>
                <a:lnTo>
                  <a:pt x="5199807" y="3687136"/>
                </a:lnTo>
                <a:lnTo>
                  <a:pt x="0" y="368713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4343400" y="0"/>
            <a:ext cx="9753600" cy="1640550"/>
            <a:chOff x="4343400" y="0"/>
            <a:chExt cx="9753600" cy="1640550"/>
          </a:xfrm>
        </p:grpSpPr>
        <p:sp>
          <p:nvSpPr>
            <p:cNvPr id="13" name="Rectangle 12"/>
            <p:cNvSpPr/>
            <p:nvPr/>
          </p:nvSpPr>
          <p:spPr>
            <a:xfrm>
              <a:off x="4343400" y="508000"/>
              <a:ext cx="9753600" cy="1132550"/>
            </a:xfrm>
            <a:prstGeom prst="rect">
              <a:avLst/>
            </a:prstGeom>
            <a:solidFill>
              <a:srgbClr val="B1E5DB"/>
            </a:solidFill>
            <a:ln w="3810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800" b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Làm đổi màu chất chỉ thị</a:t>
              </a:r>
              <a:endParaRPr lang="en-US" sz="4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5943600" y="0"/>
              <a:ext cx="0" cy="4953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12496800" y="0"/>
              <a:ext cx="0" cy="4953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Pentagon 17"/>
          <p:cNvSpPr/>
          <p:nvPr/>
        </p:nvSpPr>
        <p:spPr>
          <a:xfrm>
            <a:off x="0" y="2168759"/>
            <a:ext cx="4343400" cy="1066800"/>
          </a:xfrm>
          <a:prstGeom prst="homePlate">
            <a:avLst/>
          </a:prstGeom>
          <a:solidFill>
            <a:srgbClr val="F1D055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 nghiệm 1</a:t>
            </a:r>
            <a:endParaRPr lang="en-US" sz="4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95400" y="3761228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u="sng" smtClean="0">
                <a:solidFill>
                  <a:srgbClr val="2D4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 bị</a:t>
            </a:r>
            <a:r>
              <a:rPr lang="vi-VN" sz="4000" b="1" smtClean="0">
                <a:solidFill>
                  <a:srgbClr val="2D4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b="1">
              <a:solidFill>
                <a:srgbClr val="2D40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371600" y="4977002"/>
            <a:ext cx="2743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- Dụng cụ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468620" y="3073707"/>
            <a:ext cx="4495800" cy="2963039"/>
            <a:chOff x="5467483" y="3207792"/>
            <a:chExt cx="4495800" cy="2963039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23109">
              <a:off x="5467483" y="3207792"/>
              <a:ext cx="4495800" cy="2522643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5840511" y="5524500"/>
              <a:ext cx="374974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360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lang="en-US" sz="360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ặt </a:t>
              </a:r>
              <a:r>
                <a:rPr lang="en-US" sz="36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kính đồng hồ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734800" y="2910478"/>
            <a:ext cx="3595857" cy="3117271"/>
            <a:chOff x="10790411" y="3081326"/>
            <a:chExt cx="3595857" cy="3117271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516360" y="3081326"/>
              <a:ext cx="2164268" cy="2249619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10790411" y="5552266"/>
              <a:ext cx="359585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360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Ống hút nhỏ giọt</a:t>
              </a:r>
              <a:endParaRPr lang="en-US" sz="3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>
            <a:off x="1370942" y="6741716"/>
            <a:ext cx="2743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Hóa chất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057" y="6523576"/>
            <a:ext cx="2144926" cy="3755586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12115910" y="6523576"/>
            <a:ext cx="2833633" cy="3245041"/>
            <a:chOff x="12115910" y="6523576"/>
            <a:chExt cx="2833633" cy="3245041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15910" y="6523576"/>
              <a:ext cx="2833633" cy="2486658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>
            <a:xfrm>
              <a:off x="12145170" y="9122286"/>
              <a:ext cx="277512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360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Giấy quỳ tím</a:t>
              </a:r>
              <a:endParaRPr lang="en-US" sz="3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294283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/>
      <p:bldP spid="22" grpId="0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27760" y="571500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u="sng" smtClean="0">
                <a:solidFill>
                  <a:srgbClr val="2D4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 hành</a:t>
            </a:r>
            <a:r>
              <a:rPr lang="vi-VN" sz="4000" b="1" smtClean="0">
                <a:solidFill>
                  <a:srgbClr val="2D4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b="1">
              <a:solidFill>
                <a:srgbClr val="2D40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43000" y="1562100"/>
            <a:ext cx="12344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Đặt mẩu giấy quỳ tím lên mặt kính đồng hồ, lấy dung dịch HCl loãng và nhỏ một giọt lên mẩu giấy quỳ tím.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3487400" y="684671"/>
            <a:ext cx="4419600" cy="2414234"/>
            <a:chOff x="13487400" y="684671"/>
            <a:chExt cx="4419600" cy="241423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487400" y="2498576"/>
              <a:ext cx="4419600" cy="60032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316200" y="684671"/>
              <a:ext cx="2011868" cy="2091209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1524000" y="4123214"/>
            <a:ext cx="10383520" cy="2890394"/>
            <a:chOff x="1524000" y="4123214"/>
            <a:chExt cx="10383520" cy="2890394"/>
          </a:xfrm>
        </p:grpSpPr>
        <p:sp>
          <p:nvSpPr>
            <p:cNvPr id="7" name="Rounded Rectangular Callout 6"/>
            <p:cNvSpPr/>
            <p:nvPr/>
          </p:nvSpPr>
          <p:spPr>
            <a:xfrm>
              <a:off x="4175760" y="4123214"/>
              <a:ext cx="7731760" cy="2209800"/>
            </a:xfrm>
            <a:prstGeom prst="wedgeRoundRectCallout">
              <a:avLst>
                <a:gd name="adj1" fmla="val -63302"/>
                <a:gd name="adj2" fmla="val 45029"/>
                <a:gd name="adj3" fmla="val 16667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vi-VN" sz="4000">
                  <a:latin typeface="Arial" panose="020B0604020202020204" pitchFamily="34" charset="0"/>
                  <a:cs typeface="Arial" panose="020B0604020202020204" pitchFamily="34" charset="0"/>
                </a:rPr>
                <a:t>Mô tả các hiện tượng quan sát được khi tiến hành thí nghiệm.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24000" y="4812761"/>
              <a:ext cx="1572904" cy="2200847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6702">
            <a:off x="7474048" y="6572265"/>
            <a:ext cx="1882156" cy="159355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208266" y="7667503"/>
            <a:ext cx="81147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iấy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quỳ tím chuyển sang màu đỏ.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5600" y="7042087"/>
            <a:ext cx="4637843" cy="324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185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132840" y="1647921"/>
            <a:ext cx="9843463" cy="4893648"/>
            <a:chOff x="1132840" y="1647921"/>
            <a:chExt cx="9843463" cy="4893648"/>
          </a:xfrm>
        </p:grpSpPr>
        <p:sp>
          <p:nvSpPr>
            <p:cNvPr id="5" name="Rectangle 4"/>
            <p:cNvSpPr/>
            <p:nvPr/>
          </p:nvSpPr>
          <p:spPr>
            <a:xfrm>
              <a:off x="1132840" y="1647921"/>
              <a:ext cx="9843463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b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vi-VN" sz="4000" smtClean="0">
                  <a:latin typeface="Arial" panose="020B0604020202020204" pitchFamily="34" charset="0"/>
                  <a:cs typeface="Arial" panose="020B0604020202020204" pitchFamily="34" charset="0"/>
                </a:rPr>
                <a:t>Khi </a:t>
              </a:r>
              <a:r>
                <a:rPr lang="vi-VN" sz="4000">
                  <a:latin typeface="Arial" panose="020B0604020202020204" pitchFamily="34" charset="0"/>
                  <a:cs typeface="Arial" panose="020B0604020202020204" pitchFamily="34" charset="0"/>
                </a:rPr>
                <a:t>thảo luận về tác dụng của dung dịch acid với quỳ tím có hai ý kiến như sau:</a:t>
              </a:r>
            </a:p>
            <a:p>
              <a:pPr algn="just">
                <a:lnSpc>
                  <a:spcPct val="150000"/>
                </a:lnSpc>
              </a:pPr>
              <a:r>
                <a:rPr lang="vi-VN" sz="4000">
                  <a:latin typeface="Arial" panose="020B0604020202020204" pitchFamily="34" charset="0"/>
                  <a:cs typeface="Arial" panose="020B0604020202020204" pitchFamily="34" charset="0"/>
                </a:rPr>
                <a:t>a) Nước làm quỳ tím đổi màu</a:t>
              </a:r>
              <a:r>
                <a:rPr lang="vi-VN" sz="400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vi-VN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132840" y="5525906"/>
              <a:ext cx="9084538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just">
                <a:lnSpc>
                  <a:spcPct val="150000"/>
                </a:lnSpc>
              </a:pPr>
              <a:r>
                <a:rPr lang="vi-VN" sz="4000">
                  <a:solidFill>
                    <a:prstClr val="black"/>
                  </a:solidFill>
                  <a:cs typeface="Arial" panose="020B0604020202020204" pitchFamily="34" charset="0"/>
                </a:rPr>
                <a:t>b) Dung dịch acid làm quỳ tím đổi màu.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1181596" y="7200900"/>
            <a:ext cx="81910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4000">
                <a:solidFill>
                  <a:prstClr val="black"/>
                </a:solidFill>
                <a:cs typeface="Arial" panose="020B0604020202020204" pitchFamily="34" charset="0"/>
              </a:rPr>
              <a:t>Đề xuất một thí nghiệm để xác định ý kiến đúng trong hai ý kiến trên.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143000" y="419100"/>
            <a:ext cx="11909547" cy="1228821"/>
            <a:chOff x="762000" y="358342"/>
            <a:chExt cx="11909547" cy="1228821"/>
          </a:xfrm>
        </p:grpSpPr>
        <p:sp>
          <p:nvSpPr>
            <p:cNvPr id="2" name="Rectangle 1"/>
            <p:cNvSpPr/>
            <p:nvPr/>
          </p:nvSpPr>
          <p:spPr>
            <a:xfrm>
              <a:off x="2657267" y="571500"/>
              <a:ext cx="10014280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US" sz="400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hảo </a:t>
              </a:r>
              <a:r>
                <a:rPr lang="en-US" sz="4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luận trả lời </a:t>
              </a:r>
              <a:r>
                <a:rPr lang="en-US" sz="40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Luyện </a:t>
              </a:r>
              <a:r>
                <a:rPr lang="en-US" sz="400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 </a:t>
              </a:r>
              <a:r>
                <a:rPr lang="en-US" sz="4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SGK trang 48: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358342"/>
              <a:ext cx="1560652" cy="1114751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11165840" y="2323857"/>
            <a:ext cx="663956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 ống hút nhỏ giọt (1) hút nước rồi nhỏ một giọt lên mẩu giấy quỳ tím (1</a:t>
            </a:r>
            <a:r>
              <a:rPr lang="vi-VN" sz="40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40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10217378" y="5783917"/>
            <a:ext cx="758925" cy="579085"/>
          </a:xfrm>
          <a:prstGeom prst="rightArrow">
            <a:avLst/>
          </a:prstGeom>
          <a:solidFill>
            <a:srgbClr val="F1D055"/>
          </a:solidFill>
          <a:ln>
            <a:solidFill>
              <a:schemeClr val="tx1"/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1165840" y="5167442"/>
            <a:ext cx="659541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 ống hút nhỏ giọt (2) hút acid rồi nhỏ một giọt lên mẩu giấy quỳ tím (2</a:t>
            </a:r>
            <a:r>
              <a:rPr lang="en-US" sz="40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vi-VN" sz="40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0217378" y="8170396"/>
            <a:ext cx="7543879" cy="1694194"/>
          </a:xfrm>
          <a:prstGeom prst="roundRect">
            <a:avLst/>
          </a:prstGeom>
          <a:solidFill>
            <a:srgbClr val="B1E5DB"/>
          </a:solidFill>
          <a:ln w="38100">
            <a:solidFill>
              <a:schemeClr val="tx1">
                <a:lumMod val="95000"/>
                <a:lumOff val="5000"/>
              </a:schemeClr>
            </a:solidFill>
            <a:prstDash val="sysDash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vi-VN" sz="4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sự thay đổi màu sắc của giấy quỳ tím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92124" y="160916"/>
            <a:ext cx="1769133" cy="1958345"/>
          </a:xfrm>
          <a:prstGeom prst="rect">
            <a:avLst/>
          </a:prstGeom>
        </p:spPr>
      </p:pic>
      <p:sp>
        <p:nvSpPr>
          <p:cNvPr id="16" name="Right Arrow 15"/>
          <p:cNvSpPr/>
          <p:nvPr/>
        </p:nvSpPr>
        <p:spPr>
          <a:xfrm>
            <a:off x="10217378" y="3775776"/>
            <a:ext cx="758925" cy="579085"/>
          </a:xfrm>
          <a:prstGeom prst="rightArrow">
            <a:avLst/>
          </a:prstGeom>
          <a:solidFill>
            <a:srgbClr val="F1D055"/>
          </a:solidFill>
          <a:ln>
            <a:solidFill>
              <a:schemeClr val="tx1"/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361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 animBg="1"/>
      <p:bldP spid="11" grpId="0"/>
      <p:bldP spid="13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43000" y="1570820"/>
            <a:ext cx="1395476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sz="40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Lần lượt nhỏ lên ba mẩu giấy quỳ tím mỗi dung dịch sau:</a:t>
            </a:r>
          </a:p>
          <a:p>
            <a:pPr algn="just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a) Nước đường.</a:t>
            </a:r>
          </a:p>
          <a:p>
            <a:pPr algn="just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b) Nước chanh.</a:t>
            </a:r>
          </a:p>
          <a:p>
            <a:pPr algn="just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c) Nước muối (dung dịch NaCl).</a:t>
            </a:r>
          </a:p>
          <a:p>
            <a:pPr algn="just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Trường hợp nào quỳ tím sẽ chuyển sang màu đỏ?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143000" y="419100"/>
            <a:ext cx="11909547" cy="1228821"/>
            <a:chOff x="762000" y="358342"/>
            <a:chExt cx="11909547" cy="1228821"/>
          </a:xfrm>
        </p:grpSpPr>
        <p:sp>
          <p:nvSpPr>
            <p:cNvPr id="2" name="Rectangle 1"/>
            <p:cNvSpPr/>
            <p:nvPr/>
          </p:nvSpPr>
          <p:spPr>
            <a:xfrm>
              <a:off x="2657267" y="571500"/>
              <a:ext cx="10014280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US" sz="400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hảo </a:t>
              </a:r>
              <a:r>
                <a:rPr lang="en-US" sz="4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luận trả lời </a:t>
              </a:r>
              <a:r>
                <a:rPr lang="en-US" sz="40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Luyện </a:t>
              </a:r>
              <a:r>
                <a:rPr lang="en-US" sz="400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 </a:t>
              </a:r>
              <a:r>
                <a:rPr lang="en-US" sz="4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SGK trang 48: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358342"/>
              <a:ext cx="1560652" cy="1114751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92124" y="160916"/>
            <a:ext cx="1769133" cy="195834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133600" y="6503992"/>
            <a:ext cx="3246592" cy="3246592"/>
            <a:chOff x="2019299" y="6362700"/>
            <a:chExt cx="3276600" cy="3276600"/>
          </a:xfrm>
        </p:grpSpPr>
        <p:sp>
          <p:nvSpPr>
            <p:cNvPr id="17" name="Oval 16"/>
            <p:cNvSpPr/>
            <p:nvPr/>
          </p:nvSpPr>
          <p:spPr>
            <a:xfrm>
              <a:off x="2019299" y="6362700"/>
              <a:ext cx="3276600" cy="32766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7799" y="6990755"/>
              <a:ext cx="2513409" cy="2147217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7818311" y="6503993"/>
            <a:ext cx="3246592" cy="3246592"/>
            <a:chOff x="7620000" y="6362700"/>
            <a:chExt cx="3276600" cy="3276600"/>
          </a:xfrm>
        </p:grpSpPr>
        <p:sp>
          <p:nvSpPr>
            <p:cNvPr id="20" name="Oval 19"/>
            <p:cNvSpPr/>
            <p:nvPr/>
          </p:nvSpPr>
          <p:spPr>
            <a:xfrm>
              <a:off x="7620000" y="6362700"/>
              <a:ext cx="3276600" cy="32766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2869" y="6815225"/>
              <a:ext cx="2210862" cy="2279020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13624037" y="6503992"/>
            <a:ext cx="3246592" cy="3246592"/>
            <a:chOff x="13319728" y="6362700"/>
            <a:chExt cx="3276600" cy="3276600"/>
          </a:xfrm>
        </p:grpSpPr>
        <p:sp>
          <p:nvSpPr>
            <p:cNvPr id="23" name="Oval 22"/>
            <p:cNvSpPr/>
            <p:nvPr/>
          </p:nvSpPr>
          <p:spPr>
            <a:xfrm>
              <a:off x="13319728" y="6362700"/>
              <a:ext cx="3276600" cy="32766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25885" y="6812663"/>
              <a:ext cx="2196182" cy="2382150"/>
            </a:xfrm>
            <a:prstGeom prst="rect">
              <a:avLst/>
            </a:prstGeom>
          </p:spPr>
        </p:pic>
      </p:grpSp>
      <p:pic>
        <p:nvPicPr>
          <p:cNvPr id="25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42362" y="-637266"/>
            <a:ext cx="487363" cy="487363"/>
          </a:xfrm>
          <a:prstGeom prst="rect">
            <a:avLst/>
          </a:prstGeom>
        </p:spPr>
      </p:pic>
      <p:pic>
        <p:nvPicPr>
          <p:cNvPr id="26" name="Picture 5">
            <a:extLst>
              <a:ext uri="{FF2B5EF4-FFF2-40B4-BE49-F238E27FC236}">
                <a16:creationId xmlns:a16="http://schemas.microsoft.com/office/drawing/2014/main" xmlns="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0002631" y="7900985"/>
            <a:ext cx="2037692" cy="1773614"/>
          </a:xfrm>
          <a:prstGeom prst="rect">
            <a:avLst/>
          </a:prstGeom>
        </p:spPr>
      </p:pic>
      <p:pic>
        <p:nvPicPr>
          <p:cNvPr id="27" name="Picture 10">
            <a:extLst>
              <a:ext uri="{FF2B5EF4-FFF2-40B4-BE49-F238E27FC236}">
                <a16:creationId xmlns:a16="http://schemas.microsoft.com/office/drawing/2014/main" xmlns="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4630165" y="8294843"/>
            <a:ext cx="1840353" cy="1639586"/>
          </a:xfrm>
          <a:prstGeom prst="rect">
            <a:avLst/>
          </a:prstGeom>
        </p:spPr>
      </p:pic>
      <p:pic>
        <p:nvPicPr>
          <p:cNvPr id="28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xmlns="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769225" y="-637266"/>
            <a:ext cx="487363" cy="487363"/>
          </a:xfrm>
          <a:prstGeom prst="rect">
            <a:avLst/>
          </a:prstGeom>
        </p:spPr>
      </p:pic>
      <p:pic>
        <p:nvPicPr>
          <p:cNvPr id="29" name="Picture 10">
            <a:extLst>
              <a:ext uri="{FF2B5EF4-FFF2-40B4-BE49-F238E27FC236}">
                <a16:creationId xmlns:a16="http://schemas.microsoft.com/office/drawing/2014/main" xmlns="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6085400" y="7900985"/>
            <a:ext cx="1840353" cy="163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957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6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6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3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4343400" y="0"/>
            <a:ext cx="9753600" cy="1640550"/>
            <a:chOff x="4343400" y="0"/>
            <a:chExt cx="9753600" cy="1640550"/>
          </a:xfrm>
        </p:grpSpPr>
        <p:sp>
          <p:nvSpPr>
            <p:cNvPr id="13" name="Rectangle 12"/>
            <p:cNvSpPr/>
            <p:nvPr/>
          </p:nvSpPr>
          <p:spPr>
            <a:xfrm>
              <a:off x="4343400" y="508000"/>
              <a:ext cx="9753600" cy="1132550"/>
            </a:xfrm>
            <a:prstGeom prst="rect">
              <a:avLst/>
            </a:prstGeom>
            <a:solidFill>
              <a:srgbClr val="B1E5DB"/>
            </a:solidFill>
            <a:ln w="3810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8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vi-VN" sz="4800" b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Tác dụng với kim loại</a:t>
              </a:r>
              <a:endParaRPr lang="en-US" sz="4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5943600" y="0"/>
              <a:ext cx="0" cy="4953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12496800" y="0"/>
              <a:ext cx="0" cy="4953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Pentagon 17"/>
          <p:cNvSpPr/>
          <p:nvPr/>
        </p:nvSpPr>
        <p:spPr>
          <a:xfrm>
            <a:off x="0" y="2168759"/>
            <a:ext cx="4343400" cy="1066800"/>
          </a:xfrm>
          <a:prstGeom prst="homePlate">
            <a:avLst/>
          </a:prstGeom>
          <a:solidFill>
            <a:srgbClr val="F1D055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 nghiệm 2</a:t>
            </a:r>
            <a:endParaRPr lang="en-US" sz="4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95400" y="3761228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u="sng" smtClean="0">
                <a:solidFill>
                  <a:srgbClr val="2D4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 bị</a:t>
            </a:r>
            <a:r>
              <a:rPr lang="vi-VN" sz="4000" b="1" smtClean="0">
                <a:solidFill>
                  <a:srgbClr val="2D4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b="1">
              <a:solidFill>
                <a:srgbClr val="2D40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371600" y="4977002"/>
            <a:ext cx="2743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- Dụng cụ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9127" y="3267066"/>
            <a:ext cx="2326089" cy="2417822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1370942" y="6741716"/>
            <a:ext cx="2743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Hóa chất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922" y="6442296"/>
            <a:ext cx="2144926" cy="37555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7045" y="3235559"/>
            <a:ext cx="3408680" cy="267768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2254908" y="6861427"/>
            <a:ext cx="2054530" cy="2992999"/>
            <a:chOff x="12254908" y="6861427"/>
            <a:chExt cx="2054530" cy="2992999"/>
          </a:xfrm>
        </p:grpSpPr>
        <p:sp>
          <p:nvSpPr>
            <p:cNvPr id="34" name="Rectangle 33"/>
            <p:cNvSpPr/>
            <p:nvPr/>
          </p:nvSpPr>
          <p:spPr>
            <a:xfrm>
              <a:off x="12433222" y="9208095"/>
              <a:ext cx="169790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360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Zn viên</a:t>
              </a:r>
              <a:endParaRPr lang="en-US" sz="3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254908" y="6861427"/>
              <a:ext cx="2054530" cy="20606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848031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/>
      <p:bldP spid="22" grpId="0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02360" y="723900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u="sng" smtClean="0">
                <a:solidFill>
                  <a:srgbClr val="2D4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 hành</a:t>
            </a:r>
            <a:r>
              <a:rPr lang="vi-VN" sz="4000" b="1" smtClean="0">
                <a:solidFill>
                  <a:srgbClr val="2D4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b="1">
              <a:solidFill>
                <a:srgbClr val="2D40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27760" y="1638300"/>
            <a:ext cx="128168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Cho một viên Zn vào ống nghiệm, sau đó cho thêm vào ống nghiệm khoảng 2 ml dung dịch HCl loãng.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0" y="342900"/>
            <a:ext cx="2021772" cy="284311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127760" y="4098827"/>
            <a:ext cx="63049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u="sng">
                <a:solidFill>
                  <a:srgbClr val="2D4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trả lời câu hỏi</a:t>
            </a:r>
            <a:r>
              <a:rPr lang="en-US" sz="4000" b="1">
                <a:solidFill>
                  <a:srgbClr val="2D4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1127760" y="5328248"/>
            <a:ext cx="3810000" cy="2209800"/>
          </a:xfrm>
          <a:prstGeom prst="wedgeRoundRectCallout">
            <a:avLst>
              <a:gd name="adj1" fmla="val 71098"/>
              <a:gd name="adj2" fmla="val 52386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Mô tả các hiện tượng </a:t>
            </a: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xảy ra.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8001000" y="5219700"/>
            <a:ext cx="9641772" cy="2209800"/>
          </a:xfrm>
          <a:prstGeom prst="wedgeRoundRectCallout">
            <a:avLst>
              <a:gd name="adj1" fmla="val -59164"/>
              <a:gd name="adj2" fmla="val 46867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fr-FR" sz="4000">
                <a:latin typeface="Arial" panose="020B0604020202020204" pitchFamily="34" charset="0"/>
                <a:cs typeface="Arial" panose="020B0604020202020204" pitchFamily="34" charset="0"/>
              </a:rPr>
              <a:t>Những dấu hiệu nào chứng tỏ có phản ứng hóa học giữa dung dịch HCl và Zn?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410200" y="5813468"/>
            <a:ext cx="4487045" cy="4811002"/>
            <a:chOff x="5292657" y="5845449"/>
            <a:chExt cx="4487045" cy="481100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92657" y="6541294"/>
              <a:ext cx="4487045" cy="411515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88057" y="5845449"/>
              <a:ext cx="472044" cy="7288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59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Mô phỏng] Zn + HCl  Đôt khi Hydrogen H2 tư phan ưng cua Kẽm Zn với Hydrochloric acid HCl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40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571500"/>
            <a:ext cx="5105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 tượng: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Viên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Zn tan dần.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Có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bọt khí thoát ra.</a:t>
            </a:r>
          </a:p>
        </p:txBody>
      </p:sp>
      <p:sp>
        <p:nvSpPr>
          <p:cNvPr id="4" name="Rectangle 3"/>
          <p:cNvSpPr/>
          <p:nvPr/>
        </p:nvSpPr>
        <p:spPr>
          <a:xfrm>
            <a:off x="10820400" y="571500"/>
            <a:ext cx="645621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Dấu hiệu chứng tỏ có phản ứng hóa học xảy ra giữa Zn và dung dịch HCl là: </a:t>
            </a:r>
          </a:p>
        </p:txBody>
      </p:sp>
      <p:sp>
        <p:nvSpPr>
          <p:cNvPr id="5" name="Rectangle 4"/>
          <p:cNvSpPr/>
          <p:nvPr/>
        </p:nvSpPr>
        <p:spPr>
          <a:xfrm>
            <a:off x="10791825" y="3942398"/>
            <a:ext cx="68579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uất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hiện chất mới 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có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tính chất khác với chất phản ứng.</a:t>
            </a:r>
          </a:p>
        </p:txBody>
      </p:sp>
      <p:sp>
        <p:nvSpPr>
          <p:cNvPr id="6" name="Oval 5"/>
          <p:cNvSpPr/>
          <p:nvPr/>
        </p:nvSpPr>
        <p:spPr>
          <a:xfrm>
            <a:off x="9677400" y="7435680"/>
            <a:ext cx="3733800" cy="15940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12268200" y="5881390"/>
            <a:ext cx="1780310" cy="162431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79648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  <p:bldP spid="5" grpId="0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258933"/>
              </p:ext>
            </p:extLst>
          </p:nvPr>
        </p:nvGraphicFramePr>
        <p:xfrm>
          <a:off x="4554305" y="823688"/>
          <a:ext cx="12496800" cy="4343400"/>
        </p:xfrm>
        <a:graphic>
          <a:graphicData uri="http://schemas.openxmlformats.org/drawingml/2006/table">
            <a:tbl>
              <a:tblPr/>
              <a:tblGrid>
                <a:gridCol w="6630554"/>
                <a:gridCol w="5866246"/>
              </a:tblGrid>
              <a:tr h="1219200">
                <a:tc gridSpan="2">
                  <a:txBody>
                    <a:bodyPr/>
                    <a:lstStyle/>
                    <a:p>
                      <a:pPr algn="ctr">
                        <a:lnSpc>
                          <a:spcPts val="4950"/>
                        </a:lnSpc>
                        <a:defRPr/>
                      </a:pPr>
                      <a:r>
                        <a:rPr lang="vi-VN" sz="4800" b="1" spc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KẾT</a:t>
                      </a:r>
                      <a:r>
                        <a:rPr lang="vi-VN" sz="4800" b="1" spc="0" baseline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LUẬN</a:t>
                      </a:r>
                      <a:endParaRPr lang="en-US" sz="4800" b="1" spc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CBCD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4950"/>
                        </a:lnSpc>
                        <a:defRPr/>
                      </a:pPr>
                      <a:r>
                        <a:rPr lang="en-US" sz="4500" spc="225">
                          <a:solidFill>
                            <a:srgbClr val="000000"/>
                          </a:solidFill>
                          <a:latin typeface="Garet Ultra-Bold"/>
                        </a:rPr>
                        <a:t>CHANGE OF STATE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CBCD8"/>
                    </a:solidFill>
                  </a:tcPr>
                </a:tc>
              </a:tr>
              <a:tr h="3124200">
                <a:tc gridSpan="2">
                  <a:txBody>
                    <a:bodyPr/>
                    <a:lstStyle/>
                    <a:p>
                      <a:pPr algn="ctr">
                        <a:lnSpc>
                          <a:spcPts val="2749"/>
                        </a:lnSpc>
                        <a:defRPr/>
                      </a:pPr>
                      <a:endParaRPr lang="en-US" sz="4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74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Garet"/>
                        </a:rPr>
                        <a:t>occurs when matter changes from one state to another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685800" y="397548"/>
            <a:ext cx="3221845" cy="4393973"/>
            <a:chOff x="1130005" y="3022786"/>
            <a:chExt cx="3221845" cy="4393973"/>
          </a:xfrm>
        </p:grpSpPr>
        <p:sp>
          <p:nvSpPr>
            <p:cNvPr id="4" name="Freeform 4"/>
            <p:cNvSpPr/>
            <p:nvPr/>
          </p:nvSpPr>
          <p:spPr>
            <a:xfrm flipH="1">
              <a:off x="1130005" y="4216359"/>
              <a:ext cx="3049108" cy="3200400"/>
            </a:xfrm>
            <a:custGeom>
              <a:avLst/>
              <a:gdLst/>
              <a:ahLst/>
              <a:cxnLst/>
              <a:rect l="l" t="t" r="r" b="b"/>
              <a:pathLst>
                <a:path w="2410614" h="2530225">
                  <a:moveTo>
                    <a:pt x="2410615" y="0"/>
                  </a:moveTo>
                  <a:lnTo>
                    <a:pt x="0" y="0"/>
                  </a:lnTo>
                  <a:lnTo>
                    <a:pt x="0" y="2530225"/>
                  </a:lnTo>
                  <a:lnTo>
                    <a:pt x="2410615" y="2530225"/>
                  </a:lnTo>
                  <a:lnTo>
                    <a:pt x="2410615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560955">
              <a:off x="3033930" y="3022786"/>
              <a:ext cx="1317920" cy="2704687"/>
            </a:xfrm>
            <a:custGeom>
              <a:avLst/>
              <a:gdLst/>
              <a:ahLst/>
              <a:cxnLst/>
              <a:rect l="l" t="t" r="r" b="b"/>
              <a:pathLst>
                <a:path w="1317920" h="2704687">
                  <a:moveTo>
                    <a:pt x="0" y="0"/>
                  </a:moveTo>
                  <a:lnTo>
                    <a:pt x="1317920" y="0"/>
                  </a:lnTo>
                  <a:lnTo>
                    <a:pt x="1317920" y="2704687"/>
                  </a:lnTo>
                  <a:lnTo>
                    <a:pt x="0" y="27046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Rectangle 8"/>
          <p:cNvSpPr/>
          <p:nvPr/>
        </p:nvSpPr>
        <p:spPr>
          <a:xfrm>
            <a:off x="5486400" y="2400300"/>
            <a:ext cx="1057410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Dung dịch acid tác dụng được với nhiều kim </a:t>
            </a:r>
            <a:r>
              <a:rPr lang="en-US" sz="4400" smtClean="0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vi-VN" sz="44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smtClean="0">
                <a:latin typeface="Arial" panose="020B0604020202020204" pitchFamily="34" charset="0"/>
                <a:cs typeface="Arial" panose="020B0604020202020204" pitchFamily="34" charset="0"/>
              </a:rPr>
              <a:t>tạo </a:t>
            </a:r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ra muối và khí hydrogen.</a:t>
            </a:r>
          </a:p>
        </p:txBody>
      </p:sp>
      <p:graphicFrame>
        <p:nvGraphicFramePr>
          <p:cNvPr id="10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9340281"/>
              </p:ext>
            </p:extLst>
          </p:nvPr>
        </p:nvGraphicFramePr>
        <p:xfrm>
          <a:off x="1143000" y="6134100"/>
          <a:ext cx="12496800" cy="3048000"/>
        </p:xfrm>
        <a:graphic>
          <a:graphicData uri="http://schemas.openxmlformats.org/drawingml/2006/table">
            <a:tbl>
              <a:tblPr/>
              <a:tblGrid>
                <a:gridCol w="6630554"/>
                <a:gridCol w="5866246"/>
              </a:tblGrid>
              <a:tr h="1219200">
                <a:tc gridSpan="2">
                  <a:txBody>
                    <a:bodyPr/>
                    <a:lstStyle/>
                    <a:p>
                      <a:pPr algn="just">
                        <a:lnSpc>
                          <a:spcPts val="4950"/>
                        </a:lnSpc>
                        <a:defRPr/>
                      </a:pPr>
                      <a:r>
                        <a:rPr lang="vi-VN" sz="4400" b="1" spc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Phương</a:t>
                      </a:r>
                      <a:r>
                        <a:rPr lang="vi-VN" sz="4400" b="1" spc="0" baseline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trình tổng quát:</a:t>
                      </a:r>
                      <a:endParaRPr lang="en-US" sz="4400" b="1" spc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C29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4950"/>
                        </a:lnSpc>
                        <a:defRPr/>
                      </a:pPr>
                      <a:r>
                        <a:rPr lang="en-US" sz="4500" spc="225">
                          <a:solidFill>
                            <a:srgbClr val="000000"/>
                          </a:solidFill>
                          <a:latin typeface="Garet Ultra-Bold"/>
                        </a:rPr>
                        <a:t>CHANGE OF STATE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CBCD8"/>
                    </a:solidFill>
                  </a:tcPr>
                </a:tc>
              </a:tr>
              <a:tr h="1828800">
                <a:tc gridSpan="2">
                  <a:txBody>
                    <a:bodyPr/>
                    <a:lstStyle/>
                    <a:p>
                      <a:pPr algn="ctr">
                        <a:lnSpc>
                          <a:spcPts val="2749"/>
                        </a:lnSpc>
                        <a:defRPr/>
                      </a:pPr>
                      <a:endParaRPr lang="en-US" sz="4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74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Garet"/>
                        </a:rPr>
                        <a:t>occurs when matter changes from one state to another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1981200" y="7810500"/>
            <a:ext cx="984956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Acid + Kim loại → Muối + Hydrogen</a:t>
            </a:r>
          </a:p>
        </p:txBody>
      </p:sp>
      <p:sp>
        <p:nvSpPr>
          <p:cNvPr id="12" name="Freeform 6"/>
          <p:cNvSpPr/>
          <p:nvPr/>
        </p:nvSpPr>
        <p:spPr>
          <a:xfrm>
            <a:off x="14249400" y="5676900"/>
            <a:ext cx="4800729" cy="3582543"/>
          </a:xfrm>
          <a:custGeom>
            <a:avLst/>
            <a:gdLst/>
            <a:ahLst/>
            <a:cxnLst/>
            <a:rect l="l" t="t" r="r" b="b"/>
            <a:pathLst>
              <a:path w="2386162" h="1780673">
                <a:moveTo>
                  <a:pt x="0" y="0"/>
                </a:moveTo>
                <a:lnTo>
                  <a:pt x="2386162" y="0"/>
                </a:lnTo>
                <a:lnTo>
                  <a:pt x="2386162" y="1780673"/>
                </a:lnTo>
                <a:lnTo>
                  <a:pt x="0" y="17806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079497895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1478343"/>
              </p:ext>
            </p:extLst>
          </p:nvPr>
        </p:nvGraphicFramePr>
        <p:xfrm>
          <a:off x="952500" y="2095500"/>
          <a:ext cx="16230600" cy="924145"/>
        </p:xfrm>
        <a:graphic>
          <a:graphicData uri="http://schemas.openxmlformats.org/drawingml/2006/table">
            <a:tbl>
              <a:tblPr/>
              <a:tblGrid>
                <a:gridCol w="5417589"/>
                <a:gridCol w="5413888"/>
                <a:gridCol w="5399123"/>
              </a:tblGrid>
              <a:tr h="924145">
                <a:tc>
                  <a:txBody>
                    <a:bodyPr/>
                    <a:lstStyle/>
                    <a:p>
                      <a:pPr algn="ctr">
                        <a:lnSpc>
                          <a:spcPts val="4950"/>
                        </a:lnSpc>
                        <a:defRPr/>
                      </a:pPr>
                      <a:r>
                        <a:rPr lang="vi-VN" sz="4400" b="1" spc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vi-VN" sz="4400" b="1" spc="0" baseline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sấu</a:t>
                      </a:r>
                      <a:endParaRPr lang="en-US" sz="1050" b="1" spc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C2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950"/>
                        </a:lnSpc>
                        <a:defRPr/>
                      </a:pPr>
                      <a:r>
                        <a:rPr lang="vi-VN" sz="4400" b="1" spc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vi-VN" sz="4400" b="1" spc="0" baseline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me</a:t>
                      </a:r>
                      <a:endParaRPr lang="en-US" sz="1050" b="1" spc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C2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950"/>
                        </a:lnSpc>
                        <a:defRPr/>
                      </a:pPr>
                      <a:r>
                        <a:rPr lang="vi-VN" sz="4400" b="1" spc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vi-VN" sz="4400" b="1" spc="0" baseline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chanh</a:t>
                      </a:r>
                      <a:endParaRPr lang="en-US" sz="1050" b="1" spc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C294"/>
                    </a:solidFill>
                  </a:tcPr>
                </a:tc>
              </a:tr>
            </a:tbl>
          </a:graphicData>
        </a:graphic>
      </p:graphicFrame>
      <p:sp>
        <p:nvSpPr>
          <p:cNvPr id="9" name="TextBox 9"/>
          <p:cNvSpPr txBox="1"/>
          <p:nvPr/>
        </p:nvSpPr>
        <p:spPr>
          <a:xfrm>
            <a:off x="1028700" y="723900"/>
            <a:ext cx="16230600" cy="987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vi-VN" sz="6600" b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6600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238500"/>
            <a:ext cx="16547613" cy="425398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028700" y="7717304"/>
            <a:ext cx="16230600" cy="1938992"/>
            <a:chOff x="1028700" y="7717304"/>
            <a:chExt cx="16230600" cy="1938992"/>
          </a:xfrm>
        </p:grpSpPr>
        <p:sp>
          <p:nvSpPr>
            <p:cNvPr id="6" name="Freeform 6"/>
            <p:cNvSpPr/>
            <p:nvPr/>
          </p:nvSpPr>
          <p:spPr>
            <a:xfrm>
              <a:off x="1028700" y="7734300"/>
              <a:ext cx="16230600" cy="1905000"/>
            </a:xfrm>
            <a:custGeom>
              <a:avLst/>
              <a:gdLst/>
              <a:ahLst/>
              <a:cxnLst/>
              <a:rect l="l" t="t" r="r" b="b"/>
              <a:pathLst>
                <a:path w="4653345" h="335893">
                  <a:moveTo>
                    <a:pt x="0" y="0"/>
                  </a:moveTo>
                  <a:lnTo>
                    <a:pt x="4653345" y="0"/>
                  </a:lnTo>
                  <a:lnTo>
                    <a:pt x="4653345" y="335893"/>
                  </a:lnTo>
                  <a:lnTo>
                    <a:pt x="0" y="335893"/>
                  </a:lnTo>
                  <a:close/>
                </a:path>
              </a:pathLst>
            </a:custGeom>
            <a:solidFill>
              <a:srgbClr val="F9C9C5"/>
            </a:solidFill>
            <a:ln w="19050" cap="sq">
              <a:solidFill>
                <a:srgbClr val="000000"/>
              </a:solidFill>
              <a:miter/>
            </a:ln>
          </p:spPr>
        </p:sp>
        <p:grpSp>
          <p:nvGrpSpPr>
            <p:cNvPr id="14" name="Group 13"/>
            <p:cNvGrpSpPr/>
            <p:nvPr/>
          </p:nvGrpSpPr>
          <p:grpSpPr>
            <a:xfrm>
              <a:off x="1676400" y="7717304"/>
              <a:ext cx="14874240" cy="1938992"/>
              <a:chOff x="1676400" y="7717304"/>
              <a:chExt cx="14874240" cy="1938992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76400" y="7953713"/>
                <a:ext cx="1600200" cy="1466173"/>
              </a:xfrm>
              <a:prstGeom prst="rect">
                <a:avLst/>
              </a:prstGeom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3482340" y="7717304"/>
                <a:ext cx="13068300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Các loại quả trên có đặc điểm gì giống nhau? Theo em, vì sao chúng lại có đặc điểm giống nhau đó?</a:t>
                </a:r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914400" y="2247900"/>
            <a:ext cx="9220200" cy="7239000"/>
            <a:chOff x="914400" y="2019300"/>
            <a:chExt cx="9220200" cy="7239000"/>
          </a:xfrm>
        </p:grpSpPr>
        <p:grpSp>
          <p:nvGrpSpPr>
            <p:cNvPr id="2" name="Group 1"/>
            <p:cNvGrpSpPr/>
            <p:nvPr/>
          </p:nvGrpSpPr>
          <p:grpSpPr>
            <a:xfrm>
              <a:off x="914400" y="2019300"/>
              <a:ext cx="9220200" cy="7239000"/>
              <a:chOff x="1366520" y="4508652"/>
              <a:chExt cx="6958854" cy="4597248"/>
            </a:xfrm>
          </p:grpSpPr>
          <p:sp>
            <p:nvSpPr>
              <p:cNvPr id="3" name="Folded Corner 2"/>
              <p:cNvSpPr/>
              <p:nvPr/>
            </p:nvSpPr>
            <p:spPr>
              <a:xfrm>
                <a:off x="1366520" y="4508652"/>
                <a:ext cx="6958854" cy="4597248"/>
              </a:xfrm>
              <a:prstGeom prst="foldedCorner">
                <a:avLst/>
              </a:prstGeom>
              <a:solidFill>
                <a:schemeClr val="bg1"/>
              </a:solidFill>
              <a:ln w="38100">
                <a:solidFill>
                  <a:srgbClr val="2D406A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50000"/>
                  </a:lnSpc>
                </a:pPr>
                <a:endParaRPr lang="vi-VN" sz="42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2824480" y="4726304"/>
                <a:ext cx="3352800" cy="469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200" b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Luyện tập 4</a:t>
                </a:r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1257300" y="3067687"/>
              <a:ext cx="8572500" cy="49398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lnSpc>
                  <a:spcPct val="150000"/>
                </a:lnSpc>
              </a:pPr>
              <a:r>
                <a:rPr lang="vi-VN" sz="4200">
                  <a:solidFill>
                    <a:prstClr val="black"/>
                  </a:solidFill>
                  <a:cs typeface="Arial" panose="020B0604020202020204" pitchFamily="34" charset="0"/>
                </a:rPr>
                <a:t>Viết phương trình hóa học xảy ra trong các trường hợp </a:t>
              </a:r>
              <a:r>
                <a:rPr lang="vi-VN" sz="4200" smtClean="0">
                  <a:solidFill>
                    <a:prstClr val="black"/>
                  </a:solidFill>
                  <a:cs typeface="Arial" panose="020B0604020202020204" pitchFamily="34" charset="0"/>
                </a:rPr>
                <a:t>sau:</a:t>
              </a:r>
            </a:p>
            <a:p>
              <a:pPr marL="742950" lvl="0" indent="-742950" algn="just">
                <a:lnSpc>
                  <a:spcPct val="150000"/>
                </a:lnSpc>
                <a:buFont typeface="+mj-lt"/>
                <a:buAutoNum type="alphaLcParenR"/>
              </a:pPr>
              <a:r>
                <a:rPr lang="vi-VN" sz="4200" smtClean="0">
                  <a:solidFill>
                    <a:prstClr val="black"/>
                  </a:solidFill>
                  <a:cs typeface="Arial" panose="020B0604020202020204" pitchFamily="34" charset="0"/>
                </a:rPr>
                <a:t>Dung </a:t>
              </a:r>
              <a:r>
                <a:rPr lang="vi-VN" sz="4200">
                  <a:solidFill>
                    <a:prstClr val="black"/>
                  </a:solidFill>
                  <a:cs typeface="Arial" panose="020B0604020202020204" pitchFamily="34" charset="0"/>
                </a:rPr>
                <a:t>dịch H2SO4 loãng tác dụng với Zn.</a:t>
              </a:r>
            </a:p>
            <a:p>
              <a:pPr marL="742950" lvl="0" indent="-742950" algn="just">
                <a:lnSpc>
                  <a:spcPct val="150000"/>
                </a:lnSpc>
                <a:buFont typeface="+mj-lt"/>
                <a:buAutoNum type="alphaLcParenR"/>
              </a:pPr>
              <a:r>
                <a:rPr lang="vi-VN" sz="4200" smtClean="0">
                  <a:solidFill>
                    <a:prstClr val="black"/>
                  </a:solidFill>
                  <a:cs typeface="Arial" panose="020B0604020202020204" pitchFamily="34" charset="0"/>
                </a:rPr>
                <a:t>Dung </a:t>
              </a:r>
              <a:r>
                <a:rPr lang="vi-VN" sz="4200">
                  <a:solidFill>
                    <a:prstClr val="black"/>
                  </a:solidFill>
                  <a:cs typeface="Arial" panose="020B0604020202020204" pitchFamily="34" charset="0"/>
                </a:rPr>
                <a:t>dịch HCl tác dụng với Mg.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906780" y="454324"/>
            <a:ext cx="6713220" cy="1307170"/>
            <a:chOff x="906780" y="454324"/>
            <a:chExt cx="6713220" cy="130717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6780" y="454324"/>
              <a:ext cx="1508760" cy="128913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514600" y="1022830"/>
              <a:ext cx="51054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20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 luận cặp đôi</a:t>
              </a:r>
              <a:endPara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10515600" y="5253189"/>
            <a:ext cx="7237880" cy="9825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US" sz="4400" baseline="-25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</a:t>
            </a:r>
            <a:r>
              <a:rPr lang="en-US" sz="4400" baseline="-25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4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Zn → ZnSO</a:t>
            </a:r>
            <a:r>
              <a:rPr lang="en-US" sz="4400" baseline="-25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4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H</a:t>
            </a:r>
            <a:r>
              <a:rPr lang="en-US" sz="4400" baseline="-25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↑</a:t>
            </a:r>
            <a:endParaRPr lang="en-US" sz="44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515600" y="7353300"/>
            <a:ext cx="650049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ker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Mg + HCl → MgCl</a:t>
            </a:r>
            <a:r>
              <a:rPr lang="en-US" sz="4400" kern="0" baseline="-25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ker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H</a:t>
            </a:r>
            <a:r>
              <a:rPr lang="en-US" sz="4400" kern="0" baseline="-25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ker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↑</a:t>
            </a:r>
            <a:endParaRPr lang="en-US" sz="4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8638" y="264747"/>
            <a:ext cx="5292659" cy="465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279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ntagon 1"/>
          <p:cNvSpPr/>
          <p:nvPr/>
        </p:nvSpPr>
        <p:spPr>
          <a:xfrm>
            <a:off x="0" y="847725"/>
            <a:ext cx="4114800" cy="1295400"/>
          </a:xfrm>
          <a:prstGeom prst="homePlate">
            <a:avLst/>
          </a:prstGeom>
          <a:solidFill>
            <a:srgbClr val="F1D055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 NHỚ</a:t>
            </a:r>
            <a:endParaRPr lang="en-US" sz="4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143000" y="3162300"/>
            <a:ext cx="4362450" cy="4362450"/>
            <a:chOff x="1828800" y="3619500"/>
            <a:chExt cx="4362450" cy="4362450"/>
          </a:xfrm>
        </p:grpSpPr>
        <p:sp>
          <p:nvSpPr>
            <p:cNvPr id="3" name="Oval 2"/>
            <p:cNvSpPr/>
            <p:nvPr/>
          </p:nvSpPr>
          <p:spPr>
            <a:xfrm>
              <a:off x="1828800" y="3619500"/>
              <a:ext cx="4362450" cy="4362450"/>
            </a:xfrm>
            <a:prstGeom prst="ellipse">
              <a:avLst/>
            </a:prstGeom>
            <a:solidFill>
              <a:srgbClr val="F9C9C5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124075" y="4231064"/>
              <a:ext cx="3771900" cy="3139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400" b="1" smtClean="0">
                  <a:latin typeface="Arial" panose="020B0604020202020204" pitchFamily="34" charset="0"/>
                  <a:cs typeface="Arial" panose="020B0604020202020204" pitchFamily="34" charset="0"/>
                </a:rPr>
                <a:t>TÍNH CHẤT HÓA HỌC CỦA ACID</a:t>
              </a:r>
              <a:endParaRPr lang="en-US" sz="44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7391400" y="2171700"/>
            <a:ext cx="8915400" cy="1981200"/>
          </a:xfrm>
          <a:prstGeom prst="roundRect">
            <a:avLst>
              <a:gd name="adj" fmla="val 9548"/>
            </a:avLst>
          </a:prstGeom>
          <a:solidFill>
            <a:srgbClr val="B1E5DB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dung dịch quỳ tím chuyển đỏ.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391400" y="5687407"/>
            <a:ext cx="9144000" cy="3674685"/>
            <a:chOff x="7391400" y="5524500"/>
            <a:chExt cx="9144000" cy="3674685"/>
          </a:xfrm>
        </p:grpSpPr>
        <p:sp>
          <p:nvSpPr>
            <p:cNvPr id="7" name="Rounded Rectangle 6"/>
            <p:cNvSpPr/>
            <p:nvPr/>
          </p:nvSpPr>
          <p:spPr>
            <a:xfrm>
              <a:off x="7399020" y="5524500"/>
              <a:ext cx="8915400" cy="2303085"/>
            </a:xfrm>
            <a:prstGeom prst="roundRect">
              <a:avLst>
                <a:gd name="adj" fmla="val 9548"/>
              </a:avLst>
            </a:prstGeom>
            <a:solidFill>
              <a:srgbClr val="B1E5DB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vi-VN" sz="44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US" sz="44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ác </a:t>
              </a:r>
              <a:r>
                <a: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dụng với nhiều kim loại tạo ra muối và khí hydrogen.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7391400" y="8429744"/>
              <a:ext cx="914400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400">
                  <a:latin typeface="Arial" panose="020B0604020202020204" pitchFamily="34" charset="0"/>
                  <a:cs typeface="Arial" panose="020B0604020202020204" pitchFamily="34" charset="0"/>
                </a:rPr>
                <a:t>Acid + Kim loại → Muối + Hydrogen</a:t>
              </a:r>
            </a:p>
          </p:txBody>
        </p:sp>
      </p:grpSp>
      <p:sp>
        <p:nvSpPr>
          <p:cNvPr id="11" name="Right Arrow 10"/>
          <p:cNvSpPr/>
          <p:nvPr/>
        </p:nvSpPr>
        <p:spPr>
          <a:xfrm rot="19870964">
            <a:off x="5561914" y="3525152"/>
            <a:ext cx="1676400" cy="664973"/>
          </a:xfrm>
          <a:prstGeom prst="rightArrow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1729036" flipV="1">
            <a:off x="5561913" y="6466443"/>
            <a:ext cx="1676400" cy="664973"/>
          </a:xfrm>
          <a:prstGeom prst="rightArrow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8600" y="191630"/>
            <a:ext cx="2551326" cy="16741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788" y="7843896"/>
            <a:ext cx="1998973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6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E5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133600" y="1563661"/>
            <a:ext cx="13944600" cy="7457149"/>
          </a:xfrm>
          <a:prstGeom prst="rect">
            <a:avLst/>
          </a:prstGeom>
          <a:solidFill>
            <a:srgbClr val="F9C9C5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38675" y="1571281"/>
            <a:ext cx="12950732" cy="6706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40000"/>
              </a:lnSpc>
            </a:pPr>
            <a:r>
              <a:rPr lang="vi-VN" sz="11500" b="1" kern="0" smtClean="0">
                <a:solidFill>
                  <a:prstClr val="black"/>
                </a:solidFill>
                <a:cs typeface="Arial" panose="020B0604020202020204" pitchFamily="34" charset="0"/>
                <a:sym typeface="Anton"/>
              </a:rPr>
              <a:t>III.</a:t>
            </a:r>
            <a:r>
              <a:rPr lang="vi-VN" sz="9600" b="1" kern="0" smtClean="0">
                <a:solidFill>
                  <a:prstClr val="black"/>
                </a:solidFill>
                <a:cs typeface="Arial" panose="020B0604020202020204" pitchFamily="34" charset="0"/>
                <a:sym typeface="Anton"/>
              </a:rPr>
              <a:t/>
            </a:r>
            <a:br>
              <a:rPr lang="vi-VN" sz="9600" b="1" kern="0" smtClean="0">
                <a:solidFill>
                  <a:prstClr val="black"/>
                </a:solidFill>
                <a:cs typeface="Arial" panose="020B0604020202020204" pitchFamily="34" charset="0"/>
                <a:sym typeface="Anton"/>
              </a:rPr>
            </a:br>
            <a:r>
              <a:rPr lang="vi-VN" sz="9600" b="1" kern="0" smtClean="0">
                <a:solidFill>
                  <a:prstClr val="black"/>
                </a:solidFill>
                <a:cs typeface="Arial" panose="020B0604020202020204" pitchFamily="34" charset="0"/>
                <a:sym typeface="Anton"/>
              </a:rPr>
              <a:t>ỨNG DỤNG CỦA MỘT SỐ ACID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reeform 5"/>
          <p:cNvSpPr/>
          <p:nvPr/>
        </p:nvSpPr>
        <p:spPr>
          <a:xfrm rot="11679571">
            <a:off x="1071660" y="118817"/>
            <a:ext cx="3440105" cy="2889688"/>
          </a:xfrm>
          <a:custGeom>
            <a:avLst/>
            <a:gdLst/>
            <a:ahLst/>
            <a:cxnLst/>
            <a:rect l="l" t="t" r="r" b="b"/>
            <a:pathLst>
              <a:path w="3440105" h="2889688">
                <a:moveTo>
                  <a:pt x="0" y="0"/>
                </a:moveTo>
                <a:lnTo>
                  <a:pt x="3440105" y="0"/>
                </a:lnTo>
                <a:lnTo>
                  <a:pt x="3440105" y="2889687"/>
                </a:lnTo>
                <a:lnTo>
                  <a:pt x="0" y="28896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" y="7286924"/>
            <a:ext cx="4572000" cy="300007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1859778">
            <a:off x="12760902" y="69818"/>
            <a:ext cx="5199807" cy="3687136"/>
          </a:xfrm>
          <a:custGeom>
            <a:avLst/>
            <a:gdLst/>
            <a:ahLst/>
            <a:cxnLst/>
            <a:rect l="l" t="t" r="r" b="b"/>
            <a:pathLst>
              <a:path w="5199807" h="3687136">
                <a:moveTo>
                  <a:pt x="0" y="0"/>
                </a:moveTo>
                <a:lnTo>
                  <a:pt x="5199807" y="0"/>
                </a:lnTo>
                <a:lnTo>
                  <a:pt x="5199807" y="3687136"/>
                </a:lnTo>
                <a:lnTo>
                  <a:pt x="0" y="368713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577490355"/>
      </p:ext>
    </p:extLst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343400" y="0"/>
            <a:ext cx="9753600" cy="1640550"/>
            <a:chOff x="4343400" y="0"/>
            <a:chExt cx="9753600" cy="1640550"/>
          </a:xfrm>
        </p:grpSpPr>
        <p:sp>
          <p:nvSpPr>
            <p:cNvPr id="3" name="Rectangle 2"/>
            <p:cNvSpPr/>
            <p:nvPr/>
          </p:nvSpPr>
          <p:spPr>
            <a:xfrm>
              <a:off x="4343400" y="508000"/>
              <a:ext cx="9753600" cy="1132550"/>
            </a:xfrm>
            <a:prstGeom prst="rect">
              <a:avLst/>
            </a:prstGeom>
            <a:solidFill>
              <a:srgbClr val="B1E5DB"/>
            </a:solidFill>
            <a:ln w="3810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800" b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sz="48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Hydrochloric acid (HCl</a:t>
              </a:r>
              <a:r>
                <a:rPr lang="en-US" sz="4800" b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US"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5943600" y="0"/>
              <a:ext cx="0" cy="4953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12496800" y="0"/>
              <a:ext cx="0" cy="4953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843" y="3505199"/>
            <a:ext cx="3982720" cy="426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7772400" y="2247900"/>
            <a:ext cx="3390899" cy="3390899"/>
            <a:chOff x="7620000" y="2476500"/>
            <a:chExt cx="3200400" cy="3200400"/>
          </a:xfrm>
        </p:grpSpPr>
        <p:sp>
          <p:nvSpPr>
            <p:cNvPr id="7" name="Oval 6"/>
            <p:cNvSpPr/>
            <p:nvPr/>
          </p:nvSpPr>
          <p:spPr>
            <a:xfrm>
              <a:off x="7620000" y="2476500"/>
              <a:ext cx="3200400" cy="32004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53401" y="2746476"/>
              <a:ext cx="2286000" cy="2522483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16142" r="15973"/>
          <a:stretch/>
        </p:blipFill>
        <p:spPr>
          <a:xfrm>
            <a:off x="7597002" y="6264371"/>
            <a:ext cx="3566297" cy="3502267"/>
          </a:xfrm>
          <a:prstGeom prst="ellips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</p:pic>
      <p:cxnSp>
        <p:nvCxnSpPr>
          <p:cNvPr id="13" name="Straight Arrow Connector 12"/>
          <p:cNvCxnSpPr>
            <a:stCxn id="6" idx="3"/>
            <a:endCxn id="7" idx="2"/>
          </p:cNvCxnSpPr>
          <p:nvPr/>
        </p:nvCxnSpPr>
        <p:spPr>
          <a:xfrm flipV="1">
            <a:off x="5296563" y="3943350"/>
            <a:ext cx="2475837" cy="1695449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6" idx="3"/>
          </p:cNvCxnSpPr>
          <p:nvPr/>
        </p:nvCxnSpPr>
        <p:spPr>
          <a:xfrm>
            <a:off x="5296563" y="5638799"/>
            <a:ext cx="2380918" cy="1787623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03600">
            <a:off x="1370583" y="1556574"/>
            <a:ext cx="1618365" cy="88457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1430000" y="2615117"/>
            <a:ext cx="6353627" cy="2748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Có 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trong dạ dày của người và động vật giúp tiêu hóa thức ăn.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1433313" y="7046008"/>
            <a:ext cx="635362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Được sử dụng nhiều trong công nghiệp.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35337" y="720544"/>
            <a:ext cx="1473943" cy="155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39226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43000" y="419100"/>
            <a:ext cx="16029894" cy="1262063"/>
            <a:chOff x="990600" y="446810"/>
            <a:chExt cx="16029894" cy="1262063"/>
          </a:xfrm>
        </p:grpSpPr>
        <p:sp>
          <p:nvSpPr>
            <p:cNvPr id="2" name="Rectangle 1"/>
            <p:cNvSpPr/>
            <p:nvPr/>
          </p:nvSpPr>
          <p:spPr>
            <a:xfrm>
              <a:off x="2514600" y="723899"/>
              <a:ext cx="1450589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i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Dựa vào Hình 8.2, nêu một số ứng dụng của hydrochloric acid.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600" y="446810"/>
              <a:ext cx="1377432" cy="1262063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3765729" y="1886012"/>
            <a:ext cx="10985944" cy="7930556"/>
            <a:chOff x="3765729" y="1886012"/>
            <a:chExt cx="10985944" cy="7930556"/>
          </a:xfrm>
        </p:grpSpPr>
        <p:sp>
          <p:nvSpPr>
            <p:cNvPr id="6" name="TextBox 5"/>
            <p:cNvSpPr txBox="1"/>
            <p:nvPr/>
          </p:nvSpPr>
          <p:spPr>
            <a:xfrm>
              <a:off x="3841126" y="9170237"/>
              <a:ext cx="109105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</a:t>
              </a:r>
              <a:r>
                <a:rPr lang="vi-VN" sz="3600" b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8.2</a:t>
              </a:r>
              <a:r>
                <a:rPr lang="vi-VN" sz="36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vi-VN" sz="36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 số ứng dụng của </a:t>
              </a:r>
              <a:r>
                <a:rPr lang="vi-VN" sz="360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hydrochloric </a:t>
              </a:r>
              <a:r>
                <a:rPr lang="vi-VN" sz="36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acid </a:t>
              </a:r>
              <a:endParaRPr lang="en-US" sz="3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65729" y="1886012"/>
              <a:ext cx="10985944" cy="7279255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685800" y="2655756"/>
            <a:ext cx="2698126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vi-VN" sz="40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Tẩy rửa kim loại</a:t>
            </a:r>
            <a:endParaRPr lang="en-US" sz="40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438325" y="2693856"/>
            <a:ext cx="26981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 xuất chất dẻo</a:t>
            </a:r>
            <a:endParaRPr lang="en-US" sz="40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438325" y="6373333"/>
            <a:ext cx="29385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 xuất dược phẩm</a:t>
            </a:r>
            <a:endParaRPr lang="en-US" sz="40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5800" y="6373333"/>
            <a:ext cx="26981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vi-VN" sz="40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 chế glucose</a:t>
            </a:r>
            <a:endParaRPr lang="en-US" sz="40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37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343400" y="0"/>
            <a:ext cx="9753600" cy="1640550"/>
            <a:chOff x="4343400" y="0"/>
            <a:chExt cx="9753600" cy="1640550"/>
          </a:xfrm>
        </p:grpSpPr>
        <p:sp>
          <p:nvSpPr>
            <p:cNvPr id="3" name="Rectangle 2"/>
            <p:cNvSpPr/>
            <p:nvPr/>
          </p:nvSpPr>
          <p:spPr>
            <a:xfrm>
              <a:off x="4343400" y="508000"/>
              <a:ext cx="9753600" cy="1132550"/>
            </a:xfrm>
            <a:prstGeom prst="rect">
              <a:avLst/>
            </a:prstGeom>
            <a:solidFill>
              <a:srgbClr val="B1E5DB"/>
            </a:solidFill>
            <a:ln w="3810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8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vi-VN" sz="4800" b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48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Sulfuric acid (</a:t>
              </a:r>
              <a:r>
                <a:rPr lang="en-US" sz="4800" b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vi-VN" sz="4800" b="1" baseline="-250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4800" b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</a:t>
              </a:r>
              <a:r>
                <a:rPr lang="vi-VN" sz="4800" b="1" baseline="-250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US" sz="4800" b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US"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5943600" y="0"/>
              <a:ext cx="0" cy="4953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12496800" y="0"/>
              <a:ext cx="0" cy="4953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609" r="28237"/>
          <a:stretch/>
        </p:blipFill>
        <p:spPr>
          <a:xfrm>
            <a:off x="1116163" y="2310684"/>
            <a:ext cx="6248401" cy="60205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2362200" y="8536875"/>
            <a:ext cx="1408358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Sulfuric acid là một hóa chất quan trọng được sử </a:t>
            </a: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dụng nhiều 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trong công nghiệp.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859864" y="1938903"/>
            <a:ext cx="9782922" cy="6392369"/>
            <a:chOff x="7859864" y="1938903"/>
            <a:chExt cx="9782922" cy="639236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59864" y="2292462"/>
              <a:ext cx="9067800" cy="603881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633252">
              <a:off x="15822764" y="1938903"/>
              <a:ext cx="1820022" cy="7071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900832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43000" y="419100"/>
            <a:ext cx="14853290" cy="1262063"/>
            <a:chOff x="990600" y="446810"/>
            <a:chExt cx="14853290" cy="1262063"/>
          </a:xfrm>
        </p:grpSpPr>
        <p:sp>
          <p:nvSpPr>
            <p:cNvPr id="3" name="Rectangle 2"/>
            <p:cNvSpPr/>
            <p:nvPr/>
          </p:nvSpPr>
          <p:spPr>
            <a:xfrm>
              <a:off x="2514600" y="723899"/>
              <a:ext cx="1332929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i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Dựa vào Hình </a:t>
              </a:r>
              <a:r>
                <a:rPr lang="en-US" sz="4000" i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8.</a:t>
              </a:r>
              <a:r>
                <a:rPr lang="vi-VN" sz="4000" i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sz="4000" i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i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 một số ứng dụng của </a:t>
              </a:r>
              <a:r>
                <a:rPr lang="vi-VN" sz="4000" i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sulfuric</a:t>
              </a:r>
              <a:r>
                <a:rPr lang="en-US" sz="4000" i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acid.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600" y="446810"/>
              <a:ext cx="1377432" cy="1262063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3876371" y="1559151"/>
            <a:ext cx="10910547" cy="8361102"/>
            <a:chOff x="3876371" y="1559151"/>
            <a:chExt cx="10910547" cy="8361102"/>
          </a:xfrm>
        </p:grpSpPr>
        <p:sp>
          <p:nvSpPr>
            <p:cNvPr id="6" name="TextBox 5"/>
            <p:cNvSpPr txBox="1"/>
            <p:nvPr/>
          </p:nvSpPr>
          <p:spPr>
            <a:xfrm>
              <a:off x="3876371" y="9273922"/>
              <a:ext cx="109105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</a:t>
              </a:r>
              <a:r>
                <a:rPr lang="vi-VN" sz="3600" b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8.3. </a:t>
              </a:r>
              <a:r>
                <a:rPr lang="vi-VN" sz="36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 số ứng dụng của </a:t>
              </a:r>
              <a:r>
                <a:rPr lang="vi-VN" sz="360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sulfuric </a:t>
              </a:r>
              <a:r>
                <a:rPr lang="vi-VN" sz="36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acid </a:t>
              </a:r>
              <a:endParaRPr lang="en-US" sz="3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l="4836" r="2251"/>
            <a:stretch/>
          </p:blipFill>
          <p:spPr>
            <a:xfrm>
              <a:off x="4953000" y="1559151"/>
              <a:ext cx="8763000" cy="7559695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2667000" y="1948826"/>
            <a:ext cx="51054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vi-VN" sz="40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 xuất giấy, tơ sợi </a:t>
            </a:r>
            <a:endParaRPr lang="en-US" sz="40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43000" y="4191161"/>
            <a:ext cx="392721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vi-VN" sz="40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 xuất ắc quy</a:t>
            </a:r>
            <a:endParaRPr lang="en-US" sz="40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113373" y="4278681"/>
            <a:ext cx="334709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vi-VN" sz="40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 xuất sơn</a:t>
            </a:r>
            <a:endParaRPr lang="en-US" sz="40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039600" y="7505700"/>
            <a:ext cx="464534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vi-VN" sz="40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 xuất phân bón</a:t>
            </a:r>
            <a:endParaRPr lang="en-US" sz="40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52600" y="7424523"/>
            <a:ext cx="438938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vi-VN" sz="40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 xuất chất dẻo</a:t>
            </a:r>
            <a:endParaRPr lang="en-US" sz="40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83000" y="7722150"/>
            <a:ext cx="1439003" cy="231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261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343400" y="0"/>
            <a:ext cx="9753600" cy="1640550"/>
            <a:chOff x="4343400" y="0"/>
            <a:chExt cx="9753600" cy="1640550"/>
          </a:xfrm>
        </p:grpSpPr>
        <p:sp>
          <p:nvSpPr>
            <p:cNvPr id="3" name="Rectangle 2"/>
            <p:cNvSpPr/>
            <p:nvPr/>
          </p:nvSpPr>
          <p:spPr>
            <a:xfrm>
              <a:off x="4343400" y="508000"/>
              <a:ext cx="9753600" cy="1132550"/>
            </a:xfrm>
            <a:prstGeom prst="rect">
              <a:avLst/>
            </a:prstGeom>
            <a:solidFill>
              <a:srgbClr val="B1E5DB"/>
            </a:solidFill>
            <a:ln w="3810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800" b="1" smtClean="0">
                  <a:solidFill>
                    <a:prstClr val="black"/>
                  </a:solidFill>
                  <a:cs typeface="Arial" panose="020B0604020202020204" pitchFamily="34" charset="0"/>
                </a:rPr>
                <a:t>3. </a:t>
              </a:r>
              <a:r>
                <a:rPr lang="en-US" sz="4800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Acetic acid (</a:t>
              </a:r>
              <a:r>
                <a:rPr lang="en-US" sz="4800" b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</a:t>
              </a:r>
              <a:r>
                <a:rPr lang="vi-VN" sz="4800" b="1" baseline="-2500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sz="4800" b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COOH</a:t>
              </a:r>
              <a:r>
                <a:rPr lang="en-US" sz="4800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US" sz="4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5943600" y="0"/>
              <a:ext cx="0" cy="4953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12496800" y="0"/>
              <a:ext cx="0" cy="4953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69243" y="855951"/>
            <a:ext cx="2911946" cy="21006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6100"/>
            <a:ext cx="10058400" cy="56662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785649"/>
            <a:ext cx="1444844" cy="170980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953363" y="4349555"/>
            <a:ext cx="67818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>
                <a:latin typeface="Arial" panose="020B0604020202020204" pitchFamily="34" charset="0"/>
                <a:cs typeface="Arial" panose="020B0604020202020204" pitchFamily="34" charset="0"/>
              </a:rPr>
              <a:t>Acetic acid là một acid hữu cơ có trong giấm ăn với nồng độ khoảng 4%.</a:t>
            </a:r>
            <a:endParaRPr lang="en-US" sz="4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82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heelReverse spokes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429000" y="876300"/>
            <a:ext cx="1112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loại giấm ăn phổ biến</a:t>
            </a:r>
            <a:endParaRPr lang="en-US" sz="44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733301">
            <a:off x="16098980" y="23092"/>
            <a:ext cx="1702522" cy="2076898"/>
          </a:xfrm>
          <a:prstGeom prst="rect">
            <a:avLst/>
          </a:prstGeom>
        </p:spPr>
      </p:pic>
      <p:sp>
        <p:nvSpPr>
          <p:cNvPr id="16" name="Freeform 15"/>
          <p:cNvSpPr/>
          <p:nvPr/>
        </p:nvSpPr>
        <p:spPr>
          <a:xfrm rot="18555471">
            <a:off x="166783" y="411251"/>
            <a:ext cx="1834151" cy="1300580"/>
          </a:xfrm>
          <a:custGeom>
            <a:avLst/>
            <a:gdLst/>
            <a:ahLst/>
            <a:cxnLst/>
            <a:rect l="l" t="t" r="r" b="b"/>
            <a:pathLst>
              <a:path w="1084215" h="768807">
                <a:moveTo>
                  <a:pt x="0" y="0"/>
                </a:moveTo>
                <a:lnTo>
                  <a:pt x="1084215" y="0"/>
                </a:lnTo>
                <a:lnTo>
                  <a:pt x="1084215" y="768808"/>
                </a:lnTo>
                <a:lnTo>
                  <a:pt x="0" y="7688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0"/>
          <p:cNvGrpSpPr/>
          <p:nvPr/>
        </p:nvGrpSpPr>
        <p:grpSpPr>
          <a:xfrm>
            <a:off x="784657" y="2389782"/>
            <a:ext cx="8343899" cy="6721733"/>
            <a:chOff x="685800" y="2389782"/>
            <a:chExt cx="8343899" cy="672173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2"/>
            <a:srcRect l="7595"/>
            <a:stretch/>
          </p:blipFill>
          <p:spPr>
            <a:xfrm>
              <a:off x="685800" y="2389782"/>
              <a:ext cx="8343899" cy="601980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19" name="Rectangle 18"/>
            <p:cNvSpPr/>
            <p:nvPr/>
          </p:nvSpPr>
          <p:spPr>
            <a:xfrm>
              <a:off x="3181349" y="8120915"/>
              <a:ext cx="3352800" cy="990600"/>
            </a:xfrm>
            <a:prstGeom prst="rect">
              <a:avLst/>
            </a:prstGeom>
            <a:solidFill>
              <a:srgbClr val="F9C9C5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Giấm táo</a:t>
              </a:r>
              <a:endPara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9814890" y="2389782"/>
            <a:ext cx="7665320" cy="6721733"/>
            <a:chOff x="9814890" y="2389782"/>
            <a:chExt cx="7665320" cy="672173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3"/>
            <a:srcRect l="15178"/>
            <a:stretch/>
          </p:blipFill>
          <p:spPr>
            <a:xfrm>
              <a:off x="9814890" y="2389782"/>
              <a:ext cx="7665320" cy="601980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20" name="Rectangle 19"/>
            <p:cNvSpPr/>
            <p:nvPr/>
          </p:nvSpPr>
          <p:spPr>
            <a:xfrm>
              <a:off x="11971150" y="8120915"/>
              <a:ext cx="3352800" cy="990600"/>
            </a:xfrm>
            <a:prstGeom prst="rect">
              <a:avLst/>
            </a:prstGeom>
            <a:solidFill>
              <a:srgbClr val="B1E5DB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Giấm gạo</a:t>
              </a:r>
              <a:endPara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888045" y="1681163"/>
            <a:ext cx="10601863" cy="8270804"/>
            <a:chOff x="3888045" y="1681163"/>
            <a:chExt cx="10601863" cy="8270804"/>
          </a:xfrm>
        </p:grpSpPr>
        <p:sp>
          <p:nvSpPr>
            <p:cNvPr id="6" name="TextBox 5"/>
            <p:cNvSpPr txBox="1"/>
            <p:nvPr/>
          </p:nvSpPr>
          <p:spPr>
            <a:xfrm>
              <a:off x="4388376" y="9305636"/>
              <a:ext cx="9601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>
                  <a:solidFill>
                    <a:srgbClr val="0070C0"/>
                  </a:solidFill>
                  <a:cs typeface="Arial" panose="020B0604020202020204" pitchFamily="34" charset="0"/>
                </a:rPr>
                <a:t>Hình </a:t>
              </a:r>
              <a:r>
                <a:rPr lang="vi-VN" sz="3600" b="1" smtClean="0">
                  <a:solidFill>
                    <a:srgbClr val="0070C0"/>
                  </a:solidFill>
                  <a:cs typeface="Arial" panose="020B0604020202020204" pitchFamily="34" charset="0"/>
                </a:rPr>
                <a:t>8.4. </a:t>
              </a:r>
              <a:r>
                <a:rPr lang="vi-VN" sz="3600">
                  <a:solidFill>
                    <a:srgbClr val="0070C0"/>
                  </a:solidFill>
                  <a:cs typeface="Arial" panose="020B0604020202020204" pitchFamily="34" charset="0"/>
                </a:rPr>
                <a:t>Một số ứng dụng của </a:t>
              </a:r>
              <a:r>
                <a:rPr lang="vi-VN" sz="3600" smtClean="0">
                  <a:solidFill>
                    <a:srgbClr val="0070C0"/>
                  </a:solidFill>
                  <a:cs typeface="Arial" panose="020B0604020202020204" pitchFamily="34" charset="0"/>
                </a:rPr>
                <a:t>acetic </a:t>
              </a:r>
              <a:r>
                <a:rPr lang="vi-VN" sz="3600">
                  <a:solidFill>
                    <a:srgbClr val="0070C0"/>
                  </a:solidFill>
                  <a:cs typeface="Arial" panose="020B0604020202020204" pitchFamily="34" charset="0"/>
                </a:rPr>
                <a:t>acid </a:t>
              </a:r>
              <a:endParaRPr lang="en-US" sz="3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88045" y="1681163"/>
              <a:ext cx="10601863" cy="7370703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1143000" y="419100"/>
            <a:ext cx="14567955" cy="1262063"/>
            <a:chOff x="990600" y="446810"/>
            <a:chExt cx="14567955" cy="1262063"/>
          </a:xfrm>
        </p:grpSpPr>
        <p:sp>
          <p:nvSpPr>
            <p:cNvPr id="3" name="Rectangle 2"/>
            <p:cNvSpPr/>
            <p:nvPr/>
          </p:nvSpPr>
          <p:spPr>
            <a:xfrm>
              <a:off x="2514600" y="723899"/>
              <a:ext cx="1304395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i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Dựa vào Hình </a:t>
              </a:r>
              <a:r>
                <a:rPr lang="en-US" sz="4000" i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8.</a:t>
              </a:r>
              <a:r>
                <a:rPr lang="vi-VN" sz="4000" i="1">
                  <a:solidFill>
                    <a:srgbClr val="002060"/>
                  </a:solidFill>
                  <a:cs typeface="Arial" panose="020B0604020202020204" pitchFamily="34" charset="0"/>
                </a:rPr>
                <a:t>4</a:t>
              </a:r>
              <a:r>
                <a:rPr lang="en-US" sz="4000" i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i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 một số ứng dụng của </a:t>
              </a:r>
              <a:r>
                <a:rPr lang="vi-VN" sz="4000" i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4000" i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cetic acid.</a:t>
              </a:r>
              <a:endParaRPr lang="en-US" sz="4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600" y="446810"/>
              <a:ext cx="1377432" cy="1262063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3891358" y="1846555"/>
            <a:ext cx="388435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vi-VN" sz="4000" smtClean="0">
                <a:solidFill>
                  <a:srgbClr val="C00000"/>
                </a:solidFill>
                <a:cs typeface="Arial" panose="020B0604020202020204" pitchFamily="34" charset="0"/>
              </a:rPr>
              <a:t>Sản xuất tơ nhân tạo</a:t>
            </a:r>
            <a:endParaRPr lang="en-US" sz="40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43000" y="4191161"/>
            <a:ext cx="392721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vi-VN" sz="4000" smtClean="0">
                <a:solidFill>
                  <a:srgbClr val="C00000"/>
                </a:solidFill>
                <a:cs typeface="Arial" panose="020B0604020202020204" pitchFamily="34" charset="0"/>
              </a:rPr>
              <a:t>Sản xuất thuốc diệt côn trùng</a:t>
            </a:r>
            <a:endParaRPr lang="en-US" sz="40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182600" y="4111615"/>
            <a:ext cx="296482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vi-VN" sz="4000" smtClean="0">
                <a:solidFill>
                  <a:srgbClr val="C00000"/>
                </a:solidFill>
                <a:cs typeface="Arial" panose="020B0604020202020204" pitchFamily="34" charset="0"/>
              </a:rPr>
              <a:t>Sản xuất chất dẻo</a:t>
            </a:r>
            <a:endParaRPr lang="en-US" sz="40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351527" y="7187600"/>
            <a:ext cx="33528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vi-VN" sz="4000" smtClean="0">
                <a:solidFill>
                  <a:srgbClr val="C00000"/>
                </a:solidFill>
                <a:cs typeface="Arial" panose="020B0604020202020204" pitchFamily="34" charset="0"/>
              </a:rPr>
              <a:t>Sản xuất dược phẩm</a:t>
            </a:r>
            <a:endParaRPr lang="en-US" sz="40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67000" y="7187601"/>
            <a:ext cx="347498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vi-VN" sz="4000" smtClean="0">
                <a:solidFill>
                  <a:srgbClr val="C00000"/>
                </a:solidFill>
                <a:cs typeface="Arial" panose="020B0604020202020204" pitchFamily="34" charset="0"/>
              </a:rPr>
              <a:t>Sản xuất thuốc nhuộm</a:t>
            </a:r>
            <a:endParaRPr lang="en-US" sz="40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83000" y="7722150"/>
            <a:ext cx="1439003" cy="231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200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C9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457200" y="6972300"/>
            <a:ext cx="4587246" cy="4281285"/>
            <a:chOff x="-1474368" y="4582042"/>
            <a:chExt cx="6821741" cy="6366743"/>
          </a:xfrm>
        </p:grpSpPr>
        <p:sp>
          <p:nvSpPr>
            <p:cNvPr id="6" name="Freeform 6"/>
            <p:cNvSpPr/>
            <p:nvPr/>
          </p:nvSpPr>
          <p:spPr>
            <a:xfrm rot="-2308038">
              <a:off x="-1474368" y="4582042"/>
              <a:ext cx="5044237" cy="5791921"/>
            </a:xfrm>
            <a:custGeom>
              <a:avLst/>
              <a:gdLst/>
              <a:ahLst/>
              <a:cxnLst/>
              <a:rect l="l" t="t" r="r" b="b"/>
              <a:pathLst>
                <a:path w="5044237" h="5791921">
                  <a:moveTo>
                    <a:pt x="0" y="0"/>
                  </a:moveTo>
                  <a:lnTo>
                    <a:pt x="5044236" y="0"/>
                  </a:lnTo>
                  <a:lnTo>
                    <a:pt x="5044236" y="5791921"/>
                  </a:lnTo>
                  <a:lnTo>
                    <a:pt x="0" y="5791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2503819">
              <a:off x="2073287" y="7008419"/>
              <a:ext cx="3274086" cy="3940366"/>
            </a:xfrm>
            <a:custGeom>
              <a:avLst/>
              <a:gdLst/>
              <a:ahLst/>
              <a:cxnLst/>
              <a:rect l="l" t="t" r="r" b="b"/>
              <a:pathLst>
                <a:path w="3274086" h="3940366">
                  <a:moveTo>
                    <a:pt x="0" y="0"/>
                  </a:moveTo>
                  <a:lnTo>
                    <a:pt x="3274085" y="0"/>
                  </a:lnTo>
                  <a:lnTo>
                    <a:pt x="3274085" y="3940366"/>
                  </a:lnTo>
                  <a:lnTo>
                    <a:pt x="0" y="39403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3755413"/>
              </p:ext>
            </p:extLst>
          </p:nvPr>
        </p:nvGraphicFramePr>
        <p:xfrm>
          <a:off x="1828800" y="4777833"/>
          <a:ext cx="15087600" cy="312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43800"/>
                <a:gridCol w="7543800"/>
              </a:tblGrid>
              <a:tr h="3124200">
                <a:tc>
                  <a:txBody>
                    <a:bodyPr/>
                    <a:lstStyle/>
                    <a:p>
                      <a:pPr algn="ctr"/>
                      <a:r>
                        <a:rPr lang="vi-VN" sz="1150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vi-VN" sz="11500" baseline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8:</a:t>
                      </a:r>
                      <a:endParaRPr lang="en-US" sz="1150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E5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380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ACID</a:t>
                      </a:r>
                      <a:endParaRPr lang="en-US" sz="1380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EC"/>
                    </a:solidFill>
                  </a:tcPr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2692019" y="952500"/>
            <a:ext cx="1301061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>
                <a:latin typeface="Arial" panose="020B0604020202020204" pitchFamily="34" charset="0"/>
                <a:cs typeface="Arial" panose="020B0604020202020204" pitchFamily="34" charset="0"/>
              </a:rPr>
              <a:t>CHỦ ĐỀ 2: ACID </a:t>
            </a:r>
            <a:r>
              <a:rPr lang="vi-VN" sz="7200" b="1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7200" b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>
                <a:latin typeface="Arial" panose="020B0604020202020204" pitchFamily="34" charset="0"/>
                <a:cs typeface="Arial" panose="020B0604020202020204" pitchFamily="34" charset="0"/>
              </a:rPr>
              <a:t>BASE </a:t>
            </a:r>
            <a:r>
              <a:rPr lang="vi-VN" sz="7200" b="1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7200" b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>
                <a:latin typeface="Arial" panose="020B0604020202020204" pitchFamily="34" charset="0"/>
                <a:cs typeface="Arial" panose="020B0604020202020204" pitchFamily="34" charset="0"/>
              </a:rPr>
              <a:t>pH </a:t>
            </a:r>
            <a:r>
              <a:rPr lang="vi-VN" sz="7200" b="1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7200" b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>
                <a:latin typeface="Arial" panose="020B0604020202020204" pitchFamily="34" charset="0"/>
                <a:cs typeface="Arial" panose="020B0604020202020204" pitchFamily="34" charset="0"/>
              </a:rPr>
              <a:t>OXIDE </a:t>
            </a:r>
            <a:r>
              <a:rPr lang="vi-VN" sz="7200" b="1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7200" b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>
                <a:latin typeface="Arial" panose="020B0604020202020204" pitchFamily="34" charset="0"/>
                <a:cs typeface="Arial" panose="020B0604020202020204" pitchFamily="34" charset="0"/>
              </a:rPr>
              <a:t>MUỐI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600" y="-120634"/>
            <a:ext cx="4876800" cy="4876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3454" y="-1219203"/>
            <a:ext cx="4038606" cy="4038606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88;p24"/>
          <p:cNvSpPr txBox="1">
            <a:spLocks/>
          </p:cNvSpPr>
          <p:nvPr/>
        </p:nvSpPr>
        <p:spPr>
          <a:xfrm>
            <a:off x="1295400" y="647700"/>
            <a:ext cx="15781536" cy="1180161"/>
          </a:xfrm>
          <a:prstGeom prst="rect">
            <a:avLst/>
          </a:prstGeom>
          <a:solidFill>
            <a:srgbClr val="F9C9C5"/>
          </a:solidFill>
          <a:ln w="38100">
            <a:solidFill>
              <a:schemeClr val="tx1"/>
            </a:solidFill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ton"/>
              <a:buNone/>
              <a:defRPr sz="48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ton"/>
              <a:buNone/>
              <a:defRPr sz="28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ton"/>
              <a:buNone/>
              <a:defRPr sz="28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ton"/>
              <a:buNone/>
              <a:defRPr sz="28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ton"/>
              <a:buNone/>
              <a:defRPr sz="28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ton"/>
              <a:buNone/>
              <a:defRPr sz="28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ton"/>
              <a:buNone/>
              <a:defRPr sz="28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ton"/>
              <a:buNone/>
              <a:defRPr sz="28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ton"/>
              <a:buNone/>
              <a:defRPr sz="28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r>
              <a:rPr lang="vi-VN" sz="6600" b="1" kern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vi-VN" sz="6600" b="1" ker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295400" y="2247900"/>
            <a:ext cx="8915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Người ta thường tránh muối dưa, cà trong các dụng cụ làm bằng nhôm. Cho biết lí do của việc làm trên.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8" b="2784"/>
          <a:stretch/>
        </p:blipFill>
        <p:spPr>
          <a:xfrm>
            <a:off x="1295399" y="5295900"/>
            <a:ext cx="8915401" cy="4724400"/>
          </a:xfrm>
          <a:prstGeom prst="rect">
            <a:avLst/>
          </a:prstGeom>
        </p:spPr>
      </p:pic>
      <p:grpSp>
        <p:nvGrpSpPr>
          <p:cNvPr id="50" name="Group 49"/>
          <p:cNvGrpSpPr/>
          <p:nvPr/>
        </p:nvGrpSpPr>
        <p:grpSpPr>
          <a:xfrm>
            <a:off x="11133336" y="2552700"/>
            <a:ext cx="5943600" cy="6449688"/>
            <a:chOff x="11133336" y="2580012"/>
            <a:chExt cx="5943600" cy="6449688"/>
          </a:xfrm>
        </p:grpSpPr>
        <p:grpSp>
          <p:nvGrpSpPr>
            <p:cNvPr id="45" name="Group 44"/>
            <p:cNvGrpSpPr/>
            <p:nvPr/>
          </p:nvGrpSpPr>
          <p:grpSpPr>
            <a:xfrm>
              <a:off x="11133336" y="2933700"/>
              <a:ext cx="5943600" cy="6096000"/>
              <a:chOff x="11353800" y="2933700"/>
              <a:chExt cx="5943600" cy="6096000"/>
            </a:xfrm>
          </p:grpSpPr>
          <p:sp>
            <p:nvSpPr>
              <p:cNvPr id="43" name="Folded Corner 42"/>
              <p:cNvSpPr/>
              <p:nvPr/>
            </p:nvSpPr>
            <p:spPr>
              <a:xfrm>
                <a:off x="11353800" y="2933700"/>
                <a:ext cx="5943600" cy="6096000"/>
              </a:xfrm>
              <a:prstGeom prst="foldedCorner">
                <a:avLst/>
              </a:prstGeom>
              <a:solidFill>
                <a:srgbClr val="F4DA7C"/>
              </a:solidFill>
              <a:ln w="38100">
                <a:solidFill>
                  <a:srgbClr val="2D406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11545055" y="3165544"/>
                <a:ext cx="5561090" cy="56323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000">
                    <a:latin typeface="Arial" panose="020B0604020202020204" pitchFamily="34" charset="0"/>
                    <a:cs typeface="Arial" panose="020B0604020202020204" pitchFamily="34" charset="0"/>
                  </a:rPr>
                  <a:t>Các loại dưa, cà muối chua có chứa nhiều acid. </a:t>
                </a:r>
                <a:r>
                  <a:rPr lang="vi-VN" sz="4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Nếu acid tác </a:t>
                </a:r>
                <a:r>
                  <a:rPr lang="vi-VN" sz="4000">
                    <a:latin typeface="Arial" panose="020B0604020202020204" pitchFamily="34" charset="0"/>
                    <a:cs typeface="Arial" panose="020B0604020202020204" pitchFamily="34" charset="0"/>
                  </a:rPr>
                  <a:t>dụng với </a:t>
                </a:r>
                <a:r>
                  <a:rPr lang="vi-VN" sz="4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nhôm sẽ </a:t>
                </a:r>
                <a:r>
                  <a:rPr lang="vi-VN" sz="4000">
                    <a:latin typeface="Arial" panose="020B0604020202020204" pitchFamily="34" charset="0"/>
                    <a:cs typeface="Arial" panose="020B0604020202020204" pitchFamily="34" charset="0"/>
                  </a:rPr>
                  <a:t>giải phóng ion kim </a:t>
                </a:r>
                <a:r>
                  <a:rPr lang="vi-VN" sz="4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loại, </a:t>
                </a:r>
                <a:r>
                  <a:rPr lang="vi-VN" sz="4000">
                    <a:latin typeface="Arial" panose="020B0604020202020204" pitchFamily="34" charset="0"/>
                    <a:cs typeface="Arial" panose="020B0604020202020204" pitchFamily="34" charset="0"/>
                  </a:rPr>
                  <a:t>gây độc hại cho cơ thể.</a:t>
                </a:r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60518" y="2580012"/>
              <a:ext cx="689236" cy="7073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792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0600" y="647700"/>
            <a:ext cx="164759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Nêu tên một số món ăn có sử dụng giấm ăn trong quá trình chế biến.</a:t>
            </a:r>
          </a:p>
        </p:txBody>
      </p:sp>
      <p:sp>
        <p:nvSpPr>
          <p:cNvPr id="3" name="Pentagon 2"/>
          <p:cNvSpPr/>
          <p:nvPr/>
        </p:nvSpPr>
        <p:spPr>
          <a:xfrm>
            <a:off x="-9939" y="1790700"/>
            <a:ext cx="2829339" cy="990600"/>
          </a:xfrm>
          <a:prstGeom prst="homePlate">
            <a:avLst/>
          </a:prstGeom>
          <a:solidFill>
            <a:srgbClr val="F1D055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 ý:</a:t>
            </a:r>
            <a:endParaRPr lang="en-US" sz="4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2"/>
          <p:cNvGrpSpPr/>
          <p:nvPr/>
        </p:nvGrpSpPr>
        <p:grpSpPr>
          <a:xfrm>
            <a:off x="13250231" y="5838516"/>
            <a:ext cx="5437345" cy="4942755"/>
            <a:chOff x="0" y="0"/>
            <a:chExt cx="614424" cy="558534"/>
          </a:xfrm>
        </p:grpSpPr>
        <p:sp>
          <p:nvSpPr>
            <p:cNvPr id="6" name="Freeform 3"/>
            <p:cNvSpPr/>
            <p:nvPr/>
          </p:nvSpPr>
          <p:spPr>
            <a:xfrm>
              <a:off x="0" y="0"/>
              <a:ext cx="614423" cy="558534"/>
            </a:xfrm>
            <a:custGeom>
              <a:avLst/>
              <a:gdLst/>
              <a:ahLst/>
              <a:cxnLst/>
              <a:rect l="l" t="t" r="r" b="b"/>
              <a:pathLst>
                <a:path w="614423" h="558534">
                  <a:moveTo>
                    <a:pt x="0" y="0"/>
                  </a:moveTo>
                  <a:lnTo>
                    <a:pt x="614423" y="0"/>
                  </a:lnTo>
                  <a:lnTo>
                    <a:pt x="614423" y="558534"/>
                  </a:lnTo>
                  <a:lnTo>
                    <a:pt x="0" y="55853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59C294"/>
              </a:solidFill>
              <a:prstDash val="solid"/>
              <a:miter/>
            </a:ln>
          </p:spPr>
        </p:sp>
        <p:sp>
          <p:nvSpPr>
            <p:cNvPr id="7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5"/>
          <p:cNvGrpSpPr/>
          <p:nvPr/>
        </p:nvGrpSpPr>
        <p:grpSpPr>
          <a:xfrm>
            <a:off x="0" y="4572052"/>
            <a:ext cx="12192000" cy="5714948"/>
            <a:chOff x="0" y="0"/>
            <a:chExt cx="1305290" cy="645793"/>
          </a:xfrm>
        </p:grpSpPr>
        <p:sp>
          <p:nvSpPr>
            <p:cNvPr id="9" name="Freeform 6"/>
            <p:cNvSpPr/>
            <p:nvPr/>
          </p:nvSpPr>
          <p:spPr>
            <a:xfrm>
              <a:off x="0" y="0"/>
              <a:ext cx="1305290" cy="645793"/>
            </a:xfrm>
            <a:custGeom>
              <a:avLst/>
              <a:gdLst/>
              <a:ahLst/>
              <a:cxnLst/>
              <a:rect l="l" t="t" r="r" b="b"/>
              <a:pathLst>
                <a:path w="1305290" h="645793">
                  <a:moveTo>
                    <a:pt x="0" y="0"/>
                  </a:moveTo>
                  <a:lnTo>
                    <a:pt x="1305290" y="0"/>
                  </a:lnTo>
                  <a:lnTo>
                    <a:pt x="1305290" y="645793"/>
                  </a:lnTo>
                  <a:lnTo>
                    <a:pt x="0" y="645793"/>
                  </a:lnTo>
                  <a:close/>
                </a:path>
              </a:pathLst>
            </a:custGeom>
            <a:solidFill>
              <a:srgbClr val="59C294"/>
            </a:solidFill>
          </p:spPr>
        </p:sp>
        <p:sp>
          <p:nvSpPr>
            <p:cNvPr id="10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812" y="4789718"/>
            <a:ext cx="6718301" cy="447665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778" y="4789718"/>
            <a:ext cx="4476657" cy="447665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701862" y="3423629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Gỏi hoa chuối</a:t>
            </a:r>
            <a:endParaRPr lang="en-US" sz="40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538778" y="3423629"/>
            <a:ext cx="4476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Canh chua</a:t>
            </a:r>
            <a:endParaRPr lang="en-US" sz="40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2408290" y="1883122"/>
            <a:ext cx="5058295" cy="7375178"/>
            <a:chOff x="12408290" y="1883122"/>
            <a:chExt cx="5058295" cy="7375178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/>
            <a:srcRect b="2620"/>
            <a:stretch/>
          </p:blipFill>
          <p:spPr>
            <a:xfrm>
              <a:off x="12408290" y="1883122"/>
              <a:ext cx="5058295" cy="7375178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12573000" y="2144930"/>
              <a:ext cx="3200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400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Salad giấm</a:t>
              </a:r>
              <a:endParaRPr lang="en-US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064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20" grpId="0"/>
      <p:bldP spid="2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9718"/>
            <a:ext cx="18288000" cy="10972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247" y="1035587"/>
            <a:ext cx="6191477" cy="6169446"/>
          </a:xfrm>
          <a:prstGeom prst="rect">
            <a:avLst/>
          </a:prstGeom>
        </p:spPr>
      </p:pic>
      <p:pic>
        <p:nvPicPr>
          <p:cNvPr id="7" name="Nhac-nen-ai-la-trieu-phu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567095" y="124628"/>
            <a:ext cx="842333" cy="84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7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16358" y="7464399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0" y="4924710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16359" y="2068256"/>
            <a:ext cx="18288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930017" y="768545"/>
            <a:ext cx="16308287" cy="250235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1861024" y="1365276"/>
            <a:ext cx="14446271" cy="998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44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4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</a:t>
            </a:r>
            <a:r>
              <a:rPr lang="en-US" sz="4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</a:t>
            </a:r>
            <a:r>
              <a:rPr lang="vi-VN" sz="4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Acid là phân tử khi tan trong nước tạo ra ion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9084161" y="4033681"/>
            <a:ext cx="8254175" cy="182294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sym typeface="Arial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9084161" y="6567062"/>
            <a:ext cx="8254175" cy="180720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sym typeface="Arial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9312569" y="4435004"/>
            <a:ext cx="7797359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2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B</a:t>
            </a:r>
            <a:r>
              <a:rPr lang="en-US" sz="420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 </a:t>
            </a:r>
            <a:r>
              <a:rPr lang="vi-VN" sz="4200" smtClean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H</a:t>
            </a:r>
            <a:r>
              <a:rPr lang="vi-VN" sz="4200" baseline="3000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+</a:t>
            </a:r>
            <a:endParaRPr lang="en-US" sz="4200" dirty="0">
              <a:solidFill>
                <a:prstClr val="white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9312569" y="6969118"/>
            <a:ext cx="7734866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20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D</a:t>
            </a:r>
            <a:r>
              <a:rPr lang="en-US" sz="420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</a:t>
            </a:r>
            <a:r>
              <a:rPr lang="vi-VN" sz="420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420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Cl</a:t>
            </a:r>
            <a:r>
              <a:rPr lang="vi-VN" sz="4200" baseline="3000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-</a:t>
            </a:r>
            <a:r>
              <a:rPr lang="en-US" sz="420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endParaRPr lang="en-US" sz="4200" dirty="0">
              <a:solidFill>
                <a:prstClr val="white"/>
              </a:solidFill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773248" y="4027481"/>
            <a:ext cx="8254175" cy="182294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773248" y="6579921"/>
            <a:ext cx="8254175" cy="185017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944917" y="4457545"/>
            <a:ext cx="7791605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20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A</a:t>
            </a:r>
            <a:r>
              <a:rPr lang="en-US" sz="420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</a:t>
            </a:r>
            <a:r>
              <a:rPr lang="vi-VN" sz="420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420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OH</a:t>
            </a:r>
            <a:r>
              <a:rPr lang="vi-VN" sz="4200" baseline="3000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-</a:t>
            </a:r>
            <a:r>
              <a:rPr lang="en-US" sz="420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endParaRPr lang="en-US" sz="4200" dirty="0">
              <a:solidFill>
                <a:prstClr val="white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944917" y="7015844"/>
            <a:ext cx="7318661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20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C</a:t>
            </a:r>
            <a:r>
              <a:rPr lang="en-US" sz="420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</a:t>
            </a:r>
            <a:r>
              <a:rPr lang="vi-VN" sz="420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420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Ca</a:t>
            </a:r>
            <a:r>
              <a:rPr lang="vi-VN" sz="4200" baseline="3000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+</a:t>
            </a:r>
            <a:r>
              <a:rPr lang="en-US" sz="420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endParaRPr lang="en-US" sz="4200" dirty="0">
              <a:solidFill>
                <a:prstClr val="white"/>
              </a:solidFill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288002" y="1295792"/>
            <a:ext cx="731046" cy="731046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288002" y="2218041"/>
            <a:ext cx="731046" cy="731046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04358" y="3111236"/>
            <a:ext cx="731046" cy="731046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04358" y="3945620"/>
            <a:ext cx="731046" cy="73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37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16358" y="7464399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0" y="4924710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16359" y="2068256"/>
            <a:ext cx="18288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930017" y="768545"/>
            <a:ext cx="16308287" cy="250235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1861024" y="1338648"/>
            <a:ext cx="14446271" cy="998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44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4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</a:t>
            </a:r>
            <a:r>
              <a:rPr lang="en-US" sz="4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</a:t>
            </a:r>
            <a:r>
              <a:rPr lang="vi-VN" sz="4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Dung dịch acid đổi màu quỳ tím sang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767494" y="6620575"/>
            <a:ext cx="8254175" cy="182294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sym typeface="Arial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9084161" y="6567062"/>
            <a:ext cx="8254175" cy="180720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sym typeface="Arial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995902" y="7021898"/>
            <a:ext cx="7797359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2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C</a:t>
            </a:r>
            <a:r>
              <a:rPr lang="en-US" sz="420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 </a:t>
            </a:r>
            <a:r>
              <a:rPr lang="vi-VN" sz="4200" smtClean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Đỏ</a:t>
            </a:r>
            <a:endParaRPr lang="en-US" sz="4200" dirty="0">
              <a:solidFill>
                <a:prstClr val="white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9312569" y="6969118"/>
            <a:ext cx="7734866" cy="860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20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D.</a:t>
            </a:r>
            <a:r>
              <a:rPr lang="vi-VN" sz="420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420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Đen</a:t>
            </a:r>
            <a:r>
              <a:rPr lang="en-US" sz="420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endParaRPr lang="en-US" sz="4200" dirty="0">
              <a:solidFill>
                <a:prstClr val="white"/>
              </a:solidFill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773248" y="4027481"/>
            <a:ext cx="8254175" cy="182294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9084161" y="4021629"/>
            <a:ext cx="8254175" cy="185017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944917" y="4457545"/>
            <a:ext cx="7791605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20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A</a:t>
            </a:r>
            <a:r>
              <a:rPr lang="en-US" sz="420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</a:t>
            </a:r>
            <a:r>
              <a:rPr lang="vi-VN" sz="420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420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Xanh</a:t>
            </a:r>
            <a:r>
              <a:rPr lang="en-US" sz="420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endParaRPr lang="en-US" sz="4200" dirty="0">
              <a:solidFill>
                <a:prstClr val="white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9255830" y="4457552"/>
            <a:ext cx="7318661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20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B</a:t>
            </a:r>
            <a:r>
              <a:rPr lang="en-US" sz="420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</a:t>
            </a:r>
            <a:r>
              <a:rPr lang="vi-VN" sz="420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420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Trắng</a:t>
            </a:r>
            <a:r>
              <a:rPr lang="en-US" sz="420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endParaRPr lang="en-US" sz="4200" dirty="0">
              <a:solidFill>
                <a:prstClr val="white"/>
              </a:solidFill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288002" y="1295792"/>
            <a:ext cx="731046" cy="731046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288002" y="2218041"/>
            <a:ext cx="731046" cy="731046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04358" y="3111236"/>
            <a:ext cx="731046" cy="731046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04358" y="3945620"/>
            <a:ext cx="731046" cy="73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10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16358" y="7464399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0" y="4924710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16359" y="2068256"/>
            <a:ext cx="18288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930017" y="768545"/>
            <a:ext cx="16308287" cy="250235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1861024" y="1364269"/>
            <a:ext cx="14446271" cy="998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44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4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</a:t>
            </a:r>
            <a:r>
              <a:rPr lang="en-US" sz="4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</a:t>
            </a:r>
            <a:r>
              <a:rPr lang="vi-VN" sz="4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 thức hóa học của sulfuric acid </a:t>
            </a:r>
            <a:r>
              <a:rPr lang="en-US" sz="4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endParaRPr lang="en-US" sz="4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9084161" y="6583268"/>
            <a:ext cx="8254175" cy="182294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sym typeface="Arial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773248" y="4001237"/>
            <a:ext cx="8254175" cy="180720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sym typeface="Arial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9255830" y="6984592"/>
            <a:ext cx="7854098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2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D</a:t>
            </a:r>
            <a:r>
              <a:rPr lang="en-US" sz="420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 </a:t>
            </a:r>
            <a:r>
              <a:rPr lang="vi-VN" sz="4200" smtClean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H</a:t>
            </a:r>
            <a:r>
              <a:rPr lang="vi-VN" sz="4200" baseline="-25000" smtClean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2</a:t>
            </a:r>
            <a:r>
              <a:rPr lang="vi-VN" sz="4200" smtClean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SO</a:t>
            </a:r>
            <a:r>
              <a:rPr lang="vi-VN" sz="4200" baseline="-25000" smtClean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4</a:t>
            </a:r>
            <a:endParaRPr lang="en-US" sz="4200" dirty="0">
              <a:solidFill>
                <a:prstClr val="white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891880" y="4403293"/>
            <a:ext cx="7844642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20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A</a:t>
            </a:r>
            <a:r>
              <a:rPr lang="en-US" sz="420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</a:t>
            </a:r>
            <a:r>
              <a:rPr lang="vi-VN" sz="420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420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H</a:t>
            </a:r>
            <a:r>
              <a:rPr lang="vi-VN" sz="4200" baseline="-2500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2</a:t>
            </a:r>
            <a:r>
              <a:rPr lang="vi-VN" sz="420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SO</a:t>
            </a:r>
            <a:r>
              <a:rPr lang="vi-VN" sz="4200" baseline="-2500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3</a:t>
            </a:r>
            <a:r>
              <a:rPr lang="en-US" sz="420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endParaRPr lang="en-US" sz="4200" dirty="0">
              <a:solidFill>
                <a:prstClr val="white"/>
              </a:solidFill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9084161" y="4001237"/>
            <a:ext cx="8254175" cy="182294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773248" y="6579921"/>
            <a:ext cx="8254175" cy="185017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9255830" y="4431301"/>
            <a:ext cx="7791605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20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B</a:t>
            </a:r>
            <a:r>
              <a:rPr lang="en-US" sz="420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</a:t>
            </a:r>
            <a:r>
              <a:rPr lang="vi-VN" sz="420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420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H</a:t>
            </a:r>
            <a:r>
              <a:rPr lang="vi-VN" sz="4200" baseline="-2500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2</a:t>
            </a:r>
            <a:r>
              <a:rPr lang="vi-VN" sz="420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CO</a:t>
            </a:r>
            <a:r>
              <a:rPr lang="vi-VN" sz="4200" baseline="-2500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3</a:t>
            </a:r>
            <a:r>
              <a:rPr lang="en-US" sz="420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endParaRPr lang="en-US" sz="4200" dirty="0">
              <a:solidFill>
                <a:prstClr val="white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930017" y="7015844"/>
            <a:ext cx="7333560" cy="860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20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C</a:t>
            </a:r>
            <a:r>
              <a:rPr lang="en-US" sz="420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</a:t>
            </a:r>
            <a:r>
              <a:rPr lang="vi-VN" sz="420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420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HCl</a:t>
            </a:r>
            <a:r>
              <a:rPr lang="en-US" sz="420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endParaRPr lang="en-US" sz="4200" dirty="0">
              <a:solidFill>
                <a:schemeClr val="bg1"/>
              </a:solidFill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288002" y="1295792"/>
            <a:ext cx="731046" cy="731046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288002" y="2218041"/>
            <a:ext cx="731046" cy="731046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04358" y="3111236"/>
            <a:ext cx="731046" cy="731046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04358" y="3945620"/>
            <a:ext cx="731046" cy="73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27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16358" y="7464399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0" y="4924710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16359" y="2068256"/>
            <a:ext cx="18288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930017" y="768545"/>
            <a:ext cx="16308287" cy="250235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1861024" y="769842"/>
            <a:ext cx="1459817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en-US" sz="4000" b="1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4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4000" b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4</a:t>
            </a:r>
            <a:r>
              <a:rPr lang="en-US" sz="4000" b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</a:t>
            </a:r>
            <a:r>
              <a:rPr lang="vi-VN" sz="4000" b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Dung dịch acid tác dụng được với nhiều kim loại (trừ một vài trường hợp). Trong trường hợp kim loại tác dụng được với dung dịch acid,</a:t>
            </a:r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 phẩm của phản ứng hóa học </a:t>
            </a:r>
            <a:r>
              <a:rPr lang="en-US" sz="4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endParaRPr lang="en-US" sz="4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773248" y="3999652"/>
            <a:ext cx="8254175" cy="182294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sym typeface="Arial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9084161" y="6567062"/>
            <a:ext cx="8254175" cy="180720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sym typeface="Arial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1001656" y="4400975"/>
            <a:ext cx="7797359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2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A</a:t>
            </a:r>
            <a:r>
              <a:rPr lang="en-US" sz="420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 </a:t>
            </a:r>
            <a:r>
              <a:rPr lang="vi-VN" sz="4200" smtClean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Muối và khí hydrogen</a:t>
            </a:r>
            <a:endParaRPr lang="en-US" sz="4200" dirty="0">
              <a:solidFill>
                <a:prstClr val="white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9255830" y="6969118"/>
            <a:ext cx="7791605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20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D</a:t>
            </a:r>
            <a:r>
              <a:rPr lang="en-US" sz="420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</a:t>
            </a:r>
            <a:r>
              <a:rPr lang="vi-VN" sz="420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420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Kim loại mới và acid mới</a:t>
            </a:r>
            <a:r>
              <a:rPr lang="en-US" sz="420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endParaRPr lang="en-US" sz="4200" dirty="0">
              <a:solidFill>
                <a:prstClr val="white"/>
              </a:solidFill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9084161" y="4001237"/>
            <a:ext cx="8254175" cy="182294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773248" y="6579921"/>
            <a:ext cx="8254175" cy="185017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9255830" y="4431301"/>
            <a:ext cx="7791605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20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B</a:t>
            </a:r>
            <a:r>
              <a:rPr lang="en-US" sz="420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</a:t>
            </a:r>
            <a:r>
              <a:rPr lang="vi-VN" sz="420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420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Muối và nước</a:t>
            </a:r>
            <a:r>
              <a:rPr lang="en-US" sz="420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endParaRPr lang="en-US" sz="4200" dirty="0">
              <a:solidFill>
                <a:prstClr val="white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1001656" y="7015844"/>
            <a:ext cx="7261922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20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C</a:t>
            </a:r>
            <a:r>
              <a:rPr lang="en-US" sz="420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</a:t>
            </a:r>
            <a:r>
              <a:rPr lang="vi-VN" sz="420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420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Nước và khí hydrogen</a:t>
            </a:r>
            <a:r>
              <a:rPr lang="en-US" sz="420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endParaRPr lang="en-US" sz="4200" dirty="0">
              <a:solidFill>
                <a:prstClr val="white"/>
              </a:solidFill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288002" y="1295792"/>
            <a:ext cx="731046" cy="731046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288002" y="2218041"/>
            <a:ext cx="731046" cy="731046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04358" y="3111236"/>
            <a:ext cx="731046" cy="731046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04358" y="3945620"/>
            <a:ext cx="731046" cy="73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19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16358" y="7464399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0" y="4924710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16359" y="2068256"/>
            <a:ext cx="18288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930017" y="768545"/>
            <a:ext cx="16308287" cy="250235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1861024" y="950911"/>
            <a:ext cx="14446271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44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4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5</a:t>
            </a:r>
            <a:r>
              <a:rPr lang="en-US" sz="4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</a:t>
            </a:r>
            <a:r>
              <a:rPr lang="vi-VN" sz="4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cho một mảnh iron (Fe) vào hydrochloric acid, ta thấy sủi bọt khí. Đó là </a:t>
            </a:r>
            <a:r>
              <a:rPr lang="en-US" sz="4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endParaRPr lang="en-US" sz="4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767494" y="6620575"/>
            <a:ext cx="8254175" cy="182294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sym typeface="Arial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9084161" y="6567062"/>
            <a:ext cx="8254175" cy="180720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sym typeface="Arial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995902" y="7021898"/>
            <a:ext cx="7797359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2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C</a:t>
            </a:r>
            <a:r>
              <a:rPr lang="en-US" sz="420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 </a:t>
            </a:r>
            <a:r>
              <a:rPr lang="vi-VN" sz="4200" smtClean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Hydrogen</a:t>
            </a:r>
            <a:endParaRPr lang="en-US" sz="4200" dirty="0">
              <a:solidFill>
                <a:prstClr val="white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9312569" y="6969118"/>
            <a:ext cx="7734866" cy="845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20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D</a:t>
            </a:r>
            <a:r>
              <a:rPr lang="en-US" sz="420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</a:t>
            </a:r>
            <a:r>
              <a:rPr lang="vi-VN" sz="420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Carbon dioxide</a:t>
            </a:r>
            <a:r>
              <a:rPr lang="en-US" sz="420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endParaRPr lang="en-US" sz="4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773248" y="4027481"/>
            <a:ext cx="8254175" cy="182294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9084161" y="4021629"/>
            <a:ext cx="8254175" cy="185017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944917" y="4457545"/>
            <a:ext cx="7791605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20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A</a:t>
            </a:r>
            <a:r>
              <a:rPr lang="en-US" sz="420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</a:t>
            </a:r>
            <a:r>
              <a:rPr lang="vi-VN" sz="420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420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Oxygen</a:t>
            </a:r>
            <a:r>
              <a:rPr lang="en-US" sz="420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endParaRPr lang="en-US" sz="4200" dirty="0">
              <a:solidFill>
                <a:prstClr val="white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9255830" y="4457552"/>
            <a:ext cx="7318661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20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B</a:t>
            </a:r>
            <a:r>
              <a:rPr lang="en-US" sz="420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</a:t>
            </a:r>
            <a:r>
              <a:rPr lang="vi-VN" sz="420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420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Nitrogen</a:t>
            </a:r>
            <a:r>
              <a:rPr lang="en-US" sz="420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endParaRPr lang="en-US" sz="4200" dirty="0">
              <a:solidFill>
                <a:prstClr val="white"/>
              </a:solidFill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288002" y="1295792"/>
            <a:ext cx="731046" cy="731046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288002" y="2218041"/>
            <a:ext cx="731046" cy="731046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04358" y="3111236"/>
            <a:ext cx="731046" cy="731046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04358" y="3945620"/>
            <a:ext cx="731046" cy="73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48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16358" y="7464399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0" y="4924710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16359" y="2068256"/>
            <a:ext cx="18288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930017" y="768545"/>
            <a:ext cx="16308287" cy="250235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1861024" y="1394592"/>
            <a:ext cx="14446271" cy="998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44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4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6</a:t>
            </a:r>
            <a:r>
              <a:rPr lang="en-US" sz="4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</a:t>
            </a:r>
            <a:r>
              <a:rPr lang="vi-VN" sz="4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 </a:t>
            </a:r>
            <a:r>
              <a:rPr lang="en-US"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phải ứng dụng của sulfuric acid</a:t>
            </a:r>
            <a:r>
              <a:rPr lang="en-US" sz="4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9084161" y="6583268"/>
            <a:ext cx="8254175" cy="182294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sym typeface="Arial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773248" y="4001237"/>
            <a:ext cx="8254175" cy="180720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sym typeface="Arial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9255830" y="6984592"/>
            <a:ext cx="7854098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2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D</a:t>
            </a:r>
            <a:r>
              <a:rPr lang="en-US" sz="420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 </a:t>
            </a:r>
            <a:r>
              <a:rPr lang="vi-VN" sz="4200" smtClean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Sản xuất thực phẩm</a:t>
            </a:r>
            <a:endParaRPr lang="en-US" sz="4200" dirty="0">
              <a:solidFill>
                <a:prstClr val="white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891880" y="4403293"/>
            <a:ext cx="7844642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20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A</a:t>
            </a:r>
            <a:r>
              <a:rPr lang="en-US" sz="420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</a:t>
            </a:r>
            <a:r>
              <a:rPr lang="vi-VN" sz="420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420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Sản xuất phẩm nhuộm</a:t>
            </a:r>
            <a:endParaRPr lang="en-US" sz="4200" dirty="0">
              <a:solidFill>
                <a:prstClr val="white"/>
              </a:solidFill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9084161" y="4001237"/>
            <a:ext cx="8254175" cy="182294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773248" y="6579921"/>
            <a:ext cx="8254175" cy="185017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9255830" y="4431301"/>
            <a:ext cx="7791605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20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B</a:t>
            </a:r>
            <a:r>
              <a:rPr lang="en-US" sz="420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</a:t>
            </a:r>
            <a:r>
              <a:rPr lang="vi-VN" sz="420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420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Sản xuất tơ, sợi</a:t>
            </a:r>
            <a:r>
              <a:rPr lang="en-US" sz="420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endParaRPr lang="en-US" sz="4200" dirty="0">
              <a:solidFill>
                <a:prstClr val="white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930017" y="7015844"/>
            <a:ext cx="7333560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20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C</a:t>
            </a:r>
            <a:r>
              <a:rPr lang="en-US" sz="420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</a:t>
            </a:r>
            <a:r>
              <a:rPr lang="vi-VN" sz="420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420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Sản xuất chất dẻo</a:t>
            </a:r>
            <a:r>
              <a:rPr lang="en-US" sz="420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endParaRPr lang="en-US" sz="4200" dirty="0">
              <a:solidFill>
                <a:prstClr val="white"/>
              </a:solidFill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288002" y="1295792"/>
            <a:ext cx="731046" cy="731046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288002" y="2218041"/>
            <a:ext cx="731046" cy="731046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04358" y="3111236"/>
            <a:ext cx="731046" cy="731046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04358" y="3945620"/>
            <a:ext cx="731046" cy="73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11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16358" y="7464399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0" y="4924710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16359" y="2068256"/>
            <a:ext cx="18288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930017" y="768545"/>
            <a:ext cx="16308287" cy="250235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1801821" y="724744"/>
            <a:ext cx="14451204" cy="2613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en-US" sz="42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4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42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7</a:t>
            </a:r>
            <a:r>
              <a:rPr lang="en-US" sz="42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</a:t>
            </a:r>
            <a:r>
              <a:rPr lang="vi-VN" sz="42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4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Điền vào chỗ ...</a:t>
            </a:r>
          </a:p>
          <a:p>
            <a:pPr algn="ctr">
              <a:lnSpc>
                <a:spcPct val="130000"/>
              </a:lnSpc>
              <a:defRPr/>
            </a:pPr>
            <a:r>
              <a:rPr lang="vi-VN" sz="4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"Acid n</a:t>
            </a:r>
            <a:r>
              <a:rPr lang="en-US" sz="4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hững </a:t>
            </a:r>
            <a:r>
              <a:rPr lang="en-US" sz="4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 chất mà trong phân tử có nguyên tử </a:t>
            </a:r>
            <a:r>
              <a:rPr lang="vi-VN" sz="4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....</a:t>
            </a:r>
            <a:r>
              <a:rPr lang="en-US" sz="4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 kết với gốc </a:t>
            </a:r>
            <a:r>
              <a:rPr lang="en-US" sz="4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acid</a:t>
            </a:r>
            <a:r>
              <a:rPr lang="vi-VN" sz="4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endParaRPr lang="en-US" sz="4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773248" y="3999652"/>
            <a:ext cx="8254175" cy="182294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sym typeface="Arial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9084161" y="6567062"/>
            <a:ext cx="8254175" cy="180720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sym typeface="Arial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1001656" y="4400975"/>
            <a:ext cx="7797359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2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A</a:t>
            </a:r>
            <a:r>
              <a:rPr lang="en-US" sz="420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 </a:t>
            </a:r>
            <a:r>
              <a:rPr lang="vi-VN" sz="4200" smtClean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hydrogen</a:t>
            </a:r>
            <a:endParaRPr lang="en-US" sz="4200" dirty="0">
              <a:solidFill>
                <a:prstClr val="white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9255830" y="6969118"/>
            <a:ext cx="7791605" cy="845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20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D</a:t>
            </a:r>
            <a:r>
              <a:rPr lang="en-US" sz="420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</a:t>
            </a:r>
            <a:r>
              <a:rPr lang="vi-VN" sz="420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chlorine</a:t>
            </a:r>
            <a:r>
              <a:rPr lang="en-US" sz="420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endParaRPr lang="en-US" sz="4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9084161" y="4001237"/>
            <a:ext cx="8254175" cy="182294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773248" y="6579921"/>
            <a:ext cx="8254175" cy="185017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9255830" y="4431301"/>
            <a:ext cx="7791605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20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B</a:t>
            </a:r>
            <a:r>
              <a:rPr lang="en-US" sz="420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</a:t>
            </a:r>
            <a:r>
              <a:rPr lang="vi-VN" sz="420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420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oxygen</a:t>
            </a:r>
            <a:r>
              <a:rPr lang="en-US" sz="420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endParaRPr lang="en-US" sz="4200" dirty="0">
              <a:solidFill>
                <a:prstClr val="white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1001656" y="7015844"/>
            <a:ext cx="7261922" cy="860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20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C</a:t>
            </a:r>
            <a:r>
              <a:rPr lang="en-US" sz="420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</a:t>
            </a:r>
            <a:r>
              <a:rPr lang="vi-VN" sz="420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420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carbon</a:t>
            </a:r>
            <a:r>
              <a:rPr lang="en-US" sz="420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endParaRPr lang="en-US" sz="4200" dirty="0">
              <a:solidFill>
                <a:schemeClr val="bg1"/>
              </a:solidFill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288002" y="1295792"/>
            <a:ext cx="731046" cy="731046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288002" y="2218041"/>
            <a:ext cx="731046" cy="731046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04358" y="3111236"/>
            <a:ext cx="731046" cy="731046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04358" y="3945620"/>
            <a:ext cx="731046" cy="73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88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1194;p34"/>
          <p:cNvSpPr txBox="1">
            <a:spLocks/>
          </p:cNvSpPr>
          <p:nvPr/>
        </p:nvSpPr>
        <p:spPr>
          <a:xfrm>
            <a:off x="4369060" y="980851"/>
            <a:ext cx="9675150" cy="7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ton"/>
              <a:buNone/>
              <a:defRPr sz="48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ton"/>
              <a:buNone/>
              <a:defRPr sz="28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ton"/>
              <a:buNone/>
              <a:defRPr sz="28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ton"/>
              <a:buNone/>
              <a:defRPr sz="28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ton"/>
              <a:buNone/>
              <a:defRPr sz="28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ton"/>
              <a:buNone/>
              <a:defRPr sz="28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ton"/>
              <a:buNone/>
              <a:defRPr sz="28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ton"/>
              <a:buNone/>
              <a:defRPr sz="28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ton"/>
              <a:buNone/>
              <a:defRPr sz="28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r>
              <a:rPr lang="vi-VN" sz="6600" b="1" kern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vi-VN" sz="6600" b="1" ker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6" name="Google Shape;1196;p34"/>
          <p:cNvGrpSpPr/>
          <p:nvPr/>
        </p:nvGrpSpPr>
        <p:grpSpPr>
          <a:xfrm>
            <a:off x="914446" y="2999395"/>
            <a:ext cx="4559874" cy="6469836"/>
            <a:chOff x="457225" y="1385849"/>
            <a:chExt cx="2360184" cy="3348777"/>
          </a:xfrm>
        </p:grpSpPr>
        <p:sp>
          <p:nvSpPr>
            <p:cNvPr id="58" name="Google Shape;1197;p34"/>
            <p:cNvSpPr/>
            <p:nvPr/>
          </p:nvSpPr>
          <p:spPr>
            <a:xfrm>
              <a:off x="457225" y="1385849"/>
              <a:ext cx="2360184" cy="3348777"/>
            </a:xfrm>
            <a:custGeom>
              <a:avLst/>
              <a:gdLst/>
              <a:ahLst/>
              <a:cxnLst/>
              <a:rect l="l" t="t" r="r" b="b"/>
              <a:pathLst>
                <a:path w="15916" h="22583" extrusionOk="0">
                  <a:moveTo>
                    <a:pt x="126" y="1"/>
                  </a:moveTo>
                  <a:cubicBezTo>
                    <a:pt x="51" y="1"/>
                    <a:pt x="0" y="101"/>
                    <a:pt x="51" y="176"/>
                  </a:cubicBezTo>
                  <a:lnTo>
                    <a:pt x="1078" y="1655"/>
                  </a:lnTo>
                  <a:cubicBezTo>
                    <a:pt x="1229" y="1881"/>
                    <a:pt x="1304" y="2131"/>
                    <a:pt x="1304" y="2407"/>
                  </a:cubicBezTo>
                  <a:lnTo>
                    <a:pt x="1304" y="20201"/>
                  </a:lnTo>
                  <a:cubicBezTo>
                    <a:pt x="1304" y="21104"/>
                    <a:pt x="1955" y="21881"/>
                    <a:pt x="2833" y="22031"/>
                  </a:cubicBezTo>
                  <a:cubicBezTo>
                    <a:pt x="4111" y="22282"/>
                    <a:pt x="6141" y="22582"/>
                    <a:pt x="8422" y="22582"/>
                  </a:cubicBezTo>
                  <a:cubicBezTo>
                    <a:pt x="10702" y="22582"/>
                    <a:pt x="12707" y="22282"/>
                    <a:pt x="14011" y="22031"/>
                  </a:cubicBezTo>
                  <a:cubicBezTo>
                    <a:pt x="14888" y="21881"/>
                    <a:pt x="15514" y="21104"/>
                    <a:pt x="15514" y="20201"/>
                  </a:cubicBezTo>
                  <a:lnTo>
                    <a:pt x="15514" y="1279"/>
                  </a:lnTo>
                  <a:cubicBezTo>
                    <a:pt x="15765" y="1154"/>
                    <a:pt x="15915" y="903"/>
                    <a:pt x="15890" y="602"/>
                  </a:cubicBezTo>
                  <a:cubicBezTo>
                    <a:pt x="15865" y="251"/>
                    <a:pt x="15564" y="1"/>
                    <a:pt x="15214" y="1"/>
                  </a:cubicBezTo>
                  <a:close/>
                </a:path>
              </a:pathLst>
            </a:custGeom>
            <a:solidFill>
              <a:srgbClr val="2D40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198;p34"/>
            <p:cNvSpPr/>
            <p:nvPr/>
          </p:nvSpPr>
          <p:spPr>
            <a:xfrm rot="10800000">
              <a:off x="726923" y="1759562"/>
              <a:ext cx="1935600" cy="2541300"/>
            </a:xfrm>
            <a:prstGeom prst="rect">
              <a:avLst/>
            </a:prstGeom>
            <a:solidFill>
              <a:srgbClr val="DBD7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199;p34"/>
            <p:cNvSpPr/>
            <p:nvPr/>
          </p:nvSpPr>
          <p:spPr>
            <a:xfrm rot="10800000">
              <a:off x="726923" y="2276935"/>
              <a:ext cx="1935600" cy="1891200"/>
            </a:xfrm>
            <a:prstGeom prst="rect">
              <a:avLst/>
            </a:prstGeom>
            <a:solidFill>
              <a:srgbClr val="FCBF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200;p34"/>
            <p:cNvSpPr/>
            <p:nvPr/>
          </p:nvSpPr>
          <p:spPr>
            <a:xfrm>
              <a:off x="687815" y="1616879"/>
              <a:ext cx="130050" cy="178835"/>
            </a:xfrm>
            <a:custGeom>
              <a:avLst/>
              <a:gdLst/>
              <a:ahLst/>
              <a:cxnLst/>
              <a:rect l="l" t="t" r="r" b="b"/>
              <a:pathLst>
                <a:path w="877" h="1206" extrusionOk="0">
                  <a:moveTo>
                    <a:pt x="224" y="0"/>
                  </a:moveTo>
                  <a:cubicBezTo>
                    <a:pt x="87" y="0"/>
                    <a:pt x="0" y="216"/>
                    <a:pt x="150" y="323"/>
                  </a:cubicBezTo>
                  <a:cubicBezTo>
                    <a:pt x="350" y="473"/>
                    <a:pt x="451" y="724"/>
                    <a:pt x="425" y="999"/>
                  </a:cubicBezTo>
                  <a:cubicBezTo>
                    <a:pt x="413" y="1137"/>
                    <a:pt x="519" y="1206"/>
                    <a:pt x="629" y="1206"/>
                  </a:cubicBezTo>
                  <a:cubicBezTo>
                    <a:pt x="739" y="1206"/>
                    <a:pt x="852" y="1137"/>
                    <a:pt x="852" y="999"/>
                  </a:cubicBezTo>
                  <a:cubicBezTo>
                    <a:pt x="877" y="598"/>
                    <a:pt x="651" y="222"/>
                    <a:pt x="300" y="22"/>
                  </a:cubicBezTo>
                  <a:cubicBezTo>
                    <a:pt x="274" y="7"/>
                    <a:pt x="248" y="0"/>
                    <a:pt x="224" y="0"/>
                  </a:cubicBezTo>
                  <a:close/>
                </a:path>
              </a:pathLst>
            </a:custGeom>
            <a:solidFill>
              <a:srgbClr val="FFFFFF">
                <a:alpha val="1964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201;p34"/>
            <p:cNvSpPr/>
            <p:nvPr/>
          </p:nvSpPr>
          <p:spPr>
            <a:xfrm rot="10800000">
              <a:off x="726923" y="3559693"/>
              <a:ext cx="1935600" cy="1017600"/>
            </a:xfrm>
            <a:prstGeom prst="round2SameRect">
              <a:avLst>
                <a:gd name="adj1" fmla="val 23911"/>
                <a:gd name="adj2" fmla="val 0"/>
              </a:avLst>
            </a:prstGeom>
            <a:solidFill>
              <a:srgbClr val="30A0A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202;p34"/>
            <p:cNvSpPr/>
            <p:nvPr/>
          </p:nvSpPr>
          <p:spPr>
            <a:xfrm>
              <a:off x="2419539" y="1567797"/>
              <a:ext cx="289017" cy="71030"/>
            </a:xfrm>
            <a:custGeom>
              <a:avLst/>
              <a:gdLst/>
              <a:ahLst/>
              <a:cxnLst/>
              <a:rect l="l" t="t" r="r" b="b"/>
              <a:pathLst>
                <a:path w="1949" h="479" extrusionOk="0">
                  <a:moveTo>
                    <a:pt x="1676" y="1"/>
                  </a:moveTo>
                  <a:cubicBezTo>
                    <a:pt x="1669" y="1"/>
                    <a:pt x="1662" y="1"/>
                    <a:pt x="1655" y="2"/>
                  </a:cubicBezTo>
                  <a:cubicBezTo>
                    <a:pt x="1379" y="27"/>
                    <a:pt x="1128" y="77"/>
                    <a:pt x="853" y="102"/>
                  </a:cubicBezTo>
                  <a:cubicBezTo>
                    <a:pt x="627" y="127"/>
                    <a:pt x="352" y="102"/>
                    <a:pt x="126" y="152"/>
                  </a:cubicBezTo>
                  <a:cubicBezTo>
                    <a:pt x="1" y="177"/>
                    <a:pt x="26" y="353"/>
                    <a:pt x="126" y="378"/>
                  </a:cubicBezTo>
                  <a:cubicBezTo>
                    <a:pt x="352" y="478"/>
                    <a:pt x="652" y="453"/>
                    <a:pt x="903" y="478"/>
                  </a:cubicBezTo>
                  <a:cubicBezTo>
                    <a:pt x="1179" y="478"/>
                    <a:pt x="1454" y="478"/>
                    <a:pt x="1705" y="453"/>
                  </a:cubicBezTo>
                  <a:cubicBezTo>
                    <a:pt x="1948" y="404"/>
                    <a:pt x="1908" y="1"/>
                    <a:pt x="1676" y="1"/>
                  </a:cubicBezTo>
                  <a:close/>
                </a:path>
              </a:pathLst>
            </a:custGeom>
            <a:solidFill>
              <a:srgbClr val="FFFFFF">
                <a:alpha val="1964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203;p34"/>
            <p:cNvSpPr/>
            <p:nvPr/>
          </p:nvSpPr>
          <p:spPr>
            <a:xfrm>
              <a:off x="550202" y="1425293"/>
              <a:ext cx="126491" cy="127824"/>
            </a:xfrm>
            <a:custGeom>
              <a:avLst/>
              <a:gdLst/>
              <a:ahLst/>
              <a:cxnLst/>
              <a:rect l="l" t="t" r="r" b="b"/>
              <a:pathLst>
                <a:path w="853" h="862" extrusionOk="0">
                  <a:moveTo>
                    <a:pt x="187" y="1"/>
                  </a:moveTo>
                  <a:cubicBezTo>
                    <a:pt x="148" y="1"/>
                    <a:pt x="109" y="13"/>
                    <a:pt x="75" y="36"/>
                  </a:cubicBezTo>
                  <a:cubicBezTo>
                    <a:pt x="0" y="111"/>
                    <a:pt x="0" y="186"/>
                    <a:pt x="25" y="286"/>
                  </a:cubicBezTo>
                  <a:cubicBezTo>
                    <a:pt x="100" y="462"/>
                    <a:pt x="226" y="637"/>
                    <a:pt x="351" y="787"/>
                  </a:cubicBezTo>
                  <a:cubicBezTo>
                    <a:pt x="393" y="840"/>
                    <a:pt x="453" y="862"/>
                    <a:pt x="516" y="862"/>
                  </a:cubicBezTo>
                  <a:cubicBezTo>
                    <a:pt x="602" y="862"/>
                    <a:pt x="694" y="821"/>
                    <a:pt x="752" y="762"/>
                  </a:cubicBezTo>
                  <a:cubicBezTo>
                    <a:pt x="852" y="637"/>
                    <a:pt x="827" y="437"/>
                    <a:pt x="677" y="361"/>
                  </a:cubicBezTo>
                  <a:cubicBezTo>
                    <a:pt x="526" y="261"/>
                    <a:pt x="426" y="186"/>
                    <a:pt x="326" y="61"/>
                  </a:cubicBezTo>
                  <a:cubicBezTo>
                    <a:pt x="284" y="19"/>
                    <a:pt x="235" y="1"/>
                    <a:pt x="187" y="1"/>
                  </a:cubicBezTo>
                  <a:close/>
                </a:path>
              </a:pathLst>
            </a:custGeom>
            <a:solidFill>
              <a:srgbClr val="FFFFFF">
                <a:alpha val="1964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204;p34"/>
            <p:cNvSpPr/>
            <p:nvPr/>
          </p:nvSpPr>
          <p:spPr>
            <a:xfrm>
              <a:off x="2237440" y="1428852"/>
              <a:ext cx="368056" cy="83634"/>
            </a:xfrm>
            <a:custGeom>
              <a:avLst/>
              <a:gdLst/>
              <a:ahLst/>
              <a:cxnLst/>
              <a:rect l="l" t="t" r="r" b="b"/>
              <a:pathLst>
                <a:path w="2482" h="564" extrusionOk="0">
                  <a:moveTo>
                    <a:pt x="1503" y="0"/>
                  </a:moveTo>
                  <a:cubicBezTo>
                    <a:pt x="1084" y="0"/>
                    <a:pt x="661" y="12"/>
                    <a:pt x="226" y="12"/>
                  </a:cubicBezTo>
                  <a:cubicBezTo>
                    <a:pt x="1" y="12"/>
                    <a:pt x="1" y="337"/>
                    <a:pt x="226" y="362"/>
                  </a:cubicBezTo>
                  <a:cubicBezTo>
                    <a:pt x="878" y="438"/>
                    <a:pt x="1504" y="538"/>
                    <a:pt x="2131" y="563"/>
                  </a:cubicBezTo>
                  <a:cubicBezTo>
                    <a:pt x="2139" y="564"/>
                    <a:pt x="2146" y="564"/>
                    <a:pt x="2154" y="564"/>
                  </a:cubicBezTo>
                  <a:cubicBezTo>
                    <a:pt x="2482" y="564"/>
                    <a:pt x="2474" y="36"/>
                    <a:pt x="2131" y="12"/>
                  </a:cubicBezTo>
                  <a:cubicBezTo>
                    <a:pt x="1922" y="3"/>
                    <a:pt x="1713" y="0"/>
                    <a:pt x="1503" y="0"/>
                  </a:cubicBezTo>
                  <a:close/>
                </a:path>
              </a:pathLst>
            </a:custGeom>
            <a:solidFill>
              <a:srgbClr val="FFFFFF">
                <a:alpha val="1964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205;p34"/>
            <p:cNvSpPr/>
            <p:nvPr/>
          </p:nvSpPr>
          <p:spPr>
            <a:xfrm>
              <a:off x="2638859" y="1447240"/>
              <a:ext cx="85563" cy="71623"/>
            </a:xfrm>
            <a:custGeom>
              <a:avLst/>
              <a:gdLst/>
              <a:ahLst/>
              <a:cxnLst/>
              <a:rect l="l" t="t" r="r" b="b"/>
              <a:pathLst>
                <a:path w="577" h="483" extrusionOk="0">
                  <a:moveTo>
                    <a:pt x="339" y="0"/>
                  </a:moveTo>
                  <a:cubicBezTo>
                    <a:pt x="301" y="0"/>
                    <a:pt x="263" y="13"/>
                    <a:pt x="226" y="38"/>
                  </a:cubicBezTo>
                  <a:cubicBezTo>
                    <a:pt x="201" y="38"/>
                    <a:pt x="176" y="63"/>
                    <a:pt x="151" y="63"/>
                  </a:cubicBezTo>
                  <a:cubicBezTo>
                    <a:pt x="142" y="71"/>
                    <a:pt x="137" y="74"/>
                    <a:pt x="134" y="74"/>
                  </a:cubicBezTo>
                  <a:cubicBezTo>
                    <a:pt x="128" y="74"/>
                    <a:pt x="134" y="63"/>
                    <a:pt x="151" y="63"/>
                  </a:cubicBezTo>
                  <a:lnTo>
                    <a:pt x="126" y="63"/>
                  </a:lnTo>
                  <a:cubicBezTo>
                    <a:pt x="101" y="63"/>
                    <a:pt x="50" y="113"/>
                    <a:pt x="25" y="138"/>
                  </a:cubicBezTo>
                  <a:cubicBezTo>
                    <a:pt x="0" y="163"/>
                    <a:pt x="0" y="213"/>
                    <a:pt x="0" y="238"/>
                  </a:cubicBezTo>
                  <a:cubicBezTo>
                    <a:pt x="0" y="264"/>
                    <a:pt x="0" y="314"/>
                    <a:pt x="25" y="339"/>
                  </a:cubicBezTo>
                  <a:cubicBezTo>
                    <a:pt x="25" y="364"/>
                    <a:pt x="76" y="414"/>
                    <a:pt x="126" y="414"/>
                  </a:cubicBezTo>
                  <a:cubicBezTo>
                    <a:pt x="126" y="414"/>
                    <a:pt x="137" y="425"/>
                    <a:pt x="144" y="425"/>
                  </a:cubicBezTo>
                  <a:cubicBezTo>
                    <a:pt x="148" y="425"/>
                    <a:pt x="151" y="422"/>
                    <a:pt x="151" y="414"/>
                  </a:cubicBezTo>
                  <a:cubicBezTo>
                    <a:pt x="176" y="439"/>
                    <a:pt x="201" y="439"/>
                    <a:pt x="226" y="464"/>
                  </a:cubicBezTo>
                  <a:cubicBezTo>
                    <a:pt x="263" y="477"/>
                    <a:pt x="301" y="483"/>
                    <a:pt x="339" y="483"/>
                  </a:cubicBezTo>
                  <a:cubicBezTo>
                    <a:pt x="376" y="483"/>
                    <a:pt x="414" y="477"/>
                    <a:pt x="451" y="464"/>
                  </a:cubicBezTo>
                  <a:cubicBezTo>
                    <a:pt x="527" y="414"/>
                    <a:pt x="577" y="339"/>
                    <a:pt x="577" y="238"/>
                  </a:cubicBezTo>
                  <a:cubicBezTo>
                    <a:pt x="577" y="163"/>
                    <a:pt x="527" y="63"/>
                    <a:pt x="451" y="38"/>
                  </a:cubicBezTo>
                  <a:cubicBezTo>
                    <a:pt x="414" y="13"/>
                    <a:pt x="376" y="0"/>
                    <a:pt x="339" y="0"/>
                  </a:cubicBezTo>
                  <a:close/>
                </a:path>
              </a:pathLst>
            </a:custGeom>
            <a:solidFill>
              <a:srgbClr val="FFFFFF">
                <a:alpha val="1964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206;p34"/>
            <p:cNvSpPr/>
            <p:nvPr/>
          </p:nvSpPr>
          <p:spPr>
            <a:xfrm>
              <a:off x="1613141" y="3457261"/>
              <a:ext cx="672792" cy="753449"/>
            </a:xfrm>
            <a:custGeom>
              <a:avLst/>
              <a:gdLst/>
              <a:ahLst/>
              <a:cxnLst/>
              <a:rect l="l" t="t" r="r" b="b"/>
              <a:pathLst>
                <a:path w="4537" h="5081" extrusionOk="0">
                  <a:moveTo>
                    <a:pt x="3095" y="1"/>
                  </a:moveTo>
                  <a:cubicBezTo>
                    <a:pt x="2241" y="1"/>
                    <a:pt x="1174" y="792"/>
                    <a:pt x="1003" y="1496"/>
                  </a:cubicBezTo>
                  <a:cubicBezTo>
                    <a:pt x="902" y="1846"/>
                    <a:pt x="877" y="2222"/>
                    <a:pt x="727" y="2548"/>
                  </a:cubicBezTo>
                  <a:cubicBezTo>
                    <a:pt x="602" y="2899"/>
                    <a:pt x="376" y="3225"/>
                    <a:pt x="251" y="3576"/>
                  </a:cubicBezTo>
                  <a:cubicBezTo>
                    <a:pt x="0" y="4378"/>
                    <a:pt x="401" y="5054"/>
                    <a:pt x="1253" y="5080"/>
                  </a:cubicBezTo>
                  <a:cubicBezTo>
                    <a:pt x="1276" y="5080"/>
                    <a:pt x="1299" y="5081"/>
                    <a:pt x="1323" y="5081"/>
                  </a:cubicBezTo>
                  <a:cubicBezTo>
                    <a:pt x="2078" y="5081"/>
                    <a:pt x="2849" y="4689"/>
                    <a:pt x="3409" y="4202"/>
                  </a:cubicBezTo>
                  <a:cubicBezTo>
                    <a:pt x="4060" y="3651"/>
                    <a:pt x="4536" y="2849"/>
                    <a:pt x="4461" y="1947"/>
                  </a:cubicBezTo>
                  <a:cubicBezTo>
                    <a:pt x="4436" y="1445"/>
                    <a:pt x="4261" y="794"/>
                    <a:pt x="3910" y="368"/>
                  </a:cubicBezTo>
                  <a:cubicBezTo>
                    <a:pt x="3885" y="343"/>
                    <a:pt x="3835" y="318"/>
                    <a:pt x="3810" y="267"/>
                  </a:cubicBezTo>
                  <a:cubicBezTo>
                    <a:pt x="3616" y="80"/>
                    <a:pt x="3367" y="1"/>
                    <a:pt x="3095" y="1"/>
                  </a:cubicBezTo>
                  <a:close/>
                </a:path>
              </a:pathLst>
            </a:custGeom>
            <a:solidFill>
              <a:srgbClr val="FFFFFF">
                <a:alpha val="1964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207;p34"/>
            <p:cNvSpPr/>
            <p:nvPr/>
          </p:nvSpPr>
          <p:spPr>
            <a:xfrm>
              <a:off x="1876948" y="4096078"/>
              <a:ext cx="152590" cy="151698"/>
            </a:xfrm>
            <a:custGeom>
              <a:avLst/>
              <a:gdLst/>
              <a:ahLst/>
              <a:cxnLst/>
              <a:rect l="l" t="t" r="r" b="b"/>
              <a:pathLst>
                <a:path w="1029" h="1023" extrusionOk="0">
                  <a:moveTo>
                    <a:pt x="552" y="1"/>
                  </a:moveTo>
                  <a:cubicBezTo>
                    <a:pt x="530" y="1"/>
                    <a:pt x="509" y="5"/>
                    <a:pt x="487" y="15"/>
                  </a:cubicBezTo>
                  <a:lnTo>
                    <a:pt x="487" y="15"/>
                  </a:lnTo>
                  <a:cubicBezTo>
                    <a:pt x="465" y="12"/>
                    <a:pt x="443" y="9"/>
                    <a:pt x="420" y="9"/>
                  </a:cubicBezTo>
                  <a:cubicBezTo>
                    <a:pt x="399" y="9"/>
                    <a:pt x="376" y="11"/>
                    <a:pt x="351" y="20"/>
                  </a:cubicBezTo>
                  <a:cubicBezTo>
                    <a:pt x="276" y="45"/>
                    <a:pt x="226" y="70"/>
                    <a:pt x="176" y="120"/>
                  </a:cubicBezTo>
                  <a:cubicBezTo>
                    <a:pt x="175" y="121"/>
                    <a:pt x="175" y="122"/>
                    <a:pt x="174" y="123"/>
                  </a:cubicBezTo>
                  <a:lnTo>
                    <a:pt x="174" y="123"/>
                  </a:lnTo>
                  <a:cubicBezTo>
                    <a:pt x="166" y="130"/>
                    <a:pt x="158" y="138"/>
                    <a:pt x="151" y="145"/>
                  </a:cubicBezTo>
                  <a:cubicBezTo>
                    <a:pt x="51" y="245"/>
                    <a:pt x="0" y="396"/>
                    <a:pt x="0" y="521"/>
                  </a:cubicBezTo>
                  <a:cubicBezTo>
                    <a:pt x="0" y="646"/>
                    <a:pt x="51" y="772"/>
                    <a:pt x="151" y="872"/>
                  </a:cubicBezTo>
                  <a:cubicBezTo>
                    <a:pt x="201" y="947"/>
                    <a:pt x="276" y="972"/>
                    <a:pt x="376" y="997"/>
                  </a:cubicBezTo>
                  <a:cubicBezTo>
                    <a:pt x="427" y="1022"/>
                    <a:pt x="502" y="1022"/>
                    <a:pt x="577" y="1022"/>
                  </a:cubicBezTo>
                  <a:cubicBezTo>
                    <a:pt x="627" y="1022"/>
                    <a:pt x="702" y="997"/>
                    <a:pt x="752" y="947"/>
                  </a:cubicBezTo>
                  <a:cubicBezTo>
                    <a:pt x="828" y="922"/>
                    <a:pt x="878" y="872"/>
                    <a:pt x="903" y="822"/>
                  </a:cubicBezTo>
                  <a:cubicBezTo>
                    <a:pt x="953" y="772"/>
                    <a:pt x="978" y="721"/>
                    <a:pt x="1003" y="646"/>
                  </a:cubicBezTo>
                  <a:cubicBezTo>
                    <a:pt x="1003" y="571"/>
                    <a:pt x="1028" y="521"/>
                    <a:pt x="1003" y="446"/>
                  </a:cubicBezTo>
                  <a:cubicBezTo>
                    <a:pt x="1003" y="371"/>
                    <a:pt x="978" y="320"/>
                    <a:pt x="953" y="270"/>
                  </a:cubicBezTo>
                  <a:cubicBezTo>
                    <a:pt x="903" y="195"/>
                    <a:pt x="878" y="145"/>
                    <a:pt x="802" y="120"/>
                  </a:cubicBezTo>
                  <a:cubicBezTo>
                    <a:pt x="752" y="70"/>
                    <a:pt x="702" y="45"/>
                    <a:pt x="627" y="20"/>
                  </a:cubicBezTo>
                  <a:cubicBezTo>
                    <a:pt x="602" y="7"/>
                    <a:pt x="577" y="1"/>
                    <a:pt x="552" y="1"/>
                  </a:cubicBezTo>
                  <a:close/>
                </a:path>
              </a:pathLst>
            </a:custGeom>
            <a:solidFill>
              <a:srgbClr val="FFFFFF">
                <a:alpha val="1964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208;p34"/>
            <p:cNvSpPr/>
            <p:nvPr/>
          </p:nvSpPr>
          <p:spPr>
            <a:xfrm>
              <a:off x="2215196" y="3883436"/>
              <a:ext cx="145028" cy="145025"/>
            </a:xfrm>
            <a:custGeom>
              <a:avLst/>
              <a:gdLst/>
              <a:ahLst/>
              <a:cxnLst/>
              <a:rect l="l" t="t" r="r" b="b"/>
              <a:pathLst>
                <a:path w="978" h="978" extrusionOk="0">
                  <a:moveTo>
                    <a:pt x="476" y="0"/>
                  </a:moveTo>
                  <a:cubicBezTo>
                    <a:pt x="351" y="0"/>
                    <a:pt x="226" y="50"/>
                    <a:pt x="125" y="125"/>
                  </a:cubicBezTo>
                  <a:cubicBezTo>
                    <a:pt x="75" y="175"/>
                    <a:pt x="50" y="226"/>
                    <a:pt x="25" y="301"/>
                  </a:cubicBezTo>
                  <a:cubicBezTo>
                    <a:pt x="0" y="351"/>
                    <a:pt x="0" y="426"/>
                    <a:pt x="0" y="476"/>
                  </a:cubicBezTo>
                  <a:cubicBezTo>
                    <a:pt x="0" y="602"/>
                    <a:pt x="50" y="752"/>
                    <a:pt x="125" y="827"/>
                  </a:cubicBezTo>
                  <a:cubicBezTo>
                    <a:pt x="226" y="927"/>
                    <a:pt x="351" y="977"/>
                    <a:pt x="476" y="977"/>
                  </a:cubicBezTo>
                  <a:cubicBezTo>
                    <a:pt x="602" y="977"/>
                    <a:pt x="752" y="927"/>
                    <a:pt x="827" y="827"/>
                  </a:cubicBezTo>
                  <a:cubicBezTo>
                    <a:pt x="877" y="777"/>
                    <a:pt x="902" y="727"/>
                    <a:pt x="928" y="677"/>
                  </a:cubicBezTo>
                  <a:cubicBezTo>
                    <a:pt x="978" y="602"/>
                    <a:pt x="978" y="551"/>
                    <a:pt x="978" y="476"/>
                  </a:cubicBezTo>
                  <a:cubicBezTo>
                    <a:pt x="978" y="351"/>
                    <a:pt x="928" y="226"/>
                    <a:pt x="827" y="125"/>
                  </a:cubicBezTo>
                  <a:cubicBezTo>
                    <a:pt x="727" y="50"/>
                    <a:pt x="627" y="0"/>
                    <a:pt x="476" y="0"/>
                  </a:cubicBezTo>
                  <a:close/>
                </a:path>
              </a:pathLst>
            </a:custGeom>
            <a:solidFill>
              <a:srgbClr val="FFFFFF">
                <a:alpha val="1964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209;p34"/>
            <p:cNvSpPr/>
            <p:nvPr/>
          </p:nvSpPr>
          <p:spPr>
            <a:xfrm>
              <a:off x="2255976" y="4216339"/>
              <a:ext cx="145176" cy="149326"/>
            </a:xfrm>
            <a:custGeom>
              <a:avLst/>
              <a:gdLst/>
              <a:ahLst/>
              <a:cxnLst/>
              <a:rect l="l" t="t" r="r" b="b"/>
              <a:pathLst>
                <a:path w="979" h="1007" extrusionOk="0">
                  <a:moveTo>
                    <a:pt x="477" y="0"/>
                  </a:moveTo>
                  <a:cubicBezTo>
                    <a:pt x="458" y="0"/>
                    <a:pt x="442" y="3"/>
                    <a:pt x="427" y="11"/>
                  </a:cubicBezTo>
                  <a:cubicBezTo>
                    <a:pt x="352" y="11"/>
                    <a:pt x="277" y="36"/>
                    <a:pt x="226" y="86"/>
                  </a:cubicBezTo>
                  <a:cubicBezTo>
                    <a:pt x="76" y="186"/>
                    <a:pt x="1" y="336"/>
                    <a:pt x="1" y="512"/>
                  </a:cubicBezTo>
                  <a:cubicBezTo>
                    <a:pt x="1" y="587"/>
                    <a:pt x="1" y="687"/>
                    <a:pt x="51" y="763"/>
                  </a:cubicBezTo>
                  <a:cubicBezTo>
                    <a:pt x="76" y="813"/>
                    <a:pt x="126" y="863"/>
                    <a:pt x="176" y="888"/>
                  </a:cubicBezTo>
                  <a:cubicBezTo>
                    <a:pt x="226" y="938"/>
                    <a:pt x="277" y="963"/>
                    <a:pt x="352" y="988"/>
                  </a:cubicBezTo>
                  <a:cubicBezTo>
                    <a:pt x="389" y="1001"/>
                    <a:pt x="433" y="1007"/>
                    <a:pt x="477" y="1007"/>
                  </a:cubicBezTo>
                  <a:cubicBezTo>
                    <a:pt x="521" y="1007"/>
                    <a:pt x="565" y="1001"/>
                    <a:pt x="602" y="988"/>
                  </a:cubicBezTo>
                  <a:cubicBezTo>
                    <a:pt x="753" y="938"/>
                    <a:pt x="903" y="813"/>
                    <a:pt x="928" y="637"/>
                  </a:cubicBezTo>
                  <a:lnTo>
                    <a:pt x="953" y="637"/>
                  </a:lnTo>
                  <a:cubicBezTo>
                    <a:pt x="978" y="512"/>
                    <a:pt x="953" y="362"/>
                    <a:pt x="903" y="261"/>
                  </a:cubicBezTo>
                  <a:cubicBezTo>
                    <a:pt x="835" y="171"/>
                    <a:pt x="747" y="80"/>
                    <a:pt x="638" y="45"/>
                  </a:cubicBezTo>
                  <a:lnTo>
                    <a:pt x="638" y="45"/>
                  </a:lnTo>
                  <a:cubicBezTo>
                    <a:pt x="634" y="42"/>
                    <a:pt x="631" y="39"/>
                    <a:pt x="627" y="36"/>
                  </a:cubicBezTo>
                  <a:cubicBezTo>
                    <a:pt x="574" y="18"/>
                    <a:pt x="521" y="0"/>
                    <a:pt x="477" y="0"/>
                  </a:cubicBezTo>
                  <a:close/>
                </a:path>
              </a:pathLst>
            </a:custGeom>
            <a:solidFill>
              <a:srgbClr val="FFFFFF">
                <a:alpha val="1964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210;p34"/>
            <p:cNvSpPr/>
            <p:nvPr/>
          </p:nvSpPr>
          <p:spPr>
            <a:xfrm>
              <a:off x="672838" y="2407987"/>
              <a:ext cx="204492" cy="55904"/>
            </a:xfrm>
            <a:custGeom>
              <a:avLst/>
              <a:gdLst/>
              <a:ahLst/>
              <a:cxnLst/>
              <a:rect l="l" t="t" r="r" b="b"/>
              <a:pathLst>
                <a:path w="1379" h="377" extrusionOk="0">
                  <a:moveTo>
                    <a:pt x="201" y="0"/>
                  </a:moveTo>
                  <a:cubicBezTo>
                    <a:pt x="100" y="0"/>
                    <a:pt x="0" y="75"/>
                    <a:pt x="0" y="176"/>
                  </a:cubicBezTo>
                  <a:cubicBezTo>
                    <a:pt x="0" y="301"/>
                    <a:pt x="100" y="376"/>
                    <a:pt x="201" y="376"/>
                  </a:cubicBezTo>
                  <a:lnTo>
                    <a:pt x="1178" y="376"/>
                  </a:lnTo>
                  <a:cubicBezTo>
                    <a:pt x="1303" y="376"/>
                    <a:pt x="1379" y="301"/>
                    <a:pt x="1379" y="176"/>
                  </a:cubicBezTo>
                  <a:cubicBezTo>
                    <a:pt x="1379" y="75"/>
                    <a:pt x="1303" y="0"/>
                    <a:pt x="1178" y="0"/>
                  </a:cubicBezTo>
                  <a:close/>
                </a:path>
              </a:pathLst>
            </a:custGeom>
            <a:solidFill>
              <a:srgbClr val="1B29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211;p34"/>
            <p:cNvSpPr/>
            <p:nvPr/>
          </p:nvSpPr>
          <p:spPr>
            <a:xfrm>
              <a:off x="672838" y="2586375"/>
              <a:ext cx="204492" cy="55904"/>
            </a:xfrm>
            <a:custGeom>
              <a:avLst/>
              <a:gdLst/>
              <a:ahLst/>
              <a:cxnLst/>
              <a:rect l="l" t="t" r="r" b="b"/>
              <a:pathLst>
                <a:path w="1379" h="377" extrusionOk="0">
                  <a:moveTo>
                    <a:pt x="201" y="0"/>
                  </a:moveTo>
                  <a:cubicBezTo>
                    <a:pt x="100" y="0"/>
                    <a:pt x="0" y="75"/>
                    <a:pt x="0" y="176"/>
                  </a:cubicBezTo>
                  <a:cubicBezTo>
                    <a:pt x="0" y="301"/>
                    <a:pt x="100" y="376"/>
                    <a:pt x="201" y="376"/>
                  </a:cubicBezTo>
                  <a:lnTo>
                    <a:pt x="1178" y="376"/>
                  </a:lnTo>
                  <a:cubicBezTo>
                    <a:pt x="1303" y="376"/>
                    <a:pt x="1379" y="301"/>
                    <a:pt x="1379" y="176"/>
                  </a:cubicBezTo>
                  <a:cubicBezTo>
                    <a:pt x="1379" y="75"/>
                    <a:pt x="1303" y="0"/>
                    <a:pt x="1178" y="0"/>
                  </a:cubicBezTo>
                  <a:close/>
                </a:path>
              </a:pathLst>
            </a:custGeom>
            <a:solidFill>
              <a:srgbClr val="1B29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212;p34"/>
            <p:cNvSpPr/>
            <p:nvPr/>
          </p:nvSpPr>
          <p:spPr>
            <a:xfrm>
              <a:off x="672838" y="3203246"/>
              <a:ext cx="204492" cy="59612"/>
            </a:xfrm>
            <a:custGeom>
              <a:avLst/>
              <a:gdLst/>
              <a:ahLst/>
              <a:cxnLst/>
              <a:rect l="l" t="t" r="r" b="b"/>
              <a:pathLst>
                <a:path w="1379" h="402" extrusionOk="0">
                  <a:moveTo>
                    <a:pt x="201" y="1"/>
                  </a:moveTo>
                  <a:cubicBezTo>
                    <a:pt x="100" y="1"/>
                    <a:pt x="0" y="76"/>
                    <a:pt x="0" y="201"/>
                  </a:cubicBezTo>
                  <a:cubicBezTo>
                    <a:pt x="0" y="301"/>
                    <a:pt x="100" y="402"/>
                    <a:pt x="201" y="402"/>
                  </a:cubicBezTo>
                  <a:lnTo>
                    <a:pt x="1178" y="402"/>
                  </a:lnTo>
                  <a:cubicBezTo>
                    <a:pt x="1303" y="402"/>
                    <a:pt x="1379" y="301"/>
                    <a:pt x="1379" y="201"/>
                  </a:cubicBezTo>
                  <a:cubicBezTo>
                    <a:pt x="1379" y="76"/>
                    <a:pt x="1303" y="1"/>
                    <a:pt x="1178" y="1"/>
                  </a:cubicBezTo>
                  <a:close/>
                </a:path>
              </a:pathLst>
            </a:custGeom>
            <a:solidFill>
              <a:srgbClr val="1B29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213;p34"/>
            <p:cNvSpPr/>
            <p:nvPr/>
          </p:nvSpPr>
          <p:spPr>
            <a:xfrm>
              <a:off x="672838" y="3024858"/>
              <a:ext cx="204492" cy="59612"/>
            </a:xfrm>
            <a:custGeom>
              <a:avLst/>
              <a:gdLst/>
              <a:ahLst/>
              <a:cxnLst/>
              <a:rect l="l" t="t" r="r" b="b"/>
              <a:pathLst>
                <a:path w="1379" h="402" extrusionOk="0">
                  <a:moveTo>
                    <a:pt x="201" y="1"/>
                  </a:moveTo>
                  <a:cubicBezTo>
                    <a:pt x="100" y="1"/>
                    <a:pt x="0" y="76"/>
                    <a:pt x="0" y="201"/>
                  </a:cubicBezTo>
                  <a:cubicBezTo>
                    <a:pt x="0" y="301"/>
                    <a:pt x="100" y="402"/>
                    <a:pt x="201" y="402"/>
                  </a:cubicBezTo>
                  <a:lnTo>
                    <a:pt x="1178" y="402"/>
                  </a:lnTo>
                  <a:cubicBezTo>
                    <a:pt x="1303" y="402"/>
                    <a:pt x="1379" y="301"/>
                    <a:pt x="1379" y="201"/>
                  </a:cubicBezTo>
                  <a:cubicBezTo>
                    <a:pt x="1379" y="76"/>
                    <a:pt x="1303" y="1"/>
                    <a:pt x="1178" y="1"/>
                  </a:cubicBezTo>
                  <a:close/>
                </a:path>
              </a:pathLst>
            </a:custGeom>
            <a:solidFill>
              <a:srgbClr val="1B29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214;p34"/>
            <p:cNvSpPr/>
            <p:nvPr/>
          </p:nvSpPr>
          <p:spPr>
            <a:xfrm>
              <a:off x="672838" y="3820118"/>
              <a:ext cx="204492" cy="59612"/>
            </a:xfrm>
            <a:custGeom>
              <a:avLst/>
              <a:gdLst/>
              <a:ahLst/>
              <a:cxnLst/>
              <a:rect l="l" t="t" r="r" b="b"/>
              <a:pathLst>
                <a:path w="1379" h="402" extrusionOk="0">
                  <a:moveTo>
                    <a:pt x="201" y="1"/>
                  </a:moveTo>
                  <a:cubicBezTo>
                    <a:pt x="100" y="1"/>
                    <a:pt x="0" y="101"/>
                    <a:pt x="0" y="201"/>
                  </a:cubicBezTo>
                  <a:cubicBezTo>
                    <a:pt x="0" y="302"/>
                    <a:pt x="100" y="402"/>
                    <a:pt x="201" y="402"/>
                  </a:cubicBezTo>
                  <a:lnTo>
                    <a:pt x="1178" y="402"/>
                  </a:lnTo>
                  <a:cubicBezTo>
                    <a:pt x="1303" y="402"/>
                    <a:pt x="1379" y="302"/>
                    <a:pt x="1379" y="201"/>
                  </a:cubicBezTo>
                  <a:cubicBezTo>
                    <a:pt x="1379" y="101"/>
                    <a:pt x="1303" y="1"/>
                    <a:pt x="1178" y="1"/>
                  </a:cubicBezTo>
                  <a:close/>
                </a:path>
              </a:pathLst>
            </a:custGeom>
            <a:solidFill>
              <a:srgbClr val="1B29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215;p34"/>
            <p:cNvSpPr/>
            <p:nvPr/>
          </p:nvSpPr>
          <p:spPr>
            <a:xfrm>
              <a:off x="672838" y="3641729"/>
              <a:ext cx="204492" cy="59612"/>
            </a:xfrm>
            <a:custGeom>
              <a:avLst/>
              <a:gdLst/>
              <a:ahLst/>
              <a:cxnLst/>
              <a:rect l="l" t="t" r="r" b="b"/>
              <a:pathLst>
                <a:path w="1379" h="402" extrusionOk="0">
                  <a:moveTo>
                    <a:pt x="201" y="1"/>
                  </a:moveTo>
                  <a:cubicBezTo>
                    <a:pt x="100" y="1"/>
                    <a:pt x="0" y="101"/>
                    <a:pt x="0" y="201"/>
                  </a:cubicBezTo>
                  <a:cubicBezTo>
                    <a:pt x="0" y="302"/>
                    <a:pt x="100" y="402"/>
                    <a:pt x="201" y="402"/>
                  </a:cubicBezTo>
                  <a:lnTo>
                    <a:pt x="1178" y="402"/>
                  </a:lnTo>
                  <a:cubicBezTo>
                    <a:pt x="1303" y="402"/>
                    <a:pt x="1379" y="302"/>
                    <a:pt x="1379" y="201"/>
                  </a:cubicBezTo>
                  <a:cubicBezTo>
                    <a:pt x="1379" y="101"/>
                    <a:pt x="1303" y="1"/>
                    <a:pt x="1178" y="1"/>
                  </a:cubicBezTo>
                  <a:close/>
                </a:path>
              </a:pathLst>
            </a:custGeom>
            <a:solidFill>
              <a:srgbClr val="1B29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0" name="Google Shape;1219;p34"/>
          <p:cNvSpPr txBox="1"/>
          <p:nvPr/>
        </p:nvSpPr>
        <p:spPr>
          <a:xfrm>
            <a:off x="6508500" y="2999407"/>
            <a:ext cx="1574400" cy="1445400"/>
          </a:xfrm>
          <a:prstGeom prst="rect">
            <a:avLst/>
          </a:prstGeom>
          <a:solidFill>
            <a:srgbClr val="DBD75A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144000" marR="14400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smtClean="0">
                <a:ln>
                  <a:noFill/>
                </a:ln>
                <a:solidFill>
                  <a:srgbClr val="2D406A"/>
                </a:solidFill>
                <a:effectLst/>
                <a:uLnTx/>
                <a:uFillTx/>
                <a:latin typeface="Arial" panose="020B0604020202020204" pitchFamily="34" charset="0"/>
                <a:ea typeface="Anton"/>
                <a:cs typeface="Arial" panose="020B0604020202020204" pitchFamily="34" charset="0"/>
                <a:sym typeface="Anton"/>
              </a:rPr>
              <a:t>01</a:t>
            </a:r>
            <a:endParaRPr kumimoji="0" sz="7200" b="1" i="0" u="none" strike="noStrike" kern="0" cap="none" spc="0" normalizeH="0" baseline="0" noProof="0" smtClean="0">
              <a:ln>
                <a:noFill/>
              </a:ln>
              <a:solidFill>
                <a:srgbClr val="2D406A"/>
              </a:solidFill>
              <a:effectLst/>
              <a:uLnTx/>
              <a:uFillTx/>
              <a:latin typeface="Arial" panose="020B0604020202020204" pitchFamily="34" charset="0"/>
              <a:ea typeface="Anton"/>
              <a:cs typeface="Arial" panose="020B0604020202020204" pitchFamily="34" charset="0"/>
              <a:sym typeface="Anton"/>
            </a:endParaRPr>
          </a:p>
        </p:txBody>
      </p:sp>
      <p:sp>
        <p:nvSpPr>
          <p:cNvPr id="51" name="Google Shape;1220;p34"/>
          <p:cNvSpPr txBox="1"/>
          <p:nvPr/>
        </p:nvSpPr>
        <p:spPr>
          <a:xfrm>
            <a:off x="6508200" y="5511627"/>
            <a:ext cx="1574400" cy="1445400"/>
          </a:xfrm>
          <a:prstGeom prst="rect">
            <a:avLst/>
          </a:prstGeom>
          <a:solidFill>
            <a:srgbClr val="FCBF4A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144000" marR="14400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smtClean="0">
                <a:ln>
                  <a:noFill/>
                </a:ln>
                <a:solidFill>
                  <a:srgbClr val="2D406A"/>
                </a:solidFill>
                <a:effectLst/>
                <a:uLnTx/>
                <a:uFillTx/>
                <a:latin typeface="Arial" panose="020B0604020202020204" pitchFamily="34" charset="0"/>
                <a:ea typeface="Anton"/>
                <a:cs typeface="Arial" panose="020B0604020202020204" pitchFamily="34" charset="0"/>
                <a:sym typeface="Anton"/>
              </a:rPr>
              <a:t>02</a:t>
            </a:r>
            <a:endParaRPr kumimoji="0" sz="7200" b="1" i="0" u="none" strike="noStrike" kern="0" cap="none" spc="0" normalizeH="0" baseline="0" noProof="0" smtClean="0">
              <a:ln>
                <a:noFill/>
              </a:ln>
              <a:solidFill>
                <a:srgbClr val="2D406A"/>
              </a:solidFill>
              <a:effectLst/>
              <a:uLnTx/>
              <a:uFillTx/>
              <a:latin typeface="Arial" panose="020B0604020202020204" pitchFamily="34" charset="0"/>
              <a:ea typeface="Anton"/>
              <a:cs typeface="Arial" panose="020B0604020202020204" pitchFamily="34" charset="0"/>
              <a:sym typeface="Anton"/>
            </a:endParaRPr>
          </a:p>
        </p:txBody>
      </p:sp>
      <p:sp>
        <p:nvSpPr>
          <p:cNvPr id="52" name="Google Shape;1221;p34"/>
          <p:cNvSpPr txBox="1"/>
          <p:nvPr/>
        </p:nvSpPr>
        <p:spPr>
          <a:xfrm>
            <a:off x="6508500" y="8024077"/>
            <a:ext cx="1574400" cy="1445400"/>
          </a:xfrm>
          <a:prstGeom prst="rect">
            <a:avLst/>
          </a:prstGeom>
          <a:solidFill>
            <a:srgbClr val="30A0A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144000" marR="14400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nton"/>
                <a:cs typeface="Arial" panose="020B0604020202020204" pitchFamily="34" charset="0"/>
                <a:sym typeface="Anton"/>
              </a:rPr>
              <a:t>03</a:t>
            </a:r>
            <a:endParaRPr kumimoji="0" sz="7200" b="1" i="0" u="none" strike="noStrike" kern="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Anton"/>
              <a:cs typeface="Arial" panose="020B0604020202020204" pitchFamily="34" charset="0"/>
              <a:sym typeface="Anton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082850" y="3118201"/>
            <a:ext cx="9291000" cy="1207800"/>
            <a:chOff x="8082850" y="3118201"/>
            <a:chExt cx="9291000" cy="1207800"/>
          </a:xfrm>
        </p:grpSpPr>
        <p:sp>
          <p:nvSpPr>
            <p:cNvPr id="47" name="Google Shape;1216;p34"/>
            <p:cNvSpPr/>
            <p:nvPr/>
          </p:nvSpPr>
          <p:spPr>
            <a:xfrm>
              <a:off x="9974050" y="3118201"/>
              <a:ext cx="7399800" cy="1207800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txBody>
            <a:bodyPr spcFirstLastPara="1" wrap="square" lIns="182850" tIns="0" rIns="0" bIns="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44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dvent Pro"/>
                  <a:cs typeface="Arial" panose="020B0604020202020204" pitchFamily="34" charset="0"/>
                  <a:sym typeface="Advent Pro"/>
                </a:rPr>
                <a:t>Khái</a:t>
              </a:r>
              <a:r>
                <a:rPr kumimoji="0" lang="vi-VN" sz="4400" b="1" i="0" u="none" strike="noStrike" kern="0" cap="none" spc="0" normalizeH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dvent Pro"/>
                  <a:cs typeface="Arial" panose="020B0604020202020204" pitchFamily="34" charset="0"/>
                  <a:sym typeface="Advent Pro"/>
                </a:rPr>
                <a:t> niệm Acid</a:t>
              </a:r>
              <a:endParaRPr kumimoji="0" sz="44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dvent Pro"/>
                <a:cs typeface="Arial" panose="020B0604020202020204" pitchFamily="34" charset="0"/>
                <a:sym typeface="Advent Pro"/>
              </a:endParaRPr>
            </a:p>
          </p:txBody>
        </p:sp>
        <p:cxnSp>
          <p:nvCxnSpPr>
            <p:cNvPr id="53" name="Google Shape;1222;p34"/>
            <p:cNvCxnSpPr>
              <a:stCxn id="47" idx="1"/>
              <a:endCxn id="50" idx="3"/>
            </p:cNvCxnSpPr>
            <p:nvPr/>
          </p:nvCxnSpPr>
          <p:spPr>
            <a:xfrm rot="10800000">
              <a:off x="8082850" y="3722101"/>
              <a:ext cx="1891200" cy="0"/>
            </a:xfrm>
            <a:prstGeom prst="straightConnector1">
              <a:avLst/>
            </a:prstGeom>
            <a:noFill/>
            <a:ln w="57150" cap="flat" cmpd="sng">
              <a:solidFill>
                <a:srgbClr val="DBD75A"/>
              </a:solidFill>
              <a:prstDash val="solid"/>
              <a:round/>
              <a:headEnd type="diamond" w="med" len="med"/>
              <a:tailEnd type="none" w="med" len="med"/>
            </a:ln>
          </p:spPr>
        </p:cxnSp>
      </p:grpSp>
      <p:grpSp>
        <p:nvGrpSpPr>
          <p:cNvPr id="3" name="Group 2"/>
          <p:cNvGrpSpPr/>
          <p:nvPr/>
        </p:nvGrpSpPr>
        <p:grpSpPr>
          <a:xfrm>
            <a:off x="8082600" y="5630527"/>
            <a:ext cx="9519600" cy="1207800"/>
            <a:chOff x="8082600" y="5630527"/>
            <a:chExt cx="9519600" cy="1207800"/>
          </a:xfrm>
        </p:grpSpPr>
        <p:sp>
          <p:nvSpPr>
            <p:cNvPr id="48" name="Google Shape;1217;p34"/>
            <p:cNvSpPr/>
            <p:nvPr/>
          </p:nvSpPr>
          <p:spPr>
            <a:xfrm>
              <a:off x="9974050" y="5630527"/>
              <a:ext cx="7628150" cy="1207800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txBody>
            <a:bodyPr spcFirstLastPara="1" wrap="square" lIns="182850" tIns="0" rIns="0" bIns="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vi-VN" sz="44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dvent Pro"/>
                  <a:cs typeface="Arial" panose="020B0604020202020204" pitchFamily="34" charset="0"/>
                  <a:sym typeface="Advent Pro"/>
                </a:rPr>
                <a:t>Tính</a:t>
              </a:r>
              <a:r>
                <a:rPr kumimoji="0" lang="vi-VN" sz="4400" b="1" i="0" u="none" strike="noStrike" kern="0" cap="none" spc="0" normalizeH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dvent Pro"/>
                  <a:cs typeface="Arial" panose="020B0604020202020204" pitchFamily="34" charset="0"/>
                  <a:sym typeface="Advent Pro"/>
                </a:rPr>
                <a:t> chất hóa học của Acid</a:t>
              </a:r>
              <a:endParaRPr kumimoji="0" sz="44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dvent Pro"/>
                <a:cs typeface="Arial" panose="020B0604020202020204" pitchFamily="34" charset="0"/>
                <a:sym typeface="Advent Pro"/>
              </a:endParaRPr>
            </a:p>
          </p:txBody>
        </p:sp>
        <p:cxnSp>
          <p:nvCxnSpPr>
            <p:cNvPr id="54" name="Google Shape;1223;p34"/>
            <p:cNvCxnSpPr>
              <a:stCxn id="48" idx="1"/>
              <a:endCxn id="51" idx="3"/>
            </p:cNvCxnSpPr>
            <p:nvPr/>
          </p:nvCxnSpPr>
          <p:spPr>
            <a:xfrm flipH="1" flipV="1">
              <a:off x="8082600" y="6234327"/>
              <a:ext cx="1891450" cy="100"/>
            </a:xfrm>
            <a:prstGeom prst="straightConnector1">
              <a:avLst/>
            </a:prstGeom>
            <a:noFill/>
            <a:ln w="57150" cap="flat" cmpd="sng">
              <a:solidFill>
                <a:srgbClr val="FCBF4A"/>
              </a:solidFill>
              <a:prstDash val="solid"/>
              <a:round/>
              <a:headEnd type="diamond" w="med" len="med"/>
              <a:tailEnd type="none" w="med" len="med"/>
            </a:ln>
          </p:spPr>
        </p:cxnSp>
      </p:grpSp>
      <p:grpSp>
        <p:nvGrpSpPr>
          <p:cNvPr id="4" name="Group 3"/>
          <p:cNvGrpSpPr/>
          <p:nvPr/>
        </p:nvGrpSpPr>
        <p:grpSpPr>
          <a:xfrm>
            <a:off x="8082850" y="8142901"/>
            <a:ext cx="9291000" cy="1207800"/>
            <a:chOff x="8082850" y="8142901"/>
            <a:chExt cx="9291000" cy="1207800"/>
          </a:xfrm>
        </p:grpSpPr>
        <p:sp>
          <p:nvSpPr>
            <p:cNvPr id="49" name="Google Shape;1218;p34"/>
            <p:cNvSpPr/>
            <p:nvPr/>
          </p:nvSpPr>
          <p:spPr>
            <a:xfrm>
              <a:off x="9974050" y="8142901"/>
              <a:ext cx="7399800" cy="1207800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txBody>
            <a:bodyPr spcFirstLastPara="1" wrap="square" lIns="182850" tIns="0" rIns="0" bIns="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4400" b="1" kern="0" noProof="0" smtClean="0">
                  <a:solidFill>
                    <a:srgbClr val="000000"/>
                  </a:solidFill>
                  <a:latin typeface="Arial" panose="020B0604020202020204" pitchFamily="34" charset="0"/>
                  <a:ea typeface="Advent Pro"/>
                  <a:cs typeface="Arial" panose="020B0604020202020204" pitchFamily="34" charset="0"/>
                  <a:sym typeface="Advent Pro"/>
                </a:rPr>
                <a:t>Ứng dụng của một số Acid</a:t>
              </a:r>
              <a:endParaRPr kumimoji="0" sz="44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dvent Pro"/>
                <a:cs typeface="Arial" panose="020B0604020202020204" pitchFamily="34" charset="0"/>
                <a:sym typeface="Advent Pro"/>
              </a:endParaRPr>
            </a:p>
          </p:txBody>
        </p:sp>
        <p:cxnSp>
          <p:nvCxnSpPr>
            <p:cNvPr id="55" name="Google Shape;1224;p34"/>
            <p:cNvCxnSpPr>
              <a:stCxn id="49" idx="1"/>
              <a:endCxn id="52" idx="3"/>
            </p:cNvCxnSpPr>
            <p:nvPr/>
          </p:nvCxnSpPr>
          <p:spPr>
            <a:xfrm rot="10800000">
              <a:off x="8082850" y="8746801"/>
              <a:ext cx="1891200" cy="0"/>
            </a:xfrm>
            <a:prstGeom prst="straightConnector1">
              <a:avLst/>
            </a:prstGeom>
            <a:noFill/>
            <a:ln w="57150" cap="flat" cmpd="sng">
              <a:solidFill>
                <a:srgbClr val="30A0A0"/>
              </a:solidFill>
              <a:prstDash val="solid"/>
              <a:round/>
              <a:headEnd type="diamond" w="med" len="med"/>
              <a:tailEnd type="none" w="med" len="med"/>
            </a:ln>
          </p:spPr>
        </p:cxnSp>
      </p:grpSp>
      <p:cxnSp>
        <p:nvCxnSpPr>
          <p:cNvPr id="56" name="Google Shape;1225;p34"/>
          <p:cNvCxnSpPr>
            <a:stCxn id="50" idx="2"/>
            <a:endCxn id="51" idx="0"/>
          </p:cNvCxnSpPr>
          <p:nvPr/>
        </p:nvCxnSpPr>
        <p:spPr>
          <a:xfrm>
            <a:off x="7295700" y="4444807"/>
            <a:ext cx="0" cy="1066800"/>
          </a:xfrm>
          <a:prstGeom prst="straightConnector1">
            <a:avLst/>
          </a:prstGeom>
          <a:noFill/>
          <a:ln w="38100" cap="flat" cmpd="sng">
            <a:solidFill>
              <a:srgbClr val="2D406A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" name="Google Shape;1226;p34"/>
          <p:cNvCxnSpPr>
            <a:stCxn id="51" idx="2"/>
            <a:endCxn id="52" idx="0"/>
          </p:cNvCxnSpPr>
          <p:nvPr/>
        </p:nvCxnSpPr>
        <p:spPr>
          <a:xfrm>
            <a:off x="7295400" y="6957027"/>
            <a:ext cx="600" cy="1066800"/>
          </a:xfrm>
          <a:prstGeom prst="straightConnector1">
            <a:avLst/>
          </a:prstGeom>
          <a:noFill/>
          <a:ln w="38100" cap="flat" cmpd="sng">
            <a:solidFill>
              <a:srgbClr val="2D406A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237767101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16358" y="7464399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0" y="4924710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16359" y="2068256"/>
            <a:ext cx="18288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930017" y="768545"/>
            <a:ext cx="16308287" cy="250235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1861024" y="1363859"/>
            <a:ext cx="144462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4400" b="1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44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4400" b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8</a:t>
            </a:r>
            <a:r>
              <a:rPr lang="en-US" sz="4400" b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</a:t>
            </a:r>
            <a:r>
              <a:rPr lang="vi-VN" sz="4400" b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44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Để nhận biết </a:t>
            </a:r>
            <a:r>
              <a:rPr lang="vi-VN" sz="44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acid, </a:t>
            </a:r>
            <a:r>
              <a:rPr lang="vi-VN" sz="44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ta có thể làm cách nào?</a:t>
            </a:r>
            <a:endParaRPr lang="en-US" sz="4400" dirty="0">
              <a:solidFill>
                <a:prstClr val="white"/>
              </a:solidFill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9084161" y="4033681"/>
            <a:ext cx="8254175" cy="182294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sym typeface="Arial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9084161" y="6567062"/>
            <a:ext cx="8254175" cy="180720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sym typeface="Arial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9312569" y="4435004"/>
            <a:ext cx="7797359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2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B</a:t>
            </a:r>
            <a:r>
              <a:rPr lang="en-US" sz="420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 </a:t>
            </a:r>
            <a:r>
              <a:rPr lang="vi-VN" sz="4200" smtClean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Dùng quỳ tím</a:t>
            </a:r>
            <a:endParaRPr lang="en-US" sz="4200" dirty="0">
              <a:solidFill>
                <a:prstClr val="white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9312569" y="6969118"/>
            <a:ext cx="7734866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20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D</a:t>
            </a:r>
            <a:r>
              <a:rPr lang="en-US" sz="420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</a:t>
            </a:r>
            <a:r>
              <a:rPr lang="vi-VN" sz="420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420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Tất cả đáp án trên</a:t>
            </a:r>
            <a:r>
              <a:rPr lang="en-US" sz="420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endParaRPr lang="en-US" sz="4200" dirty="0">
              <a:solidFill>
                <a:prstClr val="white"/>
              </a:solidFill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773248" y="4027481"/>
            <a:ext cx="8254175" cy="182294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773248" y="6579921"/>
            <a:ext cx="8254175" cy="185017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944917" y="4457545"/>
            <a:ext cx="7791605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20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A</a:t>
            </a:r>
            <a:r>
              <a:rPr lang="en-US" sz="420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</a:t>
            </a:r>
            <a:r>
              <a:rPr lang="vi-VN" sz="420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420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Dùng mũi để ngửi</a:t>
            </a:r>
            <a:r>
              <a:rPr lang="en-US" sz="420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endParaRPr lang="en-US" sz="4200" dirty="0">
              <a:solidFill>
                <a:prstClr val="white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944917" y="7015844"/>
            <a:ext cx="7318661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20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C</a:t>
            </a:r>
            <a:r>
              <a:rPr lang="en-US" sz="420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</a:t>
            </a:r>
            <a:r>
              <a:rPr lang="vi-VN" sz="420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420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Nếm vị chua</a:t>
            </a:r>
            <a:r>
              <a:rPr lang="en-US" sz="420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endParaRPr lang="en-US" sz="4200" dirty="0">
              <a:solidFill>
                <a:prstClr val="white"/>
              </a:solidFill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288002" y="1295792"/>
            <a:ext cx="731046" cy="731046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288002" y="2218041"/>
            <a:ext cx="731046" cy="731046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04358" y="3111236"/>
            <a:ext cx="731046" cy="731046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04358" y="3945620"/>
            <a:ext cx="731046" cy="73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58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88;p24"/>
          <p:cNvSpPr txBox="1">
            <a:spLocks/>
          </p:cNvSpPr>
          <p:nvPr/>
        </p:nvSpPr>
        <p:spPr>
          <a:xfrm>
            <a:off x="1237568" y="492037"/>
            <a:ext cx="15781536" cy="1180161"/>
          </a:xfrm>
          <a:prstGeom prst="rect">
            <a:avLst/>
          </a:prstGeom>
          <a:solidFill>
            <a:srgbClr val="F4DA7C"/>
          </a:solidFill>
          <a:ln w="38100">
            <a:solidFill>
              <a:schemeClr val="tx1"/>
            </a:solidFill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ton"/>
              <a:buNone/>
              <a:defRPr sz="48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ton"/>
              <a:buNone/>
              <a:defRPr sz="28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ton"/>
              <a:buNone/>
              <a:defRPr sz="28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ton"/>
              <a:buNone/>
              <a:defRPr sz="28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ton"/>
              <a:buNone/>
              <a:defRPr sz="28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ton"/>
              <a:buNone/>
              <a:defRPr sz="28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ton"/>
              <a:buNone/>
              <a:defRPr sz="28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ton"/>
              <a:buNone/>
              <a:defRPr sz="28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ton"/>
              <a:buNone/>
              <a:defRPr sz="28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r>
              <a:rPr lang="vi-VN" sz="6000" b="1" kern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 KẾT</a:t>
            </a:r>
            <a:endParaRPr lang="vi-VN" sz="6000" b="1" ker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oogle Shape;490;p24"/>
          <p:cNvGrpSpPr/>
          <p:nvPr/>
        </p:nvGrpSpPr>
        <p:grpSpPr>
          <a:xfrm>
            <a:off x="838200" y="2710073"/>
            <a:ext cx="4489840" cy="6873102"/>
            <a:chOff x="3498003" y="1317841"/>
            <a:chExt cx="2148454" cy="3288880"/>
          </a:xfrm>
        </p:grpSpPr>
        <p:sp>
          <p:nvSpPr>
            <p:cNvPr id="4" name="Google Shape;491;p24"/>
            <p:cNvSpPr/>
            <p:nvPr/>
          </p:nvSpPr>
          <p:spPr>
            <a:xfrm>
              <a:off x="4259664" y="3538995"/>
              <a:ext cx="209490" cy="413425"/>
            </a:xfrm>
            <a:custGeom>
              <a:avLst/>
              <a:gdLst/>
              <a:ahLst/>
              <a:cxnLst/>
              <a:rect l="l" t="t" r="r" b="b"/>
              <a:pathLst>
                <a:path w="2144" h="4231" extrusionOk="0">
                  <a:moveTo>
                    <a:pt x="1100" y="0"/>
                  </a:moveTo>
                  <a:lnTo>
                    <a:pt x="1" y="3938"/>
                  </a:lnTo>
                  <a:lnTo>
                    <a:pt x="1044" y="4230"/>
                  </a:lnTo>
                  <a:lnTo>
                    <a:pt x="2143" y="293"/>
                  </a:lnTo>
                  <a:lnTo>
                    <a:pt x="1100" y="0"/>
                  </a:lnTo>
                  <a:close/>
                </a:path>
              </a:pathLst>
            </a:custGeom>
            <a:solidFill>
              <a:srgbClr val="56CDD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492;p24"/>
            <p:cNvSpPr/>
            <p:nvPr/>
          </p:nvSpPr>
          <p:spPr>
            <a:xfrm>
              <a:off x="4306859" y="2252678"/>
              <a:ext cx="1161182" cy="2009472"/>
            </a:xfrm>
            <a:custGeom>
              <a:avLst/>
              <a:gdLst/>
              <a:ahLst/>
              <a:cxnLst/>
              <a:rect l="l" t="t" r="r" b="b"/>
              <a:pathLst>
                <a:path w="11884" h="20565" extrusionOk="0">
                  <a:moveTo>
                    <a:pt x="3257" y="0"/>
                  </a:moveTo>
                  <a:lnTo>
                    <a:pt x="1700" y="6831"/>
                  </a:lnTo>
                  <a:lnTo>
                    <a:pt x="4198" y="7266"/>
                  </a:lnTo>
                  <a:cubicBezTo>
                    <a:pt x="4600" y="6214"/>
                    <a:pt x="5476" y="6081"/>
                    <a:pt x="5891" y="6081"/>
                  </a:cubicBezTo>
                  <a:cubicBezTo>
                    <a:pt x="6032" y="6081"/>
                    <a:pt x="6120" y="6096"/>
                    <a:pt x="6120" y="6096"/>
                  </a:cubicBezTo>
                  <a:cubicBezTo>
                    <a:pt x="8452" y="6626"/>
                    <a:pt x="7495" y="10737"/>
                    <a:pt x="7013" y="13465"/>
                  </a:cubicBezTo>
                  <a:cubicBezTo>
                    <a:pt x="6607" y="15800"/>
                    <a:pt x="5117" y="15968"/>
                    <a:pt x="4697" y="15968"/>
                  </a:cubicBezTo>
                  <a:cubicBezTo>
                    <a:pt x="4626" y="15968"/>
                    <a:pt x="4586" y="15963"/>
                    <a:pt x="4586" y="15963"/>
                  </a:cubicBezTo>
                  <a:lnTo>
                    <a:pt x="1162" y="15291"/>
                  </a:lnTo>
                  <a:lnTo>
                    <a:pt x="0" y="19426"/>
                  </a:lnTo>
                  <a:cubicBezTo>
                    <a:pt x="2072" y="20185"/>
                    <a:pt x="5606" y="20565"/>
                    <a:pt x="5606" y="20565"/>
                  </a:cubicBezTo>
                  <a:cubicBezTo>
                    <a:pt x="7859" y="19205"/>
                    <a:pt x="9946" y="16208"/>
                    <a:pt x="11069" y="14398"/>
                  </a:cubicBezTo>
                  <a:cubicBezTo>
                    <a:pt x="11654" y="13449"/>
                    <a:pt x="11883" y="12318"/>
                    <a:pt x="11686" y="11219"/>
                  </a:cubicBezTo>
                  <a:cubicBezTo>
                    <a:pt x="10713" y="5788"/>
                    <a:pt x="8365" y="941"/>
                    <a:pt x="8365" y="941"/>
                  </a:cubicBezTo>
                  <a:lnTo>
                    <a:pt x="3257" y="0"/>
                  </a:lnTo>
                  <a:close/>
                </a:path>
              </a:pathLst>
            </a:custGeom>
            <a:solidFill>
              <a:srgbClr val="84D1C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493;p24"/>
            <p:cNvSpPr/>
            <p:nvPr/>
          </p:nvSpPr>
          <p:spPr>
            <a:xfrm>
              <a:off x="4306859" y="2252678"/>
              <a:ext cx="1161182" cy="2009472"/>
            </a:xfrm>
            <a:custGeom>
              <a:avLst/>
              <a:gdLst/>
              <a:ahLst/>
              <a:cxnLst/>
              <a:rect l="l" t="t" r="r" b="b"/>
              <a:pathLst>
                <a:path w="11884" h="20565" extrusionOk="0">
                  <a:moveTo>
                    <a:pt x="3257" y="0"/>
                  </a:moveTo>
                  <a:lnTo>
                    <a:pt x="1700" y="6831"/>
                  </a:lnTo>
                  <a:lnTo>
                    <a:pt x="4198" y="7266"/>
                  </a:lnTo>
                  <a:cubicBezTo>
                    <a:pt x="4600" y="6214"/>
                    <a:pt x="5476" y="6081"/>
                    <a:pt x="5891" y="6081"/>
                  </a:cubicBezTo>
                  <a:cubicBezTo>
                    <a:pt x="6032" y="6081"/>
                    <a:pt x="6120" y="6096"/>
                    <a:pt x="6120" y="6096"/>
                  </a:cubicBezTo>
                  <a:cubicBezTo>
                    <a:pt x="8452" y="6626"/>
                    <a:pt x="7495" y="10737"/>
                    <a:pt x="7013" y="13465"/>
                  </a:cubicBezTo>
                  <a:cubicBezTo>
                    <a:pt x="6607" y="15800"/>
                    <a:pt x="5117" y="15968"/>
                    <a:pt x="4697" y="15968"/>
                  </a:cubicBezTo>
                  <a:cubicBezTo>
                    <a:pt x="4626" y="15968"/>
                    <a:pt x="4586" y="15963"/>
                    <a:pt x="4586" y="15963"/>
                  </a:cubicBezTo>
                  <a:lnTo>
                    <a:pt x="1162" y="15291"/>
                  </a:lnTo>
                  <a:lnTo>
                    <a:pt x="0" y="19426"/>
                  </a:lnTo>
                  <a:cubicBezTo>
                    <a:pt x="2072" y="20185"/>
                    <a:pt x="5606" y="20565"/>
                    <a:pt x="5606" y="20565"/>
                  </a:cubicBezTo>
                  <a:cubicBezTo>
                    <a:pt x="7859" y="19205"/>
                    <a:pt x="9946" y="16208"/>
                    <a:pt x="11069" y="14398"/>
                  </a:cubicBezTo>
                  <a:cubicBezTo>
                    <a:pt x="11654" y="13449"/>
                    <a:pt x="11883" y="12318"/>
                    <a:pt x="11686" y="11219"/>
                  </a:cubicBezTo>
                  <a:cubicBezTo>
                    <a:pt x="10713" y="5788"/>
                    <a:pt x="8365" y="941"/>
                    <a:pt x="8365" y="941"/>
                  </a:cubicBezTo>
                  <a:lnTo>
                    <a:pt x="3257" y="0"/>
                  </a:lnTo>
                  <a:close/>
                </a:path>
              </a:pathLst>
            </a:custGeom>
            <a:solidFill>
              <a:srgbClr val="FCBF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494;p24"/>
            <p:cNvSpPr/>
            <p:nvPr/>
          </p:nvSpPr>
          <p:spPr>
            <a:xfrm>
              <a:off x="3914352" y="1973800"/>
              <a:ext cx="699992" cy="1301833"/>
            </a:xfrm>
            <a:custGeom>
              <a:avLst/>
              <a:gdLst/>
              <a:ahLst/>
              <a:cxnLst/>
              <a:rect l="l" t="t" r="r" b="b"/>
              <a:pathLst>
                <a:path w="7164" h="13323" extrusionOk="0">
                  <a:moveTo>
                    <a:pt x="2546" y="0"/>
                  </a:moveTo>
                  <a:lnTo>
                    <a:pt x="1" y="12373"/>
                  </a:lnTo>
                  <a:lnTo>
                    <a:pt x="4618" y="13322"/>
                  </a:lnTo>
                  <a:lnTo>
                    <a:pt x="7164" y="949"/>
                  </a:lnTo>
                  <a:lnTo>
                    <a:pt x="2546" y="0"/>
                  </a:lnTo>
                  <a:close/>
                </a:path>
              </a:pathLst>
            </a:custGeom>
            <a:solidFill>
              <a:srgbClr val="56CDD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495;p24"/>
            <p:cNvSpPr/>
            <p:nvPr/>
          </p:nvSpPr>
          <p:spPr>
            <a:xfrm>
              <a:off x="4163125" y="1899634"/>
              <a:ext cx="452005" cy="166894"/>
            </a:xfrm>
            <a:custGeom>
              <a:avLst/>
              <a:gdLst/>
              <a:ahLst/>
              <a:cxnLst/>
              <a:rect l="l" t="t" r="r" b="b"/>
              <a:pathLst>
                <a:path w="4626" h="1708" extrusionOk="0">
                  <a:moveTo>
                    <a:pt x="522" y="0"/>
                  </a:moveTo>
                  <a:lnTo>
                    <a:pt x="0" y="759"/>
                  </a:lnTo>
                  <a:lnTo>
                    <a:pt x="4626" y="1708"/>
                  </a:lnTo>
                  <a:lnTo>
                    <a:pt x="4452" y="806"/>
                  </a:lnTo>
                  <a:lnTo>
                    <a:pt x="522" y="0"/>
                  </a:lnTo>
                  <a:close/>
                </a:path>
              </a:pathLst>
            </a:custGeom>
            <a:solidFill>
              <a:srgbClr val="F9A60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496;p24"/>
            <p:cNvSpPr/>
            <p:nvPr/>
          </p:nvSpPr>
          <p:spPr>
            <a:xfrm>
              <a:off x="4213349" y="1616848"/>
              <a:ext cx="442723" cy="362418"/>
            </a:xfrm>
            <a:custGeom>
              <a:avLst/>
              <a:gdLst/>
              <a:ahLst/>
              <a:cxnLst/>
              <a:rect l="l" t="t" r="r" b="b"/>
              <a:pathLst>
                <a:path w="4531" h="3709" extrusionOk="0">
                  <a:moveTo>
                    <a:pt x="593" y="0"/>
                  </a:moveTo>
                  <a:lnTo>
                    <a:pt x="0" y="2894"/>
                  </a:lnTo>
                  <a:lnTo>
                    <a:pt x="3938" y="3708"/>
                  </a:lnTo>
                  <a:lnTo>
                    <a:pt x="4531" y="815"/>
                  </a:lnTo>
                  <a:lnTo>
                    <a:pt x="593" y="0"/>
                  </a:lnTo>
                  <a:close/>
                </a:path>
              </a:pathLst>
            </a:custGeom>
            <a:solidFill>
              <a:srgbClr val="48C1C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497;p24"/>
            <p:cNvSpPr/>
            <p:nvPr/>
          </p:nvSpPr>
          <p:spPr>
            <a:xfrm>
              <a:off x="4252727" y="1429919"/>
              <a:ext cx="460506" cy="270470"/>
            </a:xfrm>
            <a:custGeom>
              <a:avLst/>
              <a:gdLst/>
              <a:ahLst/>
              <a:cxnLst/>
              <a:rect l="l" t="t" r="r" b="b"/>
              <a:pathLst>
                <a:path w="4713" h="2768" extrusionOk="0">
                  <a:moveTo>
                    <a:pt x="388" y="0"/>
                  </a:moveTo>
                  <a:lnTo>
                    <a:pt x="1" y="1874"/>
                  </a:lnTo>
                  <a:lnTo>
                    <a:pt x="4325" y="2767"/>
                  </a:lnTo>
                  <a:lnTo>
                    <a:pt x="4713" y="893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rgbClr val="F9A60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498;p24"/>
            <p:cNvSpPr/>
            <p:nvPr/>
          </p:nvSpPr>
          <p:spPr>
            <a:xfrm>
              <a:off x="4290639" y="1317841"/>
              <a:ext cx="422595" cy="199433"/>
            </a:xfrm>
            <a:custGeom>
              <a:avLst/>
              <a:gdLst/>
              <a:ahLst/>
              <a:cxnLst/>
              <a:rect l="l" t="t" r="r" b="b"/>
              <a:pathLst>
                <a:path w="4325" h="2041" extrusionOk="0">
                  <a:moveTo>
                    <a:pt x="743" y="1"/>
                  </a:moveTo>
                  <a:lnTo>
                    <a:pt x="0" y="1147"/>
                  </a:lnTo>
                  <a:lnTo>
                    <a:pt x="4325" y="2040"/>
                  </a:lnTo>
                  <a:lnTo>
                    <a:pt x="4095" y="696"/>
                  </a:lnTo>
                  <a:lnTo>
                    <a:pt x="743" y="1"/>
                  </a:lnTo>
                  <a:close/>
                </a:path>
              </a:pathLst>
            </a:custGeom>
            <a:solidFill>
              <a:srgbClr val="CCC65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499;p24"/>
            <p:cNvSpPr/>
            <p:nvPr/>
          </p:nvSpPr>
          <p:spPr>
            <a:xfrm>
              <a:off x="3914352" y="3182825"/>
              <a:ext cx="451223" cy="193961"/>
            </a:xfrm>
            <a:custGeom>
              <a:avLst/>
              <a:gdLst/>
              <a:ahLst/>
              <a:cxnLst/>
              <a:rect l="l" t="t" r="r" b="b"/>
              <a:pathLst>
                <a:path w="4618" h="1985" extrusionOk="0">
                  <a:moveTo>
                    <a:pt x="1" y="0"/>
                  </a:moveTo>
                  <a:lnTo>
                    <a:pt x="119" y="1171"/>
                  </a:lnTo>
                  <a:lnTo>
                    <a:pt x="4049" y="1985"/>
                  </a:lnTo>
                  <a:lnTo>
                    <a:pt x="4618" y="9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CC65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500;p24"/>
            <p:cNvSpPr/>
            <p:nvPr/>
          </p:nvSpPr>
          <p:spPr>
            <a:xfrm>
              <a:off x="4221068" y="1911165"/>
              <a:ext cx="394063" cy="155364"/>
            </a:xfrm>
            <a:custGeom>
              <a:avLst/>
              <a:gdLst/>
              <a:ahLst/>
              <a:cxnLst/>
              <a:rect l="l" t="t" r="r" b="b"/>
              <a:pathLst>
                <a:path w="4033" h="1590" extrusionOk="0">
                  <a:moveTo>
                    <a:pt x="506" y="1"/>
                  </a:moveTo>
                  <a:lnTo>
                    <a:pt x="0" y="760"/>
                  </a:lnTo>
                  <a:lnTo>
                    <a:pt x="4033" y="1590"/>
                  </a:lnTo>
                  <a:lnTo>
                    <a:pt x="3859" y="688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FCBF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501;p24"/>
            <p:cNvSpPr/>
            <p:nvPr/>
          </p:nvSpPr>
          <p:spPr>
            <a:xfrm>
              <a:off x="4270510" y="1629160"/>
              <a:ext cx="385563" cy="350106"/>
            </a:xfrm>
            <a:custGeom>
              <a:avLst/>
              <a:gdLst/>
              <a:ahLst/>
              <a:cxnLst/>
              <a:rect l="l" t="t" r="r" b="b"/>
              <a:pathLst>
                <a:path w="3946" h="3583" extrusionOk="0">
                  <a:moveTo>
                    <a:pt x="593" y="1"/>
                  </a:moveTo>
                  <a:lnTo>
                    <a:pt x="0" y="2887"/>
                  </a:lnTo>
                  <a:lnTo>
                    <a:pt x="3353" y="3582"/>
                  </a:lnTo>
                  <a:lnTo>
                    <a:pt x="3946" y="689"/>
                  </a:lnTo>
                  <a:lnTo>
                    <a:pt x="593" y="1"/>
                  </a:lnTo>
                  <a:close/>
                </a:path>
              </a:pathLst>
            </a:custGeom>
            <a:solidFill>
              <a:srgbClr val="56CDD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502;p24"/>
            <p:cNvSpPr/>
            <p:nvPr/>
          </p:nvSpPr>
          <p:spPr>
            <a:xfrm>
              <a:off x="4309888" y="1442231"/>
              <a:ext cx="403346" cy="258158"/>
            </a:xfrm>
            <a:custGeom>
              <a:avLst/>
              <a:gdLst/>
              <a:ahLst/>
              <a:cxnLst/>
              <a:rect l="l" t="t" r="r" b="b"/>
              <a:pathLst>
                <a:path w="4128" h="2642" extrusionOk="0">
                  <a:moveTo>
                    <a:pt x="380" y="1"/>
                  </a:moveTo>
                  <a:lnTo>
                    <a:pt x="1" y="1866"/>
                  </a:lnTo>
                  <a:lnTo>
                    <a:pt x="3740" y="2641"/>
                  </a:lnTo>
                  <a:lnTo>
                    <a:pt x="4128" y="767"/>
                  </a:lnTo>
                  <a:lnTo>
                    <a:pt x="380" y="1"/>
                  </a:lnTo>
                  <a:close/>
                </a:path>
              </a:pathLst>
            </a:custGeom>
            <a:solidFill>
              <a:srgbClr val="FCBF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503;p24"/>
            <p:cNvSpPr/>
            <p:nvPr/>
          </p:nvSpPr>
          <p:spPr>
            <a:xfrm>
              <a:off x="4347800" y="1330250"/>
              <a:ext cx="365434" cy="187023"/>
            </a:xfrm>
            <a:custGeom>
              <a:avLst/>
              <a:gdLst/>
              <a:ahLst/>
              <a:cxnLst/>
              <a:rect l="l" t="t" r="r" b="b"/>
              <a:pathLst>
                <a:path w="3740" h="1914" extrusionOk="0">
                  <a:moveTo>
                    <a:pt x="743" y="0"/>
                  </a:moveTo>
                  <a:lnTo>
                    <a:pt x="0" y="1139"/>
                  </a:lnTo>
                  <a:lnTo>
                    <a:pt x="3740" y="1913"/>
                  </a:lnTo>
                  <a:lnTo>
                    <a:pt x="3740" y="1913"/>
                  </a:lnTo>
                  <a:lnTo>
                    <a:pt x="3510" y="569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DBD7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504;p24"/>
            <p:cNvSpPr/>
            <p:nvPr/>
          </p:nvSpPr>
          <p:spPr>
            <a:xfrm>
              <a:off x="3971513" y="3195137"/>
              <a:ext cx="394063" cy="181649"/>
            </a:xfrm>
            <a:custGeom>
              <a:avLst/>
              <a:gdLst/>
              <a:ahLst/>
              <a:cxnLst/>
              <a:rect l="l" t="t" r="r" b="b"/>
              <a:pathLst>
                <a:path w="4033" h="1859" extrusionOk="0">
                  <a:moveTo>
                    <a:pt x="1" y="1"/>
                  </a:moveTo>
                  <a:lnTo>
                    <a:pt x="119" y="1171"/>
                  </a:lnTo>
                  <a:lnTo>
                    <a:pt x="3464" y="1859"/>
                  </a:lnTo>
                  <a:lnTo>
                    <a:pt x="4033" y="83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BD7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505;p24"/>
            <p:cNvSpPr/>
            <p:nvPr/>
          </p:nvSpPr>
          <p:spPr>
            <a:xfrm>
              <a:off x="3954511" y="2019335"/>
              <a:ext cx="275151" cy="1143440"/>
            </a:xfrm>
            <a:custGeom>
              <a:avLst/>
              <a:gdLst/>
              <a:ahLst/>
              <a:cxnLst/>
              <a:rect l="l" t="t" r="r" b="b"/>
              <a:pathLst>
                <a:path w="2816" h="11702" extrusionOk="0">
                  <a:moveTo>
                    <a:pt x="2396" y="1"/>
                  </a:moveTo>
                  <a:lnTo>
                    <a:pt x="1" y="11623"/>
                  </a:lnTo>
                  <a:lnTo>
                    <a:pt x="428" y="11702"/>
                  </a:lnTo>
                  <a:lnTo>
                    <a:pt x="2815" y="87"/>
                  </a:lnTo>
                  <a:lnTo>
                    <a:pt x="2396" y="1"/>
                  </a:lnTo>
                  <a:close/>
                </a:path>
              </a:pathLst>
            </a:custGeom>
            <a:solidFill>
              <a:srgbClr val="48C1C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506;p24"/>
            <p:cNvSpPr/>
            <p:nvPr/>
          </p:nvSpPr>
          <p:spPr>
            <a:xfrm>
              <a:off x="4392552" y="2037901"/>
              <a:ext cx="459040" cy="458959"/>
            </a:xfrm>
            <a:custGeom>
              <a:avLst/>
              <a:gdLst/>
              <a:ahLst/>
              <a:cxnLst/>
              <a:rect l="l" t="t" r="r" b="b"/>
              <a:pathLst>
                <a:path w="4698" h="4697" extrusionOk="0">
                  <a:moveTo>
                    <a:pt x="2349" y="0"/>
                  </a:moveTo>
                  <a:cubicBezTo>
                    <a:pt x="1052" y="0"/>
                    <a:pt x="1" y="1052"/>
                    <a:pt x="1" y="2348"/>
                  </a:cubicBezTo>
                  <a:cubicBezTo>
                    <a:pt x="1" y="3645"/>
                    <a:pt x="1052" y="4697"/>
                    <a:pt x="2349" y="4697"/>
                  </a:cubicBezTo>
                  <a:cubicBezTo>
                    <a:pt x="3645" y="4697"/>
                    <a:pt x="4697" y="3645"/>
                    <a:pt x="4697" y="2348"/>
                  </a:cubicBezTo>
                  <a:cubicBezTo>
                    <a:pt x="4697" y="1052"/>
                    <a:pt x="3645" y="0"/>
                    <a:pt x="2349" y="0"/>
                  </a:cubicBezTo>
                  <a:close/>
                </a:path>
              </a:pathLst>
            </a:custGeom>
            <a:solidFill>
              <a:srgbClr val="2D40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507;p24"/>
            <p:cNvSpPr/>
            <p:nvPr/>
          </p:nvSpPr>
          <p:spPr>
            <a:xfrm>
              <a:off x="4484498" y="2140403"/>
              <a:ext cx="275151" cy="254738"/>
            </a:xfrm>
            <a:custGeom>
              <a:avLst/>
              <a:gdLst/>
              <a:ahLst/>
              <a:cxnLst/>
              <a:rect l="l" t="t" r="r" b="b"/>
              <a:pathLst>
                <a:path w="2816" h="2607" extrusionOk="0">
                  <a:moveTo>
                    <a:pt x="1405" y="0"/>
                  </a:moveTo>
                  <a:cubicBezTo>
                    <a:pt x="1333" y="0"/>
                    <a:pt x="1260" y="6"/>
                    <a:pt x="1186" y="19"/>
                  </a:cubicBezTo>
                  <a:cubicBezTo>
                    <a:pt x="475" y="137"/>
                    <a:pt x="1" y="809"/>
                    <a:pt x="119" y="1521"/>
                  </a:cubicBezTo>
                  <a:cubicBezTo>
                    <a:pt x="225" y="2159"/>
                    <a:pt x="777" y="2606"/>
                    <a:pt x="1403" y="2606"/>
                  </a:cubicBezTo>
                  <a:cubicBezTo>
                    <a:pt x="1475" y="2606"/>
                    <a:pt x="1548" y="2600"/>
                    <a:pt x="1621" y="2588"/>
                  </a:cubicBezTo>
                  <a:cubicBezTo>
                    <a:pt x="2333" y="2470"/>
                    <a:pt x="2815" y="1798"/>
                    <a:pt x="2689" y="1086"/>
                  </a:cubicBezTo>
                  <a:cubicBezTo>
                    <a:pt x="2582" y="448"/>
                    <a:pt x="2031" y="0"/>
                    <a:pt x="1405" y="0"/>
                  </a:cubicBezTo>
                  <a:close/>
                </a:path>
              </a:pathLst>
            </a:custGeom>
            <a:solidFill>
              <a:srgbClr val="DBD7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508;p24"/>
            <p:cNvSpPr/>
            <p:nvPr/>
          </p:nvSpPr>
          <p:spPr>
            <a:xfrm>
              <a:off x="3676424" y="3412845"/>
              <a:ext cx="726276" cy="256009"/>
            </a:xfrm>
            <a:custGeom>
              <a:avLst/>
              <a:gdLst/>
              <a:ahLst/>
              <a:cxnLst/>
              <a:rect l="l" t="t" r="r" b="b"/>
              <a:pathLst>
                <a:path w="7433" h="2620" extrusionOk="0">
                  <a:moveTo>
                    <a:pt x="351" y="1"/>
                  </a:moveTo>
                  <a:cubicBezTo>
                    <a:pt x="221" y="1"/>
                    <a:pt x="104" y="83"/>
                    <a:pt x="64" y="216"/>
                  </a:cubicBezTo>
                  <a:lnTo>
                    <a:pt x="40" y="303"/>
                  </a:lnTo>
                  <a:cubicBezTo>
                    <a:pt x="1" y="453"/>
                    <a:pt x="87" y="619"/>
                    <a:pt x="246" y="659"/>
                  </a:cubicBezTo>
                  <a:lnTo>
                    <a:pt x="7251" y="2619"/>
                  </a:lnTo>
                  <a:lnTo>
                    <a:pt x="7432" y="1971"/>
                  </a:lnTo>
                  <a:lnTo>
                    <a:pt x="427" y="10"/>
                  </a:lnTo>
                  <a:cubicBezTo>
                    <a:pt x="402" y="4"/>
                    <a:pt x="376" y="1"/>
                    <a:pt x="351" y="1"/>
                  </a:cubicBezTo>
                  <a:close/>
                </a:path>
              </a:pathLst>
            </a:custGeom>
            <a:solidFill>
              <a:srgbClr val="30A0A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509;p24"/>
            <p:cNvSpPr/>
            <p:nvPr/>
          </p:nvSpPr>
          <p:spPr>
            <a:xfrm>
              <a:off x="3870284" y="3529712"/>
              <a:ext cx="285215" cy="124487"/>
            </a:xfrm>
            <a:custGeom>
              <a:avLst/>
              <a:gdLst/>
              <a:ahLst/>
              <a:cxnLst/>
              <a:rect l="l" t="t" r="r" b="b"/>
              <a:pathLst>
                <a:path w="2919" h="1274" extrusionOk="0">
                  <a:moveTo>
                    <a:pt x="143" y="0"/>
                  </a:moveTo>
                  <a:lnTo>
                    <a:pt x="1" y="498"/>
                  </a:lnTo>
                  <a:lnTo>
                    <a:pt x="2776" y="1273"/>
                  </a:lnTo>
                  <a:lnTo>
                    <a:pt x="2918" y="775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rgbClr val="2D40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510;p24"/>
            <p:cNvSpPr/>
            <p:nvPr/>
          </p:nvSpPr>
          <p:spPr>
            <a:xfrm>
              <a:off x="3799247" y="3562153"/>
              <a:ext cx="387908" cy="153019"/>
            </a:xfrm>
            <a:custGeom>
              <a:avLst/>
              <a:gdLst/>
              <a:ahLst/>
              <a:cxnLst/>
              <a:rect l="l" t="t" r="r" b="b"/>
              <a:pathLst>
                <a:path w="3970" h="1566" extrusionOk="0">
                  <a:moveTo>
                    <a:pt x="135" y="0"/>
                  </a:moveTo>
                  <a:lnTo>
                    <a:pt x="1" y="499"/>
                  </a:lnTo>
                  <a:lnTo>
                    <a:pt x="3835" y="1566"/>
                  </a:lnTo>
                  <a:lnTo>
                    <a:pt x="3970" y="1076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FCBF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511;p24"/>
            <p:cNvSpPr/>
            <p:nvPr/>
          </p:nvSpPr>
          <p:spPr>
            <a:xfrm>
              <a:off x="4305296" y="3588439"/>
              <a:ext cx="163078" cy="156927"/>
            </a:xfrm>
            <a:custGeom>
              <a:avLst/>
              <a:gdLst/>
              <a:ahLst/>
              <a:cxnLst/>
              <a:rect l="l" t="t" r="r" b="b"/>
              <a:pathLst>
                <a:path w="1669" h="1606" extrusionOk="0">
                  <a:moveTo>
                    <a:pt x="340" y="0"/>
                  </a:moveTo>
                  <a:lnTo>
                    <a:pt x="0" y="1234"/>
                  </a:lnTo>
                  <a:lnTo>
                    <a:pt x="1321" y="1605"/>
                  </a:lnTo>
                  <a:lnTo>
                    <a:pt x="1668" y="372"/>
                  </a:lnTo>
                  <a:lnTo>
                    <a:pt x="340" y="0"/>
                  </a:lnTo>
                  <a:close/>
                </a:path>
              </a:pathLst>
            </a:custGeom>
            <a:solidFill>
              <a:srgbClr val="FCBF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512;p24"/>
            <p:cNvSpPr/>
            <p:nvPr/>
          </p:nvSpPr>
          <p:spPr>
            <a:xfrm>
              <a:off x="3498003" y="3718986"/>
              <a:ext cx="863754" cy="331541"/>
            </a:xfrm>
            <a:custGeom>
              <a:avLst/>
              <a:gdLst/>
              <a:ahLst/>
              <a:cxnLst/>
              <a:rect l="l" t="t" r="r" b="b"/>
              <a:pathLst>
                <a:path w="8840" h="3393" extrusionOk="0">
                  <a:moveTo>
                    <a:pt x="285" y="0"/>
                  </a:moveTo>
                  <a:lnTo>
                    <a:pt x="0" y="997"/>
                  </a:lnTo>
                  <a:lnTo>
                    <a:pt x="8563" y="3392"/>
                  </a:lnTo>
                  <a:lnTo>
                    <a:pt x="8839" y="2388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30A0A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513;p24"/>
            <p:cNvSpPr/>
            <p:nvPr/>
          </p:nvSpPr>
          <p:spPr>
            <a:xfrm>
              <a:off x="4299824" y="3749570"/>
              <a:ext cx="214864" cy="188098"/>
            </a:xfrm>
            <a:custGeom>
              <a:avLst/>
              <a:gdLst/>
              <a:ahLst/>
              <a:cxnLst/>
              <a:rect l="l" t="t" r="r" b="b"/>
              <a:pathLst>
                <a:path w="2199" h="1925" extrusionOk="0">
                  <a:moveTo>
                    <a:pt x="1101" y="1"/>
                  </a:moveTo>
                  <a:cubicBezTo>
                    <a:pt x="939" y="1"/>
                    <a:pt x="775" y="42"/>
                    <a:pt x="625" y="130"/>
                  </a:cubicBezTo>
                  <a:cubicBezTo>
                    <a:pt x="167" y="391"/>
                    <a:pt x="1" y="976"/>
                    <a:pt x="262" y="1443"/>
                  </a:cubicBezTo>
                  <a:cubicBezTo>
                    <a:pt x="443" y="1751"/>
                    <a:pt x="767" y="1924"/>
                    <a:pt x="1100" y="1924"/>
                  </a:cubicBezTo>
                  <a:cubicBezTo>
                    <a:pt x="1261" y="1924"/>
                    <a:pt x="1425" y="1884"/>
                    <a:pt x="1574" y="1798"/>
                  </a:cubicBezTo>
                  <a:cubicBezTo>
                    <a:pt x="2041" y="1537"/>
                    <a:pt x="2199" y="952"/>
                    <a:pt x="1938" y="486"/>
                  </a:cubicBezTo>
                  <a:cubicBezTo>
                    <a:pt x="1762" y="177"/>
                    <a:pt x="1436" y="1"/>
                    <a:pt x="1101" y="1"/>
                  </a:cubicBezTo>
                  <a:close/>
                </a:path>
              </a:pathLst>
            </a:custGeom>
            <a:solidFill>
              <a:srgbClr val="2D40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514;p24"/>
            <p:cNvSpPr/>
            <p:nvPr/>
          </p:nvSpPr>
          <p:spPr>
            <a:xfrm>
              <a:off x="4343110" y="3786409"/>
              <a:ext cx="127609" cy="114031"/>
            </a:xfrm>
            <a:custGeom>
              <a:avLst/>
              <a:gdLst/>
              <a:ahLst/>
              <a:cxnLst/>
              <a:rect l="l" t="t" r="r" b="b"/>
              <a:pathLst>
                <a:path w="1306" h="1167" extrusionOk="0">
                  <a:moveTo>
                    <a:pt x="655" y="0"/>
                  </a:moveTo>
                  <a:cubicBezTo>
                    <a:pt x="396" y="0"/>
                    <a:pt x="160" y="169"/>
                    <a:pt x="88" y="425"/>
                  </a:cubicBezTo>
                  <a:cubicBezTo>
                    <a:pt x="1" y="734"/>
                    <a:pt x="190" y="1058"/>
                    <a:pt x="499" y="1145"/>
                  </a:cubicBezTo>
                  <a:cubicBezTo>
                    <a:pt x="551" y="1159"/>
                    <a:pt x="604" y="1166"/>
                    <a:pt x="656" y="1166"/>
                  </a:cubicBezTo>
                  <a:cubicBezTo>
                    <a:pt x="910" y="1166"/>
                    <a:pt x="1146" y="998"/>
                    <a:pt x="1218" y="741"/>
                  </a:cubicBezTo>
                  <a:cubicBezTo>
                    <a:pt x="1305" y="433"/>
                    <a:pt x="1123" y="109"/>
                    <a:pt x="815" y="22"/>
                  </a:cubicBezTo>
                  <a:cubicBezTo>
                    <a:pt x="761" y="7"/>
                    <a:pt x="708" y="0"/>
                    <a:pt x="65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515;p24"/>
            <p:cNvSpPr/>
            <p:nvPr/>
          </p:nvSpPr>
          <p:spPr>
            <a:xfrm>
              <a:off x="4416488" y="3875046"/>
              <a:ext cx="673025" cy="612665"/>
            </a:xfrm>
            <a:custGeom>
              <a:avLst/>
              <a:gdLst/>
              <a:ahLst/>
              <a:cxnLst/>
              <a:rect l="l" t="t" r="r" b="b"/>
              <a:pathLst>
                <a:path w="6888" h="5978" extrusionOk="0">
                  <a:moveTo>
                    <a:pt x="3970" y="0"/>
                  </a:moveTo>
                  <a:cubicBezTo>
                    <a:pt x="3234" y="0"/>
                    <a:pt x="2570" y="420"/>
                    <a:pt x="2262" y="1084"/>
                  </a:cubicBezTo>
                  <a:lnTo>
                    <a:pt x="1" y="5978"/>
                  </a:lnTo>
                  <a:lnTo>
                    <a:pt x="6887" y="5978"/>
                  </a:lnTo>
                  <a:lnTo>
                    <a:pt x="5796" y="1439"/>
                  </a:lnTo>
                  <a:cubicBezTo>
                    <a:pt x="5591" y="593"/>
                    <a:pt x="4832" y="0"/>
                    <a:pt x="3970" y="0"/>
                  </a:cubicBezTo>
                  <a:close/>
                </a:path>
              </a:pathLst>
            </a:custGeom>
            <a:solidFill>
              <a:srgbClr val="56CDD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516;p24"/>
            <p:cNvSpPr/>
            <p:nvPr/>
          </p:nvSpPr>
          <p:spPr>
            <a:xfrm>
              <a:off x="3932917" y="4459077"/>
              <a:ext cx="1713540" cy="147644"/>
            </a:xfrm>
            <a:custGeom>
              <a:avLst/>
              <a:gdLst/>
              <a:ahLst/>
              <a:cxnLst/>
              <a:rect l="l" t="t" r="r" b="b"/>
              <a:pathLst>
                <a:path w="17537" h="1511" extrusionOk="0">
                  <a:moveTo>
                    <a:pt x="1511" y="1"/>
                  </a:moveTo>
                  <a:cubicBezTo>
                    <a:pt x="680" y="1"/>
                    <a:pt x="0" y="673"/>
                    <a:pt x="0" y="1511"/>
                  </a:cubicBezTo>
                  <a:lnTo>
                    <a:pt x="17537" y="1511"/>
                  </a:lnTo>
                  <a:cubicBezTo>
                    <a:pt x="17537" y="673"/>
                    <a:pt x="16865" y="1"/>
                    <a:pt x="16026" y="1"/>
                  </a:cubicBezTo>
                  <a:close/>
                </a:path>
              </a:pathLst>
            </a:custGeom>
            <a:solidFill>
              <a:srgbClr val="2D40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517;p24"/>
            <p:cNvSpPr/>
            <p:nvPr/>
          </p:nvSpPr>
          <p:spPr>
            <a:xfrm>
              <a:off x="4710896" y="3933860"/>
              <a:ext cx="210955" cy="195915"/>
            </a:xfrm>
            <a:custGeom>
              <a:avLst/>
              <a:gdLst/>
              <a:ahLst/>
              <a:cxnLst/>
              <a:rect l="l" t="t" r="r" b="b"/>
              <a:pathLst>
                <a:path w="2159" h="2005" extrusionOk="0">
                  <a:moveTo>
                    <a:pt x="1088" y="0"/>
                  </a:moveTo>
                  <a:cubicBezTo>
                    <a:pt x="1032" y="0"/>
                    <a:pt x="975" y="5"/>
                    <a:pt x="917" y="15"/>
                  </a:cubicBezTo>
                  <a:cubicBezTo>
                    <a:pt x="372" y="110"/>
                    <a:pt x="0" y="624"/>
                    <a:pt x="95" y="1169"/>
                  </a:cubicBezTo>
                  <a:cubicBezTo>
                    <a:pt x="180" y="1661"/>
                    <a:pt x="606" y="2005"/>
                    <a:pt x="1088" y="2005"/>
                  </a:cubicBezTo>
                  <a:cubicBezTo>
                    <a:pt x="1141" y="2005"/>
                    <a:pt x="1195" y="2000"/>
                    <a:pt x="1249" y="1992"/>
                  </a:cubicBezTo>
                  <a:cubicBezTo>
                    <a:pt x="1795" y="1897"/>
                    <a:pt x="2158" y="1383"/>
                    <a:pt x="2072" y="837"/>
                  </a:cubicBezTo>
                  <a:cubicBezTo>
                    <a:pt x="1987" y="349"/>
                    <a:pt x="1566" y="0"/>
                    <a:pt x="1088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518;p24"/>
            <p:cNvSpPr/>
            <p:nvPr/>
          </p:nvSpPr>
          <p:spPr>
            <a:xfrm>
              <a:off x="4767276" y="3980861"/>
              <a:ext cx="99762" cy="100547"/>
            </a:xfrm>
            <a:custGeom>
              <a:avLst/>
              <a:gdLst/>
              <a:ahLst/>
              <a:cxnLst/>
              <a:rect l="l" t="t" r="r" b="b"/>
              <a:pathLst>
                <a:path w="1021" h="1029" extrusionOk="0">
                  <a:moveTo>
                    <a:pt x="506" y="1"/>
                  </a:moveTo>
                  <a:cubicBezTo>
                    <a:pt x="230" y="1"/>
                    <a:pt x="0" y="230"/>
                    <a:pt x="0" y="515"/>
                  </a:cubicBezTo>
                  <a:cubicBezTo>
                    <a:pt x="0" y="799"/>
                    <a:pt x="230" y="1028"/>
                    <a:pt x="506" y="1028"/>
                  </a:cubicBezTo>
                  <a:cubicBezTo>
                    <a:pt x="791" y="1028"/>
                    <a:pt x="1020" y="799"/>
                    <a:pt x="1020" y="515"/>
                  </a:cubicBezTo>
                  <a:cubicBezTo>
                    <a:pt x="1020" y="230"/>
                    <a:pt x="791" y="1"/>
                    <a:pt x="506" y="1"/>
                  </a:cubicBezTo>
                  <a:close/>
                </a:path>
              </a:pathLst>
            </a:custGeom>
            <a:solidFill>
              <a:srgbClr val="2D40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" name="Rectangle 36"/>
          <p:cNvSpPr/>
          <p:nvPr/>
        </p:nvSpPr>
        <p:spPr>
          <a:xfrm>
            <a:off x="7703400" y="2099093"/>
            <a:ext cx="9289200" cy="233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Acid là những hợp chất trong phân tử có nguyên tử hydrogen liên kết với gốc acid. Khi tan trong nước, acid tạo ra ion H+.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3409488" y="2608415"/>
            <a:ext cx="3873026" cy="1262714"/>
            <a:chOff x="3409488" y="2608415"/>
            <a:chExt cx="3873026" cy="1262714"/>
          </a:xfrm>
        </p:grpSpPr>
        <p:cxnSp>
          <p:nvCxnSpPr>
            <p:cNvPr id="32" name="Google Shape;534;p24"/>
            <p:cNvCxnSpPr/>
            <p:nvPr/>
          </p:nvCxnSpPr>
          <p:spPr>
            <a:xfrm flipH="1">
              <a:off x="3409488" y="3217246"/>
              <a:ext cx="2610312" cy="0"/>
            </a:xfrm>
            <a:prstGeom prst="straightConnector1">
              <a:avLst/>
            </a:prstGeom>
            <a:noFill/>
            <a:ln w="57150" cap="flat" cmpd="sng">
              <a:solidFill>
                <a:schemeClr val="tx1"/>
              </a:solidFill>
              <a:prstDash val="solid"/>
              <a:round/>
              <a:headEnd type="none" w="med" len="med"/>
              <a:tailEnd type="diamond" w="med" len="med"/>
            </a:ln>
          </p:spPr>
        </p:cxnSp>
        <p:sp>
          <p:nvSpPr>
            <p:cNvPr id="35" name="Rectangle 34"/>
            <p:cNvSpPr/>
            <p:nvPr/>
          </p:nvSpPr>
          <p:spPr>
            <a:xfrm>
              <a:off x="6019800" y="2608415"/>
              <a:ext cx="1262714" cy="1262714"/>
            </a:xfrm>
            <a:prstGeom prst="rect">
              <a:avLst/>
            </a:prstGeom>
            <a:solidFill>
              <a:srgbClr val="59C294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800" b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4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4570116" y="5391138"/>
            <a:ext cx="2712398" cy="1262714"/>
            <a:chOff x="4570116" y="5391138"/>
            <a:chExt cx="2712398" cy="1262714"/>
          </a:xfrm>
        </p:grpSpPr>
        <p:cxnSp>
          <p:nvCxnSpPr>
            <p:cNvPr id="33" name="Google Shape;535;p24"/>
            <p:cNvCxnSpPr/>
            <p:nvPr/>
          </p:nvCxnSpPr>
          <p:spPr>
            <a:xfrm flipH="1">
              <a:off x="4570116" y="6022495"/>
              <a:ext cx="1428914" cy="0"/>
            </a:xfrm>
            <a:prstGeom prst="straightConnector1">
              <a:avLst/>
            </a:prstGeom>
            <a:noFill/>
            <a:ln w="57150" cap="flat" cmpd="sng">
              <a:solidFill>
                <a:schemeClr val="tx1"/>
              </a:solidFill>
              <a:prstDash val="solid"/>
              <a:round/>
              <a:headEnd type="none" w="med" len="med"/>
              <a:tailEnd type="diamond" w="med" len="med"/>
            </a:ln>
          </p:spPr>
        </p:cxnSp>
        <p:sp>
          <p:nvSpPr>
            <p:cNvPr id="39" name="Rectangle 38"/>
            <p:cNvSpPr/>
            <p:nvPr/>
          </p:nvSpPr>
          <p:spPr>
            <a:xfrm>
              <a:off x="6019800" y="5391138"/>
              <a:ext cx="1262714" cy="1262714"/>
            </a:xfrm>
            <a:prstGeom prst="rect">
              <a:avLst/>
            </a:prstGeom>
            <a:solidFill>
              <a:srgbClr val="F9C9C5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800" b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" name="Rectangle 39"/>
          <p:cNvSpPr/>
          <p:nvPr/>
        </p:nvSpPr>
        <p:spPr>
          <a:xfrm>
            <a:off x="7696774" y="4856306"/>
            <a:ext cx="9289200" cy="233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Dung dịch acid có vị chua, làm quỳ tím chuyển sang màu đỏ, tác dụng với nhiều kim loại tạo ra khí hydrogen.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3813758" y="8023403"/>
            <a:ext cx="3447986" cy="1262714"/>
            <a:chOff x="3813758" y="8023403"/>
            <a:chExt cx="3447986" cy="1262714"/>
          </a:xfrm>
        </p:grpSpPr>
        <p:cxnSp>
          <p:nvCxnSpPr>
            <p:cNvPr id="34" name="Google Shape;536;p24"/>
            <p:cNvCxnSpPr>
              <a:stCxn id="41" idx="1"/>
            </p:cNvCxnSpPr>
            <p:nvPr/>
          </p:nvCxnSpPr>
          <p:spPr>
            <a:xfrm flipH="1">
              <a:off x="3813758" y="8654760"/>
              <a:ext cx="2185272" cy="0"/>
            </a:xfrm>
            <a:prstGeom prst="straightConnector1">
              <a:avLst/>
            </a:prstGeom>
            <a:noFill/>
            <a:ln w="57150" cap="flat" cmpd="sng">
              <a:solidFill>
                <a:schemeClr val="tx1"/>
              </a:solidFill>
              <a:prstDash val="solid"/>
              <a:round/>
              <a:headEnd type="none" w="med" len="med"/>
              <a:tailEnd type="diamond" w="med" len="med"/>
            </a:ln>
          </p:spPr>
        </p:cxnSp>
        <p:sp>
          <p:nvSpPr>
            <p:cNvPr id="41" name="Rectangle 40"/>
            <p:cNvSpPr/>
            <p:nvPr/>
          </p:nvSpPr>
          <p:spPr>
            <a:xfrm>
              <a:off x="5999030" y="8023403"/>
              <a:ext cx="1262714" cy="1262714"/>
            </a:xfrm>
            <a:prstGeom prst="rect">
              <a:avLst/>
            </a:prstGeom>
            <a:solidFill>
              <a:srgbClr val="B1E5DB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8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4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7693461" y="7560126"/>
            <a:ext cx="9289200" cy="233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vi-VN" sz="3600" smtClean="0">
                <a:latin typeface="Arial" panose="020B0604020202020204" pitchFamily="34" charset="0"/>
                <a:cs typeface="Arial" panose="020B0604020202020204" pitchFamily="34" charset="0"/>
              </a:rPr>
              <a:t>Hydrochloric acid, sulfuric acid, acetic acid là những acid có nhiều ứng dụng trong đời sống và trong công nghiệp. 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735549">
            <a:off x="16640284" y="1189370"/>
            <a:ext cx="1209314" cy="120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22004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0" grpId="0"/>
      <p:bldP spid="4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E4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9415158"/>
              </p:ext>
            </p:extLst>
          </p:nvPr>
        </p:nvGraphicFramePr>
        <p:xfrm>
          <a:off x="1219200" y="3390900"/>
          <a:ext cx="15735300" cy="4876800"/>
        </p:xfrm>
        <a:graphic>
          <a:graphicData uri="http://schemas.openxmlformats.org/drawingml/2006/table">
            <a:tbl>
              <a:tblPr/>
              <a:tblGrid>
                <a:gridCol w="5108864"/>
                <a:gridCol w="5313218"/>
                <a:gridCol w="5313218"/>
              </a:tblGrid>
              <a:tr h="17382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vi-VN" sz="8000" b="1" spc="225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</a:t>
                      </a:r>
                      <a:endParaRPr lang="en-US" sz="2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C2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vi-VN" sz="8000" b="1" spc="225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02</a:t>
                      </a:r>
                      <a:endParaRPr lang="en-US" sz="80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C9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vi-VN" sz="8000" b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03</a:t>
                      </a:r>
                      <a:endParaRPr lang="en-US" sz="80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CBCD8"/>
                    </a:solidFill>
                  </a:tcPr>
                </a:tc>
              </a:tr>
              <a:tr h="313850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/>
                      </a:pPr>
                      <a:r>
                        <a:rPr lang="vi-VN" sz="4400" b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Ôn</a:t>
                      </a:r>
                      <a:r>
                        <a:rPr lang="vi-VN" sz="4400" b="0" baseline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tập kiến thức đã học</a:t>
                      </a:r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/>
                      </a:pPr>
                      <a:r>
                        <a:rPr lang="vi-VN" sz="4400" b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vi-VN" sz="4400" b="0" baseline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bài tập trong SBT</a:t>
                      </a:r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/>
                      </a:pPr>
                      <a:r>
                        <a:rPr lang="vi-VN" sz="4400" b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Chuẩn</a:t>
                      </a:r>
                      <a:r>
                        <a:rPr lang="vi-VN" sz="4400" b="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bị bài sau - </a:t>
                      </a:r>
                      <a:r>
                        <a:rPr lang="vi-VN" sz="4400" b="1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Bài 9: Base</a:t>
                      </a:r>
                      <a:endParaRPr lang="en-US" sz="4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8" name="TextBox 14"/>
          <p:cNvSpPr txBox="1"/>
          <p:nvPr/>
        </p:nvSpPr>
        <p:spPr>
          <a:xfrm>
            <a:off x="1028700" y="1028700"/>
            <a:ext cx="16230600" cy="993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vi-VN" sz="6600" b="1" smtClean="0">
                <a:solidFill>
                  <a:srgbClr val="000000"/>
                </a:solidFill>
                <a:cs typeface="Arial" panose="020B0604020202020204" pitchFamily="34" charset="0"/>
              </a:rPr>
              <a:t>NỘI DUNG BÀI HỌC</a:t>
            </a:r>
            <a:endParaRPr lang="en-US" sz="6600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1" y="-1657"/>
            <a:ext cx="3810000" cy="283806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73400" y="6964597"/>
            <a:ext cx="2362598" cy="3322403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"/>
          <p:cNvSpPr txBox="1"/>
          <p:nvPr/>
        </p:nvSpPr>
        <p:spPr>
          <a:xfrm>
            <a:off x="1447800" y="3177759"/>
            <a:ext cx="15621000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000" b="1" smtClean="0">
                <a:solidFill>
                  <a:prstClr val="black">
                    <a:lumMod val="95000"/>
                    <a:lumOff val="5000"/>
                  </a:prstClr>
                </a:solidFill>
                <a:cs typeface="Arial" panose="020B0604020202020204" pitchFamily="34" charset="0"/>
              </a:rPr>
              <a:t>CẢM ƠN CÁC EM ĐÃ </a:t>
            </a:r>
          </a:p>
          <a:p>
            <a:pPr algn="ctr">
              <a:lnSpc>
                <a:spcPct val="150000"/>
              </a:lnSpc>
            </a:pPr>
            <a:r>
              <a:rPr lang="vi-VN" sz="8000" b="1" smtClean="0">
                <a:solidFill>
                  <a:prstClr val="black">
                    <a:lumMod val="95000"/>
                    <a:lumOff val="5000"/>
                  </a:prstClr>
                </a:solidFill>
                <a:cs typeface="Arial" panose="020B0604020202020204" pitchFamily="34" charset="0"/>
              </a:rPr>
              <a:t>THAM GIA TIẾT HỌC HÔM NAY!</a:t>
            </a:r>
            <a:endParaRPr lang="en-US" sz="8000" b="1">
              <a:solidFill>
                <a:prstClr val="black">
                  <a:lumMod val="95000"/>
                  <a:lumOff val="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4"/>
          <p:cNvSpPr/>
          <p:nvPr/>
        </p:nvSpPr>
        <p:spPr>
          <a:xfrm rot="1114347">
            <a:off x="-369978" y="-693501"/>
            <a:ext cx="4282096" cy="5075760"/>
          </a:xfrm>
          <a:custGeom>
            <a:avLst/>
            <a:gdLst/>
            <a:ahLst/>
            <a:cxnLst/>
            <a:rect l="l" t="t" r="r" b="b"/>
            <a:pathLst>
              <a:path w="5357447" h="6350422">
                <a:moveTo>
                  <a:pt x="0" y="0"/>
                </a:moveTo>
                <a:lnTo>
                  <a:pt x="5357447" y="0"/>
                </a:lnTo>
                <a:lnTo>
                  <a:pt x="5357447" y="6350422"/>
                </a:lnTo>
                <a:lnTo>
                  <a:pt x="0" y="63504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6"/>
          <p:cNvSpPr/>
          <p:nvPr/>
        </p:nvSpPr>
        <p:spPr>
          <a:xfrm rot="2511096">
            <a:off x="13519518" y="-167477"/>
            <a:ext cx="4354668" cy="3531240"/>
          </a:xfrm>
          <a:custGeom>
            <a:avLst/>
            <a:gdLst/>
            <a:ahLst/>
            <a:cxnLst/>
            <a:rect l="l" t="t" r="r" b="b"/>
            <a:pathLst>
              <a:path w="2967040" h="2406000">
                <a:moveTo>
                  <a:pt x="0" y="0"/>
                </a:moveTo>
                <a:lnTo>
                  <a:pt x="2967040" y="0"/>
                </a:lnTo>
                <a:lnTo>
                  <a:pt x="2967040" y="2405999"/>
                </a:lnTo>
                <a:lnTo>
                  <a:pt x="0" y="240599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7"/>
          <p:cNvSpPr/>
          <p:nvPr/>
        </p:nvSpPr>
        <p:spPr>
          <a:xfrm rot="2511096">
            <a:off x="622955" y="6978218"/>
            <a:ext cx="4357591" cy="3533611"/>
          </a:xfrm>
          <a:custGeom>
            <a:avLst/>
            <a:gdLst/>
            <a:ahLst/>
            <a:cxnLst/>
            <a:rect l="l" t="t" r="r" b="b"/>
            <a:pathLst>
              <a:path w="2967040" h="2406000">
                <a:moveTo>
                  <a:pt x="0" y="0"/>
                </a:moveTo>
                <a:lnTo>
                  <a:pt x="2967040" y="0"/>
                </a:lnTo>
                <a:lnTo>
                  <a:pt x="2967040" y="2406000"/>
                </a:lnTo>
                <a:lnTo>
                  <a:pt x="0" y="2406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8"/>
          <p:cNvSpPr/>
          <p:nvPr/>
        </p:nvSpPr>
        <p:spPr>
          <a:xfrm rot="1530494">
            <a:off x="14425258" y="6660867"/>
            <a:ext cx="4172870" cy="4946289"/>
          </a:xfrm>
          <a:custGeom>
            <a:avLst/>
            <a:gdLst/>
            <a:ahLst/>
            <a:cxnLst/>
            <a:rect l="l" t="t" r="r" b="b"/>
            <a:pathLst>
              <a:path w="5357447" h="6350422">
                <a:moveTo>
                  <a:pt x="0" y="0"/>
                </a:moveTo>
                <a:lnTo>
                  <a:pt x="5357447" y="0"/>
                </a:lnTo>
                <a:lnTo>
                  <a:pt x="5357447" y="6350422"/>
                </a:lnTo>
                <a:lnTo>
                  <a:pt x="0" y="63504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20812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5"/>
          <p:cNvSpPr/>
          <p:nvPr/>
        </p:nvSpPr>
        <p:spPr>
          <a:xfrm>
            <a:off x="99" y="8396850"/>
            <a:ext cx="18287994" cy="1890252"/>
          </a:xfrm>
          <a:custGeom>
            <a:avLst/>
            <a:gdLst/>
            <a:ahLst/>
            <a:cxnLst/>
            <a:rect l="l" t="t" r="r" b="b"/>
            <a:pathLst>
              <a:path w="29564" h="46535" extrusionOk="0">
                <a:moveTo>
                  <a:pt x="0" y="0"/>
                </a:moveTo>
                <a:lnTo>
                  <a:pt x="0" y="46534"/>
                </a:lnTo>
                <a:lnTo>
                  <a:pt x="29563" y="46534"/>
                </a:lnTo>
                <a:lnTo>
                  <a:pt x="2956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29846" y="1380018"/>
            <a:ext cx="10677144" cy="56031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441556" y="1389075"/>
            <a:ext cx="10401710" cy="46891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1500" b="1" kern="0">
                <a:solidFill>
                  <a:srgbClr val="FFFFFF"/>
                </a:solidFill>
                <a:cs typeface="Arial" panose="020B0604020202020204" pitchFamily="34" charset="0"/>
                <a:sym typeface="Anton"/>
              </a:rPr>
              <a:t>I.</a:t>
            </a:r>
            <a:r>
              <a:rPr lang="vi-VN" sz="9600" b="1" kern="0">
                <a:solidFill>
                  <a:srgbClr val="FFFFFF"/>
                </a:solidFill>
                <a:cs typeface="Arial" panose="020B0604020202020204" pitchFamily="34" charset="0"/>
                <a:sym typeface="Anton"/>
              </a:rPr>
              <a:t/>
            </a:r>
            <a:br>
              <a:rPr lang="vi-VN" sz="9600" b="1" kern="0">
                <a:solidFill>
                  <a:srgbClr val="FFFFFF"/>
                </a:solidFill>
                <a:cs typeface="Arial" panose="020B0604020202020204" pitchFamily="34" charset="0"/>
                <a:sym typeface="Anton"/>
              </a:rPr>
            </a:br>
            <a:r>
              <a:rPr lang="vi-VN" sz="9600" b="1" kern="0">
                <a:solidFill>
                  <a:srgbClr val="FFFFFF"/>
                </a:solidFill>
                <a:cs typeface="Arial" panose="020B0604020202020204" pitchFamily="34" charset="0"/>
                <a:sym typeface="Anton"/>
              </a:rPr>
              <a:t>KHÁI NIỆM ACID</a:t>
            </a:r>
            <a:endParaRPr lang="en-US"/>
          </a:p>
        </p:txBody>
      </p:sp>
      <p:grpSp>
        <p:nvGrpSpPr>
          <p:cNvPr id="60" name="Google Shape;60;p15"/>
          <p:cNvGrpSpPr/>
          <p:nvPr/>
        </p:nvGrpSpPr>
        <p:grpSpPr>
          <a:xfrm>
            <a:off x="10972800" y="1327776"/>
            <a:ext cx="6927000" cy="8174096"/>
            <a:chOff x="751250" y="588157"/>
            <a:chExt cx="3463500" cy="4087048"/>
          </a:xfrm>
        </p:grpSpPr>
        <p:sp>
          <p:nvSpPr>
            <p:cNvPr id="61" name="Google Shape;61;p15"/>
            <p:cNvSpPr/>
            <p:nvPr/>
          </p:nvSpPr>
          <p:spPr>
            <a:xfrm>
              <a:off x="751250" y="4490105"/>
              <a:ext cx="3463500" cy="185100"/>
            </a:xfrm>
            <a:prstGeom prst="ellipse">
              <a:avLst/>
            </a:prstGeom>
            <a:solidFill>
              <a:srgbClr val="2D406A">
                <a:alpha val="2291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15"/>
            <p:cNvSpPr/>
            <p:nvPr/>
          </p:nvSpPr>
          <p:spPr>
            <a:xfrm>
              <a:off x="2224993" y="588157"/>
              <a:ext cx="516257" cy="801255"/>
            </a:xfrm>
            <a:custGeom>
              <a:avLst/>
              <a:gdLst/>
              <a:ahLst/>
              <a:cxnLst/>
              <a:rect l="l" t="t" r="r" b="b"/>
              <a:pathLst>
                <a:path w="4813" h="7470" extrusionOk="0">
                  <a:moveTo>
                    <a:pt x="0" y="1"/>
                  </a:moveTo>
                  <a:lnTo>
                    <a:pt x="0" y="7469"/>
                  </a:lnTo>
                  <a:lnTo>
                    <a:pt x="4812" y="7469"/>
                  </a:lnTo>
                  <a:lnTo>
                    <a:pt x="48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15"/>
            <p:cNvSpPr/>
            <p:nvPr/>
          </p:nvSpPr>
          <p:spPr>
            <a:xfrm>
              <a:off x="1171137" y="913485"/>
              <a:ext cx="2623869" cy="3709908"/>
            </a:xfrm>
            <a:custGeom>
              <a:avLst/>
              <a:gdLst/>
              <a:ahLst/>
              <a:cxnLst/>
              <a:rect l="l" t="t" r="r" b="b"/>
              <a:pathLst>
                <a:path w="24462" h="34587" extrusionOk="0">
                  <a:moveTo>
                    <a:pt x="8547" y="0"/>
                  </a:moveTo>
                  <a:cubicBezTo>
                    <a:pt x="7920" y="0"/>
                    <a:pt x="7394" y="501"/>
                    <a:pt x="7394" y="1103"/>
                  </a:cubicBezTo>
                  <a:cubicBezTo>
                    <a:pt x="7394" y="1729"/>
                    <a:pt x="7920" y="2231"/>
                    <a:pt x="8547" y="2231"/>
                  </a:cubicBezTo>
                  <a:lnTo>
                    <a:pt x="8797" y="2231"/>
                  </a:lnTo>
                  <a:lnTo>
                    <a:pt x="8797" y="11479"/>
                  </a:lnTo>
                  <a:cubicBezTo>
                    <a:pt x="3710" y="12907"/>
                    <a:pt x="0" y="17419"/>
                    <a:pt x="0" y="22782"/>
                  </a:cubicBezTo>
                  <a:cubicBezTo>
                    <a:pt x="0" y="29299"/>
                    <a:pt x="5464" y="34587"/>
                    <a:pt x="12231" y="34587"/>
                  </a:cubicBezTo>
                  <a:cubicBezTo>
                    <a:pt x="18998" y="34587"/>
                    <a:pt x="24462" y="29299"/>
                    <a:pt x="24462" y="22782"/>
                  </a:cubicBezTo>
                  <a:cubicBezTo>
                    <a:pt x="24462" y="17419"/>
                    <a:pt x="20752" y="12907"/>
                    <a:pt x="15665" y="11479"/>
                  </a:cubicBezTo>
                  <a:lnTo>
                    <a:pt x="15665" y="2231"/>
                  </a:lnTo>
                  <a:lnTo>
                    <a:pt x="15890" y="2231"/>
                  </a:lnTo>
                  <a:cubicBezTo>
                    <a:pt x="16542" y="2231"/>
                    <a:pt x="17068" y="1729"/>
                    <a:pt x="17068" y="1103"/>
                  </a:cubicBezTo>
                  <a:cubicBezTo>
                    <a:pt x="17068" y="501"/>
                    <a:pt x="16542" y="0"/>
                    <a:pt x="158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pic>
          <p:nvPicPr>
            <p:cNvPr id="64" name="Google Shape;64;p15" title="Points scored">
              <a:hlinkClick r:id="rId3"/>
            </p:cNvPr>
            <p:cNvPicPr preferRelativeResize="0"/>
            <p:nvPr/>
          </p:nvPicPr>
          <p:blipFill rotWithShape="1">
            <a:blip r:embed="rId4">
              <a:alphaModFix/>
            </a:blip>
            <a:srcRect l="19093" r="19136"/>
            <a:stretch/>
          </p:blipFill>
          <p:spPr>
            <a:xfrm>
              <a:off x="1153850" y="2101800"/>
              <a:ext cx="2658300" cy="2514600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65" name="Google Shape;65;p15"/>
            <p:cNvSpPr/>
            <p:nvPr/>
          </p:nvSpPr>
          <p:spPr>
            <a:xfrm>
              <a:off x="1472223" y="2147327"/>
              <a:ext cx="2322782" cy="2476061"/>
            </a:xfrm>
            <a:custGeom>
              <a:avLst/>
              <a:gdLst/>
              <a:ahLst/>
              <a:cxnLst/>
              <a:rect l="l" t="t" r="r" b="b"/>
              <a:pathLst>
                <a:path w="21655" h="23084" extrusionOk="0">
                  <a:moveTo>
                    <a:pt x="12983" y="1"/>
                  </a:moveTo>
                  <a:cubicBezTo>
                    <a:pt x="14737" y="2031"/>
                    <a:pt x="15790" y="4663"/>
                    <a:pt x="15790" y="7520"/>
                  </a:cubicBezTo>
                  <a:cubicBezTo>
                    <a:pt x="15790" y="14036"/>
                    <a:pt x="10326" y="19299"/>
                    <a:pt x="3559" y="19299"/>
                  </a:cubicBezTo>
                  <a:cubicBezTo>
                    <a:pt x="2331" y="19299"/>
                    <a:pt x="1128" y="19124"/>
                    <a:pt x="0" y="18798"/>
                  </a:cubicBezTo>
                  <a:lnTo>
                    <a:pt x="0" y="18798"/>
                  </a:lnTo>
                  <a:cubicBezTo>
                    <a:pt x="2231" y="21405"/>
                    <a:pt x="5640" y="23084"/>
                    <a:pt x="9424" y="23084"/>
                  </a:cubicBezTo>
                  <a:cubicBezTo>
                    <a:pt x="16191" y="23084"/>
                    <a:pt x="21655" y="17796"/>
                    <a:pt x="21655" y="11279"/>
                  </a:cubicBezTo>
                  <a:cubicBezTo>
                    <a:pt x="21655" y="5966"/>
                    <a:pt x="17996" y="1480"/>
                    <a:pt x="12983" y="1"/>
                  </a:cubicBezTo>
                  <a:close/>
                </a:path>
              </a:pathLst>
            </a:custGeom>
            <a:solidFill>
              <a:srgbClr val="FFFFFF">
                <a:alpha val="2793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15"/>
            <p:cNvSpPr/>
            <p:nvPr/>
          </p:nvSpPr>
          <p:spPr>
            <a:xfrm>
              <a:off x="1930436" y="2892052"/>
              <a:ext cx="344205" cy="293363"/>
            </a:xfrm>
            <a:custGeom>
              <a:avLst/>
              <a:gdLst/>
              <a:ahLst/>
              <a:cxnLst/>
              <a:rect l="l" t="t" r="r" b="b"/>
              <a:pathLst>
                <a:path w="3209" h="2735" extrusionOk="0">
                  <a:moveTo>
                    <a:pt x="1607" y="0"/>
                  </a:moveTo>
                  <a:cubicBezTo>
                    <a:pt x="1322" y="0"/>
                    <a:pt x="1033" y="85"/>
                    <a:pt x="778" y="261"/>
                  </a:cubicBezTo>
                  <a:cubicBezTo>
                    <a:pt x="151" y="687"/>
                    <a:pt x="1" y="1539"/>
                    <a:pt x="452" y="2166"/>
                  </a:cubicBezTo>
                  <a:cubicBezTo>
                    <a:pt x="729" y="2535"/>
                    <a:pt x="1167" y="2734"/>
                    <a:pt x="1615" y="2734"/>
                  </a:cubicBezTo>
                  <a:cubicBezTo>
                    <a:pt x="1896" y="2734"/>
                    <a:pt x="2181" y="2656"/>
                    <a:pt x="2432" y="2491"/>
                  </a:cubicBezTo>
                  <a:cubicBezTo>
                    <a:pt x="3059" y="2040"/>
                    <a:pt x="3209" y="1188"/>
                    <a:pt x="2758" y="587"/>
                  </a:cubicBezTo>
                  <a:cubicBezTo>
                    <a:pt x="2483" y="205"/>
                    <a:pt x="2050" y="0"/>
                    <a:pt x="1607" y="0"/>
                  </a:cubicBezTo>
                  <a:close/>
                </a:path>
              </a:pathLst>
            </a:custGeom>
            <a:solidFill>
              <a:srgbClr val="FFFFFF">
                <a:alpha val="2793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15"/>
            <p:cNvSpPr/>
            <p:nvPr/>
          </p:nvSpPr>
          <p:spPr>
            <a:xfrm>
              <a:off x="1666998" y="3306300"/>
              <a:ext cx="258181" cy="217636"/>
            </a:xfrm>
            <a:custGeom>
              <a:avLst/>
              <a:gdLst/>
              <a:ahLst/>
              <a:cxnLst/>
              <a:rect l="l" t="t" r="r" b="b"/>
              <a:pathLst>
                <a:path w="2407" h="2029" extrusionOk="0">
                  <a:moveTo>
                    <a:pt x="1196" y="0"/>
                  </a:moveTo>
                  <a:cubicBezTo>
                    <a:pt x="991" y="0"/>
                    <a:pt x="784" y="59"/>
                    <a:pt x="602" y="183"/>
                  </a:cubicBezTo>
                  <a:cubicBezTo>
                    <a:pt x="126" y="509"/>
                    <a:pt x="1" y="1136"/>
                    <a:pt x="352" y="1612"/>
                  </a:cubicBezTo>
                  <a:cubicBezTo>
                    <a:pt x="548" y="1884"/>
                    <a:pt x="864" y="2029"/>
                    <a:pt x="1188" y="2029"/>
                  </a:cubicBezTo>
                  <a:cubicBezTo>
                    <a:pt x="1400" y="2029"/>
                    <a:pt x="1617" y="1967"/>
                    <a:pt x="1805" y="1838"/>
                  </a:cubicBezTo>
                  <a:cubicBezTo>
                    <a:pt x="2281" y="1512"/>
                    <a:pt x="2407" y="885"/>
                    <a:pt x="2056" y="434"/>
                  </a:cubicBezTo>
                  <a:cubicBezTo>
                    <a:pt x="1854" y="155"/>
                    <a:pt x="1528" y="0"/>
                    <a:pt x="1196" y="0"/>
                  </a:cubicBezTo>
                  <a:close/>
                </a:path>
              </a:pathLst>
            </a:custGeom>
            <a:solidFill>
              <a:srgbClr val="FFFFFF">
                <a:alpha val="2793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15"/>
            <p:cNvSpPr/>
            <p:nvPr/>
          </p:nvSpPr>
          <p:spPr>
            <a:xfrm>
              <a:off x="1925164" y="3876829"/>
              <a:ext cx="258181" cy="217636"/>
            </a:xfrm>
            <a:custGeom>
              <a:avLst/>
              <a:gdLst/>
              <a:ahLst/>
              <a:cxnLst/>
              <a:rect l="l" t="t" r="r" b="b"/>
              <a:pathLst>
                <a:path w="2407" h="2029" extrusionOk="0">
                  <a:moveTo>
                    <a:pt x="1196" y="0"/>
                  </a:moveTo>
                  <a:cubicBezTo>
                    <a:pt x="991" y="0"/>
                    <a:pt x="784" y="59"/>
                    <a:pt x="602" y="183"/>
                  </a:cubicBezTo>
                  <a:cubicBezTo>
                    <a:pt x="126" y="509"/>
                    <a:pt x="1" y="1135"/>
                    <a:pt x="352" y="1612"/>
                  </a:cubicBezTo>
                  <a:cubicBezTo>
                    <a:pt x="548" y="1884"/>
                    <a:pt x="864" y="2029"/>
                    <a:pt x="1188" y="2029"/>
                  </a:cubicBezTo>
                  <a:cubicBezTo>
                    <a:pt x="1400" y="2029"/>
                    <a:pt x="1617" y="1966"/>
                    <a:pt x="1805" y="1837"/>
                  </a:cubicBezTo>
                  <a:cubicBezTo>
                    <a:pt x="2281" y="1511"/>
                    <a:pt x="2407" y="885"/>
                    <a:pt x="2056" y="434"/>
                  </a:cubicBezTo>
                  <a:cubicBezTo>
                    <a:pt x="1854" y="155"/>
                    <a:pt x="1528" y="0"/>
                    <a:pt x="1196" y="0"/>
                  </a:cubicBezTo>
                  <a:close/>
                </a:path>
              </a:pathLst>
            </a:custGeom>
            <a:solidFill>
              <a:srgbClr val="FFFFFF">
                <a:alpha val="2793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15"/>
            <p:cNvSpPr/>
            <p:nvPr/>
          </p:nvSpPr>
          <p:spPr>
            <a:xfrm>
              <a:off x="1966919" y="916167"/>
              <a:ext cx="1035089" cy="233941"/>
            </a:xfrm>
            <a:custGeom>
              <a:avLst/>
              <a:gdLst/>
              <a:ahLst/>
              <a:cxnLst/>
              <a:rect l="l" t="t" r="r" b="b"/>
              <a:pathLst>
                <a:path w="9650" h="2181" extrusionOk="0">
                  <a:moveTo>
                    <a:pt x="8822" y="0"/>
                  </a:moveTo>
                  <a:cubicBezTo>
                    <a:pt x="8847" y="100"/>
                    <a:pt x="8872" y="201"/>
                    <a:pt x="8872" y="326"/>
                  </a:cubicBezTo>
                  <a:cubicBezTo>
                    <a:pt x="8872" y="928"/>
                    <a:pt x="8371" y="1429"/>
                    <a:pt x="7719" y="1429"/>
                  </a:cubicBezTo>
                  <a:lnTo>
                    <a:pt x="301" y="1429"/>
                  </a:lnTo>
                  <a:cubicBezTo>
                    <a:pt x="201" y="1429"/>
                    <a:pt x="100" y="1404"/>
                    <a:pt x="0" y="1379"/>
                  </a:cubicBezTo>
                  <a:lnTo>
                    <a:pt x="0" y="1379"/>
                  </a:lnTo>
                  <a:cubicBezTo>
                    <a:pt x="125" y="1830"/>
                    <a:pt x="576" y="2181"/>
                    <a:pt x="1103" y="2181"/>
                  </a:cubicBezTo>
                  <a:lnTo>
                    <a:pt x="8521" y="2181"/>
                  </a:lnTo>
                  <a:cubicBezTo>
                    <a:pt x="9148" y="2181"/>
                    <a:pt x="9649" y="1679"/>
                    <a:pt x="9649" y="1078"/>
                  </a:cubicBezTo>
                  <a:cubicBezTo>
                    <a:pt x="9649" y="577"/>
                    <a:pt x="9298" y="151"/>
                    <a:pt x="8822" y="0"/>
                  </a:cubicBezTo>
                  <a:close/>
                </a:path>
              </a:pathLst>
            </a:custGeom>
            <a:solidFill>
              <a:srgbClr val="2D406A">
                <a:alpha val="2179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15"/>
            <p:cNvSpPr/>
            <p:nvPr/>
          </p:nvSpPr>
          <p:spPr>
            <a:xfrm>
              <a:off x="1562203" y="2790903"/>
              <a:ext cx="137189" cy="131826"/>
            </a:xfrm>
            <a:custGeom>
              <a:avLst/>
              <a:gdLst/>
              <a:ahLst/>
              <a:cxnLst/>
              <a:rect l="l" t="t" r="r" b="b"/>
              <a:pathLst>
                <a:path w="1279" h="1229" extrusionOk="0">
                  <a:moveTo>
                    <a:pt x="652" y="1"/>
                  </a:moveTo>
                  <a:cubicBezTo>
                    <a:pt x="301" y="1"/>
                    <a:pt x="0" y="277"/>
                    <a:pt x="0" y="627"/>
                  </a:cubicBezTo>
                  <a:cubicBezTo>
                    <a:pt x="0" y="953"/>
                    <a:pt x="301" y="1229"/>
                    <a:pt x="652" y="1229"/>
                  </a:cubicBezTo>
                  <a:cubicBezTo>
                    <a:pt x="1003" y="1229"/>
                    <a:pt x="1279" y="953"/>
                    <a:pt x="1279" y="627"/>
                  </a:cubicBezTo>
                  <a:cubicBezTo>
                    <a:pt x="1279" y="277"/>
                    <a:pt x="1003" y="1"/>
                    <a:pt x="652" y="1"/>
                  </a:cubicBezTo>
                  <a:close/>
                </a:path>
              </a:pathLst>
            </a:custGeom>
            <a:solidFill>
              <a:srgbClr val="FFFFFF">
                <a:alpha val="2793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15"/>
            <p:cNvSpPr/>
            <p:nvPr/>
          </p:nvSpPr>
          <p:spPr>
            <a:xfrm>
              <a:off x="3259316" y="3349201"/>
              <a:ext cx="137189" cy="131826"/>
            </a:xfrm>
            <a:custGeom>
              <a:avLst/>
              <a:gdLst/>
              <a:ahLst/>
              <a:cxnLst/>
              <a:rect l="l" t="t" r="r" b="b"/>
              <a:pathLst>
                <a:path w="1279" h="1229" extrusionOk="0">
                  <a:moveTo>
                    <a:pt x="627" y="0"/>
                  </a:moveTo>
                  <a:cubicBezTo>
                    <a:pt x="276" y="0"/>
                    <a:pt x="1" y="276"/>
                    <a:pt x="1" y="627"/>
                  </a:cubicBezTo>
                  <a:cubicBezTo>
                    <a:pt x="1" y="953"/>
                    <a:pt x="276" y="1228"/>
                    <a:pt x="627" y="1228"/>
                  </a:cubicBezTo>
                  <a:cubicBezTo>
                    <a:pt x="1003" y="1228"/>
                    <a:pt x="1279" y="953"/>
                    <a:pt x="1279" y="627"/>
                  </a:cubicBezTo>
                  <a:cubicBezTo>
                    <a:pt x="1279" y="276"/>
                    <a:pt x="1003" y="0"/>
                    <a:pt x="627" y="0"/>
                  </a:cubicBezTo>
                  <a:close/>
                </a:path>
              </a:pathLst>
            </a:custGeom>
            <a:solidFill>
              <a:srgbClr val="FFFFFF">
                <a:alpha val="2793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15"/>
            <p:cNvSpPr/>
            <p:nvPr/>
          </p:nvSpPr>
          <p:spPr>
            <a:xfrm>
              <a:off x="2604059" y="3621535"/>
              <a:ext cx="137189" cy="131826"/>
            </a:xfrm>
            <a:custGeom>
              <a:avLst/>
              <a:gdLst/>
              <a:ahLst/>
              <a:cxnLst/>
              <a:rect l="l" t="t" r="r" b="b"/>
              <a:pathLst>
                <a:path w="1279" h="1229" extrusionOk="0">
                  <a:moveTo>
                    <a:pt x="627" y="0"/>
                  </a:moveTo>
                  <a:cubicBezTo>
                    <a:pt x="276" y="0"/>
                    <a:pt x="0" y="276"/>
                    <a:pt x="0" y="602"/>
                  </a:cubicBezTo>
                  <a:cubicBezTo>
                    <a:pt x="0" y="952"/>
                    <a:pt x="276" y="1228"/>
                    <a:pt x="627" y="1228"/>
                  </a:cubicBezTo>
                  <a:cubicBezTo>
                    <a:pt x="978" y="1228"/>
                    <a:pt x="1278" y="952"/>
                    <a:pt x="1278" y="602"/>
                  </a:cubicBezTo>
                  <a:cubicBezTo>
                    <a:pt x="1278" y="276"/>
                    <a:pt x="978" y="0"/>
                    <a:pt x="627" y="0"/>
                  </a:cubicBezTo>
                  <a:close/>
                </a:path>
              </a:pathLst>
            </a:custGeom>
            <a:solidFill>
              <a:srgbClr val="FFFFFF">
                <a:alpha val="2793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15"/>
            <p:cNvSpPr/>
            <p:nvPr/>
          </p:nvSpPr>
          <p:spPr>
            <a:xfrm>
              <a:off x="2812928" y="2790903"/>
              <a:ext cx="137189" cy="131826"/>
            </a:xfrm>
            <a:custGeom>
              <a:avLst/>
              <a:gdLst/>
              <a:ahLst/>
              <a:cxnLst/>
              <a:rect l="l" t="t" r="r" b="b"/>
              <a:pathLst>
                <a:path w="1279" h="1229" extrusionOk="0">
                  <a:moveTo>
                    <a:pt x="652" y="1"/>
                  </a:moveTo>
                  <a:cubicBezTo>
                    <a:pt x="301" y="1"/>
                    <a:pt x="0" y="277"/>
                    <a:pt x="0" y="627"/>
                  </a:cubicBezTo>
                  <a:cubicBezTo>
                    <a:pt x="0" y="953"/>
                    <a:pt x="301" y="1229"/>
                    <a:pt x="652" y="1229"/>
                  </a:cubicBezTo>
                  <a:cubicBezTo>
                    <a:pt x="1003" y="1229"/>
                    <a:pt x="1279" y="953"/>
                    <a:pt x="1279" y="627"/>
                  </a:cubicBezTo>
                  <a:cubicBezTo>
                    <a:pt x="1279" y="277"/>
                    <a:pt x="1003" y="1"/>
                    <a:pt x="652" y="1"/>
                  </a:cubicBezTo>
                  <a:close/>
                </a:path>
              </a:pathLst>
            </a:custGeom>
            <a:solidFill>
              <a:srgbClr val="FFFFFF">
                <a:alpha val="2793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2964525"/>
      </p:ext>
    </p:extLst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1900" y="1339098"/>
            <a:ext cx="5430427" cy="7248874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57200" y="195979"/>
            <a:ext cx="6934200" cy="8816415"/>
            <a:chOff x="457200" y="195979"/>
            <a:chExt cx="6934200" cy="8816415"/>
          </a:xfrm>
        </p:grpSpPr>
        <p:sp>
          <p:nvSpPr>
            <p:cNvPr id="5" name="Folded Corner 4"/>
            <p:cNvSpPr/>
            <p:nvPr/>
          </p:nvSpPr>
          <p:spPr>
            <a:xfrm>
              <a:off x="457200" y="1361439"/>
              <a:ext cx="6934200" cy="7650955"/>
            </a:xfrm>
            <a:prstGeom prst="foldedCorner">
              <a:avLst/>
            </a:prstGeom>
            <a:solidFill>
              <a:srgbClr val="F9C9C5"/>
            </a:solidFill>
            <a:ln w="38100">
              <a:solidFill>
                <a:srgbClr val="2D406A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9836" y="195979"/>
              <a:ext cx="2141236" cy="176057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r="18765"/>
          <a:stretch/>
        </p:blipFill>
        <p:spPr>
          <a:xfrm>
            <a:off x="13202827" y="419099"/>
            <a:ext cx="5420273" cy="44378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6489" r="6980"/>
          <a:stretch/>
        </p:blipFill>
        <p:spPr>
          <a:xfrm>
            <a:off x="13202827" y="5405120"/>
            <a:ext cx="5389974" cy="41579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43827" y="-20379"/>
            <a:ext cx="1694835" cy="21215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96600" y="7736650"/>
            <a:ext cx="2835134" cy="226525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47700" y="2101213"/>
            <a:ext cx="6553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Giấm hoặc chanh thường được dùng để pha nước chấm để tạo vị chua.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7700" y="5026918"/>
            <a:ext cx="6553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Sấu, me, cà chua,... cũng tạo ra vị chua cho một số món ăn.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53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514350" y="0"/>
            <a:ext cx="11839777" cy="10287000"/>
            <a:chOff x="-514350" y="0"/>
            <a:chExt cx="11839777" cy="10287000"/>
          </a:xfrm>
        </p:grpSpPr>
        <p:grpSp>
          <p:nvGrpSpPr>
            <p:cNvPr id="2" name="Group 2"/>
            <p:cNvGrpSpPr/>
            <p:nvPr/>
          </p:nvGrpSpPr>
          <p:grpSpPr>
            <a:xfrm>
              <a:off x="-514350" y="0"/>
              <a:ext cx="11839777" cy="10287000"/>
              <a:chOff x="0" y="0"/>
              <a:chExt cx="3118295" cy="2709333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3118295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3118295" h="2709333">
                    <a:moveTo>
                      <a:pt x="0" y="0"/>
                    </a:moveTo>
                    <a:lnTo>
                      <a:pt x="3118295" y="0"/>
                    </a:lnTo>
                    <a:lnTo>
                      <a:pt x="3118295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9C9C5"/>
              </a:solidFill>
            </p:spPr>
          </p:sp>
          <p:sp>
            <p:nvSpPr>
              <p:cNvPr id="4" name="TextBox 4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13556" r="39498"/>
            <a:stretch/>
          </p:blipFill>
          <p:spPr>
            <a:xfrm>
              <a:off x="363856" y="455420"/>
              <a:ext cx="6584732" cy="935075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l="13897" r="11837"/>
            <a:stretch/>
          </p:blipFill>
          <p:spPr>
            <a:xfrm>
              <a:off x="7205455" y="6285280"/>
              <a:ext cx="3919745" cy="352089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91400" y="455420"/>
              <a:ext cx="3581400" cy="5519282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11896725" y="743511"/>
            <a:ext cx="5772150" cy="4427988"/>
            <a:chOff x="11896725" y="876300"/>
            <a:chExt cx="5772150" cy="442798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487400" y="876300"/>
              <a:ext cx="2590800" cy="1394655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1896725" y="2303467"/>
              <a:ext cx="5772150" cy="30008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200">
                  <a:latin typeface="Arial" panose="020B0604020202020204" pitchFamily="34" charset="0"/>
                  <a:cs typeface="Arial" panose="020B0604020202020204" pitchFamily="34" charset="0"/>
                </a:rPr>
                <a:t>Vì </a:t>
              </a:r>
              <a:r>
                <a:rPr lang="vi-VN" sz="4200" smtClean="0">
                  <a:latin typeface="Arial" panose="020B0604020202020204" pitchFamily="34" charset="0"/>
                  <a:cs typeface="Arial" panose="020B0604020202020204" pitchFamily="34" charset="0"/>
                </a:rPr>
                <a:t>sao giấm và </a:t>
              </a:r>
              <a:r>
                <a:rPr lang="vi-VN" sz="4200">
                  <a:latin typeface="Arial" panose="020B0604020202020204" pitchFamily="34" charset="0"/>
                  <a:cs typeface="Arial" panose="020B0604020202020204" pitchFamily="34" charset="0"/>
                </a:rPr>
                <a:t>các loại quả khác nhau </a:t>
              </a:r>
              <a:r>
                <a:rPr lang="vi-VN" sz="4200" smtClean="0">
                  <a:latin typeface="Arial" panose="020B0604020202020204" pitchFamily="34" charset="0"/>
                  <a:cs typeface="Arial" panose="020B0604020202020204" pitchFamily="34" charset="0"/>
                </a:rPr>
                <a:t>lại </a:t>
              </a:r>
              <a:r>
                <a:rPr lang="vi-VN" sz="4200">
                  <a:latin typeface="Arial" panose="020B0604020202020204" pitchFamily="34" charset="0"/>
                  <a:cs typeface="Arial" panose="020B0604020202020204" pitchFamily="34" charset="0"/>
                </a:rPr>
                <a:t>có vị chua tương tự nhau? </a:t>
              </a:r>
              <a:endParaRPr lang="en-US" sz="4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2338198" y="5209032"/>
            <a:ext cx="4889204" cy="4798674"/>
            <a:chOff x="12406911" y="5646392"/>
            <a:chExt cx="4889204" cy="4798674"/>
          </a:xfrm>
        </p:grpSpPr>
        <p:sp>
          <p:nvSpPr>
            <p:cNvPr id="14" name="Explosion 1 13"/>
            <p:cNvSpPr/>
            <p:nvPr/>
          </p:nvSpPr>
          <p:spPr>
            <a:xfrm rot="11069439">
              <a:off x="12406911" y="5646392"/>
              <a:ext cx="4889204" cy="4798674"/>
            </a:xfrm>
            <a:prstGeom prst="irregularSeal1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3441813" y="7260899"/>
              <a:ext cx="2819400" cy="17836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vi-VN" sz="480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Vì </a:t>
              </a:r>
              <a:r>
                <a:rPr lang="en-US" sz="480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đều </a:t>
              </a:r>
              <a:r>
                <a:rPr lang="en-US" sz="48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 </a:t>
              </a:r>
              <a:r>
                <a:rPr lang="en-US" sz="48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acid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277630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1272471"/>
              </p:ext>
            </p:extLst>
          </p:nvPr>
        </p:nvGraphicFramePr>
        <p:xfrm>
          <a:off x="4495800" y="615621"/>
          <a:ext cx="12496800" cy="4343400"/>
        </p:xfrm>
        <a:graphic>
          <a:graphicData uri="http://schemas.openxmlformats.org/drawingml/2006/table">
            <a:tbl>
              <a:tblPr/>
              <a:tblGrid>
                <a:gridCol w="6630554"/>
                <a:gridCol w="5866246"/>
              </a:tblGrid>
              <a:tr h="1219200">
                <a:tc gridSpan="2">
                  <a:txBody>
                    <a:bodyPr/>
                    <a:lstStyle/>
                    <a:p>
                      <a:pPr algn="ctr">
                        <a:lnSpc>
                          <a:spcPts val="4950"/>
                        </a:lnSpc>
                        <a:defRPr/>
                      </a:pPr>
                      <a:r>
                        <a:rPr lang="vi-VN" sz="4800" b="1" spc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Khái</a:t>
                      </a:r>
                      <a:r>
                        <a:rPr lang="vi-VN" sz="4800" b="1" spc="0" baseline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niệm Acid</a:t>
                      </a:r>
                      <a:endParaRPr lang="en-US" sz="4800" b="1" spc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CBCD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4950"/>
                        </a:lnSpc>
                        <a:defRPr/>
                      </a:pPr>
                      <a:r>
                        <a:rPr lang="en-US" sz="4500" spc="225">
                          <a:solidFill>
                            <a:srgbClr val="000000"/>
                          </a:solidFill>
                          <a:latin typeface="Garet Ultra-Bold"/>
                        </a:rPr>
                        <a:t>CHANGE OF STATE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CBCD8"/>
                    </a:solidFill>
                  </a:tcPr>
                </a:tc>
              </a:tr>
              <a:tr h="3124200">
                <a:tc gridSpan="2">
                  <a:txBody>
                    <a:bodyPr/>
                    <a:lstStyle/>
                    <a:p>
                      <a:pPr algn="ctr">
                        <a:lnSpc>
                          <a:spcPts val="2749"/>
                        </a:lnSpc>
                        <a:defRPr/>
                      </a:pPr>
                      <a:endParaRPr lang="en-US" sz="4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74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Garet"/>
                        </a:rPr>
                        <a:t>occurs when matter changes from one state to another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685800" y="397548"/>
            <a:ext cx="3221845" cy="4393973"/>
            <a:chOff x="1130005" y="3022786"/>
            <a:chExt cx="3221845" cy="4393973"/>
          </a:xfrm>
        </p:grpSpPr>
        <p:sp>
          <p:nvSpPr>
            <p:cNvPr id="4" name="Freeform 4"/>
            <p:cNvSpPr/>
            <p:nvPr/>
          </p:nvSpPr>
          <p:spPr>
            <a:xfrm flipH="1">
              <a:off x="1130005" y="4216359"/>
              <a:ext cx="3049108" cy="3200400"/>
            </a:xfrm>
            <a:custGeom>
              <a:avLst/>
              <a:gdLst/>
              <a:ahLst/>
              <a:cxnLst/>
              <a:rect l="l" t="t" r="r" b="b"/>
              <a:pathLst>
                <a:path w="2410614" h="2530225">
                  <a:moveTo>
                    <a:pt x="2410615" y="0"/>
                  </a:moveTo>
                  <a:lnTo>
                    <a:pt x="0" y="0"/>
                  </a:lnTo>
                  <a:lnTo>
                    <a:pt x="0" y="2530225"/>
                  </a:lnTo>
                  <a:lnTo>
                    <a:pt x="2410615" y="2530225"/>
                  </a:lnTo>
                  <a:lnTo>
                    <a:pt x="2410615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560955">
              <a:off x="3033930" y="3022786"/>
              <a:ext cx="1317920" cy="2704687"/>
            </a:xfrm>
            <a:custGeom>
              <a:avLst/>
              <a:gdLst/>
              <a:ahLst/>
              <a:cxnLst/>
              <a:rect l="l" t="t" r="r" b="b"/>
              <a:pathLst>
                <a:path w="1317920" h="2704687">
                  <a:moveTo>
                    <a:pt x="0" y="0"/>
                  </a:moveTo>
                  <a:lnTo>
                    <a:pt x="1317920" y="0"/>
                  </a:lnTo>
                  <a:lnTo>
                    <a:pt x="1317920" y="2704687"/>
                  </a:lnTo>
                  <a:lnTo>
                    <a:pt x="0" y="27046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Rectangle 8"/>
          <p:cNvSpPr/>
          <p:nvPr/>
        </p:nvSpPr>
        <p:spPr>
          <a:xfrm>
            <a:off x="5334000" y="1790700"/>
            <a:ext cx="10744200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200">
                <a:latin typeface="Arial" panose="020B0604020202020204" pitchFamily="34" charset="0"/>
                <a:cs typeface="Arial" panose="020B0604020202020204" pitchFamily="34" charset="0"/>
              </a:rPr>
              <a:t>Acid là những hợp chất trong phân tử có nguyên tử hydrogen liên kết với gốc acid. Khi tan trong nước, acid tạo ra ion </a:t>
            </a:r>
            <a:r>
              <a:rPr lang="vi-VN" sz="420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vi-VN" sz="42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vi-VN" sz="420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8597403"/>
              </p:ext>
            </p:extLst>
          </p:nvPr>
        </p:nvGraphicFramePr>
        <p:xfrm>
          <a:off x="1143000" y="6134100"/>
          <a:ext cx="12496800" cy="3048000"/>
        </p:xfrm>
        <a:graphic>
          <a:graphicData uri="http://schemas.openxmlformats.org/drawingml/2006/table">
            <a:tbl>
              <a:tblPr/>
              <a:tblGrid>
                <a:gridCol w="6630554"/>
                <a:gridCol w="5866246"/>
              </a:tblGrid>
              <a:tr h="1219200">
                <a:tc gridSpan="2">
                  <a:txBody>
                    <a:bodyPr/>
                    <a:lstStyle/>
                    <a:p>
                      <a:pPr algn="just">
                        <a:lnSpc>
                          <a:spcPts val="4950"/>
                        </a:lnSpc>
                        <a:defRPr/>
                      </a:pPr>
                      <a:r>
                        <a:rPr lang="vi-VN" sz="4200" b="1" spc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Acid tạo</a:t>
                      </a:r>
                      <a:r>
                        <a:rPr lang="vi-VN" sz="4200" b="1" spc="0" baseline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ra ion H</a:t>
                      </a:r>
                      <a:r>
                        <a:rPr lang="vi-VN" sz="4200" b="1" spc="0" baseline="3000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lang="vi-VN" sz="4200" b="1" spc="0" baseline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theo sơ đồ:</a:t>
                      </a:r>
                      <a:endParaRPr lang="en-US" sz="4200" b="1" spc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C29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4950"/>
                        </a:lnSpc>
                        <a:defRPr/>
                      </a:pPr>
                      <a:r>
                        <a:rPr lang="en-US" sz="4500" spc="225">
                          <a:solidFill>
                            <a:srgbClr val="000000"/>
                          </a:solidFill>
                          <a:latin typeface="Garet Ultra-Bold"/>
                        </a:rPr>
                        <a:t>CHANGE OF STATE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CBCD8"/>
                    </a:solidFill>
                  </a:tcPr>
                </a:tc>
              </a:tr>
              <a:tr h="1828800">
                <a:tc gridSpan="2">
                  <a:txBody>
                    <a:bodyPr/>
                    <a:lstStyle/>
                    <a:p>
                      <a:pPr algn="ctr">
                        <a:lnSpc>
                          <a:spcPts val="2749"/>
                        </a:lnSpc>
                        <a:defRPr/>
                      </a:pPr>
                      <a:endParaRPr lang="en-US" sz="4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74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Garet"/>
                        </a:rPr>
                        <a:t>occurs when matter changes from one state to another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2057400" y="7658100"/>
            <a:ext cx="9849566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200" smtClean="0">
                <a:latin typeface="Arial" panose="020B0604020202020204" pitchFamily="34" charset="0"/>
                <a:cs typeface="Arial" panose="020B0604020202020204" pitchFamily="34" charset="0"/>
              </a:rPr>
              <a:t>Acid  → ion H</a:t>
            </a:r>
            <a:r>
              <a:rPr lang="vi-VN" sz="42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vi-VN" sz="4200" smtClean="0">
                <a:latin typeface="Arial" panose="020B0604020202020204" pitchFamily="34" charset="0"/>
                <a:cs typeface="Arial" panose="020B0604020202020204" pitchFamily="34" charset="0"/>
              </a:rPr>
              <a:t>     +      ion âm gốc acid</a:t>
            </a:r>
            <a:endParaRPr lang="en-US" sz="4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6"/>
          <p:cNvSpPr/>
          <p:nvPr/>
        </p:nvSpPr>
        <p:spPr>
          <a:xfrm>
            <a:off x="14249400" y="5676900"/>
            <a:ext cx="4800729" cy="3582543"/>
          </a:xfrm>
          <a:custGeom>
            <a:avLst/>
            <a:gdLst/>
            <a:ahLst/>
            <a:cxnLst/>
            <a:rect l="l" t="t" r="r" b="b"/>
            <a:pathLst>
              <a:path w="2386162" h="1780673">
                <a:moveTo>
                  <a:pt x="0" y="0"/>
                </a:moveTo>
                <a:lnTo>
                  <a:pt x="2386162" y="0"/>
                </a:lnTo>
                <a:lnTo>
                  <a:pt x="2386162" y="1780673"/>
                </a:lnTo>
                <a:lnTo>
                  <a:pt x="0" y="17806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91529194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454183" y="2383553"/>
            <a:ext cx="2582534" cy="2582534"/>
            <a:chOff x="2454183" y="2369859"/>
            <a:chExt cx="2209800" cy="2209800"/>
          </a:xfrm>
        </p:grpSpPr>
        <p:sp>
          <p:nvSpPr>
            <p:cNvPr id="10" name="Freeform 5"/>
            <p:cNvSpPr/>
            <p:nvPr/>
          </p:nvSpPr>
          <p:spPr>
            <a:xfrm>
              <a:off x="2454183" y="2369859"/>
              <a:ext cx="2209800" cy="2209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74675" y="0"/>
                  </a:moveTo>
                  <a:lnTo>
                    <a:pt x="812800" y="238125"/>
                  </a:lnTo>
                  <a:lnTo>
                    <a:pt x="812800" y="574675"/>
                  </a:lnTo>
                  <a:lnTo>
                    <a:pt x="574675" y="812800"/>
                  </a:lnTo>
                  <a:lnTo>
                    <a:pt x="238125" y="812800"/>
                  </a:lnTo>
                  <a:lnTo>
                    <a:pt x="0" y="574675"/>
                  </a:lnTo>
                  <a:lnTo>
                    <a:pt x="0" y="238125"/>
                  </a:lnTo>
                  <a:lnTo>
                    <a:pt x="238125" y="0"/>
                  </a:lnTo>
                  <a:lnTo>
                    <a:pt x="574675" y="0"/>
                  </a:lnTo>
                  <a:close/>
                </a:path>
              </a:pathLst>
            </a:custGeom>
            <a:solidFill>
              <a:srgbClr val="F9C9C5"/>
            </a:solidFill>
            <a:ln w="38100" cap="sq">
              <a:solidFill>
                <a:schemeClr val="tx1"/>
              </a:solidFill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454183" y="3079543"/>
              <a:ext cx="22098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000" b="1" smtClean="0">
                  <a:latin typeface="Arial" panose="020B0604020202020204" pitchFamily="34" charset="0"/>
                  <a:cs typeface="Arial" panose="020B0604020202020204" pitchFamily="34" charset="0"/>
                </a:rPr>
                <a:t>HCl</a:t>
              </a:r>
              <a:endParaRPr lang="en-US" sz="6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Right Arrow 12"/>
          <p:cNvSpPr/>
          <p:nvPr/>
        </p:nvSpPr>
        <p:spPr>
          <a:xfrm>
            <a:off x="5562600" y="3310566"/>
            <a:ext cx="2286000" cy="662810"/>
          </a:xfrm>
          <a:prstGeom prst="rightArrow">
            <a:avLst/>
          </a:prstGeom>
          <a:solidFill>
            <a:srgbClr val="F1D055"/>
          </a:solidFill>
          <a:ln>
            <a:solidFill>
              <a:schemeClr val="tx1"/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381000" y="342900"/>
            <a:ext cx="4054383" cy="1447800"/>
            <a:chOff x="381000" y="342900"/>
            <a:chExt cx="4054383" cy="1447800"/>
          </a:xfrm>
        </p:grpSpPr>
        <p:sp>
          <p:nvSpPr>
            <p:cNvPr id="9" name="TextBox 8"/>
            <p:cNvSpPr txBox="1"/>
            <p:nvPr/>
          </p:nvSpPr>
          <p:spPr>
            <a:xfrm>
              <a:off x="2454183" y="743545"/>
              <a:ext cx="19812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400" b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Ví dụ:</a:t>
              </a:r>
              <a:endParaRPr lang="en-US" sz="4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" y="342900"/>
              <a:ext cx="1995139" cy="1447800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8610600" y="2310514"/>
            <a:ext cx="2674518" cy="2674518"/>
            <a:chOff x="8747217" y="2272796"/>
            <a:chExt cx="2301783" cy="2301783"/>
          </a:xfrm>
        </p:grpSpPr>
        <p:sp>
          <p:nvSpPr>
            <p:cNvPr id="14" name="Freeform 7"/>
            <p:cNvSpPr/>
            <p:nvPr/>
          </p:nvSpPr>
          <p:spPr>
            <a:xfrm>
              <a:off x="8747217" y="2272796"/>
              <a:ext cx="2301783" cy="2301783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849360" y="2915855"/>
              <a:ext cx="204724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000" b="1" smtClean="0"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vi-VN" sz="6000" b="1" baseline="3000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endParaRPr lang="en-US" sz="6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3198382" y="2310512"/>
            <a:ext cx="2674518" cy="2674518"/>
            <a:chOff x="8747217" y="2272796"/>
            <a:chExt cx="2301783" cy="2301783"/>
          </a:xfrm>
        </p:grpSpPr>
        <p:sp>
          <p:nvSpPr>
            <p:cNvPr id="19" name="Freeform 7"/>
            <p:cNvSpPr/>
            <p:nvPr/>
          </p:nvSpPr>
          <p:spPr>
            <a:xfrm>
              <a:off x="8747217" y="2272796"/>
              <a:ext cx="2301783" cy="2301783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miter/>
            </a:ln>
          </p:spPr>
        </p:sp>
        <p:sp>
          <p:nvSpPr>
            <p:cNvPr id="20" name="TextBox 19"/>
            <p:cNvSpPr txBox="1"/>
            <p:nvPr/>
          </p:nvSpPr>
          <p:spPr>
            <a:xfrm>
              <a:off x="8849360" y="2915855"/>
              <a:ext cx="204724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000" b="1" smtClean="0">
                  <a:latin typeface="Arial" panose="020B0604020202020204" pitchFamily="34" charset="0"/>
                  <a:cs typeface="Arial" panose="020B0604020202020204" pitchFamily="34" charset="0"/>
                </a:rPr>
                <a:t>Cl</a:t>
              </a:r>
              <a:r>
                <a:rPr lang="vi-VN" sz="6000" b="1" baseline="3000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6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Plus 20"/>
          <p:cNvSpPr/>
          <p:nvPr/>
        </p:nvSpPr>
        <p:spPr>
          <a:xfrm>
            <a:off x="11629713" y="3057704"/>
            <a:ext cx="1234233" cy="1234233"/>
          </a:xfrm>
          <a:prstGeom prst="mathPlus">
            <a:avLst>
              <a:gd name="adj1" fmla="val 16934"/>
            </a:avLst>
          </a:prstGeom>
          <a:solidFill>
            <a:srgbClr val="F1D055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2454183" y="6473252"/>
            <a:ext cx="2582534" cy="2963825"/>
            <a:chOff x="2454183" y="2369859"/>
            <a:chExt cx="2209800" cy="2536060"/>
          </a:xfrm>
        </p:grpSpPr>
        <p:sp>
          <p:nvSpPr>
            <p:cNvPr id="23" name="Freeform 5"/>
            <p:cNvSpPr/>
            <p:nvPr/>
          </p:nvSpPr>
          <p:spPr>
            <a:xfrm>
              <a:off x="2454183" y="2369859"/>
              <a:ext cx="2209800" cy="2209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74675" y="0"/>
                  </a:moveTo>
                  <a:lnTo>
                    <a:pt x="812800" y="238125"/>
                  </a:lnTo>
                  <a:lnTo>
                    <a:pt x="812800" y="574675"/>
                  </a:lnTo>
                  <a:lnTo>
                    <a:pt x="574675" y="812800"/>
                  </a:lnTo>
                  <a:lnTo>
                    <a:pt x="238125" y="812800"/>
                  </a:lnTo>
                  <a:lnTo>
                    <a:pt x="0" y="574675"/>
                  </a:lnTo>
                  <a:lnTo>
                    <a:pt x="0" y="238125"/>
                  </a:lnTo>
                  <a:lnTo>
                    <a:pt x="238125" y="0"/>
                  </a:lnTo>
                  <a:lnTo>
                    <a:pt x="574675" y="0"/>
                  </a:lnTo>
                  <a:close/>
                </a:path>
              </a:pathLst>
            </a:custGeom>
            <a:solidFill>
              <a:srgbClr val="F9C9C5"/>
            </a:solidFill>
            <a:ln w="38100" cap="sq">
              <a:solidFill>
                <a:schemeClr val="tx1"/>
              </a:solidFill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454183" y="2966927"/>
              <a:ext cx="220980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000" b="1" smtClean="0"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vi-VN" sz="6000" b="1" baseline="-25000" smtClean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vi-VN" sz="6000" b="1" smtClean="0">
                  <a:latin typeface="Arial" panose="020B0604020202020204" pitchFamily="34" charset="0"/>
                  <a:cs typeface="Arial" panose="020B0604020202020204" pitchFamily="34" charset="0"/>
                </a:rPr>
                <a:t>SO</a:t>
              </a:r>
              <a:r>
                <a:rPr lang="vi-VN" sz="6000" b="1" baseline="-25000" smtClean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6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Right Arrow 24"/>
          <p:cNvSpPr/>
          <p:nvPr/>
        </p:nvSpPr>
        <p:spPr>
          <a:xfrm>
            <a:off x="5562600" y="7292355"/>
            <a:ext cx="2286000" cy="662810"/>
          </a:xfrm>
          <a:prstGeom prst="rightArrow">
            <a:avLst/>
          </a:prstGeom>
          <a:solidFill>
            <a:srgbClr val="F1D055"/>
          </a:solidFill>
          <a:ln>
            <a:solidFill>
              <a:schemeClr val="tx1"/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8610600" y="6286501"/>
            <a:ext cx="2674518" cy="2674518"/>
            <a:chOff x="8747217" y="2272796"/>
            <a:chExt cx="2301783" cy="2301783"/>
          </a:xfrm>
        </p:grpSpPr>
        <p:sp>
          <p:nvSpPr>
            <p:cNvPr id="27" name="Freeform 7"/>
            <p:cNvSpPr/>
            <p:nvPr/>
          </p:nvSpPr>
          <p:spPr>
            <a:xfrm>
              <a:off x="8747217" y="2272796"/>
              <a:ext cx="2301783" cy="2301783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miter/>
            </a:ln>
          </p:spPr>
        </p:sp>
        <p:sp>
          <p:nvSpPr>
            <p:cNvPr id="28" name="TextBox 27"/>
            <p:cNvSpPr txBox="1"/>
            <p:nvPr/>
          </p:nvSpPr>
          <p:spPr>
            <a:xfrm>
              <a:off x="8849360" y="2939133"/>
              <a:ext cx="2047240" cy="874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000" b="1" smtClean="0">
                  <a:latin typeface="Arial" panose="020B0604020202020204" pitchFamily="34" charset="0"/>
                  <a:cs typeface="Arial" panose="020B0604020202020204" pitchFamily="34" charset="0"/>
                </a:rPr>
                <a:t>2H</a:t>
              </a:r>
              <a:r>
                <a:rPr lang="vi-VN" sz="6000" b="1" baseline="3000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endParaRPr lang="en-US" sz="6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3317065" y="6286500"/>
            <a:ext cx="2674518" cy="2674518"/>
            <a:chOff x="8747217" y="2272796"/>
            <a:chExt cx="2301783" cy="2301783"/>
          </a:xfrm>
        </p:grpSpPr>
        <p:sp>
          <p:nvSpPr>
            <p:cNvPr id="30" name="Freeform 7"/>
            <p:cNvSpPr/>
            <p:nvPr/>
          </p:nvSpPr>
          <p:spPr>
            <a:xfrm>
              <a:off x="8747217" y="2272796"/>
              <a:ext cx="2301783" cy="2301783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miter/>
            </a:ln>
          </p:spPr>
        </p:sp>
        <p:sp>
          <p:nvSpPr>
            <p:cNvPr id="31" name="TextBox 30"/>
            <p:cNvSpPr txBox="1"/>
            <p:nvPr/>
          </p:nvSpPr>
          <p:spPr>
            <a:xfrm>
              <a:off x="8849360" y="2915855"/>
              <a:ext cx="2047240" cy="874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000" b="1" smtClean="0">
                  <a:latin typeface="Arial" panose="020B0604020202020204" pitchFamily="34" charset="0"/>
                  <a:cs typeface="Arial" panose="020B0604020202020204" pitchFamily="34" charset="0"/>
                </a:rPr>
                <a:t>SO</a:t>
              </a:r>
              <a:r>
                <a:rPr lang="vi-VN" sz="6000" b="1" baseline="-25000" smtClean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vi-VN" sz="6000" b="1" baseline="30000" smtClean="0">
                  <a:latin typeface="Arial" panose="020B0604020202020204" pitchFamily="34" charset="0"/>
                  <a:cs typeface="Arial" panose="020B0604020202020204" pitchFamily="34" charset="0"/>
                </a:rPr>
                <a:t>2-</a:t>
              </a:r>
              <a:endParaRPr lang="en-US" sz="6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Plus 31"/>
          <p:cNvSpPr/>
          <p:nvPr/>
        </p:nvSpPr>
        <p:spPr>
          <a:xfrm>
            <a:off x="11629713" y="7033691"/>
            <a:ext cx="1234233" cy="1234233"/>
          </a:xfrm>
          <a:prstGeom prst="mathPlus">
            <a:avLst>
              <a:gd name="adj1" fmla="val 16934"/>
            </a:avLst>
          </a:prstGeom>
          <a:solidFill>
            <a:srgbClr val="F1D055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22"/>
          <p:cNvSpPr/>
          <p:nvPr/>
        </p:nvSpPr>
        <p:spPr>
          <a:xfrm>
            <a:off x="15695821" y="-482859"/>
            <a:ext cx="2585136" cy="2793370"/>
          </a:xfrm>
          <a:custGeom>
            <a:avLst/>
            <a:gdLst/>
            <a:ahLst/>
            <a:cxnLst/>
            <a:rect l="l" t="t" r="r" b="b"/>
            <a:pathLst>
              <a:path w="984936" h="1064273">
                <a:moveTo>
                  <a:pt x="0" y="0"/>
                </a:moveTo>
                <a:lnTo>
                  <a:pt x="984936" y="0"/>
                </a:lnTo>
                <a:lnTo>
                  <a:pt x="984936" y="1064273"/>
                </a:lnTo>
                <a:lnTo>
                  <a:pt x="0" y="10642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74141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1" grpId="0" animBg="1"/>
      <p:bldP spid="25" grpId="0" animBg="1"/>
      <p:bldP spid="3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hemistry Thesis Infographics by Slidesgo">
  <a:themeElements>
    <a:clrScheme name="Simple Light">
      <a:dk1>
        <a:srgbClr val="2D406A"/>
      </a:dk1>
      <a:lt1>
        <a:srgbClr val="FFFFFF"/>
      </a:lt1>
      <a:dk2>
        <a:srgbClr val="FCBF4A"/>
      </a:dk2>
      <a:lt2>
        <a:srgbClr val="30A0A0"/>
      </a:lt2>
      <a:accent1>
        <a:srgbClr val="2D406A"/>
      </a:accent1>
      <a:accent2>
        <a:srgbClr val="30A0A0"/>
      </a:accent2>
      <a:accent3>
        <a:srgbClr val="FCBF4A"/>
      </a:accent3>
      <a:accent4>
        <a:srgbClr val="F3F3F3"/>
      </a:accent4>
      <a:accent5>
        <a:srgbClr val="DBD75A"/>
      </a:accent5>
      <a:accent6>
        <a:srgbClr val="56CDD3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558</TotalTime>
  <Words>1647</Words>
  <Application>Microsoft Office PowerPoint</Application>
  <PresentationFormat>Custom</PresentationFormat>
  <Paragraphs>214</Paragraphs>
  <Slides>43</Slides>
  <Notes>13</Notes>
  <HiddenSlides>0</HiddenSlides>
  <MMClips>36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43</vt:i4>
      </vt:variant>
    </vt:vector>
  </HeadingPairs>
  <TitlesOfParts>
    <vt:vector size="58" baseType="lpstr">
      <vt:lpstr>Wingdings</vt:lpstr>
      <vt:lpstr>Arial</vt:lpstr>
      <vt:lpstr>Tahoma</vt:lpstr>
      <vt:lpstr>Calibri Light</vt:lpstr>
      <vt:lpstr>Elsie</vt:lpstr>
      <vt:lpstr>Fira Sans Extra Condensed</vt:lpstr>
      <vt:lpstr>等线 Light</vt:lpstr>
      <vt:lpstr>Anaheim</vt:lpstr>
      <vt:lpstr>Anton</vt:lpstr>
      <vt:lpstr>Calibri</vt:lpstr>
      <vt:lpstr>Advent Pro</vt:lpstr>
      <vt:lpstr>Office Theme</vt:lpstr>
      <vt:lpstr>1_Chemistry Thesis Infographics by Slidesgo</vt:lpstr>
      <vt:lpstr>1_Office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changes of state</dc:title>
  <dc:creator>Xinh Đẹp Dịu Hiền Huế Thị</dc:creator>
  <cp:lastModifiedBy>Microsoft account</cp:lastModifiedBy>
  <cp:revision>45</cp:revision>
  <dcterms:created xsi:type="dcterms:W3CDTF">2006-08-16T00:00:00Z</dcterms:created>
  <dcterms:modified xsi:type="dcterms:W3CDTF">2023-09-18T13:31:12Z</dcterms:modified>
  <dc:identifier>DAFn2dd0_sY</dc:identifier>
</cp:coreProperties>
</file>