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57" r:id="rId3"/>
    <p:sldId id="335" r:id="rId4"/>
    <p:sldId id="325" r:id="rId5"/>
    <p:sldId id="336" r:id="rId6"/>
    <p:sldId id="278" r:id="rId7"/>
    <p:sldId id="369" r:id="rId8"/>
    <p:sldId id="370" r:id="rId9"/>
    <p:sldId id="371" r:id="rId10"/>
    <p:sldId id="291" r:id="rId11"/>
    <p:sldId id="342" r:id="rId12"/>
    <p:sldId id="286" r:id="rId13"/>
    <p:sldId id="373" r:id="rId14"/>
    <p:sldId id="285" r:id="rId15"/>
    <p:sldId id="374" r:id="rId16"/>
    <p:sldId id="283" r:id="rId17"/>
    <p:sldId id="348" r:id="rId18"/>
    <p:sldId id="339" r:id="rId19"/>
    <p:sldId id="376" r:id="rId20"/>
    <p:sldId id="377" r:id="rId21"/>
    <p:sldId id="287" r:id="rId22"/>
    <p:sldId id="341" r:id="rId23"/>
    <p:sldId id="378" r:id="rId24"/>
    <p:sldId id="343" r:id="rId25"/>
    <p:sldId id="379" r:id="rId26"/>
    <p:sldId id="380" r:id="rId27"/>
    <p:sldId id="381" r:id="rId28"/>
    <p:sldId id="382" r:id="rId29"/>
    <p:sldId id="383" r:id="rId30"/>
    <p:sldId id="384" r:id="rId31"/>
    <p:sldId id="385" r:id="rId32"/>
    <p:sldId id="386" r:id="rId33"/>
    <p:sldId id="387" r:id="rId34"/>
    <p:sldId id="388" r:id="rId35"/>
    <p:sldId id="303" r:id="rId36"/>
    <p:sldId id="360" r:id="rId37"/>
    <p:sldId id="359" r:id="rId38"/>
    <p:sldId id="361" r:id="rId39"/>
    <p:sldId id="362" r:id="rId40"/>
    <p:sldId id="389" r:id="rId41"/>
    <p:sldId id="364" r:id="rId42"/>
    <p:sldId id="390" r:id="rId43"/>
    <p:sldId id="391" r:id="rId44"/>
    <p:sldId id="365" r:id="rId45"/>
    <p:sldId id="320" r:id="rId46"/>
    <p:sldId id="392" r:id="rId47"/>
    <p:sldId id="393" r:id="rId48"/>
    <p:sldId id="394" r:id="rId49"/>
    <p:sldId id="395" r:id="rId50"/>
    <p:sldId id="396" r:id="rId51"/>
    <p:sldId id="397" r:id="rId52"/>
    <p:sldId id="267" r:id="rId53"/>
    <p:sldId id="273" r:id="rId54"/>
  </p:sldIdLst>
  <p:sldSz cx="18288000" cy="10287000"/>
  <p:notesSz cx="6858000" cy="9144000"/>
  <p:embeddedFontLst>
    <p:embeddedFont>
      <p:font typeface="Tahoma" panose="020B0604030504040204" pitchFamily="34" charset="0"/>
      <p:regular r:id="rId56"/>
      <p:bold r:id="rId57"/>
    </p:embeddedFont>
    <p:embeddedFont>
      <p:font typeface="Calibri" panose="020F0502020204030204" pitchFamily="34" charset="0"/>
      <p:regular r:id="rId58"/>
      <p:bold r:id="rId59"/>
      <p:italic r:id="rId60"/>
      <p:boldItalic r:id="rId61"/>
    </p:embeddedFont>
    <p:embeddedFont>
      <p:font typeface="Comfortaa" panose="020B060402020202020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5C7E"/>
    <a:srgbClr val="FFE8A7"/>
    <a:srgbClr val="C6D9F1"/>
    <a:srgbClr val="00AD9C"/>
    <a:srgbClr val="FFA288"/>
    <a:srgbClr val="C3D69B"/>
    <a:srgbClr val="FFE18B"/>
    <a:srgbClr val="E1E1E1"/>
    <a:srgbClr val="FF99CC"/>
    <a:srgbClr val="DCCB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29"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71EDB-1A61-41AF-BB5D-711AFE06CACA}" type="datetimeFigureOut">
              <a:rPr lang="en-US" smtClean="0"/>
              <a:t>19/7/2023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87234-097A-49B5-A35C-3DB09D4E8EFF}" type="slidenum">
              <a:rPr lang="en-US" smtClean="0"/>
              <a:t>‹#›</a:t>
            </a:fld>
            <a:endParaRPr lang="en-US"/>
          </a:p>
        </p:txBody>
      </p:sp>
    </p:spTree>
    <p:extLst>
      <p:ext uri="{BB962C8B-B14F-4D97-AF65-F5344CB8AC3E}">
        <p14:creationId xmlns:p14="http://schemas.microsoft.com/office/powerpoint/2010/main" val="1766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36</a:t>
            </a:fld>
            <a:endParaRPr lang="en-US"/>
          </a:p>
        </p:txBody>
      </p:sp>
    </p:spTree>
    <p:extLst>
      <p:ext uri="{BB962C8B-B14F-4D97-AF65-F5344CB8AC3E}">
        <p14:creationId xmlns:p14="http://schemas.microsoft.com/office/powerpoint/2010/main" val="226996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37</a:t>
            </a:fld>
            <a:endParaRPr lang="en-US"/>
          </a:p>
        </p:txBody>
      </p:sp>
    </p:spTree>
    <p:extLst>
      <p:ext uri="{BB962C8B-B14F-4D97-AF65-F5344CB8AC3E}">
        <p14:creationId xmlns:p14="http://schemas.microsoft.com/office/powerpoint/2010/main" val="292970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38</a:t>
            </a:fld>
            <a:endParaRPr lang="en-US"/>
          </a:p>
        </p:txBody>
      </p:sp>
    </p:spTree>
    <p:extLst>
      <p:ext uri="{BB962C8B-B14F-4D97-AF65-F5344CB8AC3E}">
        <p14:creationId xmlns:p14="http://schemas.microsoft.com/office/powerpoint/2010/main" val="235089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39</a:t>
            </a:fld>
            <a:endParaRPr lang="en-US"/>
          </a:p>
        </p:txBody>
      </p:sp>
    </p:spTree>
    <p:extLst>
      <p:ext uri="{BB962C8B-B14F-4D97-AF65-F5344CB8AC3E}">
        <p14:creationId xmlns:p14="http://schemas.microsoft.com/office/powerpoint/2010/main" val="67046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40</a:t>
            </a:fld>
            <a:endParaRPr lang="en-US"/>
          </a:p>
        </p:txBody>
      </p:sp>
    </p:spTree>
    <p:extLst>
      <p:ext uri="{BB962C8B-B14F-4D97-AF65-F5344CB8AC3E}">
        <p14:creationId xmlns:p14="http://schemas.microsoft.com/office/powerpoint/2010/main" val="273750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41</a:t>
            </a:fld>
            <a:endParaRPr lang="en-US"/>
          </a:p>
        </p:txBody>
      </p:sp>
    </p:spTree>
    <p:extLst>
      <p:ext uri="{BB962C8B-B14F-4D97-AF65-F5344CB8AC3E}">
        <p14:creationId xmlns:p14="http://schemas.microsoft.com/office/powerpoint/2010/main" val="178399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42</a:t>
            </a:fld>
            <a:endParaRPr lang="en-US"/>
          </a:p>
        </p:txBody>
      </p:sp>
    </p:spTree>
    <p:extLst>
      <p:ext uri="{BB962C8B-B14F-4D97-AF65-F5344CB8AC3E}">
        <p14:creationId xmlns:p14="http://schemas.microsoft.com/office/powerpoint/2010/main" val="57058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43</a:t>
            </a:fld>
            <a:endParaRPr lang="en-US"/>
          </a:p>
        </p:txBody>
      </p:sp>
    </p:spTree>
    <p:extLst>
      <p:ext uri="{BB962C8B-B14F-4D97-AF65-F5344CB8AC3E}">
        <p14:creationId xmlns:p14="http://schemas.microsoft.com/office/powerpoint/2010/main" val="150721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NULL"/></Relationships>
</file>

<file path=ppt/slides/_rels/slide14.xml.rels><?xml version="1.0" encoding="UTF-8" standalone="yes"?>
<Relationships xmlns="http://schemas.openxmlformats.org/package/2006/relationships"><Relationship Id="rId18" Type="http://schemas.openxmlformats.org/officeDocument/2006/relationships/image" Target="../media/image47.png"/><Relationship Id="rId17" Type="http://schemas.openxmlformats.org/officeDocument/2006/relationships/image" Target="../media/image46.png"/><Relationship Id="rId2" Type="http://schemas.openxmlformats.org/officeDocument/2006/relationships/image" Target="../media/image44.png"/><Relationship Id="rId16" Type="http://schemas.openxmlformats.org/officeDocument/2006/relationships/image" Target="../media/image45.png"/><Relationship Id="rId1" Type="http://schemas.openxmlformats.org/officeDocument/2006/relationships/slideLayout" Target="../slideLayouts/slideLayout7.xml"/><Relationship Id="rId15" Type="http://schemas.openxmlformats.org/officeDocument/2006/relationships/image" Target="../media/image456.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gif"/><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8" Type="http://schemas.openxmlformats.org/officeDocument/2006/relationships/image" Target="../media/image53.gif"/><Relationship Id="rId17" Type="http://schemas.openxmlformats.org/officeDocument/2006/relationships/image" Target="NULL"/><Relationship Id="rId2" Type="http://schemas.openxmlformats.org/officeDocument/2006/relationships/image" Target="../media/image62.png"/><Relationship Id="rId16" Type="http://schemas.openxmlformats.org/officeDocument/2006/relationships/image" Target="../media/image19.png"/><Relationship Id="rId1" Type="http://schemas.openxmlformats.org/officeDocument/2006/relationships/slideLayout" Target="../slideLayouts/slideLayout7.xml"/><Relationship Id="rId15" Type="http://schemas.openxmlformats.org/officeDocument/2006/relationships/image" Target="../media/image57.svg"/></Relationships>
</file>

<file path=ppt/slides/_rels/slide22.xml.rels><?xml version="1.0" encoding="UTF-8" standalone="yes"?>
<Relationships xmlns="http://schemas.openxmlformats.org/package/2006/relationships"><Relationship Id="rId18" Type="http://schemas.openxmlformats.org/officeDocument/2006/relationships/image" Target="../media/image53.gif"/><Relationship Id="rId17" Type="http://schemas.openxmlformats.org/officeDocument/2006/relationships/image" Target="NULL"/><Relationship Id="rId2" Type="http://schemas.openxmlformats.org/officeDocument/2006/relationships/image" Target="../media/image62.png"/><Relationship Id="rId16" Type="http://schemas.openxmlformats.org/officeDocument/2006/relationships/image" Target="../media/image19.png"/><Relationship Id="rId1" Type="http://schemas.openxmlformats.org/officeDocument/2006/relationships/slideLayout" Target="../slideLayouts/slideLayout7.xml"/><Relationship Id="rId15"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3.gif"/><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6.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7.jp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6.png"/><Relationship Id="rId12" Type="http://schemas.openxmlformats.org/officeDocument/2006/relationships/image" Target="../media/image210.svg"/><Relationship Id="rId2" Type="http://schemas.openxmlformats.org/officeDocument/2006/relationships/image" Target="../media/image1.jpeg"/><Relationship Id="rId16"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50.svg"/><Relationship Id="rId4" Type="http://schemas.openxmlformats.org/officeDocument/2006/relationships/image" Target="../media/image33.svg"/><Relationship Id="rId9" Type="http://schemas.openxmlformats.org/officeDocument/2006/relationships/image" Target="../media/image8.png"/><Relationship Id="rId14" Type="http://schemas.openxmlformats.org/officeDocument/2006/relationships/image" Target="../media/image190.sv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61.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61.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31.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21" Type="http://schemas.openxmlformats.org/officeDocument/2006/relationships/image" Target="../media/image41.svg"/><Relationship Id="rId2"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image" Target="../media/image15.svg"/><Relationship Id="rId19" Type="http://schemas.openxmlformats.org/officeDocument/2006/relationships/image" Target="../media/image17.svg"/><Relationship Id="rId4" Type="http://schemas.openxmlformats.org/officeDocument/2006/relationships/image" Target="../media/image47.sv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31.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45.xml.rels><?xml version="1.0" encoding="UTF-8" standalone="yes"?>
<Relationships xmlns="http://schemas.openxmlformats.org/package/2006/relationships"><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 Id="rId10" Type="http://schemas.openxmlformats.org/officeDocument/2006/relationships/image" Target="../media/image92.png"/><Relationship Id="rId9" Type="http://schemas.openxmlformats.org/officeDocument/2006/relationships/image" Target="../media/image91.png"/></Relationships>
</file>

<file path=ppt/slides/_rels/slide51.xml.rels><?xml version="1.0" encoding="UTF-8" standalone="yes"?>
<Relationships xmlns="http://schemas.openxmlformats.org/package/2006/relationships"><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5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94.png"/><Relationship Id="rId5" Type="http://schemas.openxmlformats.org/officeDocument/2006/relationships/image" Target="../media/image93.png"/><Relationship Id="rId1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11.png"/><Relationship Id="rId14" Type="http://schemas.openxmlformats.org/officeDocument/2006/relationships/image" Target="../media/image17.svg"/></Relationships>
</file>

<file path=ppt/slides/_rels/slide5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84.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590959">
            <a:off x="15997142" y="3573304"/>
            <a:ext cx="2538932" cy="2538932"/>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325232" flipV="1">
            <a:off x="-735485" y="106452"/>
            <a:ext cx="2815623" cy="281562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9497">
            <a:off x="125050" y="6657359"/>
            <a:ext cx="2053555" cy="2933651"/>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45013">
            <a:off x="1141207" y="2386216"/>
            <a:ext cx="880607" cy="1841573"/>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54325">
            <a:off x="-2461" y="4984554"/>
            <a:ext cx="2288606" cy="678260"/>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156784" y="6407053"/>
            <a:ext cx="2131216" cy="2080842"/>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2783">
            <a:off x="15429461" y="420538"/>
            <a:ext cx="1171974" cy="2052821"/>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12873">
            <a:off x="16578786" y="2115729"/>
            <a:ext cx="1078345" cy="1913193"/>
          </a:xfrm>
          <a:prstGeom prst="rect">
            <a:avLst/>
          </a:prstGeom>
        </p:spPr>
      </p:pic>
      <p:pic>
        <p:nvPicPr>
          <p:cNvPr id="26" name="Picture 2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984971" y="6344082"/>
            <a:ext cx="464062" cy="471782"/>
          </a:xfrm>
          <a:prstGeom prst="rect">
            <a:avLst/>
          </a:prstGeom>
        </p:spPr>
      </p:pic>
      <p:pic>
        <p:nvPicPr>
          <p:cNvPr id="27" name="Picture 2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7402703" y="8895672"/>
            <a:ext cx="433498" cy="411429"/>
          </a:xfrm>
          <a:prstGeom prst="rect">
            <a:avLst/>
          </a:prstGeom>
        </p:spPr>
      </p:pic>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2" name="Picture 3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99457" y="3512761"/>
            <a:ext cx="238202" cy="236037"/>
          </a:xfrm>
          <a:prstGeom prst="rect">
            <a:avLst/>
          </a:prstGeom>
        </p:spPr>
      </p:pic>
      <p:pic>
        <p:nvPicPr>
          <p:cNvPr id="33" name="Picture 3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6814686" y="1469307"/>
            <a:ext cx="451922" cy="405086"/>
          </a:xfrm>
          <a:prstGeom prst="rect">
            <a:avLst/>
          </a:prstGeom>
        </p:spPr>
      </p:pic>
      <p:pic>
        <p:nvPicPr>
          <p:cNvPr id="34" name="Picture 3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694641" y="3085316"/>
            <a:ext cx="420451" cy="427445"/>
          </a:xfrm>
          <a:prstGeom prst="rect">
            <a:avLst/>
          </a:prstGeom>
        </p:spPr>
      </p:pic>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7" name="Picture 3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71795">
            <a:off x="2865448" y="1647521"/>
            <a:ext cx="433712" cy="411632"/>
          </a:xfrm>
          <a:prstGeom prst="rect">
            <a:avLst/>
          </a:prstGeom>
        </p:spPr>
      </p:pic>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5159154" y="375441"/>
            <a:ext cx="433498" cy="411429"/>
          </a:xfrm>
          <a:prstGeom prst="rect">
            <a:avLst/>
          </a:prstGeom>
        </p:spPr>
      </p:pic>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1" name="Picture 4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748353" y="7888147"/>
            <a:ext cx="238202" cy="236037"/>
          </a:xfrm>
          <a:prstGeom prst="rect">
            <a:avLst/>
          </a:prstGeom>
        </p:spPr>
      </p:pic>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8" name="Picture 48"/>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432686">
            <a:off x="2912608" y="-670724"/>
            <a:ext cx="2225071" cy="2156296"/>
          </a:xfrm>
          <a:prstGeom prst="rect">
            <a:avLst/>
          </a:prstGeom>
        </p:spPr>
      </p:pic>
      <p:pic>
        <p:nvPicPr>
          <p:cNvPr id="49" name="Picture 49"/>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1153974">
            <a:off x="15418170" y="8432300"/>
            <a:ext cx="635916" cy="2347340"/>
          </a:xfrm>
          <a:prstGeom prst="rect">
            <a:avLst/>
          </a:prstGeom>
        </p:spPr>
      </p:pic>
      <p:pic>
        <p:nvPicPr>
          <p:cNvPr id="50" name="Picture 50"/>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842482">
            <a:off x="3931404" y="8366112"/>
            <a:ext cx="1054904" cy="2072133"/>
          </a:xfrm>
          <a:prstGeom prst="rect">
            <a:avLst/>
          </a:prstGeom>
        </p:spPr>
      </p:pic>
      <p:pic>
        <p:nvPicPr>
          <p:cNvPr id="51" name="Picture 5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9993" y="9347076"/>
            <a:ext cx="464062" cy="471782"/>
          </a:xfrm>
          <a:prstGeom prst="rect">
            <a:avLst/>
          </a:prstGeom>
        </p:spPr>
      </p:pic>
      <p:pic>
        <p:nvPicPr>
          <p:cNvPr id="52" name="Picture 52"/>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84765">
            <a:off x="13333465" y="8957720"/>
            <a:ext cx="850155" cy="1508339"/>
          </a:xfrm>
          <a:prstGeom prst="rect">
            <a:avLst/>
          </a:prstGeom>
        </p:spPr>
      </p:pic>
      <p:pic>
        <p:nvPicPr>
          <p:cNvPr id="53" name="Picture 5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0356" y="9140282"/>
            <a:ext cx="238202" cy="236037"/>
          </a:xfrm>
          <a:prstGeom prst="rect">
            <a:avLst/>
          </a:prstGeom>
        </p:spPr>
      </p:pic>
      <p:pic>
        <p:nvPicPr>
          <p:cNvPr id="54" name="Picture 5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550558" y="1200069"/>
            <a:ext cx="464062" cy="471782"/>
          </a:xfrm>
          <a:prstGeom prst="rect">
            <a:avLst/>
          </a:prstGeom>
        </p:spPr>
      </p:pic>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7" name="Picture 5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599093" y="8855697"/>
            <a:ext cx="548192" cy="491379"/>
          </a:xfrm>
          <a:prstGeom prst="rect">
            <a:avLst/>
          </a:prstGeom>
        </p:spPr>
      </p:pic>
      <p:pic>
        <p:nvPicPr>
          <p:cNvPr id="58" name="Picture 5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414156">
            <a:off x="12901159" y="-655176"/>
            <a:ext cx="938638" cy="1962931"/>
          </a:xfrm>
          <a:prstGeom prst="rect">
            <a:avLst/>
          </a:prstGeom>
        </p:spPr>
      </p:pic>
      <p:pic>
        <p:nvPicPr>
          <p:cNvPr id="59" name="Picture 59"/>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565863" y="375966"/>
            <a:ext cx="548192" cy="491379"/>
          </a:xfrm>
          <a:prstGeom prst="rect">
            <a:avLst/>
          </a:prstGeom>
        </p:spPr>
      </p:pic>
      <p:pic>
        <p:nvPicPr>
          <p:cNvPr id="60" name="Picture 6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2300890" y="9540296"/>
            <a:ext cx="433498" cy="411429"/>
          </a:xfrm>
          <a:prstGeom prst="rect">
            <a:avLst/>
          </a:prstGeom>
        </p:spPr>
      </p:pic>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
        <p:nvSpPr>
          <p:cNvPr id="63" name="TextBox 7">
            <a:extLst>
              <a:ext uri="{FF2B5EF4-FFF2-40B4-BE49-F238E27FC236}">
                <a16:creationId xmlns:a16="http://schemas.microsoft.com/office/drawing/2014/main" id="{F382605D-8CD3-44BE-AC1B-6FF362FEC183}"/>
              </a:ext>
            </a:extLst>
          </p:cNvPr>
          <p:cNvSpPr txBox="1"/>
          <p:nvPr/>
        </p:nvSpPr>
        <p:spPr>
          <a:xfrm>
            <a:off x="2765157" y="3478580"/>
            <a:ext cx="12822161" cy="3693319"/>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CHÀO </a:t>
            </a:r>
            <a:r>
              <a:rPr lang="en-US" sz="8500" b="1" dirty="0">
                <a:solidFill>
                  <a:srgbClr val="00AD9C"/>
                </a:solidFill>
                <a:latin typeface="Arial" panose="020B0604020202020204" pitchFamily="34" charset="0"/>
                <a:cs typeface="Arial" panose="020B0604020202020204" pitchFamily="34" charset="0"/>
              </a:rPr>
              <a:t>MỪNG CÁC EM ĐẾN VỚI BÀI </a:t>
            </a:r>
            <a:r>
              <a:rPr lang="en-US" sz="8500" b="1">
                <a:solidFill>
                  <a:srgbClr val="00AD9C"/>
                </a:solidFill>
                <a:latin typeface="Arial" panose="020B0604020202020204" pitchFamily="34" charset="0"/>
                <a:cs typeface="Arial" panose="020B0604020202020204" pitchFamily="34" charset="0"/>
              </a:rPr>
              <a:t>HỌC MỚI</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5095340" y="1844074"/>
            <a:ext cx="8097314" cy="1145400"/>
          </a:xfrm>
        </p:spPr>
        <p:txBody>
          <a:bodyPr anchor="ctr">
            <a:normAutofit/>
          </a:bodyPr>
          <a:lstStyle/>
          <a:p>
            <a:pPr algn="ctr">
              <a:lnSpc>
                <a:spcPct val="100000"/>
              </a:lnSpc>
            </a:pPr>
            <a:r>
              <a:rPr lang="en-US" sz="5800" b="1" smtClean="0">
                <a:solidFill>
                  <a:schemeClr val="accent1">
                    <a:lumMod val="75000"/>
                  </a:schemeClr>
                </a:solidFill>
                <a:latin typeface="Arial" panose="020B0604020202020204" pitchFamily="34" charset="0"/>
                <a:cs typeface="Arial" panose="020B0604020202020204" pitchFamily="34" charset="0"/>
              </a:rPr>
              <a:t>Kết luận</a:t>
            </a:r>
            <a:endParaRPr lang="en-US" sz="58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43221" y="3292043"/>
            <a:ext cx="12401553" cy="497565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Quá  </a:t>
            </a:r>
            <a:r>
              <a:rPr lang="fr-FR" sz="3600">
                <a:latin typeface="Arial" panose="020B0604020202020204" pitchFamily="34" charset="0"/>
                <a:cs typeface="Arial" panose="020B0604020202020204" pitchFamily="34" charset="0"/>
              </a:rPr>
              <a:t>trình </a:t>
            </a:r>
            <a:r>
              <a:rPr lang="fr-FR" sz="3600">
                <a:solidFill>
                  <a:srgbClr val="FF0000"/>
                </a:solidFill>
                <a:latin typeface="Arial" panose="020B0604020202020204" pitchFamily="34" charset="0"/>
                <a:cs typeface="Arial" panose="020B0604020202020204" pitchFamily="34" charset="0"/>
              </a:rPr>
              <a:t>biến đổi </a:t>
            </a:r>
            <a:r>
              <a:rPr lang="fr-FR" sz="3600">
                <a:latin typeface="Arial" panose="020B0604020202020204" pitchFamily="34" charset="0"/>
                <a:cs typeface="Arial" panose="020B0604020202020204" pitchFamily="34" charset="0"/>
              </a:rPr>
              <a:t>từ chất này thành chất khác được gọi là </a:t>
            </a:r>
            <a:r>
              <a:rPr lang="fr-FR" sz="3600">
                <a:solidFill>
                  <a:srgbClr val="FF0000"/>
                </a:solidFill>
                <a:latin typeface="Arial" panose="020B0604020202020204" pitchFamily="34" charset="0"/>
                <a:cs typeface="Arial" panose="020B0604020202020204" pitchFamily="34" charset="0"/>
              </a:rPr>
              <a:t>phản ứng hóa </a:t>
            </a:r>
            <a:r>
              <a:rPr lang="fr-FR" sz="3600" smtClean="0">
                <a:solidFill>
                  <a:srgbClr val="FF0000"/>
                </a:solidFill>
                <a:latin typeface="Arial" panose="020B0604020202020204" pitchFamily="34" charset="0"/>
                <a:cs typeface="Arial" panose="020B0604020202020204" pitchFamily="34" charset="0"/>
              </a:rPr>
              <a:t>học</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hoặc các chất ban đầu tham gia phản ứng hóa học được gọi là chất hoặc các </a:t>
            </a:r>
            <a:r>
              <a:rPr lang="fr-FR" sz="3600">
                <a:solidFill>
                  <a:srgbClr val="FF0000"/>
                </a:solidFill>
                <a:latin typeface="Arial" panose="020B0604020202020204" pitchFamily="34" charset="0"/>
                <a:cs typeface="Arial" panose="020B0604020202020204" pitchFamily="34" charset="0"/>
              </a:rPr>
              <a:t>chất phản </a:t>
            </a:r>
            <a:r>
              <a:rPr lang="fr-FR" sz="3600" smtClean="0">
                <a:solidFill>
                  <a:srgbClr val="FF0000"/>
                </a:solidFill>
                <a:latin typeface="Arial" panose="020B0604020202020204" pitchFamily="34" charset="0"/>
                <a:cs typeface="Arial" panose="020B0604020202020204" pitchFamily="34" charset="0"/>
              </a:rPr>
              <a:t>ứng</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hoặc các chất mới tạo thành được gọi là chất hoặc các </a:t>
            </a:r>
            <a:r>
              <a:rPr lang="fr-FR" sz="3600">
                <a:solidFill>
                  <a:srgbClr val="FF0000"/>
                </a:solidFill>
                <a:latin typeface="Arial" panose="020B0604020202020204" pitchFamily="34" charset="0"/>
                <a:cs typeface="Arial" panose="020B0604020202020204" pitchFamily="34" charset="0"/>
              </a:rPr>
              <a:t>chất sản phẩm</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20" name="Picture 11"/>
          <p:cNvPicPr>
            <a:picLocks noChangeAspect="1"/>
          </p:cNvPicPr>
          <p:nvPr/>
        </p:nvPicPr>
        <p:blipFill>
          <a:blip r:embed="rId3"/>
          <a:srcRect/>
          <a:stretch>
            <a:fillRect/>
          </a:stretch>
        </p:blipFill>
        <p:spPr>
          <a:xfrm>
            <a:off x="14859000" y="6754042"/>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3400499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II. Diễn biến của phản ứng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199543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sp>
        <p:nvSpPr>
          <p:cNvPr id="11" name="TextBox 10">
            <a:extLst>
              <a:ext uri="{FF2B5EF4-FFF2-40B4-BE49-F238E27FC236}">
                <a16:creationId xmlns:a16="http://schemas.microsoft.com/office/drawing/2014/main" id="{E19B1F1F-6136-4AD1-8FAA-8BF99A8856B5}"/>
              </a:ext>
            </a:extLst>
          </p:cNvPr>
          <p:cNvSpPr txBox="1"/>
          <p:nvPr/>
        </p:nvSpPr>
        <p:spPr>
          <a:xfrm>
            <a:off x="378213" y="928845"/>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2152652" y="2563970"/>
            <a:ext cx="13982692" cy="646331"/>
          </a:xfrm>
          <a:prstGeom prst="rect">
            <a:avLst/>
          </a:prstGeom>
        </p:spPr>
        <p:txBody>
          <a:bodyPr wrap="square">
            <a:spAutoFit/>
          </a:bodyPr>
          <a:lstStyle/>
          <a:p>
            <a:pPr algn="ctr"/>
            <a:r>
              <a:rPr lang="fr-FR" sz="3600" b="1" smtClean="0">
                <a:solidFill>
                  <a:srgbClr val="FF0000"/>
                </a:solidFill>
                <a:latin typeface="Arial" panose="020B0604020202020204" pitchFamily="34" charset="0"/>
                <a:cs typeface="Arial" panose="020B0604020202020204" pitchFamily="34" charset="0"/>
              </a:rPr>
              <a:t>Quan sát </a:t>
            </a:r>
            <a:r>
              <a:rPr lang="fr-FR" sz="3600" b="1">
                <a:solidFill>
                  <a:srgbClr val="FF0000"/>
                </a:solidFill>
                <a:latin typeface="Arial" panose="020B0604020202020204" pitchFamily="34" charset="0"/>
                <a:cs typeface="Arial" panose="020B0604020202020204" pitchFamily="34" charset="0"/>
              </a:rPr>
              <a:t>hình </a:t>
            </a:r>
            <a:r>
              <a:rPr lang="fr-FR" sz="3600" b="1" smtClean="0">
                <a:solidFill>
                  <a:srgbClr val="FF0000"/>
                </a:solidFill>
                <a:latin typeface="Arial" panose="020B0604020202020204" pitchFamily="34" charset="0"/>
                <a:cs typeface="Arial" panose="020B0604020202020204" pitchFamily="34" charset="0"/>
              </a:rPr>
              <a:t>2.2, thảo </a:t>
            </a:r>
            <a:r>
              <a:rPr lang="fr-FR" sz="3600" b="1">
                <a:solidFill>
                  <a:srgbClr val="FF0000"/>
                </a:solidFill>
                <a:latin typeface="Arial" panose="020B0604020202020204" pitchFamily="34" charset="0"/>
                <a:cs typeface="Arial" panose="020B0604020202020204" pitchFamily="34" charset="0"/>
              </a:rPr>
              <a:t>luận </a:t>
            </a:r>
            <a:r>
              <a:rPr lang="fr-FR" sz="3600" b="1" smtClean="0">
                <a:solidFill>
                  <a:srgbClr val="FF0000"/>
                </a:solidFill>
                <a:latin typeface="Arial" panose="020B0604020202020204" pitchFamily="34" charset="0"/>
                <a:cs typeface="Arial" panose="020B0604020202020204" pitchFamily="34" charset="0"/>
              </a:rPr>
              <a:t>và trả lời câu hỏi (SGK tr.17):</a:t>
            </a:r>
            <a:endParaRPr lang="en-US" sz="3600" b="1">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1864" y="4199781"/>
            <a:ext cx="7705725" cy="4276725"/>
          </a:xfrm>
          <a:prstGeom prst="rect">
            <a:avLst/>
          </a:prstGeom>
        </p:spPr>
      </p:pic>
      <p:sp>
        <p:nvSpPr>
          <p:cNvPr id="3" name="Rectangle 2"/>
          <p:cNvSpPr/>
          <p:nvPr/>
        </p:nvSpPr>
        <p:spPr>
          <a:xfrm>
            <a:off x="8933149" y="3798987"/>
            <a:ext cx="8440451" cy="5078313"/>
          </a:xfrm>
          <a:prstGeom prst="rect">
            <a:avLst/>
          </a:prstGeom>
        </p:spPr>
        <p:txBody>
          <a:bodyPr wrap="square">
            <a:spAutoFit/>
          </a:bodyPr>
          <a:lstStyle/>
          <a:p>
            <a:pPr marL="742950" indent="-742950" algn="just">
              <a:lnSpc>
                <a:spcPct val="150000"/>
              </a:lnSpc>
              <a:spcAft>
                <a:spcPts val="0"/>
              </a:spcAft>
              <a:buFont typeface="+mj-lt"/>
              <a:buAutoNum type="alphaLcPeriod"/>
            </a:pPr>
            <a:r>
              <a:rPr lang="fr-FR" sz="3600" smtClean="0">
                <a:solidFill>
                  <a:srgbClr val="000000"/>
                </a:solidFill>
                <a:latin typeface="Arial" panose="020B0604020202020204" pitchFamily="34" charset="0"/>
                <a:cs typeface="Arial" panose="020B0604020202020204" pitchFamily="34" charset="0"/>
              </a:rPr>
              <a:t>Trước </a:t>
            </a:r>
            <a:r>
              <a:rPr lang="fr-FR" sz="3600">
                <a:solidFill>
                  <a:srgbClr val="000000"/>
                </a:solidFill>
                <a:latin typeface="Arial" panose="020B0604020202020204" pitchFamily="34" charset="0"/>
                <a:cs typeface="Arial" panose="020B0604020202020204" pitchFamily="34" charset="0"/>
              </a:rPr>
              <a:t>phản ứng, những nguyên tử nào liên kết với nhau?</a:t>
            </a:r>
            <a:endParaRPr lang="en-US" sz="3600">
              <a:latin typeface="Arial" panose="020B0604020202020204" pitchFamily="34" charset="0"/>
              <a:cs typeface="Arial" panose="020B0604020202020204" pitchFamily="34" charset="0"/>
            </a:endParaRPr>
          </a:p>
          <a:p>
            <a:pPr marL="742950" indent="-742950" algn="just">
              <a:lnSpc>
                <a:spcPct val="150000"/>
              </a:lnSpc>
              <a:spcAft>
                <a:spcPts val="0"/>
              </a:spcAft>
              <a:buFont typeface="+mj-lt"/>
              <a:buAutoNum type="alphaLcPeriod"/>
            </a:pPr>
            <a:r>
              <a:rPr lang="fr-FR" sz="3600" smtClean="0">
                <a:solidFill>
                  <a:srgbClr val="000000"/>
                </a:solidFill>
                <a:latin typeface="Arial" panose="020B0604020202020204" pitchFamily="34" charset="0"/>
                <a:cs typeface="Arial" panose="020B0604020202020204" pitchFamily="34" charset="0"/>
              </a:rPr>
              <a:t>Sau </a:t>
            </a:r>
            <a:r>
              <a:rPr lang="fr-FR" sz="3600">
                <a:solidFill>
                  <a:srgbClr val="000000"/>
                </a:solidFill>
                <a:latin typeface="Arial" panose="020B0604020202020204" pitchFamily="34" charset="0"/>
                <a:cs typeface="Arial" panose="020B0604020202020204" pitchFamily="34" charset="0"/>
              </a:rPr>
              <a:t>phản ứng, những nguyên tử nào liên kết với nhau?</a:t>
            </a:r>
            <a:endParaRPr lang="en-US" sz="3600">
              <a:latin typeface="Arial" panose="020B0604020202020204" pitchFamily="34" charset="0"/>
              <a:cs typeface="Arial" panose="020B0604020202020204" pitchFamily="34" charset="0"/>
            </a:endParaRPr>
          </a:p>
          <a:p>
            <a:pPr marL="742950" indent="-742950" algn="just">
              <a:lnSpc>
                <a:spcPct val="150000"/>
              </a:lnSpc>
              <a:spcAft>
                <a:spcPts val="0"/>
              </a:spcAft>
              <a:buFont typeface="+mj-lt"/>
              <a:buAutoNum type="alphaLcPeriod"/>
            </a:pPr>
            <a:r>
              <a:rPr lang="fr-FR" sz="3600" smtClean="0">
                <a:solidFill>
                  <a:srgbClr val="000000"/>
                </a:solidFill>
                <a:latin typeface="Arial" panose="020B0604020202020204" pitchFamily="34" charset="0"/>
                <a:cs typeface="Arial" panose="020B0604020202020204" pitchFamily="34" charset="0"/>
              </a:rPr>
              <a:t>So </a:t>
            </a:r>
            <a:r>
              <a:rPr lang="fr-FR" sz="3600">
                <a:solidFill>
                  <a:srgbClr val="000000"/>
                </a:solidFill>
                <a:latin typeface="Arial" panose="020B0604020202020204" pitchFamily="34" charset="0"/>
                <a:cs typeface="Arial" panose="020B0604020202020204" pitchFamily="34" charset="0"/>
              </a:rPr>
              <a:t>sánh số nguyên tử H và số nguyên tử O trước và sau phản </a:t>
            </a:r>
            <a:r>
              <a:rPr lang="fr-FR" sz="3600" smtClean="0">
                <a:solidFill>
                  <a:srgbClr val="000000"/>
                </a:solidFill>
                <a:latin typeface="Arial" panose="020B0604020202020204" pitchFamily="34" charset="0"/>
                <a:cs typeface="Arial" panose="020B0604020202020204" pitchFamily="34" charset="0"/>
              </a:rPr>
              <a:t>ứng.</a:t>
            </a:r>
            <a:endParaRPr lang="en-US" sz="3600">
              <a:effectLst/>
              <a:latin typeface="Arial" panose="020B0604020202020204" pitchFamily="34" charset="0"/>
              <a:cs typeface="Arial" panose="020B0604020202020204" pitchFamily="34" charset="0"/>
            </a:endParaRPr>
          </a:p>
        </p:txBody>
      </p:sp>
      <p:pic>
        <p:nvPicPr>
          <p:cNvPr id="17"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769885" flipH="1">
            <a:off x="15989178" y="8847532"/>
            <a:ext cx="1925446" cy="1561362"/>
          </a:xfrm>
          <a:prstGeom prst="rect">
            <a:avLst/>
          </a:prstGeom>
        </p:spPr>
      </p:pic>
    </p:spTree>
    <p:extLst>
      <p:ext uri="{BB962C8B-B14F-4D97-AF65-F5344CB8AC3E}">
        <p14:creationId xmlns:p14="http://schemas.microsoft.com/office/powerpoint/2010/main" val="361149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style.rotation</p:attrName>
                                        </p:attrNameLst>
                                      </p:cBhvr>
                                      <p:tavLst>
                                        <p:tav tm="0">
                                          <p:val>
                                            <p:fltVal val="90"/>
                                          </p:val>
                                        </p:tav>
                                        <p:tav tm="100000">
                                          <p:val>
                                            <p:fltVal val="0"/>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0" end="0"/>
                                            </p:txEl>
                                          </p:spTgt>
                                        </p:tgtEl>
                                      </p:cBhvr>
                                    </p:animEffect>
                                  </p:childTnLst>
                                </p:cTn>
                              </p:par>
                            </p:childTnLst>
                          </p:cTn>
                        </p:par>
                        <p:par>
                          <p:cTn id="27" fill="hold">
                            <p:stCondLst>
                              <p:cond delay="500"/>
                            </p:stCondLst>
                            <p:childTnLst>
                              <p:par>
                                <p:cTn id="28" presetID="12" presetClass="entr" presetSubtype="4"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1" end="1"/>
                                            </p:txEl>
                                          </p:spTgt>
                                        </p:tgtEl>
                                      </p:cBhvr>
                                    </p:animEffect>
                                  </p:childTnLst>
                                </p:cTn>
                              </p:par>
                            </p:childTnLst>
                          </p:cTn>
                        </p:par>
                        <p:par>
                          <p:cTn id="32" fill="hold">
                            <p:stCondLst>
                              <p:cond delay="1000"/>
                            </p:stCondLst>
                            <p:childTnLst>
                              <p:par>
                                <p:cTn id="33" presetID="12" presetClass="entr" presetSubtype="4"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17"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769885" flipH="1">
            <a:off x="15989178" y="8847532"/>
            <a:ext cx="1925446" cy="1561362"/>
          </a:xfrm>
          <a:prstGeom prst="rect">
            <a:avLst/>
          </a:prstGeom>
        </p:spPr>
      </p:pic>
      <p:sp>
        <p:nvSpPr>
          <p:cNvPr id="11" name="Rounded Rectangle 10"/>
          <p:cNvSpPr/>
          <p:nvPr/>
        </p:nvSpPr>
        <p:spPr>
          <a:xfrm>
            <a:off x="838200" y="5143500"/>
            <a:ext cx="5666884" cy="4191000"/>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Trước phản ứng: phân tử O</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gồm 2 nguyên tử O liên kết với nhau, phân tử H</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gồm 2 nguyên tử H liên kết với nhau</a:t>
            </a:r>
            <a:endParaRPr lang="en-US" sz="34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6874315" y="5143499"/>
            <a:ext cx="5219701" cy="4190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Sau phản ứng, nguyên tử O liên kết với 2 nguyên tử H tạo thành phân tử H</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O</a:t>
            </a:r>
            <a:endParaRPr lang="en-US" sz="34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2458698" y="5143499"/>
            <a:ext cx="4991102" cy="4190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400">
                <a:solidFill>
                  <a:schemeClr val="tx1"/>
                </a:solidFill>
                <a:latin typeface="Arial" panose="020B0604020202020204" pitchFamily="34" charset="0"/>
                <a:cs typeface="Arial" panose="020B0604020202020204" pitchFamily="34" charset="0"/>
              </a:rPr>
              <a:t>Số nguyên tử H và số nguyên tử O trước và sau phản ứng không thay đổi. </a:t>
            </a:r>
            <a:endParaRPr lang="en-US" sz="3400">
              <a:solidFill>
                <a:schemeClr val="tx1"/>
              </a:solidFill>
              <a:latin typeface="Arial" panose="020B0604020202020204" pitchFamily="34" charset="0"/>
              <a:cs typeface="Arial" panose="020B0604020202020204" pitchFamily="34" charset="0"/>
            </a:endParaRPr>
          </a:p>
        </p:txBody>
      </p:sp>
      <p:cxnSp>
        <p:nvCxnSpPr>
          <p:cNvPr id="15" name="Elbow Connector 14"/>
          <p:cNvCxnSpPr>
            <a:stCxn id="20" idx="1"/>
            <a:endCxn id="11" idx="0"/>
          </p:cNvCxnSpPr>
          <p:nvPr/>
        </p:nvCxnSpPr>
        <p:spPr>
          <a:xfrm rot="10800000" flipV="1">
            <a:off x="3671643" y="2633662"/>
            <a:ext cx="1619493" cy="250983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0" idx="3"/>
            <a:endCxn id="14" idx="0"/>
          </p:cNvCxnSpPr>
          <p:nvPr/>
        </p:nvCxnSpPr>
        <p:spPr>
          <a:xfrm>
            <a:off x="12996860" y="2633663"/>
            <a:ext cx="1957389" cy="250983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3"/>
            <a:endCxn id="12" idx="1"/>
          </p:cNvCxnSpPr>
          <p:nvPr/>
        </p:nvCxnSpPr>
        <p:spPr>
          <a:xfrm flipV="1">
            <a:off x="6505084" y="7238999"/>
            <a:ext cx="36923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3"/>
            <a:endCxn id="14" idx="1"/>
          </p:cNvCxnSpPr>
          <p:nvPr/>
        </p:nvCxnSpPr>
        <p:spPr>
          <a:xfrm>
            <a:off x="12094016" y="7238999"/>
            <a:ext cx="364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7"/>
          <a:srcRect b="17817"/>
          <a:stretch/>
        </p:blipFill>
        <p:spPr>
          <a:xfrm>
            <a:off x="5291135" y="876300"/>
            <a:ext cx="7705725" cy="3514726"/>
          </a:xfrm>
          <a:prstGeom prst="rect">
            <a:avLst/>
          </a:prstGeom>
        </p:spPr>
      </p:pic>
    </p:spTree>
    <p:extLst>
      <p:ext uri="{BB962C8B-B14F-4D97-AF65-F5344CB8AC3E}">
        <p14:creationId xmlns:p14="http://schemas.microsoft.com/office/powerpoint/2010/main" val="3771960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961086"/>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Câu hỏi mở rộng</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sp>
        <p:nvSpPr>
          <p:cNvPr id="30" name="Rectangle 29"/>
          <p:cNvSpPr/>
          <p:nvPr/>
        </p:nvSpPr>
        <p:spPr>
          <a:xfrm>
            <a:off x="4517170" y="5987177"/>
            <a:ext cx="11790339"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Các biến đổi hóa học xảy ra khi có sự phá vỡ liên kết trong các chất phản ứng và sự hình thành các liên kết mới để tạo ra các chất sản </a:t>
            </a:r>
            <a:r>
              <a:rPr lang="fr-FR" sz="3600" smtClean="0">
                <a:latin typeface="Arial" panose="020B0604020202020204" pitchFamily="34" charset="0"/>
                <a:cs typeface="Arial" panose="020B0604020202020204" pitchFamily="34" charset="0"/>
              </a:rPr>
              <a:t>phẩm.</a:t>
            </a:r>
            <a:endParaRPr lang="en-US" sz="3600">
              <a:latin typeface="Arial" panose="020B0604020202020204" pitchFamily="34" charset="0"/>
              <a:cs typeface="Arial" panose="020B0604020202020204" pitchFamily="34" charset="0"/>
            </a:endParaRPr>
          </a:p>
        </p:txBody>
      </p:sp>
      <p:pic>
        <p:nvPicPr>
          <p:cNvPr id="3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64553" y="6654428"/>
            <a:ext cx="1967346" cy="1246872"/>
          </a:xfrm>
          <a:prstGeom prst="rect">
            <a:avLst/>
          </a:prstGeom>
        </p:spPr>
      </p:pic>
      <p:grpSp>
        <p:nvGrpSpPr>
          <p:cNvPr id="2" name="Group 1"/>
          <p:cNvGrpSpPr/>
          <p:nvPr/>
        </p:nvGrpSpPr>
        <p:grpSpPr>
          <a:xfrm>
            <a:off x="2385193" y="2807521"/>
            <a:ext cx="13517609" cy="2183579"/>
            <a:chOff x="2340115" y="2172259"/>
            <a:chExt cx="13517609" cy="2183579"/>
          </a:xfrm>
        </p:grpSpPr>
        <p:sp>
          <p:nvSpPr>
            <p:cNvPr id="28" name="Rectangle 27"/>
            <p:cNvSpPr/>
            <p:nvPr/>
          </p:nvSpPr>
          <p:spPr>
            <a:xfrm>
              <a:off x="4995162" y="2386885"/>
              <a:ext cx="10862562" cy="1754326"/>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Các biến đổi hóa học xảy ra như thế nào trong phản ứng hóa học?</a:t>
              </a:r>
              <a:endParaRPr lang="en-US" sz="3600">
                <a:latin typeface="Arial" panose="020B0604020202020204" pitchFamily="34" charset="0"/>
                <a:cs typeface="Arial" panose="020B0604020202020204" pitchFamily="34" charset="0"/>
              </a:endParaRPr>
            </a:p>
          </p:txBody>
        </p:sp>
        <p:pic>
          <p:nvPicPr>
            <p:cNvPr id="32" name="Picture 12"/>
            <p:cNvPicPr>
              <a:picLocks noChangeAspect="1"/>
            </p:cNvPicPr>
            <p:nvPr/>
          </p:nvPicPr>
          <p:blipFill>
            <a:blip r:embed="rId16"/>
            <a:srcRect/>
            <a:stretch>
              <a:fillRect/>
            </a:stretch>
          </p:blipFill>
          <p:spPr>
            <a:xfrm>
              <a:off x="2340115" y="2172259"/>
              <a:ext cx="2134460" cy="2183579"/>
            </a:xfrm>
            <a:prstGeom prst="rect">
              <a:avLst/>
            </a:prstGeom>
          </p:spPr>
        </p:pic>
      </p:grpSp>
      <p:pic>
        <p:nvPicPr>
          <p:cNvPr id="12" name="Picture 8"/>
          <p:cNvPicPr>
            <a:picLocks noChangeAspect="1"/>
          </p:cNvPicPr>
          <p:nvPr/>
        </p:nvPicPr>
        <p:blipFill>
          <a:blip r:embed="rId17"/>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18"/>
          <a:srcRect/>
          <a:stretch>
            <a:fillRect/>
          </a:stretch>
        </p:blipFill>
        <p:spPr>
          <a:xfrm>
            <a:off x="16230600" y="190500"/>
            <a:ext cx="1872826" cy="1758115"/>
          </a:xfrm>
          <a:prstGeom prst="rect">
            <a:avLst/>
          </a:prstGeom>
        </p:spPr>
      </p:pic>
    </p:spTree>
    <p:extLst>
      <p:ext uri="{BB962C8B-B14F-4D97-AF65-F5344CB8AC3E}">
        <p14:creationId xmlns:p14="http://schemas.microsoft.com/office/powerpoint/2010/main" val="281593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8"/>
          <p:cNvPicPr>
            <a:picLocks noChangeAspect="1"/>
          </p:cNvPicPr>
          <p:nvPr/>
        </p:nvPicPr>
        <p:blipFill>
          <a:blip r:embed="rId2"/>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3"/>
          <a:srcRect/>
          <a:stretch>
            <a:fillRect/>
          </a:stretch>
        </p:blipFill>
        <p:spPr>
          <a:xfrm>
            <a:off x="16230600" y="190500"/>
            <a:ext cx="1872826" cy="1758115"/>
          </a:xfrm>
          <a:prstGeom prst="rect">
            <a:avLst/>
          </a:prstGeom>
        </p:spPr>
      </p:pic>
      <p:grpSp>
        <p:nvGrpSpPr>
          <p:cNvPr id="3" name="Group 2"/>
          <p:cNvGrpSpPr/>
          <p:nvPr/>
        </p:nvGrpSpPr>
        <p:grpSpPr>
          <a:xfrm>
            <a:off x="1101760" y="1257300"/>
            <a:ext cx="12025115" cy="685800"/>
            <a:chOff x="1101760" y="1053599"/>
            <a:chExt cx="12025115" cy="685800"/>
          </a:xfrm>
        </p:grpSpPr>
        <p:sp>
          <p:nvSpPr>
            <p:cNvPr id="14" name="Rectangle 13"/>
            <p:cNvSpPr/>
            <p:nvPr/>
          </p:nvSpPr>
          <p:spPr>
            <a:xfrm>
              <a:off x="1719585" y="1057945"/>
              <a:ext cx="11407290" cy="677108"/>
            </a:xfrm>
            <a:prstGeom prst="rect">
              <a:avLst/>
            </a:prstGeom>
          </p:spPr>
          <p:txBody>
            <a:bodyPr wrap="none">
              <a:spAutoFit/>
            </a:bodyPr>
            <a:lstStyle/>
            <a:p>
              <a:r>
                <a:rPr lang="vi-VN" sz="3800" b="1" dirty="0">
                  <a:latin typeface="Arial" panose="020B0604020202020204" pitchFamily="34" charset="0"/>
                  <a:cs typeface="Arial" panose="020B0604020202020204" pitchFamily="34" charset="0"/>
                </a:rPr>
                <a:t>Mô </a:t>
              </a:r>
              <a:r>
                <a:rPr lang="vi-VN" sz="3800" b="1">
                  <a:latin typeface="Arial" panose="020B0604020202020204" pitchFamily="34" charset="0"/>
                  <a:cs typeface="Arial" panose="020B0604020202020204" pitchFamily="34" charset="0"/>
                </a:rPr>
                <a:t>tả </a:t>
              </a:r>
              <a:r>
                <a:rPr lang="fr-FR" sz="3800" b="1">
                  <a:latin typeface="Arial" panose="020B0604020202020204" pitchFamily="34" charset="0"/>
                  <a:cs typeface="Arial" panose="020B0604020202020204" pitchFamily="34" charset="0"/>
                </a:rPr>
                <a:t>cụ thể phản ứng khí H</a:t>
              </a:r>
              <a:r>
                <a:rPr lang="fr-FR" sz="3800" b="1" baseline="-25000">
                  <a:latin typeface="Arial" panose="020B0604020202020204" pitchFamily="34" charset="0"/>
                  <a:cs typeface="Arial" panose="020B0604020202020204" pitchFamily="34" charset="0"/>
                </a:rPr>
                <a:t>2</a:t>
              </a:r>
              <a:r>
                <a:rPr lang="fr-FR" sz="3800" b="1">
                  <a:latin typeface="Arial" panose="020B0604020202020204" pitchFamily="34" charset="0"/>
                  <a:cs typeface="Arial" panose="020B0604020202020204" pitchFamily="34" charset="0"/>
                </a:rPr>
                <a:t> cháy trong khí </a:t>
              </a:r>
              <a:r>
                <a:rPr lang="fr-FR" sz="3800" b="1" smtClean="0">
                  <a:latin typeface="Arial" panose="020B0604020202020204" pitchFamily="34" charset="0"/>
                  <a:cs typeface="Arial" panose="020B0604020202020204" pitchFamily="34" charset="0"/>
                </a:rPr>
                <a:t>O</a:t>
              </a:r>
              <a:r>
                <a:rPr lang="fr-FR" sz="3800" b="1" baseline="-25000" smtClean="0">
                  <a:latin typeface="Arial" panose="020B0604020202020204" pitchFamily="34" charset="0"/>
                  <a:cs typeface="Arial" panose="020B0604020202020204" pitchFamily="34" charset="0"/>
                </a:rPr>
                <a:t>2</a:t>
              </a:r>
              <a:r>
                <a:rPr lang="fr-FR" sz="3800" b="1" smtClean="0">
                  <a:latin typeface="Arial" panose="020B0604020202020204" pitchFamily="34" charset="0"/>
                  <a:cs typeface="Arial" panose="020B0604020202020204" pitchFamily="34" charset="0"/>
                </a:rPr>
                <a:t>?</a:t>
              </a:r>
              <a:endParaRPr lang="en-US" sz="3800" b="1" dirty="0">
                <a:latin typeface="Arial" panose="020B0604020202020204" pitchFamily="34" charset="0"/>
                <a:cs typeface="Arial" panose="020B0604020202020204" pitchFamily="34" charset="0"/>
              </a:endParaRPr>
            </a:p>
          </p:txBody>
        </p:sp>
        <p:sp>
          <p:nvSpPr>
            <p:cNvPr id="15" name="Isosceles Triangle 14"/>
            <p:cNvSpPr/>
            <p:nvPr/>
          </p:nvSpPr>
          <p:spPr>
            <a:xfrm rot="5400000">
              <a:off x="987460" y="1167899"/>
              <a:ext cx="6858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s://o.remove.bg/downloads/30d7a21e-ee7b-4db8-a460-2cbd7748adf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32495"/>
            <a:ext cx="34671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36c870fe-1ad4-486f-9eca-e5bcfa718940/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399" y="3399170"/>
            <a:ext cx="2733675" cy="27813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038350" y="3837320"/>
            <a:ext cx="1828800" cy="1904999"/>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32834" y="3961500"/>
            <a:ext cx="1404803" cy="165663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63199" y="6818174"/>
            <a:ext cx="5981164" cy="1651671"/>
          </a:xfrm>
          <a:prstGeom prst="rect">
            <a:avLst/>
          </a:prstGeom>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Các liên kết trong phân tử H</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và O</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bị phá vỡ</a:t>
            </a:r>
            <a:endParaRPr lang="en-US" sz="3600">
              <a:latin typeface="Arial" panose="020B0604020202020204" pitchFamily="34" charset="0"/>
              <a:cs typeface="Arial" panose="020B0604020202020204" pitchFamily="34" charset="0"/>
            </a:endParaRPr>
          </a:p>
        </p:txBody>
      </p:sp>
      <p:pic>
        <p:nvPicPr>
          <p:cNvPr id="2054" name="Picture 6" descr="https://o.remove.bg/downloads/1e489942-5996-49e6-a1b8-4cee62e50a1e/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2846" y="3162300"/>
            <a:ext cx="3581400" cy="32550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525000" y="6818174"/>
            <a:ext cx="7577092" cy="1754326"/>
          </a:xfrm>
          <a:prstGeom prst="rect">
            <a:avLst/>
          </a:prstGeom>
        </p:spPr>
        <p:txBody>
          <a:bodyPr wrap="square">
            <a:spAutoFit/>
          </a:bodyPr>
          <a:lstStyle/>
          <a:p>
            <a:pPr algn="ctr">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liên kết mới giữa 1 nguyên tử O và 2 nguyên tử H được hình thành</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773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500"/>
                                        <p:tgtEl>
                                          <p:spTgt spid="205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16"/>
          <p:cNvPicPr>
            <a:picLocks noChangeAspect="1"/>
          </p:cNvPicPr>
          <p:nvPr/>
        </p:nvPicPr>
        <p:blipFill>
          <a:blip r:embed="rId2"/>
          <a:srcRect/>
          <a:stretch>
            <a:fillRect/>
          </a:stretch>
        </p:blipFill>
        <p:spPr>
          <a:xfrm>
            <a:off x="941256" y="876300"/>
            <a:ext cx="10945944" cy="8534399"/>
          </a:xfrm>
          <a:prstGeom prst="rect">
            <a:avLst/>
          </a:prstGeom>
        </p:spPr>
      </p:pic>
      <p:sp>
        <p:nvSpPr>
          <p:cNvPr id="31" name="Rectangle 30"/>
          <p:cNvSpPr/>
          <p:nvPr/>
        </p:nvSpPr>
        <p:spPr>
          <a:xfrm>
            <a:off x="1982929" y="1450434"/>
            <a:ext cx="8862598" cy="4455066"/>
          </a:xfrm>
          <a:prstGeom prst="rect">
            <a:avLst/>
          </a:prstGeom>
        </p:spPr>
        <p:txBody>
          <a:bodyPr wrap="square">
            <a:spAutoFit/>
          </a:bodyPr>
          <a:lstStyle/>
          <a:p>
            <a:pPr algn="just">
              <a:lnSpc>
                <a:spcPct val="150000"/>
              </a:lnSpc>
              <a:spcBef>
                <a:spcPts val="300"/>
              </a:spcBef>
              <a:spcAft>
                <a:spcPts val="0"/>
              </a:spcAft>
            </a:pPr>
            <a:r>
              <a:rPr lang="en-US" sz="4500" b="1" smtClean="0">
                <a:solidFill>
                  <a:srgbClr val="FFFF00"/>
                </a:solidFill>
                <a:latin typeface="Arial" panose="020B0604020202020204" pitchFamily="34" charset="0"/>
                <a:cs typeface="Arial" panose="020B0604020202020204" pitchFamily="34" charset="0"/>
              </a:rPr>
              <a:t>Kết luận:</a:t>
            </a:r>
            <a:r>
              <a:rPr lang="en-US" sz="4500" b="1">
                <a:solidFill>
                  <a:srgbClr val="FFFF00"/>
                </a:solidFill>
                <a:latin typeface="Arial" panose="020B0604020202020204" pitchFamily="34" charset="0"/>
                <a:cs typeface="Arial" panose="020B0604020202020204" pitchFamily="34" charset="0"/>
              </a:rPr>
              <a:t> </a:t>
            </a:r>
            <a:r>
              <a:rPr lang="fr-FR" sz="3600" smtClean="0">
                <a:solidFill>
                  <a:schemeClr val="bg1"/>
                </a:solidFill>
                <a:latin typeface="Arial" panose="020B0604020202020204" pitchFamily="34" charset="0"/>
                <a:cs typeface="Arial" panose="020B0604020202020204" pitchFamily="34" charset="0"/>
              </a:rPr>
              <a:t>Trong </a:t>
            </a:r>
            <a:r>
              <a:rPr lang="fr-FR" sz="3600">
                <a:solidFill>
                  <a:schemeClr val="bg1"/>
                </a:solidFill>
                <a:latin typeface="Arial" panose="020B0604020202020204" pitchFamily="34" charset="0"/>
                <a:cs typeface="Arial" panose="020B0604020202020204" pitchFamily="34" charset="0"/>
              </a:rPr>
              <a:t>phản ứng hóa học, chỉ có liên kết giữa các nguyên tử thay đổi làm cho phân tử này biến đổi thành phân tử khác, kết quả là chất này biến đổi thành chất </a:t>
            </a:r>
            <a:r>
              <a:rPr lang="fr-FR" sz="3600" smtClean="0">
                <a:solidFill>
                  <a:schemeClr val="bg1"/>
                </a:solidFill>
                <a:latin typeface="Arial" panose="020B0604020202020204" pitchFamily="34" charset="0"/>
                <a:cs typeface="Arial" panose="020B0604020202020204" pitchFamily="34" charset="0"/>
              </a:rPr>
              <a:t>khác.</a:t>
            </a:r>
            <a:endParaRPr lang="en-US" sz="3600">
              <a:solidFill>
                <a:schemeClr val="bg1"/>
              </a:solidFill>
              <a:effectLst/>
              <a:latin typeface="Arial" panose="020B060402020202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6542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336160"/>
                <a:ext cx="8650506" cy="2907784"/>
              </a:xfrm>
              <a:prstGeom prst="rect">
                <a:avLst/>
              </a:prstGeom>
              <a:noFill/>
            </p:spPr>
            <p:txBody>
              <a:bodyPr wrap="square" anchor="ctr">
                <a:spAutoFit/>
              </a:bodyPr>
              <a:lstStyle/>
              <a:p>
                <a:pPr lvl="0" algn="ctr">
                  <a:lnSpc>
                    <a:spcPct val="150000"/>
                  </a:lnSpc>
                </a:pPr>
                <a:r>
                  <a:rPr lang="en-US" sz="6500" b="1" smtClean="0">
                    <a:latin typeface="Arial" panose="020B0604020202020204" pitchFamily="34" charset="0"/>
                    <a:ea typeface="Arial" panose="020B0604020202020204" pitchFamily="34" charset="0"/>
                    <a:cs typeface="Arial" panose="020B0604020202020204" pitchFamily="34" charset="0"/>
                  </a:rPr>
                  <a:t>III. Dấu hiệu có phản ứng hoá học xảy ra</a:t>
                </a:r>
                <a:endParaRPr lang="vi-VN" sz="6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5046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1"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20" name="Pentagon 1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824306" y="2781300"/>
            <a:ext cx="13529547"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fr-FR" sz="3600">
                <a:solidFill>
                  <a:srgbClr val="000000"/>
                </a:solidFill>
                <a:latin typeface="Arial" panose="020B0604020202020204" pitchFamily="34" charset="0"/>
                <a:cs typeface="Arial" panose="020B0604020202020204" pitchFamily="34" charset="0"/>
              </a:rPr>
              <a:t>Dụng cụ: ống nghiệm, đèn cồn, kẹp ống nghiệm, thìa thủy tinh</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Ø"/>
            </a:pPr>
            <a:r>
              <a:rPr lang="fr-FR" sz="3600" smtClean="0">
                <a:solidFill>
                  <a:srgbClr val="000000"/>
                </a:solidFill>
                <a:latin typeface="Arial" panose="020B0604020202020204" pitchFamily="34" charset="0"/>
                <a:cs typeface="Arial" panose="020B0604020202020204" pitchFamily="34" charset="0"/>
              </a:rPr>
              <a:t>Hóa </a:t>
            </a:r>
            <a:r>
              <a:rPr lang="fr-FR" sz="3600">
                <a:solidFill>
                  <a:srgbClr val="000000"/>
                </a:solidFill>
                <a:latin typeface="Arial" panose="020B0604020202020204" pitchFamily="34" charset="0"/>
                <a:cs typeface="Arial" panose="020B0604020202020204" pitchFamily="34" charset="0"/>
              </a:rPr>
              <a:t>chất: đường ăn</a:t>
            </a:r>
            <a:endParaRPr lang="en-US" sz="3600">
              <a:effectLst/>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7044" y="5372100"/>
            <a:ext cx="3664867" cy="1925608"/>
          </a:xfrm>
          <a:prstGeom prst="rect">
            <a:avLst/>
          </a:prstGeom>
        </p:spPr>
      </p:pic>
      <p:pic>
        <p:nvPicPr>
          <p:cNvPr id="22" name="Picture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87087" y="5845656"/>
            <a:ext cx="4115374" cy="2000529"/>
          </a:xfrm>
          <a:prstGeom prst="rect">
            <a:avLst/>
          </a:prstGeom>
        </p:spPr>
      </p:pic>
      <p:pic>
        <p:nvPicPr>
          <p:cNvPr id="23" name="Picture 2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3376" y="6186875"/>
            <a:ext cx="2325224" cy="3271271"/>
          </a:xfrm>
          <a:prstGeom prst="rect">
            <a:avLst/>
          </a:prstGeom>
        </p:spPr>
      </p:pic>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s://o.remove.bg/downloads/3ce13bc8-dccc-481c-ac5f-8af69e40b0b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1600" y="5867834"/>
            <a:ext cx="3117037" cy="311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6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animEffect transition="in" filter="fade">
                                      <p:cBhvr>
                                        <p:cTn id="3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1"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20" name="Pentagon 1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824306" y="2781300"/>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Cho khoảng 1 – 2 thìa thủy tinh đường ăn vào ống nghiệm, sau đó đun trên ngọn lửa đèn cồn (hình 2.5</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1948004" y="5006390"/>
            <a:ext cx="3309796" cy="4251910"/>
          </a:xfrm>
          <a:prstGeom prst="rect">
            <a:avLst/>
          </a:prstGeom>
        </p:spPr>
      </p:pic>
      <p:grpSp>
        <p:nvGrpSpPr>
          <p:cNvPr id="7" name="Group 6"/>
          <p:cNvGrpSpPr/>
          <p:nvPr/>
        </p:nvGrpSpPr>
        <p:grpSpPr>
          <a:xfrm>
            <a:off x="6690967" y="5219700"/>
            <a:ext cx="9396426" cy="1754326"/>
            <a:chOff x="6564350" y="4900186"/>
            <a:chExt cx="9396426" cy="1754326"/>
          </a:xfrm>
        </p:grpSpPr>
        <p:pic>
          <p:nvPicPr>
            <p:cNvPr id="14" name="Picture 13"/>
            <p:cNvPicPr>
              <a:picLocks noChangeAspect="1"/>
            </p:cNvPicPr>
            <p:nvPr/>
          </p:nvPicPr>
          <p:blipFill>
            <a:blip r:embed="rId5"/>
            <a:stretch>
              <a:fillRect/>
            </a:stretch>
          </p:blipFill>
          <p:spPr>
            <a:xfrm>
              <a:off x="6564350" y="5103314"/>
              <a:ext cx="897407" cy="1348070"/>
            </a:xfrm>
            <a:prstGeom prst="rect">
              <a:avLst/>
            </a:prstGeom>
          </p:spPr>
        </p:pic>
        <p:sp>
          <p:nvSpPr>
            <p:cNvPr id="6" name="Rectangle 5"/>
            <p:cNvSpPr/>
            <p:nvPr/>
          </p:nvSpPr>
          <p:spPr>
            <a:xfrm>
              <a:off x="7731176" y="4900186"/>
              <a:ext cx="8229600" cy="1754326"/>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cs typeface="Arial" panose="020B0604020202020204" pitchFamily="34" charset="0"/>
                </a:rPr>
                <a:t>Mô tả trạng thái (thể, màu sắc,...) của đường trước và sau khi đun?</a:t>
              </a:r>
              <a:endParaRPr lang="en-US" sz="3600" b="1">
                <a:latin typeface="Arial" panose="020B0604020202020204" pitchFamily="34" charset="0"/>
                <a:cs typeface="Arial" panose="020B0604020202020204" pitchFamily="34" charset="0"/>
              </a:endParaRPr>
            </a:p>
          </p:txBody>
        </p:sp>
      </p:grpSp>
      <p:grpSp>
        <p:nvGrpSpPr>
          <p:cNvPr id="17" name="Group 16"/>
          <p:cNvGrpSpPr/>
          <p:nvPr/>
        </p:nvGrpSpPr>
        <p:grpSpPr>
          <a:xfrm>
            <a:off x="6693242" y="7406501"/>
            <a:ext cx="9396426" cy="1651671"/>
            <a:chOff x="6564350" y="4900186"/>
            <a:chExt cx="9396426" cy="1651671"/>
          </a:xfrm>
        </p:grpSpPr>
        <p:pic>
          <p:nvPicPr>
            <p:cNvPr id="21" name="Picture 20"/>
            <p:cNvPicPr>
              <a:picLocks noChangeAspect="1"/>
            </p:cNvPicPr>
            <p:nvPr/>
          </p:nvPicPr>
          <p:blipFill>
            <a:blip r:embed="rId5"/>
            <a:stretch>
              <a:fillRect/>
            </a:stretch>
          </p:blipFill>
          <p:spPr>
            <a:xfrm>
              <a:off x="6564350" y="5103314"/>
              <a:ext cx="897407" cy="1348070"/>
            </a:xfrm>
            <a:prstGeom prst="rect">
              <a:avLst/>
            </a:prstGeom>
          </p:spPr>
        </p:pic>
        <p:sp>
          <p:nvSpPr>
            <p:cNvPr id="22" name="Rectangle 21"/>
            <p:cNvSpPr/>
            <p:nvPr/>
          </p:nvSpPr>
          <p:spPr>
            <a:xfrm>
              <a:off x="7731176" y="4900186"/>
              <a:ext cx="8229600" cy="1651671"/>
            </a:xfrm>
            <a:prstGeom prst="rect">
              <a:avLst/>
            </a:prstGeom>
          </p:spPr>
          <p:txBody>
            <a:bodyPr wrap="square">
              <a:spAutoFit/>
            </a:bodyPr>
            <a:lstStyle/>
            <a:p>
              <a:pPr algn="just">
                <a:lnSpc>
                  <a:spcPct val="150000"/>
                </a:lnSpc>
                <a:spcAft>
                  <a:spcPts val="0"/>
                </a:spcAft>
              </a:pPr>
              <a:r>
                <a:rPr lang="fr-FR" sz="3600">
                  <a:solidFill>
                    <a:srgbClr val="000000"/>
                  </a:solidFill>
                  <a:latin typeface="Arial" panose="020B0604020202020204" pitchFamily="34" charset="0"/>
                  <a:cs typeface="Arial" panose="020B0604020202020204" pitchFamily="34" charset="0"/>
                </a:rPr>
                <a:t>Nêu dấu hiệu chứng tỏ có phản ứng hóa học xảy ra?</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56045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TextBox 9">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85913CDE-18BB-0C54-4112-BBB47B43A331}"/>
              </a:ext>
            </a:extLst>
          </p:cNvPr>
          <p:cNvPicPr>
            <a:picLocks noChangeAspect="1"/>
          </p:cNvPicPr>
          <p:nvPr/>
        </p:nvPicPr>
        <p:blipFill>
          <a:blip r:embed="rId2"/>
          <a:srcRect/>
          <a:stretch>
            <a:fillRect/>
          </a:stretch>
        </p:blipFill>
        <p:spPr>
          <a:xfrm>
            <a:off x="13035954" y="4914900"/>
            <a:ext cx="3091840" cy="5085961"/>
          </a:xfrm>
          <a:prstGeom prst="rect">
            <a:avLst/>
          </a:prstGeom>
        </p:spPr>
      </p:pic>
      <p:grpSp>
        <p:nvGrpSpPr>
          <p:cNvPr id="4" name="Group 3"/>
          <p:cNvGrpSpPr/>
          <p:nvPr/>
        </p:nvGrpSpPr>
        <p:grpSpPr>
          <a:xfrm>
            <a:off x="1828800" y="2765970"/>
            <a:ext cx="10193020" cy="6127217"/>
            <a:chOff x="1718271" y="2765970"/>
            <a:chExt cx="10193020" cy="6127217"/>
          </a:xfrm>
        </p:grpSpPr>
        <p:pic>
          <p:nvPicPr>
            <p:cNvPr id="11" name="Picture 4"/>
            <p:cNvPicPr>
              <a:picLocks noChangeAspect="1"/>
            </p:cNvPicPr>
            <p:nvPr/>
          </p:nvPicPr>
          <p:blipFill>
            <a:blip r:embed="rId3">
              <a:biLevel thresh="7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18271" y="2765970"/>
              <a:ext cx="10193020" cy="6127217"/>
            </a:xfrm>
            <a:prstGeom prst="rect">
              <a:avLst/>
            </a:prstGeom>
          </p:spPr>
        </p:pic>
        <p:sp>
          <p:nvSpPr>
            <p:cNvPr id="3" name="Rectangle 2"/>
            <p:cNvSpPr/>
            <p:nvPr/>
          </p:nvSpPr>
          <p:spPr>
            <a:xfrm>
              <a:off x="2466440" y="3390900"/>
              <a:ext cx="8696682" cy="3600986"/>
            </a:xfrm>
            <a:prstGeom prst="rect">
              <a:avLst/>
            </a:prstGeom>
          </p:spPr>
          <p:txBody>
            <a:bodyPr wrap="square">
              <a:spAutoFit/>
            </a:bodyPr>
            <a:lstStyle/>
            <a:p>
              <a:pPr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Đố các em biết nước được tạo ra từ nguyên tử của các nguyên tố hóa học nào? Nước có thể được tạo thành như thế nào?</a:t>
              </a:r>
              <a:endParaRPr lang="en-US" sz="3800">
                <a:latin typeface="Arial" panose="020B0604020202020204" pitchFamily="34" charset="0"/>
                <a:cs typeface="Arial" panose="020B0604020202020204" pitchFamily="34" charset="0"/>
              </a:endParaRPr>
            </a:p>
          </p:txBody>
        </p:sp>
      </p:grpSp>
      <p:pic>
        <p:nvPicPr>
          <p:cNvPr id="14" name="Picture 2"/>
          <p:cNvPicPr>
            <a:picLocks noChangeAspect="1"/>
          </p:cNvPicPr>
          <p:nvPr/>
        </p:nvPicPr>
        <p:blipFill>
          <a:blip r:embed="rId5"/>
          <a:srcRect/>
          <a:stretch>
            <a:fillRect/>
          </a:stretch>
        </p:blipFill>
        <p:spPr>
          <a:xfrm>
            <a:off x="350942" y="7698922"/>
            <a:ext cx="2144073" cy="2330514"/>
          </a:xfrm>
          <a:prstGeom prst="rect">
            <a:avLst/>
          </a:prstGeom>
        </p:spPr>
      </p:pic>
      <p:pic>
        <p:nvPicPr>
          <p:cNvPr id="15" name="Picture 3"/>
          <p:cNvPicPr>
            <a:picLocks noChangeAspect="1"/>
          </p:cNvPicPr>
          <p:nvPr/>
        </p:nvPicPr>
        <p:blipFill>
          <a:blip r:embed="rId6"/>
          <a:srcRect/>
          <a:stretch>
            <a:fillRect/>
          </a:stretch>
        </p:blipFill>
        <p:spPr>
          <a:xfrm>
            <a:off x="16301963" y="-301215"/>
            <a:ext cx="1986037" cy="22026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1747104" y="2842586"/>
            <a:ext cx="6558696" cy="5800087"/>
            <a:chOff x="1747104" y="2842586"/>
            <a:chExt cx="6558696" cy="5800087"/>
          </a:xfrm>
        </p:grpSpPr>
        <p:grpSp>
          <p:nvGrpSpPr>
            <p:cNvPr id="24" name="Group 6"/>
            <p:cNvGrpSpPr/>
            <p:nvPr/>
          </p:nvGrpSpPr>
          <p:grpSpPr>
            <a:xfrm>
              <a:off x="1747104" y="3241541"/>
              <a:ext cx="6558696" cy="5401132"/>
              <a:chOff x="0" y="-38100"/>
              <a:chExt cx="1468735" cy="1001381"/>
            </a:xfrm>
          </p:grpSpPr>
          <p:sp>
            <p:nvSpPr>
              <p:cNvPr id="27" name="Freeform 7"/>
              <p:cNvSpPr/>
              <p:nvPr/>
            </p:nvSpPr>
            <p:spPr>
              <a:xfrm>
                <a:off x="0" y="0"/>
                <a:ext cx="1468735" cy="963281"/>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8"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grpSp>
        <p:nvGrpSpPr>
          <p:cNvPr id="6" name="Group 5"/>
          <p:cNvGrpSpPr/>
          <p:nvPr/>
        </p:nvGrpSpPr>
        <p:grpSpPr>
          <a:xfrm>
            <a:off x="9671904" y="2848613"/>
            <a:ext cx="6558696" cy="5800087"/>
            <a:chOff x="9671904" y="2848613"/>
            <a:chExt cx="6558696" cy="5800087"/>
          </a:xfrm>
        </p:grpSpPr>
        <p:grpSp>
          <p:nvGrpSpPr>
            <p:cNvPr id="36" name="Group 6"/>
            <p:cNvGrpSpPr/>
            <p:nvPr/>
          </p:nvGrpSpPr>
          <p:grpSpPr>
            <a:xfrm>
              <a:off x="9671904" y="3247568"/>
              <a:ext cx="6558696" cy="5401132"/>
              <a:chOff x="0" y="-38100"/>
              <a:chExt cx="1468735" cy="1001381"/>
            </a:xfrm>
          </p:grpSpPr>
          <p:sp>
            <p:nvSpPr>
              <p:cNvPr id="39" name="Freeform 7"/>
              <p:cNvSpPr/>
              <p:nvPr/>
            </p:nvSpPr>
            <p:spPr>
              <a:xfrm>
                <a:off x="0" y="0"/>
                <a:ext cx="1468735" cy="963281"/>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40"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4792" y="2848613"/>
              <a:ext cx="1392919" cy="1392919"/>
            </a:xfrm>
            <a:prstGeom prst="rect">
              <a:avLst/>
            </a:prstGeom>
          </p:spPr>
        </p:pic>
      </p:grpSp>
      <p:pic>
        <p:nvPicPr>
          <p:cNvPr id="11" name="Picture 5"/>
          <p:cNvPicPr>
            <a:picLocks noChangeAspect="1"/>
          </p:cNvPicPr>
          <p:nvPr/>
        </p:nvPicPr>
        <p:blipFill>
          <a:blip r:embed="rId3"/>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4"/>
            <a:srcRect/>
            <a:stretch>
              <a:fillRect/>
            </a:stretch>
          </p:blipFill>
          <p:spPr>
            <a:xfrm>
              <a:off x="1295400" y="922088"/>
              <a:ext cx="1088014" cy="1390433"/>
            </a:xfrm>
            <a:prstGeom prst="rect">
              <a:avLst/>
            </a:prstGeom>
          </p:spPr>
        </p:pic>
      </p:grpSp>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4"/>
          <p:cNvSpPr/>
          <p:nvPr/>
        </p:nvSpPr>
        <p:spPr>
          <a:xfrm>
            <a:off x="2145543" y="3947332"/>
            <a:ext cx="5761815" cy="4247317"/>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Hiện tượng: </a:t>
            </a:r>
            <a:endParaRPr lang="fr-FR" sz="3600" b="1"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3600" smtClean="0">
                <a:latin typeface="Arial" panose="020B0604020202020204" pitchFamily="34" charset="0"/>
                <a:cs typeface="Arial" panose="020B0604020202020204" pitchFamily="34" charset="0"/>
              </a:rPr>
              <a:t>Trước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 đường </a:t>
            </a:r>
            <a:r>
              <a:rPr lang="fr-FR" sz="3600">
                <a:latin typeface="Arial" panose="020B0604020202020204" pitchFamily="34" charset="0"/>
                <a:cs typeface="Arial" panose="020B0604020202020204" pitchFamily="34" charset="0"/>
              </a:rPr>
              <a:t>ở thể rắn, màu </a:t>
            </a:r>
            <a:r>
              <a:rPr lang="fr-FR" sz="3600" smtClean="0">
                <a:latin typeface="Arial" panose="020B0604020202020204" pitchFamily="34" charset="0"/>
                <a:cs typeface="Arial" panose="020B0604020202020204" pitchFamily="34" charset="0"/>
              </a:rPr>
              <a:t>trắng.</a:t>
            </a:r>
          </a:p>
          <a:p>
            <a:pPr marL="571500" indent="-571500" algn="just">
              <a:lnSpc>
                <a:spcPct val="150000"/>
              </a:lnSpc>
              <a:buFont typeface="Arial" panose="020B0604020202020204" pitchFamily="34" charset="0"/>
              <a:buChar char="•"/>
            </a:pPr>
            <a:r>
              <a:rPr lang="fr-FR" sz="3600">
                <a:latin typeface="Arial" panose="020B0604020202020204" pitchFamily="34" charset="0"/>
                <a:cs typeface="Arial" panose="020B0604020202020204" pitchFamily="34" charset="0"/>
              </a:rPr>
              <a:t>S</a:t>
            </a:r>
            <a:r>
              <a:rPr lang="fr-FR" sz="3600" smtClean="0">
                <a:latin typeface="Arial" panose="020B0604020202020204" pitchFamily="34" charset="0"/>
                <a:cs typeface="Arial" panose="020B0604020202020204" pitchFamily="34" charset="0"/>
              </a:rPr>
              <a:t>au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 </a:t>
            </a:r>
            <a:r>
              <a:rPr lang="fr-FR" sz="3600">
                <a:latin typeface="Arial" panose="020B0604020202020204" pitchFamily="34" charset="0"/>
                <a:cs typeface="Arial" panose="020B0604020202020204" pitchFamily="34" charset="0"/>
              </a:rPr>
              <a:t>đường ở thể lỏng, màu nâu </a:t>
            </a:r>
            <a:r>
              <a:rPr lang="fr-FR" sz="3600" smtClean="0">
                <a:latin typeface="Arial" panose="020B0604020202020204" pitchFamily="34" charset="0"/>
                <a:cs typeface="Arial" panose="020B0604020202020204" pitchFamily="34" charset="0"/>
              </a:rPr>
              <a:t>đen. </a:t>
            </a:r>
            <a:endParaRPr lang="en-US" sz="3600">
              <a:latin typeface="Arial" panose="020B0604020202020204" pitchFamily="34" charset="0"/>
              <a:cs typeface="Arial" panose="020B0604020202020204" pitchFamily="34" charset="0"/>
            </a:endParaRPr>
          </a:p>
        </p:txBody>
      </p:sp>
      <p:sp>
        <p:nvSpPr>
          <p:cNvPr id="37" name="Rectangle 36"/>
          <p:cNvSpPr/>
          <p:nvPr/>
        </p:nvSpPr>
        <p:spPr>
          <a:xfrm>
            <a:off x="10073090" y="4362830"/>
            <a:ext cx="5756321" cy="3416320"/>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Dấu hiệu chứng tỏ có phản ứng hóa học xảy ra</a:t>
            </a:r>
            <a:r>
              <a:rPr lang="fr-FR" sz="3600">
                <a:latin typeface="Arial" panose="020B0604020202020204" pitchFamily="34" charset="0"/>
                <a:cs typeface="Arial" panose="020B0604020202020204" pitchFamily="34" charset="0"/>
              </a:rPr>
              <a:t>: có sự thay đổi về thể và màu sắc của </a:t>
            </a:r>
            <a:r>
              <a:rPr lang="fr-FR" sz="3600" smtClean="0">
                <a:latin typeface="Arial" panose="020B0604020202020204" pitchFamily="34" charset="0"/>
                <a:cs typeface="Arial" panose="020B0604020202020204" pitchFamily="34" charset="0"/>
              </a:rPr>
              <a:t>đường.</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227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down)">
                                      <p:cBhvr>
                                        <p:cTn id="15" dur="500"/>
                                        <p:tgtEl>
                                          <p:spTgt spid="25">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9" dur="500"/>
                                        <p:tgtEl>
                                          <p:spTgt spid="25">
                                            <p:txEl>
                                              <p:pRg st="1" end="1"/>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28"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95400" y="3650830"/>
            <a:ext cx="5644580" cy="6217070"/>
          </a:xfrm>
          <a:prstGeom prst="rect">
            <a:avLst/>
          </a:prstGeom>
        </p:spPr>
      </p:pic>
      <p:grpSp>
        <p:nvGrpSpPr>
          <p:cNvPr id="2" name="Group 1"/>
          <p:cNvGrpSpPr/>
          <p:nvPr/>
        </p:nvGrpSpPr>
        <p:grpSpPr>
          <a:xfrm>
            <a:off x="7105812" y="1308987"/>
            <a:ext cx="9658187" cy="6150814"/>
            <a:chOff x="7105812" y="1308987"/>
            <a:chExt cx="9658187" cy="6150814"/>
          </a:xfrm>
        </p:grpSpPr>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669008" y="2286295"/>
              <a:ext cx="8531793" cy="286232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Chỉ ra sự khác biệt về tính chất của nước với hydrogen và oxygen mà em </a:t>
              </a:r>
              <a:r>
                <a:rPr lang="fr-FR" sz="4000" smtClean="0">
                  <a:latin typeface="Arial" panose="020B0604020202020204" pitchFamily="34" charset="0"/>
                  <a:cs typeface="Arial" panose="020B0604020202020204" pitchFamily="34" charset="0"/>
                </a:rPr>
                <a:t>biết?</a:t>
              </a:r>
              <a:endParaRPr lang="en-US" sz="4000">
                <a:effectLst/>
                <a:latin typeface="Arial" panose="020B0604020202020204" pitchFamily="34" charset="0"/>
                <a:cs typeface="Arial" panose="020B0604020202020204" pitchFamily="34" charset="0"/>
              </a:endParaRPr>
            </a:p>
          </p:txBody>
        </p:sp>
      </p:grpSp>
      <p:pic>
        <p:nvPicPr>
          <p:cNvPr id="10" name="Picture 5"/>
          <p:cNvPicPr>
            <a:picLocks noChangeAspect="1"/>
          </p:cNvPicPr>
          <p:nvPr/>
        </p:nvPicPr>
        <p:blipFill>
          <a:blip r:embed="rId18"/>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392063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95400" y="3650830"/>
            <a:ext cx="5644580" cy="6217070"/>
          </a:xfrm>
          <a:prstGeom prst="rect">
            <a:avLst/>
          </a:prstGeom>
        </p:spPr>
      </p:pic>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577909" y="2095500"/>
            <a:ext cx="8713992" cy="3416320"/>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Trong phản ứng giữa khí hydrogen với khí oxygen, nước tạo ra không còn tính chất của hydrogen với oxygen nữa (nước ở thể lỏng, không cháy được</a:t>
            </a:r>
            <a:r>
              <a:rPr lang="fr-FR" sz="3600" smtClean="0">
                <a:latin typeface="Arial" panose="020B0604020202020204" pitchFamily="34" charset="0"/>
                <a:cs typeface="Arial" panose="020B0604020202020204" pitchFamily="34" charset="0"/>
              </a:rPr>
              <a:t>,...).</a:t>
            </a:r>
            <a:endParaRPr lang="en-US" sz="3600">
              <a:effectLst/>
              <a:latin typeface="Arial" panose="020B0604020202020204" pitchFamily="34" charset="0"/>
              <a:cs typeface="Arial" panose="020B0604020202020204" pitchFamily="34" charset="0"/>
            </a:endParaRPr>
          </a:p>
        </p:txBody>
      </p:sp>
      <p:pic>
        <p:nvPicPr>
          <p:cNvPr id="9" name="Picture 5"/>
          <p:cNvPicPr>
            <a:picLocks noChangeAspect="1"/>
          </p:cNvPicPr>
          <p:nvPr/>
        </p:nvPicPr>
        <p:blipFill>
          <a:blip r:embed="rId18"/>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1628666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9"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3" name="Group 2"/>
          <p:cNvGrpSpPr/>
          <p:nvPr/>
        </p:nvGrpSpPr>
        <p:grpSpPr>
          <a:xfrm>
            <a:off x="1567351" y="1331774"/>
            <a:ext cx="15153293" cy="1754326"/>
            <a:chOff x="1376905" y="1333500"/>
            <a:chExt cx="15153293" cy="1754326"/>
          </a:xfrm>
        </p:grpSpPr>
        <p:sp>
          <p:nvSpPr>
            <p:cNvPr id="2" name="Rectangle 1"/>
            <p:cNvSpPr/>
            <p:nvPr/>
          </p:nvSpPr>
          <p:spPr>
            <a:xfrm>
              <a:off x="3539036" y="1333500"/>
              <a:ext cx="12991162" cy="1754326"/>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Quan sát các hình 2.4, 2.6 trang 18 - 19 và đọc thông tin SGK, cho biết dấu hiệu nào chứng tỏ có phản ứng xảy ra?</a:t>
              </a:r>
              <a:endParaRPr lang="en-US" sz="3600">
                <a:latin typeface="Arial" panose="020B0604020202020204" pitchFamily="34" charset="0"/>
                <a:cs typeface="Arial" panose="020B0604020202020204" pitchFamily="34" charset="0"/>
              </a:endParaRPr>
            </a:p>
          </p:txBody>
        </p:sp>
        <p:pic>
          <p:nvPicPr>
            <p:cNvPr id="10" name="Picture 21"/>
            <p:cNvPicPr>
              <a:picLocks noChangeAspect="1"/>
            </p:cNvPicPr>
            <p:nvPr/>
          </p:nvPicPr>
          <p:blipFill>
            <a:blip r:embed="rId3"/>
            <a:srcRect/>
            <a:stretch>
              <a:fillRect/>
            </a:stretch>
          </p:blipFill>
          <p:spPr>
            <a:xfrm>
              <a:off x="1376905" y="1435299"/>
              <a:ext cx="1886338" cy="1550727"/>
            </a:xfrm>
            <a:prstGeom prst="rect">
              <a:avLst/>
            </a:prstGeom>
          </p:spPr>
        </p:pic>
      </p:grpSp>
      <p:pic>
        <p:nvPicPr>
          <p:cNvPr id="4" name="Picture 3"/>
          <p:cNvPicPr>
            <a:picLocks noChangeAspect="1"/>
          </p:cNvPicPr>
          <p:nvPr/>
        </p:nvPicPr>
        <p:blipFill>
          <a:blip r:embed="rId4"/>
          <a:stretch>
            <a:fillRect/>
          </a:stretch>
        </p:blipFill>
        <p:spPr>
          <a:xfrm>
            <a:off x="4244136" y="3990861"/>
            <a:ext cx="4541928" cy="4886439"/>
          </a:xfrm>
          <a:prstGeom prst="rect">
            <a:avLst/>
          </a:prstGeom>
        </p:spPr>
      </p:pic>
      <p:pic>
        <p:nvPicPr>
          <p:cNvPr id="6" name="Picture 5"/>
          <p:cNvPicPr>
            <a:picLocks noChangeAspect="1"/>
          </p:cNvPicPr>
          <p:nvPr/>
        </p:nvPicPr>
        <p:blipFill>
          <a:blip r:embed="rId5"/>
          <a:stretch>
            <a:fillRect/>
          </a:stretch>
        </p:blipFill>
        <p:spPr>
          <a:xfrm>
            <a:off x="9390891" y="4452290"/>
            <a:ext cx="4477509" cy="3963582"/>
          </a:xfrm>
          <a:prstGeom prst="rect">
            <a:avLst/>
          </a:prstGeom>
        </p:spPr>
      </p:pic>
      <p:sp>
        <p:nvSpPr>
          <p:cNvPr id="14" name="Rounded Rectangle 13"/>
          <p:cNvSpPr/>
          <p:nvPr/>
        </p:nvSpPr>
        <p:spPr>
          <a:xfrm>
            <a:off x="829387" y="4338580"/>
            <a:ext cx="3124200" cy="4191000"/>
          </a:xfrm>
          <a:prstGeom prst="roundRect">
            <a:avLst/>
          </a:prstGeom>
          <a:solidFill>
            <a:schemeClr val="bg1"/>
          </a:solidFill>
          <a:ln>
            <a:solidFill>
              <a:srgbClr val="E65C7E"/>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Có bọt khí thoát ra trên đinh sắt</a:t>
            </a:r>
            <a:endParaRPr lang="en-US" sz="35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4246680" y="4452290"/>
            <a:ext cx="3124200" cy="4191000"/>
          </a:xfrm>
          <a:prstGeom prst="roundRect">
            <a:avLst/>
          </a:prstGeom>
          <a:solidFill>
            <a:schemeClr val="bg1"/>
          </a:solidFill>
          <a:ln>
            <a:solidFill>
              <a:srgbClr val="E65C7E"/>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Nến cháy có sự toả nhiệt và phát sáng</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018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par>
                                <p:cTn id="15" presetID="18"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1" name="Rounded Rectangle 20"/>
          <p:cNvSpPr/>
          <p:nvPr/>
        </p:nvSpPr>
        <p:spPr>
          <a:xfrm>
            <a:off x="6896098" y="1125276"/>
            <a:ext cx="4495800"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Kết luận</a:t>
            </a:r>
            <a:endParaRPr lang="en-US" sz="5800" b="1">
              <a:solidFill>
                <a:schemeClr val="tx2"/>
              </a:solidFill>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20" name="Group 19"/>
          <p:cNvGrpSpPr/>
          <p:nvPr/>
        </p:nvGrpSpPr>
        <p:grpSpPr>
          <a:xfrm>
            <a:off x="990601" y="4693974"/>
            <a:ext cx="7238999" cy="4057533"/>
            <a:chOff x="3733800" y="3238499"/>
            <a:chExt cx="13086942" cy="4057533"/>
          </a:xfrm>
        </p:grpSpPr>
        <p:sp>
          <p:nvSpPr>
            <p:cNvPr id="22" name="Rounded Rectangle 21"/>
            <p:cNvSpPr/>
            <p:nvPr/>
          </p:nvSpPr>
          <p:spPr>
            <a:xfrm>
              <a:off x="3733800" y="3238499"/>
              <a:ext cx="13086942" cy="4057533"/>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sp>
          <p:nvSpPr>
            <p:cNvPr id="29" name="Rectangle 28"/>
            <p:cNvSpPr/>
            <p:nvPr/>
          </p:nvSpPr>
          <p:spPr>
            <a:xfrm>
              <a:off x="4166022" y="3974603"/>
              <a:ext cx="12222495" cy="2585323"/>
            </a:xfrm>
            <a:prstGeom prst="rect">
              <a:avLst/>
            </a:prstGeom>
          </p:spPr>
          <p:txBody>
            <a:bodyPr wrap="square">
              <a:spAutoFit/>
            </a:bodyPr>
            <a:lstStyle/>
            <a:p>
              <a:pPr algn="just">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Có sự thay đổi màu sắc, mùi,... của các </a:t>
              </a: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tạo ra chất khí hoặc chất không tan (kết tủa)</a:t>
              </a:r>
              <a:endParaRPr lang="en-US" sz="3600" b="1">
                <a:latin typeface="Arial" panose="020B0604020202020204" pitchFamily="34" charset="0"/>
                <a:cs typeface="Arial" panose="020B0604020202020204" pitchFamily="34" charset="0"/>
              </a:endParaRPr>
            </a:p>
          </p:txBody>
        </p:sp>
      </p:grpSp>
      <p:sp>
        <p:nvSpPr>
          <p:cNvPr id="7" name="Rectangle 6"/>
          <p:cNvSpPr/>
          <p:nvPr/>
        </p:nvSpPr>
        <p:spPr>
          <a:xfrm>
            <a:off x="817039" y="3223971"/>
            <a:ext cx="16653918" cy="646331"/>
          </a:xfrm>
          <a:prstGeom prst="rect">
            <a:avLst/>
          </a:prstGeom>
        </p:spPr>
        <p:txBody>
          <a:bodyPr wrap="none">
            <a:spAutoFit/>
          </a:bodyPr>
          <a:lstStyle/>
          <a:p>
            <a:pPr algn="ctr">
              <a:spcAft>
                <a:spcPts val="0"/>
              </a:spcAft>
            </a:pPr>
            <a:r>
              <a:rPr lang="fr-FR" sz="3600" b="1" i="1">
                <a:solidFill>
                  <a:srgbClr val="FF0000"/>
                </a:solidFill>
                <a:latin typeface="Arial" panose="020B0604020202020204" pitchFamily="34" charset="0"/>
                <a:cs typeface="Arial" panose="020B0604020202020204" pitchFamily="34" charset="0"/>
              </a:rPr>
              <a:t>Để nhận biết có phản ứng hóa học xảy ra có thể dựa vào các dấu hiệu sau:</a:t>
            </a:r>
            <a:endParaRPr lang="en-US" sz="3600" b="1" i="1">
              <a:solidFill>
                <a:srgbClr val="FF0000"/>
              </a:solidFill>
              <a:effectLst/>
              <a:latin typeface="Arial" panose="020B0604020202020204" pitchFamily="34" charset="0"/>
              <a:cs typeface="Arial" panose="020B0604020202020204" pitchFamily="34" charset="0"/>
            </a:endParaRPr>
          </a:p>
        </p:txBody>
      </p:sp>
      <p:sp>
        <p:nvSpPr>
          <p:cNvPr id="30" name="Right Arrow 29"/>
          <p:cNvSpPr/>
          <p:nvPr/>
        </p:nvSpPr>
        <p:spPr>
          <a:xfrm>
            <a:off x="8991600" y="6284157"/>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10589080" y="5430078"/>
            <a:ext cx="662940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cs typeface="Arial" panose="020B0604020202020204" pitchFamily="34" charset="0"/>
              </a:rPr>
              <a:t>Ví dụ: Phản ứng của sắt tác dụng với hydrochloric acid </a:t>
            </a:r>
            <a:r>
              <a:rPr lang="fr-FR" sz="3600" smtClean="0">
                <a:latin typeface="Arial" panose="020B0604020202020204" pitchFamily="34" charset="0"/>
                <a:cs typeface="Arial" panose="020B0604020202020204" pitchFamily="34" charset="0"/>
              </a:rPr>
              <a:t>có </a:t>
            </a:r>
            <a:r>
              <a:rPr lang="fr-FR" sz="3600">
                <a:latin typeface="Arial" panose="020B0604020202020204" pitchFamily="34" charset="0"/>
                <a:cs typeface="Arial" panose="020B0604020202020204" pitchFamily="34" charset="0"/>
              </a:rPr>
              <a:t>bọt khí bay lên</a:t>
            </a:r>
            <a:endParaRPr lang="en-US" sz="36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4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1" name="Rounded Rectangle 20"/>
          <p:cNvSpPr/>
          <p:nvPr/>
        </p:nvSpPr>
        <p:spPr>
          <a:xfrm>
            <a:off x="6896098" y="1125276"/>
            <a:ext cx="4495800"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Kết luận</a:t>
            </a:r>
            <a:endParaRPr lang="en-US" sz="5800" b="1">
              <a:solidFill>
                <a:schemeClr val="tx2"/>
              </a:solidFill>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20" name="Group 19"/>
          <p:cNvGrpSpPr/>
          <p:nvPr/>
        </p:nvGrpSpPr>
        <p:grpSpPr>
          <a:xfrm>
            <a:off x="990601" y="4693974"/>
            <a:ext cx="7238999" cy="4057533"/>
            <a:chOff x="3733800" y="3238499"/>
            <a:chExt cx="13086942" cy="4057533"/>
          </a:xfrm>
        </p:grpSpPr>
        <p:sp>
          <p:nvSpPr>
            <p:cNvPr id="22" name="Rounded Rectangle 21"/>
            <p:cNvSpPr/>
            <p:nvPr/>
          </p:nvSpPr>
          <p:spPr>
            <a:xfrm>
              <a:off x="3733800" y="3238499"/>
              <a:ext cx="13086942" cy="4057533"/>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sp>
          <p:nvSpPr>
            <p:cNvPr id="29" name="Rectangle 28"/>
            <p:cNvSpPr/>
            <p:nvPr/>
          </p:nvSpPr>
          <p:spPr>
            <a:xfrm>
              <a:off x="4166022" y="4928708"/>
              <a:ext cx="12222495" cy="677108"/>
            </a:xfrm>
            <a:prstGeom prst="rect">
              <a:avLst/>
            </a:prstGeom>
          </p:spPr>
          <p:txBody>
            <a:bodyPr wrap="square">
              <a:spAutoFit/>
            </a:bodyPr>
            <a:lstStyle/>
            <a:p>
              <a:pPr algn="ct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a:latin typeface="Arial" panose="020B0604020202020204" pitchFamily="34" charset="0"/>
                  <a:cs typeface="Arial" panose="020B0604020202020204" pitchFamily="34" charset="0"/>
                </a:rPr>
                <a:t>Có sự tỏa nhiệt và phát sáng</a:t>
              </a:r>
              <a:endParaRPr lang="en-US" sz="3800" b="1">
                <a:latin typeface="Arial" panose="020B0604020202020204" pitchFamily="34" charset="0"/>
                <a:cs typeface="Arial" panose="020B0604020202020204" pitchFamily="34" charset="0"/>
              </a:endParaRPr>
            </a:p>
          </p:txBody>
        </p:sp>
      </p:grpSp>
      <p:sp>
        <p:nvSpPr>
          <p:cNvPr id="7" name="Rectangle 6"/>
          <p:cNvSpPr/>
          <p:nvPr/>
        </p:nvSpPr>
        <p:spPr>
          <a:xfrm>
            <a:off x="817039" y="3223971"/>
            <a:ext cx="16653918" cy="646331"/>
          </a:xfrm>
          <a:prstGeom prst="rect">
            <a:avLst/>
          </a:prstGeom>
        </p:spPr>
        <p:txBody>
          <a:bodyPr wrap="none">
            <a:spAutoFit/>
          </a:bodyPr>
          <a:lstStyle/>
          <a:p>
            <a:pPr algn="ctr">
              <a:spcAft>
                <a:spcPts val="0"/>
              </a:spcAft>
            </a:pPr>
            <a:r>
              <a:rPr lang="fr-FR" sz="3600" b="1" i="1">
                <a:solidFill>
                  <a:srgbClr val="FF0000"/>
                </a:solidFill>
                <a:latin typeface="Arial" panose="020B0604020202020204" pitchFamily="34" charset="0"/>
                <a:cs typeface="Arial" panose="020B0604020202020204" pitchFamily="34" charset="0"/>
              </a:rPr>
              <a:t>Để nhận biết có phản ứng hóa học xảy ra có thể dựa vào các dấu hiệu sau:</a:t>
            </a:r>
            <a:endParaRPr lang="en-US" sz="3600" b="1" i="1">
              <a:solidFill>
                <a:srgbClr val="FF0000"/>
              </a:solidFill>
              <a:effectLst/>
              <a:latin typeface="Arial" panose="020B0604020202020204" pitchFamily="34" charset="0"/>
              <a:cs typeface="Arial" panose="020B0604020202020204" pitchFamily="34" charset="0"/>
            </a:endParaRPr>
          </a:p>
        </p:txBody>
      </p:sp>
      <p:sp>
        <p:nvSpPr>
          <p:cNvPr id="30" name="Right Arrow 29"/>
          <p:cNvSpPr/>
          <p:nvPr/>
        </p:nvSpPr>
        <p:spPr>
          <a:xfrm>
            <a:off x="8915400" y="6284157"/>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10511520" y="5845574"/>
            <a:ext cx="6708320" cy="1754326"/>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cs typeface="Arial" panose="020B0604020202020204" pitchFamily="34" charset="0"/>
              </a:rPr>
              <a:t>Ví dụ: </a:t>
            </a:r>
            <a:r>
              <a:rPr lang="fr-FR" sz="3600" smtClean="0">
                <a:latin typeface="Arial" panose="020B0604020202020204" pitchFamily="34" charset="0"/>
                <a:cs typeface="Arial" panose="020B0604020202020204" pitchFamily="34" charset="0"/>
              </a:rPr>
              <a:t>Khi đốt nến cháy có phản ứng toả nhiệt và phát sáng</a:t>
            </a:r>
            <a:endParaRPr lang="en-US" sz="36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51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3585955"/>
                <a:ext cx="8650506" cy="4408194"/>
              </a:xfrm>
              <a:prstGeom prst="rect">
                <a:avLst/>
              </a:prstGeom>
              <a:noFill/>
            </p:spPr>
            <p:txBody>
              <a:bodyPr wrap="square" anchor="ctr">
                <a:spAutoFit/>
              </a:bodyPr>
              <a:lstStyle/>
              <a:p>
                <a:pPr lvl="0" algn="ctr">
                  <a:lnSpc>
                    <a:spcPct val="150000"/>
                  </a:lnSpc>
                </a:pPr>
                <a:r>
                  <a:rPr lang="en-US" sz="6500" b="1" smtClean="0">
                    <a:latin typeface="Arial" panose="020B0604020202020204" pitchFamily="34" charset="0"/>
                    <a:ea typeface="Arial" panose="020B0604020202020204" pitchFamily="34" charset="0"/>
                    <a:cs typeface="Arial" panose="020B0604020202020204" pitchFamily="34" charset="0"/>
                  </a:rPr>
                  <a:t>IV. Phản ứng </a:t>
                </a:r>
              </a:p>
              <a:p>
                <a:pPr lvl="0" algn="ctr">
                  <a:lnSpc>
                    <a:spcPct val="150000"/>
                  </a:lnSpc>
                </a:pPr>
                <a:r>
                  <a:rPr lang="en-US" sz="6500" b="1" smtClean="0">
                    <a:latin typeface="Arial" panose="020B0604020202020204" pitchFamily="34" charset="0"/>
                    <a:ea typeface="Arial" panose="020B0604020202020204" pitchFamily="34" charset="0"/>
                    <a:cs typeface="Arial" panose="020B0604020202020204" pitchFamily="34" charset="0"/>
                  </a:rPr>
                  <a:t>toả nhiệt, phản ứng thu nhiệt</a:t>
                </a:r>
                <a:endParaRPr lang="vi-VN" sz="6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39990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785344"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Dụng cụ: kẹp sắt (panh), bình tam giác (loại 100 ml), đèn cồn, ống đong, thìa </a:t>
            </a:r>
            <a:r>
              <a:rPr lang="fr-FR" sz="3600">
                <a:latin typeface="Arial" panose="020B0604020202020204" pitchFamily="34" charset="0"/>
                <a:cs typeface="Arial" panose="020B0604020202020204" pitchFamily="34" charset="0"/>
              </a:rPr>
              <a:t>thủy </a:t>
            </a:r>
            <a:r>
              <a:rPr lang="fr-FR" sz="3600" smtClean="0">
                <a:latin typeface="Arial" panose="020B0604020202020204" pitchFamily="34" charset="0"/>
                <a:cs typeface="Arial" panose="020B0604020202020204" pitchFamily="34" charset="0"/>
              </a:rPr>
              <a:t>tinh.</a:t>
            </a:r>
          </a:p>
        </p:txBody>
      </p:sp>
      <p:pic>
        <p:nvPicPr>
          <p:cNvPr id="24" name="Picture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69174" y="5981700"/>
            <a:ext cx="4115374" cy="2000529"/>
          </a:xfrm>
          <a:prstGeom prst="rect">
            <a:avLst/>
          </a:prstGeom>
        </p:spPr>
      </p:pic>
      <p:pic>
        <p:nvPicPr>
          <p:cNvPr id="25" name="Picture 2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89189" y="5790910"/>
            <a:ext cx="2108332" cy="2966134"/>
          </a:xfrm>
          <a:prstGeom prst="rect">
            <a:avLst/>
          </a:prstGeom>
        </p:spPr>
      </p:pic>
      <p:pic>
        <p:nvPicPr>
          <p:cNvPr id="1026" name="Picture 2" descr="https://o.remove.bg/downloads/2b767aa5-e1fe-4c4e-8e82-44664522e0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774443"/>
            <a:ext cx="2871714" cy="2871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7ec32e26-2a07-4617-a704-6c48859df25e/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557" y="5997330"/>
            <a:ext cx="3437185"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remove.bg/downloads/4313c295-edca-4c5c-84ce-6186a44b25f4/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9096" y="5634710"/>
            <a:ext cx="3295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p:cNvPicPr>
            <a:picLocks noChangeAspect="1"/>
          </p:cNvPicPr>
          <p:nvPr/>
        </p:nvPicPr>
        <p:blipFill>
          <a:blip r:embed="rId8"/>
          <a:srcRect/>
          <a:stretch>
            <a:fillRect/>
          </a:stretch>
        </p:blipFill>
        <p:spPr>
          <a:xfrm rot="19881036">
            <a:off x="16678526" y="264552"/>
            <a:ext cx="1272728" cy="1864802"/>
          </a:xfrm>
          <a:prstGeom prst="rect">
            <a:avLst/>
          </a:prstGeom>
        </p:spPr>
      </p:pic>
      <p:pic>
        <p:nvPicPr>
          <p:cNvPr id="20" name="Picture 10"/>
          <p:cNvPicPr>
            <a:picLocks noChangeAspect="1"/>
          </p:cNvPicPr>
          <p:nvPr/>
        </p:nvPicPr>
        <p:blipFill>
          <a:blip r:embed="rId9"/>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188976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785344"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Hóa chất: mẩu than, khí oxygen (đã điều chế), dung dịch giấm ăn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 bột sodium hydrogen carbonate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pic>
        <p:nvPicPr>
          <p:cNvPr id="2050" name="Picture 2" descr="https://o.remove.bg/downloads/e26e7bbe-7e93-422a-8a3b-52bf4fd9f689/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131" y="4902361"/>
            <a:ext cx="3799280" cy="3799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6c2302ba-33a9-43d8-b360-d36bb041c4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316" y="6210300"/>
            <a:ext cx="6581775" cy="3438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o.remove.bg/downloads/cedb91e4-0a17-4d2a-b8e3-4d4909aeb790/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5400" y="5163938"/>
            <a:ext cx="3894956" cy="38949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p:cNvPicPr>
            <a:picLocks noChangeAspect="1"/>
          </p:cNvPicPr>
          <p:nvPr/>
        </p:nvPicPr>
        <p:blipFill>
          <a:blip r:embed="rId7"/>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3582110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897788" y="2898993"/>
            <a:ext cx="13529547" cy="6740307"/>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Thí nghiệm 2</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Lấy </a:t>
            </a:r>
            <a:r>
              <a:rPr lang="fr-FR" sz="3600">
                <a:latin typeface="Arial" panose="020B0604020202020204" pitchFamily="34" charset="0"/>
                <a:cs typeface="Arial" panose="020B0604020202020204" pitchFamily="34" charset="0"/>
              </a:rPr>
              <a:t>kẹp sắt kẹp mẩu than nhỏ hơ nóng đỏ trên ngọn lửa </a:t>
            </a:r>
            <a:r>
              <a:rPr lang="fr-FR" sz="3600">
                <a:latin typeface="Arial" panose="020B0604020202020204" pitchFamily="34" charset="0"/>
                <a:cs typeface="Arial" panose="020B0604020202020204" pitchFamily="34" charset="0"/>
              </a:rPr>
              <a:t>đèn </a:t>
            </a:r>
            <a:r>
              <a:rPr lang="fr-FR" sz="3600" smtClean="0">
                <a:latin typeface="Arial" panose="020B0604020202020204" pitchFamily="34" charset="0"/>
                <a:cs typeface="Arial" panose="020B0604020202020204" pitchFamily="34" charset="0"/>
              </a:rPr>
              <a:t>cồn </a:t>
            </a:r>
            <a:r>
              <a:rPr lang="fr-FR" sz="3600" smtClean="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sym typeface="Symbol" panose="05050102010706020507" pitchFamily="18" charset="2"/>
              </a:rPr>
              <a:t>Đ</a:t>
            </a:r>
            <a:r>
              <a:rPr lang="fr-FR" sz="3600" smtClean="0">
                <a:latin typeface="Arial" panose="020B0604020202020204" pitchFamily="34" charset="0"/>
                <a:cs typeface="Arial" panose="020B0604020202020204" pitchFamily="34" charset="0"/>
              </a:rPr>
              <a:t>ưa </a:t>
            </a:r>
            <a:r>
              <a:rPr lang="fr-FR" sz="3600">
                <a:latin typeface="Arial" panose="020B0604020202020204" pitchFamily="34" charset="0"/>
                <a:cs typeface="Arial" panose="020B0604020202020204" pitchFamily="34" charset="0"/>
              </a:rPr>
              <a:t>vào bình chứa khí oxygen</a:t>
            </a:r>
            <a:r>
              <a:rPr lang="fr-FR" sz="3600">
                <a:latin typeface="Arial" panose="020B0604020202020204" pitchFamily="34" charset="0"/>
                <a:cs typeface="Arial" panose="020B0604020202020204" pitchFamily="34" charset="0"/>
              </a:rPr>
              <a:t>. </a:t>
            </a:r>
            <a:endParaRPr lang="fr-FR" sz="36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Cẩn </a:t>
            </a:r>
            <a:r>
              <a:rPr lang="fr-FR" sz="3600">
                <a:latin typeface="Arial" panose="020B0604020202020204" pitchFamily="34" charset="0"/>
                <a:cs typeface="Arial" panose="020B0604020202020204" pitchFamily="34" charset="0"/>
              </a:rPr>
              <a:t>thận chạm tay vào thành bình để </a:t>
            </a:r>
            <a:r>
              <a:rPr lang="fr-FR" sz="3600">
                <a:latin typeface="Arial" panose="020B0604020202020204" pitchFamily="34" charset="0"/>
                <a:cs typeface="Arial" panose="020B0604020202020204" pitchFamily="34" charset="0"/>
              </a:rPr>
              <a:t>cảm </a:t>
            </a:r>
            <a:r>
              <a:rPr lang="fr-FR" sz="3600" smtClean="0">
                <a:latin typeface="Arial" panose="020B0604020202020204" pitchFamily="34" charset="0"/>
                <a:cs typeface="Arial" panose="020B0604020202020204" pitchFamily="34" charset="0"/>
              </a:rPr>
              <a:t>nhận.</a:t>
            </a:r>
            <a:endParaRPr lang="en-US" sz="3600">
              <a:latin typeface="Arial" panose="020B0604020202020204" pitchFamily="34" charset="0"/>
              <a:cs typeface="Arial" panose="020B0604020202020204" pitchFamily="34" charset="0"/>
            </a:endParaRPr>
          </a:p>
          <a:p>
            <a:pPr algn="just">
              <a:lnSpc>
                <a:spcPct val="150000"/>
              </a:lnSpc>
            </a:pPr>
            <a:r>
              <a:rPr lang="fr-FR" sz="3600" b="1">
                <a:latin typeface="Arial" panose="020B0604020202020204" pitchFamily="34" charset="0"/>
                <a:cs typeface="Arial" panose="020B0604020202020204" pitchFamily="34" charset="0"/>
              </a:rPr>
              <a:t>Thí nghiệm 3</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Cho </a:t>
            </a:r>
            <a:r>
              <a:rPr lang="fr-FR" sz="3600">
                <a:latin typeface="Arial" panose="020B0604020202020204" pitchFamily="34" charset="0"/>
                <a:cs typeface="Arial" panose="020B0604020202020204" pitchFamily="34" charset="0"/>
              </a:rPr>
              <a:t>khoảng 1 – 2 thìa thủy tinh bột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vào bình </a:t>
            </a:r>
            <a:r>
              <a:rPr lang="fr-FR" sz="3600">
                <a:latin typeface="Arial" panose="020B0604020202020204" pitchFamily="34" charset="0"/>
                <a:cs typeface="Arial" panose="020B0604020202020204" pitchFamily="34" charset="0"/>
              </a:rPr>
              <a:t>tam </a:t>
            </a:r>
            <a:r>
              <a:rPr lang="fr-FR" sz="3600" smtClean="0">
                <a:latin typeface="Arial" panose="020B0604020202020204" pitchFamily="34" charset="0"/>
                <a:cs typeface="Arial" panose="020B0604020202020204" pitchFamily="34" charset="0"/>
              </a:rPr>
              <a:t>giác </a:t>
            </a:r>
            <a:r>
              <a:rPr lang="fr-FR" sz="360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sym typeface="Symbol" panose="05050102010706020507" pitchFamily="18" charset="2"/>
              </a:rPr>
              <a:t>T</a:t>
            </a:r>
            <a:r>
              <a:rPr lang="fr-FR" sz="3600" smtClean="0">
                <a:latin typeface="Arial" panose="020B0604020202020204" pitchFamily="34" charset="0"/>
                <a:cs typeface="Arial" panose="020B0604020202020204" pitchFamily="34" charset="0"/>
              </a:rPr>
              <a:t>hêm </a:t>
            </a:r>
            <a:r>
              <a:rPr lang="fr-FR" sz="3600">
                <a:latin typeface="Arial" panose="020B0604020202020204" pitchFamily="34" charset="0"/>
                <a:cs typeface="Arial" panose="020B0604020202020204" pitchFamily="34" charset="0"/>
              </a:rPr>
              <a:t>vào bình 10 ml dung dịch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a:t>
            </a:r>
            <a:r>
              <a:rPr lang="fr-FR" sz="3600">
                <a:latin typeface="Arial" panose="020B0604020202020204" pitchFamily="34" charset="0"/>
                <a:cs typeface="Arial" panose="020B0604020202020204" pitchFamily="34" charset="0"/>
              </a:rPr>
              <a:t>. </a:t>
            </a:r>
            <a:endParaRPr lang="fr-FR" sz="36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Chạm </a:t>
            </a:r>
            <a:r>
              <a:rPr lang="fr-FR" sz="3600">
                <a:latin typeface="Arial" panose="020B0604020202020204" pitchFamily="34" charset="0"/>
                <a:cs typeface="Arial" panose="020B0604020202020204" pitchFamily="34" charset="0"/>
              </a:rPr>
              <a:t>tay vào thành bình để </a:t>
            </a:r>
            <a:r>
              <a:rPr lang="fr-FR" sz="3600">
                <a:latin typeface="Arial" panose="020B0604020202020204" pitchFamily="34" charset="0"/>
                <a:cs typeface="Arial" panose="020B0604020202020204" pitchFamily="34" charset="0"/>
              </a:rPr>
              <a:t>cảm </a:t>
            </a:r>
            <a:r>
              <a:rPr lang="fr-FR" sz="3600" smtClean="0">
                <a:latin typeface="Arial" panose="020B0604020202020204" pitchFamily="34" charset="0"/>
                <a:cs typeface="Arial" panose="020B0604020202020204" pitchFamily="34" charset="0"/>
              </a:rPr>
              <a:t>nhận.</a:t>
            </a:r>
            <a:endParaRPr lang="en-US" sz="360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pic>
        <p:nvPicPr>
          <p:cNvPr id="14" name="Picture 10"/>
          <p:cNvPicPr>
            <a:picLocks noChangeAspect="1"/>
          </p:cNvPicPr>
          <p:nvPr/>
        </p:nvPicPr>
        <p:blipFill>
          <a:blip r:embed="rId4"/>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311629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6" dur="500"/>
                                        <p:tgtEl>
                                          <p:spTgt spid="2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wipe(down)">
                                      <p:cBhvr>
                                        <p:cTn id="25" dur="500"/>
                                        <p:tgtEl>
                                          <p:spTgt spid="22">
                                            <p:txEl>
                                              <p:pRg st="3" end="3"/>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9" dur="500"/>
                                        <p:tgtEl>
                                          <p:spTgt spid="22">
                                            <p:txEl>
                                              <p:pRg st="4" end="4"/>
                                            </p:txEl>
                                          </p:spTgt>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1143001" y="-1104900"/>
            <a:ext cx="22184686" cy="14099884"/>
            <a:chOff x="-364685" y="-357808"/>
            <a:chExt cx="29579583" cy="18799846"/>
          </a:xfrm>
        </p:grpSpPr>
        <p:grpSp>
          <p:nvGrpSpPr>
            <p:cNvPr id="4" name="Group 4"/>
            <p:cNvGrpSpPr/>
            <p:nvPr/>
          </p:nvGrpSpPr>
          <p:grpSpPr>
            <a:xfrm>
              <a:off x="-364685" y="90234"/>
              <a:ext cx="4697997" cy="15509815"/>
              <a:chOff x="-68404" y="-57150"/>
              <a:chExt cx="881204" cy="2909178"/>
            </a:xfrm>
          </p:grpSpPr>
          <p:sp>
            <p:nvSpPr>
              <p:cNvPr id="5" name="Freeform 5"/>
              <p:cNvSpPr/>
              <p:nvPr/>
            </p:nvSpPr>
            <p:spPr>
              <a:xfrm>
                <a:off x="-68404"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90234"/>
              <a:ext cx="4333313" cy="15509815"/>
              <a:chOff x="0" y="-57150"/>
              <a:chExt cx="812800" cy="2909178"/>
            </a:xfrm>
          </p:grpSpPr>
          <p:sp>
            <p:nvSpPr>
              <p:cNvPr id="8" name="Freeform 8"/>
              <p:cNvSpPr/>
              <p:nvPr/>
            </p:nvSpPr>
            <p:spPr>
              <a:xfrm>
                <a:off x="6695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1558013" y="-10965698"/>
              <a:ext cx="4691120" cy="25906899"/>
              <a:chOff x="-67114" y="-57150"/>
              <a:chExt cx="879914" cy="4859360"/>
            </a:xfrm>
          </p:grpSpPr>
          <p:sp>
            <p:nvSpPr>
              <p:cNvPr id="11" name="Freeform 11"/>
              <p:cNvSpPr/>
              <p:nvPr/>
            </p:nvSpPr>
            <p:spPr>
              <a:xfrm>
                <a:off x="-67114"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1592095" y="3321932"/>
              <a:ext cx="4333313" cy="25906899"/>
              <a:chOff x="0" y="-57150"/>
              <a:chExt cx="812800" cy="4859360"/>
            </a:xfrm>
          </p:grpSpPr>
          <p:sp>
            <p:nvSpPr>
              <p:cNvPr id="14" name="Freeform 14"/>
              <p:cNvSpPr/>
              <p:nvPr/>
            </p:nvSpPr>
            <p:spPr>
              <a:xfrm>
                <a:off x="74507"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2064">
            <a:off x="477691" y="536471"/>
            <a:ext cx="2436139" cy="283872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25232" flipV="1">
            <a:off x="327709" y="6940297"/>
            <a:ext cx="2736104" cy="2736104"/>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94321" y="7150056"/>
            <a:ext cx="2717478" cy="2653247"/>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34777">
            <a:off x="16145692" y="503404"/>
            <a:ext cx="1637282" cy="2904855"/>
          </a:xfrm>
          <a:prstGeom prst="rect">
            <a:avLst/>
          </a:prstGeom>
        </p:spPr>
      </p:pic>
      <p:grpSp>
        <p:nvGrpSpPr>
          <p:cNvPr id="22" name="Group 22"/>
          <p:cNvGrpSpPr/>
          <p:nvPr/>
        </p:nvGrpSpPr>
        <p:grpSpPr>
          <a:xfrm>
            <a:off x="1580935"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9262" y="4269523"/>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438741" y="7310183"/>
            <a:ext cx="433712" cy="411632"/>
          </a:xfrm>
          <a:prstGeom prst="rect">
            <a:avLst/>
          </a:prstGeom>
        </p:spPr>
      </p:pic>
      <p:grpSp>
        <p:nvGrpSpPr>
          <p:cNvPr id="26" name="Group 26"/>
          <p:cNvGrpSpPr>
            <a:grpSpLocks noChangeAspect="1"/>
          </p:cNvGrpSpPr>
          <p:nvPr/>
        </p:nvGrpSpPr>
        <p:grpSpPr>
          <a:xfrm rot="1977585">
            <a:off x="2989911"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1751685"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8555" y="6167686"/>
            <a:ext cx="464062" cy="471782"/>
          </a:xfrm>
          <a:prstGeom prst="rect">
            <a:avLst/>
          </a:prstGeom>
        </p:spPr>
      </p:pic>
      <p:grpSp>
        <p:nvGrpSpPr>
          <p:cNvPr id="31" name="Group 31"/>
          <p:cNvGrpSpPr>
            <a:grpSpLocks noChangeAspect="1"/>
          </p:cNvGrpSpPr>
          <p:nvPr/>
        </p:nvGrpSpPr>
        <p:grpSpPr>
          <a:xfrm rot="-874149">
            <a:off x="774507"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33" name="Picture 3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571068" y="792809"/>
            <a:ext cx="464062" cy="471782"/>
          </a:xfrm>
          <a:prstGeom prst="rect">
            <a:avLst/>
          </a:prstGeom>
        </p:spPr>
      </p:pic>
      <p:grpSp>
        <p:nvGrpSpPr>
          <p:cNvPr id="34" name="Group 34"/>
          <p:cNvGrpSpPr/>
          <p:nvPr/>
        </p:nvGrpSpPr>
        <p:grpSpPr>
          <a:xfrm rot="-2074858">
            <a:off x="15741414"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74858">
            <a:off x="14961933" y="839557"/>
            <a:ext cx="238202" cy="236037"/>
          </a:xfrm>
          <a:prstGeom prst="rect">
            <a:avLst/>
          </a:prstGeom>
        </p:spPr>
      </p:pic>
      <p:pic>
        <p:nvPicPr>
          <p:cNvPr id="37" name="Picture 3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846654">
            <a:off x="17417759" y="5898826"/>
            <a:ext cx="433712" cy="411632"/>
          </a:xfrm>
          <a:prstGeom prst="rect">
            <a:avLst/>
          </a:prstGeom>
        </p:spPr>
      </p:pic>
      <p:pic>
        <p:nvPicPr>
          <p:cNvPr id="38" name="Picture 3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074858">
            <a:off x="17654847" y="4129890"/>
            <a:ext cx="464062" cy="471782"/>
          </a:xfrm>
          <a:prstGeom prst="rect">
            <a:avLst/>
          </a:prstGeom>
        </p:spPr>
      </p:pic>
      <p:grpSp>
        <p:nvGrpSpPr>
          <p:cNvPr id="39" name="Group 39"/>
          <p:cNvGrpSpPr>
            <a:grpSpLocks noChangeAspect="1"/>
          </p:cNvGrpSpPr>
          <p:nvPr/>
        </p:nvGrpSpPr>
        <p:grpSpPr>
          <a:xfrm rot="-2949008">
            <a:off x="16241695"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734556"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6113767"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21"/>
          <p:cNvSpPr txBox="1"/>
          <p:nvPr/>
        </p:nvSpPr>
        <p:spPr>
          <a:xfrm>
            <a:off x="2914484" y="2815748"/>
            <a:ext cx="12842740" cy="4647875"/>
          </a:xfrm>
          <a:prstGeom prst="rect">
            <a:avLst/>
          </a:prstGeom>
        </p:spPr>
        <p:txBody>
          <a:bodyPr wrap="square" lIns="0" tIns="0" rIns="0" bIns="0" rtlCol="0" anchor="ctr">
            <a:spAutoFit/>
          </a:bodyPr>
          <a:lstStyle/>
          <a:p>
            <a:pPr algn="ctr">
              <a:lnSpc>
                <a:spcPct val="150000"/>
              </a:lnSpc>
              <a:spcBef>
                <a:spcPct val="0"/>
              </a:spcBef>
            </a:pPr>
            <a:r>
              <a:rPr lang="en-US" sz="7000" b="1" smtClean="0">
                <a:solidFill>
                  <a:schemeClr val="accent2"/>
                </a:solidFill>
                <a:latin typeface="Arial" panose="020B0604020202020204" pitchFamily="34" charset="0"/>
                <a:cs typeface="Arial" panose="020B0604020202020204" pitchFamily="34" charset="0"/>
              </a:rPr>
              <a:t>BÀI 2. PHẢN ỨNG HOÁ HỌC VÀ NĂNG LƯỢNG CỦA PHẢN ỨNG HOÁ HỌC</a:t>
            </a:r>
            <a:endParaRPr lang="en-US" sz="70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91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2" name="Group 1"/>
          <p:cNvGrpSpPr/>
          <p:nvPr/>
        </p:nvGrpSpPr>
        <p:grpSpPr>
          <a:xfrm>
            <a:off x="1143000" y="1028700"/>
            <a:ext cx="9063325" cy="1078337"/>
            <a:chOff x="1324917" y="1072075"/>
            <a:chExt cx="9063325" cy="1078337"/>
          </a:xfrm>
        </p:grpSpPr>
        <p:pic>
          <p:nvPicPr>
            <p:cNvPr id="11" name="Picture 10"/>
            <p:cNvPicPr>
              <a:picLocks noChangeAspect="1"/>
            </p:cNvPicPr>
            <p:nvPr/>
          </p:nvPicPr>
          <p:blipFill>
            <a:blip r:embed="rId4"/>
            <a:stretch>
              <a:fillRect/>
            </a:stretch>
          </p:blipFill>
          <p:spPr>
            <a:xfrm>
              <a:off x="1324917" y="1072075"/>
              <a:ext cx="1265883" cy="1078337"/>
            </a:xfrm>
            <a:prstGeom prst="rect">
              <a:avLst/>
            </a:prstGeom>
          </p:spPr>
        </p:pic>
        <p:sp>
          <p:nvSpPr>
            <p:cNvPr id="12" name="Rectangle 11"/>
            <p:cNvSpPr/>
            <p:nvPr/>
          </p:nvSpPr>
          <p:spPr>
            <a:xfrm>
              <a:off x="2743200" y="1311414"/>
              <a:ext cx="7645042" cy="707886"/>
            </a:xfrm>
            <a:prstGeom prst="rect">
              <a:avLst/>
            </a:prstGeom>
          </p:spPr>
          <p:txBody>
            <a:bodyPr wrap="none">
              <a:spAutoFit/>
            </a:bodyPr>
            <a:lstStyle/>
            <a:p>
              <a:r>
                <a:rPr lang="en-US" sz="4000" b="1" smtClean="0">
                  <a:solidFill>
                    <a:srgbClr val="002060"/>
                  </a:solidFill>
                  <a:latin typeface="Arial" panose="020B0604020202020204" pitchFamily="34" charset="0"/>
                  <a:cs typeface="Arial" panose="020B0604020202020204" pitchFamily="34" charset="0"/>
                </a:rPr>
                <a:t>Hoàn thành phiếu học tập số 2</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14" name="Group 13"/>
          <p:cNvGrpSpPr/>
          <p:nvPr/>
        </p:nvGrpSpPr>
        <p:grpSpPr>
          <a:xfrm>
            <a:off x="1981200" y="2095500"/>
            <a:ext cx="6936298" cy="7215119"/>
            <a:chOff x="963742" y="2763886"/>
            <a:chExt cx="6936298" cy="7215119"/>
          </a:xfrm>
        </p:grpSpPr>
        <p:grpSp>
          <p:nvGrpSpPr>
            <p:cNvPr id="18" name="Group 3"/>
            <p:cNvGrpSpPr/>
            <p:nvPr/>
          </p:nvGrpSpPr>
          <p:grpSpPr>
            <a:xfrm>
              <a:off x="963742" y="3466186"/>
              <a:ext cx="6936298" cy="6512819"/>
              <a:chOff x="0" y="-38100"/>
              <a:chExt cx="1553294" cy="1207490"/>
            </a:xfrm>
          </p:grpSpPr>
          <p:sp>
            <p:nvSpPr>
              <p:cNvPr id="24" name="Freeform 4"/>
              <p:cNvSpPr/>
              <p:nvPr/>
            </p:nvSpPr>
            <p:spPr>
              <a:xfrm>
                <a:off x="0" y="-38100"/>
                <a:ext cx="1553294" cy="1207490"/>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25"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0" name="Rectangle 19"/>
            <p:cNvSpPr/>
            <p:nvPr/>
          </p:nvSpPr>
          <p:spPr>
            <a:xfrm>
              <a:off x="1310258" y="3879995"/>
              <a:ext cx="6243264" cy="5909310"/>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1. </a:t>
              </a:r>
              <a:r>
                <a:rPr lang="fr-FR" sz="3600" smtClean="0">
                  <a:latin typeface="Arial" panose="020B0604020202020204" pitchFamily="34" charset="0"/>
                  <a:cs typeface="Arial" panose="020B0604020202020204" pitchFamily="34" charset="0"/>
                </a:rPr>
                <a:t>Nêu </a:t>
              </a:r>
              <a:r>
                <a:rPr lang="fr-FR" sz="3600">
                  <a:latin typeface="Arial" panose="020B0604020202020204" pitchFamily="34" charset="0"/>
                  <a:cs typeface="Arial" panose="020B0604020202020204" pitchFamily="34" charset="0"/>
                </a:rPr>
                <a:t>hiện tượng xảy ra ở thí nghiệm 2 </a:t>
              </a:r>
              <a:r>
                <a:rPr lang="fr-FR" sz="3600">
                  <a:latin typeface="Arial" panose="020B0604020202020204" pitchFamily="34" charset="0"/>
                  <a:cs typeface="Arial" panose="020B0604020202020204" pitchFamily="34" charset="0"/>
                </a:rPr>
                <a:t>và </a:t>
              </a:r>
              <a:r>
                <a:rPr lang="fr-FR" sz="3600" smtClean="0">
                  <a:latin typeface="Arial" panose="020B0604020202020204" pitchFamily="34" charset="0"/>
                  <a:cs typeface="Arial" panose="020B0604020202020204" pitchFamily="34" charset="0"/>
                </a:rPr>
                <a:t>3.</a:t>
              </a:r>
            </a:p>
            <a:p>
              <a:pPr algn="just">
                <a:lnSpc>
                  <a:spcPct val="150000"/>
                </a:lnSpc>
              </a:pPr>
              <a:r>
                <a:rPr lang="fr-FR" sz="3600" smtClean="0">
                  <a:latin typeface="Arial" panose="020B0604020202020204" pitchFamily="34" charset="0"/>
                  <a:cs typeface="Arial" panose="020B0604020202020204" pitchFamily="34" charset="0"/>
                </a:rPr>
                <a:t>2. Đọc </a:t>
              </a:r>
              <a:r>
                <a:rPr lang="fr-FR" sz="3600">
                  <a:latin typeface="Arial" panose="020B0604020202020204" pitchFamily="34" charset="0"/>
                  <a:cs typeface="Arial" panose="020B0604020202020204" pitchFamily="34" charset="0"/>
                </a:rPr>
                <a:t>thông tin và quan sát hình </a:t>
              </a:r>
              <a:r>
                <a:rPr lang="fr-FR" sz="3600">
                  <a:latin typeface="Arial" panose="020B0604020202020204" pitchFamily="34" charset="0"/>
                  <a:cs typeface="Arial" panose="020B0604020202020204" pitchFamily="34" charset="0"/>
                </a:rPr>
                <a:t>2.7 </a:t>
              </a:r>
              <a:r>
                <a:rPr lang="fr-FR" sz="3600" smtClean="0">
                  <a:latin typeface="Arial" panose="020B0604020202020204" pitchFamily="34" charset="0"/>
                  <a:cs typeface="Arial" panose="020B0604020202020204" pitchFamily="34" charset="0"/>
                </a:rPr>
                <a:t>(SGK tr.20), </a:t>
              </a:r>
              <a:r>
                <a:rPr lang="fr-FR" sz="3600">
                  <a:latin typeface="Arial" panose="020B0604020202020204" pitchFamily="34" charset="0"/>
                  <a:cs typeface="Arial" panose="020B0604020202020204" pitchFamily="34" charset="0"/>
                </a:rPr>
                <a:t>cho biết: Phản ứng tỏa nhiệt là gì? Phản ứng thu nhiệt là gì? Lấy </a:t>
              </a:r>
              <a:r>
                <a:rPr lang="fr-FR" sz="3600">
                  <a:latin typeface="Arial" panose="020B0604020202020204" pitchFamily="34" charset="0"/>
                  <a:cs typeface="Arial" panose="020B0604020202020204" pitchFamily="34" charset="0"/>
                </a:rPr>
                <a:t>ví </a:t>
              </a:r>
              <a:r>
                <a:rPr lang="fr-FR" sz="3600" smtClean="0">
                  <a:latin typeface="Arial" panose="020B0604020202020204" pitchFamily="34" charset="0"/>
                  <a:cs typeface="Arial" panose="020B0604020202020204" pitchFamily="34" charset="0"/>
                </a:rPr>
                <a:t>dụ.</a:t>
              </a:r>
              <a:endParaRPr lang="en-US" sz="36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053" y="2763886"/>
              <a:ext cx="1549675" cy="1549675"/>
            </a:xfrm>
            <a:prstGeom prst="rect">
              <a:avLst/>
            </a:prstGeom>
          </p:spPr>
        </p:pic>
      </p:grpSp>
      <p:pic>
        <p:nvPicPr>
          <p:cNvPr id="3" name="Picture 2"/>
          <p:cNvPicPr>
            <a:picLocks noChangeAspect="1"/>
          </p:cNvPicPr>
          <p:nvPr/>
        </p:nvPicPr>
        <p:blipFill>
          <a:blip r:embed="rId6"/>
          <a:stretch>
            <a:fillRect/>
          </a:stretch>
        </p:blipFill>
        <p:spPr>
          <a:xfrm>
            <a:off x="9487797" y="3795588"/>
            <a:ext cx="7838026" cy="4517242"/>
          </a:xfrm>
          <a:prstGeom prst="rect">
            <a:avLst/>
          </a:prstGeom>
        </p:spPr>
      </p:pic>
    </p:spTree>
    <p:extLst>
      <p:ext uri="{BB962C8B-B14F-4D97-AF65-F5344CB8AC3E}">
        <p14:creationId xmlns:p14="http://schemas.microsoft.com/office/powerpoint/2010/main" val="396110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2" name="Group 1"/>
          <p:cNvGrpSpPr/>
          <p:nvPr/>
        </p:nvGrpSpPr>
        <p:grpSpPr>
          <a:xfrm>
            <a:off x="1143000" y="1028700"/>
            <a:ext cx="9063325" cy="1078337"/>
            <a:chOff x="1324917" y="1072075"/>
            <a:chExt cx="9063325" cy="1078337"/>
          </a:xfrm>
        </p:grpSpPr>
        <p:pic>
          <p:nvPicPr>
            <p:cNvPr id="11" name="Picture 10"/>
            <p:cNvPicPr>
              <a:picLocks noChangeAspect="1"/>
            </p:cNvPicPr>
            <p:nvPr/>
          </p:nvPicPr>
          <p:blipFill>
            <a:blip r:embed="rId4"/>
            <a:stretch>
              <a:fillRect/>
            </a:stretch>
          </p:blipFill>
          <p:spPr>
            <a:xfrm>
              <a:off x="1324917" y="1072075"/>
              <a:ext cx="1265883" cy="1078337"/>
            </a:xfrm>
            <a:prstGeom prst="rect">
              <a:avLst/>
            </a:prstGeom>
          </p:spPr>
        </p:pic>
        <p:sp>
          <p:nvSpPr>
            <p:cNvPr id="12" name="Rectangle 11"/>
            <p:cNvSpPr/>
            <p:nvPr/>
          </p:nvSpPr>
          <p:spPr>
            <a:xfrm>
              <a:off x="2743200" y="1311414"/>
              <a:ext cx="7645042" cy="707886"/>
            </a:xfrm>
            <a:prstGeom prst="rect">
              <a:avLst/>
            </a:prstGeom>
          </p:spPr>
          <p:txBody>
            <a:bodyPr wrap="none">
              <a:spAutoFit/>
            </a:bodyPr>
            <a:lstStyle/>
            <a:p>
              <a:r>
                <a:rPr lang="en-US" sz="4000" b="1" smtClean="0">
                  <a:solidFill>
                    <a:srgbClr val="002060"/>
                  </a:solidFill>
                  <a:latin typeface="Arial" panose="020B0604020202020204" pitchFamily="34" charset="0"/>
                  <a:cs typeface="Arial" panose="020B0604020202020204" pitchFamily="34" charset="0"/>
                </a:rPr>
                <a:t>Hoàn thành phiếu học tập số 2</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14" name="Group 13"/>
          <p:cNvGrpSpPr/>
          <p:nvPr/>
        </p:nvGrpSpPr>
        <p:grpSpPr>
          <a:xfrm>
            <a:off x="1981200" y="2095500"/>
            <a:ext cx="6936298" cy="7215119"/>
            <a:chOff x="963742" y="2763886"/>
            <a:chExt cx="6936298" cy="7215119"/>
          </a:xfrm>
        </p:grpSpPr>
        <p:grpSp>
          <p:nvGrpSpPr>
            <p:cNvPr id="18" name="Group 3"/>
            <p:cNvGrpSpPr/>
            <p:nvPr/>
          </p:nvGrpSpPr>
          <p:grpSpPr>
            <a:xfrm>
              <a:off x="963742" y="3466186"/>
              <a:ext cx="6936298" cy="6512819"/>
              <a:chOff x="0" y="-38100"/>
              <a:chExt cx="1553294" cy="1207490"/>
            </a:xfrm>
          </p:grpSpPr>
          <p:sp>
            <p:nvSpPr>
              <p:cNvPr id="24" name="Freeform 4"/>
              <p:cNvSpPr/>
              <p:nvPr/>
            </p:nvSpPr>
            <p:spPr>
              <a:xfrm>
                <a:off x="0" y="-38100"/>
                <a:ext cx="1553294" cy="1207490"/>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25"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0" name="Rectangle 19"/>
            <p:cNvSpPr/>
            <p:nvPr/>
          </p:nvSpPr>
          <p:spPr>
            <a:xfrm>
              <a:off x="1310258" y="3879995"/>
              <a:ext cx="6243264" cy="5909310"/>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3. </a:t>
              </a:r>
              <a:r>
                <a:rPr lang="fr-FR" sz="3600">
                  <a:latin typeface="Arial" panose="020B0604020202020204" pitchFamily="34" charset="0"/>
                  <a:cs typeface="Arial" panose="020B0604020202020204" pitchFamily="34" charset="0"/>
                </a:rPr>
                <a:t>Trong các phản ứng hóa học ở thí nghiệm 2 </a:t>
              </a:r>
              <a:r>
                <a:rPr lang="fr-FR" sz="3600">
                  <a:latin typeface="Arial" panose="020B0604020202020204" pitchFamily="34" charset="0"/>
                  <a:cs typeface="Arial" panose="020B0604020202020204" pitchFamily="34" charset="0"/>
                </a:rPr>
                <a:t>và </a:t>
              </a:r>
              <a:r>
                <a:rPr lang="fr-FR" sz="3600" smtClean="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phản ứng nào tỏa nhiệt, phản ứng nào thu nhiệt?</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4. Trình bày ứng dụng của phản ứng tỏa nhiệt bằng sơ đồ </a:t>
              </a:r>
              <a:r>
                <a:rPr lang="fr-FR" sz="3600">
                  <a:latin typeface="Arial" panose="020B0604020202020204" pitchFamily="34" charset="0"/>
                  <a:cs typeface="Arial" panose="020B0604020202020204" pitchFamily="34" charset="0"/>
                </a:rPr>
                <a:t>tư </a:t>
              </a:r>
              <a:r>
                <a:rPr lang="fr-FR" sz="3600" smtClean="0">
                  <a:latin typeface="Arial" panose="020B0604020202020204" pitchFamily="34" charset="0"/>
                  <a:cs typeface="Arial" panose="020B0604020202020204" pitchFamily="34" charset="0"/>
                </a:rPr>
                <a:t>duy.</a:t>
              </a:r>
              <a:endParaRPr lang="en-US" sz="360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053" y="2763886"/>
              <a:ext cx="1549675" cy="1549675"/>
            </a:xfrm>
            <a:prstGeom prst="rect">
              <a:avLst/>
            </a:prstGeom>
          </p:spPr>
        </p:pic>
      </p:grpSp>
      <p:pic>
        <p:nvPicPr>
          <p:cNvPr id="19" name="Picture 18"/>
          <p:cNvPicPr/>
          <p:nvPr/>
        </p:nvPicPr>
        <p:blipFill rotWithShape="1">
          <a:blip r:embed="rId6"/>
          <a:srcRect l="2307" t="2403" r="1795"/>
          <a:stretch/>
        </p:blipFill>
        <p:spPr bwMode="auto">
          <a:xfrm>
            <a:off x="9375051" y="3350000"/>
            <a:ext cx="7950772" cy="5129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448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17" name="Group 16"/>
          <p:cNvGrpSpPr/>
          <p:nvPr/>
        </p:nvGrpSpPr>
        <p:grpSpPr>
          <a:xfrm>
            <a:off x="1749887" y="2472477"/>
            <a:ext cx="4494715" cy="5423129"/>
            <a:chOff x="5959961" y="1229843"/>
            <a:chExt cx="2586263" cy="3194792"/>
          </a:xfrm>
        </p:grpSpPr>
        <p:pic>
          <p:nvPicPr>
            <p:cNvPr id="21" name="Imagen 28" descr="Imagen que contiene interior, tabla, verde, botella&#10;&#10;Descripción generada automáticamente">
              <a:extLst>
                <a:ext uri="{FF2B5EF4-FFF2-40B4-BE49-F238E27FC236}">
                  <a16:creationId xmlns:a16="http://schemas.microsoft.com/office/drawing/2014/main" id="{B0016274-B10F-4C49-BF40-E9E191C4D34F}"/>
                </a:ext>
              </a:extLst>
            </p:cNvPr>
            <p:cNvPicPr>
              <a:picLocks noChangeAspect="1"/>
            </p:cNvPicPr>
            <p:nvPr/>
          </p:nvPicPr>
          <p:blipFill>
            <a:blip r:embed="rId4" cstate="print">
              <a:alphaModFix amt="75000"/>
              <a:extLst>
                <a:ext uri="{28A0092B-C50C-407E-A947-70E740481C1C}">
                  <a14:useLocalDpi xmlns:a14="http://schemas.microsoft.com/office/drawing/2010/main" val="0"/>
                </a:ext>
              </a:extLst>
            </a:blip>
            <a:stretch>
              <a:fillRect/>
            </a:stretch>
          </p:blipFill>
          <p:spPr>
            <a:xfrm>
              <a:off x="6806846" y="1727147"/>
              <a:ext cx="493903" cy="1852136"/>
            </a:xfrm>
            <a:prstGeom prst="rect">
              <a:avLst/>
            </a:prstGeom>
          </p:spPr>
        </p:pic>
        <p:pic>
          <p:nvPicPr>
            <p:cNvPr id="22" name="Imagen 24" descr="Icono&#10;&#10;Descripción generada automáticamente">
              <a:extLst>
                <a:ext uri="{FF2B5EF4-FFF2-40B4-BE49-F238E27FC236}">
                  <a16:creationId xmlns:a16="http://schemas.microsoft.com/office/drawing/2014/main" id="{38D5BF53-EDD3-4A19-A2E5-E5D9149732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141" y="2138234"/>
              <a:ext cx="1439083" cy="2036130"/>
            </a:xfrm>
            <a:prstGeom prst="rect">
              <a:avLst/>
            </a:prstGeom>
          </p:spPr>
        </p:pic>
        <p:pic>
          <p:nvPicPr>
            <p:cNvPr id="26" name="Imagen 20" descr="Imagen en blanco y negro de la luna&#10;&#10;Descripción generada automáticamente con confianza baja">
              <a:extLst>
                <a:ext uri="{FF2B5EF4-FFF2-40B4-BE49-F238E27FC236}">
                  <a16:creationId xmlns:a16="http://schemas.microsoft.com/office/drawing/2014/main" id="{01B45FF2-1CB6-40E8-9C2A-17D47841BF8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30362" y="1911359"/>
              <a:ext cx="163197" cy="177030"/>
            </a:xfrm>
            <a:prstGeom prst="rect">
              <a:avLst/>
            </a:prstGeom>
          </p:spPr>
        </p:pic>
        <p:pic>
          <p:nvPicPr>
            <p:cNvPr id="27" name="Imagen 22" descr="Imagen en blanco y negro de la luna&#10;&#10;Descripción generada automáticamente con confianza baja">
              <a:extLst>
                <a:ext uri="{FF2B5EF4-FFF2-40B4-BE49-F238E27FC236}">
                  <a16:creationId xmlns:a16="http://schemas.microsoft.com/office/drawing/2014/main" id="{B7E33052-DFFC-47CE-B529-DDFB2971F7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20960" y="1829301"/>
              <a:ext cx="132141" cy="143341"/>
            </a:xfrm>
            <a:prstGeom prst="rect">
              <a:avLst/>
            </a:prstGeom>
          </p:spPr>
        </p:pic>
        <p:pic>
          <p:nvPicPr>
            <p:cNvPr id="28" name="Imagen 27" descr="Imagen en blanco y negro de la luna&#10;&#10;Descripción generada automáticamente con confianza baja">
              <a:extLst>
                <a:ext uri="{FF2B5EF4-FFF2-40B4-BE49-F238E27FC236}">
                  <a16:creationId xmlns:a16="http://schemas.microsoft.com/office/drawing/2014/main" id="{166927F8-EC54-413B-8A01-B0E192D24C7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33652" y="1996008"/>
              <a:ext cx="120287" cy="130481"/>
            </a:xfrm>
            <a:prstGeom prst="rect">
              <a:avLst/>
            </a:prstGeom>
          </p:spPr>
        </p:pic>
        <p:pic>
          <p:nvPicPr>
            <p:cNvPr id="29" name="Imagen 29" descr="Imagen en blanco y negro de la luna&#10;&#10;Descripción generada automáticamente con confianza baja">
              <a:extLst>
                <a:ext uri="{FF2B5EF4-FFF2-40B4-BE49-F238E27FC236}">
                  <a16:creationId xmlns:a16="http://schemas.microsoft.com/office/drawing/2014/main" id="{190B9312-4001-4476-BAFC-2A4DD1DF52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30385" y="1680658"/>
              <a:ext cx="102761" cy="111471"/>
            </a:xfrm>
            <a:prstGeom prst="rect">
              <a:avLst/>
            </a:prstGeom>
          </p:spPr>
        </p:pic>
        <p:pic>
          <p:nvPicPr>
            <p:cNvPr id="30" name="Imagen 25" descr="Imagen que contiene Gráfico&#10;&#10;Descripción generada automáticamente">
              <a:extLst>
                <a:ext uri="{FF2B5EF4-FFF2-40B4-BE49-F238E27FC236}">
                  <a16:creationId xmlns:a16="http://schemas.microsoft.com/office/drawing/2014/main" id="{DD01E88D-CC04-465B-95F6-6C90ABD4C6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59961" y="2155064"/>
              <a:ext cx="1215247" cy="2269571"/>
            </a:xfrm>
            <a:prstGeom prst="rect">
              <a:avLst/>
            </a:prstGeom>
          </p:spPr>
        </p:pic>
        <p:pic>
          <p:nvPicPr>
            <p:cNvPr id="31" name="Imagen 31" descr="Imagen en blanco y negro de la luna&#10;&#10;Descripción generada automáticamente con confianza baja">
              <a:extLst>
                <a:ext uri="{FF2B5EF4-FFF2-40B4-BE49-F238E27FC236}">
                  <a16:creationId xmlns:a16="http://schemas.microsoft.com/office/drawing/2014/main" id="{95F1338E-C0F0-4DA0-AD4F-34D97C33A8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56787" y="1470677"/>
              <a:ext cx="163197" cy="177030"/>
            </a:xfrm>
            <a:prstGeom prst="rect">
              <a:avLst/>
            </a:prstGeom>
          </p:spPr>
        </p:pic>
        <p:pic>
          <p:nvPicPr>
            <p:cNvPr id="32" name="Imagen 33" descr="Imagen en blanco y negro de la luna&#10;&#10;Descripción generada automáticamente con confianza baja">
              <a:extLst>
                <a:ext uri="{FF2B5EF4-FFF2-40B4-BE49-F238E27FC236}">
                  <a16:creationId xmlns:a16="http://schemas.microsoft.com/office/drawing/2014/main" id="{351ED3E0-54EA-4BE1-B5B2-7BD0E6E4815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75960" y="1388619"/>
              <a:ext cx="132141" cy="143341"/>
            </a:xfrm>
            <a:prstGeom prst="rect">
              <a:avLst/>
            </a:prstGeom>
          </p:spPr>
        </p:pic>
        <p:pic>
          <p:nvPicPr>
            <p:cNvPr id="33" name="Imagen 35" descr="Imagen en blanco y negro de la luna&#10;&#10;Descripción generada automáticamente con confianza baja">
              <a:extLst>
                <a:ext uri="{FF2B5EF4-FFF2-40B4-BE49-F238E27FC236}">
                  <a16:creationId xmlns:a16="http://schemas.microsoft.com/office/drawing/2014/main" id="{F298F963-5DB9-4019-BE29-1931EEFFF5D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0527" y="1229843"/>
              <a:ext cx="120287" cy="130481"/>
            </a:xfrm>
            <a:prstGeom prst="rect">
              <a:avLst/>
            </a:prstGeom>
          </p:spPr>
        </p:pic>
        <p:pic>
          <p:nvPicPr>
            <p:cNvPr id="34" name="Imagen 36" descr="Imagen en blanco y negro de la luna&#10;&#10;Descripción generada automáticamente con confianza baja">
              <a:extLst>
                <a:ext uri="{FF2B5EF4-FFF2-40B4-BE49-F238E27FC236}">
                  <a16:creationId xmlns:a16="http://schemas.microsoft.com/office/drawing/2014/main" id="{5444576B-534A-4E7F-ACC5-4767B1EB801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85385" y="1656662"/>
              <a:ext cx="102761" cy="111471"/>
            </a:xfrm>
            <a:prstGeom prst="rect">
              <a:avLst/>
            </a:prstGeom>
          </p:spPr>
        </p:pic>
        <p:pic>
          <p:nvPicPr>
            <p:cNvPr id="35" name="Imagen 37" descr="Imagen en blanco y negro de la luna&#10;&#10;Descripción generada automáticamente con confianza baja">
              <a:extLst>
                <a:ext uri="{FF2B5EF4-FFF2-40B4-BE49-F238E27FC236}">
                  <a16:creationId xmlns:a16="http://schemas.microsoft.com/office/drawing/2014/main" id="{89574FA9-164E-42EC-A20D-EE050404366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93600" y="1963703"/>
              <a:ext cx="163197" cy="177030"/>
            </a:xfrm>
            <a:prstGeom prst="rect">
              <a:avLst/>
            </a:prstGeom>
          </p:spPr>
        </p:pic>
        <p:pic>
          <p:nvPicPr>
            <p:cNvPr id="36" name="Imagen 38" descr="Imagen en blanco y negro de la luna&#10;&#10;Descripción generada automáticamente con confianza baja">
              <a:extLst>
                <a:ext uri="{FF2B5EF4-FFF2-40B4-BE49-F238E27FC236}">
                  <a16:creationId xmlns:a16="http://schemas.microsoft.com/office/drawing/2014/main" id="{E7C2B904-0092-4590-A786-BA77D0C19B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87588" y="1726216"/>
              <a:ext cx="132141" cy="143341"/>
            </a:xfrm>
            <a:prstGeom prst="rect">
              <a:avLst/>
            </a:prstGeom>
          </p:spPr>
        </p:pic>
        <p:pic>
          <p:nvPicPr>
            <p:cNvPr id="37" name="Imagen 39" descr="Imagen en blanco y negro de la luna&#10;&#10;Descripción generada automáticamente con confianza baja">
              <a:extLst>
                <a:ext uri="{FF2B5EF4-FFF2-40B4-BE49-F238E27FC236}">
                  <a16:creationId xmlns:a16="http://schemas.microsoft.com/office/drawing/2014/main" id="{5B755371-56AB-4463-8A6A-77C01DC110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09805" y="1854823"/>
              <a:ext cx="120287" cy="130481"/>
            </a:xfrm>
            <a:prstGeom prst="rect">
              <a:avLst/>
            </a:prstGeom>
          </p:spPr>
        </p:pic>
        <p:pic>
          <p:nvPicPr>
            <p:cNvPr id="38" name="Imagen 40" descr="Imagen en blanco y negro de la luna&#10;&#10;Descripción generada automáticamente con confianza baja">
              <a:extLst>
                <a:ext uri="{FF2B5EF4-FFF2-40B4-BE49-F238E27FC236}">
                  <a16:creationId xmlns:a16="http://schemas.microsoft.com/office/drawing/2014/main" id="{FD6FF6D8-A6BB-49B3-AA5A-CF1DE5B1078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97013" y="1577573"/>
              <a:ext cx="102761" cy="111471"/>
            </a:xfrm>
            <a:prstGeom prst="rect">
              <a:avLst/>
            </a:prstGeom>
          </p:spPr>
        </p:pic>
      </p:grpSp>
      <p:sp>
        <p:nvSpPr>
          <p:cNvPr id="39" name="Rounded Rectangle 38"/>
          <p:cNvSpPr/>
          <p:nvPr/>
        </p:nvSpPr>
        <p:spPr>
          <a:xfrm>
            <a:off x="7308689" y="1478924"/>
            <a:ext cx="9373797" cy="33781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b="1">
                <a:solidFill>
                  <a:schemeClr val="tx1"/>
                </a:solidFill>
                <a:latin typeface="Arial" panose="020B0604020202020204" pitchFamily="34" charset="0"/>
                <a:cs typeface="Arial" panose="020B0604020202020204" pitchFamily="34" charset="0"/>
              </a:rPr>
              <a:t>Hiện tượng thí nghiệm 2:</a:t>
            </a:r>
            <a:r>
              <a:rPr lang="fr-FR" sz="3600">
                <a:solidFill>
                  <a:schemeClr val="tx1"/>
                </a:solidFill>
                <a:latin typeface="Arial" panose="020B0604020202020204" pitchFamily="34" charset="0"/>
                <a:cs typeface="Arial" panose="020B0604020202020204" pitchFamily="34" charset="0"/>
              </a:rPr>
              <a:t> Mẩu than hồng bùng cháy trong bình chứa khí 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chạm tay vào thành bình </a:t>
            </a:r>
            <a:r>
              <a:rPr lang="fr-FR" sz="3600">
                <a:solidFill>
                  <a:schemeClr val="tx1"/>
                </a:solidFill>
                <a:latin typeface="Arial" panose="020B0604020202020204" pitchFamily="34" charset="0"/>
                <a:cs typeface="Arial" panose="020B0604020202020204" pitchFamily="34" charset="0"/>
              </a:rPr>
              <a:t>thấy </a:t>
            </a:r>
            <a:r>
              <a:rPr lang="fr-FR" sz="3600" smtClean="0">
                <a:solidFill>
                  <a:schemeClr val="tx1"/>
                </a:solidFill>
                <a:latin typeface="Arial" panose="020B0604020202020204" pitchFamily="34" charset="0"/>
                <a:cs typeface="Arial" panose="020B0604020202020204" pitchFamily="34" charset="0"/>
              </a:rPr>
              <a:t>nóng.</a:t>
            </a:r>
            <a:endParaRPr lang="en-US" sz="3600">
              <a:solidFill>
                <a:schemeClr val="tx1"/>
              </a:solidFill>
              <a:latin typeface="Arial" panose="020B0604020202020204" pitchFamily="34" charset="0"/>
              <a:cs typeface="Arial" panose="020B0604020202020204" pitchFamily="34" charset="0"/>
            </a:endParaRPr>
          </a:p>
        </p:txBody>
      </p:sp>
      <p:sp>
        <p:nvSpPr>
          <p:cNvPr id="40" name="Rounded Rectangle 39"/>
          <p:cNvSpPr/>
          <p:nvPr/>
        </p:nvSpPr>
        <p:spPr>
          <a:xfrm>
            <a:off x="7308689" y="5651544"/>
            <a:ext cx="9373797" cy="33781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b="1">
                <a:solidFill>
                  <a:schemeClr val="tx1"/>
                </a:solidFill>
                <a:latin typeface="Arial" panose="020B0604020202020204" pitchFamily="34" charset="0"/>
                <a:cs typeface="Arial" panose="020B0604020202020204" pitchFamily="34" charset="0"/>
              </a:rPr>
              <a:t>Hiện tượng thí nghiệm 3: </a:t>
            </a:r>
            <a:r>
              <a:rPr lang="fr-FR" sz="3600">
                <a:solidFill>
                  <a:schemeClr val="tx1"/>
                </a:solidFill>
                <a:latin typeface="Arial" panose="020B0604020202020204" pitchFamily="34" charset="0"/>
                <a:cs typeface="Arial" panose="020B0604020202020204" pitchFamily="34" charset="0"/>
              </a:rPr>
              <a:t>Có hiện tượng sủi bọt khí, chạm tay thành bình thấy lạnh</a:t>
            </a:r>
            <a:endParaRPr lang="en-US" sz="360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067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edge">
                                      <p:cBhvr>
                                        <p:cTn id="7" dur="500"/>
                                        <p:tgtEl>
                                          <p:spTgt spid="3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edg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23200058"/>
              </p:ext>
            </p:extLst>
          </p:nvPr>
        </p:nvGraphicFramePr>
        <p:xfrm>
          <a:off x="1023261" y="901619"/>
          <a:ext cx="16535400" cy="8564846"/>
        </p:xfrm>
        <a:graphic>
          <a:graphicData uri="http://schemas.openxmlformats.org/drawingml/2006/table">
            <a:tbl>
              <a:tblPr firstRow="1" bandRow="1">
                <a:tableStyleId>{5940675A-B579-460E-94D1-54222C63F5DA}</a:tableStyleId>
              </a:tblPr>
              <a:tblGrid>
                <a:gridCol w="4234539">
                  <a:extLst>
                    <a:ext uri="{9D8B030D-6E8A-4147-A177-3AD203B41FA5}">
                      <a16:colId xmlns:a16="http://schemas.microsoft.com/office/drawing/2014/main" val="298355170"/>
                    </a:ext>
                  </a:extLst>
                </a:gridCol>
                <a:gridCol w="5715000">
                  <a:extLst>
                    <a:ext uri="{9D8B030D-6E8A-4147-A177-3AD203B41FA5}">
                      <a16:colId xmlns:a16="http://schemas.microsoft.com/office/drawing/2014/main" val="742250030"/>
                    </a:ext>
                  </a:extLst>
                </a:gridCol>
                <a:gridCol w="6585861">
                  <a:extLst>
                    <a:ext uri="{9D8B030D-6E8A-4147-A177-3AD203B41FA5}">
                      <a16:colId xmlns:a16="http://schemas.microsoft.com/office/drawing/2014/main" val="1585338960"/>
                    </a:ext>
                  </a:extLst>
                </a:gridCol>
              </a:tblGrid>
              <a:tr h="801322">
                <a:tc>
                  <a:txBody>
                    <a:bodyPr/>
                    <a:lstStyle/>
                    <a:p>
                      <a:pPr algn="ctr"/>
                      <a:endParaRPr lang="en-US" sz="3600">
                        <a:solidFill>
                          <a:schemeClr val="bg1"/>
                        </a:solidFill>
                        <a:latin typeface="Arial" panose="020B0604020202020204" pitchFamily="34" charset="0"/>
                        <a:cs typeface="Arial" panose="020B0604020202020204" pitchFamily="34" charset="0"/>
                      </a:endParaRPr>
                    </a:p>
                  </a:txBody>
                  <a:tcPr anchor="ctr">
                    <a:solidFill>
                      <a:srgbClr val="00AD9C"/>
                    </a:solidFill>
                  </a:tcPr>
                </a:tc>
                <a:tc>
                  <a:txBody>
                    <a:bodyPr/>
                    <a:lstStyle/>
                    <a:p>
                      <a:pPr algn="ctr"/>
                      <a:r>
                        <a:rPr lang="en-US" sz="3600" b="1" smtClean="0">
                          <a:solidFill>
                            <a:schemeClr val="bg1"/>
                          </a:solidFill>
                          <a:latin typeface="Arial" panose="020B0604020202020204" pitchFamily="34" charset="0"/>
                          <a:cs typeface="Arial" panose="020B0604020202020204" pitchFamily="34" charset="0"/>
                        </a:rPr>
                        <a:t>Khái</a:t>
                      </a:r>
                      <a:r>
                        <a:rPr lang="en-US" sz="3600" b="1" baseline="0" smtClean="0">
                          <a:solidFill>
                            <a:schemeClr val="bg1"/>
                          </a:solidFill>
                          <a:latin typeface="Arial" panose="020B0604020202020204" pitchFamily="34" charset="0"/>
                          <a:cs typeface="Arial" panose="020B0604020202020204" pitchFamily="34" charset="0"/>
                        </a:rPr>
                        <a:t> niệm</a:t>
                      </a:r>
                      <a:endParaRPr lang="en-US" sz="3600" b="1">
                        <a:solidFill>
                          <a:schemeClr val="bg1"/>
                        </a:solidFill>
                        <a:latin typeface="Arial" panose="020B0604020202020204" pitchFamily="34" charset="0"/>
                        <a:cs typeface="Arial" panose="020B0604020202020204" pitchFamily="34" charset="0"/>
                      </a:endParaRPr>
                    </a:p>
                  </a:txBody>
                  <a:tcPr anchor="ctr">
                    <a:solidFill>
                      <a:srgbClr val="00AD9C"/>
                    </a:solidFill>
                  </a:tcPr>
                </a:tc>
                <a:tc>
                  <a:txBody>
                    <a:bodyPr/>
                    <a:lstStyle/>
                    <a:p>
                      <a:pPr algn="ctr"/>
                      <a:r>
                        <a:rPr lang="en-US" sz="3600" b="1" smtClean="0">
                          <a:solidFill>
                            <a:schemeClr val="bg1"/>
                          </a:solidFill>
                          <a:latin typeface="Arial" panose="020B0604020202020204" pitchFamily="34" charset="0"/>
                          <a:cs typeface="Arial" panose="020B0604020202020204" pitchFamily="34" charset="0"/>
                        </a:rPr>
                        <a:t>Ví</a:t>
                      </a:r>
                      <a:r>
                        <a:rPr lang="en-US" sz="3600" b="1" baseline="0" smtClean="0">
                          <a:solidFill>
                            <a:schemeClr val="bg1"/>
                          </a:solidFill>
                          <a:latin typeface="Arial" panose="020B0604020202020204" pitchFamily="34" charset="0"/>
                          <a:cs typeface="Arial" panose="020B0604020202020204" pitchFamily="34" charset="0"/>
                        </a:rPr>
                        <a:t> dụ</a:t>
                      </a:r>
                      <a:endParaRPr lang="en-US" sz="3600" b="1">
                        <a:solidFill>
                          <a:schemeClr val="bg1"/>
                        </a:solidFill>
                        <a:latin typeface="Arial" panose="020B0604020202020204" pitchFamily="34" charset="0"/>
                        <a:cs typeface="Arial" panose="020B0604020202020204" pitchFamily="34" charset="0"/>
                      </a:endParaRPr>
                    </a:p>
                  </a:txBody>
                  <a:tcPr anchor="ctr">
                    <a:solidFill>
                      <a:srgbClr val="00AD9C"/>
                    </a:solidFill>
                  </a:tcPr>
                </a:tc>
                <a:extLst>
                  <a:ext uri="{0D108BD9-81ED-4DB2-BD59-A6C34878D82A}">
                    <a16:rowId xmlns:a16="http://schemas.microsoft.com/office/drawing/2014/main" val="1884094299"/>
                  </a:ext>
                </a:extLst>
              </a:tr>
              <a:tr h="3881762">
                <a:tc>
                  <a:txBody>
                    <a:bodyPr/>
                    <a:lstStyle/>
                    <a:p>
                      <a:pPr algn="ctr"/>
                      <a:r>
                        <a:rPr lang="en-US" sz="3600" smtClean="0">
                          <a:latin typeface="Arial" panose="020B0604020202020204" pitchFamily="34" charset="0"/>
                          <a:cs typeface="Arial" panose="020B0604020202020204" pitchFamily="34" charset="0"/>
                        </a:rPr>
                        <a:t>Phản</a:t>
                      </a:r>
                      <a:r>
                        <a:rPr lang="en-US" sz="3600" baseline="0" smtClean="0">
                          <a:latin typeface="Arial" panose="020B0604020202020204" pitchFamily="34" charset="0"/>
                          <a:cs typeface="Arial" panose="020B0604020202020204" pitchFamily="34" charset="0"/>
                        </a:rPr>
                        <a:t> ứng toả nhiệt</a:t>
                      </a: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473643336"/>
                  </a:ext>
                </a:extLst>
              </a:tr>
              <a:tr h="3881762">
                <a:tc>
                  <a:txBody>
                    <a:bodyPr/>
                    <a:lstStyle/>
                    <a:p>
                      <a:pPr algn="ctr"/>
                      <a:r>
                        <a:rPr lang="en-US" sz="3600" smtClean="0">
                          <a:latin typeface="Arial" panose="020B0604020202020204" pitchFamily="34" charset="0"/>
                          <a:cs typeface="Arial" panose="020B0604020202020204" pitchFamily="34" charset="0"/>
                        </a:rPr>
                        <a:t>Phản</a:t>
                      </a:r>
                      <a:r>
                        <a:rPr lang="en-US" sz="3600" baseline="0" smtClean="0">
                          <a:latin typeface="Arial" panose="020B0604020202020204" pitchFamily="34" charset="0"/>
                          <a:cs typeface="Arial" panose="020B0604020202020204" pitchFamily="34" charset="0"/>
                        </a:rPr>
                        <a:t> ứng thu nhiệt</a:t>
                      </a: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3332289174"/>
                  </a:ext>
                </a:extLst>
              </a:tr>
            </a:tbl>
          </a:graphicData>
        </a:graphic>
      </p:graphicFrame>
      <p:sp>
        <p:nvSpPr>
          <p:cNvPr id="3" name="Rectangle 2"/>
          <p:cNvSpPr/>
          <p:nvPr/>
        </p:nvSpPr>
        <p:spPr>
          <a:xfrm>
            <a:off x="5334000" y="2781300"/>
            <a:ext cx="5562600" cy="1754326"/>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Là phản </a:t>
            </a:r>
            <a:r>
              <a:rPr lang="fr-FR" sz="3600">
                <a:latin typeface="Arial" panose="020B0604020202020204" pitchFamily="34" charset="0"/>
                <a:ea typeface="Calibri" panose="020F0502020204030204" pitchFamily="34" charset="0"/>
                <a:cs typeface="Arial" panose="020B0604020202020204" pitchFamily="34" charset="0"/>
              </a:rPr>
              <a:t>ứng tỏa ra năng lượng dưới </a:t>
            </a:r>
            <a:r>
              <a:rPr lang="fr-FR" sz="3600">
                <a:latin typeface="Arial" panose="020B0604020202020204" pitchFamily="34" charset="0"/>
                <a:ea typeface="Calibri" panose="020F0502020204030204" pitchFamily="34" charset="0"/>
                <a:cs typeface="Arial" panose="020B0604020202020204" pitchFamily="34" charset="0"/>
              </a:rPr>
              <a:t>dạng </a:t>
            </a:r>
            <a:r>
              <a:rPr lang="fr-FR" sz="3600" smtClean="0">
                <a:latin typeface="Arial" panose="020B0604020202020204" pitchFamily="34" charset="0"/>
                <a:ea typeface="Calibri" panose="020F0502020204030204" pitchFamily="34" charset="0"/>
                <a:cs typeface="Arial" panose="020B0604020202020204" pitchFamily="34" charset="0"/>
              </a:rPr>
              <a:t>nhiệt.</a:t>
            </a:r>
            <a:endParaRPr lang="en-US" sz="3600">
              <a:latin typeface="Arial" panose="020B0604020202020204" pitchFamily="34" charset="0"/>
              <a:cs typeface="Arial" panose="020B0604020202020204" pitchFamily="34" charset="0"/>
            </a:endParaRPr>
          </a:p>
        </p:txBody>
      </p:sp>
      <p:sp>
        <p:nvSpPr>
          <p:cNvPr id="41" name="Rectangle 40"/>
          <p:cNvSpPr/>
          <p:nvPr/>
        </p:nvSpPr>
        <p:spPr>
          <a:xfrm>
            <a:off x="5334000" y="6724305"/>
            <a:ext cx="5562600" cy="1651671"/>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Là phản </a:t>
            </a:r>
            <a:r>
              <a:rPr lang="fr-FR" sz="3600">
                <a:latin typeface="Arial" panose="020B0604020202020204" pitchFamily="34" charset="0"/>
                <a:ea typeface="Calibri" panose="020F0502020204030204" pitchFamily="34" charset="0"/>
                <a:cs typeface="Arial" panose="020B0604020202020204" pitchFamily="34" charset="0"/>
              </a:rPr>
              <a:t>ứng </a:t>
            </a:r>
            <a:r>
              <a:rPr lang="fr-FR" sz="3600" smtClean="0">
                <a:latin typeface="Arial" panose="020B0604020202020204" pitchFamily="34" charset="0"/>
                <a:ea typeface="Calibri" panose="020F0502020204030204" pitchFamily="34" charset="0"/>
                <a:cs typeface="Arial" panose="020B0604020202020204" pitchFamily="34" charset="0"/>
              </a:rPr>
              <a:t>thu vào năng </a:t>
            </a:r>
            <a:r>
              <a:rPr lang="fr-FR" sz="3600">
                <a:latin typeface="Arial" panose="020B0604020202020204" pitchFamily="34" charset="0"/>
                <a:ea typeface="Calibri" panose="020F0502020204030204" pitchFamily="34" charset="0"/>
                <a:cs typeface="Arial" panose="020B0604020202020204" pitchFamily="34" charset="0"/>
              </a:rPr>
              <a:t>lượng dưới </a:t>
            </a:r>
            <a:r>
              <a:rPr lang="fr-FR" sz="3600">
                <a:latin typeface="Arial" panose="020B0604020202020204" pitchFamily="34" charset="0"/>
                <a:ea typeface="Calibri" panose="020F0502020204030204" pitchFamily="34" charset="0"/>
                <a:cs typeface="Arial" panose="020B0604020202020204" pitchFamily="34" charset="0"/>
              </a:rPr>
              <a:t>dạng </a:t>
            </a:r>
            <a:r>
              <a:rPr lang="fr-FR" sz="3600" smtClean="0">
                <a:latin typeface="Arial" panose="020B0604020202020204" pitchFamily="34" charset="0"/>
                <a:ea typeface="Calibri" panose="020F0502020204030204" pitchFamily="34" charset="0"/>
                <a:cs typeface="Arial" panose="020B0604020202020204" pitchFamily="34" charset="0"/>
              </a:rPr>
              <a:t>nhiệt.</a:t>
            </a:r>
            <a:endParaRPr lang="en-US" sz="3600">
              <a:latin typeface="Arial" panose="020B0604020202020204" pitchFamily="34" charset="0"/>
              <a:cs typeface="Arial" panose="020B0604020202020204" pitchFamily="34" charset="0"/>
            </a:endParaRPr>
          </a:p>
        </p:txBody>
      </p:sp>
      <p:sp>
        <p:nvSpPr>
          <p:cNvPr id="4" name="Rectangle 3"/>
          <p:cNvSpPr/>
          <p:nvPr/>
        </p:nvSpPr>
        <p:spPr>
          <a:xfrm>
            <a:off x="11049000" y="2365801"/>
            <a:ext cx="6477000" cy="2585323"/>
          </a:xfrm>
          <a:prstGeom prst="rect">
            <a:avLst/>
          </a:prstGeom>
        </p:spPr>
        <p:txBody>
          <a:bodyPr wrap="square">
            <a:spAutoFit/>
          </a:bodyPr>
          <a:lstStyle/>
          <a:p>
            <a:pPr algn="just">
              <a:lnSpc>
                <a:spcPct val="150000"/>
              </a:lnSpc>
              <a:spcAft>
                <a:spcPts val="0"/>
              </a:spcAft>
            </a:pPr>
            <a:r>
              <a:rPr lang="fr-FR" sz="3600" smtClean="0">
                <a:latin typeface="Arial" panose="020B0604020202020204" pitchFamily="34" charset="0"/>
                <a:cs typeface="Arial" panose="020B0604020202020204" pitchFamily="34" charset="0"/>
              </a:rPr>
              <a:t>Phản ứng </a:t>
            </a:r>
            <a:r>
              <a:rPr lang="fr-FR" sz="3600">
                <a:latin typeface="Arial" panose="020B0604020202020204" pitchFamily="34" charset="0"/>
                <a:cs typeface="Arial" panose="020B0604020202020204" pitchFamily="34" charset="0"/>
              </a:rPr>
              <a:t>đốt cháy than; phản ứng đốt cháy xăng, dầu trong các động cơ,...</a:t>
            </a:r>
            <a:endParaRPr lang="en-US" sz="3600">
              <a:effectLst/>
              <a:latin typeface="Arial" panose="020B0604020202020204" pitchFamily="34" charset="0"/>
              <a:cs typeface="Arial" panose="020B0604020202020204" pitchFamily="34" charset="0"/>
            </a:endParaRPr>
          </a:p>
        </p:txBody>
      </p:sp>
      <p:sp>
        <p:nvSpPr>
          <p:cNvPr id="42" name="Rectangle 41"/>
          <p:cNvSpPr/>
          <p:nvPr/>
        </p:nvSpPr>
        <p:spPr>
          <a:xfrm>
            <a:off x="11049000" y="5841980"/>
            <a:ext cx="6417130" cy="3416320"/>
          </a:xfrm>
          <a:prstGeom prst="rect">
            <a:avLst/>
          </a:prstGeom>
        </p:spPr>
        <p:txBody>
          <a:bodyPr wrap="square">
            <a:spAutoFit/>
          </a:bodyPr>
          <a:lstStyle/>
          <a:p>
            <a:pPr algn="just">
              <a:lnSpc>
                <a:spcPct val="150000"/>
              </a:lnSpc>
            </a:pPr>
            <a:r>
              <a:rPr lang="fr-FR" sz="3600" smtClean="0">
                <a:latin typeface="Arial" panose="020B0604020202020204" pitchFamily="34" charset="0"/>
                <a:cs typeface="Arial" panose="020B0604020202020204" pitchFamily="34" charset="0"/>
              </a:rPr>
              <a:t>Phản </a:t>
            </a:r>
            <a:r>
              <a:rPr lang="fr-FR" sz="3600">
                <a:latin typeface="Arial" panose="020B0604020202020204" pitchFamily="34" charset="0"/>
                <a:cs typeface="Arial" panose="020B0604020202020204" pitchFamily="34" charset="0"/>
              </a:rPr>
              <a:t>ứng phân hủy CaCO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thành CaO và CO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(phản ứng nung vôi); thí nghiệm nung gốm; điều chế khí </a:t>
            </a:r>
            <a:r>
              <a:rPr lang="fr-FR" sz="3600">
                <a:latin typeface="Arial" panose="020B0604020202020204" pitchFamily="34" charset="0"/>
                <a:cs typeface="Arial" panose="020B0604020202020204" pitchFamily="34" charset="0"/>
              </a:rPr>
              <a:t>oxygen</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16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5" name="Group 4"/>
          <p:cNvGrpSpPr/>
          <p:nvPr/>
        </p:nvGrpSpPr>
        <p:grpSpPr>
          <a:xfrm>
            <a:off x="6926041" y="980690"/>
            <a:ext cx="4729839" cy="1402672"/>
            <a:chOff x="7766960" y="2430930"/>
            <a:chExt cx="4729839" cy="1402672"/>
          </a:xfrm>
        </p:grpSpPr>
        <p:sp>
          <p:nvSpPr>
            <p:cNvPr id="2" name="TextBox 1"/>
            <p:cNvSpPr txBox="1"/>
            <p:nvPr/>
          </p:nvSpPr>
          <p:spPr>
            <a:xfrm>
              <a:off x="7766960" y="2430930"/>
              <a:ext cx="4729839" cy="1402672"/>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4" name="TextBox 3"/>
            <p:cNvSpPr txBox="1"/>
            <p:nvPr/>
          </p:nvSpPr>
          <p:spPr>
            <a:xfrm>
              <a:off x="7960179" y="2809100"/>
              <a:ext cx="4343400"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Phản ứng toả nhiệt</a:t>
              </a:r>
              <a:endParaRPr lang="en-US" sz="3600">
                <a:latin typeface="Arial" panose="020B0604020202020204" pitchFamily="34" charset="0"/>
                <a:cs typeface="Arial" panose="020B0604020202020204" pitchFamily="34" charset="0"/>
              </a:endParaRPr>
            </a:p>
          </p:txBody>
        </p:sp>
      </p:grpSp>
      <p:sp>
        <p:nvSpPr>
          <p:cNvPr id="42" name="Right Arrow 41"/>
          <p:cNvSpPr/>
          <p:nvPr/>
        </p:nvSpPr>
        <p:spPr>
          <a:xfrm rot="5400000">
            <a:off x="8882419" y="2615044"/>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43" name="Group 42"/>
          <p:cNvGrpSpPr/>
          <p:nvPr/>
        </p:nvGrpSpPr>
        <p:grpSpPr>
          <a:xfrm>
            <a:off x="6926038" y="3723890"/>
            <a:ext cx="4729839" cy="1402672"/>
            <a:chOff x="7766960" y="2430930"/>
            <a:chExt cx="4729839" cy="1402672"/>
          </a:xfrm>
        </p:grpSpPr>
        <p:sp>
          <p:nvSpPr>
            <p:cNvPr id="44" name="TextBox 43"/>
            <p:cNvSpPr txBox="1"/>
            <p:nvPr/>
          </p:nvSpPr>
          <p:spPr>
            <a:xfrm>
              <a:off x="7766960" y="2430930"/>
              <a:ext cx="4729839" cy="1402672"/>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47" name="TextBox 46"/>
            <p:cNvSpPr txBox="1"/>
            <p:nvPr/>
          </p:nvSpPr>
          <p:spPr>
            <a:xfrm>
              <a:off x="7960179" y="2809100"/>
              <a:ext cx="4343400"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Cung cấp NL nhiệt</a:t>
              </a:r>
              <a:endParaRPr lang="en-US" sz="3600">
                <a:latin typeface="Arial" panose="020B0604020202020204" pitchFamily="34" charset="0"/>
                <a:cs typeface="Arial" panose="020B0604020202020204" pitchFamily="34" charset="0"/>
              </a:endParaRPr>
            </a:p>
          </p:txBody>
        </p:sp>
      </p:grpSp>
      <p:sp>
        <p:nvSpPr>
          <p:cNvPr id="48" name="Rounded Rectangle 47"/>
          <p:cNvSpPr/>
          <p:nvPr/>
        </p:nvSpPr>
        <p:spPr>
          <a:xfrm>
            <a:off x="1097564" y="2901225"/>
            <a:ext cx="5416711" cy="3048000"/>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smtClean="0">
                <a:solidFill>
                  <a:schemeClr val="tx1"/>
                </a:solidFill>
                <a:latin typeface="Arial" panose="020B0604020202020204" pitchFamily="34" charset="0"/>
                <a:cs typeface="Arial" panose="020B0604020202020204" pitchFamily="34" charset="0"/>
              </a:rPr>
              <a:t>Các ngành công nghiệp (động cơ, máy phát điện hoạt động,…)</a:t>
            </a:r>
            <a:endParaRPr lang="en-US" sz="3500">
              <a:solidFill>
                <a:schemeClr val="tx1"/>
              </a:solidFill>
              <a:latin typeface="Arial" panose="020B0604020202020204" pitchFamily="34" charset="0"/>
              <a:cs typeface="Arial" panose="020B0604020202020204" pitchFamily="34" charset="0"/>
            </a:endParaRPr>
          </a:p>
        </p:txBody>
      </p:sp>
      <p:sp>
        <p:nvSpPr>
          <p:cNvPr id="49" name="Rounded Rectangle 48"/>
          <p:cNvSpPr/>
          <p:nvPr/>
        </p:nvSpPr>
        <p:spPr>
          <a:xfrm>
            <a:off x="12067638" y="2901225"/>
            <a:ext cx="5416711" cy="3047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smtClean="0">
                <a:solidFill>
                  <a:schemeClr val="tx1"/>
                </a:solidFill>
                <a:latin typeface="Arial" panose="020B0604020202020204" pitchFamily="34" charset="0"/>
                <a:cs typeface="Arial" panose="020B0604020202020204" pitchFamily="34" charset="0"/>
              </a:rPr>
              <a:t>Nhiệt năng thu được từ than, xăng, dầu,… được dùng để đun nấu, sưởi ẩm, thắp sáng,…</a:t>
            </a:r>
            <a:endParaRPr lang="en-US" sz="3500">
              <a:solidFill>
                <a:schemeClr val="tx1"/>
              </a:solidFill>
              <a:latin typeface="Arial" panose="020B0604020202020204" pitchFamily="34" charset="0"/>
              <a:cs typeface="Arial" panose="020B0604020202020204" pitchFamily="34" charset="0"/>
            </a:endParaRPr>
          </a:p>
        </p:txBody>
      </p:sp>
      <p:sp>
        <p:nvSpPr>
          <p:cNvPr id="51" name="Rounded Rectangle 50"/>
          <p:cNvSpPr/>
          <p:nvPr/>
        </p:nvSpPr>
        <p:spPr>
          <a:xfrm>
            <a:off x="3799113" y="6309017"/>
            <a:ext cx="10972800" cy="3101683"/>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smtClean="0">
                <a:solidFill>
                  <a:schemeClr val="tx1"/>
                </a:solidFill>
                <a:latin typeface="Arial" panose="020B0604020202020204" pitchFamily="34" charset="0"/>
                <a:cs typeface="Arial" panose="020B0604020202020204" pitchFamily="34" charset="0"/>
              </a:rPr>
              <a:t>Than được sử dụng làm nhiên liệu trong công nghiệp; xăng, dầu được sử dụng trong vận hành máy móc, phương tiện giao thông,…</a:t>
            </a:r>
            <a:endParaRPr lang="en-US" sz="3500">
              <a:solidFill>
                <a:schemeClr val="tx1"/>
              </a:solidFill>
              <a:latin typeface="Arial" panose="020B0604020202020204" pitchFamily="34" charset="0"/>
              <a:cs typeface="Arial" panose="020B0604020202020204" pitchFamily="34" charset="0"/>
            </a:endParaRPr>
          </a:p>
        </p:txBody>
      </p:sp>
      <p:cxnSp>
        <p:nvCxnSpPr>
          <p:cNvPr id="7" name="Straight Arrow Connector 6"/>
          <p:cNvCxnSpPr/>
          <p:nvPr/>
        </p:nvCxnSpPr>
        <p:spPr>
          <a:xfrm flipH="1" flipV="1">
            <a:off x="6532472" y="4425224"/>
            <a:ext cx="41176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4" idx="3"/>
            <a:endCxn id="49" idx="1"/>
          </p:cNvCxnSpPr>
          <p:nvPr/>
        </p:nvCxnSpPr>
        <p:spPr>
          <a:xfrm flipV="1">
            <a:off x="11655877" y="4425225"/>
            <a:ext cx="41176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4" idx="2"/>
            <a:endCxn id="51" idx="0"/>
          </p:cNvCxnSpPr>
          <p:nvPr/>
        </p:nvCxnSpPr>
        <p:spPr>
          <a:xfrm flipH="1">
            <a:off x="9285513" y="5126562"/>
            <a:ext cx="5445" cy="11824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89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randombar(horizont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up)">
                                      <p:cBhvr>
                                        <p:cTn id="39" dur="500"/>
                                        <p:tgtEl>
                                          <p:spTgt spid="53"/>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LUYỆN TẬP</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350119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536887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1206914" y="705787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7053275"/>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65229" y="7457199"/>
            <a:ext cx="6933515"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quá trình biến đổi chất này thành chất khác</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73124" y="4540616"/>
            <a:ext cx="6936098"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quá trình phân hủy chất ban đầu thành nhiều chấ</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43366" y="4540616"/>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quá trình kết hợp các đơn chất thành hợp chất</a:t>
            </a:r>
            <a:endParaRPr lang="en-US" sz="360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73124" y="7457199"/>
            <a:ext cx="6936098"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sự trao đổi của 2 hay nhiều chất ban đầu để tạo chất mới</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99748" y="3494897"/>
              <a:ext cx="9592503"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vi-VN" sz="3800" b="1">
                  <a:solidFill>
                    <a:srgbClr val="FFFF00"/>
                  </a:solidFill>
                  <a:cs typeface="Arial" panose="020B0604020202020204" pitchFamily="34" charset="0"/>
                </a:rPr>
                <a:t>1</a:t>
              </a:r>
              <a:r>
                <a:rPr lang="en-US" sz="3800" b="1">
                  <a:solidFill>
                    <a:srgbClr val="FFFF00"/>
                  </a:solidFill>
                  <a:latin typeface="Arial" panose="020B0604020202020204" pitchFamily="34" charset="0"/>
                  <a:cs typeface="Arial" panose="020B0604020202020204" pitchFamily="34" charset="0"/>
                </a:rPr>
                <a:t>: </a:t>
              </a:r>
              <a:r>
                <a:rPr lang="fr-FR" sz="3800" b="1">
                  <a:solidFill>
                    <a:srgbClr val="FFFF00"/>
                  </a:solidFill>
                  <a:latin typeface="Arial" panose="020B0604020202020204" pitchFamily="34" charset="0"/>
                  <a:cs typeface="Arial" panose="020B0604020202020204" pitchFamily="34" charset="0"/>
                </a:rPr>
                <a:t>Phản ứng hoá học là…</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796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32770" y="3095495"/>
              <a:ext cx="9126459"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2: </a:t>
              </a:r>
              <a:r>
                <a:rPr lang="nl-NL" sz="3800" b="1">
                  <a:solidFill>
                    <a:srgbClr val="FFFF00"/>
                  </a:solidFill>
                  <a:latin typeface="Arial" panose="020B0604020202020204" pitchFamily="34" charset="0"/>
                  <a:cs typeface="Arial" panose="020B0604020202020204" pitchFamily="34" charset="0"/>
                </a:rPr>
                <a:t>Hiện tượng nào sau đây chứng tỏ có phản ứng hóa học xảy ra?</a:t>
              </a:r>
              <a:endParaRPr lang="en-US" sz="3800" b="1">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712133" y="4487154"/>
            <a:ext cx="6867706"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Từ màu này chuyển sang màu khác</a:t>
            </a:r>
            <a:endParaRPr lang="en-US" sz="36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712133" y="7409877"/>
            <a:ext cx="6867706"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Từ trạng thái lỏng chuyển sang trạng thái hơi</a:t>
            </a:r>
            <a:endParaRPr lang="en-US" sz="36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706477" y="4475469"/>
            <a:ext cx="6867706"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Từ trạng thái rắn chuyển sang trạng thái lỏng</a:t>
            </a:r>
            <a:endParaRPr lang="en-US" sz="36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706477" y="7409877"/>
            <a:ext cx="6867706" cy="1754326"/>
          </a:xfrm>
          <a:prstGeom prst="rect">
            <a:avLst/>
          </a:prstGeom>
          <a:noFill/>
        </p:spPr>
        <p:txBody>
          <a:bodyPr wrap="square" rtlCol="0">
            <a:spAutoFit/>
          </a:bodyPr>
          <a:lstStyle/>
          <a:p>
            <a:pPr algn="ctr">
              <a:lnSpc>
                <a:spcPct val="150000"/>
              </a:lnSpc>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Từ trạng thái rắn chuyển sang trạng thái hơi</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211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32058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6770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9203843"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6068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6" y="7053977"/>
            <a:ext cx="6975629" cy="2585323"/>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Lượng các chất sản phẩm tăng dần, lượng các chất tham gia giảm dần</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35971" y="4558628"/>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Lượng các chất tham gia không thay đổi</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60688"/>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00200" y="4558629"/>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Phản ứng hóa học chỉ xảy ra được khi có chất xúc tác</a:t>
            </a:r>
            <a:endParaRPr lang="en-US" sz="3600">
              <a:solidFill>
                <a:schemeClr val="bg1"/>
              </a:solidFill>
              <a:latin typeface="Arial" panose="020B060402020202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552442" y="7053978"/>
            <a:ext cx="6975629" cy="2482667"/>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Lượng các chất sản phẩm tăng dần, lượng các chất tham gia giảm dần</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952500"/>
            <a:ext cx="18288000" cy="2681446"/>
            <a:chOff x="0" y="2674954"/>
            <a:chExt cx="12192000" cy="1787630"/>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674954"/>
              <a:ext cx="10872190" cy="17876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302647" y="2950773"/>
              <a:ext cx="9586705"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3: </a:t>
              </a:r>
              <a:r>
                <a:rPr lang="nl-NL" sz="3800" b="1">
                  <a:solidFill>
                    <a:srgbClr val="FFFF00"/>
                  </a:solidFill>
                  <a:latin typeface="Arial" panose="020B0604020202020204" pitchFamily="34" charset="0"/>
                  <a:cs typeface="Arial" panose="020B0604020202020204" pitchFamily="34" charset="0"/>
                </a:rPr>
                <a:t>Kết luận nào dưới đây là đúng trong mọi phản ứng hóa học?</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32209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1246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1292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9144000" y="4168352"/>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149656"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4000"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066898" y="4525629"/>
            <a:ext cx="6027187" cy="1754326"/>
          </a:xfrm>
          <a:prstGeom prst="rect">
            <a:avLst/>
          </a:prstGeom>
          <a:noFill/>
        </p:spPr>
        <p:txBody>
          <a:bodyPr wrap="square" rtlCol="0">
            <a:spAutoFit/>
          </a:bodyPr>
          <a:lstStyle/>
          <a:p>
            <a:pPr algn="ctr" defTabSz="1371600">
              <a:lnSpc>
                <a:spcPct val="150000"/>
              </a:lnSpc>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Mẩu vôi sống tan ra, nước nóng lên</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598331" y="7799855"/>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Xuất hiện kết tủa trắng</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49656" y="4159919"/>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8332" y="5012846"/>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Xuất hiện chất khí không màu</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87237" y="7813040"/>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Mẩu vôi sống tan trong nước</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1028701"/>
            <a:ext cx="18288000" cy="2605244"/>
            <a:chOff x="0" y="2725755"/>
            <a:chExt cx="12192000" cy="1736829"/>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725755"/>
              <a:ext cx="10872190" cy="17368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323245" y="2747043"/>
              <a:ext cx="9383697" cy="1655111"/>
            </a:xfrm>
            <a:prstGeom prst="rect">
              <a:avLst/>
            </a:prstGeom>
            <a:noFill/>
          </p:spPr>
          <p:txBody>
            <a:bodyPr wrap="square" rtlCol="0">
              <a:spAutoFit/>
            </a:bodyPr>
            <a:lstStyle/>
            <a:p>
              <a:pPr algn="just">
                <a:lnSpc>
                  <a:spcPct val="150000"/>
                </a:lnSpc>
              </a:pPr>
              <a:r>
                <a:rPr lang="en-US" sz="3600" b="1">
                  <a:solidFill>
                    <a:srgbClr val="FFFF00"/>
                  </a:solidFill>
                  <a:latin typeface="Arial" panose="020B0604020202020204" pitchFamily="34" charset="0"/>
                  <a:cs typeface="Arial" panose="020B0604020202020204" pitchFamily="34" charset="0"/>
                </a:rPr>
                <a:t>Câu hỏi </a:t>
              </a:r>
              <a:r>
                <a:rPr lang="en-US" sz="3600" b="1" smtClean="0">
                  <a:solidFill>
                    <a:srgbClr val="FFFF00"/>
                  </a:solidFill>
                  <a:latin typeface="Arial" panose="020B0604020202020204" pitchFamily="34" charset="0"/>
                  <a:cs typeface="Arial" panose="020B0604020202020204" pitchFamily="34" charset="0"/>
                </a:rPr>
                <a:t>4: </a:t>
              </a:r>
              <a:r>
                <a:rPr lang="nl-NL" sz="3600" b="1">
                  <a:solidFill>
                    <a:srgbClr val="FFFF00"/>
                  </a:solidFill>
                  <a:latin typeface="Arial" panose="020B0604020202020204" pitchFamily="34" charset="0"/>
                  <a:cs typeface="Arial" panose="020B0604020202020204" pitchFamily="34" charset="0"/>
                </a:rPr>
                <a:t>Khi cho một mẩu vôi sống vào nước, mẩu vôi sống tan ra, thấy nước nóng lên. Dấu hiệu chứng tỏ đã có phản ứng hóa học xảy ra đúng nhất là</a:t>
              </a:r>
              <a:endParaRPr lang="en-US" sz="36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95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5C7E"/>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102870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NỘI DUNG BÀI HỌC</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383000" y="7825920"/>
            <a:ext cx="2227377" cy="2663168"/>
          </a:xfrm>
          <a:prstGeom prst="rect">
            <a:avLst/>
          </a:prstGeom>
        </p:spPr>
      </p:pic>
      <p:pic>
        <p:nvPicPr>
          <p:cNvPr id="14"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2000" y="-819466"/>
            <a:ext cx="2963744" cy="2893691"/>
          </a:xfrm>
          <a:prstGeom prst="rect">
            <a:avLst/>
          </a:prstGeom>
        </p:spPr>
      </p:pic>
      <p:pic>
        <p:nvPicPr>
          <p:cNvPr id="15"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03996">
            <a:off x="16665850" y="76868"/>
            <a:ext cx="1550106" cy="2750188"/>
          </a:xfrm>
          <a:prstGeom prst="rect">
            <a:avLst/>
          </a:prstGeom>
        </p:spPr>
      </p:pic>
      <p:grpSp>
        <p:nvGrpSpPr>
          <p:cNvPr id="61" name="Group 21"/>
          <p:cNvGrpSpPr/>
          <p:nvPr/>
        </p:nvGrpSpPr>
        <p:grpSpPr>
          <a:xfrm>
            <a:off x="1626094" y="9184738"/>
            <a:ext cx="229651" cy="229651"/>
            <a:chOff x="0" y="0"/>
            <a:chExt cx="6350000" cy="6350000"/>
          </a:xfrm>
        </p:grpSpPr>
        <p:sp>
          <p:nvSpPr>
            <p:cNvPr id="6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63"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89032" y="9576727"/>
            <a:ext cx="464062" cy="471782"/>
          </a:xfrm>
          <a:prstGeom prst="rect">
            <a:avLst/>
          </a:prstGeom>
        </p:spPr>
      </p:pic>
      <p:grpSp>
        <p:nvGrpSpPr>
          <p:cNvPr id="64" name="Group 26"/>
          <p:cNvGrpSpPr>
            <a:grpSpLocks noChangeAspect="1"/>
          </p:cNvGrpSpPr>
          <p:nvPr/>
        </p:nvGrpSpPr>
        <p:grpSpPr>
          <a:xfrm rot="-874149">
            <a:off x="230315" y="8872586"/>
            <a:ext cx="498419" cy="262574"/>
            <a:chOff x="0" y="0"/>
            <a:chExt cx="1610360" cy="848360"/>
          </a:xfrm>
        </p:grpSpPr>
        <p:sp>
          <p:nvSpPr>
            <p:cNvPr id="65"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66" name="Picture 3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71795">
            <a:off x="696039" y="8151007"/>
            <a:ext cx="433712" cy="411632"/>
          </a:xfrm>
          <a:prstGeom prst="rect">
            <a:avLst/>
          </a:prstGeom>
        </p:spPr>
      </p:pic>
      <p:grpSp>
        <p:nvGrpSpPr>
          <p:cNvPr id="33" name="Group 32"/>
          <p:cNvGrpSpPr/>
          <p:nvPr/>
        </p:nvGrpSpPr>
        <p:grpSpPr>
          <a:xfrm>
            <a:off x="2458953" y="2604116"/>
            <a:ext cx="12300948" cy="1389778"/>
            <a:chOff x="2839237" y="2606202"/>
            <a:chExt cx="12300948" cy="1389778"/>
          </a:xfrm>
        </p:grpSpPr>
        <p:sp>
          <p:nvSpPr>
            <p:cNvPr id="3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5" name="TextBox 34">
              <a:extLst>
                <a:ext uri="{FF2B5EF4-FFF2-40B4-BE49-F238E27FC236}">
                  <a16:creationId xmlns:a16="http://schemas.microsoft.com/office/drawing/2014/main" id="{E32211D1-43FC-B605-740A-737F995BDB4A}"/>
                </a:ext>
              </a:extLst>
            </p:cNvPr>
            <p:cNvSpPr txBox="1"/>
            <p:nvPr/>
          </p:nvSpPr>
          <p:spPr>
            <a:xfrm>
              <a:off x="4552766" y="2911367"/>
              <a:ext cx="10587419" cy="830997"/>
            </a:xfrm>
            <a:prstGeom prst="rect">
              <a:avLst/>
            </a:prstGeom>
            <a:noFill/>
          </p:spPr>
          <p:txBody>
            <a:bodyPr wrap="square">
              <a:spAutoFit/>
            </a:bodyPr>
            <a:lstStyle/>
            <a:p>
              <a:pPr algn="just"/>
              <a:r>
                <a:rPr lang="fr-FR" sz="4800" b="1" smtClean="0">
                  <a:latin typeface="Arial" panose="020B0604020202020204" pitchFamily="34" charset="0"/>
                  <a:ea typeface="Calibri" panose="020F0502020204030204" pitchFamily="34" charset="0"/>
                  <a:cs typeface="Arial" panose="020B0604020202020204" pitchFamily="34" charset="0"/>
                </a:rPr>
                <a:t>Phản ứng hoá học là gì?</a:t>
              </a:r>
              <a:endParaRPr lang="en-US" sz="4800" b="1" dirty="0">
                <a:latin typeface="Arial" panose="020B0604020202020204" pitchFamily="34" charset="0"/>
                <a:cs typeface="Arial" panose="020B0604020202020204" pitchFamily="34" charset="0"/>
              </a:endParaRPr>
            </a:p>
          </p:txBody>
        </p:sp>
      </p:grpSp>
      <p:grpSp>
        <p:nvGrpSpPr>
          <p:cNvPr id="36" name="Group 35"/>
          <p:cNvGrpSpPr/>
          <p:nvPr/>
        </p:nvGrpSpPr>
        <p:grpSpPr>
          <a:xfrm>
            <a:off x="2463455" y="4409718"/>
            <a:ext cx="11582399" cy="1389778"/>
            <a:chOff x="2839237" y="2606202"/>
            <a:chExt cx="11582399" cy="1389778"/>
          </a:xfrm>
        </p:grpSpPr>
        <p:sp>
          <p:nvSpPr>
            <p:cNvPr id="37"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8" name="TextBox 37">
              <a:extLst>
                <a:ext uri="{FF2B5EF4-FFF2-40B4-BE49-F238E27FC236}">
                  <a16:creationId xmlns:a16="http://schemas.microsoft.com/office/drawing/2014/main" id="{E32211D1-43FC-B605-740A-737F995BDB4A}"/>
                </a:ext>
              </a:extLst>
            </p:cNvPr>
            <p:cNvSpPr txBox="1"/>
            <p:nvPr/>
          </p:nvSpPr>
          <p:spPr>
            <a:xfrm>
              <a:off x="4555041" y="2885592"/>
              <a:ext cx="9866595"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Diễn biến của phản ứng hoá học</a:t>
              </a:r>
              <a:endParaRPr lang="en-US" sz="4800">
                <a:latin typeface="Arial" panose="020B0604020202020204" pitchFamily="34" charset="0"/>
                <a:cs typeface="Arial" panose="020B0604020202020204" pitchFamily="34" charset="0"/>
              </a:endParaRPr>
            </a:p>
          </p:txBody>
        </p:sp>
      </p:grpSp>
      <p:grpSp>
        <p:nvGrpSpPr>
          <p:cNvPr id="39" name="Group 38"/>
          <p:cNvGrpSpPr/>
          <p:nvPr/>
        </p:nvGrpSpPr>
        <p:grpSpPr>
          <a:xfrm>
            <a:off x="2456678" y="6215320"/>
            <a:ext cx="12802296" cy="1389778"/>
            <a:chOff x="2839237" y="2606202"/>
            <a:chExt cx="12802296" cy="1389778"/>
          </a:xfrm>
        </p:grpSpPr>
        <p:sp>
          <p:nvSpPr>
            <p:cNvPr id="40"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41" name="TextBox 40">
              <a:extLst>
                <a:ext uri="{FF2B5EF4-FFF2-40B4-BE49-F238E27FC236}">
                  <a16:creationId xmlns:a16="http://schemas.microsoft.com/office/drawing/2014/main" id="{E32211D1-43FC-B605-740A-737F995BDB4A}"/>
                </a:ext>
              </a:extLst>
            </p:cNvPr>
            <p:cNvSpPr txBox="1"/>
            <p:nvPr/>
          </p:nvSpPr>
          <p:spPr>
            <a:xfrm>
              <a:off x="4555042" y="2931759"/>
              <a:ext cx="11086491"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Dấu hiệu có phản ứng hoá học xảy ra</a:t>
              </a:r>
              <a:endParaRPr lang="en-US" sz="4800">
                <a:latin typeface="Arial" panose="020B0604020202020204" pitchFamily="34" charset="0"/>
                <a:cs typeface="Arial" panose="020B0604020202020204" pitchFamily="34" charset="0"/>
              </a:endParaRPr>
            </a:p>
          </p:txBody>
        </p:sp>
      </p:grpSp>
      <p:grpSp>
        <p:nvGrpSpPr>
          <p:cNvPr id="23" name="Group 22"/>
          <p:cNvGrpSpPr/>
          <p:nvPr/>
        </p:nvGrpSpPr>
        <p:grpSpPr>
          <a:xfrm>
            <a:off x="2456678" y="8020922"/>
            <a:ext cx="13487399" cy="1389778"/>
            <a:chOff x="2839237" y="2606202"/>
            <a:chExt cx="13487399" cy="1389778"/>
          </a:xfrm>
        </p:grpSpPr>
        <p:sp>
          <p:nvSpPr>
            <p:cNvPr id="2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IV</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25" name="TextBox 24">
              <a:extLst>
                <a:ext uri="{FF2B5EF4-FFF2-40B4-BE49-F238E27FC236}">
                  <a16:creationId xmlns:a16="http://schemas.microsoft.com/office/drawing/2014/main" id="{E32211D1-43FC-B605-740A-737F995BDB4A}"/>
                </a:ext>
              </a:extLst>
            </p:cNvPr>
            <p:cNvSpPr txBox="1"/>
            <p:nvPr/>
          </p:nvSpPr>
          <p:spPr>
            <a:xfrm>
              <a:off x="4555042" y="2931759"/>
              <a:ext cx="11771594"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Phản ứng toả nhiệt, phản ứng thu nhiệt</a:t>
              </a:r>
              <a:endParaRPr lang="en-US" sz="4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893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anim calcmode="lin" valueType="num">
                                      <p:cBhvr>
                                        <p:cTn id="25" dur="500" fill="hold"/>
                                        <p:tgtEl>
                                          <p:spTgt spid="39"/>
                                        </p:tgtEl>
                                        <p:attrNameLst>
                                          <p:attrName>ppt_x</p:attrName>
                                        </p:attrNameLst>
                                      </p:cBhvr>
                                      <p:tavLst>
                                        <p:tav tm="0">
                                          <p:val>
                                            <p:strVal val="#ppt_x"/>
                                          </p:val>
                                        </p:tav>
                                        <p:tav tm="100000">
                                          <p:val>
                                            <p:strVal val="#ppt_x"/>
                                          </p:val>
                                        </p:tav>
                                      </p:tavLst>
                                    </p:anim>
                                    <p:anim calcmode="lin" valueType="num">
                                      <p:cBhvr>
                                        <p:cTn id="26" dur="500" fill="hold"/>
                                        <p:tgtEl>
                                          <p:spTgt spid="3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536887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1206914" y="705787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7053275"/>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65229" y="7983883"/>
            <a:ext cx="6933515"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Iron oxide</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73124" y="5067300"/>
            <a:ext cx="693609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Iron và không khí</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43366" y="5067300"/>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Không khí</a:t>
            </a:r>
            <a:endParaRPr lang="en-US" sz="360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73124" y="7983883"/>
            <a:ext cx="693609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Iron và khí oxygen</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1076763"/>
            <a:ext cx="18288000" cy="2585323"/>
            <a:chOff x="0" y="2757796"/>
            <a:chExt cx="12192000" cy="1723548"/>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6401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776555"/>
              <a:ext cx="10872190" cy="16860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99748" y="2757796"/>
              <a:ext cx="9592503" cy="1723548"/>
            </a:xfrm>
            <a:prstGeom prst="rect">
              <a:avLst/>
            </a:prstGeom>
            <a:noFill/>
          </p:spPr>
          <p:txBody>
            <a:bodyPr wrap="square" rtlCol="0" anchor="ctr">
              <a:spAutoFit/>
            </a:bodyPr>
            <a:lstStyle/>
            <a:p>
              <a:pPr algn="just">
                <a:lnSpc>
                  <a:spcPct val="150000"/>
                </a:lnSpc>
              </a:pPr>
              <a:r>
                <a:rPr lang="en-US" sz="3600" b="1">
                  <a:solidFill>
                    <a:srgbClr val="FFFF00"/>
                  </a:solidFill>
                  <a:latin typeface="Arial" panose="020B0604020202020204" pitchFamily="34" charset="0"/>
                  <a:cs typeface="Arial" panose="020B0604020202020204" pitchFamily="34" charset="0"/>
                </a:rPr>
                <a:t>Câu </a:t>
              </a:r>
              <a:r>
                <a:rPr lang="en-US" sz="3600" b="1">
                  <a:solidFill>
                    <a:srgbClr val="FFFF00"/>
                  </a:solidFill>
                  <a:latin typeface="Arial" panose="020B0604020202020204" pitchFamily="34" charset="0"/>
                  <a:cs typeface="Arial" panose="020B0604020202020204" pitchFamily="34" charset="0"/>
                </a:rPr>
                <a:t>hỏi </a:t>
              </a:r>
              <a:r>
                <a:rPr lang="en-US" sz="3600" b="1" smtClean="0">
                  <a:solidFill>
                    <a:srgbClr val="FFFF00"/>
                  </a:solidFill>
                  <a:latin typeface="Arial" panose="020B0604020202020204" pitchFamily="34" charset="0"/>
                  <a:cs typeface="Arial" panose="020B0604020202020204" pitchFamily="34" charset="0"/>
                </a:rPr>
                <a:t>5: </a:t>
              </a:r>
              <a:r>
                <a:rPr lang="nl-NL" sz="3600" b="1">
                  <a:solidFill>
                    <a:srgbClr val="FFFF00"/>
                  </a:solidFill>
                  <a:latin typeface="Arial" panose="020B0604020202020204" pitchFamily="34" charset="0"/>
                  <a:cs typeface="Arial" panose="020B0604020202020204" pitchFamily="34" charset="0"/>
                </a:rPr>
                <a:t>Sắt (iron) để trong không khí một thời gian sẽ bị gỉ do tác dụng với khí oxygen trong không khí tạo ra gỉ sắt. Trong phản ứng trên, chất tham gia phản ứng là</a:t>
              </a:r>
              <a:endParaRPr lang="en-US" sz="36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62810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92199" y="3485345"/>
              <a:ext cx="10007601"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6: </a:t>
              </a:r>
              <a:r>
                <a:rPr lang="nl-NL" sz="3800" b="1">
                  <a:solidFill>
                    <a:srgbClr val="FFFF00"/>
                  </a:solidFill>
                  <a:latin typeface="Arial" panose="020B0604020202020204" pitchFamily="34" charset="0"/>
                  <a:cs typeface="Arial" panose="020B0604020202020204" pitchFamily="34" charset="0"/>
                </a:rPr>
                <a:t>Chọn đáp án đúng</a:t>
              </a:r>
              <a:endParaRPr lang="en-US" sz="3800" b="1">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4516431"/>
            <a:ext cx="7739988" cy="1754326"/>
          </a:xfrm>
          <a:prstGeom prst="rect">
            <a:avLst/>
          </a:prstGeom>
          <a:noFill/>
        </p:spPr>
        <p:txBody>
          <a:bodyPr wrap="square" rtlCol="0">
            <a:spAutoFit/>
          </a:bodyPr>
          <a:lstStyle/>
          <a:p>
            <a:pPr lvl="0" algn="ctr">
              <a:lnSpc>
                <a:spcPct val="150000"/>
              </a:lnSpc>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500">
                <a:solidFill>
                  <a:schemeClr val="bg1"/>
                </a:solidFill>
                <a:latin typeface="Arial" panose="020B0604020202020204" pitchFamily="34" charset="0"/>
                <a:cs typeface="Arial" panose="020B0604020202020204" pitchFamily="34" charset="0"/>
              </a:rPr>
              <a:t>Trong phản ứng hóa học, liên kết trong các phân tử bị phá vỡ</a:t>
            </a:r>
            <a:endParaRPr lang="en-US" sz="35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454229"/>
            <a:ext cx="7739988" cy="1651671"/>
          </a:xfrm>
          <a:prstGeom prst="rect">
            <a:avLst/>
          </a:prstGeom>
          <a:noFill/>
        </p:spPr>
        <p:txBody>
          <a:bodyPr wrap="square" rtlCol="0">
            <a:spAutoFit/>
          </a:bodyPr>
          <a:lstStyle/>
          <a:p>
            <a:pPr lvl="0" algn="ctr">
              <a:lnSpc>
                <a:spcPct val="150000"/>
              </a:lnSpc>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500">
                <a:solidFill>
                  <a:schemeClr val="bg1"/>
                </a:solidFill>
                <a:latin typeface="Arial" panose="020B0604020202020204" pitchFamily="34" charset="0"/>
                <a:cs typeface="Arial" panose="020B0604020202020204" pitchFamily="34" charset="0"/>
              </a:rPr>
              <a:t>Trong phản ứng hóa học, liên kết trong các phân tử không bị phá vỡ</a:t>
            </a:r>
            <a:endParaRPr lang="en-US" sz="35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4516431"/>
            <a:ext cx="7739988" cy="1608325"/>
          </a:xfrm>
          <a:prstGeom prst="rect">
            <a:avLst/>
          </a:prstGeom>
          <a:noFill/>
        </p:spPr>
        <p:txBody>
          <a:bodyPr wrap="square" rtlCol="0">
            <a:spAutoFit/>
          </a:bodyPr>
          <a:lstStyle/>
          <a:p>
            <a:pPr lvl="0" algn="ctr">
              <a:lnSpc>
                <a:spcPct val="150000"/>
              </a:lnSpc>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500">
                <a:solidFill>
                  <a:schemeClr val="bg1"/>
                </a:solidFill>
                <a:latin typeface="Arial" panose="020B0604020202020204" pitchFamily="34" charset="0"/>
                <a:cs typeface="Arial" panose="020B0604020202020204" pitchFamily="34" charset="0"/>
              </a:rPr>
              <a:t>Trong phản ứng hóa học, các nguyên tử bị phá vỡ</a:t>
            </a:r>
            <a:endParaRPr lang="en-US" sz="35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454229"/>
            <a:ext cx="7739988" cy="1651671"/>
          </a:xfrm>
          <a:prstGeom prst="rect">
            <a:avLst/>
          </a:prstGeom>
          <a:noFill/>
        </p:spPr>
        <p:txBody>
          <a:bodyPr wrap="square" rtlCol="0">
            <a:spAutoFit/>
          </a:bodyPr>
          <a:lstStyle/>
          <a:p>
            <a:pPr algn="ctr">
              <a:lnSpc>
                <a:spcPct val="150000"/>
              </a:lnSpc>
              <a:buClr>
                <a:schemeClr val="bg1"/>
              </a:buClr>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500">
                <a:solidFill>
                  <a:schemeClr val="bg1"/>
                </a:solidFill>
                <a:latin typeface="Arial" panose="020B0604020202020204" pitchFamily="34" charset="0"/>
                <a:cs typeface="Arial" panose="020B0604020202020204" pitchFamily="34" charset="0"/>
              </a:rPr>
              <a:t>Trong phản ứng hóa học, </a:t>
            </a:r>
            <a:r>
              <a:rPr lang="nl-NL" sz="3500">
                <a:solidFill>
                  <a:schemeClr val="bg1"/>
                </a:solidFill>
                <a:latin typeface="Arial" panose="020B0604020202020204" pitchFamily="34" charset="0"/>
                <a:cs typeface="Arial" panose="020B0604020202020204" pitchFamily="34" charset="0"/>
              </a:rPr>
              <a:t>các </a:t>
            </a:r>
            <a:endParaRPr lang="nl-NL" sz="3500" smtClean="0">
              <a:solidFill>
                <a:schemeClr val="bg1"/>
              </a:solidFill>
              <a:latin typeface="Arial" panose="020B0604020202020204" pitchFamily="34" charset="0"/>
              <a:cs typeface="Arial" panose="020B0604020202020204" pitchFamily="34" charset="0"/>
            </a:endParaRPr>
          </a:p>
          <a:p>
            <a:pPr algn="ctr">
              <a:lnSpc>
                <a:spcPct val="150000"/>
              </a:lnSpc>
              <a:buClr>
                <a:schemeClr val="bg1"/>
              </a:buClr>
            </a:pPr>
            <a:r>
              <a:rPr lang="nl-NL" sz="3500" smtClean="0">
                <a:solidFill>
                  <a:schemeClr val="bg1"/>
                </a:solidFill>
                <a:latin typeface="Arial" panose="020B0604020202020204" pitchFamily="34" charset="0"/>
                <a:cs typeface="Arial" panose="020B0604020202020204" pitchFamily="34" charset="0"/>
              </a:rPr>
              <a:t>phân </a:t>
            </a:r>
            <a:r>
              <a:rPr lang="nl-NL" sz="3500">
                <a:solidFill>
                  <a:schemeClr val="bg1"/>
                </a:solidFill>
                <a:latin typeface="Arial" panose="020B0604020202020204" pitchFamily="34" charset="0"/>
                <a:cs typeface="Arial" panose="020B0604020202020204" pitchFamily="34" charset="0"/>
              </a:rPr>
              <a:t>tử được bảo toàn </a:t>
            </a:r>
            <a:endParaRPr lang="en-US" sz="35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296270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1246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1292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9144000" y="4168352"/>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149656"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4000"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61457" y="5009417"/>
            <a:ext cx="6027187"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smtClean="0">
                <a:solidFill>
                  <a:schemeClr val="bg1"/>
                </a:solidFill>
                <a:latin typeface="Arial" panose="020B0604020202020204" pitchFamily="34" charset="0"/>
                <a:cs typeface="Arial" panose="020B0604020202020204" pitchFamily="34" charset="0"/>
              </a:rPr>
              <a:t>Phản ứng toả nhiệt</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598331" y="7799855"/>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smtClean="0">
                <a:solidFill>
                  <a:schemeClr val="bg1"/>
                </a:solidFill>
                <a:latin typeface="Arial" panose="020B0604020202020204" pitchFamily="34" charset="0"/>
                <a:cs typeface="Arial" panose="020B0604020202020204" pitchFamily="34" charset="0"/>
              </a:rPr>
              <a:t>Phản ứng oxi hoá – khử</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49656" y="4159919"/>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8332" y="5012846"/>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smtClean="0">
                <a:solidFill>
                  <a:schemeClr val="bg1"/>
                </a:solidFill>
                <a:latin typeface="Arial" panose="020B0604020202020204" pitchFamily="34" charset="0"/>
                <a:cs typeface="Arial" panose="020B0604020202020204" pitchFamily="34" charset="0"/>
              </a:rPr>
              <a:t>Phản ứng thu nhiệt</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87237" y="7813040"/>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smtClean="0">
                <a:solidFill>
                  <a:schemeClr val="bg1"/>
                </a:solidFill>
                <a:latin typeface="Arial" panose="020B0604020202020204" pitchFamily="34" charset="0"/>
                <a:cs typeface="Arial" panose="020B0604020202020204" pitchFamily="34" charset="0"/>
              </a:rPr>
              <a:t>Phản ứng phân huỷ</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1028701"/>
            <a:ext cx="18288000" cy="2605244"/>
            <a:chOff x="0" y="2725755"/>
            <a:chExt cx="12192000" cy="1736829"/>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725755"/>
              <a:ext cx="10872190" cy="17368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323245" y="3030554"/>
              <a:ext cx="9383697" cy="1158864"/>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7: </a:t>
              </a:r>
              <a:r>
                <a:rPr lang="nl-NL" sz="3800" b="1">
                  <a:solidFill>
                    <a:srgbClr val="FFFF00"/>
                  </a:solidFill>
                  <a:latin typeface="Arial" panose="020B0604020202020204" pitchFamily="34" charset="0"/>
                  <a:cs typeface="Arial" panose="020B0604020202020204" pitchFamily="34" charset="0"/>
                </a:rPr>
                <a:t>Phản ứng giải phóng năng lượng dưới dạng nhiệt gọi là</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64770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32058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6770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9203843"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6068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6" y="7962900"/>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Phản ứng trong lò nung vôi</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35971" y="5067300"/>
            <a:ext cx="6975629" cy="646331"/>
          </a:xfrm>
          <a:prstGeom prst="rect">
            <a:avLst/>
          </a:prstGeom>
          <a:noFill/>
        </p:spPr>
        <p:txBody>
          <a:bodyPr wrap="square" rtlCol="0">
            <a:spAutoFit/>
          </a:bodyPr>
          <a:lstStyle/>
          <a:p>
            <a:pPr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Phản ứng tạo gỉ sắt</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60688"/>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00200" y="4558629"/>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Phản ứng oxi hóa glucose trong cơ thể</a:t>
            </a:r>
            <a:endParaRPr lang="en-US" sz="3600">
              <a:solidFill>
                <a:schemeClr val="bg1"/>
              </a:solidFill>
              <a:latin typeface="Arial" panose="020B060402020202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552442" y="7962901"/>
            <a:ext cx="6975629" cy="646331"/>
          </a:xfrm>
          <a:prstGeom prst="rect">
            <a:avLst/>
          </a:prstGeom>
          <a:noFill/>
        </p:spPr>
        <p:txBody>
          <a:bodyPr wrap="square" rtlCol="0">
            <a:spAutoFit/>
          </a:bodyPr>
          <a:lstStyle/>
          <a:p>
            <a:pPr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Phản ứng đốt cháy nhiên liệu</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1409701"/>
            <a:ext cx="18288000" cy="2224246"/>
            <a:chOff x="0" y="2979754"/>
            <a:chExt cx="12192000" cy="1482830"/>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979754"/>
              <a:ext cx="10872190" cy="14828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302647" y="3493548"/>
              <a:ext cx="9586705"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8: </a:t>
              </a:r>
              <a:r>
                <a:rPr lang="nl-NL" sz="3800" b="1">
                  <a:solidFill>
                    <a:srgbClr val="FFFF00"/>
                  </a:solidFill>
                  <a:latin typeface="Arial" panose="020B0604020202020204" pitchFamily="34" charset="0"/>
                  <a:cs typeface="Arial" panose="020B0604020202020204" pitchFamily="34" charset="0"/>
                </a:rPr>
                <a:t>Phản ứng nào sau đây là phản ứng thu nhiệt?</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6227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VẬN DỤNG</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1613381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027094" y="951549"/>
            <a:ext cx="16230600" cy="4247317"/>
          </a:xfrm>
          <a:prstGeom prst="rect">
            <a:avLst/>
          </a:prstGeom>
        </p:spPr>
        <p:txBody>
          <a:bodyPr wrap="square">
            <a:spAutoFit/>
          </a:bodyPr>
          <a:lstStyle/>
          <a:p>
            <a:pPr algn="just">
              <a:lnSpc>
                <a:spcPct val="150000"/>
              </a:lnSpc>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nl-NL" sz="3600">
                <a:latin typeface="Arial" panose="020B0604020202020204" pitchFamily="34" charset="0"/>
                <a:cs typeface="Arial" panose="020B0604020202020204" pitchFamily="34" charset="0"/>
              </a:rPr>
              <a:t>Xác định chất </a:t>
            </a:r>
            <a:r>
              <a:rPr lang="nl-NL" sz="3600">
                <a:latin typeface="Arial" panose="020B0604020202020204" pitchFamily="34" charset="0"/>
                <a:cs typeface="Arial" panose="020B0604020202020204" pitchFamily="34" charset="0"/>
              </a:rPr>
              <a:t>phản </a:t>
            </a:r>
            <a:r>
              <a:rPr lang="nl-NL" sz="3600" smtClean="0">
                <a:latin typeface="Arial" panose="020B0604020202020204" pitchFamily="34" charset="0"/>
                <a:cs typeface="Arial" panose="020B0604020202020204" pitchFamily="34" charset="0"/>
              </a:rPr>
              <a:t>ứng, </a:t>
            </a:r>
            <a:r>
              <a:rPr lang="nl-NL" sz="3600">
                <a:latin typeface="Arial" panose="020B0604020202020204" pitchFamily="34" charset="0"/>
                <a:cs typeface="Arial" panose="020B0604020202020204" pitchFamily="34" charset="0"/>
              </a:rPr>
              <a:t>chất sản phẩm trong hai trường hợp dưới đây:</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Đốt cháy khí methane trong không khí tạo thành khí carbon dioxide và </a:t>
            </a:r>
            <a:r>
              <a:rPr lang="nl-NL" sz="3600">
                <a:latin typeface="Arial" panose="020B0604020202020204" pitchFamily="34" charset="0"/>
                <a:cs typeface="Arial" panose="020B0604020202020204" pitchFamily="34" charset="0"/>
              </a:rPr>
              <a:t>hơi </a:t>
            </a:r>
            <a:r>
              <a:rPr lang="nl-NL" sz="3600" smtClean="0">
                <a:latin typeface="Arial" panose="020B0604020202020204" pitchFamily="34" charset="0"/>
                <a:cs typeface="Arial" panose="020B0604020202020204" pitchFamily="34" charset="0"/>
              </a:rPr>
              <a:t>nước.</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Carbon (thành phần chính của than) cháy trong khí oxygen tạo thành khí </a:t>
            </a:r>
            <a:r>
              <a:rPr lang="nl-NL" sz="3600">
                <a:latin typeface="Arial" panose="020B0604020202020204" pitchFamily="34" charset="0"/>
                <a:cs typeface="Arial" panose="020B0604020202020204" pitchFamily="34" charset="0"/>
              </a:rPr>
              <a:t>carbon </a:t>
            </a:r>
            <a:r>
              <a:rPr lang="nl-NL" sz="3600" smtClean="0">
                <a:latin typeface="Arial" panose="020B0604020202020204" pitchFamily="34" charset="0"/>
                <a:cs typeface="Arial" panose="020B0604020202020204" pitchFamily="34" charset="0"/>
              </a:rPr>
              <a:t>dioxide.</a:t>
            </a:r>
            <a:endParaRPr lang="en-US" sz="3600">
              <a:latin typeface="Arial" panose="020B0604020202020204" pitchFamily="34" charset="0"/>
              <a:cs typeface="Arial" panose="020B0604020202020204" pitchFamily="34" charset="0"/>
            </a:endParaRPr>
          </a:p>
        </p:txBody>
      </p:sp>
      <p:sp>
        <p:nvSpPr>
          <p:cNvPr id="18" name="Right Arrow 17"/>
          <p:cNvSpPr/>
          <p:nvPr/>
        </p:nvSpPr>
        <p:spPr>
          <a:xfrm rot="5400000">
            <a:off x="4900751" y="5292424"/>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0" name="Group 19"/>
          <p:cNvGrpSpPr/>
          <p:nvPr/>
        </p:nvGrpSpPr>
        <p:grpSpPr>
          <a:xfrm>
            <a:off x="2133600" y="6517080"/>
            <a:ext cx="6319540" cy="2776026"/>
            <a:chOff x="7766960" y="2430929"/>
            <a:chExt cx="5730894" cy="2585107"/>
          </a:xfrm>
        </p:grpSpPr>
        <p:sp>
          <p:nvSpPr>
            <p:cNvPr id="21" name="TextBox 20"/>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22" name="TextBox 21"/>
            <p:cNvSpPr txBox="1"/>
            <p:nvPr/>
          </p:nvSpPr>
          <p:spPr>
            <a:xfrm>
              <a:off x="7946529" y="2500045"/>
              <a:ext cx="5371756" cy="2482667"/>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Chất tham gia phản ứng: </a:t>
              </a:r>
            </a:p>
            <a:p>
              <a:pPr algn="just">
                <a:lnSpc>
                  <a:spcPct val="150000"/>
                </a:lnSpc>
              </a:pPr>
              <a:r>
                <a:rPr lang="en-US" sz="3600" smtClean="0">
                  <a:latin typeface="Arial" panose="020B0604020202020204" pitchFamily="34" charset="0"/>
                  <a:cs typeface="Arial" panose="020B0604020202020204" pitchFamily="34" charset="0"/>
                </a:rPr>
                <a:t>a. methane, oxygen</a:t>
              </a:r>
            </a:p>
            <a:p>
              <a:pPr algn="just">
                <a:lnSpc>
                  <a:spcPct val="150000"/>
                </a:lnSpc>
              </a:pPr>
              <a:r>
                <a:rPr lang="en-US" sz="3600" smtClean="0">
                  <a:latin typeface="Arial" panose="020B0604020202020204" pitchFamily="34" charset="0"/>
                  <a:cs typeface="Arial" panose="020B0604020202020204" pitchFamily="34" charset="0"/>
                </a:rPr>
                <a:t>b. carbon dioxide, oxygen</a:t>
              </a:r>
              <a:endParaRPr lang="en-US" sz="3600">
                <a:latin typeface="Arial" panose="020B0604020202020204" pitchFamily="34" charset="0"/>
                <a:cs typeface="Arial" panose="020B0604020202020204" pitchFamily="34" charset="0"/>
              </a:endParaRPr>
            </a:p>
          </p:txBody>
        </p:sp>
      </p:grpSp>
      <p:pic>
        <p:nvPicPr>
          <p:cNvPr id="27" name="Picture 7"/>
          <p:cNvPicPr>
            <a:picLocks noChangeAspect="1"/>
          </p:cNvPicPr>
          <p:nvPr/>
        </p:nvPicPr>
        <p:blipFill>
          <a:blip r:embed="rId7"/>
          <a:srcRect/>
          <a:stretch>
            <a:fillRect/>
          </a:stretch>
        </p:blipFill>
        <p:spPr>
          <a:xfrm>
            <a:off x="88043" y="7581900"/>
            <a:ext cx="1435957" cy="2705100"/>
          </a:xfrm>
          <a:prstGeom prst="rect">
            <a:avLst/>
          </a:prstGeom>
        </p:spPr>
      </p:pic>
      <p:sp>
        <p:nvSpPr>
          <p:cNvPr id="28" name="Right Arrow 27"/>
          <p:cNvSpPr/>
          <p:nvPr/>
        </p:nvSpPr>
        <p:spPr>
          <a:xfrm rot="5400000">
            <a:off x="12678544" y="5270238"/>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9" name="Group 28"/>
          <p:cNvGrpSpPr/>
          <p:nvPr/>
        </p:nvGrpSpPr>
        <p:grpSpPr>
          <a:xfrm>
            <a:off x="9911393" y="6494894"/>
            <a:ext cx="6319540" cy="2776026"/>
            <a:chOff x="7766960" y="2430929"/>
            <a:chExt cx="5730894" cy="2585107"/>
          </a:xfrm>
        </p:grpSpPr>
        <p:sp>
          <p:nvSpPr>
            <p:cNvPr id="30" name="TextBox 29"/>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31" name="TextBox 30"/>
            <p:cNvSpPr txBox="1"/>
            <p:nvPr/>
          </p:nvSpPr>
          <p:spPr>
            <a:xfrm>
              <a:off x="7946529" y="2520705"/>
              <a:ext cx="5371756" cy="2407519"/>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Chất sản phẩm: </a:t>
              </a:r>
            </a:p>
            <a:p>
              <a:pPr algn="just">
                <a:lnSpc>
                  <a:spcPct val="150000"/>
                </a:lnSpc>
              </a:pPr>
              <a:r>
                <a:rPr lang="en-US" sz="3600" smtClean="0">
                  <a:latin typeface="Arial" panose="020B0604020202020204" pitchFamily="34" charset="0"/>
                  <a:cs typeface="Arial" panose="020B0604020202020204" pitchFamily="34" charset="0"/>
                </a:rPr>
                <a:t>a. carbon dioxide, hơi nước</a:t>
              </a:r>
            </a:p>
            <a:p>
              <a:pPr algn="just">
                <a:lnSpc>
                  <a:spcPct val="150000"/>
                </a:lnSpc>
              </a:pPr>
              <a:r>
                <a:rPr lang="en-US" sz="3600" smtClean="0">
                  <a:latin typeface="Arial" panose="020B0604020202020204" pitchFamily="34" charset="0"/>
                  <a:cs typeface="Arial" panose="020B0604020202020204" pitchFamily="34" charset="0"/>
                </a:rPr>
                <a:t>b. carbon dioxide</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2343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656544" y="723900"/>
            <a:ext cx="14974906" cy="1608325"/>
          </a:xfrm>
          <a:prstGeom prst="rect">
            <a:avLst/>
          </a:prstGeom>
        </p:spPr>
        <p:txBody>
          <a:bodyPr wrap="square">
            <a:spAutoFit/>
          </a:bodyPr>
          <a:lstStyle/>
          <a:p>
            <a:pPr algn="just">
              <a:lnSpc>
                <a:spcPct val="150000"/>
              </a:lnSpc>
            </a:pPr>
            <a:r>
              <a:rPr lang="nl-NL" sz="3500" b="1" smtClean="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nl-NL" sz="3500" b="1" smtClean="0">
                <a:solidFill>
                  <a:srgbClr val="000000"/>
                </a:solidFill>
                <a:latin typeface="Arial" panose="020B0604020202020204" pitchFamily="34" charset="0"/>
                <a:ea typeface="Calibri" panose="020F0502020204030204" pitchFamily="34" charset="0"/>
                <a:cs typeface="Arial" panose="020B0604020202020204" pitchFamily="34" charset="0"/>
              </a:rPr>
              <a:t>2. </a:t>
            </a:r>
            <a:r>
              <a:rPr lang="nl-NL" sz="3500">
                <a:latin typeface="Arial" panose="020B0604020202020204" pitchFamily="34" charset="0"/>
                <a:cs typeface="Arial" panose="020B0604020202020204" pitchFamily="34" charset="0"/>
              </a:rPr>
              <a:t>Đốt cháy khí methane (CH</a:t>
            </a:r>
            <a:r>
              <a:rPr lang="nl-NL" sz="3500" baseline="-25000">
                <a:latin typeface="Arial" panose="020B0604020202020204" pitchFamily="34" charset="0"/>
                <a:cs typeface="Arial" panose="020B0604020202020204" pitchFamily="34" charset="0"/>
              </a:rPr>
              <a:t>4</a:t>
            </a:r>
            <a:r>
              <a:rPr lang="nl-NL" sz="3500">
                <a:latin typeface="Arial" panose="020B0604020202020204" pitchFamily="34" charset="0"/>
                <a:cs typeface="Arial" panose="020B0604020202020204" pitchFamily="34" charset="0"/>
              </a:rPr>
              <a:t>) trong không khí thu được khí carbon dioxide (CO</a:t>
            </a:r>
            <a:r>
              <a:rPr lang="nl-NL" sz="3500" baseline="-25000">
                <a:latin typeface="Arial" panose="020B0604020202020204" pitchFamily="34" charset="0"/>
                <a:cs typeface="Arial" panose="020B0604020202020204" pitchFamily="34" charset="0"/>
              </a:rPr>
              <a:t>2</a:t>
            </a:r>
            <a:r>
              <a:rPr lang="nl-NL" sz="3500">
                <a:latin typeface="Arial" panose="020B0604020202020204" pitchFamily="34" charset="0"/>
                <a:cs typeface="Arial" panose="020B0604020202020204" pitchFamily="34" charset="0"/>
              </a:rPr>
              <a:t>) và hơi nước (H</a:t>
            </a:r>
            <a:r>
              <a:rPr lang="nl-NL" sz="3500" baseline="-25000">
                <a:latin typeface="Arial" panose="020B0604020202020204" pitchFamily="34" charset="0"/>
                <a:cs typeface="Arial" panose="020B0604020202020204" pitchFamily="34" charset="0"/>
              </a:rPr>
              <a:t>2</a:t>
            </a:r>
            <a:r>
              <a:rPr lang="nl-NL" sz="3500">
                <a:latin typeface="Arial" panose="020B0604020202020204" pitchFamily="34" charset="0"/>
                <a:cs typeface="Arial" panose="020B0604020202020204" pitchFamily="34" charset="0"/>
              </a:rPr>
              <a:t>O) theo sơ đồ sau:</a:t>
            </a:r>
            <a:endParaRPr lang="en-US" sz="3500">
              <a:latin typeface="Arial" panose="020B0604020202020204" pitchFamily="34" charset="0"/>
              <a:cs typeface="Arial" panose="020B0604020202020204" pitchFamily="34" charset="0"/>
            </a:endParaRPr>
          </a:p>
        </p:txBody>
      </p:sp>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7" y="2668073"/>
            <a:ext cx="9625015" cy="2551627"/>
          </a:xfrm>
          <a:prstGeom prst="rect">
            <a:avLst/>
          </a:prstGeom>
          <a:effectLst>
            <a:outerShdw blurRad="50800" dist="38100" dir="2700000" algn="tl" rotWithShape="0">
              <a:prstClr val="black">
                <a:alpha val="40000"/>
              </a:prstClr>
            </a:outerShdw>
          </a:effectLst>
        </p:spPr>
      </p:pic>
      <p:sp>
        <p:nvSpPr>
          <p:cNvPr id="4" name="Rectangle 3"/>
          <p:cNvSpPr/>
          <p:nvPr/>
        </p:nvSpPr>
        <p:spPr>
          <a:xfrm>
            <a:off x="1422514" y="5429304"/>
            <a:ext cx="15442962" cy="4131900"/>
          </a:xfrm>
          <a:prstGeom prst="rect">
            <a:avLst/>
          </a:prstGeom>
        </p:spPr>
        <p:txBody>
          <a:bodyPr wrap="square">
            <a:spAutoFit/>
          </a:bodyPr>
          <a:lstStyle/>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Quan sát sơ đồ hình 2.3 và cho biết:</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a) Trước phản ứng có các chất nào, những nguyên tử nào liên kết với nhau?</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b) Sau phản ứng, có các chất nào được tạo thành, những nguyên tử nào liên kết với nhau?</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c) So sánh số nguyên tử C, H, O trước và sau phản ứng</a:t>
            </a:r>
            <a:endParaRPr lang="en-US" sz="35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696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22098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Methane (CH</a:t>
            </a:r>
            <a:r>
              <a:rPr lang="nl-NL" sz="3600" baseline="-25000">
                <a:solidFill>
                  <a:schemeClr val="tx1"/>
                </a:solidFill>
                <a:latin typeface="Arial" panose="020B0604020202020204" pitchFamily="34" charset="0"/>
                <a:cs typeface="Arial" panose="020B0604020202020204" pitchFamily="34" charset="0"/>
              </a:rPr>
              <a:t>4</a:t>
            </a:r>
            <a:r>
              <a:rPr lang="nl-NL" sz="3600">
                <a:solidFill>
                  <a:schemeClr val="tx1"/>
                </a:solidFill>
                <a:latin typeface="Arial" panose="020B0604020202020204" pitchFamily="34" charset="0"/>
                <a:cs typeface="Arial" panose="020B0604020202020204" pitchFamily="34" charset="0"/>
              </a:rPr>
              <a:t>) gồm 1 nguyên tử C liên kết với 4 nguyên tử H</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3" idx="2"/>
            <a:endCxn id="9" idx="0"/>
          </p:cNvCxnSpPr>
          <p:nvPr/>
        </p:nvCxnSpPr>
        <p:spPr>
          <a:xfrm flipH="1">
            <a:off x="5257800" y="5119047"/>
            <a:ext cx="3886196"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1346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Oxygen (O</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 gồm 2 nguyên tử O liên kết với nhau</a:t>
            </a:r>
            <a:endParaRPr lang="en-US" sz="3600">
              <a:solidFill>
                <a:schemeClr val="tx1"/>
              </a:solidFill>
              <a:effectLst/>
              <a:latin typeface="Arial" panose="020B0604020202020204" pitchFamily="34" charset="0"/>
              <a:cs typeface="Arial" panose="020B0604020202020204" pitchFamily="34" charset="0"/>
            </a:endParaRPr>
          </a:p>
        </p:txBody>
      </p:sp>
      <p:cxnSp>
        <p:nvCxnSpPr>
          <p:cNvPr id="28" name="Straight Arrow Connector 27"/>
          <p:cNvCxnSpPr>
            <a:stCxn id="3" idx="2"/>
            <a:endCxn id="27" idx="0"/>
          </p:cNvCxnSpPr>
          <p:nvPr/>
        </p:nvCxnSpPr>
        <p:spPr>
          <a:xfrm>
            <a:off x="9143996" y="5119047"/>
            <a:ext cx="4038604"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74020" y="1211307"/>
            <a:ext cx="12939953" cy="646331"/>
          </a:xfrm>
          <a:prstGeom prst="rect">
            <a:avLst/>
          </a:prstGeom>
        </p:spPr>
        <p:txBody>
          <a:bodyPr wrap="none">
            <a:spAutoFit/>
          </a:bodyPr>
          <a:lstStyle/>
          <a:p>
            <a:pPr algn="ctr"/>
            <a:r>
              <a:rPr lang="nl-NL" sz="3600">
                <a:latin typeface="Arial" panose="020B0604020202020204" pitchFamily="34" charset="0"/>
                <a:ea typeface="Calibri" panose="020F0502020204030204" pitchFamily="34" charset="0"/>
                <a:cs typeface="Arial" panose="020B0604020202020204" pitchFamily="34" charset="0"/>
              </a:rPr>
              <a:t>a) Trước phản ứng có các chất methane (CH</a:t>
            </a:r>
            <a:r>
              <a:rPr lang="nl-NL" sz="3600" baseline="-25000">
                <a:latin typeface="Arial" panose="020B0604020202020204" pitchFamily="34" charset="0"/>
                <a:ea typeface="Calibri" panose="020F0502020204030204" pitchFamily="34" charset="0"/>
                <a:cs typeface="Arial" panose="020B0604020202020204" pitchFamily="34" charset="0"/>
              </a:rPr>
              <a:t>4</a:t>
            </a:r>
            <a:r>
              <a:rPr lang="nl-NL" sz="3600">
                <a:latin typeface="Arial" panose="020B0604020202020204" pitchFamily="34" charset="0"/>
                <a:ea typeface="Calibri" panose="020F0502020204030204" pitchFamily="34" charset="0"/>
                <a:cs typeface="Arial" panose="020B0604020202020204" pitchFamily="34" charset="0"/>
              </a:rPr>
              <a:t>) và oxygen (O</a:t>
            </a:r>
            <a:r>
              <a:rPr lang="nl-NL" sz="3600" baseline="-25000">
                <a:latin typeface="Arial" panose="020B0604020202020204" pitchFamily="34" charset="0"/>
                <a:ea typeface="Calibri" panose="020F0502020204030204" pitchFamily="34" charset="0"/>
                <a:cs typeface="Arial" panose="020B0604020202020204" pitchFamily="34" charset="0"/>
              </a:rPr>
              <a:t>2</a:t>
            </a:r>
            <a:r>
              <a:rPr lang="nl-NL" sz="3600">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532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22098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Carbon dioxide (CO</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 gồm 1 nguyên tử C liên kết với 2 nguyên tử O</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3" idx="2"/>
            <a:endCxn id="9" idx="0"/>
          </p:cNvCxnSpPr>
          <p:nvPr/>
        </p:nvCxnSpPr>
        <p:spPr>
          <a:xfrm flipH="1">
            <a:off x="5257800" y="5119047"/>
            <a:ext cx="3886196"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1346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Nước (H</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O) gồm 2 nguyên tử H liên kết với 1 nguyên tử O</a:t>
            </a:r>
            <a:endParaRPr lang="en-US" sz="3600">
              <a:solidFill>
                <a:schemeClr val="tx1"/>
              </a:solidFill>
              <a:effectLst/>
              <a:latin typeface="Arial" panose="020B0604020202020204" pitchFamily="34" charset="0"/>
              <a:cs typeface="Arial" panose="020B0604020202020204" pitchFamily="34" charset="0"/>
            </a:endParaRPr>
          </a:p>
        </p:txBody>
      </p:sp>
      <p:cxnSp>
        <p:nvCxnSpPr>
          <p:cNvPr id="28" name="Straight Arrow Connector 27"/>
          <p:cNvCxnSpPr>
            <a:stCxn id="3" idx="2"/>
            <a:endCxn id="27" idx="0"/>
          </p:cNvCxnSpPr>
          <p:nvPr/>
        </p:nvCxnSpPr>
        <p:spPr>
          <a:xfrm>
            <a:off x="9143996" y="5119047"/>
            <a:ext cx="4038604"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585678" y="1211307"/>
            <a:ext cx="15116638" cy="646331"/>
          </a:xfrm>
          <a:prstGeom prst="rect">
            <a:avLst/>
          </a:prstGeom>
        </p:spPr>
        <p:txBody>
          <a:bodyPr wrap="none">
            <a:spAutoFit/>
          </a:bodyPr>
          <a:lstStyle/>
          <a:p>
            <a:pPr algn="ctr"/>
            <a:r>
              <a:rPr lang="nl-NL" sz="3600" smtClean="0">
                <a:latin typeface="Arial" panose="020B0604020202020204" pitchFamily="34" charset="0"/>
                <a:ea typeface="Calibri" panose="020F0502020204030204" pitchFamily="34" charset="0"/>
                <a:cs typeface="Arial" panose="020B0604020202020204" pitchFamily="34" charset="0"/>
              </a:rPr>
              <a:t>b) </a:t>
            </a:r>
            <a:r>
              <a:rPr lang="nl-NL" sz="3600">
                <a:latin typeface="Arial" panose="020B0604020202020204" pitchFamily="34" charset="0"/>
                <a:cs typeface="Arial" panose="020B0604020202020204" pitchFamily="34" charset="0"/>
              </a:rPr>
              <a:t>Sau phản </a:t>
            </a:r>
            <a:r>
              <a:rPr lang="nl-NL" sz="3600">
                <a:latin typeface="Arial" panose="020B0604020202020204" pitchFamily="34" charset="0"/>
                <a:cs typeface="Arial" panose="020B0604020202020204" pitchFamily="34" charset="0"/>
              </a:rPr>
              <a:t>ứng </a:t>
            </a:r>
            <a:r>
              <a:rPr lang="nl-NL" sz="3600" smtClean="0">
                <a:latin typeface="Arial" panose="020B0604020202020204" pitchFamily="34" charset="0"/>
                <a:cs typeface="Arial" panose="020B0604020202020204" pitchFamily="34" charset="0"/>
              </a:rPr>
              <a:t>có carbon </a:t>
            </a:r>
            <a:r>
              <a:rPr lang="nl-NL" sz="3600">
                <a:latin typeface="Arial" panose="020B0604020202020204" pitchFamily="34" charset="0"/>
                <a:cs typeface="Arial" panose="020B0604020202020204" pitchFamily="34" charset="0"/>
              </a:rPr>
              <a:t>dioxide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và nước (H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 được </a:t>
            </a:r>
            <a:r>
              <a:rPr lang="nl-NL" sz="3600">
                <a:latin typeface="Arial" panose="020B0604020202020204" pitchFamily="34" charset="0"/>
                <a:cs typeface="Arial" panose="020B0604020202020204" pitchFamily="34" charset="0"/>
              </a:rPr>
              <a:t>tạo </a:t>
            </a:r>
            <a:r>
              <a:rPr lang="nl-NL" sz="3600" smtClean="0">
                <a:latin typeface="Arial" panose="020B0604020202020204" pitchFamily="34" charset="0"/>
                <a:cs typeface="Arial" panose="020B0604020202020204" pitchFamily="34" charset="0"/>
              </a:rPr>
              <a:t>thành:</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223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33" name="Rectangle 32"/>
          <p:cNvSpPr/>
          <p:nvPr/>
        </p:nvSpPr>
        <p:spPr>
          <a:xfrm>
            <a:off x="1585678" y="1211307"/>
            <a:ext cx="15116638" cy="646331"/>
          </a:xfrm>
          <a:prstGeom prst="rect">
            <a:avLst/>
          </a:prstGeom>
        </p:spPr>
        <p:txBody>
          <a:bodyPr wrap="none">
            <a:spAutoFit/>
          </a:bodyPr>
          <a:lstStyle/>
          <a:p>
            <a:pPr algn="ctr"/>
            <a:r>
              <a:rPr lang="nl-NL" sz="3600" smtClean="0">
                <a:latin typeface="Arial" panose="020B0604020202020204" pitchFamily="34" charset="0"/>
                <a:ea typeface="Calibri" panose="020F0502020204030204" pitchFamily="34" charset="0"/>
                <a:cs typeface="Arial" panose="020B0604020202020204" pitchFamily="34" charset="0"/>
              </a:rPr>
              <a:t>b) </a:t>
            </a:r>
            <a:r>
              <a:rPr lang="nl-NL" sz="3600">
                <a:latin typeface="Arial" panose="020B0604020202020204" pitchFamily="34" charset="0"/>
                <a:cs typeface="Arial" panose="020B0604020202020204" pitchFamily="34" charset="0"/>
              </a:rPr>
              <a:t>Sau phản </a:t>
            </a:r>
            <a:r>
              <a:rPr lang="nl-NL" sz="3600">
                <a:latin typeface="Arial" panose="020B0604020202020204" pitchFamily="34" charset="0"/>
                <a:cs typeface="Arial" panose="020B0604020202020204" pitchFamily="34" charset="0"/>
              </a:rPr>
              <a:t>ứng </a:t>
            </a:r>
            <a:r>
              <a:rPr lang="nl-NL" sz="3600" smtClean="0">
                <a:latin typeface="Arial" panose="020B0604020202020204" pitchFamily="34" charset="0"/>
                <a:cs typeface="Arial" panose="020B0604020202020204" pitchFamily="34" charset="0"/>
              </a:rPr>
              <a:t>có carbon </a:t>
            </a:r>
            <a:r>
              <a:rPr lang="nl-NL" sz="3600">
                <a:latin typeface="Arial" panose="020B0604020202020204" pitchFamily="34" charset="0"/>
                <a:cs typeface="Arial" panose="020B0604020202020204" pitchFamily="34" charset="0"/>
              </a:rPr>
              <a:t>dioxide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và nước (H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 được </a:t>
            </a:r>
            <a:r>
              <a:rPr lang="nl-NL" sz="3600">
                <a:latin typeface="Arial" panose="020B0604020202020204" pitchFamily="34" charset="0"/>
                <a:cs typeface="Arial" panose="020B0604020202020204" pitchFamily="34" charset="0"/>
              </a:rPr>
              <a:t>tạo </a:t>
            </a:r>
            <a:r>
              <a:rPr lang="nl-NL" sz="3600" smtClean="0">
                <a:latin typeface="Arial" panose="020B0604020202020204" pitchFamily="34" charset="0"/>
                <a:cs typeface="Arial" panose="020B0604020202020204" pitchFamily="34" charset="0"/>
              </a:rPr>
              <a:t>thành:</a:t>
            </a:r>
            <a:endParaRPr lang="en-US" sz="3600">
              <a:latin typeface="Arial" panose="020B0604020202020204" pitchFamily="34" charset="0"/>
              <a:cs typeface="Arial" panose="020B0604020202020204" pitchFamily="34" charset="0"/>
            </a:endParaRPr>
          </a:p>
        </p:txBody>
      </p:sp>
      <p:sp>
        <p:nvSpPr>
          <p:cNvPr id="4" name="Rounded Rectangular Callout 3"/>
          <p:cNvSpPr/>
          <p:nvPr/>
        </p:nvSpPr>
        <p:spPr>
          <a:xfrm>
            <a:off x="7391400" y="5829300"/>
            <a:ext cx="6934200" cy="2286000"/>
          </a:xfrm>
          <a:prstGeom prst="wedgeRoundRectCallout">
            <a:avLst>
              <a:gd name="adj1" fmla="val -67114"/>
              <a:gd name="adj2" fmla="val 7261"/>
              <a:gd name="adj3" fmla="val 16667"/>
            </a:avLst>
          </a:prstGeom>
          <a:solidFill>
            <a:schemeClr val="bg1"/>
          </a:solidFill>
          <a:ln w="38100">
            <a:solidFill>
              <a:srgbClr val="E65C7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Số nguyên tử C, H, O trước và sau phản ứng là bằng nhau</a:t>
            </a:r>
            <a:endParaRPr lang="en-US" sz="360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9"/>
          <a:srcRect b="42443"/>
          <a:stretch/>
        </p:blipFill>
        <p:spPr>
          <a:xfrm flipH="1">
            <a:off x="3352800" y="5981700"/>
            <a:ext cx="3635793" cy="3830918"/>
          </a:xfrm>
          <a:prstGeom prst="rect">
            <a:avLst/>
          </a:prstGeom>
        </p:spPr>
      </p:pic>
    </p:spTree>
    <p:extLst>
      <p:ext uri="{BB962C8B-B14F-4D97-AF65-F5344CB8AC3E}">
        <p14:creationId xmlns:p14="http://schemas.microsoft.com/office/powerpoint/2010/main" val="3738206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128057"/>
                <a:ext cx="8650506" cy="3323987"/>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 Phản ứng hoá học là gì?</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392800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grpSp>
        <p:nvGrpSpPr>
          <p:cNvPr id="6" name="Group 5"/>
          <p:cNvGrpSpPr/>
          <p:nvPr/>
        </p:nvGrpSpPr>
        <p:grpSpPr>
          <a:xfrm>
            <a:off x="2736450" y="1028700"/>
            <a:ext cx="12815095" cy="1754326"/>
            <a:chOff x="3124200" y="1313338"/>
            <a:chExt cx="12815095" cy="1754326"/>
          </a:xfrm>
        </p:grpSpPr>
        <p:pic>
          <p:nvPicPr>
            <p:cNvPr id="11" name="Picture 51"/>
            <p:cNvPicPr>
              <a:picLocks noChangeAspect="1"/>
            </p:cNvPicPr>
            <p:nvPr/>
          </p:nvPicPr>
          <p:blipFill>
            <a:blip r:embed="rId8"/>
            <a:srcRect/>
            <a:stretch>
              <a:fillRect/>
            </a:stretch>
          </p:blipFill>
          <p:spPr>
            <a:xfrm>
              <a:off x="3124200" y="1409700"/>
              <a:ext cx="2037436" cy="1657964"/>
            </a:xfrm>
            <a:prstGeom prst="rect">
              <a:avLst/>
            </a:prstGeom>
          </p:spPr>
        </p:pic>
        <p:sp>
          <p:nvSpPr>
            <p:cNvPr id="5" name="Rectangle 4"/>
            <p:cNvSpPr/>
            <p:nvPr/>
          </p:nvSpPr>
          <p:spPr>
            <a:xfrm>
              <a:off x="5410200" y="1313338"/>
              <a:ext cx="10529095" cy="1754326"/>
            </a:xfrm>
            <a:prstGeom prst="rect">
              <a:avLst/>
            </a:prstGeom>
          </p:spPr>
          <p:txBody>
            <a:bodyPr wrap="square">
              <a:spAutoFit/>
            </a:bodyPr>
            <a:lstStyle/>
            <a:p>
              <a:pPr algn="just">
                <a:lnSpc>
                  <a:spcPct val="150000"/>
                </a:lnSpc>
              </a:pP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Những dấu hiệu nào thường dùng để nhận biết có phản ứng hóa học xảy ra?</a:t>
              </a:r>
              <a:endParaRPr lang="en-US" sz="3600">
                <a:latin typeface="Arial" panose="020B0604020202020204" pitchFamily="34" charset="0"/>
                <a:cs typeface="Arial" panose="020B0604020202020204" pitchFamily="34" charset="0"/>
              </a:endParaRPr>
            </a:p>
          </p:txBody>
        </p:sp>
      </p:grpSp>
      <p:grpSp>
        <p:nvGrpSpPr>
          <p:cNvPr id="8" name="Group 7"/>
          <p:cNvGrpSpPr/>
          <p:nvPr/>
        </p:nvGrpSpPr>
        <p:grpSpPr>
          <a:xfrm>
            <a:off x="1676400" y="3313532"/>
            <a:ext cx="7172115" cy="6047070"/>
            <a:chOff x="1436391" y="3313532"/>
            <a:chExt cx="7172115" cy="6047070"/>
          </a:xfrm>
        </p:grpSpPr>
        <p:pic>
          <p:nvPicPr>
            <p:cNvPr id="4098" name="Picture 2" descr="https://o.remove.bg/downloads/5eb39238-f04e-41b9-93e6-8bd5d66add7f/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349" y="3313532"/>
              <a:ext cx="3886200" cy="32597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36391" y="6775279"/>
              <a:ext cx="7172115" cy="2585323"/>
            </a:xfrm>
            <a:prstGeom prst="rect">
              <a:avLst/>
            </a:prstGeom>
          </p:spPr>
          <p:txBody>
            <a:bodyPr wrap="square">
              <a:spAutoFit/>
            </a:bodyPr>
            <a:lstStyle/>
            <a:p>
              <a:pPr algn="ctr">
                <a:lnSpc>
                  <a:spcPct val="150000"/>
                </a:lnSpc>
              </a:pPr>
              <a:r>
                <a:rPr lang="nl-NL" sz="3600">
                  <a:latin typeface="Arial" panose="020B0604020202020204" pitchFamily="34" charset="0"/>
                  <a:ea typeface="Times New Roman" panose="02020603050405020304" pitchFamily="18" charset="0"/>
                  <a:cs typeface="Arial" panose="020B0604020202020204" pitchFamily="34" charset="0"/>
                </a:rPr>
                <a:t>Có sự thay đổi màu sắc, mùi,... của </a:t>
              </a:r>
              <a:r>
                <a:rPr lang="nl-NL" sz="3600">
                  <a:latin typeface="Arial" panose="020B0604020202020204" pitchFamily="34" charset="0"/>
                  <a:ea typeface="Times New Roman" panose="02020603050405020304" pitchFamily="18" charset="0"/>
                  <a:cs typeface="Arial" panose="020B0604020202020204" pitchFamily="34" charset="0"/>
                </a:rPr>
                <a:t>các </a:t>
              </a:r>
              <a:r>
                <a:rPr lang="nl-NL" sz="3600" smtClean="0">
                  <a:latin typeface="Arial" panose="020B0604020202020204" pitchFamily="34" charset="0"/>
                  <a:ea typeface="Times New Roman" panose="02020603050405020304" pitchFamily="18" charset="0"/>
                  <a:cs typeface="Arial" panose="020B0604020202020204" pitchFamily="34" charset="0"/>
                </a:rPr>
                <a:t>chất, </a:t>
              </a:r>
              <a:r>
                <a:rPr lang="nl-NL" sz="3600">
                  <a:latin typeface="Arial" panose="020B0604020202020204" pitchFamily="34" charset="0"/>
                  <a:ea typeface="Times New Roman" panose="02020603050405020304" pitchFamily="18" charset="0"/>
                  <a:cs typeface="Arial" panose="020B0604020202020204" pitchFamily="34" charset="0"/>
                </a:rPr>
                <a:t>tạo ra chất khí hoặc chất không </a:t>
              </a:r>
              <a:r>
                <a:rPr lang="nl-NL" sz="3600">
                  <a:latin typeface="Arial" panose="020B0604020202020204" pitchFamily="34" charset="0"/>
                  <a:ea typeface="Times New Roman" panose="02020603050405020304" pitchFamily="18" charset="0"/>
                  <a:cs typeface="Arial" panose="020B0604020202020204" pitchFamily="34" charset="0"/>
                </a:rPr>
                <a:t>tan </a:t>
              </a:r>
              <a:r>
                <a:rPr lang="nl-NL" sz="3600" smtClean="0">
                  <a:latin typeface="Arial" panose="020B0604020202020204" pitchFamily="34" charset="0"/>
                  <a:ea typeface="Times New Roman" panose="02020603050405020304" pitchFamily="18" charset="0"/>
                  <a:cs typeface="Arial" panose="020B0604020202020204" pitchFamily="34" charset="0"/>
                </a:rPr>
                <a:t>(kết tủa)</a:t>
              </a:r>
              <a:endParaRPr lang="en-US" sz="3600">
                <a:latin typeface="Arial" panose="020B0604020202020204" pitchFamily="34" charset="0"/>
                <a:cs typeface="Arial" panose="020B0604020202020204" pitchFamily="34" charset="0"/>
              </a:endParaRPr>
            </a:p>
          </p:txBody>
        </p:sp>
      </p:grpSp>
      <p:sp>
        <p:nvSpPr>
          <p:cNvPr id="9" name="AutoShape 4" descr="https://o.remove.bg/downloads/194db637-a980-4327-9bc1-234a937718b2/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0406503" y="3525843"/>
            <a:ext cx="6110968" cy="4706170"/>
            <a:chOff x="10320988" y="3525843"/>
            <a:chExt cx="6110968" cy="4706170"/>
          </a:xfrm>
        </p:grpSpPr>
        <p:pic>
          <p:nvPicPr>
            <p:cNvPr id="4102" name="Picture 6" descr="https://o.remove.bg/downloads/194db637-a980-4327-9bc1-234a937718b2/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11000" y="3525843"/>
              <a:ext cx="3130945" cy="32353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320988" y="7585682"/>
              <a:ext cx="6110968" cy="646331"/>
            </a:xfrm>
            <a:prstGeom prst="rect">
              <a:avLst/>
            </a:prstGeom>
          </p:spPr>
          <p:txBody>
            <a:bodyPr wrap="none">
              <a:spAutoFit/>
            </a:bodyPr>
            <a:lstStyle/>
            <a:p>
              <a:r>
                <a:rPr lang="nl-NL" sz="3600">
                  <a:latin typeface="Arial" panose="020B0604020202020204" pitchFamily="34" charset="0"/>
                  <a:ea typeface="Times New Roman" panose="02020603050405020304" pitchFamily="18" charset="0"/>
                  <a:cs typeface="Arial" panose="020B0604020202020204" pitchFamily="34" charset="0"/>
                </a:rPr>
                <a:t>Có sự tỏa nhiệt và phát sáng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85499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466045" y="1143793"/>
            <a:ext cx="15355906" cy="3416320"/>
          </a:xfrm>
          <a:prstGeom prst="rect">
            <a:avLst/>
          </a:prstGeom>
        </p:spPr>
        <p:txBody>
          <a:bodyPr wrap="square">
            <a:spAutoFit/>
          </a:bodyPr>
          <a:lstStyle/>
          <a:p>
            <a:pPr algn="just">
              <a:lnSpc>
                <a:spcPct val="150000"/>
              </a:lnSpc>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4. </a:t>
            </a:r>
            <a:r>
              <a:rPr lang="nl-NL" sz="3600">
                <a:latin typeface="Arial" panose="020B0604020202020204" pitchFamily="34" charset="0"/>
                <a:cs typeface="Arial" panose="020B0604020202020204" pitchFamily="34" charset="0"/>
              </a:rPr>
              <a:t>Trong hai phản ứng dưới đây, phản ứng nào là phản ứng tỏa nhiệt, phản ứng nào là phản ứng thu nhiệt?</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Phân hủy đường tạo thành than và nước</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Cồn cháy trong không khí</a:t>
            </a:r>
            <a:endParaRPr lang="en-US" sz="3600">
              <a:latin typeface="Arial" panose="020B0604020202020204" pitchFamily="34" charset="0"/>
              <a:cs typeface="Arial" panose="020B0604020202020204" pitchFamily="34" charset="0"/>
            </a:endParaRPr>
          </a:p>
        </p:txBody>
      </p:sp>
      <p:sp>
        <p:nvSpPr>
          <p:cNvPr id="18" name="Right Arrow 17"/>
          <p:cNvSpPr/>
          <p:nvPr/>
        </p:nvSpPr>
        <p:spPr>
          <a:xfrm rot="5400000">
            <a:off x="4900751" y="4977799"/>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0" name="Group 19"/>
          <p:cNvGrpSpPr/>
          <p:nvPr/>
        </p:nvGrpSpPr>
        <p:grpSpPr>
          <a:xfrm>
            <a:off x="2133600" y="6329874"/>
            <a:ext cx="6319540" cy="2776026"/>
            <a:chOff x="7766960" y="2430929"/>
            <a:chExt cx="5730894" cy="2585107"/>
          </a:xfrm>
        </p:grpSpPr>
        <p:sp>
          <p:nvSpPr>
            <p:cNvPr id="21" name="TextBox 20"/>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22" name="TextBox 21"/>
            <p:cNvSpPr txBox="1"/>
            <p:nvPr/>
          </p:nvSpPr>
          <p:spPr>
            <a:xfrm>
              <a:off x="7946529" y="2500045"/>
              <a:ext cx="5371756" cy="2311924"/>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Phản ứng thu nhiệt: a. </a:t>
              </a:r>
              <a:r>
                <a:rPr lang="nl-NL" sz="3600">
                  <a:latin typeface="Arial" panose="020B0604020202020204" pitchFamily="34" charset="0"/>
                  <a:cs typeface="Arial" panose="020B0604020202020204" pitchFamily="34" charset="0"/>
                </a:rPr>
                <a:t>Phân hủy đường tạo thành than </a:t>
              </a:r>
              <a:r>
                <a:rPr lang="nl-NL" sz="3600">
                  <a:latin typeface="Arial" panose="020B0604020202020204" pitchFamily="34" charset="0"/>
                  <a:cs typeface="Arial" panose="020B0604020202020204" pitchFamily="34" charset="0"/>
                </a:rPr>
                <a:t>và </a:t>
              </a:r>
              <a:r>
                <a:rPr lang="nl-NL" sz="3600" smtClean="0">
                  <a:latin typeface="Arial" panose="020B0604020202020204" pitchFamily="34" charset="0"/>
                  <a:cs typeface="Arial" panose="020B0604020202020204" pitchFamily="34" charset="0"/>
                </a:rPr>
                <a:t>nước</a:t>
              </a:r>
              <a:r>
                <a:rPr lang="en-US" sz="3600" smtClean="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pSp>
      <p:pic>
        <p:nvPicPr>
          <p:cNvPr id="27" name="Picture 7"/>
          <p:cNvPicPr>
            <a:picLocks noChangeAspect="1"/>
          </p:cNvPicPr>
          <p:nvPr/>
        </p:nvPicPr>
        <p:blipFill>
          <a:blip r:embed="rId7"/>
          <a:srcRect/>
          <a:stretch>
            <a:fillRect/>
          </a:stretch>
        </p:blipFill>
        <p:spPr>
          <a:xfrm>
            <a:off x="88043" y="7581900"/>
            <a:ext cx="1435957" cy="2705100"/>
          </a:xfrm>
          <a:prstGeom prst="rect">
            <a:avLst/>
          </a:prstGeom>
        </p:spPr>
      </p:pic>
      <p:sp>
        <p:nvSpPr>
          <p:cNvPr id="28" name="Right Arrow 27"/>
          <p:cNvSpPr/>
          <p:nvPr/>
        </p:nvSpPr>
        <p:spPr>
          <a:xfrm rot="5400000">
            <a:off x="12678544" y="4955613"/>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9" name="Group 28"/>
          <p:cNvGrpSpPr/>
          <p:nvPr/>
        </p:nvGrpSpPr>
        <p:grpSpPr>
          <a:xfrm>
            <a:off x="9911393" y="6307688"/>
            <a:ext cx="6319540" cy="2776026"/>
            <a:chOff x="7766960" y="2430929"/>
            <a:chExt cx="5730894" cy="2585107"/>
          </a:xfrm>
        </p:grpSpPr>
        <p:sp>
          <p:nvSpPr>
            <p:cNvPr id="30" name="TextBox 29"/>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31" name="TextBox 30"/>
            <p:cNvSpPr txBox="1"/>
            <p:nvPr/>
          </p:nvSpPr>
          <p:spPr>
            <a:xfrm>
              <a:off x="8064202" y="2859830"/>
              <a:ext cx="5136410" cy="1633674"/>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Phản ứng toả nhiệt: Cồn cháy trong không khí</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2165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E65C7E"/>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nvGrpSpPr>
            <p:cNvPr id="13" name="Group 13"/>
            <p:cNvGrpSpPr/>
            <p:nvPr/>
          </p:nvGrpSpPr>
          <p:grpSpPr>
            <a:xfrm rot="5400000">
              <a:off x="12656286" y="2257740"/>
              <a:ext cx="1900244" cy="25602213"/>
              <a:chOff x="0" y="0"/>
              <a:chExt cx="356429" cy="4802210"/>
            </a:xfrm>
            <a:grpFill/>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5" name="TextBox 15"/>
              <p:cNvSpPr txBox="1"/>
              <p:nvPr/>
            </p:nvSpPr>
            <p:spPr>
              <a:xfrm>
                <a:off x="0" y="-57150"/>
                <a:ext cx="812800" cy="869950"/>
              </a:xfrm>
              <a:prstGeom prst="rect">
                <a:avLst/>
              </a:prstGeom>
              <a:grpFill/>
            </p:spPr>
            <p:txBody>
              <a:bodyPr lIns="53498" tIns="53498" rIns="53498" bIns="53498" rtlCol="0" anchor="ctr"/>
              <a:lstStyle/>
              <a:p>
                <a:pPr algn="ctr">
                  <a:lnSpc>
                    <a:spcPts val="2801"/>
                  </a:lnSpc>
                </a:pPr>
                <a:endParaRPr/>
              </a:p>
            </p:txBody>
          </p:sp>
        </p:grpSp>
      </p:grpSp>
      <p:grpSp>
        <p:nvGrpSpPr>
          <p:cNvPr id="38" name="Group 37"/>
          <p:cNvGrpSpPr/>
          <p:nvPr/>
        </p:nvGrpSpPr>
        <p:grpSpPr>
          <a:xfrm>
            <a:off x="990600" y="3352090"/>
            <a:ext cx="6400800" cy="5296610"/>
            <a:chOff x="1327562" y="2437690"/>
            <a:chExt cx="6995542" cy="5694295"/>
          </a:xfrm>
        </p:grpSpPr>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46637">
              <a:off x="2524351" y="2437690"/>
              <a:ext cx="3820781" cy="545825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137809">
              <a:off x="6697854" y="5736316"/>
              <a:ext cx="1625250" cy="1575015"/>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44417" y="2460727"/>
              <a:ext cx="1959868" cy="1913544"/>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305801" y="7895948"/>
              <a:ext cx="238202" cy="236037"/>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71795">
              <a:off x="1327562" y="4889164"/>
              <a:ext cx="433712" cy="411632"/>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24275" y="4374270"/>
              <a:ext cx="464062" cy="471782"/>
            </a:xfrm>
            <a:prstGeom prst="rect">
              <a:avLst/>
            </a:prstGeom>
          </p:spPr>
        </p:pic>
        <p:grpSp>
          <p:nvGrpSpPr>
            <p:cNvPr id="32" name="Group 32"/>
            <p:cNvGrpSpPr>
              <a:grpSpLocks noChangeAspect="1"/>
            </p:cNvGrpSpPr>
            <p:nvPr/>
          </p:nvGrpSpPr>
          <p:grpSpPr>
            <a:xfrm rot="-874149">
              <a:off x="7535491" y="3839615"/>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2524351" y="544880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44417" y="7089170"/>
              <a:ext cx="568596" cy="509669"/>
            </a:xfrm>
            <a:prstGeom prst="rect">
              <a:avLst/>
            </a:prstGeom>
          </p:spPr>
        </p:pic>
      </p:grpSp>
      <p:sp>
        <p:nvSpPr>
          <p:cNvPr id="37" name="TextBox 36">
            <a:extLst>
              <a:ext uri="{FF2B5EF4-FFF2-40B4-BE49-F238E27FC236}">
                <a16:creationId xmlns:a16="http://schemas.microsoft.com/office/drawing/2014/main" id="{E19B1F1F-6136-4AD1-8FAA-8BF99A8856B5}"/>
              </a:ext>
            </a:extLst>
          </p:cNvPr>
          <p:cNvSpPr txBox="1"/>
          <p:nvPr/>
        </p:nvSpPr>
        <p:spPr>
          <a:xfrm>
            <a:off x="378213" y="112526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HƯỚNG DẪN VỀ NHÀ</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sp>
        <p:nvSpPr>
          <p:cNvPr id="39" name="Rectangle 38"/>
          <p:cNvSpPr/>
          <p:nvPr/>
        </p:nvSpPr>
        <p:spPr>
          <a:xfrm>
            <a:off x="7822932" y="2649851"/>
            <a:ext cx="9474468" cy="6347892"/>
          </a:xfrm>
          <a:prstGeom prst="rect">
            <a:avLst/>
          </a:prstGeom>
        </p:spPr>
        <p:txBody>
          <a:bodyPr wrap="square">
            <a:spAutoFit/>
          </a:bodyPr>
          <a:lstStyle/>
          <a:p>
            <a:pPr marL="571500" indent="-571500" algn="just">
              <a:lnSpc>
                <a:spcPct val="150000"/>
              </a:lnSpc>
              <a:spcBef>
                <a:spcPts val="300"/>
              </a:spcBef>
              <a:spcAft>
                <a:spcPts val="0"/>
              </a:spcAft>
              <a:buFont typeface="Wingdings" panose="05000000000000000000" pitchFamily="2" charset="2"/>
              <a:buChar char="§"/>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vận </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dụng 1, 2 (SGK tr.19 – 20).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Làm </a:t>
            </a: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bài tập trong </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sách bài tập Khoa học tự nhiên </a:t>
            </a: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8.</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Tìm hiểu trước </a:t>
            </a:r>
            <a:r>
              <a:rPr lang="fr-FR" sz="3800" i="1" smtClean="0">
                <a:solidFill>
                  <a:srgbClr val="000000"/>
                </a:solidFill>
                <a:latin typeface="Arial" panose="020B0604020202020204" pitchFamily="34" charset="0"/>
                <a:ea typeface="Calibri" panose="020F0502020204030204" pitchFamily="34" charset="0"/>
                <a:cs typeface="Arial" panose="020B0604020202020204" pitchFamily="34" charset="0"/>
              </a:rPr>
              <a:t>Bài </a:t>
            </a:r>
            <a:r>
              <a:rPr lang="fr-FR" sz="3800" i="1" smtClean="0">
                <a:solidFill>
                  <a:srgbClr val="000000"/>
                </a:solidFill>
                <a:latin typeface="Arial" panose="020B0604020202020204" pitchFamily="34" charset="0"/>
                <a:ea typeface="Calibri" panose="020F0502020204030204" pitchFamily="34" charset="0"/>
                <a:cs typeface="Arial" panose="020B0604020202020204" pitchFamily="34" charset="0"/>
              </a:rPr>
              <a:t>3: </a:t>
            </a:r>
            <a:r>
              <a:rPr lang="fr-FR" sz="3800" i="1" smtClean="0">
                <a:solidFill>
                  <a:srgbClr val="000000"/>
                </a:solidFill>
                <a:latin typeface="Arial" panose="020B0604020202020204" pitchFamily="34" charset="0"/>
                <a:ea typeface="Calibri" panose="020F0502020204030204" pitchFamily="34" charset="0"/>
                <a:cs typeface="Arial" panose="020B0604020202020204" pitchFamily="34" charset="0"/>
              </a:rPr>
              <a:t>Định luật bảo  toàn khối lượng. Phương trình hoá học.</a:t>
            </a:r>
            <a:endParaRPr lang="en-US" sz="38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barn(inVertical)">
                                      <p:cBhvr>
                                        <p:cTn id="11" dur="500"/>
                                        <p:tgtEl>
                                          <p:spTgt spid="39">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animEffect transition="in" filter="barn(inVertical)">
                                      <p:cBhvr>
                                        <p:cTn id="15" dur="500"/>
                                        <p:tgtEl>
                                          <p:spTgt spid="39">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Effect transition="in" filter="barn(inVertical)">
                                      <p:cBhvr>
                                        <p:cTn id="19"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590959">
            <a:off x="15997142" y="3573304"/>
            <a:ext cx="2538932" cy="2538932"/>
          </a:xfrm>
          <a:prstGeom prst="rect">
            <a:avLst/>
          </a:prstGeom>
        </p:spPr>
      </p:pic>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325232" flipV="1">
            <a:off x="-735485" y="106452"/>
            <a:ext cx="2815623" cy="2815623"/>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9497">
            <a:off x="125050" y="6657359"/>
            <a:ext cx="2053555" cy="293365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45013">
            <a:off x="1141207" y="2386216"/>
            <a:ext cx="880607" cy="1841573"/>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54325">
            <a:off x="-2461" y="4984554"/>
            <a:ext cx="2288606" cy="67826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156784" y="6407053"/>
            <a:ext cx="2131216" cy="2080842"/>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2783">
            <a:off x="15429461" y="420538"/>
            <a:ext cx="1171974" cy="2052821"/>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12873">
            <a:off x="16578786" y="2115729"/>
            <a:ext cx="1078345" cy="1913193"/>
          </a:xfrm>
          <a:prstGeom prst="rect">
            <a:avLst/>
          </a:prstGeom>
        </p:spPr>
      </p:pic>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984971" y="6344082"/>
            <a:ext cx="464062" cy="471782"/>
          </a:xfrm>
          <a:prstGeom prst="rect">
            <a:avLst/>
          </a:prstGeom>
        </p:spPr>
      </p:pic>
      <p:pic>
        <p:nvPicPr>
          <p:cNvPr id="28" name="Picture 2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7402703" y="8895672"/>
            <a:ext cx="433498" cy="411429"/>
          </a:xfrm>
          <a:prstGeom prst="rect">
            <a:avLst/>
          </a:prstGeom>
        </p:spPr>
      </p:pic>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3"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99457" y="3512761"/>
            <a:ext cx="238202" cy="236037"/>
          </a:xfrm>
          <a:prstGeom prst="rect">
            <a:avLst/>
          </a:prstGeom>
        </p:spPr>
      </p:pic>
      <p:pic>
        <p:nvPicPr>
          <p:cNvPr id="34" name="Picture 34"/>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6814686" y="1469307"/>
            <a:ext cx="451922" cy="405086"/>
          </a:xfrm>
          <a:prstGeom prst="rect">
            <a:avLst/>
          </a:prstGeom>
        </p:spPr>
      </p:pic>
      <p:pic>
        <p:nvPicPr>
          <p:cNvPr id="35" name="Picture 3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694641" y="3085316"/>
            <a:ext cx="420451" cy="427445"/>
          </a:xfrm>
          <a:prstGeom prst="rect">
            <a:avLst/>
          </a:prstGeom>
        </p:spPr>
      </p:pic>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71795">
            <a:off x="2865448" y="1647521"/>
            <a:ext cx="433712" cy="411632"/>
          </a:xfrm>
          <a:prstGeom prst="rect">
            <a:avLst/>
          </a:prstGeom>
        </p:spPr>
      </p:pic>
      <p:pic>
        <p:nvPicPr>
          <p:cNvPr id="39" name="Picture 3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5159154" y="375441"/>
            <a:ext cx="433498" cy="411429"/>
          </a:xfrm>
          <a:prstGeom prst="rect">
            <a:avLst/>
          </a:prstGeom>
        </p:spPr>
      </p:pic>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2" name="Picture 4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748353" y="7888147"/>
            <a:ext cx="238202" cy="236037"/>
          </a:xfrm>
          <a:prstGeom prst="rect">
            <a:avLst/>
          </a:prstGeom>
        </p:spPr>
      </p:pic>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9" name="Picture 4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432686">
            <a:off x="2912608" y="-670724"/>
            <a:ext cx="2225071" cy="2156296"/>
          </a:xfrm>
          <a:prstGeom prst="rect">
            <a:avLst/>
          </a:prstGeom>
        </p:spPr>
      </p:pic>
      <p:pic>
        <p:nvPicPr>
          <p:cNvPr id="50" name="Picture 50"/>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1153974">
            <a:off x="15418170" y="8432300"/>
            <a:ext cx="635916" cy="2347340"/>
          </a:xfrm>
          <a:prstGeom prst="rect">
            <a:avLst/>
          </a:prstGeom>
        </p:spPr>
      </p:pic>
      <p:pic>
        <p:nvPicPr>
          <p:cNvPr id="51" name="Picture 51"/>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842482">
            <a:off x="3931404" y="8366112"/>
            <a:ext cx="1054904" cy="2072133"/>
          </a:xfrm>
          <a:prstGeom prst="rect">
            <a:avLst/>
          </a:prstGeom>
        </p:spPr>
      </p:pic>
      <p:pic>
        <p:nvPicPr>
          <p:cNvPr id="52" name="Picture 5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9993" y="9347076"/>
            <a:ext cx="464062" cy="471782"/>
          </a:xfrm>
          <a:prstGeom prst="rect">
            <a:avLst/>
          </a:prstGeom>
        </p:spPr>
      </p:pic>
      <p:pic>
        <p:nvPicPr>
          <p:cNvPr id="53" name="Picture 5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84765">
            <a:off x="13333465" y="8957720"/>
            <a:ext cx="850155" cy="1508339"/>
          </a:xfrm>
          <a:prstGeom prst="rect">
            <a:avLst/>
          </a:prstGeom>
        </p:spPr>
      </p:pic>
      <p:pic>
        <p:nvPicPr>
          <p:cNvPr id="54" name="Picture 5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0356" y="9140282"/>
            <a:ext cx="238202" cy="236037"/>
          </a:xfrm>
          <a:prstGeom prst="rect">
            <a:avLst/>
          </a:prstGeom>
        </p:spPr>
      </p:pic>
      <p:pic>
        <p:nvPicPr>
          <p:cNvPr id="55" name="Picture 5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550558" y="1200069"/>
            <a:ext cx="464062" cy="471782"/>
          </a:xfrm>
          <a:prstGeom prst="rect">
            <a:avLst/>
          </a:prstGeom>
        </p:spPr>
      </p:pic>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8" name="Picture 58"/>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599093" y="8855697"/>
            <a:ext cx="548192" cy="491379"/>
          </a:xfrm>
          <a:prstGeom prst="rect">
            <a:avLst/>
          </a:prstGeom>
        </p:spPr>
      </p:pic>
      <p:pic>
        <p:nvPicPr>
          <p:cNvPr id="59" name="Picture 5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414156">
            <a:off x="12901159" y="-655176"/>
            <a:ext cx="938638" cy="1962931"/>
          </a:xfrm>
          <a:prstGeom prst="rect">
            <a:avLst/>
          </a:prstGeom>
        </p:spPr>
      </p:pic>
      <p:pic>
        <p:nvPicPr>
          <p:cNvPr id="60" name="Picture 60"/>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565863" y="407424"/>
            <a:ext cx="548192" cy="491379"/>
          </a:xfrm>
          <a:prstGeom prst="rect">
            <a:avLst/>
          </a:prstGeom>
        </p:spPr>
      </p:pic>
      <p:pic>
        <p:nvPicPr>
          <p:cNvPr id="61" name="Picture 6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2300890" y="9540296"/>
            <a:ext cx="433498" cy="411429"/>
          </a:xfrm>
          <a:prstGeom prst="rect">
            <a:avLst/>
          </a:prstGeom>
        </p:spPr>
      </p:pic>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
        <p:nvSpPr>
          <p:cNvPr id="64" name="TextBox 7">
            <a:extLst>
              <a:ext uri="{FF2B5EF4-FFF2-40B4-BE49-F238E27FC236}">
                <a16:creationId xmlns:a16="http://schemas.microsoft.com/office/drawing/2014/main" id="{F382605D-8CD3-44BE-AC1B-6FF362FEC183}"/>
              </a:ext>
            </a:extLst>
          </p:cNvPr>
          <p:cNvSpPr txBox="1"/>
          <p:nvPr/>
        </p:nvSpPr>
        <p:spPr>
          <a:xfrm>
            <a:off x="2765157" y="3478580"/>
            <a:ext cx="12822161" cy="3924151"/>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CẢM ƠN CÁC EM ĐÃ LẮNG NGHE BÀI HỌC</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sp>
        <p:nvSpPr>
          <p:cNvPr id="6" name="Rectangle 5"/>
          <p:cNvSpPr/>
          <p:nvPr/>
        </p:nvSpPr>
        <p:spPr>
          <a:xfrm>
            <a:off x="2152649" y="950774"/>
            <a:ext cx="13982692" cy="1754326"/>
          </a:xfrm>
          <a:prstGeom prst="rect">
            <a:avLst/>
          </a:prstGeom>
        </p:spPr>
        <p:txBody>
          <a:bodyPr wrap="square">
            <a:spAutoFit/>
          </a:bodyPr>
          <a:lstStyle/>
          <a:p>
            <a:pPr algn="ctr">
              <a:lnSpc>
                <a:spcPct val="150000"/>
              </a:lnSpc>
            </a:pPr>
            <a:r>
              <a:rPr lang="fr-FR" sz="3600" b="1" smtClean="0">
                <a:solidFill>
                  <a:srgbClr val="FF0000"/>
                </a:solidFill>
                <a:latin typeface="Arial" panose="020B0604020202020204" pitchFamily="34" charset="0"/>
                <a:cs typeface="Arial" panose="020B0604020202020204" pitchFamily="34" charset="0"/>
              </a:rPr>
              <a:t>HOẠT ĐỘNG NHÓM: </a:t>
            </a:r>
            <a:r>
              <a:rPr lang="fr-FR" sz="3600" smtClean="0">
                <a:latin typeface="Arial" panose="020B0604020202020204" pitchFamily="34" charset="0"/>
                <a:cs typeface="Arial" panose="020B0604020202020204" pitchFamily="34" charset="0"/>
              </a:rPr>
              <a:t>Đọc </a:t>
            </a:r>
            <a:r>
              <a:rPr lang="fr-FR" sz="3600">
                <a:latin typeface="Arial" panose="020B0604020202020204" pitchFamily="34" charset="0"/>
                <a:cs typeface="Arial" panose="020B0604020202020204" pitchFamily="34" charset="0"/>
              </a:rPr>
              <a:t>thông </a:t>
            </a:r>
            <a:r>
              <a:rPr lang="fr-FR" sz="3600" smtClean="0">
                <a:latin typeface="Arial" panose="020B0604020202020204" pitchFamily="34" charset="0"/>
                <a:cs typeface="Arial" panose="020B0604020202020204" pitchFamily="34" charset="0"/>
              </a:rPr>
              <a:t>tin, </a:t>
            </a:r>
            <a:r>
              <a:rPr lang="fr-FR" sz="3600">
                <a:latin typeface="Arial" panose="020B0604020202020204" pitchFamily="34" charset="0"/>
                <a:cs typeface="Arial" panose="020B0604020202020204" pitchFamily="34" charset="0"/>
              </a:rPr>
              <a:t>quan sát hình 2.1 </a:t>
            </a:r>
            <a:r>
              <a:rPr lang="fr-FR" sz="3600" smtClean="0">
                <a:latin typeface="Arial" panose="020B0604020202020204" pitchFamily="34" charset="0"/>
                <a:cs typeface="Arial" panose="020B0604020202020204" pitchFamily="34" charset="0"/>
              </a:rPr>
              <a:t>(SGK tr.16), </a:t>
            </a:r>
            <a:r>
              <a:rPr lang="fr-FR" sz="3600">
                <a:latin typeface="Arial" panose="020B0604020202020204" pitchFamily="34" charset="0"/>
                <a:cs typeface="Arial" panose="020B0604020202020204" pitchFamily="34" charset="0"/>
              </a:rPr>
              <a:t>thảo luận </a:t>
            </a:r>
            <a:r>
              <a:rPr lang="fr-FR" sz="3600" smtClean="0">
                <a:latin typeface="Arial" panose="020B0604020202020204" pitchFamily="34" charset="0"/>
                <a:cs typeface="Arial" panose="020B0604020202020204" pitchFamily="34" charset="0"/>
              </a:rPr>
              <a:t>và hoàn </a:t>
            </a:r>
            <a:r>
              <a:rPr lang="fr-FR" sz="3600">
                <a:latin typeface="Arial" panose="020B0604020202020204" pitchFamily="34" charset="0"/>
                <a:cs typeface="Arial" panose="020B0604020202020204" pitchFamily="34" charset="0"/>
              </a:rPr>
              <a:t>thành Phiếu học tập số 1</a:t>
            </a:r>
            <a:endParaRPr lang="en-US" sz="3600">
              <a:latin typeface="Arial" panose="020B0604020202020204" pitchFamily="34" charset="0"/>
              <a:cs typeface="Arial" panose="020B0604020202020204" pitchFamily="34" charset="0"/>
            </a:endParaRPr>
          </a:p>
        </p:txBody>
      </p:sp>
      <p:sp>
        <p:nvSpPr>
          <p:cNvPr id="7" name="Rectangle 6"/>
          <p:cNvSpPr/>
          <p:nvPr/>
        </p:nvSpPr>
        <p:spPr>
          <a:xfrm>
            <a:off x="5572282" y="2933700"/>
            <a:ext cx="11670760" cy="6370975"/>
          </a:xfrm>
          <a:prstGeom prst="rect">
            <a:avLst/>
          </a:prstGeom>
        </p:spPr>
        <p:txBody>
          <a:bodyPr wrap="square">
            <a:spAutoFit/>
          </a:bodyPr>
          <a:lstStyle/>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Mô </a:t>
            </a:r>
            <a:r>
              <a:rPr lang="fr-FR" sz="3400">
                <a:latin typeface="Arial" panose="020B0604020202020204" pitchFamily="34" charset="0"/>
                <a:cs typeface="Arial" panose="020B0604020202020204" pitchFamily="34" charset="0"/>
              </a:rPr>
              <a:t>tả hiện tượng thí nghiệm khi đốt cháy khí H</a:t>
            </a:r>
            <a:r>
              <a:rPr lang="fr-FR" sz="3400" baseline="-25000">
                <a:latin typeface="Arial" panose="020B0604020202020204" pitchFamily="34" charset="0"/>
                <a:cs typeface="Arial" panose="020B0604020202020204" pitchFamily="34" charset="0"/>
              </a:rPr>
              <a:t>2</a:t>
            </a:r>
            <a:r>
              <a:rPr lang="fr-FR" sz="3400">
                <a:latin typeface="Arial" panose="020B0604020202020204" pitchFamily="34" charset="0"/>
                <a:cs typeface="Arial" panose="020B0604020202020204" pitchFamily="34" charset="0"/>
              </a:rPr>
              <a:t> ở ngoài không khí và khi đưa vào bình chứa khí O</a:t>
            </a:r>
            <a:r>
              <a:rPr lang="fr-FR" sz="3400" baseline="-25000">
                <a:latin typeface="Arial" panose="020B0604020202020204" pitchFamily="34" charset="0"/>
                <a:cs typeface="Arial" panose="020B0604020202020204" pitchFamily="34" charset="0"/>
              </a:rPr>
              <a:t>2</a:t>
            </a:r>
            <a:r>
              <a:rPr lang="fr-FR" sz="3400">
                <a:latin typeface="Arial" panose="020B0604020202020204" pitchFamily="34" charset="0"/>
                <a:cs typeface="Arial" panose="020B0604020202020204" pitchFamily="34" charset="0"/>
              </a:rPr>
              <a:t>.</a:t>
            </a:r>
            <a:endParaRPr lang="en-US" sz="340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Hiện tượng nào chứng tỏ có chất mới tạo thành?</a:t>
            </a:r>
            <a:endParaRPr lang="en-US" sz="3400" smtClean="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Chất </a:t>
            </a:r>
            <a:r>
              <a:rPr lang="fr-FR" sz="3400">
                <a:latin typeface="Arial" panose="020B0604020202020204" pitchFamily="34" charset="0"/>
                <a:cs typeface="Arial" panose="020B0604020202020204" pitchFamily="34" charset="0"/>
              </a:rPr>
              <a:t>tham gia phản ứng là chất nào? Chất tạo thành sau phản ứng là chất nào?</a:t>
            </a:r>
            <a:endParaRPr lang="en-US" sz="340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Phản </a:t>
            </a:r>
            <a:r>
              <a:rPr lang="fr-FR" sz="3400">
                <a:latin typeface="Arial" panose="020B0604020202020204" pitchFamily="34" charset="0"/>
                <a:cs typeface="Arial" panose="020B0604020202020204" pitchFamily="34" charset="0"/>
              </a:rPr>
              <a:t>ứng hóa học là gì</a:t>
            </a:r>
            <a:r>
              <a:rPr lang="fr-FR" sz="3400" smtClean="0">
                <a:latin typeface="Arial" panose="020B0604020202020204" pitchFamily="34" charset="0"/>
                <a:cs typeface="Arial" panose="020B0604020202020204" pitchFamily="34" charset="0"/>
              </a:rPr>
              <a:t>?</a:t>
            </a: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Quan sát hình 2.1, cho biết có những quá trình biến đổi hoá học nào xảy ra?</a:t>
            </a:r>
            <a:endParaRPr lang="en-US" sz="3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23116" y="3692447"/>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Tree>
    <p:extLst>
      <p:ext uri="{BB962C8B-B14F-4D97-AF65-F5344CB8AC3E}">
        <p14:creationId xmlns:p14="http://schemas.microsoft.com/office/powerpoint/2010/main" val="123795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500"/>
                                        <p:tgtEl>
                                          <p:spTgt spid="2"/>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5" dur="500"/>
                                        <p:tgtEl>
                                          <p:spTgt spid="7">
                                            <p:txEl>
                                              <p:pRg st="2" end="2"/>
                                            </p:txEl>
                                          </p:spTgt>
                                        </p:tgtEl>
                                      </p:cBhvr>
                                    </p:animEffect>
                                  </p:childTnLst>
                                </p:cTn>
                              </p:par>
                            </p:childTnLst>
                          </p:cTn>
                        </p:par>
                        <p:par>
                          <p:cTn id="26" fill="hold">
                            <p:stCondLst>
                              <p:cond delay="2000"/>
                            </p:stCondLst>
                            <p:childTnLst>
                              <p:par>
                                <p:cTn id="27" presetID="14" presetClass="entr" presetSubtype="1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9" dur="500"/>
                                        <p:tgtEl>
                                          <p:spTgt spid="7">
                                            <p:txEl>
                                              <p:pRg st="3" end="3"/>
                                            </p:txEl>
                                          </p:spTgt>
                                        </p:tgtEl>
                                      </p:cBhvr>
                                    </p:animEffect>
                                  </p:childTnLst>
                                </p:cTn>
                              </p:par>
                            </p:childTnLst>
                          </p:cTn>
                        </p:par>
                        <p:par>
                          <p:cTn id="30" fill="hold">
                            <p:stCondLst>
                              <p:cond delay="2500"/>
                            </p:stCondLst>
                            <p:childTnLst>
                              <p:par>
                                <p:cTn id="31" presetID="14" presetClass="entr" presetSubtype="1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9" name="Rounded Rectangle 8"/>
          <p:cNvSpPr/>
          <p:nvPr/>
        </p:nvSpPr>
        <p:spPr>
          <a:xfrm>
            <a:off x="7620000" y="952500"/>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Đốt cháy khí hydrogen trong không khí: tạo ra ngọn lửa </a:t>
            </a:r>
            <a:r>
              <a:rPr lang="fr-FR" sz="3600" b="1">
                <a:solidFill>
                  <a:srgbClr val="00AD9C"/>
                </a:solidFill>
                <a:latin typeface="Arial" panose="020B0604020202020204" pitchFamily="34" charset="0"/>
                <a:cs typeface="Arial" panose="020B0604020202020204" pitchFamily="34" charset="0"/>
              </a:rPr>
              <a:t>màu </a:t>
            </a:r>
            <a:r>
              <a:rPr lang="fr-FR" sz="3600" b="1" smtClean="0">
                <a:solidFill>
                  <a:srgbClr val="00AD9C"/>
                </a:solidFill>
                <a:latin typeface="Arial" panose="020B0604020202020204" pitchFamily="34" charset="0"/>
                <a:cs typeface="Arial" panose="020B0604020202020204" pitchFamily="34" charset="0"/>
              </a:rPr>
              <a:t>xanh</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2" idx="3"/>
            <a:endCxn id="9" idx="1"/>
          </p:cNvCxnSpPr>
          <p:nvPr/>
        </p:nvCxnSpPr>
        <p:spPr>
          <a:xfrm flipV="1">
            <a:off x="5643252" y="2219555"/>
            <a:ext cx="1976748" cy="291376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0000" y="3877174"/>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Đưa vào bình chứa khí 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hydrogen </a:t>
            </a:r>
            <a:r>
              <a:rPr lang="fr-FR" sz="3600" b="1">
                <a:solidFill>
                  <a:schemeClr val="accent6"/>
                </a:solidFill>
                <a:latin typeface="Arial" panose="020B0604020202020204" pitchFamily="34" charset="0"/>
                <a:cs typeface="Arial" panose="020B0604020202020204" pitchFamily="34" charset="0"/>
              </a:rPr>
              <a:t>cháy mạnh hơn</a:t>
            </a:r>
            <a:r>
              <a:rPr lang="fr-FR" sz="3600">
                <a:solidFill>
                  <a:schemeClr val="tx1"/>
                </a:solidFill>
                <a:latin typeface="Arial" panose="020B0604020202020204" pitchFamily="34" charset="0"/>
                <a:cs typeface="Arial" panose="020B0604020202020204" pitchFamily="34" charset="0"/>
              </a:rPr>
              <a:t>, </a:t>
            </a:r>
            <a:r>
              <a:rPr lang="fr-FR" sz="3600" b="1">
                <a:solidFill>
                  <a:schemeClr val="accent6"/>
                </a:solidFill>
                <a:latin typeface="Arial" panose="020B0604020202020204" pitchFamily="34" charset="0"/>
                <a:cs typeface="Arial" panose="020B0604020202020204" pitchFamily="34" charset="0"/>
              </a:rPr>
              <a:t>sáng </a:t>
            </a:r>
            <a:r>
              <a:rPr lang="fr-FR" sz="3600" b="1" smtClean="0">
                <a:solidFill>
                  <a:schemeClr val="accent6"/>
                </a:solidFill>
                <a:latin typeface="Arial" panose="020B0604020202020204" pitchFamily="34" charset="0"/>
                <a:cs typeface="Arial" panose="020B0604020202020204" pitchFamily="34" charset="0"/>
              </a:rPr>
              <a:t>hơn</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18" name="Straight Arrow Connector 17"/>
          <p:cNvCxnSpPr>
            <a:stCxn id="2" idx="3"/>
            <a:endCxn id="17" idx="1"/>
          </p:cNvCxnSpPr>
          <p:nvPr/>
        </p:nvCxnSpPr>
        <p:spPr>
          <a:xfrm>
            <a:off x="5643252" y="5133320"/>
            <a:ext cx="1976748" cy="1090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7620000" y="6801706"/>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Hiện tượng trên thành bình xuất hiện những giọt nước nhỏ chứng tỏ </a:t>
            </a:r>
            <a:r>
              <a:rPr lang="fr-FR" sz="3600" b="1">
                <a:solidFill>
                  <a:srgbClr val="FF0000"/>
                </a:solidFill>
                <a:latin typeface="Arial" panose="020B0604020202020204" pitchFamily="34" charset="0"/>
                <a:cs typeface="Arial" panose="020B0604020202020204" pitchFamily="34" charset="0"/>
              </a:rPr>
              <a:t>có chất mới tạo </a:t>
            </a:r>
            <a:r>
              <a:rPr lang="fr-FR" sz="3600" b="1" smtClean="0">
                <a:solidFill>
                  <a:srgbClr val="FF0000"/>
                </a:solidFill>
                <a:latin typeface="Arial" panose="020B0604020202020204" pitchFamily="34" charset="0"/>
                <a:cs typeface="Arial" panose="020B0604020202020204" pitchFamily="34" charset="0"/>
              </a:rPr>
              <a:t>thành</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27" name="Straight Arrow Connector 26"/>
          <p:cNvCxnSpPr>
            <a:stCxn id="2" idx="3"/>
            <a:endCxn id="26" idx="1"/>
          </p:cNvCxnSpPr>
          <p:nvPr/>
        </p:nvCxnSpPr>
        <p:spPr>
          <a:xfrm>
            <a:off x="5643252" y="5133320"/>
            <a:ext cx="1976748" cy="293544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67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3" name="Rectangle 2"/>
          <p:cNvSpPr/>
          <p:nvPr/>
        </p:nvSpPr>
        <p:spPr>
          <a:xfrm>
            <a:off x="6263481" y="3759819"/>
            <a:ext cx="5290231" cy="646331"/>
          </a:xfrm>
          <a:prstGeom prst="rect">
            <a:avLst/>
          </a:prstGeom>
        </p:spPr>
        <p:txBody>
          <a:bodyPr wrap="non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Chất tham gia phản ứng </a:t>
            </a:r>
            <a:endParaRPr lang="en-US" sz="3600">
              <a:latin typeface="Arial" panose="020B0604020202020204" pitchFamily="34" charset="0"/>
              <a:cs typeface="Arial" panose="020B0604020202020204" pitchFamily="34" charset="0"/>
            </a:endParaRPr>
          </a:p>
        </p:txBody>
      </p:sp>
      <p:pic>
        <p:nvPicPr>
          <p:cNvPr id="1026" name="Picture 2" descr="https://o.remove.bg/downloads/51365a12-1c08-4f74-aa57-fa81f90efe13/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472360"/>
            <a:ext cx="18859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5c292fce-5702-4f7e-b9df-500bb39622ea/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3489" y="1502357"/>
            <a:ext cx="1762125" cy="1914525"/>
          </a:xfrm>
          <a:prstGeom prst="rect">
            <a:avLst/>
          </a:prstGeom>
          <a:noFill/>
          <a:extLst>
            <a:ext uri="{909E8E84-426E-40DD-AFC4-6F175D3DCCD1}">
              <a14:hiddenFill xmlns:a14="http://schemas.microsoft.com/office/drawing/2010/main">
                <a:solidFill>
                  <a:srgbClr val="FFFFFF"/>
                </a:solidFill>
              </a14:hiddenFill>
            </a:ext>
          </a:extLst>
        </p:spPr>
      </p:pic>
      <p:sp>
        <p:nvSpPr>
          <p:cNvPr id="5" name="Plus 4"/>
          <p:cNvSpPr/>
          <p:nvPr/>
        </p:nvSpPr>
        <p:spPr>
          <a:xfrm>
            <a:off x="8382000" y="2034335"/>
            <a:ext cx="860085" cy="83820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ight Arrow 19"/>
          <p:cNvSpPr/>
          <p:nvPr/>
        </p:nvSpPr>
        <p:spPr>
          <a:xfrm>
            <a:off x="11659282" y="2058260"/>
            <a:ext cx="1066800" cy="7903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30" name="Picture 6" descr="https://o.remove.bg/downloads/5e04dc81-c405-4b7c-bd19-9067b8485c89/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39750" y="1253283"/>
            <a:ext cx="2914650" cy="240030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3091507" y="3759819"/>
            <a:ext cx="3211135" cy="646331"/>
          </a:xfrm>
          <a:prstGeom prst="rect">
            <a:avLst/>
          </a:prstGeom>
        </p:spPr>
        <p:txBody>
          <a:bodyPr wrap="non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Chất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tạo thành</a:t>
            </a:r>
            <a:endParaRPr lang="en-US" sz="3600">
              <a:latin typeface="Arial" panose="020B0604020202020204" pitchFamily="34" charset="0"/>
              <a:cs typeface="Arial" panose="020B0604020202020204" pitchFamily="34" charset="0"/>
            </a:endParaRPr>
          </a:p>
        </p:txBody>
      </p:sp>
      <p:sp>
        <p:nvSpPr>
          <p:cNvPr id="24" name="Right Brace 23"/>
          <p:cNvSpPr/>
          <p:nvPr/>
        </p:nvSpPr>
        <p:spPr>
          <a:xfrm rot="5400000">
            <a:off x="11046619" y="2058822"/>
            <a:ext cx="838200" cy="617696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7118482" y="7275374"/>
            <a:ext cx="8694473" cy="1651671"/>
          </a:xfrm>
          <a:prstGeom prst="rect">
            <a:avLst/>
          </a:prstGeom>
        </p:spPr>
        <p:txBody>
          <a:bodyPr wrap="square">
            <a:spAutoFit/>
          </a:bodyPr>
          <a:lstStyle/>
          <a:p>
            <a:pPr algn="just">
              <a:lnSpc>
                <a:spcPct val="150000"/>
              </a:lnSpc>
              <a:spcAft>
                <a:spcPts val="0"/>
              </a:spcAft>
            </a:pPr>
            <a:r>
              <a:rPr lang="fr-FR" sz="3600" i="1">
                <a:latin typeface="Arial" panose="020B0604020202020204" pitchFamily="34" charset="0"/>
                <a:cs typeface="Arial" panose="020B0604020202020204" pitchFamily="34" charset="0"/>
              </a:rPr>
              <a:t>Phản ứng hóa học là quá trình biến đổi từ chất này thành chất </a:t>
            </a:r>
            <a:r>
              <a:rPr lang="fr-FR" sz="3600" i="1" smtClean="0">
                <a:latin typeface="Arial" panose="020B0604020202020204" pitchFamily="34" charset="0"/>
                <a:cs typeface="Arial" panose="020B0604020202020204" pitchFamily="34" charset="0"/>
              </a:rPr>
              <a:t>khác.</a:t>
            </a:r>
            <a:endParaRPr lang="en-US" sz="36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Down Arrow 27"/>
          <p:cNvSpPr/>
          <p:nvPr/>
        </p:nvSpPr>
        <p:spPr>
          <a:xfrm>
            <a:off x="11008518" y="6057900"/>
            <a:ext cx="914400" cy="10059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77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randombar(horizontal)">
                                      <p:cBhvr>
                                        <p:cTn id="15" dur="500"/>
                                        <p:tgtEl>
                                          <p:spTgt spid="10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0" grpId="0" animBg="1"/>
      <p:bldP spid="21" grpId="0"/>
      <p:bldP spid="24" grpId="0" animBg="1"/>
      <p:bldP spid="25"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4" name="Rectangle 3"/>
          <p:cNvSpPr/>
          <p:nvPr/>
        </p:nvSpPr>
        <p:spPr>
          <a:xfrm>
            <a:off x="6400304" y="2894244"/>
            <a:ext cx="10591800" cy="4478149"/>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Hình 2.1 cho thấy </a:t>
            </a:r>
            <a:r>
              <a:rPr lang="fr-FR" sz="3800" smtClean="0">
                <a:latin typeface="Arial" panose="020B0604020202020204" pitchFamily="34" charset="0"/>
                <a:ea typeface="Calibri" panose="020F0502020204030204" pitchFamily="34" charset="0"/>
                <a:cs typeface="Arial" panose="020B0604020202020204" pitchFamily="34" charset="0"/>
              </a:rPr>
              <a:t>2 </a:t>
            </a:r>
            <a:r>
              <a:rPr lang="fr-FR" sz="3800">
                <a:latin typeface="Arial" panose="020B0604020202020204" pitchFamily="34" charset="0"/>
                <a:ea typeface="Calibri" panose="020F0502020204030204" pitchFamily="34" charset="0"/>
                <a:cs typeface="Arial" panose="020B0604020202020204" pitchFamily="34" charset="0"/>
              </a:rPr>
              <a:t>quá trình biến đổi hóa học </a:t>
            </a:r>
            <a:r>
              <a:rPr lang="fr-FR" sz="3800" smtClean="0">
                <a:latin typeface="Arial" panose="020B0604020202020204" pitchFamily="34" charset="0"/>
                <a:ea typeface="Calibri" panose="020F0502020204030204" pitchFamily="34" charset="0"/>
                <a:cs typeface="Arial" panose="020B0604020202020204" pitchFamily="34" charset="0"/>
              </a:rPr>
              <a:t>và 2 </a:t>
            </a:r>
            <a:r>
              <a:rPr lang="fr-FR" sz="3800">
                <a:latin typeface="Arial" panose="020B0604020202020204" pitchFamily="34" charset="0"/>
                <a:ea typeface="Calibri" panose="020F0502020204030204" pitchFamily="34" charset="0"/>
                <a:cs typeface="Arial" panose="020B0604020202020204" pitchFamily="34" charset="0"/>
              </a:rPr>
              <a:t>phản ứng hóa </a:t>
            </a:r>
            <a:r>
              <a:rPr lang="fr-FR" sz="3800" smtClean="0">
                <a:latin typeface="Arial" panose="020B0604020202020204" pitchFamily="34" charset="0"/>
                <a:ea typeface="Calibri" panose="020F0502020204030204" pitchFamily="34" charset="0"/>
                <a:cs typeface="Arial" panose="020B0604020202020204" pitchFamily="34" charset="0"/>
              </a:rPr>
              <a:t>học đồng thời được diễn ra:</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(1) Zn tác dụng với dung dịch hydrochloric acid tạo thành khí </a:t>
            </a:r>
            <a:r>
              <a:rPr lang="fr-FR" sz="3800" smtClean="0">
                <a:latin typeface="Arial" panose="020B0604020202020204" pitchFamily="34" charset="0"/>
                <a:ea typeface="Calibri" panose="020F0502020204030204" pitchFamily="34" charset="0"/>
                <a:cs typeface="Arial" panose="020B0604020202020204" pitchFamily="34" charset="0"/>
              </a:rPr>
              <a:t>H</a:t>
            </a:r>
            <a:r>
              <a:rPr lang="fr-FR" sz="3800" baseline="-25000" smtClean="0">
                <a:latin typeface="Arial" panose="020B0604020202020204" pitchFamily="34" charset="0"/>
                <a:ea typeface="Calibri" panose="020F0502020204030204" pitchFamily="34" charset="0"/>
                <a:cs typeface="Arial" panose="020B0604020202020204" pitchFamily="34" charset="0"/>
              </a:rPr>
              <a:t>2</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(2) Khí H</a:t>
            </a:r>
            <a:r>
              <a:rPr lang="fr-FR" sz="3800" baseline="-25000">
                <a:latin typeface="Arial" panose="020B0604020202020204" pitchFamily="34" charset="0"/>
                <a:ea typeface="Calibri" panose="020F0502020204030204" pitchFamily="34" charset="0"/>
                <a:cs typeface="Arial" panose="020B0604020202020204" pitchFamily="34" charset="0"/>
              </a:rPr>
              <a:t>2</a:t>
            </a:r>
            <a:r>
              <a:rPr lang="fr-FR" sz="3800">
                <a:latin typeface="Arial" panose="020B0604020202020204" pitchFamily="34" charset="0"/>
                <a:ea typeface="Calibri" panose="020F0502020204030204" pitchFamily="34" charset="0"/>
                <a:cs typeface="Arial" panose="020B0604020202020204" pitchFamily="34" charset="0"/>
              </a:rPr>
              <a:t> tác dụng với khí O</a:t>
            </a:r>
            <a:r>
              <a:rPr lang="fr-FR" sz="3800" baseline="-25000">
                <a:latin typeface="Arial" panose="020B0604020202020204" pitchFamily="34" charset="0"/>
                <a:ea typeface="Calibri" panose="020F0502020204030204" pitchFamily="34" charset="0"/>
                <a:cs typeface="Arial" panose="020B0604020202020204" pitchFamily="34" charset="0"/>
              </a:rPr>
              <a:t>2</a:t>
            </a:r>
            <a:r>
              <a:rPr lang="fr-FR" sz="3800">
                <a:latin typeface="Arial" panose="020B0604020202020204" pitchFamily="34" charset="0"/>
                <a:ea typeface="Calibri" panose="020F0502020204030204" pitchFamily="34" charset="0"/>
                <a:cs typeface="Arial" panose="020B0604020202020204" pitchFamily="34" charset="0"/>
              </a:rPr>
              <a:t> tạo thành nước</a:t>
            </a:r>
            <a:endParaRPr lang="en-US" sz="3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0067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2489</Words>
  <Application>Microsoft Office PowerPoint</Application>
  <PresentationFormat>Custom</PresentationFormat>
  <Paragraphs>209</Paragraphs>
  <Slides>53</Slides>
  <Notes>8</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Wingdings</vt:lpstr>
      <vt:lpstr>Tahoma</vt:lpstr>
      <vt:lpstr>Calibri</vt:lpstr>
      <vt:lpstr>Times New Roman</vt:lpstr>
      <vt:lpstr>Comfortaa</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153</cp:revision>
  <dcterms:created xsi:type="dcterms:W3CDTF">2006-08-16T00:00:00Z</dcterms:created>
  <dcterms:modified xsi:type="dcterms:W3CDTF">2023-07-19T16:51:23Z</dcterms:modified>
  <dc:identifier>DAFbXp4ivnI</dc:identifier>
</cp:coreProperties>
</file>