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5"/>
  </p:notesMasterIdLst>
  <p:sldIdLst>
    <p:sldId id="492" r:id="rId2"/>
    <p:sldId id="518" r:id="rId3"/>
    <p:sldId id="517" r:id="rId4"/>
    <p:sldId id="519" r:id="rId5"/>
    <p:sldId id="538" r:id="rId6"/>
    <p:sldId id="539" r:id="rId7"/>
    <p:sldId id="497" r:id="rId8"/>
    <p:sldId id="498" r:id="rId9"/>
    <p:sldId id="525" r:id="rId10"/>
    <p:sldId id="527" r:id="rId11"/>
    <p:sldId id="500" r:id="rId12"/>
    <p:sldId id="521" r:id="rId13"/>
    <p:sldId id="507" r:id="rId14"/>
    <p:sldId id="534" r:id="rId15"/>
    <p:sldId id="529" r:id="rId16"/>
    <p:sldId id="528" r:id="rId17"/>
    <p:sldId id="522" r:id="rId18"/>
    <p:sldId id="530" r:id="rId19"/>
    <p:sldId id="540" r:id="rId20"/>
    <p:sldId id="541" r:id="rId21"/>
    <p:sldId id="542" r:id="rId22"/>
    <p:sldId id="531" r:id="rId23"/>
    <p:sldId id="543" r:id="rId24"/>
    <p:sldId id="532" r:id="rId25"/>
    <p:sldId id="544" r:id="rId26"/>
    <p:sldId id="535" r:id="rId27"/>
    <p:sldId id="510" r:id="rId28"/>
    <p:sldId id="511" r:id="rId29"/>
    <p:sldId id="512" r:id="rId30"/>
    <p:sldId id="513" r:id="rId31"/>
    <p:sldId id="536" r:id="rId32"/>
    <p:sldId id="537" r:id="rId33"/>
    <p:sldId id="524" r:id="rId34"/>
  </p:sldIdLst>
  <p:sldSz cx="9144000" cy="5143500" type="screen16x9"/>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DFF"/>
    <a:srgbClr val="CFF5FE"/>
    <a:srgbClr val="98E4FA"/>
    <a:srgbClr val="7C572A"/>
    <a:srgbClr val="F14AFC"/>
    <a:srgbClr val="B740B8"/>
    <a:srgbClr val="B240B9"/>
    <a:srgbClr val="B941BC"/>
    <a:srgbClr val="140266"/>
    <a:srgbClr val="9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314" autoAdjust="0"/>
  </p:normalViewPr>
  <p:slideViewPr>
    <p:cSldViewPr>
      <p:cViewPr varScale="1">
        <p:scale>
          <a:sx n="95" d="100"/>
          <a:sy n="95" d="100"/>
        </p:scale>
        <p:origin x="660" y="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11/12/2024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a:t>
            </a:fld>
            <a:endParaRPr lang="zh-CN" altLang="en-US"/>
          </a:p>
        </p:txBody>
      </p:sp>
    </p:spTree>
    <p:extLst>
      <p:ext uri="{BB962C8B-B14F-4D97-AF65-F5344CB8AC3E}">
        <p14:creationId xmlns:p14="http://schemas.microsoft.com/office/powerpoint/2010/main" val="2520040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12</a:t>
            </a:fld>
            <a:endParaRPr lang="zh-CN" altLang="en-US"/>
          </a:p>
        </p:txBody>
      </p:sp>
    </p:spTree>
    <p:extLst>
      <p:ext uri="{BB962C8B-B14F-4D97-AF65-F5344CB8AC3E}">
        <p14:creationId xmlns:p14="http://schemas.microsoft.com/office/powerpoint/2010/main" val="513723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13</a:t>
            </a:fld>
            <a:endParaRPr lang="zh-CN" altLang="en-US"/>
          </a:p>
        </p:txBody>
      </p:sp>
    </p:spTree>
    <p:extLst>
      <p:ext uri="{BB962C8B-B14F-4D97-AF65-F5344CB8AC3E}">
        <p14:creationId xmlns:p14="http://schemas.microsoft.com/office/powerpoint/2010/main" val="413848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14</a:t>
            </a:fld>
            <a:endParaRPr lang="zh-CN" altLang="en-US"/>
          </a:p>
        </p:txBody>
      </p:sp>
    </p:spTree>
    <p:extLst>
      <p:ext uri="{BB962C8B-B14F-4D97-AF65-F5344CB8AC3E}">
        <p14:creationId xmlns:p14="http://schemas.microsoft.com/office/powerpoint/2010/main" val="2407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15</a:t>
            </a:fld>
            <a:endParaRPr lang="zh-CN" altLang="en-US"/>
          </a:p>
        </p:txBody>
      </p:sp>
    </p:spTree>
    <p:extLst>
      <p:ext uri="{BB962C8B-B14F-4D97-AF65-F5344CB8AC3E}">
        <p14:creationId xmlns:p14="http://schemas.microsoft.com/office/powerpoint/2010/main" val="634279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17</a:t>
            </a:fld>
            <a:endParaRPr lang="zh-CN" altLang="en-US"/>
          </a:p>
        </p:txBody>
      </p:sp>
    </p:spTree>
    <p:extLst>
      <p:ext uri="{BB962C8B-B14F-4D97-AF65-F5344CB8AC3E}">
        <p14:creationId xmlns:p14="http://schemas.microsoft.com/office/powerpoint/2010/main" val="62553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18</a:t>
            </a:fld>
            <a:endParaRPr lang="zh-CN" altLang="en-US"/>
          </a:p>
        </p:txBody>
      </p:sp>
    </p:spTree>
    <p:extLst>
      <p:ext uri="{BB962C8B-B14F-4D97-AF65-F5344CB8AC3E}">
        <p14:creationId xmlns:p14="http://schemas.microsoft.com/office/powerpoint/2010/main" val="1060508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19</a:t>
            </a:fld>
            <a:endParaRPr lang="zh-CN" altLang="en-US"/>
          </a:p>
        </p:txBody>
      </p:sp>
    </p:spTree>
    <p:extLst>
      <p:ext uri="{BB962C8B-B14F-4D97-AF65-F5344CB8AC3E}">
        <p14:creationId xmlns:p14="http://schemas.microsoft.com/office/powerpoint/2010/main" val="375260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20</a:t>
            </a:fld>
            <a:endParaRPr lang="zh-CN" altLang="en-US"/>
          </a:p>
        </p:txBody>
      </p:sp>
    </p:spTree>
    <p:extLst>
      <p:ext uri="{BB962C8B-B14F-4D97-AF65-F5344CB8AC3E}">
        <p14:creationId xmlns:p14="http://schemas.microsoft.com/office/powerpoint/2010/main" val="655427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21</a:t>
            </a:fld>
            <a:endParaRPr lang="zh-CN" altLang="en-US"/>
          </a:p>
        </p:txBody>
      </p:sp>
    </p:spTree>
    <p:extLst>
      <p:ext uri="{BB962C8B-B14F-4D97-AF65-F5344CB8AC3E}">
        <p14:creationId xmlns:p14="http://schemas.microsoft.com/office/powerpoint/2010/main" val="205691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26</a:t>
            </a:fld>
            <a:endParaRPr lang="zh-CN" altLang="en-US"/>
          </a:p>
        </p:txBody>
      </p:sp>
    </p:spTree>
    <p:extLst>
      <p:ext uri="{BB962C8B-B14F-4D97-AF65-F5344CB8AC3E}">
        <p14:creationId xmlns:p14="http://schemas.microsoft.com/office/powerpoint/2010/main" val="3803383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a:t>
            </a:fld>
            <a:endParaRPr lang="zh-CN" altLang="en-US"/>
          </a:p>
        </p:txBody>
      </p:sp>
    </p:spTree>
    <p:extLst>
      <p:ext uri="{BB962C8B-B14F-4D97-AF65-F5344CB8AC3E}">
        <p14:creationId xmlns:p14="http://schemas.microsoft.com/office/powerpoint/2010/main" val="26781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27</a:t>
            </a:fld>
            <a:endParaRPr lang="zh-CN" altLang="en-US"/>
          </a:p>
        </p:txBody>
      </p:sp>
    </p:spTree>
    <p:extLst>
      <p:ext uri="{BB962C8B-B14F-4D97-AF65-F5344CB8AC3E}">
        <p14:creationId xmlns:p14="http://schemas.microsoft.com/office/powerpoint/2010/main" val="3702740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28</a:t>
            </a:fld>
            <a:endParaRPr lang="zh-CN" altLang="en-US"/>
          </a:p>
        </p:txBody>
      </p:sp>
    </p:spTree>
    <p:extLst>
      <p:ext uri="{BB962C8B-B14F-4D97-AF65-F5344CB8AC3E}">
        <p14:creationId xmlns:p14="http://schemas.microsoft.com/office/powerpoint/2010/main" val="3627210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29</a:t>
            </a:fld>
            <a:endParaRPr lang="zh-CN" altLang="en-US"/>
          </a:p>
        </p:txBody>
      </p:sp>
    </p:spTree>
    <p:extLst>
      <p:ext uri="{BB962C8B-B14F-4D97-AF65-F5344CB8AC3E}">
        <p14:creationId xmlns:p14="http://schemas.microsoft.com/office/powerpoint/2010/main" val="342742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30</a:t>
            </a:fld>
            <a:endParaRPr lang="zh-CN" altLang="en-US"/>
          </a:p>
        </p:txBody>
      </p:sp>
    </p:spTree>
    <p:extLst>
      <p:ext uri="{BB962C8B-B14F-4D97-AF65-F5344CB8AC3E}">
        <p14:creationId xmlns:p14="http://schemas.microsoft.com/office/powerpoint/2010/main" val="254478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31</a:t>
            </a:fld>
            <a:endParaRPr lang="zh-CN" altLang="en-US"/>
          </a:p>
        </p:txBody>
      </p:sp>
    </p:spTree>
    <p:extLst>
      <p:ext uri="{BB962C8B-B14F-4D97-AF65-F5344CB8AC3E}">
        <p14:creationId xmlns:p14="http://schemas.microsoft.com/office/powerpoint/2010/main" val="1360739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32</a:t>
            </a:fld>
            <a:endParaRPr lang="zh-CN" altLang="en-US"/>
          </a:p>
        </p:txBody>
      </p:sp>
    </p:spTree>
    <p:extLst>
      <p:ext uri="{BB962C8B-B14F-4D97-AF65-F5344CB8AC3E}">
        <p14:creationId xmlns:p14="http://schemas.microsoft.com/office/powerpoint/2010/main" val="2940940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33</a:t>
            </a:fld>
            <a:endParaRPr lang="zh-CN" altLang="en-US"/>
          </a:p>
        </p:txBody>
      </p:sp>
    </p:spTree>
    <p:extLst>
      <p:ext uri="{BB962C8B-B14F-4D97-AF65-F5344CB8AC3E}">
        <p14:creationId xmlns:p14="http://schemas.microsoft.com/office/powerpoint/2010/main" val="314810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3</a:t>
            </a:fld>
            <a:endParaRPr lang="zh-CN" altLang="en-US"/>
          </a:p>
        </p:txBody>
      </p:sp>
    </p:spTree>
    <p:extLst>
      <p:ext uri="{BB962C8B-B14F-4D97-AF65-F5344CB8AC3E}">
        <p14:creationId xmlns:p14="http://schemas.microsoft.com/office/powerpoint/2010/main" val="986382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4</a:t>
            </a:fld>
            <a:endParaRPr lang="zh-CN" altLang="en-US"/>
          </a:p>
        </p:txBody>
      </p:sp>
    </p:spTree>
    <p:extLst>
      <p:ext uri="{BB962C8B-B14F-4D97-AF65-F5344CB8AC3E}">
        <p14:creationId xmlns:p14="http://schemas.microsoft.com/office/powerpoint/2010/main" val="3221434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7</a:t>
            </a:fld>
            <a:endParaRPr lang="zh-CN" altLang="en-US"/>
          </a:p>
        </p:txBody>
      </p:sp>
    </p:spTree>
    <p:extLst>
      <p:ext uri="{BB962C8B-B14F-4D97-AF65-F5344CB8AC3E}">
        <p14:creationId xmlns:p14="http://schemas.microsoft.com/office/powerpoint/2010/main" val="220995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8</a:t>
            </a:fld>
            <a:endParaRPr lang="zh-CN" altLang="en-US"/>
          </a:p>
        </p:txBody>
      </p:sp>
    </p:spTree>
    <p:extLst>
      <p:ext uri="{BB962C8B-B14F-4D97-AF65-F5344CB8AC3E}">
        <p14:creationId xmlns:p14="http://schemas.microsoft.com/office/powerpoint/2010/main" val="46260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9</a:t>
            </a:fld>
            <a:endParaRPr lang="zh-CN" altLang="en-US"/>
          </a:p>
        </p:txBody>
      </p:sp>
    </p:spTree>
    <p:extLst>
      <p:ext uri="{BB962C8B-B14F-4D97-AF65-F5344CB8AC3E}">
        <p14:creationId xmlns:p14="http://schemas.microsoft.com/office/powerpoint/2010/main" val="362896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10</a:t>
            </a:fld>
            <a:endParaRPr lang="zh-CN" altLang="en-US"/>
          </a:p>
        </p:txBody>
      </p:sp>
    </p:spTree>
    <p:extLst>
      <p:ext uri="{BB962C8B-B14F-4D97-AF65-F5344CB8AC3E}">
        <p14:creationId xmlns:p14="http://schemas.microsoft.com/office/powerpoint/2010/main" val="371673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E73BB8-2388-4A37-BAE3-13E3D3F1EDF8}" type="slidenum">
              <a:rPr lang="zh-CN" altLang="en-US" smtClean="0"/>
              <a:t>11</a:t>
            </a:fld>
            <a:endParaRPr lang="zh-CN" altLang="en-US"/>
          </a:p>
        </p:txBody>
      </p:sp>
    </p:spTree>
    <p:extLst>
      <p:ext uri="{BB962C8B-B14F-4D97-AF65-F5344CB8AC3E}">
        <p14:creationId xmlns:p14="http://schemas.microsoft.com/office/powerpoint/2010/main" val="1113975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一分钟我们可以做些什么？</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330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珍惜时间的名人名言</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32408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
        <p:nvSpPr>
          <p:cNvPr id="5" name="矩形 4">
            <a:extLst>
              <a:ext uri="{FF2B5EF4-FFF2-40B4-BE49-F238E27FC236}">
                <a16:creationId xmlns="" xmlns:a16="http://schemas.microsoft.com/office/drawing/2014/main" id="{4B80CD9C-69E5-4166-9200-5235928C8775}"/>
              </a:ext>
            </a:extLst>
          </p:cNvPr>
          <p:cNvSpPr>
            <a:spLocks noChangeArrowheads="1"/>
          </p:cNvSpPr>
          <p:nvPr userDrawn="1"/>
        </p:nvSpPr>
        <p:spPr bwMode="auto">
          <a:xfrm>
            <a:off x="735836" y="319090"/>
            <a:ext cx="3202814" cy="400110"/>
          </a:xfrm>
          <a:prstGeom prst="rect">
            <a:avLst/>
          </a:prstGeom>
          <a:noFill/>
          <a:ln>
            <a:noFill/>
          </a:ln>
        </p:spPr>
        <p:txBody>
          <a:bodyPr wrap="square">
            <a:spAutoFit/>
          </a:bodyPr>
          <a:lstStyle/>
          <a:p>
            <a:pPr lvl="0" algn="l"/>
            <a:r>
              <a:rPr lang="zh-CN" altLang="en-US" sz="2000" b="0" dirty="0">
                <a:solidFill>
                  <a:schemeClr val="accent1"/>
                </a:solidFill>
                <a:latin typeface="迷你简卡通" panose="03000509000000000000" pitchFamily="65" charset="-122"/>
                <a:ea typeface="迷你简卡通" panose="03000509000000000000" pitchFamily="65" charset="-122"/>
              </a:rPr>
              <a:t>如何安排和管理时间？</a:t>
            </a:r>
          </a:p>
        </p:txBody>
      </p:sp>
      <p:sp>
        <p:nvSpPr>
          <p:cNvPr id="15" name="五角星 14"/>
          <p:cNvSpPr/>
          <p:nvPr userDrawn="1"/>
        </p:nvSpPr>
        <p:spPr>
          <a:xfrm>
            <a:off x="381000" y="285750"/>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1803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bg>
      <p:bgPr>
        <a:pattFill prst="ltVert">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6" name="图片 15"/>
          <p:cNvPicPr>
            <a:picLocks noChangeAspect="1"/>
          </p:cNvPicPr>
          <p:nvPr userDrawn="1"/>
        </p:nvPicPr>
        <p:blipFill rotWithShape="1">
          <a:blip r:embed="rId2"/>
          <a:srcRect l="2504" t="3711" r="2342" b="3972"/>
          <a:stretch/>
        </p:blipFill>
        <p:spPr>
          <a:xfrm>
            <a:off x="0" y="0"/>
            <a:ext cx="9144000" cy="5143500"/>
          </a:xfrm>
          <a:prstGeom prst="rect">
            <a:avLst/>
          </a:prstGeom>
        </p:spPr>
      </p:pic>
    </p:spTree>
    <p:extLst>
      <p:ext uri="{BB962C8B-B14F-4D97-AF65-F5344CB8AC3E}">
        <p14:creationId xmlns:p14="http://schemas.microsoft.com/office/powerpoint/2010/main" val="4275026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6AD8240-3148-4746-BA4B-7B32B016BA56}"/>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dirty="0"/>
              <a:t>单击此处编辑母版标题样式</a:t>
            </a:r>
          </a:p>
        </p:txBody>
      </p:sp>
      <p:sp>
        <p:nvSpPr>
          <p:cNvPr id="3" name="副标题 2">
            <a:extLst>
              <a:ext uri="{FF2B5EF4-FFF2-40B4-BE49-F238E27FC236}">
                <a16:creationId xmlns="" xmlns:a16="http://schemas.microsoft.com/office/drawing/2014/main" id="{B51CC32A-496B-42D5-8EC6-30D10EB5C16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C0F25E7C-B1D9-4999-8D1F-ED84C4EE9A27}"/>
              </a:ext>
            </a:extLst>
          </p:cNvPr>
          <p:cNvSpPr>
            <a:spLocks noGrp="1"/>
          </p:cNvSpPr>
          <p:nvPr>
            <p:ph type="dt" sz="half" idx="10"/>
          </p:nvPr>
        </p:nvSpPr>
        <p:spPr/>
        <p:txBody>
          <a:bodyPr/>
          <a:lstStyle/>
          <a:p>
            <a:fld id="{0DA2CC75-8280-4D50-8556-C2874ADEF926}" type="datetimeFigureOut">
              <a:rPr lang="zh-CN" altLang="en-US" smtClean="0"/>
              <a:t>2024/11/12</a:t>
            </a:fld>
            <a:endParaRPr lang="zh-CN" altLang="en-US"/>
          </a:p>
        </p:txBody>
      </p:sp>
      <p:sp>
        <p:nvSpPr>
          <p:cNvPr id="5" name="页脚占位符 4">
            <a:extLst>
              <a:ext uri="{FF2B5EF4-FFF2-40B4-BE49-F238E27FC236}">
                <a16:creationId xmlns="" xmlns:a16="http://schemas.microsoft.com/office/drawing/2014/main" id="{E18A7BBD-E847-449A-AA53-B3DBD3F53D1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1910074-A50B-4F6C-9D3A-997C16815E9A}"/>
              </a:ext>
            </a:extLst>
          </p:cNvPr>
          <p:cNvSpPr>
            <a:spLocks noGrp="1"/>
          </p:cNvSpPr>
          <p:nvPr>
            <p:ph type="sldNum" sz="quarter" idx="12"/>
          </p:nvPr>
        </p:nvSpPr>
        <p:spPr/>
        <p:txBody>
          <a:bodyPr/>
          <a:lstStyle/>
          <a:p>
            <a:fld id="{6E190E77-D57C-49F8-ADC2-FB99C50EBC2E}" type="slidenum">
              <a:rPr lang="zh-CN" altLang="en-US" smtClean="0"/>
              <a:t>‹#›</a:t>
            </a:fld>
            <a:endParaRPr lang="zh-CN" altLang="en-US"/>
          </a:p>
        </p:txBody>
      </p:sp>
    </p:spTree>
    <p:extLst>
      <p:ext uri="{BB962C8B-B14F-4D97-AF65-F5344CB8AC3E}">
        <p14:creationId xmlns:p14="http://schemas.microsoft.com/office/powerpoint/2010/main" val="895897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2024/11/12</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734" r:id="rId3"/>
    <p:sldLayoutId id="2147483735" r:id="rId4"/>
    <p:sldLayoutId id="2147483736" r:id="rId5"/>
    <p:sldLayoutId id="2147483732" r:id="rId6"/>
  </p:sldLayoutIdLst>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emf"/><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0CA36092-9498-4D3B-AEC8-B3891A594852}"/>
              </a:ext>
            </a:extLst>
          </p:cNvPr>
          <p:cNvSpPr/>
          <p:nvPr/>
        </p:nvSpPr>
        <p:spPr>
          <a:xfrm>
            <a:off x="838200" y="742950"/>
            <a:ext cx="7772400" cy="757130"/>
          </a:xfrm>
          <a:prstGeom prst="rect">
            <a:avLst/>
          </a:prstGeom>
        </p:spPr>
        <p:txBody>
          <a:bodyPr wrap="square">
            <a:spAutoFit/>
          </a:bodyPr>
          <a:lstStyle/>
          <a:p>
            <a:pPr algn="ctr">
              <a:lnSpc>
                <a:spcPct val="80000"/>
              </a:lnSpc>
            </a:pPr>
            <a:r>
              <a:rPr lang="en-US" altLang="zh-CN" sz="5400" spc="600">
                <a:ln w="12700">
                  <a:solidFill>
                    <a:srgbClr val="5A3312"/>
                  </a:solidFill>
                </a:ln>
                <a:solidFill>
                  <a:schemeClr val="accent1"/>
                </a:solidFill>
                <a:latin typeface="Tahoma" panose="020B0604030504040204" pitchFamily="34" charset="0"/>
                <a:ea typeface="Tahoma" panose="020B0604030504040204" pitchFamily="34" charset="0"/>
                <a:cs typeface="Tahoma" panose="020B0604030504040204" pitchFamily="34" charset="0"/>
              </a:rPr>
              <a:t>Chào mừng các em</a:t>
            </a:r>
            <a:endParaRPr lang="zh-CN" altLang="en-US" sz="5400" spc="600" dirty="0">
              <a:ln w="12700">
                <a:solidFill>
                  <a:srgbClr val="5A3312"/>
                </a:solidFill>
              </a:ln>
              <a:solidFill>
                <a:schemeClr val="accent1"/>
              </a:solidFill>
              <a:latin typeface="Tahoma" panose="020B0604030504040204" pitchFamily="34" charset="0"/>
              <a:ea typeface="汉仪铸字木头人W" panose="00020600040101010101" pitchFamily="18" charset="-122"/>
              <a:cs typeface="Tahoma" panose="020B0604030504040204" pitchFamily="34" charset="0"/>
            </a:endParaRPr>
          </a:p>
        </p:txBody>
      </p:sp>
      <p:grpSp>
        <p:nvGrpSpPr>
          <p:cNvPr id="10" name="组合 9"/>
          <p:cNvGrpSpPr/>
          <p:nvPr/>
        </p:nvGrpSpPr>
        <p:grpSpPr>
          <a:xfrm>
            <a:off x="2437805" y="3831345"/>
            <a:ext cx="4724400" cy="523603"/>
            <a:chOff x="3035025" y="3820470"/>
            <a:chExt cx="3958033" cy="299202"/>
          </a:xfrm>
        </p:grpSpPr>
        <p:sp>
          <p:nvSpPr>
            <p:cNvPr id="7" name="圆角矩形 6"/>
            <p:cNvSpPr/>
            <p:nvPr/>
          </p:nvSpPr>
          <p:spPr>
            <a:xfrm>
              <a:off x="3035025" y="3820470"/>
              <a:ext cx="3958033" cy="299202"/>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文本框 16">
              <a:extLst>
                <a:ext uri="{FF2B5EF4-FFF2-40B4-BE49-F238E27FC236}">
                  <a16:creationId xmlns="" xmlns:a16="http://schemas.microsoft.com/office/drawing/2014/main" id="{16EC2491-DF2E-459E-A725-0E881F7EA91F}"/>
                </a:ext>
              </a:extLst>
            </p:cNvPr>
            <p:cNvSpPr txBox="1"/>
            <p:nvPr/>
          </p:nvSpPr>
          <p:spPr>
            <a:xfrm>
              <a:off x="3394953" y="3823833"/>
              <a:ext cx="3238175" cy="263809"/>
            </a:xfrm>
            <a:prstGeom prst="rect">
              <a:avLst/>
            </a:prstGeom>
            <a:noFill/>
          </p:spPr>
          <p:txBody>
            <a:bodyPr wrap="none" rtlCol="0">
              <a:spAutoFit/>
            </a:bodyPr>
            <a:lstStyle/>
            <a:p>
              <a:r>
                <a:rPr lang="en-US" altLang="zh-CN" sz="2400">
                  <a:solidFill>
                    <a:schemeClr val="bg1"/>
                  </a:solidFill>
                </a:rPr>
                <a:t>Giáo viên:...........................</a:t>
              </a:r>
              <a:endParaRPr lang="zh-CN" altLang="en-US" sz="2400" dirty="0">
                <a:solidFill>
                  <a:schemeClr val="bg1"/>
                </a:solidFill>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38915" y="1734790"/>
            <a:ext cx="2180486" cy="2645657"/>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50140" y="2495550"/>
            <a:ext cx="1544330" cy="2362200"/>
          </a:xfrm>
          <a:prstGeom prst="rect">
            <a:avLst/>
          </a:prstGeom>
        </p:spPr>
      </p:pic>
      <p:sp>
        <p:nvSpPr>
          <p:cNvPr id="2" name="TextBox 1">
            <a:extLst>
              <a:ext uri="{FF2B5EF4-FFF2-40B4-BE49-F238E27FC236}">
                <a16:creationId xmlns="" xmlns:a16="http://schemas.microsoft.com/office/drawing/2014/main" id="{07430F69-BBDF-4E72-91E5-273D1DF1C4C7}"/>
              </a:ext>
            </a:extLst>
          </p:cNvPr>
          <p:cNvSpPr txBox="1"/>
          <p:nvPr/>
        </p:nvSpPr>
        <p:spPr>
          <a:xfrm>
            <a:off x="4066479" y="2251264"/>
            <a:ext cx="3048000" cy="646331"/>
          </a:xfrm>
          <a:prstGeom prst="rect">
            <a:avLst/>
          </a:prstGeom>
          <a:noFill/>
        </p:spPr>
        <p:txBody>
          <a:bodyPr wrap="square" rtlCol="0">
            <a:spAutoFit/>
          </a:bodyPr>
          <a:lstStyle/>
          <a:p>
            <a:r>
              <a:rPr lang="en-US" sz="3600" b="1" dirty="0" err="1">
                <a:solidFill>
                  <a:srgbClr val="F14AFC"/>
                </a:solidFill>
              </a:rPr>
              <a:t>Lớp</a:t>
            </a:r>
            <a:r>
              <a:rPr lang="en-US" sz="3600" b="1" dirty="0">
                <a:solidFill>
                  <a:srgbClr val="F14AFC"/>
                </a:solidFill>
              </a:rPr>
              <a:t> </a:t>
            </a:r>
            <a:r>
              <a:rPr lang="en-US" sz="3600" b="1" dirty="0" smtClean="0">
                <a:solidFill>
                  <a:srgbClr val="F14AFC"/>
                </a:solidFill>
              </a:rPr>
              <a:t>8</a:t>
            </a:r>
            <a:endParaRPr lang="en-US" sz="3600" b="1" dirty="0">
              <a:solidFill>
                <a:srgbClr val="F14AFC"/>
              </a:solidFill>
            </a:endParaRPr>
          </a:p>
        </p:txBody>
      </p:sp>
    </p:spTree>
    <p:extLst>
      <p:ext uri="{BB962C8B-B14F-4D97-AF65-F5344CB8AC3E}">
        <p14:creationId xmlns:p14="http://schemas.microsoft.com/office/powerpoint/2010/main" val="273139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par>
                          <p:cTn id="20" fill="hold">
                            <p:stCondLst>
                              <p:cond delay="32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50" y="742950"/>
            <a:ext cx="2462011" cy="472440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85800" y="-781050"/>
            <a:ext cx="7912290" cy="5867400"/>
          </a:xfrm>
          <a:prstGeom prst="rect">
            <a:avLst/>
          </a:prstGeom>
        </p:spPr>
      </p:pic>
      <p:sp>
        <p:nvSpPr>
          <p:cNvPr id="3" name="TextBox 2"/>
          <p:cNvSpPr txBox="1"/>
          <p:nvPr/>
        </p:nvSpPr>
        <p:spPr>
          <a:xfrm>
            <a:off x="609600" y="755130"/>
            <a:ext cx="5638800" cy="1631216"/>
          </a:xfrm>
          <a:prstGeom prst="rect">
            <a:avLst/>
          </a:prstGeom>
          <a:noFill/>
        </p:spPr>
        <p:txBody>
          <a:bodyPr wrap="square" rtlCol="0">
            <a:spAutoFit/>
          </a:bodyPr>
          <a:lstStyle/>
          <a:p>
            <a:r>
              <a:rPr lang="vi-VN" sz="2500" i="1" dirty="0">
                <a:latin typeface="Times New Roman" panose="02020603050405020304" pitchFamily="18" charset="0"/>
                <a:cs typeface="Times New Roman" panose="02020603050405020304" pitchFamily="18" charset="0"/>
              </a:rPr>
              <a:t>- Lẽ phải là những điều đúng đắn được xác định dựa trên những quy ước chung của con người, phù hợp với quy tắc, chuẩn mực và lợi ích chung của xã hội.</a:t>
            </a:r>
            <a:endParaRPr lang="vi-VN" sz="2500" dirty="0">
              <a:latin typeface="Times New Roman" panose="02020603050405020304" pitchFamily="18" charset="0"/>
              <a:cs typeface="Times New Roman" panose="02020603050405020304" pitchFamily="18" charset="0"/>
            </a:endParaRPr>
          </a:p>
        </p:txBody>
      </p:sp>
      <p:sp>
        <p:nvSpPr>
          <p:cNvPr id="2" name="Rectangle 1"/>
          <p:cNvSpPr/>
          <p:nvPr/>
        </p:nvSpPr>
        <p:spPr>
          <a:xfrm>
            <a:off x="716074" y="2766851"/>
            <a:ext cx="5532326" cy="1246495"/>
          </a:xfrm>
          <a:prstGeom prst="rect">
            <a:avLst/>
          </a:prstGeom>
        </p:spPr>
        <p:txBody>
          <a:bodyPr wrap="square">
            <a:spAutoFit/>
          </a:bodyPr>
          <a:lstStyle/>
          <a:p>
            <a:pPr algn="just">
              <a:spcAft>
                <a:spcPts val="0"/>
              </a:spcAft>
            </a:pPr>
            <a:r>
              <a:rPr lang="vi-VN" sz="2500" i="1" dirty="0">
                <a:latin typeface="Times New Roman" panose="02020603050405020304" pitchFamily="18" charset="0"/>
                <a:ea typeface="Times New Roman" panose="02020603050405020304" pitchFamily="18" charset="0"/>
                <a:cs typeface="Times New Roman" panose="02020603050405020304" pitchFamily="18" charset="0"/>
              </a:rPr>
              <a:t>- Bảo vệ lẽ phải là công nhận, ủng hộ, tuân theo và bảo vệ những điều đúng đắn.</a:t>
            </a:r>
            <a:endParaRPr lang="vi-VN" sz="25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973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2571750"/>
            <a:ext cx="2743200" cy="2743200"/>
          </a:xfrm>
          <a:prstGeom prst="rect">
            <a:avLst/>
          </a:prstGeom>
        </p:spPr>
      </p:pic>
      <p:grpSp>
        <p:nvGrpSpPr>
          <p:cNvPr id="4" name="Group 3"/>
          <p:cNvGrpSpPr/>
          <p:nvPr/>
        </p:nvGrpSpPr>
        <p:grpSpPr>
          <a:xfrm>
            <a:off x="-19334" y="-30769"/>
            <a:ext cx="7563134" cy="739377"/>
            <a:chOff x="-19334" y="-30769"/>
            <a:chExt cx="7563134" cy="739377"/>
          </a:xfrm>
        </p:grpSpPr>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7563134" cy="739377"/>
            </a:xfrm>
            <a:prstGeom prst="rect">
              <a:avLst/>
            </a:prstGeom>
          </p:spPr>
        </p:pic>
        <p:sp>
          <p:nvSpPr>
            <p:cNvPr id="7" name="文本框 20">
              <a:extLst>
                <a:ext uri="{FF2B5EF4-FFF2-40B4-BE49-F238E27FC236}">
                  <a16:creationId xmlns="" xmlns:a16="http://schemas.microsoft.com/office/drawing/2014/main" id="{41709550-8102-4913-8D78-4D6C8E4600DD}"/>
                </a:ext>
              </a:extLst>
            </p:cNvPr>
            <p:cNvSpPr txBox="1"/>
            <p:nvPr/>
          </p:nvSpPr>
          <p:spPr>
            <a:xfrm>
              <a:off x="1219200" y="56673"/>
              <a:ext cx="5369742" cy="477054"/>
            </a:xfrm>
            <a:prstGeom prst="rect">
              <a:avLst/>
            </a:prstGeom>
            <a:noFill/>
          </p:spPr>
          <p:txBody>
            <a:bodyPr wrap="square" rtlCol="0">
              <a:spAutoFit/>
            </a:bodyPr>
            <a:lstStyle/>
            <a:p>
              <a:pPr algn="ct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Trò</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tiếp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sức</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đồng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đội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2" name="Rounded Rectangle 1"/>
          <p:cNvSpPr/>
          <p:nvPr/>
        </p:nvSpPr>
        <p:spPr>
          <a:xfrm>
            <a:off x="284571" y="1200150"/>
            <a:ext cx="7467600" cy="251460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284571" y="1373416"/>
            <a:ext cx="7239000" cy="2015936"/>
          </a:xfrm>
          <a:prstGeom prst="rect">
            <a:avLst/>
          </a:prstGeom>
          <a:noFill/>
        </p:spPr>
        <p:txBody>
          <a:bodyPr wrap="square" rtlCol="0">
            <a:spAutoFit/>
          </a:bodyPr>
          <a:lstStyle/>
          <a:p>
            <a:r>
              <a:rPr lang="vi-VN" sz="2500" b="1" dirty="0" smtClean="0">
                <a:latin typeface="Times New Roman" panose="02020603050405020304" pitchFamily="18" charset="0"/>
                <a:cs typeface="Times New Roman" panose="02020603050405020304" pitchFamily="18" charset="0"/>
              </a:rPr>
              <a:t>Đội 1. </a:t>
            </a:r>
            <a:r>
              <a:rPr lang="vi-VN" sz="2500" b="1" dirty="0">
                <a:latin typeface="Times New Roman" panose="02020603050405020304" pitchFamily="18" charset="0"/>
                <a:cs typeface="Times New Roman" panose="02020603050405020304" pitchFamily="18" charset="0"/>
              </a:rPr>
              <a:t>Em hãy lấy ví dụ về một số tình huống biết bảo vệ lẽ phải mà em biết</a:t>
            </a:r>
            <a:r>
              <a:rPr lang="vi-VN" sz="2500" b="1" dirty="0" smtClean="0">
                <a:latin typeface="Times New Roman" panose="02020603050405020304" pitchFamily="18" charset="0"/>
                <a:cs typeface="Times New Roman" panose="02020603050405020304" pitchFamily="18" charset="0"/>
              </a:rPr>
              <a:t>?</a:t>
            </a:r>
          </a:p>
          <a:p>
            <a:endParaRPr lang="vi-VN" sz="2500" b="1" dirty="0">
              <a:latin typeface="Times New Roman" panose="02020603050405020304" pitchFamily="18" charset="0"/>
              <a:cs typeface="Times New Roman" panose="02020603050405020304" pitchFamily="18" charset="0"/>
            </a:endParaRPr>
          </a:p>
          <a:p>
            <a:r>
              <a:rPr lang="vi-VN" sz="2500" b="1" dirty="0" smtClean="0">
                <a:latin typeface="Times New Roman" panose="02020603050405020304" pitchFamily="18" charset="0"/>
                <a:cs typeface="Times New Roman" panose="02020603050405020304" pitchFamily="18" charset="0"/>
              </a:rPr>
              <a:t>Đội 2. Em </a:t>
            </a:r>
            <a:r>
              <a:rPr lang="vi-VN" sz="2500" b="1" dirty="0">
                <a:latin typeface="Times New Roman" panose="02020603050405020304" pitchFamily="18" charset="0"/>
                <a:cs typeface="Times New Roman" panose="02020603050405020304" pitchFamily="18" charset="0"/>
              </a:rPr>
              <a:t>hãy lấy ví dụ về một số tình huống không biết bảo vệ lẽ phải mà em biết</a:t>
            </a:r>
            <a:r>
              <a:rPr lang="vi-VN" sz="2500" b="1" dirty="0" smtClean="0">
                <a:latin typeface="Times New Roman" panose="02020603050405020304" pitchFamily="18" charset="0"/>
                <a:cs typeface="Times New Roman" panose="02020603050405020304" pitchFamily="18" charset="0"/>
              </a:rPr>
              <a:t>?</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8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 xmlns:a16="http://schemas.microsoft.com/office/drawing/2014/main" id="{84E35DF8-A8C7-48A2-8F64-EAF6271709EE}"/>
              </a:ext>
            </a:extLst>
          </p:cNvPr>
          <p:cNvSpPr/>
          <p:nvPr/>
        </p:nvSpPr>
        <p:spPr>
          <a:xfrm flipH="1">
            <a:off x="304798" y="742950"/>
            <a:ext cx="8399583" cy="4038600"/>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 xmlns:a16="http://schemas.microsoft.com/office/drawing/2014/main" id="{CF3F2144-8E38-4E3E-813B-25AAC729AEDB}"/>
              </a:ext>
            </a:extLst>
          </p:cNvPr>
          <p:cNvSpPr/>
          <p:nvPr/>
        </p:nvSpPr>
        <p:spPr>
          <a:xfrm>
            <a:off x="3040033" y="1640571"/>
            <a:ext cx="5360304" cy="300082"/>
          </a:xfrm>
          <a:prstGeom prst="rect">
            <a:avLst/>
          </a:prstGeom>
        </p:spPr>
        <p:txBody>
          <a:bodyPr wrap="square">
            <a:spAutoFit/>
          </a:bodyPr>
          <a:lstStyle/>
          <a:p>
            <a:r>
              <a:rPr lang="zh-CN" altLang="en-US" sz="1350" dirty="0">
                <a:solidFill>
                  <a:schemeClr val="tx1">
                    <a:lumMod val="85000"/>
                    <a:lumOff val="15000"/>
                  </a:schemeClr>
                </a:solidFill>
                <a:latin typeface="迷你简卡通" panose="03000509000000000000" pitchFamily="65" charset="-122"/>
                <a:ea typeface="迷你简卡通" panose="03000509000000000000" pitchFamily="65" charset="-122"/>
              </a:rPr>
              <a:t> </a:t>
            </a:r>
          </a:p>
        </p:txBody>
      </p:sp>
      <p:grpSp>
        <p:nvGrpSpPr>
          <p:cNvPr id="6" name="Group 5"/>
          <p:cNvGrpSpPr/>
          <p:nvPr/>
        </p:nvGrpSpPr>
        <p:grpSpPr>
          <a:xfrm>
            <a:off x="7391400" y="4580061"/>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Group 7"/>
          <p:cNvGrpSpPr/>
          <p:nvPr/>
        </p:nvGrpSpPr>
        <p:grpSpPr>
          <a:xfrm>
            <a:off x="443560" y="839294"/>
            <a:ext cx="7981761" cy="1782633"/>
            <a:chOff x="2981414" y="1164013"/>
            <a:chExt cx="5722967" cy="1181377"/>
          </a:xfrm>
          <a:solidFill>
            <a:schemeClr val="accent1"/>
          </a:solidFill>
        </p:grpSpPr>
        <p:sp>
          <p:nvSpPr>
            <p:cNvPr id="4" name="Rounded Rectangle 3"/>
            <p:cNvSpPr/>
            <p:nvPr/>
          </p:nvSpPr>
          <p:spPr>
            <a:xfrm>
              <a:off x="2981414" y="1164013"/>
              <a:ext cx="5722967" cy="118137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064166" y="1192296"/>
              <a:ext cx="5569811" cy="400110"/>
            </a:xfrm>
            <a:prstGeom prst="rect">
              <a:avLst/>
            </a:prstGeom>
            <a:grp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Tình </a:t>
              </a:r>
              <a:r>
                <a:rPr lang="en-US" sz="2000" b="1" dirty="0" err="1" smtClean="0">
                  <a:solidFill>
                    <a:srgbClr val="FF0000"/>
                  </a:solidFill>
                  <a:latin typeface="Times New Roman" panose="02020603050405020304" pitchFamily="18" charset="0"/>
                  <a:cs typeface="Times New Roman" panose="02020603050405020304" pitchFamily="18" charset="0"/>
                </a:rPr>
                <a:t>huống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bảo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vệ</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lẽ</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phải</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vi-VN" sz="2000" b="1" dirty="0">
                <a:solidFill>
                  <a:schemeClr val="bg1"/>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443560" y="2921471"/>
            <a:ext cx="8018953" cy="1658590"/>
            <a:chOff x="304798" y="2419350"/>
            <a:chExt cx="5029202" cy="1092781"/>
          </a:xfrm>
          <a:solidFill>
            <a:schemeClr val="accent5">
              <a:lumMod val="60000"/>
              <a:lumOff val="40000"/>
            </a:schemeClr>
          </a:solidFill>
        </p:grpSpPr>
        <p:sp>
          <p:nvSpPr>
            <p:cNvPr id="10" name="Rounded Rectangle 9"/>
            <p:cNvSpPr/>
            <p:nvPr/>
          </p:nvSpPr>
          <p:spPr>
            <a:xfrm>
              <a:off x="304798" y="2419350"/>
              <a:ext cx="5029202" cy="109278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381000" y="2459432"/>
              <a:ext cx="4724400" cy="400110"/>
            </a:xfrm>
            <a:prstGeom prst="rect">
              <a:avLst/>
            </a:prstGeom>
            <a:solidFill>
              <a:schemeClr val="accent1"/>
            </a:solidFill>
          </p:spPr>
          <p:txBody>
            <a:bodyPr wrap="square" rtlCol="0">
              <a:sp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Tình </a:t>
              </a:r>
              <a:r>
                <a:rPr lang="en-US" sz="2000" b="1" dirty="0" err="1" smtClean="0">
                  <a:solidFill>
                    <a:srgbClr val="FF0000"/>
                  </a:solidFill>
                  <a:latin typeface="Times New Roman" panose="02020603050405020304" pitchFamily="18" charset="0"/>
                  <a:cs typeface="Times New Roman" panose="02020603050405020304" pitchFamily="18" charset="0"/>
                </a:rPr>
                <a:t>huống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không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biết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bảo</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vệ</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lẽ</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phải</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vi-VN" sz="2000" b="1"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609608" y="1302307"/>
            <a:ext cx="7790729" cy="1200329"/>
          </a:xfrm>
          <a:prstGeom prst="rect">
            <a:avLst/>
          </a:prstGeom>
        </p:spPr>
        <p:txBody>
          <a:bodyPr wrap="square">
            <a:spAutoFit/>
          </a:bodyPr>
          <a:lstStyle/>
          <a:p>
            <a:pPr algn="just">
              <a:spcAft>
                <a:spcPts val="0"/>
              </a:spcAft>
            </a:pPr>
            <a:r>
              <a:rPr lang="vi-VN" dirty="0">
                <a:latin typeface="Times New Roman" panose="02020603050405020304" pitchFamily="18" charset="0"/>
                <a:ea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Biết lắng nghe ý kiến của người khác, sau đó phân tích mặt đúng sai.</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Chấp hành đúng quy định nơi mình học tập và làm việc.</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dirty="0">
                <a:latin typeface="Times New Roman" panose="02020603050405020304" pitchFamily="18" charset="0"/>
                <a:ea typeface="Times New Roman" panose="02020603050405020304" pitchFamily="18" charset="0"/>
                <a:cs typeface="Times New Roman" panose="02020603050405020304" pitchFamily="18" charset="0"/>
              </a:rPr>
              <a:t>Góp ý để bạn biết cái sai của bạn, giúp bạn sửa đổi khuyết điểm của mình để ngày càng hoàn thiện hơn</a:t>
            </a:r>
            <a:r>
              <a:rPr lang="vi-VN" i="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579540" y="3400735"/>
            <a:ext cx="7657237" cy="923330"/>
          </a:xfrm>
          <a:prstGeom prst="rect">
            <a:avLst/>
          </a:prstGeom>
        </p:spPr>
        <p:txBody>
          <a:bodyPr wrap="square">
            <a:spAutoFit/>
          </a:bodyPr>
          <a:lstStyle/>
          <a:p>
            <a:pPr algn="just">
              <a:spcAft>
                <a:spcPts val="0"/>
              </a:spcAft>
            </a:pP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Nhìn thấy bạn quay cóp gian lận trong thi cử mà không báo cáo với giám thị.</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Một số học sinh đi hàng hai hàng ba không chấp hành luật an toàn giao thông.</a:t>
            </a:r>
            <a:endParaRPr lang="vi-VN" sz="1600" dirty="0">
              <a:latin typeface="Times New Roman" panose="02020603050405020304" pitchFamily="18" charset="0"/>
              <a:ea typeface="Times New Roman" panose="02020603050405020304" pitchFamily="18" charset="0"/>
            </a:endParaRPr>
          </a:p>
          <a:p>
            <a:pPr algn="just">
              <a:spcAft>
                <a:spcPts val="0"/>
              </a:spcAft>
            </a:pPr>
            <a:r>
              <a:rPr lang="vi-VN" i="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latin typeface="Times New Roman" panose="02020603050405020304" pitchFamily="18" charset="0"/>
                <a:ea typeface="Times New Roman" panose="02020603050405020304" pitchFamily="18" charset="0"/>
                <a:cs typeface="Times New Roman" panose="02020603050405020304" pitchFamily="18" charset="0"/>
              </a:rPr>
              <a:t>Chỉ làm theo ý của mình mà không lắng nghe ý kiến của người khác.</a:t>
            </a:r>
            <a:endParaRPr lang="vi-VN" sz="1600" dirty="0">
              <a:effectLst/>
              <a:latin typeface="Times New Roman" panose="02020603050405020304" pitchFamily="18" charset="0"/>
              <a:ea typeface="Times New Roman" panose="02020603050405020304" pitchFamily="18" charset="0"/>
            </a:endParaRPr>
          </a:p>
        </p:txBody>
      </p:sp>
      <p:sp>
        <p:nvSpPr>
          <p:cNvPr id="20" name="Pentagon 19"/>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Biểu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hiện</a:t>
            </a:r>
            <a:r>
              <a:rPr lang="en-US" sz="2800" b="1" dirty="0" smtClean="0">
                <a:solidFill>
                  <a:schemeClr val="tx1"/>
                </a:solidFill>
                <a:latin typeface="Times New Roman" panose="02020603050405020304" pitchFamily="18" charset="0"/>
                <a:cs typeface="Times New Roman" panose="02020603050405020304" pitchFamily="18" charset="0"/>
              </a:rPr>
              <a:t> </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534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40"/>
          <p:cNvSpPr/>
          <p:nvPr/>
        </p:nvSpPr>
        <p:spPr>
          <a:xfrm>
            <a:off x="1159071" y="1157494"/>
            <a:ext cx="7603929" cy="3470644"/>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5" name="图片 24">
            <a:extLst>
              <a:ext uri="{FF2B5EF4-FFF2-40B4-BE49-F238E27FC236}">
                <a16:creationId xmlns="" xmlns:a16="http://schemas.microsoft.com/office/drawing/2014/main" id="{68C1CFF3-DE36-4E6A-A57D-60CC65479F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801469"/>
            <a:ext cx="3188063" cy="3188063"/>
          </a:xfrm>
          <a:prstGeom prst="rect">
            <a:avLst/>
          </a:prstGeom>
        </p:spPr>
      </p:pic>
      <p:sp>
        <p:nvSpPr>
          <p:cNvPr id="2" name="TextBox 1"/>
          <p:cNvSpPr txBox="1"/>
          <p:nvPr/>
        </p:nvSpPr>
        <p:spPr>
          <a:xfrm>
            <a:off x="3429000" y="1434987"/>
            <a:ext cx="4876800" cy="255454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Bảo vệ lẽ phải đem lại ý nghĩa gì cho cuộc sống của chúng ta?</a:t>
            </a:r>
          </a:p>
          <a:p>
            <a:r>
              <a:rPr lang="vi-VN" sz="3200" dirty="0">
                <a:latin typeface="Times New Roman" panose="02020603050405020304" pitchFamily="18" charset="0"/>
                <a:cs typeface="Times New Roman" panose="02020603050405020304" pitchFamily="18" charset="0"/>
              </a:rPr>
              <a:t>?</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bảo vệ lẽ phải mỗi người cần phải làm gì?</a:t>
            </a:r>
          </a:p>
        </p:txBody>
      </p:sp>
      <p:sp>
        <p:nvSpPr>
          <p:cNvPr id="6" name="Pentagon 5"/>
          <p:cNvSpPr/>
          <p:nvPr/>
        </p:nvSpPr>
        <p:spPr>
          <a:xfrm>
            <a:off x="246178" y="220316"/>
            <a:ext cx="3182822" cy="581154"/>
          </a:xfrm>
          <a:prstGeom prst="homePlate">
            <a:avLst/>
          </a:prstGeom>
          <a:solidFill>
            <a:srgbClr val="CFF5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381000" y="272366"/>
            <a:ext cx="2362200" cy="477054"/>
          </a:xfrm>
          <a:prstGeom prst="rect">
            <a:avLst/>
          </a:prstGeom>
          <a:noFill/>
        </p:spPr>
        <p:txBody>
          <a:bodyPr wrap="square" rtlCol="0">
            <a:spAutoFit/>
          </a:bodyPr>
          <a:lstStyle/>
          <a:p>
            <a:pPr algn="ctr"/>
            <a:r>
              <a:rPr lang="en-US" sz="2500" b="1" dirty="0" smtClean="0">
                <a:latin typeface="Times New Roman" panose="02020603050405020304" pitchFamily="18" charset="0"/>
                <a:cs typeface="Times New Roman" panose="02020603050405020304" pitchFamily="18" charset="0"/>
              </a:rPr>
              <a:t>Ý </a:t>
            </a:r>
            <a:r>
              <a:rPr lang="en-US" sz="2500" b="1" dirty="0" err="1" smtClean="0">
                <a:latin typeface="Times New Roman" panose="02020603050405020304" pitchFamily="18" charset="0"/>
                <a:cs typeface="Times New Roman" panose="02020603050405020304" pitchFamily="18" charset="0"/>
              </a:rPr>
              <a:t>nghĩa</a:t>
            </a:r>
            <a:r>
              <a:rPr lang="en-US" sz="2500" b="1" dirty="0" smtClean="0">
                <a:latin typeface="Times New Roman" panose="02020603050405020304" pitchFamily="18" charset="0"/>
                <a:cs typeface="Times New Roman" panose="02020603050405020304" pitchFamily="18" charset="0"/>
              </a:rPr>
              <a:t> </a:t>
            </a:r>
            <a:endParaRPr lang="vi-VN"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4741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6="http://schemas.microsoft.com/office/drawing/2014/main" id="{3679DFC7-3415-4B21-92D4-A9F60259E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9950" y="742950"/>
            <a:ext cx="2462011" cy="472440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3466" r="34400" b="5897"/>
          <a:stretch/>
        </p:blipFill>
        <p:spPr>
          <a:xfrm>
            <a:off x="-685800" y="-781050"/>
            <a:ext cx="7912290" cy="5715000"/>
          </a:xfrm>
          <a:prstGeom prst="rect">
            <a:avLst/>
          </a:prstGeom>
        </p:spPr>
      </p:pic>
      <p:sp>
        <p:nvSpPr>
          <p:cNvPr id="3" name="TextBox 2"/>
          <p:cNvSpPr txBox="1"/>
          <p:nvPr/>
        </p:nvSpPr>
        <p:spPr>
          <a:xfrm>
            <a:off x="609600" y="699186"/>
            <a:ext cx="5638800" cy="2931572"/>
          </a:xfrm>
          <a:prstGeom prst="rect">
            <a:avLst/>
          </a:prstGeom>
          <a:noFill/>
        </p:spPr>
        <p:txBody>
          <a:bodyPr wrap="square" rtlCol="0">
            <a:spAutoFit/>
          </a:bodyPr>
          <a:lstStyle/>
          <a:p>
            <a:pPr algn="just">
              <a:lnSpc>
                <a:spcPct val="150000"/>
              </a:lnSpc>
            </a:pPr>
            <a:r>
              <a:rPr lang="en-US" sz="2300" b="1" u="sng" dirty="0" smtClean="0">
                <a:latin typeface="Times New Roman" panose="02020603050405020304" pitchFamily="18" charset="0"/>
                <a:cs typeface="Times New Roman" panose="02020603050405020304" pitchFamily="18" charset="0"/>
              </a:rPr>
              <a:t>Ý NGHĨA: </a:t>
            </a:r>
          </a:p>
          <a:p>
            <a:pPr algn="just">
              <a:lnSpc>
                <a:spcPct val="150000"/>
              </a:lnSpc>
            </a:pPr>
            <a:r>
              <a:rPr lang="vi-VN" sz="2500" b="1" i="1" dirty="0">
                <a:latin typeface="Times New Roman" panose="02020603050405020304" pitchFamily="18" charset="0"/>
                <a:cs typeface="Times New Roman" panose="02020603050405020304" pitchFamily="18" charset="0"/>
              </a:rPr>
              <a:t>- Bảo vệ lẽ phải giúp con người có cách ứng xử phù hợp, làm lành mạnh các mối quan hệ xã hội, góp phần thúc đẩy xã hội ổn định và phát triển</a:t>
            </a:r>
            <a:r>
              <a:rPr lang="vi-VN" dirty="0" smtClean="0"/>
              <a:t>.</a:t>
            </a:r>
            <a:endParaRPr lang="vi-VN" dirty="0"/>
          </a:p>
        </p:txBody>
      </p:sp>
    </p:spTree>
    <p:extLst>
      <p:ext uri="{BB962C8B-B14F-4D97-AF65-F5344CB8AC3E}">
        <p14:creationId xmlns:p14="http://schemas.microsoft.com/office/powerpoint/2010/main" val="807590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 xmlns:a16="http://schemas.microsoft.com/office/drawing/2014/main" id="{E3706161-CE7E-4FC1-9AE2-DD4629B8941E}"/>
              </a:ext>
            </a:extLst>
          </p:cNvPr>
          <p:cNvSpPr/>
          <p:nvPr/>
        </p:nvSpPr>
        <p:spPr>
          <a:xfrm>
            <a:off x="3309317" y="756783"/>
            <a:ext cx="2586116"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223121" y="2294591"/>
            <a:ext cx="6758508" cy="10391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2</a:t>
            </a:r>
            <a:r>
              <a:rPr lang="en-US" altLang="zh-CN" sz="4000"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4000"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Thực</a:t>
            </a:r>
            <a:r>
              <a:rPr lang="en-US" altLang="zh-CN" sz="4000"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4000"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hiện</a:t>
            </a:r>
            <a:r>
              <a:rPr lang="en-US" altLang="zh-CN" sz="4000"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4000"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bảo</a:t>
            </a:r>
            <a:r>
              <a:rPr lang="en-US" altLang="zh-CN" sz="4000"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4000"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vệ</a:t>
            </a:r>
            <a:r>
              <a:rPr lang="en-US" altLang="zh-CN" sz="4000"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4000"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lẽ</a:t>
            </a:r>
            <a:r>
              <a:rPr lang="en-US" altLang="zh-CN" sz="4000"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sz="4000"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phải</a:t>
            </a:r>
            <a:endParaRPr lang="zh-CN" altLang="en-US" sz="4000" b="1" dirty="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537234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7086600" cy="857250"/>
            <a:chOff x="304800" y="-95250"/>
            <a:chExt cx="3200400"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266719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a:solidFill>
                    <a:srgbClr val="0070C0"/>
                  </a:solidFill>
                  <a:latin typeface="Times New Roman" panose="02020603050405020304" pitchFamily="18" charset="0"/>
                  <a:cs typeface="Times New Roman" panose="02020603050405020304" pitchFamily="18" charset="0"/>
                </a:rPr>
                <a:t>ĐỌC </a:t>
              </a:r>
              <a:r>
                <a:rPr lang="en-US" altLang="en-US" sz="2100" b="1" dirty="0" smtClean="0">
                  <a:solidFill>
                    <a:srgbClr val="0070C0"/>
                  </a:solidFill>
                  <a:latin typeface="Times New Roman" panose="02020603050405020304" pitchFamily="18" charset="0"/>
                  <a:cs typeface="Times New Roman" panose="02020603050405020304" pitchFamily="18" charset="0"/>
                </a:rPr>
                <a:t>CÁC TRƯỜNG HỢP, TÌNH HUỐNG SAU:</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163574" y="769183"/>
            <a:ext cx="8816852" cy="4093428"/>
          </a:xfrm>
          <a:prstGeom prst="rect">
            <a:avLst/>
          </a:prstGeom>
          <a:noFill/>
        </p:spPr>
        <p:txBody>
          <a:bodyPr wrap="square" rtlCol="0">
            <a:spAutoFit/>
          </a:bodyPr>
          <a:lstStyle/>
          <a:p>
            <a:pPr algn="just"/>
            <a:r>
              <a:rPr lang="vi-VN" b="1" i="1" dirty="0"/>
              <a:t> </a:t>
            </a:r>
            <a:r>
              <a:rPr lang="vi-VN" sz="2000" b="1" i="1" dirty="0">
                <a:latin typeface="Times New Roman" panose="02020603050405020304" pitchFamily="18" charset="0"/>
                <a:cs typeface="Times New Roman" panose="02020603050405020304" pitchFamily="18" charset="0"/>
              </a:rPr>
              <a:t>Trường hợp.</a:t>
            </a:r>
            <a:r>
              <a:rPr lang="vi-VN" sz="2000" i="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Vào năm 2020, khi tình hình dịch bệnh COVID-19 có những diễn biến phức tạp cả trong nước và trên thế giới, nhiều kẻ xấu đã lợi dụng mạng xã hội để tung tin bịa đặt về số lượng người bị nhiễm bệnh, thậm chí là những ca tử vong tại Việt Nam. Thấy nhiều bạn của mình chia sẻ tin tức sai lệch về tinh hình dịch bệnh trên mạng xã hội, X nhắc nhở mọi người không nên chia sẻ thông tin chưa được kiểm chứng.</a:t>
            </a:r>
          </a:p>
          <a:p>
            <a:pPr algn="just"/>
            <a:r>
              <a:rPr lang="vi-VN" sz="2000" b="1" i="1" dirty="0">
                <a:latin typeface="Times New Roman" panose="02020603050405020304" pitchFamily="18" charset="0"/>
                <a:cs typeface="Times New Roman" panose="02020603050405020304" pitchFamily="18" charset="0"/>
              </a:rPr>
              <a:t>     Tình huống 1.</a:t>
            </a:r>
            <a:r>
              <a:rPr lang="vi-VN" sz="2000" b="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Phát hiện cửa hàng của bà K sử dụng các chất độc hại trong quá trình chế biến và bảo quản thực phẩm, ảnh hưởng đến sức khoẻ của người tiêu dùng, bạn P định báo lên các cơ quan có thẩm quyền thì người thân khuyên không nên làm như vậy, vì việc đó không liên quan đến mình.</a:t>
            </a:r>
          </a:p>
          <a:p>
            <a:pPr algn="just"/>
            <a:r>
              <a:rPr lang="vi-VN" sz="2000"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Tình huống 2.</a:t>
            </a:r>
            <a:r>
              <a:rPr lang="vi-VN" sz="2000" dirty="0">
                <a:latin typeface="Times New Roman" panose="02020603050405020304" pitchFamily="18" charset="0"/>
                <a:cs typeface="Times New Roman" panose="02020603050405020304" pitchFamily="18" charset="0"/>
              </a:rPr>
              <a:t> Biết bạn thân của mình dạo gần đây bỏ bê học tập, có lần còn bỏ tiết đi chơi nhưng H vẫn coi như không biết gì. Khi cô giáo chủ nhiệm hỏi về tình hình của bạn, H đã trả lời: “Em không biết ạ!”.</a:t>
            </a:r>
          </a:p>
        </p:txBody>
      </p:sp>
    </p:spTree>
    <p:extLst>
      <p:ext uri="{BB962C8B-B14F-4D97-AF65-F5344CB8AC3E}">
        <p14:creationId xmlns:p14="http://schemas.microsoft.com/office/powerpoint/2010/main" val="1130391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Rounded Rectangle 3"/>
          <p:cNvSpPr/>
          <p:nvPr/>
        </p:nvSpPr>
        <p:spPr>
          <a:xfrm>
            <a:off x="380998" y="1276350"/>
            <a:ext cx="2689429" cy="3505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3222825" y="1287104"/>
            <a:ext cx="2675762" cy="2147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495298" y="1324511"/>
            <a:ext cx="2476502" cy="3416320"/>
          </a:xfrm>
          <a:prstGeom prst="rect">
            <a:avLst/>
          </a:prstGeom>
          <a:noFill/>
        </p:spPr>
        <p:txBody>
          <a:bodyPr wrap="square" rtlCol="0">
            <a:spAutoFit/>
          </a:bodyPr>
          <a:lstStyle/>
          <a:p>
            <a:r>
              <a:rPr lang="vi-VN" dirty="0"/>
              <a:t>? Em suy nghĩ như thế nào về cách ứng xử của bạn X trong trường hợp trên? Vì sao? Nếu em là X em sẽ làm gì?</a:t>
            </a:r>
          </a:p>
          <a:p>
            <a:r>
              <a:rPr lang="vi-VN" dirty="0"/>
              <a:t>? Em có biết mức xử phạt trường hợp đưa thông tin sai lệch về tình hình COVID- 19 đã bị pháp luật xử lí như thế nào?</a:t>
            </a:r>
          </a:p>
        </p:txBody>
      </p:sp>
      <p:cxnSp>
        <p:nvCxnSpPr>
          <p:cNvPr id="7" name="Straight Arrow Connector 6"/>
          <p:cNvCxnSpPr/>
          <p:nvPr/>
        </p:nvCxnSpPr>
        <p:spPr>
          <a:xfrm flipH="1">
            <a:off x="1729980" y="709750"/>
            <a:ext cx="2857501" cy="550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2"/>
            <a:endCxn id="13" idx="0"/>
          </p:cNvCxnSpPr>
          <p:nvPr/>
        </p:nvCxnSpPr>
        <p:spPr>
          <a:xfrm flipH="1">
            <a:off x="4560706" y="725795"/>
            <a:ext cx="11294" cy="561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429001" y="1367425"/>
            <a:ext cx="2514600" cy="1754326"/>
          </a:xfrm>
          <a:prstGeom prst="rect">
            <a:avLst/>
          </a:prstGeom>
          <a:noFill/>
        </p:spPr>
        <p:txBody>
          <a:bodyPr wrap="square" rtlCol="0">
            <a:spAutoFit/>
          </a:bodyPr>
          <a:lstStyle/>
          <a:p>
            <a:r>
              <a:rPr lang="vi-VN" dirty="0"/>
              <a:t>? Em suy nghĩ như thế nào về cách ứng xử của bạn P trong tình huống 1? Vì sao? Nếu em là P em sẽ làm gì đẻ bảo vệ lẽ phải?</a:t>
            </a:r>
          </a:p>
        </p:txBody>
      </p:sp>
      <p:cxnSp>
        <p:nvCxnSpPr>
          <p:cNvPr id="31" name="Straight Arrow Connector 30"/>
          <p:cNvCxnSpPr>
            <a:stCxn id="4" idx="2"/>
          </p:cNvCxnSpPr>
          <p:nvPr/>
        </p:nvCxnSpPr>
        <p:spPr>
          <a:xfrm flipH="1" flipV="1">
            <a:off x="1337371" y="3044312"/>
            <a:ext cx="388342" cy="1737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 idx="2"/>
          </p:cNvCxnSpPr>
          <p:nvPr/>
        </p:nvCxnSpPr>
        <p:spPr>
          <a:xfrm>
            <a:off x="4572000" y="725795"/>
            <a:ext cx="2938922" cy="577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6185866" y="1316072"/>
            <a:ext cx="2675762" cy="21478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chemeClr val="tx1"/>
                </a:solidFill>
                <a:latin typeface="Times New Roman" panose="02020603050405020304" pitchFamily="18" charset="0"/>
                <a:cs typeface="Times New Roman" panose="02020603050405020304" pitchFamily="18" charset="0"/>
              </a:rPr>
              <a:t>? Em suy nghĩ như thế nào về cách ứng xử của bạn H trong tình huống 2? Vì sao? Nếu em là H em sẽ làm gì đẻ bảo vệ lẽ phải?</a:t>
            </a:r>
          </a:p>
        </p:txBody>
      </p:sp>
    </p:spTree>
    <p:extLst>
      <p:ext uri="{BB962C8B-B14F-4D97-AF65-F5344CB8AC3E}">
        <p14:creationId xmlns:p14="http://schemas.microsoft.com/office/powerpoint/2010/main" val="2227401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5" grpId="0"/>
      <p:bldP spid="27"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88651" y="1443088"/>
            <a:ext cx="8293153" cy="2257323"/>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512319" y="1480251"/>
            <a:ext cx="8119361" cy="2031325"/>
          </a:xfrm>
          <a:prstGeom prst="rect">
            <a:avLst/>
          </a:prstGeom>
          <a:noFill/>
        </p:spPr>
        <p:txBody>
          <a:bodyPr wrap="square" rtlCol="0">
            <a:spAutoFit/>
          </a:bodyPr>
          <a:lstStyle/>
          <a:p>
            <a:r>
              <a:rPr lang="vi-VN" b="1" dirty="0"/>
              <a:t>Trường hợp :</a:t>
            </a:r>
            <a:endParaRPr lang="vi-VN" dirty="0"/>
          </a:p>
          <a:p>
            <a:r>
              <a:rPr lang="vi-VN" dirty="0"/>
              <a:t>- Trong trường hợp trên, bạn X đã cư xử rất đúng. Vì những thông tin chưa được kiểm chứng rõ ràng có thể sẽ gây ảnh hưởng đến người khác. Nếu dưa thông tin sai lệch sẽ gây hoang mang cho nhiều người làm ảnh hưởng đến tâm lí, sức khỏe và cả cuộc sống của họ nữa. Thậm chí những người đưa thông tin sai lệch còn bị xử lí theo quy định của pháp luật nữa.</a:t>
            </a:r>
          </a:p>
          <a:p>
            <a:r>
              <a:rPr lang="vi-VN" dirty="0"/>
              <a:t>- Tung tin giả về COVID- 19 sẽ bị phạt tiền từ 10 – 20 triệu đồng.</a:t>
            </a:r>
          </a:p>
        </p:txBody>
      </p:sp>
    </p:spTree>
    <p:extLst>
      <p:ext uri="{BB962C8B-B14F-4D97-AF65-F5344CB8AC3E}">
        <p14:creationId xmlns:p14="http://schemas.microsoft.com/office/powerpoint/2010/main" val="2862123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 xmlns:a16="http://schemas.microsoft.com/office/drawing/2014/main" id="{41709550-8102-4913-8D78-4D6C8E4600DD}"/>
              </a:ext>
            </a:extLst>
          </p:cNvPr>
          <p:cNvSpPr txBox="1"/>
          <p:nvPr/>
        </p:nvSpPr>
        <p:spPr>
          <a:xfrm>
            <a:off x="1278287" y="141621"/>
            <a:ext cx="69342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PHIẾU BÀI TẬP (THẢO LUẬN NHÓM ĐÔI)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382405" y="847199"/>
            <a:ext cx="8456795" cy="1807460"/>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388651" y="847199"/>
            <a:ext cx="8119361" cy="1754326"/>
          </a:xfrm>
          <a:prstGeom prst="rect">
            <a:avLst/>
          </a:prstGeom>
          <a:noFill/>
        </p:spPr>
        <p:txBody>
          <a:bodyPr wrap="square" rtlCol="0">
            <a:spAutoFit/>
          </a:bodyPr>
          <a:lstStyle/>
          <a:p>
            <a:r>
              <a:rPr lang="vi-VN" b="1" dirty="0"/>
              <a:t>Tình huông 1:</a:t>
            </a:r>
            <a:endParaRPr lang="vi-VN" dirty="0"/>
          </a:p>
          <a:p>
            <a:r>
              <a:rPr lang="vi-VN" dirty="0"/>
              <a:t>- Cách ứng xử của bạn P trong tình huống 1 là hoàn toàn đúng vì phát hiện việc làm sai trái của bà K gây ảnh hưởng đến sức khỏe của người dùng thì phải báo với cơ quan pháp luật có thẩm quyền để họ xử lí tranh gây ảnh hưởng lâu dài tới người dân.</a:t>
            </a:r>
          </a:p>
          <a:p>
            <a:r>
              <a:rPr lang="vi-VN" dirty="0"/>
              <a:t>Nếu em là P em sẽ mạnh dạn báo cáo lên cơ quan có thẩm quyền để họ xử lí.</a:t>
            </a:r>
          </a:p>
        </p:txBody>
      </p:sp>
      <p:sp>
        <p:nvSpPr>
          <p:cNvPr id="11" name="Rounded Rectangle 10"/>
          <p:cNvSpPr/>
          <p:nvPr/>
        </p:nvSpPr>
        <p:spPr>
          <a:xfrm>
            <a:off x="343602" y="2846486"/>
            <a:ext cx="8456795" cy="1807460"/>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12319" y="2851713"/>
            <a:ext cx="8326881" cy="1754326"/>
          </a:xfrm>
          <a:prstGeom prst="rect">
            <a:avLst/>
          </a:prstGeom>
          <a:noFill/>
        </p:spPr>
        <p:txBody>
          <a:bodyPr wrap="square" rtlCol="0">
            <a:spAutoFit/>
          </a:bodyPr>
          <a:lstStyle/>
          <a:p>
            <a:r>
              <a:rPr lang="vi-VN" b="1"/>
              <a:t>Tình huông 2:</a:t>
            </a:r>
            <a:endParaRPr lang="vi-VN"/>
          </a:p>
          <a:p>
            <a:r>
              <a:rPr lang="vi-VN"/>
              <a:t>- Bạn H biết việc bạn thân của mình bỏ bê học hành mà không báo cáo với giáo viên chủ nhiệm là sai. Việc làm đó không phải là giúp bạn mà là hại bạn vì nếu cứ để như vậy thì việc học tập của bạn sẽ ngày càng sa sút.</a:t>
            </a:r>
          </a:p>
          <a:p>
            <a:r>
              <a:rPr lang="vi-VN"/>
              <a:t>- Nếu em là H em sẽ trả lời rõ với cô giáp chủ nhiệm về tình hình học tập của bạn để cô giáo biết và có biện pháp xử lí giúp cho bạn ấy học hành tiến bộ hơn.</a:t>
            </a:r>
          </a:p>
        </p:txBody>
      </p:sp>
    </p:spTree>
    <p:extLst>
      <p:ext uri="{BB962C8B-B14F-4D97-AF65-F5344CB8AC3E}">
        <p14:creationId xmlns:p14="http://schemas.microsoft.com/office/powerpoint/2010/main" val="66941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54384"/>
          <a:stretch/>
        </p:blipFill>
        <p:spPr>
          <a:xfrm>
            <a:off x="58018" y="2612590"/>
            <a:ext cx="1250199" cy="2521112"/>
          </a:xfrm>
          <a:prstGeom prst="rect">
            <a:avLst/>
          </a:prstGeom>
        </p:spPr>
      </p:pic>
      <p:pic>
        <p:nvPicPr>
          <p:cNvPr id="4" name="图片 3"/>
          <p:cNvPicPr>
            <a:picLocks noChangeAspect="1"/>
          </p:cNvPicPr>
          <p:nvPr/>
        </p:nvPicPr>
        <p:blipFill>
          <a:blip r:embed="rId5"/>
          <a:stretch>
            <a:fillRect/>
          </a:stretch>
        </p:blipFill>
        <p:spPr>
          <a:xfrm>
            <a:off x="7841483" y="2571750"/>
            <a:ext cx="1315027" cy="2619575"/>
          </a:xfrm>
          <a:prstGeom prst="rect">
            <a:avLst/>
          </a:prstGeom>
        </p:spPr>
      </p:pic>
      <p:sp>
        <p:nvSpPr>
          <p:cNvPr id="16" name="矩形 15">
            <a:extLst>
              <a:ext uri="{FF2B5EF4-FFF2-40B4-BE49-F238E27FC236}">
                <a16:creationId xmlns=""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8" name="矩形 7">
            <a:extLst>
              <a:ext uri="{FF2B5EF4-FFF2-40B4-BE49-F238E27FC236}">
                <a16:creationId xmlns="" xmlns:a16="http://schemas.microsoft.com/office/drawing/2014/main" id="{4B80CD9C-69E5-4166-9200-5235928C8775}"/>
              </a:ext>
            </a:extLst>
          </p:cNvPr>
          <p:cNvSpPr>
            <a:spLocks noChangeArrowheads="1"/>
          </p:cNvSpPr>
          <p:nvPr/>
        </p:nvSpPr>
        <p:spPr bwMode="auto">
          <a:xfrm>
            <a:off x="1425861" y="1321087"/>
            <a:ext cx="1678888" cy="323165"/>
          </a:xfrm>
          <a:prstGeom prst="rect">
            <a:avLst/>
          </a:prstGeom>
          <a:noFill/>
          <a:ln>
            <a:noFill/>
          </a:ln>
        </p:spPr>
        <p:txBody>
          <a:bodyPr wrap="square">
            <a:spAutoFit/>
          </a:bodyPr>
          <a:lstStyle/>
          <a:p>
            <a:pPr lvl="0" algn="ctr"/>
            <a:r>
              <a:rPr lang="en-US" altLang="zh-CN" sz="1500" b="1" dirty="0" err="1"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1 </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sp>
        <p:nvSpPr>
          <p:cNvPr id="9" name="矩形 8">
            <a:extLst>
              <a:ext uri="{FF2B5EF4-FFF2-40B4-BE49-F238E27FC236}">
                <a16:creationId xmlns="" xmlns:a16="http://schemas.microsoft.com/office/drawing/2014/main" id="{843B232A-A69C-4FAA-A2A4-0D762B9328D8}"/>
              </a:ext>
            </a:extLst>
          </p:cNvPr>
          <p:cNvSpPr>
            <a:spLocks noChangeArrowheads="1"/>
          </p:cNvSpPr>
          <p:nvPr/>
        </p:nvSpPr>
        <p:spPr bwMode="auto">
          <a:xfrm>
            <a:off x="3173582" y="414626"/>
            <a:ext cx="2755181" cy="584775"/>
          </a:xfrm>
          <a:prstGeom prst="rect">
            <a:avLst/>
          </a:prstGeom>
          <a:noFill/>
          <a:ln>
            <a:noFill/>
          </a:ln>
        </p:spPr>
        <p:txBody>
          <a:bodyPr wrap="square">
            <a:spAutoFit/>
          </a:bodyPr>
          <a:lstStyle/>
          <a:p>
            <a:pPr lvl="0" algn="ctr"/>
            <a:r>
              <a:rPr lang="en-US" altLang="zh-CN" sz="32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MỞ ĐẦU  </a:t>
            </a:r>
            <a:endParaRPr lang="zh-CN" altLang="en-US" sz="32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sp>
        <p:nvSpPr>
          <p:cNvPr id="10" name="矩形 9">
            <a:extLst>
              <a:ext uri="{FF2B5EF4-FFF2-40B4-BE49-F238E27FC236}">
                <a16:creationId xmlns="" xmlns:a16="http://schemas.microsoft.com/office/drawing/2014/main" id="{89B0FB56-E5F8-4095-B25B-7BC6DDA0AF51}"/>
              </a:ext>
            </a:extLst>
          </p:cNvPr>
          <p:cNvSpPr>
            <a:spLocks noChangeArrowheads="1"/>
          </p:cNvSpPr>
          <p:nvPr/>
        </p:nvSpPr>
        <p:spPr bwMode="auto">
          <a:xfrm>
            <a:off x="5908705" y="1337541"/>
            <a:ext cx="1735284" cy="323165"/>
          </a:xfrm>
          <a:prstGeom prst="rect">
            <a:avLst/>
          </a:prstGeom>
          <a:noFill/>
          <a:ln>
            <a:noFill/>
          </a:ln>
        </p:spPr>
        <p:txBody>
          <a:bodyPr wrap="square">
            <a:spAutoFit/>
          </a:bodyPr>
          <a:lstStyle/>
          <a:p>
            <a:pPr lvl="0" algn="ctr"/>
            <a:r>
              <a:rPr lang="en-US" altLang="zh-CN" sz="1500" b="1" dirty="0" err="1"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3</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5" name="Group 4"/>
          <p:cNvGrpSpPr/>
          <p:nvPr/>
        </p:nvGrpSpPr>
        <p:grpSpPr>
          <a:xfrm>
            <a:off x="1256121" y="1708992"/>
            <a:ext cx="2059787" cy="2926941"/>
            <a:chOff x="1256121" y="1708992"/>
            <a:chExt cx="2059787" cy="2926941"/>
          </a:xfrm>
        </p:grpSpPr>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6121" y="1708992"/>
              <a:ext cx="2059787" cy="2926941"/>
            </a:xfrm>
            <a:prstGeom prst="rect">
              <a:avLst/>
            </a:prstGeom>
          </p:spPr>
        </p:pic>
        <p:sp>
          <p:nvSpPr>
            <p:cNvPr id="21" name="文本框 20">
              <a:extLst>
                <a:ext uri="{FF2B5EF4-FFF2-40B4-BE49-F238E27FC236}">
                  <a16:creationId xmlns="" xmlns:a16="http://schemas.microsoft.com/office/drawing/2014/main" id="{41709550-8102-4913-8D78-4D6C8E4600DD}"/>
                </a:ext>
              </a:extLst>
            </p:cNvPr>
            <p:cNvSpPr txBox="1"/>
            <p:nvPr/>
          </p:nvSpPr>
          <p:spPr>
            <a:xfrm>
              <a:off x="1640658" y="2318382"/>
              <a:ext cx="1295076" cy="1015663"/>
            </a:xfrm>
            <a:prstGeom prst="rect">
              <a:avLst/>
            </a:prstGeom>
            <a:noFill/>
          </p:spPr>
          <p:txBody>
            <a:bodyPr wrap="square" rtlCol="0">
              <a:spAutoFit/>
            </a:bodyPr>
            <a:lstStyle/>
            <a:p>
              <a:pPr algn="ct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dẫn</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dắt</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vào</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7" name="Group 6"/>
          <p:cNvGrpSpPr/>
          <p:nvPr/>
        </p:nvGrpSpPr>
        <p:grpSpPr>
          <a:xfrm>
            <a:off x="5775441" y="1740804"/>
            <a:ext cx="1996959" cy="2895128"/>
            <a:chOff x="5867400" y="1740804"/>
            <a:chExt cx="1905000" cy="2895128"/>
          </a:xfrm>
        </p:grpSpPr>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1740804"/>
              <a:ext cx="1905000" cy="2895128"/>
            </a:xfrm>
            <a:prstGeom prst="rect">
              <a:avLst/>
            </a:prstGeom>
          </p:spPr>
        </p:pic>
        <p:sp>
          <p:nvSpPr>
            <p:cNvPr id="23" name="文本框 22">
              <a:extLst>
                <a:ext uri="{FF2B5EF4-FFF2-40B4-BE49-F238E27FC236}">
                  <a16:creationId xmlns="" xmlns:a16="http://schemas.microsoft.com/office/drawing/2014/main" id="{41709550-8102-4913-8D78-4D6C8E4600DD}"/>
                </a:ext>
              </a:extLst>
            </p:cNvPr>
            <p:cNvSpPr txBox="1"/>
            <p:nvPr/>
          </p:nvSpPr>
          <p:spPr>
            <a:xfrm>
              <a:off x="6212874" y="2349249"/>
              <a:ext cx="1322369" cy="1631216"/>
            </a:xfrm>
            <a:prstGeom prst="rect">
              <a:avLst/>
            </a:prstGeom>
            <a:noFill/>
          </p:spPr>
          <p:txBody>
            <a:bodyPr wrap="square" rtlCol="0">
              <a:spAutoFit/>
            </a:bodyPr>
            <a:lstStyle/>
            <a:p>
              <a:pPr algn="ct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Học</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sinh</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trò</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chơi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Tiếp</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sức</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đồng</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000" b="1" dirty="0" err="1"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đội</a:t>
              </a:r>
              <a:r>
                <a:rPr lang="en-US" altLang="zh-CN" sz="2000" b="1" dirty="0" smtClean="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0" name="五角星 29"/>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角星 33"/>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五角星 34"/>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8">
            <a:extLst>
              <a:ext uri="{FF2B5EF4-FFF2-40B4-BE49-F238E27FC236}">
                <a16:creationId xmlns="" xmlns:a16="http://schemas.microsoft.com/office/drawing/2014/main" id="{F44C7CF1-B3BC-41AE-BF55-B484091FF9E2}"/>
              </a:ext>
            </a:extLst>
          </p:cNvPr>
          <p:cNvSpPr>
            <a:spLocks noChangeArrowheads="1"/>
          </p:cNvSpPr>
          <p:nvPr/>
        </p:nvSpPr>
        <p:spPr bwMode="auto">
          <a:xfrm>
            <a:off x="3740594" y="1321086"/>
            <a:ext cx="1621156" cy="323165"/>
          </a:xfrm>
          <a:prstGeom prst="rect">
            <a:avLst/>
          </a:prstGeom>
          <a:noFill/>
          <a:ln>
            <a:noFill/>
          </a:ln>
        </p:spPr>
        <p:txBody>
          <a:bodyPr wrap="square">
            <a:spAutoFit/>
          </a:bodyPr>
          <a:lstStyle/>
          <a:p>
            <a:pPr lvl="0" algn="ctr"/>
            <a:r>
              <a:rPr lang="en-US" altLang="zh-CN" sz="1500" b="1" dirty="0" err="1"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Cách</a:t>
            </a:r>
            <a:r>
              <a:rPr lang="en-US" altLang="zh-CN" sz="1500" b="1" dirty="0" smtClean="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2</a:t>
            </a:r>
            <a:endParaRPr lang="zh-CN" altLang="en-US" sz="1500" b="1" dirty="0">
              <a:solidFill>
                <a:schemeClr val="accent3">
                  <a:lumMod val="50000"/>
                </a:schemeClr>
              </a:solidFill>
              <a:latin typeface="Tahoma" panose="020B0604030504040204" pitchFamily="34" charset="0"/>
              <a:ea typeface="迷你简卡通" panose="03000509000000000000" pitchFamily="65" charset="-122"/>
              <a:cs typeface="Tahoma" panose="020B0604030504040204" pitchFamily="34" charset="0"/>
            </a:endParaRPr>
          </a:p>
        </p:txBody>
      </p:sp>
      <p:grpSp>
        <p:nvGrpSpPr>
          <p:cNvPr id="6" name="Group 5"/>
          <p:cNvGrpSpPr/>
          <p:nvPr/>
        </p:nvGrpSpPr>
        <p:grpSpPr>
          <a:xfrm>
            <a:off x="3648349" y="1740803"/>
            <a:ext cx="2029254" cy="2895129"/>
            <a:chOff x="3648349" y="1740803"/>
            <a:chExt cx="1856193" cy="2895129"/>
          </a:xfrm>
        </p:grpSpPr>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8349" y="1740803"/>
              <a:ext cx="1856193" cy="2895129"/>
            </a:xfrm>
            <a:prstGeom prst="rect">
              <a:avLst/>
            </a:prstGeom>
          </p:spPr>
        </p:pic>
        <p:sp>
          <p:nvSpPr>
            <p:cNvPr id="25" name="文本框 22">
              <a:extLst>
                <a:ext uri="{FF2B5EF4-FFF2-40B4-BE49-F238E27FC236}">
                  <a16:creationId xmlns="" xmlns:a16="http://schemas.microsoft.com/office/drawing/2014/main" id="{41709550-8102-4913-8D78-4D6C8E4600DD}"/>
                </a:ext>
              </a:extLst>
            </p:cNvPr>
            <p:cNvSpPr txBox="1"/>
            <p:nvPr/>
          </p:nvSpPr>
          <p:spPr>
            <a:xfrm>
              <a:off x="3737843" y="2420631"/>
              <a:ext cx="1621156" cy="1323439"/>
            </a:xfrm>
            <a:prstGeom prst="rect">
              <a:avLst/>
            </a:prstGeom>
            <a:noFill/>
          </p:spPr>
          <p:txBody>
            <a:bodyPr wrap="square" rtlCol="0">
              <a:spAutoFit/>
            </a:bodyPr>
            <a:lstStyle/>
            <a:p>
              <a:pPr algn="ct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Học</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sinh</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chơi</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trò</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chơi</a:t>
              </a:r>
              <a:r>
                <a:rPr lang="en-US" altLang="zh-CN" sz="2000" b="1" dirty="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“Ai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Nhanh</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r>
                <a:rPr lang="en-US" altLang="zh-CN" sz="2000" b="1" dirty="0" err="1" smtClean="0">
                  <a:ln>
                    <a:solidFill>
                      <a:srgbClr val="5A3312"/>
                    </a:solidFill>
                  </a:ln>
                  <a:solidFill>
                    <a:schemeClr val="accent1"/>
                  </a:solidFill>
                  <a:latin typeface="华文新魏" panose="02010800040101010101" pitchFamily="2" charset="-122"/>
                  <a:ea typeface="华文新魏" panose="02010800040101010101" pitchFamily="2" charset="-122"/>
                </a:rPr>
                <a:t>Hơn</a:t>
              </a:r>
              <a:r>
                <a:rPr lang="en-US" altLang="zh-CN" sz="2000" b="1" dirty="0" smtClean="0">
                  <a:ln>
                    <a:solidFill>
                      <a:srgbClr val="5A3312"/>
                    </a:solidFill>
                  </a:ln>
                  <a:solidFill>
                    <a:schemeClr val="accent1"/>
                  </a:solidFill>
                  <a:latin typeface="华文新魏" panose="02010800040101010101" pitchFamily="2" charset="-122"/>
                  <a:ea typeface="华文新魏" panose="02010800040101010101" pitchFamily="2" charset="-122"/>
                </a:rPr>
                <a:t>”  </a:t>
              </a:r>
              <a:endParaRPr lang="zh-CN" altLang="en-US" sz="20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3611406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 xmlns:a16="http://schemas.microsoft.com/office/drawing/2014/main" id="{049F7CAA-9C22-4F60-8F66-E4C0F8A39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834068"/>
            <a:ext cx="3718882" cy="3718882"/>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194"/>
            <a:ext cx="4267200" cy="693601"/>
          </a:xfrm>
          <a:prstGeom prst="rect">
            <a:avLst/>
          </a:prstGeom>
        </p:spPr>
      </p:pic>
      <p:sp>
        <p:nvSpPr>
          <p:cNvPr id="6" name="文本框 20">
            <a:extLst>
              <a:ext uri="{FF2B5EF4-FFF2-40B4-BE49-F238E27FC236}">
                <a16:creationId xmlns="" xmlns:a16="http://schemas.microsoft.com/office/drawing/2014/main" id="{41709550-8102-4913-8D78-4D6C8E4600DD}"/>
              </a:ext>
            </a:extLst>
          </p:cNvPr>
          <p:cNvSpPr txBox="1"/>
          <p:nvPr/>
        </p:nvSpPr>
        <p:spPr>
          <a:xfrm>
            <a:off x="685800" y="140467"/>
            <a:ext cx="2743200" cy="477054"/>
          </a:xfrm>
          <a:prstGeom prst="rect">
            <a:avLst/>
          </a:prstGeom>
          <a:noFill/>
        </p:spPr>
        <p:txBody>
          <a:bodyPr wrap="square" rtlCol="0">
            <a:spAutoFit/>
          </a:bodyPr>
          <a:lstStyle/>
          <a:p>
            <a:pPr algn="ct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Góc</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chia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sẻ</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 name="Cloud Callout 1"/>
          <p:cNvSpPr/>
          <p:nvPr/>
        </p:nvSpPr>
        <p:spPr>
          <a:xfrm>
            <a:off x="4572000" y="352407"/>
            <a:ext cx="4114800" cy="2819400"/>
          </a:xfrm>
          <a:prstGeom prst="cloudCallout">
            <a:avLst>
              <a:gd name="adj1" fmla="val -80059"/>
              <a:gd name="adj2" fmla="val 324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p:cNvSpPr txBox="1"/>
          <p:nvPr/>
        </p:nvSpPr>
        <p:spPr>
          <a:xfrm>
            <a:off x="5143500" y="895350"/>
            <a:ext cx="2971800" cy="1246495"/>
          </a:xfrm>
          <a:prstGeom prst="rect">
            <a:avLst/>
          </a:prstGeom>
          <a:noFill/>
        </p:spPr>
        <p:txBody>
          <a:bodyPr wrap="square" rtlCol="0">
            <a:spAutoFit/>
          </a:bodyPr>
          <a:lstStyle/>
          <a:p>
            <a:pPr algn="just"/>
            <a:r>
              <a:rPr lang="vi-VN" sz="2500" b="1" dirty="0">
                <a:latin typeface="Times New Roman" panose="02020603050405020304" pitchFamily="18" charset="0"/>
                <a:cs typeface="Times New Roman" panose="02020603050405020304" pitchFamily="18" charset="0"/>
              </a:rPr>
              <a:t>? Là học sinh, em sẽ làm gì để bảo vệ lẽ phải? Lấy ví dụ?</a:t>
            </a:r>
          </a:p>
        </p:txBody>
      </p:sp>
    </p:spTree>
    <p:extLst>
      <p:ext uri="{BB962C8B-B14F-4D97-AF65-F5344CB8AC3E}">
        <p14:creationId xmlns:p14="http://schemas.microsoft.com/office/powerpoint/2010/main" val="2235273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 xmlns:a16="http://schemas.microsoft.com/office/drawing/2014/main" id="{84E35DF8-A8C7-48A2-8F64-EAF6271709EE}"/>
              </a:ext>
            </a:extLst>
          </p:cNvPr>
          <p:cNvSpPr/>
          <p:nvPr/>
        </p:nvSpPr>
        <p:spPr>
          <a:xfrm flipH="1">
            <a:off x="228600" y="835222"/>
            <a:ext cx="8686800" cy="4022528"/>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3" name="Group 2"/>
          <p:cNvGrpSpPr/>
          <p:nvPr/>
        </p:nvGrpSpPr>
        <p:grpSpPr>
          <a:xfrm>
            <a:off x="7501023" y="4629150"/>
            <a:ext cx="1615938" cy="402978"/>
            <a:chOff x="1065664" y="1238686"/>
            <a:chExt cx="1615938" cy="402978"/>
          </a:xfrm>
        </p:grpSpPr>
        <p:sp>
          <p:nvSpPr>
            <p:cNvPr id="14" name="五角星 13"/>
            <p:cNvSpPr/>
            <p:nvPr/>
          </p:nvSpPr>
          <p:spPr>
            <a:xfrm>
              <a:off x="2300602" y="1238686"/>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五角星 17"/>
            <p:cNvSpPr/>
            <p:nvPr/>
          </p:nvSpPr>
          <p:spPr>
            <a:xfrm>
              <a:off x="1696650" y="1247045"/>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五角星 18"/>
            <p:cNvSpPr/>
            <p:nvPr/>
          </p:nvSpPr>
          <p:spPr>
            <a:xfrm>
              <a:off x="1065664" y="1260664"/>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94"/>
            <a:ext cx="9144000" cy="693601"/>
          </a:xfrm>
          <a:prstGeom prst="rect">
            <a:avLst/>
          </a:prstGeom>
        </p:spPr>
      </p:pic>
      <p:sp>
        <p:nvSpPr>
          <p:cNvPr id="9" name="文本框 20">
            <a:extLst>
              <a:ext uri="{FF2B5EF4-FFF2-40B4-BE49-F238E27FC236}">
                <a16:creationId xmlns="" xmlns:a16="http://schemas.microsoft.com/office/drawing/2014/main" id="{41709550-8102-4913-8D78-4D6C8E4600DD}"/>
              </a:ext>
            </a:extLst>
          </p:cNvPr>
          <p:cNvSpPr txBox="1"/>
          <p:nvPr/>
        </p:nvSpPr>
        <p:spPr>
          <a:xfrm>
            <a:off x="1295400" y="134599"/>
            <a:ext cx="6934200" cy="400110"/>
          </a:xfrm>
          <a:prstGeom prst="rect">
            <a:avLst/>
          </a:prstGeom>
          <a:noFill/>
        </p:spPr>
        <p:txBody>
          <a:bodyPr wrap="square" rtlCol="0">
            <a:spAutoFit/>
          </a:bodyPr>
          <a:lstStyle/>
          <a:p>
            <a:pPr algn="ctr"/>
            <a:r>
              <a:rPr lang="vi-VN" altLang="zh-CN" sz="20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Liên hệ bản thân</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Rounded Rectangle 15"/>
          <p:cNvSpPr/>
          <p:nvPr/>
        </p:nvSpPr>
        <p:spPr>
          <a:xfrm>
            <a:off x="512317" y="837056"/>
            <a:ext cx="8293153" cy="4130121"/>
          </a:xfrm>
          <a:prstGeom prst="roundRect">
            <a:avLst/>
          </a:prstGeom>
          <a:pattFill prst="lgCheck">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p:cNvSpPr txBox="1"/>
          <p:nvPr/>
        </p:nvSpPr>
        <p:spPr>
          <a:xfrm>
            <a:off x="629092" y="857200"/>
            <a:ext cx="8119361" cy="3985706"/>
          </a:xfrm>
          <a:prstGeom prst="rect">
            <a:avLst/>
          </a:prstGeom>
          <a:noFill/>
        </p:spPr>
        <p:txBody>
          <a:bodyPr wrap="square" rtlCol="0">
            <a:spAutoFit/>
          </a:bodyPr>
          <a:lstStyle/>
          <a:p>
            <a:r>
              <a:rPr lang="vi-VN" sz="2300" dirty="0">
                <a:latin typeface="Times New Roman" panose="02020603050405020304" pitchFamily="18" charset="0"/>
                <a:cs typeface="Times New Roman" panose="02020603050405020304" pitchFamily="18" charset="0"/>
              </a:rPr>
              <a:t>- Là học sinh, em cần tôn trọng, ủng hộ, tuân theo và bảo vệ những điều đúng đắn; biết điều chỉnh suy nghĩ, hành vi của bản thân theo hướng tích cực; không chấp nhận và làm những việc sai trái; lên án, phê phán với những hành vi sai trái, không phù hợp lẽ phải.</a:t>
            </a:r>
          </a:p>
          <a:p>
            <a:r>
              <a:rPr lang="vi-VN" sz="2300" dirty="0">
                <a:latin typeface="Times New Roman" panose="02020603050405020304" pitchFamily="18" charset="0"/>
                <a:cs typeface="Times New Roman" panose="02020603050405020304" pitchFamily="18" charset="0"/>
              </a:rPr>
              <a:t>- Ví dụ:</a:t>
            </a:r>
          </a:p>
          <a:p>
            <a:r>
              <a:rPr lang="vi-VN" sz="2300" dirty="0">
                <a:latin typeface="Times New Roman" panose="02020603050405020304" pitchFamily="18" charset="0"/>
                <a:cs typeface="Times New Roman" panose="02020603050405020304" pitchFamily="18" charset="0"/>
              </a:rPr>
              <a:t>+ Nghiêm chỉnh chấp hành luật giao thông, không đi hàng hai, hàng ba. Đi xe đạp điện phải đội mũ bảo hiểm.</a:t>
            </a:r>
          </a:p>
          <a:p>
            <a:r>
              <a:rPr lang="vi-VN" sz="2300" dirty="0">
                <a:latin typeface="Times New Roman" panose="02020603050405020304" pitchFamily="18" charset="0"/>
                <a:cs typeface="Times New Roman" panose="02020603050405020304" pitchFamily="18" charset="0"/>
              </a:rPr>
              <a:t>+ Không quay cóp , mở sách vở trong giờ thi và kiểm tra.</a:t>
            </a:r>
          </a:p>
          <a:p>
            <a:r>
              <a:rPr lang="vi-VN" sz="2300" dirty="0">
                <a:latin typeface="Times New Roman" panose="02020603050405020304" pitchFamily="18" charset="0"/>
                <a:cs typeface="Times New Roman" panose="02020603050405020304" pitchFamily="18" charset="0"/>
              </a:rPr>
              <a:t>+ Biết lắng nghe ý kiến đúng của mọi người.</a:t>
            </a:r>
          </a:p>
          <a:p>
            <a:r>
              <a:rPr lang="vi-VN" sz="2300" dirty="0">
                <a:latin typeface="Times New Roman" panose="02020603050405020304" pitchFamily="18" charset="0"/>
                <a:cs typeface="Times New Roman" panose="02020603050405020304" pitchFamily="18" charset="0"/>
              </a:rPr>
              <a:t>+ Thấy việc làm sai trái của các bạn cần khuyên ngăn và báo cáo các thầy cô giáo. </a:t>
            </a:r>
          </a:p>
        </p:txBody>
      </p:sp>
    </p:spTree>
    <p:extLst>
      <p:ext uri="{BB962C8B-B14F-4D97-AF65-F5344CB8AC3E}">
        <p14:creationId xmlns:p14="http://schemas.microsoft.com/office/powerpoint/2010/main" val="3026869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6"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990600"/>
            <a:ext cx="3352799" cy="35623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5505894" y="1286783"/>
            <a:ext cx="3318388" cy="2923877"/>
          </a:xfrm>
          <a:prstGeom prst="rect">
            <a:avLst/>
          </a:prstGeom>
          <a:noFill/>
        </p:spPr>
        <p:txBody>
          <a:bodyPr wrap="square" rtlCol="0">
            <a:spAutoFit/>
          </a:bodyPr>
          <a:lstStyle/>
          <a:p>
            <a:pPr algn="just"/>
            <a:r>
              <a:rPr lang="vi-VN" sz="2300" b="1" dirty="0">
                <a:latin typeface="Times New Roman" panose="02020603050405020304" pitchFamily="18" charset="0"/>
                <a:cs typeface="Times New Roman" panose="02020603050405020304" pitchFamily="18" charset="0"/>
              </a:rPr>
              <a:t>? Em hãy nhận xét hành vi của các nhân vật trong những bức tranh trên?</a:t>
            </a:r>
          </a:p>
          <a:p>
            <a:pPr algn="just"/>
            <a:r>
              <a:rPr lang="vi-VN" sz="2300" b="1" dirty="0" smtClean="0">
                <a:latin typeface="Times New Roman" panose="02020603050405020304" pitchFamily="18" charset="0"/>
                <a:cs typeface="Times New Roman" panose="02020603050405020304" pitchFamily="18" charset="0"/>
              </a:rPr>
              <a:t>? Hành </a:t>
            </a:r>
            <a:r>
              <a:rPr lang="vi-VN" sz="2300" b="1" dirty="0">
                <a:latin typeface="Times New Roman" panose="02020603050405020304" pitchFamily="18" charset="0"/>
                <a:cs typeface="Times New Roman" panose="02020603050405020304" pitchFamily="18" charset="0"/>
              </a:rPr>
              <a:t>vi nào thể hiện nhân vật biết bảo vệ lẽ phải, hành vi nào thể hiện nhân vật không biết bảo vệ lẽ phải? Vì sao?</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895350"/>
            <a:ext cx="5056963" cy="3987483"/>
          </a:xfrm>
          <a:prstGeom prst="rect">
            <a:avLst/>
          </a:prstGeom>
          <a:noFill/>
          <a:ln>
            <a:noFill/>
          </a:ln>
        </p:spPr>
      </p:pic>
    </p:spTree>
    <p:extLst>
      <p:ext uri="{BB962C8B-B14F-4D97-AF65-F5344CB8AC3E}">
        <p14:creationId xmlns:p14="http://schemas.microsoft.com/office/powerpoint/2010/main" val="436622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6172200" y="990600"/>
            <a:ext cx="2686492" cy="37909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p:cNvSpPr txBox="1"/>
          <p:nvPr/>
        </p:nvSpPr>
        <p:spPr>
          <a:xfrm>
            <a:off x="6281024" y="1286783"/>
            <a:ext cx="2543258" cy="3170099"/>
          </a:xfrm>
          <a:prstGeom prst="rect">
            <a:avLst/>
          </a:prstGeom>
          <a:noFill/>
        </p:spPr>
        <p:txBody>
          <a:bodyPr wrap="square" rtlCol="0">
            <a:spAutoFit/>
          </a:bodyPr>
          <a:lstStyle/>
          <a:p>
            <a:pPr algn="just"/>
            <a:r>
              <a:rPr lang="vi-VN" sz="2000" b="1" dirty="0">
                <a:latin typeface="Times New Roman" panose="02020603050405020304" pitchFamily="18" charset="0"/>
                <a:cs typeface="Times New Roman" panose="02020603050405020304" pitchFamily="18" charset="0"/>
              </a:rPr>
              <a:t>? Em hãy nhận xét hành vi của các nhân vật trong những bức tranh trên?</a:t>
            </a:r>
          </a:p>
          <a:p>
            <a:pPr algn="just"/>
            <a:r>
              <a:rPr lang="vi-VN" sz="2000" b="1" dirty="0" smtClean="0">
                <a:latin typeface="Times New Roman" panose="02020603050405020304" pitchFamily="18" charset="0"/>
                <a:cs typeface="Times New Roman" panose="02020603050405020304" pitchFamily="18" charset="0"/>
              </a:rPr>
              <a:t>? Hành </a:t>
            </a:r>
            <a:r>
              <a:rPr lang="vi-VN" sz="2000" b="1" dirty="0">
                <a:latin typeface="Times New Roman" panose="02020603050405020304" pitchFamily="18" charset="0"/>
                <a:cs typeface="Times New Roman" panose="02020603050405020304" pitchFamily="18" charset="0"/>
              </a:rPr>
              <a:t>vi nào thể hiện nhân vật biết bảo vệ lẽ phải, hành vi nào thể hiện nhân vật không biết bảo vệ lẽ phải? Vì sao?</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04800" y="789170"/>
            <a:ext cx="2438400" cy="2773180"/>
          </a:xfrm>
          <a:prstGeom prst="rect">
            <a:avLst/>
          </a:prstGeom>
          <a:noFill/>
          <a:ln>
            <a:noFill/>
          </a:ln>
        </p:spPr>
      </p:pic>
      <p:pic>
        <p:nvPicPr>
          <p:cNvPr id="11" name="Picture 10" descr="A group of people in a room&#10;&#10;Description automatically generated with low confidence"/>
          <p:cNvPicPr/>
          <p:nvPr/>
        </p:nvPicPr>
        <p:blipFill>
          <a:blip r:embed="rId4">
            <a:extLst>
              <a:ext uri="{28A0092B-C50C-407E-A947-70E740481C1C}">
                <a14:useLocalDpi xmlns:a14="http://schemas.microsoft.com/office/drawing/2010/main" val="0"/>
              </a:ext>
            </a:extLst>
          </a:blip>
          <a:srcRect/>
          <a:stretch>
            <a:fillRect/>
          </a:stretch>
        </p:blipFill>
        <p:spPr bwMode="auto">
          <a:xfrm>
            <a:off x="2830304" y="1504950"/>
            <a:ext cx="3051175" cy="2546350"/>
          </a:xfrm>
          <a:prstGeom prst="rect">
            <a:avLst/>
          </a:prstGeom>
          <a:noFill/>
          <a:ln>
            <a:noFill/>
          </a:ln>
        </p:spPr>
      </p:pic>
    </p:spTree>
    <p:extLst>
      <p:ext uri="{BB962C8B-B14F-4D97-AF65-F5344CB8AC3E}">
        <p14:creationId xmlns:p14="http://schemas.microsoft.com/office/powerpoint/2010/main" val="2972391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762000"/>
            <a:ext cx="3352799" cy="40957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Những người biết bảo vệ lẽ phải: bạn nữ trong tranh 1, bạn nam trong tranh 2, bạn nữ trong tranh 3, người đàn ông lái xe trong tranh 4, hai bạn học sinh ở tranh 5 và người đàn ông ở tranh 6. Vì những người này biết công nhận, ủng hộ, tuân theo và bảo vệ những điều đúng đắn.</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163"/>
            <a:ext cx="2438400" cy="215868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9163"/>
            <a:ext cx="2438400" cy="2077387"/>
          </a:xfrm>
          <a:prstGeom prst="rect">
            <a:avLst/>
          </a:prstGeom>
          <a:noFill/>
          <a:ln>
            <a:noFill/>
          </a:ln>
        </p:spPr>
      </p:pic>
      <p:pic>
        <p:nvPicPr>
          <p:cNvPr id="11" name="Picture 10" descr="A group of people in a room&#10;&#10;Description automatically generated with low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02470"/>
            <a:ext cx="4648200" cy="2049280"/>
          </a:xfrm>
          <a:prstGeom prst="rect">
            <a:avLst/>
          </a:prstGeom>
          <a:noFill/>
          <a:ln>
            <a:noFill/>
          </a:ln>
        </p:spPr>
      </p:pic>
    </p:spTree>
    <p:extLst>
      <p:ext uri="{BB962C8B-B14F-4D97-AF65-F5344CB8AC3E}">
        <p14:creationId xmlns:p14="http://schemas.microsoft.com/office/powerpoint/2010/main" val="3555429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6200" y="-95250"/>
            <a:ext cx="6629400" cy="857250"/>
            <a:chOff x="304800" y="-95250"/>
            <a:chExt cx="3419393" cy="857250"/>
          </a:xfrm>
        </p:grpSpPr>
        <p:pic>
          <p:nvPicPr>
            <p:cNvPr id="4"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250"/>
              <a:ext cx="3200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609600" y="133350"/>
              <a:ext cx="311459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defTabSz="685800" fontAlgn="base">
                <a:lnSpc>
                  <a:spcPct val="150000"/>
                </a:lnSpc>
                <a:spcBef>
                  <a:spcPct val="0"/>
                </a:spcBef>
                <a:spcAft>
                  <a:spcPct val="0"/>
                </a:spcAft>
                <a:defRPr/>
              </a:pPr>
              <a:r>
                <a:rPr lang="en-US" altLang="en-US" sz="2100" b="1" dirty="0" smtClean="0">
                  <a:solidFill>
                    <a:srgbClr val="0070C0"/>
                  </a:solidFill>
                  <a:latin typeface="Times New Roman" panose="02020603050405020304" pitchFamily="18" charset="0"/>
                  <a:cs typeface="Times New Roman" panose="02020603050405020304" pitchFamily="18" charset="0"/>
                </a:rPr>
                <a:t>QUAN SÁT TRANH VÀ TRẢ LỜI CÂU HỎI </a:t>
              </a:r>
              <a:endParaRPr lang="en-US" altLang="en-US" sz="1500" dirty="0">
                <a:solidFill>
                  <a:srgbClr val="5F5F5F"/>
                </a:solidFill>
                <a:latin typeface="Times New Roman" panose="02020603050405020304" pitchFamily="18" charset="0"/>
                <a:cs typeface="Times New Roman" panose="02020603050405020304" pitchFamily="18" charset="0"/>
              </a:endParaRPr>
            </a:p>
          </p:txBody>
        </p:sp>
      </p:grpSp>
      <p:sp>
        <p:nvSpPr>
          <p:cNvPr id="7" name="Rounded Rectangle 6"/>
          <p:cNvSpPr/>
          <p:nvPr/>
        </p:nvSpPr>
        <p:spPr>
          <a:xfrm>
            <a:off x="5505893" y="762000"/>
            <a:ext cx="3352799" cy="4095750"/>
          </a:xfrm>
          <a:prstGeom prst="roundRect">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100" dirty="0">
                <a:solidFill>
                  <a:schemeClr val="tx1"/>
                </a:solidFill>
                <a:latin typeface="Times New Roman" panose="02020603050405020304" pitchFamily="18" charset="0"/>
                <a:cs typeface="Times New Roman" panose="02020603050405020304" pitchFamily="18" charset="0"/>
              </a:rPr>
              <a:t>+ Những người không biết bảo vệ lẽ phải: bạn nam ở tranh 1, 3 bạn nam ở tranh 2, bạn xem bài người khác ở tranh 3, bạn nữ ngồi sau ở tranh 4, người rải đinh trên đường ở tranh 5 và người phụ nữ ở tranh 6. Vì những người này có những lời nói và hành vi không đúng, thậm chí còn vi phạm pháp luật.</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04800" y="799163"/>
            <a:ext cx="2438400" cy="2158683"/>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99163"/>
            <a:ext cx="2438400" cy="2077387"/>
          </a:xfrm>
          <a:prstGeom prst="rect">
            <a:avLst/>
          </a:prstGeom>
          <a:noFill/>
          <a:ln>
            <a:noFill/>
          </a:ln>
        </p:spPr>
      </p:pic>
      <p:pic>
        <p:nvPicPr>
          <p:cNvPr id="11" name="Picture 10" descr="A group of people in a room&#10;&#10;Description automatically generated with low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457200" y="2902470"/>
            <a:ext cx="4648200" cy="2049280"/>
          </a:xfrm>
          <a:prstGeom prst="rect">
            <a:avLst/>
          </a:prstGeom>
          <a:noFill/>
          <a:ln>
            <a:noFill/>
          </a:ln>
        </p:spPr>
      </p:pic>
    </p:spTree>
    <p:extLst>
      <p:ext uri="{BB962C8B-B14F-4D97-AF65-F5344CB8AC3E}">
        <p14:creationId xmlns:p14="http://schemas.microsoft.com/office/powerpoint/2010/main" val="955911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93" y="1"/>
            <a:ext cx="3952243" cy="939954"/>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348096" y="2046776"/>
            <a:ext cx="1535640" cy="3096724"/>
          </a:xfrm>
          <a:prstGeom prst="rect">
            <a:avLst/>
          </a:prstGeom>
        </p:spPr>
      </p:pic>
      <p:pic>
        <p:nvPicPr>
          <p:cNvPr id="4" name="图片 3"/>
          <p:cNvPicPr>
            <a:picLocks noChangeAspect="1"/>
          </p:cNvPicPr>
          <p:nvPr/>
        </p:nvPicPr>
        <p:blipFill>
          <a:blip r:embed="rId5"/>
          <a:stretch>
            <a:fillRect/>
          </a:stretch>
        </p:blipFill>
        <p:spPr>
          <a:xfrm>
            <a:off x="7905120" y="1771872"/>
            <a:ext cx="1567970" cy="3123445"/>
          </a:xfrm>
          <a:prstGeom prst="rect">
            <a:avLst/>
          </a:prstGeom>
        </p:spPr>
      </p:pic>
      <p:sp>
        <p:nvSpPr>
          <p:cNvPr id="16" name="矩形 15">
            <a:extLst>
              <a:ext uri="{FF2B5EF4-FFF2-40B4-BE49-F238E27FC236}">
                <a16:creationId xmlns=""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 xmlns:a16="http://schemas.microsoft.com/office/drawing/2014/main" id="{E3706161-CE7E-4FC1-9AE2-DD4629B8941E}"/>
              </a:ext>
            </a:extLst>
          </p:cNvPr>
          <p:cNvSpPr/>
          <p:nvPr/>
        </p:nvSpPr>
        <p:spPr>
          <a:xfrm>
            <a:off x="478987" y="183115"/>
            <a:ext cx="2710483"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LUYỆN TẬP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184745" y="608641"/>
            <a:ext cx="2043074" cy="381599"/>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Group 6"/>
          <p:cNvGrpSpPr/>
          <p:nvPr/>
        </p:nvGrpSpPr>
        <p:grpSpPr>
          <a:xfrm>
            <a:off x="3374418" y="382226"/>
            <a:ext cx="5376083" cy="1198924"/>
            <a:chOff x="3146345" y="384688"/>
            <a:chExt cx="5376083" cy="1198924"/>
          </a:xfrm>
        </p:grpSpPr>
        <p:sp>
          <p:nvSpPr>
            <p:cNvPr id="6" name="Rounded Rectangle 5"/>
            <p:cNvSpPr/>
            <p:nvPr/>
          </p:nvSpPr>
          <p:spPr>
            <a:xfrm>
              <a:off x="3146345" y="384688"/>
              <a:ext cx="5376083" cy="1198924"/>
            </a:xfrm>
            <a:prstGeom prst="roundRect">
              <a:avLst/>
            </a:prstGeom>
            <a:pattFill prst="pct1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3287447" y="406775"/>
              <a:ext cx="5093878" cy="369332"/>
            </a:xfrm>
            <a:prstGeom prst="rect">
              <a:avLst/>
            </a:prstGeom>
            <a:noFill/>
          </p:spPr>
          <p:txBody>
            <a:bodyPr wrap="square" rtlCol="0">
              <a:spAutoFit/>
            </a:bodyPr>
            <a:lstStyle/>
            <a:p>
              <a:pPr algn="just"/>
              <a:endParaRPr lang="vi-VN" dirty="0"/>
            </a:p>
          </p:txBody>
        </p:sp>
      </p:grpSp>
      <p:sp>
        <p:nvSpPr>
          <p:cNvPr id="11" name="Rectangle 10"/>
          <p:cNvSpPr/>
          <p:nvPr/>
        </p:nvSpPr>
        <p:spPr>
          <a:xfrm>
            <a:off x="3396844" y="420378"/>
            <a:ext cx="5289956" cy="1107996"/>
          </a:xfrm>
          <a:prstGeom prst="rect">
            <a:avLst/>
          </a:prstGeom>
        </p:spPr>
        <p:txBody>
          <a:bodyPr wrap="square">
            <a:spAutoFit/>
          </a:bodyPr>
          <a:lstStyle/>
          <a:p>
            <a:pPr algn="just">
              <a:spcAft>
                <a:spcPts val="0"/>
              </a:spcAft>
            </a:pPr>
            <a:r>
              <a:rPr lang="vi-VN" sz="2200" b="1" dirty="0">
                <a:latin typeface="Times New Roman" panose="02020603050405020304" pitchFamily="18" charset="0"/>
                <a:ea typeface="Times New Roman" panose="02020603050405020304" pitchFamily="18" charset="0"/>
                <a:cs typeface="Times New Roman" panose="02020603050405020304" pitchFamily="18" charset="0"/>
              </a:rPr>
              <a:t>Bài tập 1:</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 Em hãy liệt kê những việc làm thể hiện việc bảo vệ lẽ phải trong gia đình, nhà trường và xã hội</a:t>
            </a:r>
            <a:endParaRPr lang="vi-VN" sz="2200" dirty="0">
              <a:effectLst/>
              <a:latin typeface="Times New Roman" panose="02020603050405020304" pitchFamily="18" charset="0"/>
              <a:ea typeface="Times New Roman" panose="02020603050405020304" pitchFamily="18"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07218067"/>
              </p:ext>
            </p:extLst>
          </p:nvPr>
        </p:nvGraphicFramePr>
        <p:xfrm>
          <a:off x="659440" y="1644024"/>
          <a:ext cx="7395271" cy="3657600"/>
        </p:xfrm>
        <a:graphic>
          <a:graphicData uri="http://schemas.openxmlformats.org/drawingml/2006/table">
            <a:tbl>
              <a:tblPr firstRow="1" firstCol="1" bandRow="1">
                <a:tableStyleId>{5C22544A-7EE6-4342-B048-85BDC9FD1C3A}</a:tableStyleId>
              </a:tblPr>
              <a:tblGrid>
                <a:gridCol w="2145609">
                  <a:extLst>
                    <a:ext uri="{9D8B030D-6E8A-4147-A177-3AD203B41FA5}">
                      <a16:colId xmlns="" xmlns:a16="http://schemas.microsoft.com/office/drawing/2014/main" val="2035460963"/>
                    </a:ext>
                  </a:extLst>
                </a:gridCol>
                <a:gridCol w="2316028">
                  <a:extLst>
                    <a:ext uri="{9D8B030D-6E8A-4147-A177-3AD203B41FA5}">
                      <a16:colId xmlns="" xmlns:a16="http://schemas.microsoft.com/office/drawing/2014/main" val="959559782"/>
                    </a:ext>
                  </a:extLst>
                </a:gridCol>
                <a:gridCol w="2933634">
                  <a:extLst>
                    <a:ext uri="{9D8B030D-6E8A-4147-A177-3AD203B41FA5}">
                      <a16:colId xmlns="" xmlns:a16="http://schemas.microsoft.com/office/drawing/2014/main" val="2761949174"/>
                    </a:ext>
                  </a:extLst>
                </a:gridCol>
              </a:tblGrid>
              <a:tr h="530656">
                <a:tc>
                  <a:txBody>
                    <a:bodyPr/>
                    <a:lstStyle/>
                    <a:p>
                      <a:r>
                        <a:rPr lang="en-US" sz="2000" dirty="0">
                          <a:effectLst/>
                          <a:latin typeface="Times New Roman" panose="02020603050405020304" pitchFamily="18" charset="0"/>
                          <a:cs typeface="Times New Roman" panose="02020603050405020304" pitchFamily="18" charset="0"/>
                        </a:rPr>
                        <a:t>T</a:t>
                      </a:r>
                      <a:r>
                        <a:rPr lang="vi-VN" sz="2000" dirty="0">
                          <a:effectLst/>
                          <a:latin typeface="Times New Roman" panose="02020603050405020304" pitchFamily="18" charset="0"/>
                          <a:cs typeface="Times New Roman" panose="02020603050405020304" pitchFamily="18" charset="0"/>
                        </a:rPr>
                        <a:t>rong gia đình</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r>
                        <a:rPr lang="en-US" sz="2000" dirty="0">
                          <a:effectLst/>
                          <a:latin typeface="Times New Roman" panose="02020603050405020304" pitchFamily="18" charset="0"/>
                          <a:cs typeface="Times New Roman" panose="02020603050405020304" pitchFamily="18" charset="0"/>
                        </a:rPr>
                        <a:t>N</a:t>
                      </a:r>
                      <a:r>
                        <a:rPr lang="vi-VN" sz="2000" dirty="0">
                          <a:effectLst/>
                          <a:latin typeface="Times New Roman" panose="02020603050405020304" pitchFamily="18" charset="0"/>
                          <a:cs typeface="Times New Roman" panose="02020603050405020304" pitchFamily="18" charset="0"/>
                        </a:rPr>
                        <a:t>hà trường</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X</a:t>
                      </a:r>
                      <a:r>
                        <a:rPr lang="vi-VN" sz="2000">
                          <a:effectLst/>
                          <a:latin typeface="Times New Roman" panose="02020603050405020304" pitchFamily="18" charset="0"/>
                          <a:cs typeface="Times New Roman" panose="02020603050405020304" pitchFamily="18" charset="0"/>
                        </a:rPr>
                        <a:t>ã hội</a:t>
                      </a:r>
                    </a:p>
                    <a:p>
                      <a:r>
                        <a:rPr lang="vi-VN"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extLst>
                  <a:ext uri="{0D108BD9-81ED-4DB2-BD59-A6C34878D82A}">
                    <a16:rowId xmlns="" xmlns:a16="http://schemas.microsoft.com/office/drawing/2014/main" val="3972919267"/>
                  </a:ext>
                </a:extLst>
              </a:tr>
              <a:tr h="2653278">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Kính trọng ông bà cha mẹ</a:t>
                      </a:r>
                    </a:p>
                    <a:p>
                      <a:pPr>
                        <a:spcAft>
                          <a:spcPts val="0"/>
                        </a:spcAft>
                      </a:pPr>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Đoàn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em</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pPr algn="ctr">
                        <a:spcAft>
                          <a:spcPts val="0"/>
                        </a:spcAft>
                      </a:pPr>
                      <a:r>
                        <a:rPr lang="en-U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cs typeface="Times New Roman" panose="02020603050405020304" pitchFamily="18" charset="0"/>
                      </a:endParaRPr>
                    </a:p>
                    <a:p>
                      <a:r>
                        <a:rPr lang="vi-VN"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spcAft>
                          <a:spcPts val="0"/>
                        </a:spcAft>
                      </a:pPr>
                      <a:r>
                        <a:rPr lang="vi-VN" sz="2000" dirty="0" smtClean="0">
                          <a:effectLst/>
                          <a:latin typeface="Times New Roman" panose="02020603050405020304" pitchFamily="18" charset="0"/>
                          <a:cs typeface="Times New Roman" panose="02020603050405020304" pitchFamily="18" charset="0"/>
                        </a:rPr>
                        <a:t>- </a:t>
                      </a:r>
                      <a:r>
                        <a:rPr lang="vi-VN" sz="2000" dirty="0">
                          <a:effectLst/>
                          <a:latin typeface="Times New Roman" panose="02020603050405020304" pitchFamily="18" charset="0"/>
                          <a:cs typeface="Times New Roman" panose="02020603050405020304" pitchFamily="18" charset="0"/>
                        </a:rPr>
                        <a:t>Đi học đúng giờ,</a:t>
                      </a:r>
                    </a:p>
                    <a:p>
                      <a:pPr>
                        <a:spcAft>
                          <a:spcPts val="0"/>
                        </a:spcAft>
                      </a:pPr>
                      <a:r>
                        <a:rPr lang="vi-VN" sz="2000" dirty="0">
                          <a:effectLst/>
                          <a:latin typeface="Times New Roman" panose="02020603050405020304" pitchFamily="18" charset="0"/>
                          <a:cs typeface="Times New Roman" panose="02020603050405020304" pitchFamily="18" charset="0"/>
                        </a:rPr>
                        <a:t>- Đoàn kết bạn bè</a:t>
                      </a:r>
                    </a:p>
                    <a:p>
                      <a:r>
                        <a:rPr lang="vi-VN"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Bảo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vệ</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công</a:t>
                      </a:r>
                      <a:r>
                        <a:rPr lang="en-US" sz="2000" dirty="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933" marR="49933" marT="0" marB="0" anchor="ctr"/>
                </a:tc>
                <a:tc>
                  <a:txBody>
                    <a:bodyPr/>
                    <a:lstStyle/>
                    <a:p>
                      <a:pPr>
                        <a:spcAft>
                          <a:spcPts val="0"/>
                        </a:spcAft>
                      </a:pPr>
                      <a:r>
                        <a:rPr lang="vi-VN" sz="2000" dirty="0">
                          <a:effectLst/>
                          <a:latin typeface="Times New Roman" panose="02020603050405020304" pitchFamily="18" charset="0"/>
                          <a:cs typeface="Times New Roman" panose="02020603050405020304" pitchFamily="18" charset="0"/>
                        </a:rPr>
                        <a:t>- Chấp hành tốt Luật giao thông đường bộ,</a:t>
                      </a:r>
                    </a:p>
                    <a:p>
                      <a:pPr>
                        <a:spcAft>
                          <a:spcPts val="0"/>
                        </a:spcAft>
                      </a:pPr>
                      <a:r>
                        <a:rPr lang="vi-VN" sz="2000" dirty="0">
                          <a:effectLst/>
                          <a:latin typeface="Times New Roman" panose="02020603050405020304" pitchFamily="18" charset="0"/>
                          <a:cs typeface="Times New Roman" panose="02020603050405020304" pitchFamily="18" charset="0"/>
                        </a:rPr>
                        <a:t>- Tuyên truyền mọi người có ý thức bảo vệ môi trường như trồng cây gây rừng, tiết kiệm điện nước, vứt rác đúng nơi quy đinh</a:t>
                      </a:r>
                      <a:r>
                        <a:rPr lang="vi-VN" sz="2000" dirty="0" smtClean="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cs typeface="Times New Roman" panose="02020603050405020304" pitchFamily="18" charset="0"/>
                      </a:endParaRPr>
                    </a:p>
                  </a:txBody>
                  <a:tcPr marL="49933" marR="49933" marT="0" marB="0" anchor="ctr"/>
                </a:tc>
                <a:extLst>
                  <a:ext uri="{0D108BD9-81ED-4DB2-BD59-A6C34878D82A}">
                    <a16:rowId xmlns="" xmlns:a16="http://schemas.microsoft.com/office/drawing/2014/main" val="1812765244"/>
                  </a:ext>
                </a:extLst>
              </a:tr>
            </a:tbl>
          </a:graphicData>
        </a:graphic>
      </p:graphicFrame>
    </p:spTree>
    <p:extLst>
      <p:ext uri="{BB962C8B-B14F-4D97-AF65-F5344CB8AC3E}">
        <p14:creationId xmlns:p14="http://schemas.microsoft.com/office/powerpoint/2010/main" val="1301011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0"/>
          <p:cNvSpPr/>
          <p:nvPr/>
        </p:nvSpPr>
        <p:spPr>
          <a:xfrm>
            <a:off x="2405602" y="2343819"/>
            <a:ext cx="1721316" cy="2056731"/>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5" name="TextBox 9">
            <a:extLst>
              <a:ext uri="{FF2B5EF4-FFF2-40B4-BE49-F238E27FC236}">
                <a16:creationId xmlns="" xmlns:a16="http://schemas.microsoft.com/office/drawing/2014/main" id="{28F233A9-1108-43E2-A797-92646F92AAB5}"/>
              </a:ext>
            </a:extLst>
          </p:cNvPr>
          <p:cNvSpPr txBox="1"/>
          <p:nvPr/>
        </p:nvSpPr>
        <p:spPr>
          <a:xfrm>
            <a:off x="2582998" y="2387465"/>
            <a:ext cx="1379402" cy="483466"/>
          </a:xfrm>
          <a:prstGeom prst="rect">
            <a:avLst/>
          </a:prstGeom>
          <a:noFill/>
        </p:spPr>
        <p:txBody>
          <a:bodyPr wrap="square" lIns="68580" tIns="34290" rIns="68580" bIns="34290" rtlCol="0">
            <a:spAutoFit/>
          </a:bodyPr>
          <a:lstStyle/>
          <a:p>
            <a:pPr lvl="0" algn="ctr">
              <a:lnSpc>
                <a:spcPct val="130000"/>
              </a:lnSpc>
            </a:pPr>
            <a:endParaRPr lang="zh-CN" altLang="en-US" sz="2300" b="1" dirty="0">
              <a:solidFill>
                <a:prstClr val="black">
                  <a:lumMod val="75000"/>
                  <a:lumOff val="25000"/>
                </a:prstClr>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4" name="Group 3"/>
          <p:cNvGrpSpPr/>
          <p:nvPr/>
        </p:nvGrpSpPr>
        <p:grpSpPr>
          <a:xfrm>
            <a:off x="2505761" y="749293"/>
            <a:ext cx="1621156" cy="1293318"/>
            <a:chOff x="3323718" y="1373500"/>
            <a:chExt cx="1621156" cy="1517678"/>
          </a:xfrm>
        </p:grpSpPr>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3718" y="1373500"/>
              <a:ext cx="1621156" cy="1517678"/>
            </a:xfrm>
            <a:prstGeom prst="rect">
              <a:avLst/>
            </a:prstGeom>
          </p:spPr>
        </p:pic>
        <p:sp>
          <p:nvSpPr>
            <p:cNvPr id="36" name="文本框 35">
              <a:extLst>
                <a:ext uri="{FF2B5EF4-FFF2-40B4-BE49-F238E27FC236}">
                  <a16:creationId xmlns="" xmlns:a16="http://schemas.microsoft.com/office/drawing/2014/main" id="{41709550-8102-4913-8D78-4D6C8E4600DD}"/>
                </a:ext>
              </a:extLst>
            </p:cNvPr>
            <p:cNvSpPr txBox="1"/>
            <p:nvPr/>
          </p:nvSpPr>
          <p:spPr>
            <a:xfrm>
              <a:off x="3659511" y="1803324"/>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B</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50" name="圆角矩形 40"/>
          <p:cNvSpPr/>
          <p:nvPr/>
        </p:nvSpPr>
        <p:spPr>
          <a:xfrm>
            <a:off x="4530215" y="2334182"/>
            <a:ext cx="1981200" cy="251277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n>
                <a:solidFill>
                  <a:srgbClr val="92D050"/>
                </a:solidFill>
              </a:ln>
            </a:endParaRPr>
          </a:p>
        </p:txBody>
      </p:sp>
      <p:sp>
        <p:nvSpPr>
          <p:cNvPr id="26" name="TextBox 9">
            <a:extLst>
              <a:ext uri="{FF2B5EF4-FFF2-40B4-BE49-F238E27FC236}">
                <a16:creationId xmlns="" xmlns:a16="http://schemas.microsoft.com/office/drawing/2014/main" id="{CAF693BC-F8EE-4FFC-8C09-4F3540349A45}"/>
              </a:ext>
            </a:extLst>
          </p:cNvPr>
          <p:cNvSpPr txBox="1"/>
          <p:nvPr/>
        </p:nvSpPr>
        <p:spPr>
          <a:xfrm>
            <a:off x="4578402" y="2426631"/>
            <a:ext cx="1884826" cy="2429961"/>
          </a:xfrm>
          <a:prstGeom prst="rect">
            <a:avLst/>
          </a:prstGeom>
          <a:noFill/>
        </p:spPr>
        <p:txBody>
          <a:bodyPr wrap="square" lIns="68580" tIns="34290" rIns="68580" bIns="34290" rtlCol="0">
            <a:spAutoFit/>
          </a:bodyPr>
          <a:lstStyle/>
          <a:p>
            <a:pPr lvl="0" algn="just">
              <a:lnSpc>
                <a:spcPct val="130000"/>
              </a:lnSpc>
            </a:pPr>
            <a:r>
              <a:rPr lang="vi-VN" sz="2000" dirty="0">
                <a:latin typeface="Times New Roman" panose="02020603050405020304" pitchFamily="18" charset="0"/>
                <a:cs typeface="Times New Roman" panose="02020603050405020304" pitchFamily="18" charset="0"/>
              </a:rPr>
              <a:t>Biết cửa hàng của bà X thường xuyên cân thiếu hàng cho khách chị P đã nhắc nhở bà X. </a:t>
            </a:r>
            <a:endParaRPr lang="zh-CN" altLang="en-US" sz="2000" b="1" dirty="0">
              <a:solidFill>
                <a:prstClr val="black">
                  <a:lumMod val="75000"/>
                  <a:lumOff val="25000"/>
                </a:prstClr>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5" name="Group 4"/>
          <p:cNvGrpSpPr/>
          <p:nvPr/>
        </p:nvGrpSpPr>
        <p:grpSpPr>
          <a:xfrm>
            <a:off x="4664627" y="728128"/>
            <a:ext cx="1621156" cy="1386421"/>
            <a:chOff x="5733385" y="1414987"/>
            <a:chExt cx="1621156" cy="1517678"/>
          </a:xfrm>
        </p:grpSpPr>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3385" y="1414987"/>
              <a:ext cx="1621156" cy="1517678"/>
            </a:xfrm>
            <a:prstGeom prst="rect">
              <a:avLst/>
            </a:prstGeom>
          </p:spPr>
        </p:pic>
        <p:sp>
          <p:nvSpPr>
            <p:cNvPr id="37" name="文本框 36">
              <a:extLst>
                <a:ext uri="{FF2B5EF4-FFF2-40B4-BE49-F238E27FC236}">
                  <a16:creationId xmlns="" xmlns:a16="http://schemas.microsoft.com/office/drawing/2014/main" id="{41709550-8102-4913-8D78-4D6C8E4600DD}"/>
                </a:ext>
              </a:extLst>
            </p:cNvPr>
            <p:cNvSpPr txBox="1"/>
            <p:nvPr/>
          </p:nvSpPr>
          <p:spPr>
            <a:xfrm>
              <a:off x="6069178" y="1850660"/>
              <a:ext cx="949569" cy="646331"/>
            </a:xfrm>
            <a:prstGeom prst="rect">
              <a:avLst/>
            </a:prstGeom>
            <a:noFill/>
          </p:spPr>
          <p:txBody>
            <a:bodyPr wrap="square" rtlCol="0">
              <a:spAutoFit/>
            </a:bodyPr>
            <a:lstStyle/>
            <a:p>
              <a:pPr algn="ctr"/>
              <a:r>
                <a:rPr lang="en-US" altLang="zh-CN" sz="3600" b="1" dirty="0">
                  <a:ln>
                    <a:solidFill>
                      <a:srgbClr val="5A3312"/>
                    </a:solidFill>
                  </a:ln>
                  <a:solidFill>
                    <a:schemeClr val="accent1"/>
                  </a:solidFill>
                  <a:latin typeface="华文新魏" panose="02010800040101010101" pitchFamily="2" charset="-122"/>
                  <a:ea typeface="华文新魏" panose="02010800040101010101" pitchFamily="2" charset="-122"/>
                </a:rPr>
                <a:t>C</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14" name="TextBox 13">
            <a:extLst>
              <a:ext uri="{FF2B5EF4-FFF2-40B4-BE49-F238E27FC236}">
                <a16:creationId xmlns="" xmlns:a16="http://schemas.microsoft.com/office/drawing/2014/main" id="{F05FE60B-CEBA-4014-BD22-378D66BA4F28}"/>
              </a:ext>
            </a:extLst>
          </p:cNvPr>
          <p:cNvSpPr txBox="1"/>
          <p:nvPr/>
        </p:nvSpPr>
        <p:spPr>
          <a:xfrm>
            <a:off x="228600" y="209550"/>
            <a:ext cx="8686800" cy="446276"/>
          </a:xfrm>
          <a:prstGeom prst="rect">
            <a:avLst/>
          </a:prstGeom>
          <a:solidFill>
            <a:schemeClr val="accent1">
              <a:lumMod val="20000"/>
              <a:lumOff val="80000"/>
            </a:schemeClr>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tab pos="241300" algn="l"/>
              </a:tabLst>
              <a:defRPr/>
            </a:pP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3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3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hay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3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圆角矩形 40"/>
          <p:cNvSpPr/>
          <p:nvPr/>
        </p:nvSpPr>
        <p:spPr>
          <a:xfrm>
            <a:off x="204369" y="2545530"/>
            <a:ext cx="1948401" cy="1778820"/>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sz="1350" dirty="0"/>
          </a:p>
        </p:txBody>
      </p:sp>
      <p:grpSp>
        <p:nvGrpSpPr>
          <p:cNvPr id="2" name="Group 1"/>
          <p:cNvGrpSpPr/>
          <p:nvPr/>
        </p:nvGrpSpPr>
        <p:grpSpPr>
          <a:xfrm>
            <a:off x="374383" y="745170"/>
            <a:ext cx="1544956" cy="1297441"/>
            <a:chOff x="1121435" y="1352550"/>
            <a:chExt cx="1621156" cy="1517678"/>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35" y="1352550"/>
              <a:ext cx="1621156" cy="1517678"/>
            </a:xfrm>
            <a:prstGeom prst="rect">
              <a:avLst/>
            </a:prstGeom>
          </p:spPr>
        </p:pic>
        <p:sp>
          <p:nvSpPr>
            <p:cNvPr id="23" name="文本框 22">
              <a:extLst>
                <a:ext uri="{FF2B5EF4-FFF2-40B4-BE49-F238E27FC236}">
                  <a16:creationId xmlns="" xmlns:a16="http://schemas.microsoft.com/office/drawing/2014/main" id="{41709550-8102-4913-8D78-4D6C8E4600DD}"/>
                </a:ext>
              </a:extLst>
            </p:cNvPr>
            <p:cNvSpPr txBox="1"/>
            <p:nvPr/>
          </p:nvSpPr>
          <p:spPr>
            <a:xfrm>
              <a:off x="1457228" y="1740050"/>
              <a:ext cx="949569" cy="646331"/>
            </a:xfrm>
            <a:prstGeom prst="rect">
              <a:avLst/>
            </a:prstGeom>
            <a:noFill/>
          </p:spPr>
          <p:txBody>
            <a:bodyPr wrap="square" rtlCol="0">
              <a:spAutoFit/>
            </a:bodyPr>
            <a:lstStyle/>
            <a:p>
              <a:pPr algn="ctr"/>
              <a:r>
                <a:rPr lang="en-US" altLang="zh-CN" sz="3600" b="1" dirty="0" smtClean="0">
                  <a:ln>
                    <a:solidFill>
                      <a:srgbClr val="5A3312"/>
                    </a:solidFill>
                  </a:ln>
                  <a:solidFill>
                    <a:schemeClr val="accent1"/>
                  </a:solidFill>
                  <a:latin typeface="华文新魏" panose="02010800040101010101" pitchFamily="2" charset="-122"/>
                  <a:ea typeface="华文新魏" panose="02010800040101010101" pitchFamily="2" charset="-122"/>
                </a:rPr>
                <a:t>A</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grpSp>
      <p:sp>
        <p:nvSpPr>
          <p:cNvPr id="3" name="TextBox 2"/>
          <p:cNvSpPr txBox="1"/>
          <p:nvPr/>
        </p:nvSpPr>
        <p:spPr>
          <a:xfrm>
            <a:off x="374383" y="2662883"/>
            <a:ext cx="1676400" cy="508432"/>
          </a:xfrm>
          <a:prstGeom prst="rect">
            <a:avLst/>
          </a:prstGeom>
          <a:noFill/>
        </p:spPr>
        <p:txBody>
          <a:bodyPr wrap="square" rtlCol="0">
            <a:spAutoFit/>
          </a:bodyPr>
          <a:lstStyle/>
          <a:p>
            <a:pPr algn="just"/>
            <a:endParaRPr lang="vi-VN" sz="2300" b="1" dirty="0">
              <a:latin typeface="Times New Roman" panose="02020603050405020304" pitchFamily="18" charset="0"/>
              <a:cs typeface="Times New Roman" panose="02020603050405020304" pitchFamily="18" charset="0"/>
            </a:endParaRPr>
          </a:p>
        </p:txBody>
      </p:sp>
      <p:pic>
        <p:nvPicPr>
          <p:cNvPr id="19"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802" y="632128"/>
            <a:ext cx="1621156" cy="1517678"/>
          </a:xfrm>
          <a:prstGeom prst="rect">
            <a:avLst/>
          </a:prstGeom>
        </p:spPr>
      </p:pic>
      <p:sp>
        <p:nvSpPr>
          <p:cNvPr id="27" name="文本框 36">
            <a:extLst>
              <a:ext uri="{FF2B5EF4-FFF2-40B4-BE49-F238E27FC236}">
                <a16:creationId xmlns="" xmlns:a16="http://schemas.microsoft.com/office/drawing/2014/main" id="{41709550-8102-4913-8D78-4D6C8E4600DD}"/>
              </a:ext>
            </a:extLst>
          </p:cNvPr>
          <p:cNvSpPr txBox="1"/>
          <p:nvPr/>
        </p:nvSpPr>
        <p:spPr>
          <a:xfrm>
            <a:off x="7003595" y="1039890"/>
            <a:ext cx="949569" cy="646331"/>
          </a:xfrm>
          <a:prstGeom prst="rect">
            <a:avLst/>
          </a:prstGeom>
          <a:noFill/>
        </p:spPr>
        <p:txBody>
          <a:bodyPr wrap="square" rtlCol="0">
            <a:spAutoFit/>
          </a:bodyPr>
          <a:lstStyle/>
          <a:p>
            <a:pPr algn="ctr"/>
            <a:r>
              <a:rPr lang="en-US" altLang="zh-CN" sz="3600" b="1" dirty="0" smtClean="0">
                <a:ln>
                  <a:solidFill>
                    <a:srgbClr val="5A3312"/>
                  </a:solidFill>
                </a:ln>
                <a:solidFill>
                  <a:schemeClr val="accent1"/>
                </a:solidFill>
                <a:latin typeface="华文新魏" panose="02010800040101010101" pitchFamily="2" charset="-122"/>
                <a:ea typeface="华文新魏" panose="02010800040101010101" pitchFamily="2" charset="-122"/>
              </a:rPr>
              <a:t>D</a:t>
            </a:r>
            <a:endParaRPr lang="zh-CN" altLang="en-US" sz="3600" b="1" dirty="0">
              <a:ln>
                <a:solidFill>
                  <a:srgbClr val="5A3312"/>
                </a:solidFill>
              </a:ln>
              <a:solidFill>
                <a:schemeClr val="accent1"/>
              </a:solidFill>
              <a:latin typeface="华文新魏" panose="02010800040101010101" pitchFamily="2" charset="-122"/>
              <a:ea typeface="华文新魏" panose="02010800040101010101" pitchFamily="2" charset="-122"/>
            </a:endParaRPr>
          </a:p>
        </p:txBody>
      </p:sp>
      <p:sp>
        <p:nvSpPr>
          <p:cNvPr id="28" name="圆角矩形 40"/>
          <p:cNvSpPr/>
          <p:nvPr/>
        </p:nvSpPr>
        <p:spPr>
          <a:xfrm>
            <a:off x="6781800" y="2387465"/>
            <a:ext cx="1917068" cy="2264492"/>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dirty="0" smtClean="0"/>
              <a:t>ài </a:t>
            </a:r>
            <a:r>
              <a:rPr lang="vi-VN" dirty="0"/>
              <a:t>mà </a:t>
            </a:r>
            <a:r>
              <a:rPr lang="vi-VN" dirty="0" smtClean="0"/>
              <a:t>chu</a:t>
            </a:r>
            <a:r>
              <a:rPr lang="vi-VN" dirty="0"/>
              <a:t>Biết </a:t>
            </a:r>
            <a:r>
              <a:rPr lang="vi-VN" dirty="0">
                <a:solidFill>
                  <a:schemeClr val="tx1"/>
                </a:solidFill>
              </a:rPr>
              <a:t>N</a:t>
            </a:r>
            <a:r>
              <a:rPr lang="vi-VN" dirty="0" smtClean="0">
                <a:solidFill>
                  <a:schemeClr val="tx1"/>
                </a:solidFill>
              </a:rPr>
              <a:t>gày </a:t>
            </a:r>
            <a:r>
              <a:rPr lang="vi-VN" dirty="0">
                <a:solidFill>
                  <a:schemeClr val="tx1"/>
                </a:solidFill>
              </a:rPr>
              <a:t>mai là thi cuối kỳ, D không ôn bài mà chuẩn bị tài liệu để mang </a:t>
            </a:r>
            <a:r>
              <a:rPr lang="vi-VN" dirty="0"/>
              <a:t>vào phòng thi. </a:t>
            </a:r>
            <a:r>
              <a:rPr lang="vi-VN" dirty="0" smtClean="0"/>
              <a:t>ẩn </a:t>
            </a:r>
            <a:r>
              <a:rPr lang="vi-VN" dirty="0"/>
              <a:t>bị tài liệu để </a:t>
            </a:r>
            <a:r>
              <a:rPr lang="vi-VN" dirty="0" smtClean="0"/>
              <a:t>phòng </a:t>
            </a:r>
            <a:r>
              <a:rPr lang="vi-VN" dirty="0"/>
              <a:t>thi. </a:t>
            </a:r>
            <a:endParaRPr lang="zh-CN" altLang="en-US" sz="1350" dirty="0"/>
          </a:p>
        </p:txBody>
      </p:sp>
      <p:sp>
        <p:nvSpPr>
          <p:cNvPr id="11" name="Rectangle 10"/>
          <p:cNvSpPr/>
          <p:nvPr/>
        </p:nvSpPr>
        <p:spPr>
          <a:xfrm>
            <a:off x="290358" y="2522033"/>
            <a:ext cx="1820318" cy="1631216"/>
          </a:xfrm>
          <a:prstGeom prst="rect">
            <a:avLst/>
          </a:prstGeom>
        </p:spPr>
        <p:txBody>
          <a:bodyPr wrap="square">
            <a:spAutoFit/>
          </a:bodyPr>
          <a:lstStyle/>
          <a:p>
            <a:pPr algn="just"/>
            <a:r>
              <a:rPr lang="vi-VN" sz="2000" kern="0" dirty="0" smtClean="0">
                <a:latin typeface="Times New Roman" panose="02020603050405020304" pitchFamily="18" charset="0"/>
                <a:ea typeface="Times New Roman" panose="02020603050405020304" pitchFamily="18" charset="0"/>
              </a:rPr>
              <a:t>Thấy </a:t>
            </a:r>
            <a:r>
              <a:rPr lang="vi-VN" sz="2000" kern="0" dirty="0">
                <a:latin typeface="Times New Roman" panose="02020603050405020304" pitchFamily="18" charset="0"/>
                <a:ea typeface="Times New Roman" panose="02020603050405020304" pitchFamily="18" charset="0"/>
              </a:rPr>
              <a:t>nhà hàng xóm tổ chức đánh bạc anh S báo cáo với chính quyền </a:t>
            </a:r>
            <a:endParaRPr lang="vi-VN" sz="2000" dirty="0"/>
          </a:p>
        </p:txBody>
      </p:sp>
      <p:sp>
        <p:nvSpPr>
          <p:cNvPr id="12" name="Rectangle 11"/>
          <p:cNvSpPr/>
          <p:nvPr/>
        </p:nvSpPr>
        <p:spPr>
          <a:xfrm>
            <a:off x="2459596" y="2522033"/>
            <a:ext cx="1626206" cy="1754326"/>
          </a:xfrm>
          <a:prstGeom prst="rect">
            <a:avLst/>
          </a:prstGeom>
        </p:spPr>
        <p:txBody>
          <a:bodyPr wrap="square">
            <a:spAutoFit/>
          </a:bodyPr>
          <a:lstStyle/>
          <a:p>
            <a:r>
              <a:rPr lang="vi-VN" kern="0" dirty="0">
                <a:latin typeface="Times New Roman" panose="02020603050405020304" pitchFamily="18" charset="0"/>
                <a:ea typeface="Times New Roman" panose="02020603050405020304" pitchFamily="18" charset="0"/>
              </a:rPr>
              <a:t>Biết người thân tàng trữ ma túy trái phép chị H đã che giấu khi cơ quan công an đến điều tra. </a:t>
            </a:r>
            <a:endParaRPr lang="vi-VN" dirty="0"/>
          </a:p>
        </p:txBody>
      </p:sp>
    </p:spTree>
    <p:extLst>
      <p:ext uri="{BB962C8B-B14F-4D97-AF65-F5344CB8AC3E}">
        <p14:creationId xmlns:p14="http://schemas.microsoft.com/office/powerpoint/2010/main" val="3198419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825910"/>
            <a:ext cx="3091950" cy="4317590"/>
          </a:xfrm>
          <a:prstGeom prst="rect">
            <a:avLst/>
          </a:prstGeom>
        </p:spPr>
      </p:pic>
      <p:pic>
        <p:nvPicPr>
          <p:cNvPr id="9"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10" name="文本框 20">
            <a:extLst>
              <a:ext uri="{FF2B5EF4-FFF2-40B4-BE49-F238E27FC236}">
                <a16:creationId xmlns=""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 name="TextBox 5"/>
          <p:cNvSpPr txBox="1"/>
          <p:nvPr/>
        </p:nvSpPr>
        <p:spPr>
          <a:xfrm>
            <a:off x="2667000" y="1047750"/>
            <a:ext cx="6019800" cy="3170099"/>
          </a:xfrm>
          <a:prstGeom prst="rect">
            <a:avLst/>
          </a:prstGeom>
          <a:noFill/>
        </p:spPr>
        <p:txBody>
          <a:bodyPr wrap="square" rtlCol="0">
            <a:spAutoFit/>
          </a:bodyPr>
          <a:lstStyle/>
          <a:p>
            <a:pPr algn="just"/>
            <a:r>
              <a:rPr lang="vi-VN" b="1" dirty="0"/>
              <a:t>	</a:t>
            </a:r>
            <a:r>
              <a:rPr lang="vi-VN" sz="2500" dirty="0" smtClean="0">
                <a:latin typeface="Times New Roman" panose="02020603050405020304" pitchFamily="18" charset="0"/>
                <a:cs typeface="Times New Roman" panose="02020603050405020304" pitchFamily="18" charset="0"/>
              </a:rPr>
              <a:t>Gần </a:t>
            </a:r>
            <a:r>
              <a:rPr lang="vi-VN" sz="2500" dirty="0">
                <a:latin typeface="Times New Roman" panose="02020603050405020304" pitchFamily="18" charset="0"/>
                <a:cs typeface="Times New Roman" panose="02020603050405020304" pitchFamily="18" charset="0"/>
              </a:rPr>
              <a:t>đây,H thường bỏ tiết để đi chơi điện tử nhiều lần,H rủ bạn thân là K đi cùng nhưng K không đi , K khuyên bạn không nên bỏ học và chơi các trò chơi điện tử bạo lực nhưng H không nghe.</a:t>
            </a:r>
          </a:p>
          <a:p>
            <a:pPr algn="just"/>
            <a:r>
              <a:rPr lang="vi-VN" sz="2500" dirty="0">
                <a:latin typeface="Times New Roman" panose="02020603050405020304" pitchFamily="18" charset="0"/>
                <a:cs typeface="Times New Roman" panose="02020603050405020304" pitchFamily="18" charset="0"/>
              </a:rPr>
              <a:t> </a:t>
            </a:r>
            <a:r>
              <a:rPr lang="vi-VN" sz="2500" i="1" dirty="0">
                <a:latin typeface="Times New Roman" panose="02020603050405020304" pitchFamily="18" charset="0"/>
                <a:cs typeface="Times New Roman" panose="02020603050405020304" pitchFamily="18" charset="0"/>
              </a:rPr>
              <a:t>Em hãy nhận xét việc làm của các bạn học sinh trên, nếu chứng kiến việc làm của H em sẽ khuyên H như thế nào </a:t>
            </a:r>
            <a:r>
              <a:rPr lang="vi-VN" sz="2500" i="1" dirty="0" smtClean="0">
                <a:latin typeface="Times New Roman" panose="02020603050405020304" pitchFamily="18" charset="0"/>
                <a:cs typeface="Times New Roman" panose="02020603050405020304" pitchFamily="18" charset="0"/>
              </a:rPr>
              <a:t>?</a:t>
            </a:r>
            <a:endParaRPr lang="vi-VN" sz="2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8032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Double Wave 3"/>
          <p:cNvSpPr/>
          <p:nvPr/>
        </p:nvSpPr>
        <p:spPr>
          <a:xfrm>
            <a:off x="0" y="677083"/>
            <a:ext cx="7391400" cy="3571067"/>
          </a:xfrm>
          <a:prstGeom prst="doubleWave">
            <a:avLst>
              <a:gd name="adj1" fmla="val 6250"/>
              <a:gd name="adj2" fmla="val 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381000" y="1290460"/>
            <a:ext cx="6400800" cy="2246769"/>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khỏe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48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88186" y="84126"/>
            <a:ext cx="1918853" cy="3117509"/>
          </a:xfrm>
          <a:prstGeom prst="rect">
            <a:avLst/>
          </a:prstGeom>
        </p:spPr>
      </p:pic>
      <p:grpSp>
        <p:nvGrpSpPr>
          <p:cNvPr id="11" name="组合 10">
            <a:extLst>
              <a:ext uri="{FF2B5EF4-FFF2-40B4-BE49-F238E27FC236}">
                <a16:creationId xmlns="" xmlns:a16="http://schemas.microsoft.com/office/drawing/2014/main" id="{1A961A3D-42B9-4BE0-A064-95F2478D112E}"/>
              </a:ext>
            </a:extLst>
          </p:cNvPr>
          <p:cNvGrpSpPr/>
          <p:nvPr/>
        </p:nvGrpSpPr>
        <p:grpSpPr>
          <a:xfrm>
            <a:off x="4419600" y="1038820"/>
            <a:ext cx="2971800" cy="923330"/>
            <a:chOff x="6566560" y="1594210"/>
            <a:chExt cx="2201335" cy="1231106"/>
          </a:xfrm>
        </p:grpSpPr>
        <p:sp>
          <p:nvSpPr>
            <p:cNvPr id="16" name="矩形 15">
              <a:extLst>
                <a:ext uri="{FF2B5EF4-FFF2-40B4-BE49-F238E27FC236}">
                  <a16:creationId xmlns="" xmlns:a16="http://schemas.microsoft.com/office/drawing/2014/main" id="{F4414CDB-DEA9-4BE9-B9EC-8280B6D87422}"/>
                </a:ext>
              </a:extLst>
            </p:cNvPr>
            <p:cNvSpPr/>
            <p:nvPr/>
          </p:nvSpPr>
          <p:spPr>
            <a:xfrm>
              <a:off x="7598812" y="1635034"/>
              <a:ext cx="136838" cy="86177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13" name="矩形 12">
              <a:extLst>
                <a:ext uri="{FF2B5EF4-FFF2-40B4-BE49-F238E27FC236}">
                  <a16:creationId xmlns="" xmlns:a16="http://schemas.microsoft.com/office/drawing/2014/main" id="{E3706161-CE7E-4FC1-9AE2-DD4629B8941E}"/>
                </a:ext>
              </a:extLst>
            </p:cNvPr>
            <p:cNvSpPr/>
            <p:nvPr/>
          </p:nvSpPr>
          <p:spPr>
            <a:xfrm>
              <a:off x="6566560" y="1594210"/>
              <a:ext cx="2201335" cy="1231106"/>
            </a:xfrm>
            <a:prstGeom prst="rect">
              <a:avLst/>
            </a:prstGeom>
          </p:spPr>
          <p:txBody>
            <a:bodyPr wrap="square">
              <a:spAutoFit/>
            </a:bodyPr>
            <a:lstStyle/>
            <a:p>
              <a:pPr algn="ctr"/>
              <a:endParaRPr lang="zh-CN" altLang="en-US" sz="5400" b="1"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endParaRPr>
            </a:p>
          </p:txBody>
        </p:sp>
      </p:grpSp>
      <p:grpSp>
        <p:nvGrpSpPr>
          <p:cNvPr id="4" name="Group 3"/>
          <p:cNvGrpSpPr/>
          <p:nvPr/>
        </p:nvGrpSpPr>
        <p:grpSpPr>
          <a:xfrm>
            <a:off x="380999" y="361950"/>
            <a:ext cx="6741409" cy="4442265"/>
            <a:chOff x="381000" y="361950"/>
            <a:chExt cx="6505884" cy="4442265"/>
          </a:xfrm>
        </p:grpSpPr>
        <p:pic>
          <p:nvPicPr>
            <p:cNvPr id="7" name="Picture 6"/>
            <p:cNvPicPr>
              <a:picLocks noChangeAspect="1"/>
            </p:cNvPicPr>
            <p:nvPr/>
          </p:nvPicPr>
          <p:blipFill>
            <a:blip r:embed="rId5"/>
            <a:stretch>
              <a:fillRect/>
            </a:stretch>
          </p:blipFill>
          <p:spPr>
            <a:xfrm>
              <a:off x="381000" y="361950"/>
              <a:ext cx="6505884" cy="4442265"/>
            </a:xfrm>
            <a:prstGeom prst="rect">
              <a:avLst/>
            </a:prstGeom>
            <a:noFill/>
          </p:spPr>
        </p:pic>
        <p:sp>
          <p:nvSpPr>
            <p:cNvPr id="2" name="TextBox 1"/>
            <p:cNvSpPr txBox="1"/>
            <p:nvPr/>
          </p:nvSpPr>
          <p:spPr>
            <a:xfrm>
              <a:off x="1460991" y="1123950"/>
              <a:ext cx="4345901" cy="1015663"/>
            </a:xfrm>
            <a:prstGeom prst="rect">
              <a:avLst/>
            </a:prstGeom>
            <a:noFill/>
          </p:spPr>
          <p:txBody>
            <a:bodyPr wrap="square" rtlCol="0">
              <a:spAutoFit/>
            </a:bodyPr>
            <a:lstStyle/>
            <a:p>
              <a:pPr algn="ctr"/>
              <a:r>
                <a:rPr lang="en-US" sz="3000" b="1" dirty="0" smtClean="0">
                  <a:latin typeface="Times New Roman" panose="02020603050405020304" pitchFamily="18" charset="0"/>
                  <a:cs typeface="Times New Roman" panose="02020603050405020304" pitchFamily="18" charset="0"/>
                </a:rPr>
                <a:t>BÀI 4: BẢO VỆ LẼ PHẢI</a:t>
              </a:r>
            </a:p>
            <a:p>
              <a:pPr algn="ctr"/>
              <a:endParaRPr lang="en-US" sz="3000" b="1" dirty="0">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6"/>
          <a:stretch>
            <a:fillRect/>
          </a:stretch>
        </p:blipFill>
        <p:spPr>
          <a:xfrm>
            <a:off x="7122409" y="3201635"/>
            <a:ext cx="1564391" cy="1553532"/>
          </a:xfrm>
          <a:prstGeom prst="rect">
            <a:avLst/>
          </a:prstGeom>
        </p:spPr>
      </p:pic>
    </p:spTree>
    <p:extLst>
      <p:ext uri="{BB962C8B-B14F-4D97-AF65-F5344CB8AC3E}">
        <p14:creationId xmlns:p14="http://schemas.microsoft.com/office/powerpoint/2010/main" val="2350681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971550"/>
            <a:ext cx="2746170" cy="3335743"/>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Oval 3"/>
          <p:cNvSpPr/>
          <p:nvPr/>
        </p:nvSpPr>
        <p:spPr>
          <a:xfrm>
            <a:off x="3584370" y="687100"/>
            <a:ext cx="5029200" cy="38443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4039130" y="1426477"/>
            <a:ext cx="4038070" cy="2123658"/>
          </a:xfrm>
          <a:prstGeom prst="rect">
            <a:avLst/>
          </a:prstGeom>
          <a:noFill/>
        </p:spPr>
        <p:txBody>
          <a:bodyPr wrap="square" rtlCol="0">
            <a:spAutoFit/>
          </a:bodyPr>
          <a:lstStyle/>
          <a:p>
            <a:pPr algn="just"/>
            <a:r>
              <a:rPr lang="vi-VN" sz="2200" dirty="0">
                <a:latin typeface="Times New Roman" panose="02020603050405020304" pitchFamily="18" charset="0"/>
                <a:cs typeface="Times New Roman" panose="02020603050405020304" pitchFamily="18" charset="0"/>
              </a:rPr>
              <a:t>Hàng xóm nhà T thường gây ồn ào to tiếng ảnh hưởng đến cuộc sống của gia đình T và mọi người xung </a:t>
            </a:r>
            <a:r>
              <a:rPr lang="vi-VN" sz="2200" dirty="0" smtClean="0">
                <a:latin typeface="Times New Roman" panose="02020603050405020304" pitchFamily="18" charset="0"/>
                <a:cs typeface="Times New Roman" panose="02020603050405020304" pitchFamily="18" charset="0"/>
              </a:rPr>
              <a:t>quanh. Bố </a:t>
            </a:r>
            <a:r>
              <a:rPr lang="vi-VN" sz="2200" dirty="0">
                <a:latin typeface="Times New Roman" panose="02020603050405020304" pitchFamily="18" charset="0"/>
                <a:cs typeface="Times New Roman" panose="02020603050405020304" pitchFamily="18" charset="0"/>
              </a:rPr>
              <a:t>mẹ của T không dám góp ý vì sợ mất lòng . </a:t>
            </a:r>
            <a:endParaRPr lang="vi-VN" sz="2200" dirty="0" smtClean="0">
              <a:latin typeface="Times New Roman" panose="02020603050405020304" pitchFamily="18" charset="0"/>
              <a:cs typeface="Times New Roman" panose="02020603050405020304" pitchFamily="18" charset="0"/>
            </a:endParaRPr>
          </a:p>
          <a:p>
            <a:pPr algn="just"/>
            <a:r>
              <a:rPr lang="vi-VN" sz="2200" i="1" dirty="0" smtClean="0">
                <a:latin typeface="Times New Roman" panose="02020603050405020304" pitchFamily="18" charset="0"/>
                <a:cs typeface="Times New Roman" panose="02020603050405020304" pitchFamily="18" charset="0"/>
              </a:rPr>
              <a:t>Nếu </a:t>
            </a:r>
            <a:r>
              <a:rPr lang="vi-VN" sz="2200" i="1" dirty="0">
                <a:latin typeface="Times New Roman" panose="02020603050405020304" pitchFamily="18" charset="0"/>
                <a:cs typeface="Times New Roman" panose="02020603050405020304" pitchFamily="18" charset="0"/>
              </a:rPr>
              <a:t>là T, em sẽ làm gì ?</a:t>
            </a:r>
            <a:endParaRPr lang="vi-VN"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954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09550"/>
            <a:ext cx="4038600" cy="4038600"/>
          </a:xfrm>
          <a:prstGeom prst="rect">
            <a:avLst/>
          </a:prstGeom>
        </p:spPr>
      </p:pic>
      <p:pic>
        <p:nvPicPr>
          <p:cNvPr id="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4" y="-30769"/>
            <a:ext cx="5205623" cy="739377"/>
          </a:xfrm>
          <a:prstGeom prst="rect">
            <a:avLst/>
          </a:prstGeom>
        </p:spPr>
      </p:pic>
      <p:sp>
        <p:nvSpPr>
          <p:cNvPr id="6" name="文本框 20">
            <a:extLst>
              <a:ext uri="{FF2B5EF4-FFF2-40B4-BE49-F238E27FC236}">
                <a16:creationId xmlns="" xmlns:a16="http://schemas.microsoft.com/office/drawing/2014/main" id="{41709550-8102-4913-8D78-4D6C8E4600DD}"/>
              </a:ext>
            </a:extLst>
          </p:cNvPr>
          <p:cNvSpPr txBox="1"/>
          <p:nvPr/>
        </p:nvSpPr>
        <p:spPr>
          <a:xfrm>
            <a:off x="1067330" y="84630"/>
            <a:ext cx="2971800" cy="477054"/>
          </a:xfrm>
          <a:prstGeom prst="rect">
            <a:avLst/>
          </a:prstGeom>
          <a:noFill/>
        </p:spPr>
        <p:txBody>
          <a:bodyPr wrap="square" rtlCol="0">
            <a:spAutoFit/>
          </a:bodyPr>
          <a:lstStyle/>
          <a:p>
            <a:pPr algn="ct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Bài</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tập</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tình</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huống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Double Wave 3"/>
          <p:cNvSpPr/>
          <p:nvPr/>
        </p:nvSpPr>
        <p:spPr>
          <a:xfrm>
            <a:off x="381000" y="1200151"/>
            <a:ext cx="7010400" cy="2514600"/>
          </a:xfrm>
          <a:prstGeom prst="doubleWave">
            <a:avLst>
              <a:gd name="adj1" fmla="val 6250"/>
              <a:gd name="adj2" fmla="val 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762000" y="1626961"/>
            <a:ext cx="6019800" cy="1569660"/>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sang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xóm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313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 xmlns:a16="http://schemas.microsoft.com/office/drawing/2014/main" id="{E3706161-CE7E-4FC1-9AE2-DD4629B8941E}"/>
              </a:ext>
            </a:extLst>
          </p:cNvPr>
          <p:cNvSpPr/>
          <p:nvPr/>
        </p:nvSpPr>
        <p:spPr>
          <a:xfrm>
            <a:off x="3257609" y="762754"/>
            <a:ext cx="2586116"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III/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Vận</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dụng</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Double Wave 7"/>
          <p:cNvSpPr/>
          <p:nvPr/>
        </p:nvSpPr>
        <p:spPr>
          <a:xfrm>
            <a:off x="1425862" y="1867265"/>
            <a:ext cx="6341464" cy="2728775"/>
          </a:xfrm>
          <a:prstGeom prst="doubleWave">
            <a:avLst/>
          </a:prstGeom>
          <a:pattFill prst="pct2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p:cNvSpPr txBox="1"/>
          <p:nvPr/>
        </p:nvSpPr>
        <p:spPr>
          <a:xfrm>
            <a:off x="1506953" y="2257208"/>
            <a:ext cx="6320353" cy="1862048"/>
          </a:xfrm>
          <a:prstGeom prst="rect">
            <a:avLst/>
          </a:prstGeom>
          <a:noFill/>
        </p:spPr>
        <p:txBody>
          <a:bodyPr wrap="square" rtlCol="0">
            <a:spAutoFit/>
          </a:bodyPr>
          <a:lstStyle/>
          <a:p>
            <a:r>
              <a:rPr lang="vi-VN" sz="2300" dirty="0" smtClean="0">
                <a:latin typeface="Times New Roman" panose="02020603050405020304" pitchFamily="18" charset="0"/>
                <a:cs typeface="Times New Roman" panose="02020603050405020304" pitchFamily="18" charset="0"/>
              </a:rPr>
              <a:t>+ </a:t>
            </a:r>
            <a:r>
              <a:rPr lang="vi-VN" sz="2300" i="1" dirty="0" smtClean="0">
                <a:latin typeface="Times New Roman" panose="02020603050405020304" pitchFamily="18" charset="0"/>
                <a:cs typeface="Times New Roman" panose="02020603050405020304" pitchFamily="18" charset="0"/>
              </a:rPr>
              <a:t>Nêu </a:t>
            </a:r>
            <a:r>
              <a:rPr lang="vi-VN" sz="2300" i="1" dirty="0">
                <a:latin typeface="Times New Roman" panose="02020603050405020304" pitchFamily="18" charset="0"/>
                <a:cs typeface="Times New Roman" panose="02020603050405020304" pitchFamily="18" charset="0"/>
              </a:rPr>
              <a:t>những việc đã làm và sẽ làm bảo vệ lẽ phải?</a:t>
            </a:r>
            <a:endParaRPr lang="vi-VN" sz="2300" dirty="0">
              <a:latin typeface="Times New Roman" panose="02020603050405020304" pitchFamily="18" charset="0"/>
              <a:cs typeface="Times New Roman" panose="02020603050405020304" pitchFamily="18" charset="0"/>
            </a:endParaRPr>
          </a:p>
          <a:p>
            <a:r>
              <a:rPr lang="vi-VN" sz="2300" dirty="0" smtClean="0">
                <a:latin typeface="Times New Roman" panose="02020603050405020304" pitchFamily="18" charset="0"/>
                <a:cs typeface="Times New Roman" panose="02020603050405020304" pitchFamily="18" charset="0"/>
              </a:rPr>
              <a:t>+ </a:t>
            </a:r>
            <a:r>
              <a:rPr lang="vi-VN" sz="2300" i="1" dirty="0" smtClean="0">
                <a:latin typeface="Times New Roman" panose="02020603050405020304" pitchFamily="18" charset="0"/>
                <a:cs typeface="Times New Roman" panose="02020603050405020304" pitchFamily="18" charset="0"/>
              </a:rPr>
              <a:t>Học </a:t>
            </a:r>
            <a:r>
              <a:rPr lang="vi-VN" sz="2300" i="1" dirty="0">
                <a:latin typeface="Times New Roman" panose="02020603050405020304" pitchFamily="18" charset="0"/>
                <a:cs typeface="Times New Roman" panose="02020603050405020304" pitchFamily="18" charset="0"/>
              </a:rPr>
              <a:t>sinh viết thông điệp thể hiện ý thức bảo vệ lẽ phải.</a:t>
            </a:r>
            <a:endParaRPr lang="vi-VN" sz="2300" dirty="0">
              <a:latin typeface="Times New Roman" panose="02020603050405020304" pitchFamily="18" charset="0"/>
              <a:cs typeface="Times New Roman" panose="02020603050405020304" pitchFamily="18" charset="0"/>
            </a:endParaRPr>
          </a:p>
          <a:p>
            <a:r>
              <a:rPr lang="vi-VN" sz="2300" i="1" dirty="0" smtClean="0">
                <a:latin typeface="Times New Roman" panose="02020603050405020304" pitchFamily="18" charset="0"/>
                <a:cs typeface="Times New Roman" panose="02020603050405020304" pitchFamily="18" charset="0"/>
              </a:rPr>
              <a:t>* Làm </a:t>
            </a:r>
            <a:r>
              <a:rPr lang="vi-VN" sz="2300" i="1" dirty="0">
                <a:latin typeface="Times New Roman" panose="02020603050405020304" pitchFamily="18" charset="0"/>
                <a:cs typeface="Times New Roman" panose="02020603050405020304" pitchFamily="18" charset="0"/>
              </a:rPr>
              <a:t>việc theo nhóm lớn tạo một tập san thể ý thức bảo vệ lẽ phải.</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4896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8" grpId="0" animBg="1"/>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 xmlns:a16="http://schemas.microsoft.com/office/drawing/2014/main" id="{0CA36092-9498-4D3B-AEC8-B3891A594852}"/>
              </a:ext>
            </a:extLst>
          </p:cNvPr>
          <p:cNvSpPr/>
          <p:nvPr/>
        </p:nvSpPr>
        <p:spPr>
          <a:xfrm>
            <a:off x="3820973" y="664129"/>
            <a:ext cx="4419600" cy="1920526"/>
          </a:xfrm>
          <a:prstGeom prst="rect">
            <a:avLst/>
          </a:prstGeom>
        </p:spPr>
        <p:txBody>
          <a:bodyPr wrap="square">
            <a:spAutoFit/>
          </a:bodyPr>
          <a:lstStyle/>
          <a:p>
            <a:pPr>
              <a:lnSpc>
                <a:spcPct val="80000"/>
              </a:lnSpc>
            </a:pP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Cảm</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ơn</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các</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r>
              <a:rPr lang="en-US" altLang="zh-CN" sz="7200" spc="600" dirty="0" err="1"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em</a:t>
            </a:r>
            <a:r>
              <a:rPr lang="en-US" altLang="zh-CN" sz="7200" spc="600" dirty="0" smtClean="0">
                <a:ln w="12700">
                  <a:solidFill>
                    <a:srgbClr val="5A3312"/>
                  </a:solidFill>
                </a:ln>
                <a:solidFill>
                  <a:schemeClr val="accent1"/>
                </a:solidFill>
                <a:latin typeface="汉仪铸字木头人W" panose="00020600040101010101" pitchFamily="18" charset="-122"/>
                <a:ea typeface="汉仪铸字木头人W" panose="00020600040101010101" pitchFamily="18" charset="-122"/>
              </a:rPr>
              <a:t>! </a:t>
            </a:r>
            <a:endParaRPr lang="en-US" altLang="zh-CN" sz="7200" spc="600" dirty="0">
              <a:ln w="12700">
                <a:solidFill>
                  <a:srgbClr val="5A3312"/>
                </a:solidFill>
              </a:ln>
              <a:solidFill>
                <a:schemeClr val="accent2"/>
              </a:solidFill>
              <a:latin typeface="汉仪铸字木头人W" panose="00020600040101010101" pitchFamily="18" charset="-122"/>
              <a:ea typeface="汉仪铸字木头人W" panose="00020600040101010101" pitchFamily="18" charset="-122"/>
            </a:endParaRPr>
          </a:p>
        </p:txBody>
      </p:sp>
      <p:pic>
        <p:nvPicPr>
          <p:cNvPr id="6" name="图片 5"/>
          <p:cNvPicPr>
            <a:picLocks noChangeAspect="1"/>
          </p:cNvPicPr>
          <p:nvPr/>
        </p:nvPicPr>
        <p:blipFill>
          <a:blip r:embed="rId3">
            <a:extLst>
              <a:ext uri="{BEBA8EAE-BF5A-486C-A8C5-ECC9F3942E4B}">
                <a14:imgProps xmlns:a14="http://schemas.microsoft.com/office/drawing/2010/main">
                  <a14:imgLayer>
                    <a14:imgEffect>
                      <a14:brightnessContrast contrast="40000"/>
                    </a14:imgEffect>
                  </a14:imgLayer>
                </a14:imgProps>
              </a:ext>
            </a:extLst>
          </a:blip>
          <a:stretch>
            <a:fillRect/>
          </a:stretch>
        </p:blipFill>
        <p:spPr>
          <a:xfrm>
            <a:off x="685741" y="819150"/>
            <a:ext cx="3060739" cy="3713698"/>
          </a:xfrm>
          <a:prstGeom prst="rect">
            <a:avLst/>
          </a:prstGeom>
        </p:spPr>
      </p:pic>
      <p:pic>
        <p:nvPicPr>
          <p:cNvPr id="9" name="图片 8"/>
          <p:cNvPicPr>
            <a:picLocks noChangeAspect="1"/>
          </p:cNvPicPr>
          <p:nvPr/>
        </p:nvPicPr>
        <p:blipFill>
          <a:blip r:embed="rId4"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374018" y="2343150"/>
            <a:ext cx="1693781" cy="2590800"/>
          </a:xfrm>
          <a:prstGeom prst="rect">
            <a:avLst/>
          </a:prstGeom>
        </p:spPr>
      </p:pic>
    </p:spTree>
    <p:extLst>
      <p:ext uri="{BB962C8B-B14F-4D97-AF65-F5344CB8AC3E}">
        <p14:creationId xmlns:p14="http://schemas.microsoft.com/office/powerpoint/2010/main" val="3253724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6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4"/>
                                        </p:tgtEl>
                                        <p:attrNameLst>
                                          <p:attrName>style.visibility</p:attrName>
                                        </p:attrNameLst>
                                      </p:cBhvr>
                                      <p:to>
                                        <p:strVal val="visible"/>
                                      </p:to>
                                    </p:set>
                                    <p:anim by="(-#ppt_w*2)" calcmode="lin" valueType="num">
                                      <p:cBhvr rctx="PPT">
                                        <p:cTn id="16" dur="500" autoRev="1" fill="hold">
                                          <p:stCondLst>
                                            <p:cond delay="0"/>
                                          </p:stCondLst>
                                        </p:cTn>
                                        <p:tgtEl>
                                          <p:spTgt spid="14"/>
                                        </p:tgtEl>
                                        <p:attrNameLst>
                                          <p:attrName>ppt_w</p:attrName>
                                        </p:attrNameLst>
                                      </p:cBhvr>
                                    </p:anim>
                                    <p:anim by="(#ppt_w*0.50)" calcmode="lin" valueType="num">
                                      <p:cBhvr>
                                        <p:cTn id="17" dur="500" decel="50000" autoRev="1" fill="hold">
                                          <p:stCondLst>
                                            <p:cond delay="0"/>
                                          </p:stCondLst>
                                        </p:cTn>
                                        <p:tgtEl>
                                          <p:spTgt spid="14"/>
                                        </p:tgtEl>
                                        <p:attrNameLst>
                                          <p:attrName>ppt_x</p:attrName>
                                        </p:attrNameLst>
                                      </p:cBhvr>
                                    </p:anim>
                                    <p:anim from="(-#ppt_h/2)" to="(#ppt_y)" calcmode="lin" valueType="num">
                                      <p:cBhvr>
                                        <p:cTn id="18" dur="1000" fill="hold">
                                          <p:stCondLst>
                                            <p:cond delay="0"/>
                                          </p:stCondLst>
                                        </p:cTn>
                                        <p:tgtEl>
                                          <p:spTgt spid="14"/>
                                        </p:tgtEl>
                                        <p:attrNameLst>
                                          <p:attrName>ppt_y</p:attrName>
                                        </p:attrNameLst>
                                      </p:cBhvr>
                                    </p:anim>
                                    <p:animRot by="21600000">
                                      <p:cBhvr>
                                        <p:cTn id="1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7384" y="434485"/>
            <a:ext cx="3326526" cy="1306177"/>
          </a:xfrm>
          <a:prstGeom prst="rect">
            <a:avLst/>
          </a:prstGeom>
        </p:spPr>
      </p:pic>
      <p:pic>
        <p:nvPicPr>
          <p:cNvPr id="2" name="图片 1"/>
          <p:cNvPicPr>
            <a:picLocks noChangeAspect="1"/>
          </p:cNvPicPr>
          <p:nvPr/>
        </p:nvPicPr>
        <p:blipFill rotWithShape="1">
          <a:blip r:embed="rId4">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54384"/>
          <a:stretch/>
        </p:blipFill>
        <p:spPr>
          <a:xfrm>
            <a:off x="48166" y="2046776"/>
            <a:ext cx="1535640" cy="3096724"/>
          </a:xfrm>
          <a:prstGeom prst="rect">
            <a:avLst/>
          </a:prstGeom>
        </p:spPr>
      </p:pic>
      <p:pic>
        <p:nvPicPr>
          <p:cNvPr id="4" name="图片 3"/>
          <p:cNvPicPr>
            <a:picLocks noChangeAspect="1"/>
          </p:cNvPicPr>
          <p:nvPr/>
        </p:nvPicPr>
        <p:blipFill>
          <a:blip r:embed="rId5"/>
          <a:stretch>
            <a:fillRect/>
          </a:stretch>
        </p:blipFill>
        <p:spPr>
          <a:xfrm>
            <a:off x="7646603" y="1039753"/>
            <a:ext cx="1567970" cy="3123445"/>
          </a:xfrm>
          <a:prstGeom prst="rect">
            <a:avLst/>
          </a:prstGeom>
        </p:spPr>
      </p:pic>
      <p:sp>
        <p:nvSpPr>
          <p:cNvPr id="16" name="矩形 15">
            <a:extLst>
              <a:ext uri="{FF2B5EF4-FFF2-40B4-BE49-F238E27FC236}">
                <a16:creationId xmlns="" xmlns:a16="http://schemas.microsoft.com/office/drawing/2014/main" id="{F4414CDB-DEA9-4BE9-B9EC-8280B6D87422}"/>
              </a:ext>
            </a:extLst>
          </p:cNvPr>
          <p:cNvSpPr/>
          <p:nvPr/>
        </p:nvSpPr>
        <p:spPr>
          <a:xfrm>
            <a:off x="1241130" y="-923637"/>
            <a:ext cx="184731" cy="646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3600" b="1" kern="100" dirty="0">
              <a:ln w="12700">
                <a:solidFill>
                  <a:schemeClr val="bg1"/>
                </a:solidFill>
                <a:prstDash val="solid"/>
              </a:ln>
              <a:solidFill>
                <a:schemeClr val="accent1"/>
              </a:solidFill>
              <a:effectLst>
                <a:outerShdw blurRad="38100" dist="22860" dir="5400000" algn="tl" rotWithShape="0">
                  <a:srgbClr val="000000">
                    <a:alpha val="30000"/>
                  </a:srgbClr>
                </a:outerShdw>
              </a:effectLst>
              <a:latin typeface="华康少女文字W5(P)" panose="040F0500000000000000" pitchFamily="82" charset="-122"/>
              <a:ea typeface="华康少女文字W5(P)" panose="040F0500000000000000" pitchFamily="82" charset="-122"/>
              <a:cs typeface="Times New Roman" panose="02020603050405020304" pitchFamily="18" charset="0"/>
            </a:endParaRPr>
          </a:p>
        </p:txBody>
      </p:sp>
      <p:sp>
        <p:nvSpPr>
          <p:cNvPr id="24" name="矩形 23">
            <a:extLst>
              <a:ext uri="{FF2B5EF4-FFF2-40B4-BE49-F238E27FC236}">
                <a16:creationId xmlns="" xmlns:a16="http://schemas.microsoft.com/office/drawing/2014/main" id="{E3706161-CE7E-4FC1-9AE2-DD4629B8941E}"/>
              </a:ext>
            </a:extLst>
          </p:cNvPr>
          <p:cNvSpPr/>
          <p:nvPr/>
        </p:nvSpPr>
        <p:spPr>
          <a:xfrm>
            <a:off x="3309317" y="756783"/>
            <a:ext cx="2396709" cy="553998"/>
          </a:xfrm>
          <a:prstGeom prst="rect">
            <a:avLst/>
          </a:prstGeom>
        </p:spPr>
        <p:txBody>
          <a:bodyPr wrap="square">
            <a:spAutoFit/>
          </a:bodyPr>
          <a:lstStyle/>
          <a:p>
            <a:pPr algn="ct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I/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Khám</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r>
              <a:rPr lang="en-US" altLang="zh-CN" sz="3000" b="1" dirty="0" err="1"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phá</a:t>
            </a:r>
            <a:r>
              <a:rPr lang="en-US" altLang="zh-CN" sz="3000" b="1" dirty="0" smtClean="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rPr>
              <a:t> </a:t>
            </a:r>
            <a:endParaRPr lang="zh-CN" altLang="en-US" sz="3000" b="1" dirty="0">
              <a:ln w="12700">
                <a:solidFill>
                  <a:schemeClr val="bg1"/>
                </a:solidFill>
                <a:prstDash val="solid"/>
              </a:ln>
              <a:solidFill>
                <a:schemeClr val="accent6">
                  <a:lumMod val="50000"/>
                </a:schemeClr>
              </a:solidFill>
              <a:effectLst>
                <a:outerShdw blurRad="38100" dist="22860" dir="5400000" algn="tl" rotWithShape="0">
                  <a:srgbClr val="000000">
                    <a:alpha val="30000"/>
                  </a:srgbClr>
                </a:outerShdw>
              </a:effectLst>
              <a:latin typeface="Times New Roman" panose="02020603050405020304" pitchFamily="18" charset="0"/>
              <a:ea typeface="华康少女文字W5(P)" panose="040F0500000000000000" pitchFamily="82" charset="-122"/>
              <a:cs typeface="Times New Roman" panose="02020603050405020304" pitchFamily="18" charset="0"/>
            </a:endParaRPr>
          </a:p>
        </p:txBody>
      </p:sp>
      <p:sp>
        <p:nvSpPr>
          <p:cNvPr id="18" name="标题 1"/>
          <p:cNvSpPr txBox="1">
            <a:spLocks/>
          </p:cNvSpPr>
          <p:nvPr/>
        </p:nvSpPr>
        <p:spPr>
          <a:xfrm>
            <a:off x="1471092" y="2112593"/>
            <a:ext cx="6296234" cy="21355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1.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Sự</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cần</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thiết</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phải</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bảo</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vệ</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lẽ</a:t>
            </a:r>
            <a:r>
              <a:rPr lang="en-US" altLang="zh-CN" b="1" dirty="0"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 </a:t>
            </a:r>
            <a:r>
              <a:rPr lang="en-US" altLang="zh-CN" b="1" dirty="0" err="1" smtClean="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rPr>
              <a:t>phải</a:t>
            </a:r>
            <a:endParaRPr lang="zh-CN" altLang="en-US" b="1" dirty="0">
              <a:solidFill>
                <a:schemeClr val="accent1"/>
              </a:solidFill>
              <a:latin typeface="Times New Roman" panose="02020603050405020304" pitchFamily="18" charset="0"/>
              <a:ea typeface="迷你简卡通" panose="03000509000000000000" pitchFamily="65" charset="-122"/>
              <a:cs typeface="Times New Roman" panose="02020603050405020304" pitchFamily="18" charset="0"/>
            </a:endParaRPr>
          </a:p>
        </p:txBody>
      </p:sp>
      <p:grpSp>
        <p:nvGrpSpPr>
          <p:cNvPr id="3" name="Group 2"/>
          <p:cNvGrpSpPr/>
          <p:nvPr/>
        </p:nvGrpSpPr>
        <p:grpSpPr>
          <a:xfrm>
            <a:off x="471894" y="864107"/>
            <a:ext cx="2462897" cy="402978"/>
            <a:chOff x="990600" y="830807"/>
            <a:chExt cx="2462897" cy="402978"/>
          </a:xfrm>
        </p:grpSpPr>
        <p:cxnSp>
          <p:nvCxnSpPr>
            <p:cNvPr id="27" name="直接连接符 26"/>
            <p:cNvCxnSpPr/>
            <p:nvPr/>
          </p:nvCxnSpPr>
          <p:spPr>
            <a:xfrm>
              <a:off x="990600" y="1029666"/>
              <a:ext cx="2462897"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28" name="五角星 27"/>
            <p:cNvSpPr/>
            <p:nvPr/>
          </p:nvSpPr>
          <p:spPr>
            <a:xfrm>
              <a:off x="2569630"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1965678"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1334692"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Group 4"/>
          <p:cNvGrpSpPr/>
          <p:nvPr/>
        </p:nvGrpSpPr>
        <p:grpSpPr>
          <a:xfrm>
            <a:off x="6145419" y="875096"/>
            <a:ext cx="2449696" cy="402978"/>
            <a:chOff x="5475104" y="830807"/>
            <a:chExt cx="2449696" cy="402978"/>
          </a:xfrm>
        </p:grpSpPr>
        <p:cxnSp>
          <p:nvCxnSpPr>
            <p:cNvPr id="26" name="直接连接符 25"/>
            <p:cNvCxnSpPr/>
            <p:nvPr/>
          </p:nvCxnSpPr>
          <p:spPr>
            <a:xfrm>
              <a:off x="5475104" y="1043285"/>
              <a:ext cx="2449696"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sp>
          <p:nvSpPr>
            <p:cNvPr id="31" name="五角星 30"/>
            <p:cNvSpPr/>
            <p:nvPr/>
          </p:nvSpPr>
          <p:spPr>
            <a:xfrm>
              <a:off x="7097011" y="830807"/>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31"/>
            <p:cNvSpPr/>
            <p:nvPr/>
          </p:nvSpPr>
          <p:spPr>
            <a:xfrm>
              <a:off x="6493059" y="839166"/>
              <a:ext cx="381000" cy="381000"/>
            </a:xfrm>
            <a:prstGeom prst="star5">
              <a:avLst>
                <a:gd name="adj" fmla="val 21917"/>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五角星 32"/>
            <p:cNvSpPr/>
            <p:nvPr/>
          </p:nvSpPr>
          <p:spPr>
            <a:xfrm>
              <a:off x="5862073" y="852785"/>
              <a:ext cx="381000" cy="381000"/>
            </a:xfrm>
            <a:prstGeom prst="star5">
              <a:avLst>
                <a:gd name="adj" fmla="val 2191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34418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93AC68C-16B1-2C29-59BF-38412B838CC2}"/>
              </a:ext>
            </a:extLst>
          </p:cNvPr>
          <p:cNvSpPr/>
          <p:nvPr/>
        </p:nvSpPr>
        <p:spPr>
          <a:xfrm>
            <a:off x="6096000" y="590550"/>
            <a:ext cx="2899972" cy="3554819"/>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500" b="1" dirty="0" err="1">
                <a:latin typeface="Times New Roman" panose="02020603050405020304" pitchFamily="18" charset="0"/>
                <a:cs typeface="Times New Roman" panose="02020603050405020304" pitchFamily="18" charset="0"/>
              </a:rPr>
              <a:t>Nhiệm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vụ</a:t>
            </a:r>
            <a:r>
              <a:rPr lang="en-US" sz="2500" b="1" dirty="0">
                <a:latin typeface="Times New Roman" panose="02020603050405020304" pitchFamily="18" charset="0"/>
                <a:cs typeface="Times New Roman" panose="02020603050405020304" pitchFamily="18" charset="0"/>
              </a:rPr>
              <a:t> </a:t>
            </a:r>
            <a:r>
              <a:rPr lang="en-US" sz="2500" b="1" dirty="0" smtClean="0">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Em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hãy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quan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sát</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hình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ảnh</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trong</a:t>
            </a:r>
            <a:r>
              <a:rPr lang="en-US" sz="2500" b="1" dirty="0">
                <a:latin typeface="Times New Roman" panose="02020603050405020304" pitchFamily="18" charset="0"/>
                <a:cs typeface="Times New Roman" panose="02020603050405020304" pitchFamily="18" charset="0"/>
              </a:rPr>
              <a:t> SGK tr. </a:t>
            </a:r>
            <a:r>
              <a:rPr lang="en-US" sz="2500" b="1" dirty="0" smtClean="0">
                <a:latin typeface="Times New Roman" panose="02020603050405020304" pitchFamily="18" charset="0"/>
                <a:cs typeface="Times New Roman" panose="02020603050405020304" pitchFamily="18" charset="0"/>
              </a:rPr>
              <a:t>20,21 </a:t>
            </a:r>
            <a:r>
              <a:rPr lang="en-US" sz="2500" b="1" dirty="0" err="1">
                <a:latin typeface="Times New Roman" panose="02020603050405020304" pitchFamily="18" charset="0"/>
                <a:cs typeface="Times New Roman" panose="02020603050405020304" pitchFamily="18" charset="0"/>
              </a:rPr>
              <a:t>và</a:t>
            </a:r>
            <a:r>
              <a:rPr lang="en-US" sz="2500" b="1" dirty="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chỉ</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rõ</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hành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động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việc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làm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lời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nói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thể</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hiện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lẽ</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phải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của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các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nhân</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vật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trong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mỗi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hình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ảnh</a:t>
            </a:r>
            <a:r>
              <a:rPr lang="en-US" sz="2500" b="1" dirty="0" smtClean="0">
                <a:latin typeface="Times New Roman" panose="02020603050405020304" pitchFamily="18" charset="0"/>
                <a:cs typeface="Times New Roman" panose="02020603050405020304" pitchFamily="18" charset="0"/>
              </a:rPr>
              <a:t>. </a:t>
            </a:r>
            <a:endParaRPr lang="en-US" sz="25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 y="32166"/>
            <a:ext cx="5676716" cy="25395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4672"/>
            <a:ext cx="5891134" cy="2514360"/>
          </a:xfrm>
          <a:prstGeom prst="rect">
            <a:avLst/>
          </a:prstGeom>
        </p:spPr>
      </p:pic>
    </p:spTree>
    <p:extLst>
      <p:ext uri="{BB962C8B-B14F-4D97-AF65-F5344CB8AC3E}">
        <p14:creationId xmlns:p14="http://schemas.microsoft.com/office/powerpoint/2010/main" val="2182757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93AC68C-16B1-2C29-59BF-38412B838CC2}"/>
              </a:ext>
            </a:extLst>
          </p:cNvPr>
          <p:cNvSpPr/>
          <p:nvPr/>
        </p:nvSpPr>
        <p:spPr>
          <a:xfrm>
            <a:off x="4114800" y="45595"/>
            <a:ext cx="4953000" cy="2031325"/>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800" dirty="0">
                <a:latin typeface="Times New Roman" panose="02020603050405020304" pitchFamily="18" charset="0"/>
                <a:cs typeface="Times New Roman" panose="02020603050405020304" pitchFamily="18" charset="0"/>
              </a:rPr>
              <a:t>- </a:t>
            </a:r>
            <a:r>
              <a:rPr lang="pt-BR" sz="1800" b="1" dirty="0">
                <a:latin typeface="Times New Roman" panose="02020603050405020304" pitchFamily="18" charset="0"/>
                <a:cs typeface="Times New Roman" panose="02020603050405020304" pitchFamily="18" charset="0"/>
              </a:rPr>
              <a:t>Ở  hình một</a:t>
            </a:r>
            <a:r>
              <a:rPr lang="pt-BR" sz="1800" dirty="0">
                <a:latin typeface="Times New Roman" panose="02020603050405020304" pitchFamily="18" charset="0"/>
                <a:cs typeface="Times New Roman" panose="02020603050405020304" pitchFamily="18" charset="0"/>
              </a:rPr>
              <a:t>: hình ảnh các bạn học sinh đi học bằng xe máy điện, làm nhiệm vụ tuyên truyền về an toàn giao thông đường bộ. Các bạn đã tuân thủ quy định về luật giao thông đường bộ là: đi về phía bên phải; đội mũ bảo hiểm đầy đủ.</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-&gt; Tác dụng: Đem đến sự an toàn cho bản thân và cho những người cùng tham gia</a:t>
            </a:r>
            <a:endParaRPr lang="vi-VN"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9" y="32166"/>
            <a:ext cx="3973422" cy="238718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2" y="2876550"/>
            <a:ext cx="3977552" cy="2266950"/>
          </a:xfrm>
          <a:prstGeom prst="rect">
            <a:avLst/>
          </a:prstGeom>
        </p:spPr>
      </p:pic>
      <p:sp>
        <p:nvSpPr>
          <p:cNvPr id="5" name="Rectangle 4">
            <a:extLst>
              <a:ext uri="{FF2B5EF4-FFF2-40B4-BE49-F238E27FC236}">
                <a16:creationId xmlns="" xmlns:a16="http://schemas.microsoft.com/office/drawing/2014/main" id="{E93AC68C-16B1-2C29-59BF-38412B838CC2}"/>
              </a:ext>
            </a:extLst>
          </p:cNvPr>
          <p:cNvSpPr/>
          <p:nvPr/>
        </p:nvSpPr>
        <p:spPr>
          <a:xfrm>
            <a:off x="4191000" y="2190750"/>
            <a:ext cx="4953000" cy="2862322"/>
          </a:xfrm>
          <a:prstGeom prst="rect">
            <a:avLst/>
          </a:prstGeom>
          <a:solidFill>
            <a:schemeClr val="bg2"/>
          </a:solidFill>
          <a:ln w="28575">
            <a:solidFill>
              <a:schemeClr val="tx1"/>
            </a:solidFill>
            <a:prstDash val="sysDash"/>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pt-BR" sz="1800" dirty="0">
                <a:latin typeface="Times New Roman" panose="02020603050405020304" pitchFamily="18" charset="0"/>
                <a:cs typeface="Times New Roman" panose="02020603050405020304" pitchFamily="18" charset="0"/>
              </a:rPr>
              <a:t>- </a:t>
            </a:r>
            <a:r>
              <a:rPr lang="pt-BR" sz="1800" b="1" dirty="0">
                <a:latin typeface="Times New Roman" panose="02020603050405020304" pitchFamily="18" charset="0"/>
                <a:cs typeface="Times New Roman" panose="02020603050405020304" pitchFamily="18" charset="0"/>
              </a:rPr>
              <a:t>Ở hình 2</a:t>
            </a:r>
            <a:r>
              <a:rPr lang="pt-BR" sz="1800" dirty="0">
                <a:latin typeface="Times New Roman" panose="02020603050405020304" pitchFamily="18" charset="0"/>
                <a:cs typeface="Times New Roman" panose="02020603050405020304" pitchFamily="18" charset="0"/>
              </a:rPr>
              <a:t>: bạn hs nam đã khuyên bạn nữ đến cơ quan chức năng để khai báo về</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vụ tai nạn giao thông mình đã chứng kiến, thể hiện bạn nam là người có trách</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nhiệm, có ý thức bảo vệ lẽ phải. Còn bạn nữ thì thờ ơ , vô trách nhiệm đối với</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những sự việc mà mình đã chứng kiến; không biết tôn trọng và bảo vệ lẽ phải.</a:t>
            </a:r>
            <a:endParaRPr lang="vi-VN" sz="1800" dirty="0">
              <a:latin typeface="Times New Roman" panose="02020603050405020304" pitchFamily="18" charset="0"/>
              <a:cs typeface="Times New Roman" panose="02020603050405020304" pitchFamily="18" charset="0"/>
            </a:endParaRPr>
          </a:p>
          <a:p>
            <a:r>
              <a:rPr lang="pt-BR" sz="1800" dirty="0">
                <a:latin typeface="Times New Roman" panose="02020603050405020304" pitchFamily="18" charset="0"/>
                <a:cs typeface="Times New Roman" panose="02020603050405020304" pitchFamily="18" charset="0"/>
              </a:rPr>
              <a:t>-&gt; Như vậy sẽ làm mất thời gian của cơ quan chức năng, ảnh hưởng đến</a:t>
            </a:r>
            <a:endParaRPr lang="vi-V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968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430" y="4157893"/>
            <a:ext cx="1216949" cy="1216949"/>
          </a:xfrm>
          <a:prstGeom prst="rect">
            <a:avLst/>
          </a:prstGeom>
        </p:spPr>
      </p:pic>
      <p:sp>
        <p:nvSpPr>
          <p:cNvPr id="13" name="矩形 12">
            <a:extLst>
              <a:ext uri="{FF2B5EF4-FFF2-40B4-BE49-F238E27FC236}">
                <a16:creationId xmlns="" xmlns:a16="http://schemas.microsoft.com/office/drawing/2014/main" id="{4B5AF6E7-C4D0-4E6E-8F81-CE55DC10F846}"/>
              </a:ext>
            </a:extLst>
          </p:cNvPr>
          <p:cNvSpPr/>
          <p:nvPr/>
        </p:nvSpPr>
        <p:spPr>
          <a:xfrm>
            <a:off x="5924016" y="1306967"/>
            <a:ext cx="184731" cy="36933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71143"/>
            <a:ext cx="9220200" cy="651936"/>
          </a:xfrm>
          <a:prstGeom prst="rect">
            <a:avLst/>
          </a:prstGeom>
        </p:spPr>
      </p:pic>
      <p:sp>
        <p:nvSpPr>
          <p:cNvPr id="11" name="文本框 20">
            <a:extLst>
              <a:ext uri="{FF2B5EF4-FFF2-40B4-BE49-F238E27FC236}">
                <a16:creationId xmlns="" xmlns:a16="http://schemas.microsoft.com/office/drawing/2014/main" id="{41709550-8102-4913-8D78-4D6C8E4600DD}"/>
              </a:ext>
            </a:extLst>
          </p:cNvPr>
          <p:cNvSpPr txBox="1"/>
          <p:nvPr/>
        </p:nvSpPr>
        <p:spPr>
          <a:xfrm>
            <a:off x="1143000" y="144114"/>
            <a:ext cx="6400800" cy="477054"/>
          </a:xfrm>
          <a:prstGeom prst="rect">
            <a:avLst/>
          </a:prstGeom>
          <a:noFill/>
        </p:spPr>
        <p:txBody>
          <a:bodyPr wrap="square" rtlCol="0">
            <a:spAutoFit/>
          </a:bodyPr>
          <a:lstStyle/>
          <a:p>
            <a:pPr algn="ct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Đọc</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thông</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tin: “Chu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Văn</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An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và</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Thất</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trảm</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500" b="1" dirty="0" err="1"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sớ</a:t>
            </a:r>
            <a:r>
              <a:rPr lang="en-US" altLang="zh-CN" sz="2500" b="1" dirty="0" smtClean="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rPr>
              <a:t>”</a:t>
            </a:r>
            <a:endParaRPr lang="zh-CN" altLang="en-US" sz="2000" b="1" dirty="0">
              <a:ln>
                <a:solidFill>
                  <a:srgbClr val="5A3312"/>
                </a:solidFill>
              </a:ln>
              <a:solidFill>
                <a:schemeClr val="accent5">
                  <a:lumMod val="50000"/>
                </a:schemeClr>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 name="TextBox 3"/>
          <p:cNvSpPr txBox="1"/>
          <p:nvPr/>
        </p:nvSpPr>
        <p:spPr>
          <a:xfrm>
            <a:off x="228600" y="796050"/>
            <a:ext cx="8610600" cy="3970318"/>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Chu </a:t>
            </a:r>
            <a:r>
              <a:rPr lang="vi-VN" dirty="0">
                <a:latin typeface="Times New Roman" panose="02020603050405020304" pitchFamily="18" charset="0"/>
                <a:cs typeface="Times New Roman" panose="02020603050405020304" pitchFamily="18" charset="0"/>
              </a:rPr>
              <a:t>Văn An (1292 – 1370), người Thanh Đàm (nay là làng Thanh Liệt, huyện Thanh Trì, Hà Nội), là nhà giáo, thầy thuốc, đại quan dưới triều Trần. Chu Văn An tỉnh cương nghị, thẳng thắn, sửa mình trong sạch, không cầu lợi lộc. Ông được vua Minh Tông mời làm Quốc Tử giám từ nghiệp, dạy thái tử học. Đến đời vua Dụ Tông, vua ham chơi, lười chính sự, quyền thần nhiều kẻ làm trái phép nước. Chu Văn An khuyên can nhưng vua không nghe, bèn dâng sớ xin chém bay tên nịnh thần, đều là những kẻ quyền thế được vua yêu. Người bấy giờ gọi là "Thất trảm sớ.</a:t>
            </a:r>
          </a:p>
          <a:p>
            <a:r>
              <a:rPr lang="vi-VN" dirty="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Sau </a:t>
            </a:r>
            <a:r>
              <a:rPr lang="vi-VN" dirty="0">
                <a:latin typeface="Times New Roman" panose="02020603050405020304" pitchFamily="18" charset="0"/>
                <a:cs typeface="Times New Roman" panose="02020603050405020304" pitchFamily="18" charset="0"/>
              </a:rPr>
              <a:t>khi dâng “Thất trảm sớ" nhưng không được vua trả lời, Chu Văn An rời kinh thành về vùng đất Chi Linh (Hải Dương) mở trường tiếp tục dạy học. Dù ở xa, nhiều học trò cũ làm quan vẫn về thăm ông. Khi học trò về thăm, ai làm điều gì chưa đúng phép, ông vẫn nghiêm khắc dạy bảo. Điều này khiến học trò càng thêm kính mến.</a:t>
            </a:r>
          </a:p>
          <a:p>
            <a:pPr algn="just"/>
            <a:r>
              <a:rPr lang="vi-VN" i="1" dirty="0" smtClean="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Theo Đại Việt sử ki toàn thư: Bản in Nội các quan bản – Mộc bản khắc năm Chính Hoà thứ 18 (1697), NXB Khoa học xã hội và Công ty Văn hoá Đông Á, 2010, quyền VII Đại Việt sử kí bản kí toàn thư, tr.300)</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546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600" y="886747"/>
            <a:ext cx="7848600" cy="4047203"/>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1400" b="1" dirty="0" err="1">
                <a:latin typeface="#9Slide05 Brannboll Ny" panose="02000000000000000000" pitchFamily="2" charset="0"/>
              </a:rPr>
              <a:t>Em</a:t>
            </a:r>
            <a:r>
              <a:rPr lang="en-US" sz="1400" b="1" dirty="0">
                <a:latin typeface="#9Slide05 Brannboll Ny" panose="02000000000000000000" pitchFamily="2" charset="0"/>
              </a:rPr>
              <a:t> </a:t>
            </a:r>
            <a:r>
              <a:rPr lang="en-US" sz="1400" b="1" dirty="0" err="1">
                <a:latin typeface="#9Slide05 Brannboll Ny" panose="02000000000000000000" pitchFamily="2" charset="0"/>
              </a:rPr>
              <a:t>hãy</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biết</a:t>
            </a:r>
            <a:r>
              <a:rPr lang="en-US" sz="1400" b="1" dirty="0">
                <a:latin typeface="#9Slide05 Brannboll Ny" panose="02000000000000000000" pitchFamily="2" charset="0"/>
              </a:rPr>
              <a:t> </a:t>
            </a:r>
            <a:r>
              <a:rPr lang="en-US" sz="1400" b="1" dirty="0" err="1">
                <a:latin typeface="#9Slide05 Brannboll Ny" panose="02000000000000000000" pitchFamily="2" charset="0"/>
              </a:rPr>
              <a:t>vì</a:t>
            </a:r>
            <a:r>
              <a:rPr lang="en-US" sz="1400" b="1" dirty="0">
                <a:latin typeface="#9Slide05 Brannboll Ny" panose="02000000000000000000" pitchFamily="2" charset="0"/>
              </a:rPr>
              <a:t> </a:t>
            </a:r>
            <a:r>
              <a:rPr lang="en-US" sz="1400" b="1" dirty="0" err="1">
                <a:latin typeface="#9Slide05 Brannboll Ny" panose="02000000000000000000" pitchFamily="2" charset="0"/>
              </a:rPr>
              <a:t>sao</a:t>
            </a:r>
            <a:r>
              <a:rPr lang="en-US" sz="1400" b="1" dirty="0">
                <a:latin typeface="#9Slide05 Brannboll Ny" panose="02000000000000000000" pitchFamily="2" charset="0"/>
              </a:rPr>
              <a:t> </a:t>
            </a:r>
            <a:r>
              <a:rPr lang="en-US" sz="1400" b="1" dirty="0" err="1">
                <a:latin typeface="#9Slide05 Brannboll Ny" panose="02000000000000000000" pitchFamily="2" charset="0"/>
              </a:rPr>
              <a:t>cô</a:t>
            </a:r>
            <a:r>
              <a:rPr lang="en-US" sz="1400" b="1" dirty="0">
                <a:latin typeface="#9Slide05 Brannboll Ny" panose="02000000000000000000" pitchFamily="2" charset="0"/>
              </a:rPr>
              <a:t> </a:t>
            </a:r>
            <a:r>
              <a:rPr lang="en-US" sz="1400" b="1" dirty="0" err="1">
                <a:latin typeface="#9Slide05 Brannboll Ny" panose="02000000000000000000" pitchFamily="2" charset="0"/>
              </a:rPr>
              <a:t>bán</a:t>
            </a:r>
            <a:r>
              <a:rPr lang="en-US" sz="1400" b="1" dirty="0">
                <a:latin typeface="#9Slide05 Brannboll Ny" panose="02000000000000000000" pitchFamily="2" charset="0"/>
              </a:rPr>
              <a:t> </a:t>
            </a:r>
            <a:r>
              <a:rPr lang="en-US" sz="1400" b="1" dirty="0" err="1">
                <a:latin typeface="#9Slide05 Brannboll Ny" panose="02000000000000000000" pitchFamily="2" charset="0"/>
              </a:rPr>
              <a:t>vé</a:t>
            </a:r>
            <a:r>
              <a:rPr lang="en-US" sz="1400" b="1" dirty="0">
                <a:latin typeface="#9Slide05 Brannboll Ny" panose="02000000000000000000" pitchFamily="2" charset="0"/>
              </a:rPr>
              <a:t> </a:t>
            </a:r>
            <a:r>
              <a:rPr lang="en-US" sz="1400" b="1" dirty="0" err="1">
                <a:latin typeface="#9Slide05 Brannboll Ny" panose="02000000000000000000" pitchFamily="2" charset="0"/>
              </a:rPr>
              <a:t>trong</a:t>
            </a:r>
            <a:r>
              <a:rPr lang="en-US" sz="1400" b="1" dirty="0">
                <a:latin typeface="#9Slide05 Brannboll Ny" panose="02000000000000000000" pitchFamily="2" charset="0"/>
              </a:rPr>
              <a:t> </a:t>
            </a:r>
            <a:r>
              <a:rPr lang="en-US" sz="1400" b="1" dirty="0" err="1">
                <a:latin typeface="#9Slide05 Brannboll Ny" panose="02000000000000000000" pitchFamily="2" charset="0"/>
              </a:rPr>
              <a:t>câu</a:t>
            </a:r>
            <a:r>
              <a:rPr lang="en-US" sz="1400" b="1" dirty="0">
                <a:latin typeface="#9Slide05 Brannboll Ny" panose="02000000000000000000" pitchFamily="2" charset="0"/>
              </a:rPr>
              <a:t> </a:t>
            </a:r>
            <a:r>
              <a:rPr lang="en-US" sz="1400" b="1" dirty="0" err="1">
                <a:latin typeface="#9Slide05 Brannboll Ny" panose="02000000000000000000" pitchFamily="2" charset="0"/>
              </a:rPr>
              <a:t>chuyện</a:t>
            </a:r>
            <a:r>
              <a:rPr lang="en-US" sz="1400" b="1" dirty="0">
                <a:latin typeface="#9Slide05 Brannboll Ny" panose="02000000000000000000" pitchFamily="2" charset="0"/>
              </a:rPr>
              <a:t> </a:t>
            </a:r>
            <a:r>
              <a:rPr lang="en-US" sz="1400" b="1" dirty="0" err="1">
                <a:latin typeface="#9Slide05 Brannboll Ny" panose="02000000000000000000" pitchFamily="2" charset="0"/>
              </a:rPr>
              <a:t>đã</a:t>
            </a:r>
            <a:r>
              <a:rPr lang="en-US" sz="1400" b="1" dirty="0">
                <a:latin typeface="#9Slide05 Brannboll Ny" panose="02000000000000000000" pitchFamily="2" charset="0"/>
              </a:rPr>
              <a:t> </a:t>
            </a:r>
            <a:r>
              <a:rPr lang="en-US" sz="1400" b="1" dirty="0" err="1">
                <a:latin typeface="#9Slide05 Brannboll Ny" panose="02000000000000000000" pitchFamily="2" charset="0"/>
              </a:rPr>
              <a:t>cho</a:t>
            </a:r>
            <a:r>
              <a:rPr lang="en-US" sz="1400" b="1" dirty="0">
                <a:latin typeface="#9Slide05 Brannboll Ny" panose="02000000000000000000" pitchFamily="2" charset="0"/>
              </a:rPr>
              <a:t> </a:t>
            </a:r>
            <a:r>
              <a:rPr lang="en-US" sz="1400" b="1" dirty="0" err="1">
                <a:latin typeface="#9Slide05 Brannboll Ny" panose="02000000000000000000" pitchFamily="2" charset="0"/>
              </a:rPr>
              <a:t>ông</a:t>
            </a:r>
            <a:r>
              <a:rPr lang="en-US" sz="1400" b="1" dirty="0">
                <a:latin typeface="#9Slide05 Brannboll Ny" panose="02000000000000000000" pitchFamily="2" charset="0"/>
              </a:rPr>
              <a:t> </a:t>
            </a:r>
            <a:r>
              <a:rPr lang="en-US" sz="1400" b="1" dirty="0" err="1">
                <a:latin typeface="#9Slide05 Brannboll Ny" panose="02000000000000000000" pitchFamily="2" charset="0"/>
              </a:rPr>
              <a:t>của</a:t>
            </a:r>
            <a:r>
              <a:rPr lang="en-US" sz="1400" b="1" dirty="0">
                <a:latin typeface="#9Slide05 Brannboll Ny" panose="02000000000000000000" pitchFamily="2" charset="0"/>
              </a:rPr>
              <a:t> </a:t>
            </a:r>
            <a:r>
              <a:rPr lang="en-US" sz="1400" b="1" dirty="0" err="1">
                <a:latin typeface="#9Slide05 Brannboll Ny" panose="02000000000000000000" pitchFamily="2" charset="0"/>
              </a:rPr>
              <a:t>cậu</a:t>
            </a:r>
            <a:r>
              <a:rPr lang="en-US" sz="1400" b="1" dirty="0">
                <a:latin typeface="#9Slide05 Brannboll Ny" panose="02000000000000000000" pitchFamily="2" charset="0"/>
              </a:rPr>
              <a:t> </a:t>
            </a:r>
            <a:r>
              <a:rPr lang="en-US" sz="1400" b="1" dirty="0" err="1">
                <a:latin typeface="#9Slide05 Brannboll Ny" panose="02000000000000000000" pitchFamily="2" charset="0"/>
              </a:rPr>
              <a:t>bé</a:t>
            </a:r>
            <a:r>
              <a:rPr lang="en-US" sz="1400" b="1" dirty="0">
                <a:latin typeface="#9Slide05 Brannboll Ny" panose="02000000000000000000" pitchFamily="2" charset="0"/>
              </a:rPr>
              <a:t> </a:t>
            </a:r>
            <a:r>
              <a:rPr lang="en-US" sz="1400" b="1" dirty="0" err="1">
                <a:latin typeface="#9Slide05 Brannboll Ny" panose="02000000000000000000" pitchFamily="2" charset="0"/>
              </a:rPr>
              <a:t>vay</a:t>
            </a:r>
            <a:r>
              <a:rPr lang="en-US" sz="1400" b="1" dirty="0">
                <a:latin typeface="#9Slide05 Brannboll Ny" panose="02000000000000000000" pitchFamily="2" charset="0"/>
              </a:rPr>
              <a:t> </a:t>
            </a:r>
            <a:r>
              <a:rPr lang="en-US" sz="1400" b="1" dirty="0" err="1">
                <a:latin typeface="#9Slide05 Brannboll Ny" panose="02000000000000000000" pitchFamily="2" charset="0"/>
              </a:rPr>
              <a:t>tiền</a:t>
            </a:r>
            <a:r>
              <a:rPr lang="en-US" sz="1400" b="1" dirty="0">
                <a:latin typeface="#9Slide05 Brannboll Ny" panose="02000000000000000000" pitchFamily="2" charset="0"/>
              </a:rPr>
              <a:t>?</a:t>
            </a:r>
            <a:endParaRPr lang="en-US" sz="1400" b="1" dirty="0">
              <a:solidFill>
                <a:sysClr val="windowText" lastClr="000000">
                  <a:hueOff val="0"/>
                  <a:satOff val="0"/>
                  <a:lumOff val="0"/>
                  <a:alphaOff val="0"/>
                </a:sys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618" y="2618583"/>
            <a:ext cx="1562554" cy="2452210"/>
          </a:xfrm>
          <a:prstGeom prst="rect">
            <a:avLst/>
          </a:prstGeom>
        </p:spPr>
      </p:pic>
      <p:grpSp>
        <p:nvGrpSpPr>
          <p:cNvPr id="18" name="Group 17"/>
          <p:cNvGrpSpPr/>
          <p:nvPr/>
        </p:nvGrpSpPr>
        <p:grpSpPr>
          <a:xfrm>
            <a:off x="0" y="-62646"/>
            <a:ext cx="9146488" cy="1116298"/>
            <a:chOff x="0" y="-62646"/>
            <a:chExt cx="9146488" cy="1116298"/>
          </a:xfrm>
        </p:grpSpPr>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4" name="Rounded Rectangle 3"/>
          <p:cNvSpPr/>
          <p:nvPr/>
        </p:nvSpPr>
        <p:spPr>
          <a:xfrm>
            <a:off x="484239" y="1200973"/>
            <a:ext cx="7372624" cy="1154162"/>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494590" y="1209180"/>
            <a:ext cx="1591900" cy="1154162"/>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TextBox 9"/>
          <p:cNvSpPr txBox="1"/>
          <p:nvPr/>
        </p:nvSpPr>
        <p:spPr>
          <a:xfrm>
            <a:off x="2093863" y="1389927"/>
            <a:ext cx="5743335" cy="800219"/>
          </a:xfrm>
          <a:prstGeom prst="rect">
            <a:avLst/>
          </a:prstGeom>
          <a:noFill/>
        </p:spPr>
        <p:txBody>
          <a:bodyPr wrap="square" rtlCol="0">
            <a:spAutoFit/>
          </a:bodyPr>
          <a:lstStyle/>
          <a:p>
            <a:pPr algn="just"/>
            <a:r>
              <a:rPr lang="es-ES" sz="2300" b="1" dirty="0" smtClean="0">
                <a:latin typeface="Times New Roman" panose="02020603050405020304" pitchFamily="18" charset="0"/>
                <a:cs typeface="Times New Roman" panose="02020603050405020304" pitchFamily="18" charset="0"/>
              </a:rPr>
              <a:t>a. </a:t>
            </a:r>
            <a:r>
              <a:rPr lang="es-ES" sz="2300" b="1" dirty="0" err="1" smtClean="0">
                <a:latin typeface="Times New Roman" panose="02020603050405020304" pitchFamily="18" charset="0"/>
                <a:cs typeface="Times New Roman" panose="02020603050405020304" pitchFamily="18" charset="0"/>
              </a:rPr>
              <a:t>Em</a:t>
            </a:r>
            <a:r>
              <a:rPr lang="es-ES" sz="2300" b="1" dirty="0" smtClean="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hãy</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cho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biết</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tại</a:t>
            </a:r>
            <a:r>
              <a:rPr lang="es-ES" sz="2300" b="1" dirty="0">
                <a:latin typeface="Times New Roman" panose="02020603050405020304" pitchFamily="18" charset="0"/>
                <a:cs typeface="Times New Roman" panose="02020603050405020304" pitchFamily="18" charset="0"/>
              </a:rPr>
              <a:t> sao </a:t>
            </a:r>
            <a:r>
              <a:rPr lang="es-ES" sz="2300" b="1" dirty="0" err="1">
                <a:latin typeface="Times New Roman" panose="02020603050405020304" pitchFamily="18" charset="0"/>
                <a:cs typeface="Times New Roman" panose="02020603050405020304" pitchFamily="18" charset="0"/>
              </a:rPr>
              <a:t>thầy</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giáo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Chu</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Văn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An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lại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dâng</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Thất</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trảm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sở</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476865" y="2526420"/>
            <a:ext cx="7345585" cy="1112130"/>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ounded Rectangle 15"/>
          <p:cNvSpPr/>
          <p:nvPr/>
        </p:nvSpPr>
        <p:spPr>
          <a:xfrm>
            <a:off x="484239" y="2526420"/>
            <a:ext cx="1602250" cy="1112130"/>
          </a:xfrm>
          <a:prstGeom prst="roundRect">
            <a:avLst>
              <a:gd name="adj" fmla="val 10000"/>
            </a:avLst>
          </a:prstGeom>
          <a:blipFill>
            <a:blip r:embed="rId8">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4" name="TextBox 13"/>
          <p:cNvSpPr txBox="1"/>
          <p:nvPr/>
        </p:nvSpPr>
        <p:spPr>
          <a:xfrm>
            <a:off x="2093863" y="2724150"/>
            <a:ext cx="5728587" cy="800219"/>
          </a:xfrm>
          <a:prstGeom prst="rect">
            <a:avLst/>
          </a:prstGeom>
          <a:noFill/>
        </p:spPr>
        <p:txBody>
          <a:bodyPr wrap="square" rtlCol="0">
            <a:spAutoFit/>
          </a:bodyPr>
          <a:lstStyle/>
          <a:p>
            <a:r>
              <a:rPr lang="es-ES" sz="2300" b="1" dirty="0" smtClean="0">
                <a:latin typeface="Times New Roman" panose="02020603050405020304" pitchFamily="18" charset="0"/>
                <a:cs typeface="Times New Roman" panose="02020603050405020304" pitchFamily="18" charset="0"/>
              </a:rPr>
              <a:t>b. </a:t>
            </a:r>
            <a:r>
              <a:rPr lang="es-ES" sz="2300" b="1" dirty="0" err="1" smtClean="0">
                <a:latin typeface="Times New Roman" panose="02020603050405020304" pitchFamily="18" charset="0"/>
                <a:cs typeface="Times New Roman" panose="02020603050405020304" pitchFamily="18" charset="0"/>
              </a:rPr>
              <a:t>Theo</a:t>
            </a:r>
            <a:r>
              <a:rPr lang="es-ES" sz="2300" b="1" dirty="0" smtClean="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việc</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đó</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có</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không</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
        <p:nvSpPr>
          <p:cNvPr id="15" name="Rounded Rectangle 14"/>
          <p:cNvSpPr/>
          <p:nvPr/>
        </p:nvSpPr>
        <p:spPr>
          <a:xfrm>
            <a:off x="494590" y="3722099"/>
            <a:ext cx="7318028" cy="1032719"/>
          </a:xfrm>
          <a:prstGeom prst="roundRect">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ounded Rectangle 18"/>
          <p:cNvSpPr/>
          <p:nvPr/>
        </p:nvSpPr>
        <p:spPr>
          <a:xfrm>
            <a:off x="494589" y="3722099"/>
            <a:ext cx="1591899" cy="1032719"/>
          </a:xfrm>
          <a:prstGeom prst="roundRect">
            <a:avLst>
              <a:gd name="adj" fmla="val 10000"/>
            </a:avLst>
          </a:prstGeom>
          <a:blipFill>
            <a:blip r:embed="rId9"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7" name="TextBox 16"/>
          <p:cNvSpPr txBox="1"/>
          <p:nvPr/>
        </p:nvSpPr>
        <p:spPr>
          <a:xfrm>
            <a:off x="2093863" y="3864908"/>
            <a:ext cx="5711380" cy="800219"/>
          </a:xfrm>
          <a:prstGeom prst="rect">
            <a:avLst/>
          </a:prstGeom>
          <a:noFill/>
        </p:spPr>
        <p:txBody>
          <a:bodyPr wrap="square" rtlCol="0">
            <a:spAutoFit/>
          </a:bodyPr>
          <a:lstStyle/>
          <a:p>
            <a:r>
              <a:rPr lang="es-ES" sz="2300" b="1" dirty="0">
                <a:latin typeface="Times New Roman" panose="02020603050405020304" pitchFamily="18" charset="0"/>
                <a:cs typeface="Times New Roman" panose="02020603050405020304" pitchFamily="18" charset="0"/>
              </a:rPr>
              <a:t>c) </a:t>
            </a:r>
            <a:r>
              <a:rPr lang="es-ES" sz="2300" b="1" dirty="0" err="1">
                <a:latin typeface="Times New Roman" panose="02020603050405020304" pitchFamily="18" charset="0"/>
                <a:cs typeface="Times New Roman" panose="02020603050405020304" pitchFamily="18" charset="0"/>
              </a:rPr>
              <a:t>Em</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hiểu</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gì</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Thế</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nào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là</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Vì</a:t>
            </a:r>
            <a:r>
              <a:rPr lang="es-ES" sz="2300" b="1" dirty="0">
                <a:latin typeface="Times New Roman" panose="02020603050405020304" pitchFamily="18" charset="0"/>
                <a:cs typeface="Times New Roman" panose="02020603050405020304" pitchFamily="18" charset="0"/>
              </a:rPr>
              <a:t> sao </a:t>
            </a:r>
            <a:r>
              <a:rPr lang="es-ES" sz="2300" b="1" dirty="0" err="1">
                <a:latin typeface="Times New Roman" panose="02020603050405020304" pitchFamily="18" charset="0"/>
                <a:cs typeface="Times New Roman" panose="02020603050405020304" pitchFamily="18" charset="0"/>
              </a:rPr>
              <a:t>chúng</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ta</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cần</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bảo</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vệ</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lẽ</a:t>
            </a:r>
            <a:r>
              <a:rPr lang="es-ES" sz="2300" b="1" dirty="0">
                <a:latin typeface="Times New Roman" panose="02020603050405020304" pitchFamily="18" charset="0"/>
                <a:cs typeface="Times New Roman" panose="02020603050405020304" pitchFamily="18" charset="0"/>
              </a:rPr>
              <a:t> </a:t>
            </a:r>
            <a:r>
              <a:rPr lang="es-ES" sz="2300" b="1" dirty="0" err="1">
                <a:latin typeface="Times New Roman" panose="02020603050405020304" pitchFamily="18" charset="0"/>
                <a:cs typeface="Times New Roman" panose="02020603050405020304" pitchFamily="18" charset="0"/>
              </a:rPr>
              <a:t>phải</a:t>
            </a:r>
            <a:r>
              <a:rPr lang="es-ES" sz="2300" b="1" dirty="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387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40"/>
          <p:cNvSpPr/>
          <p:nvPr/>
        </p:nvSpPr>
        <p:spPr>
          <a:xfrm>
            <a:off x="228600" y="863985"/>
            <a:ext cx="7924800" cy="4069965"/>
          </a:xfrm>
          <a:custGeom>
            <a:avLst/>
            <a:gdLst>
              <a:gd name="connsiteX0" fmla="*/ 0 w 8041229"/>
              <a:gd name="connsiteY0" fmla="*/ 677424 h 4064461"/>
              <a:gd name="connsiteX1" fmla="*/ 677424 w 8041229"/>
              <a:gd name="connsiteY1" fmla="*/ 0 h 4064461"/>
              <a:gd name="connsiteX2" fmla="*/ 7363805 w 8041229"/>
              <a:gd name="connsiteY2" fmla="*/ 0 h 4064461"/>
              <a:gd name="connsiteX3" fmla="*/ 8041229 w 8041229"/>
              <a:gd name="connsiteY3" fmla="*/ 677424 h 4064461"/>
              <a:gd name="connsiteX4" fmla="*/ 8041229 w 8041229"/>
              <a:gd name="connsiteY4" fmla="*/ 3387037 h 4064461"/>
              <a:gd name="connsiteX5" fmla="*/ 7363805 w 8041229"/>
              <a:gd name="connsiteY5" fmla="*/ 4064461 h 4064461"/>
              <a:gd name="connsiteX6" fmla="*/ 677424 w 8041229"/>
              <a:gd name="connsiteY6" fmla="*/ 4064461 h 4064461"/>
              <a:gd name="connsiteX7" fmla="*/ 0 w 8041229"/>
              <a:gd name="connsiteY7" fmla="*/ 3387037 h 4064461"/>
              <a:gd name="connsiteX8" fmla="*/ 0 w 8041229"/>
              <a:gd name="connsiteY8" fmla="*/ 677424 h 4064461"/>
              <a:gd name="connsiteX0" fmla="*/ 0 w 8041229"/>
              <a:gd name="connsiteY0" fmla="*/ 770943 h 4157980"/>
              <a:gd name="connsiteX1" fmla="*/ 760551 w 8041229"/>
              <a:gd name="connsiteY1" fmla="*/ 0 h 4157980"/>
              <a:gd name="connsiteX2" fmla="*/ 7363805 w 8041229"/>
              <a:gd name="connsiteY2" fmla="*/ 93519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770943 h 4157980"/>
              <a:gd name="connsiteX1" fmla="*/ 760551 w 8041229"/>
              <a:gd name="connsiteY1" fmla="*/ 0 h 4157980"/>
              <a:gd name="connsiteX2" fmla="*/ 7114423 w 8041229"/>
              <a:gd name="connsiteY2" fmla="*/ 124692 h 4157980"/>
              <a:gd name="connsiteX3" fmla="*/ 8041229 w 8041229"/>
              <a:gd name="connsiteY3" fmla="*/ 770943 h 4157980"/>
              <a:gd name="connsiteX4" fmla="*/ 8041229 w 8041229"/>
              <a:gd name="connsiteY4" fmla="*/ 3480556 h 4157980"/>
              <a:gd name="connsiteX5" fmla="*/ 7363805 w 8041229"/>
              <a:gd name="connsiteY5" fmla="*/ 4157980 h 4157980"/>
              <a:gd name="connsiteX6" fmla="*/ 677424 w 8041229"/>
              <a:gd name="connsiteY6" fmla="*/ 4157980 h 4157980"/>
              <a:gd name="connsiteX7" fmla="*/ 0 w 8041229"/>
              <a:gd name="connsiteY7" fmla="*/ 3480556 h 4157980"/>
              <a:gd name="connsiteX8" fmla="*/ 0 w 8041229"/>
              <a:gd name="connsiteY8" fmla="*/ 770943 h 41579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677424 w 8041229"/>
              <a:gd name="connsiteY6" fmla="*/ 4043680 h 4043680"/>
              <a:gd name="connsiteX7" fmla="*/ 0 w 8041229"/>
              <a:gd name="connsiteY7" fmla="*/ 3366256 h 4043680"/>
              <a:gd name="connsiteX8" fmla="*/ 0 w 8041229"/>
              <a:gd name="connsiteY8" fmla="*/ 656643 h 4043680"/>
              <a:gd name="connsiteX0" fmla="*/ 0 w 8041229"/>
              <a:gd name="connsiteY0" fmla="*/ 656643 h 4043680"/>
              <a:gd name="connsiteX1" fmla="*/ 1020324 w 8041229"/>
              <a:gd name="connsiteY1" fmla="*/ 0 h 4043680"/>
              <a:gd name="connsiteX2" fmla="*/ 7114423 w 8041229"/>
              <a:gd name="connsiteY2" fmla="*/ 10392 h 4043680"/>
              <a:gd name="connsiteX3" fmla="*/ 8041229 w 8041229"/>
              <a:gd name="connsiteY3" fmla="*/ 656643 h 4043680"/>
              <a:gd name="connsiteX4" fmla="*/ 8041229 w 8041229"/>
              <a:gd name="connsiteY4" fmla="*/ 3366256 h 4043680"/>
              <a:gd name="connsiteX5" fmla="*/ 7363805 w 8041229"/>
              <a:gd name="connsiteY5" fmla="*/ 4043680 h 4043680"/>
              <a:gd name="connsiteX6" fmla="*/ 781333 w 8041229"/>
              <a:gd name="connsiteY6" fmla="*/ 4002116 h 4043680"/>
              <a:gd name="connsiteX7" fmla="*/ 0 w 8041229"/>
              <a:gd name="connsiteY7" fmla="*/ 3366256 h 4043680"/>
              <a:gd name="connsiteX8" fmla="*/ 0 w 8041229"/>
              <a:gd name="connsiteY8" fmla="*/ 656643 h 4043680"/>
              <a:gd name="connsiteX0" fmla="*/ 0 w 8041229"/>
              <a:gd name="connsiteY0" fmla="*/ 656643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0 w 8041229"/>
              <a:gd name="connsiteY8" fmla="*/ 656643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8041229 w 8041229"/>
              <a:gd name="connsiteY4" fmla="*/ 3366256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7114423 w 8041229"/>
              <a:gd name="connsiteY2" fmla="*/ 10392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020324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771523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687816 h 4002116"/>
              <a:gd name="connsiteX1" fmla="*/ 1290487 w 8041229"/>
              <a:gd name="connsiteY1" fmla="*/ 0 h 4002116"/>
              <a:gd name="connsiteX2" fmla="*/ 6532532 w 8041229"/>
              <a:gd name="connsiteY2" fmla="*/ 1 h 4002116"/>
              <a:gd name="connsiteX3" fmla="*/ 8041229 w 8041229"/>
              <a:gd name="connsiteY3" fmla="*/ 656643 h 4002116"/>
              <a:gd name="connsiteX4" fmla="*/ 7926929 w 8041229"/>
              <a:gd name="connsiteY4" fmla="*/ 3397429 h 4002116"/>
              <a:gd name="connsiteX5" fmla="*/ 7145596 w 8041229"/>
              <a:gd name="connsiteY5" fmla="*/ 3970944 h 4002116"/>
              <a:gd name="connsiteX6" fmla="*/ 781333 w 8041229"/>
              <a:gd name="connsiteY6" fmla="*/ 4002116 h 4002116"/>
              <a:gd name="connsiteX7" fmla="*/ 0 w 8041229"/>
              <a:gd name="connsiteY7" fmla="*/ 3366256 h 4002116"/>
              <a:gd name="connsiteX8" fmla="*/ 114300 w 8041229"/>
              <a:gd name="connsiteY8" fmla="*/ 687816 h 400211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 name="connsiteX0" fmla="*/ 114300 w 8041229"/>
              <a:gd name="connsiteY0" fmla="*/ 708596 h 4022896"/>
              <a:gd name="connsiteX1" fmla="*/ 1290487 w 8041229"/>
              <a:gd name="connsiteY1" fmla="*/ 20780 h 4022896"/>
              <a:gd name="connsiteX2" fmla="*/ 6709178 w 8041229"/>
              <a:gd name="connsiteY2" fmla="*/ 0 h 4022896"/>
              <a:gd name="connsiteX3" fmla="*/ 8041229 w 8041229"/>
              <a:gd name="connsiteY3" fmla="*/ 677423 h 4022896"/>
              <a:gd name="connsiteX4" fmla="*/ 7926929 w 8041229"/>
              <a:gd name="connsiteY4" fmla="*/ 3418209 h 4022896"/>
              <a:gd name="connsiteX5" fmla="*/ 7145596 w 8041229"/>
              <a:gd name="connsiteY5" fmla="*/ 3991724 h 4022896"/>
              <a:gd name="connsiteX6" fmla="*/ 781333 w 8041229"/>
              <a:gd name="connsiteY6" fmla="*/ 4022896 h 4022896"/>
              <a:gd name="connsiteX7" fmla="*/ 0 w 8041229"/>
              <a:gd name="connsiteY7" fmla="*/ 3387036 h 4022896"/>
              <a:gd name="connsiteX8" fmla="*/ 114300 w 8041229"/>
              <a:gd name="connsiteY8" fmla="*/ 708596 h 402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229" h="4022896">
                <a:moveTo>
                  <a:pt x="114300" y="708596"/>
                </a:moveTo>
                <a:cubicBezTo>
                  <a:pt x="83127" y="282510"/>
                  <a:pt x="916356" y="41562"/>
                  <a:pt x="1290487" y="20780"/>
                </a:cubicBezTo>
                <a:cubicBezTo>
                  <a:pt x="3127889" y="96980"/>
                  <a:pt x="4902948" y="6927"/>
                  <a:pt x="6709178" y="0"/>
                </a:cubicBezTo>
                <a:cubicBezTo>
                  <a:pt x="7249564" y="31173"/>
                  <a:pt x="7885366" y="292901"/>
                  <a:pt x="8041229" y="677423"/>
                </a:cubicBezTo>
                <a:lnTo>
                  <a:pt x="7926929" y="3418209"/>
                </a:lnTo>
                <a:cubicBezTo>
                  <a:pt x="7926929" y="3792340"/>
                  <a:pt x="7519727" y="3991724"/>
                  <a:pt x="7145596" y="3991724"/>
                </a:cubicBezTo>
                <a:lnTo>
                  <a:pt x="781333" y="4022896"/>
                </a:lnTo>
                <a:cubicBezTo>
                  <a:pt x="407202" y="4022896"/>
                  <a:pt x="0" y="3761167"/>
                  <a:pt x="0" y="3387036"/>
                </a:cubicBezTo>
                <a:lnTo>
                  <a:pt x="114300" y="708596"/>
                </a:lnTo>
                <a:close/>
              </a:path>
            </a:pathLst>
          </a:custGeom>
          <a:solidFill>
            <a:schemeClr val="bg1"/>
          </a:solidFill>
          <a:ln w="28575">
            <a:solidFill>
              <a:srgbClr val="51D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1400" b="1" dirty="0">
              <a:solidFill>
                <a:schemeClr val="accent5">
                  <a:lumMod val="50000"/>
                </a:schemeClr>
              </a:solidFill>
              <a:latin typeface="#9Slide05 Brannboll Ny" panose="02000000000000000000" pitchFamily="2" charset="0"/>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365" y="3012813"/>
            <a:ext cx="1339144" cy="2101600"/>
          </a:xfrm>
          <a:prstGeom prst="rect">
            <a:avLst/>
          </a:prstGeom>
        </p:spPr>
      </p:pic>
      <p:pic>
        <p:nvPicPr>
          <p:cNvPr id="7" name="Picture 4" descr="https://gatorball.files.wordpress.com/2011/03/hybrid-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96"/>
            <a:ext cx="1499937" cy="10499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tle 1"/>
          <p:cNvSpPr txBox="1">
            <a:spLocks/>
          </p:cNvSpPr>
          <p:nvPr>
            <p:custDataLst>
              <p:tags r:id="rId1"/>
            </p:custDataLst>
          </p:nvPr>
        </p:nvSpPr>
        <p:spPr>
          <a:xfrm>
            <a:off x="1369947" y="107412"/>
            <a:ext cx="6497918" cy="632014"/>
          </a:xfrm>
          <a:prstGeom prst="rect">
            <a:avLst/>
          </a:prstGeom>
          <a:solidFill>
            <a:schemeClr val="accent5">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schemeClr val="tx2"/>
                </a:solidFill>
                <a:effectLst/>
                <a:uLnTx/>
                <a:uFillTx/>
                <a:latin typeface="Calibri"/>
                <a:ea typeface="+mn-ea"/>
                <a:cs typeface="+mn-cs"/>
              </a:rPr>
              <a:t>PHIẾU BÀI TẬP</a:t>
            </a:r>
          </a:p>
        </p:txBody>
      </p:sp>
      <p:pic>
        <p:nvPicPr>
          <p:cNvPr id="9" name="Picture 2" descr="http://photos.myjoyonline.com/photos/news/201311/6579331693860_20014378402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9824" y="-62646"/>
            <a:ext cx="1316664" cy="822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74904" y="1041961"/>
            <a:ext cx="7592961" cy="2139676"/>
            <a:chOff x="484238" y="1200972"/>
            <a:chExt cx="7592961" cy="1710993"/>
          </a:xfrm>
        </p:grpSpPr>
        <p:sp>
          <p:nvSpPr>
            <p:cNvPr id="4" name="Rounded Rectangle 3"/>
            <p:cNvSpPr/>
            <p:nvPr/>
          </p:nvSpPr>
          <p:spPr>
            <a:xfrm>
              <a:off x="484238" y="1200972"/>
              <a:ext cx="7592961" cy="1710993"/>
            </a:xfrm>
            <a:prstGeom prst="roundRect">
              <a:avLst/>
            </a:prstGeom>
            <a:pattFill prst="ltUpDiag">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le 12"/>
            <p:cNvSpPr/>
            <p:nvPr/>
          </p:nvSpPr>
          <p:spPr>
            <a:xfrm>
              <a:off x="529002" y="1261788"/>
              <a:ext cx="1706200" cy="1592241"/>
            </a:xfrm>
            <a:prstGeom prst="roundRect">
              <a:avLst>
                <a:gd name="adj" fmla="val 10000"/>
              </a:avLst>
            </a:prstGeom>
            <a:blipFill>
              <a:blip r:embed="rId7"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TextBox 9"/>
            <p:cNvSpPr txBox="1"/>
            <p:nvPr/>
          </p:nvSpPr>
          <p:spPr>
            <a:xfrm>
              <a:off x="2235202" y="1240860"/>
              <a:ext cx="5743335" cy="400110"/>
            </a:xfrm>
            <a:prstGeom prst="rect">
              <a:avLst/>
            </a:prstGeom>
            <a:noFill/>
          </p:spPr>
          <p:txBody>
            <a:bodyPr wrap="square" rtlCol="0">
              <a:spAutoFit/>
            </a:bodyPr>
            <a:lstStyle/>
            <a:p>
              <a:pPr algn="just"/>
              <a:r>
                <a:rPr lang="en-US" sz="2000" b="1" i="1" dirty="0" smtClean="0">
                  <a:latin typeface="Times New Roman" panose="02020603050405020304" pitchFamily="18" charset="0"/>
                  <a:cs typeface="Times New Roman" panose="02020603050405020304" pitchFamily="18" charset="0"/>
                </a:rPr>
                <a:t> </a:t>
              </a:r>
              <a:endParaRPr lang="vi-VN" sz="2000" b="1" dirty="0"/>
            </a:p>
          </p:txBody>
        </p:sp>
      </p:grpSp>
      <p:grpSp>
        <p:nvGrpSpPr>
          <p:cNvPr id="3" name="Group 2"/>
          <p:cNvGrpSpPr/>
          <p:nvPr/>
        </p:nvGrpSpPr>
        <p:grpSpPr>
          <a:xfrm>
            <a:off x="352733" y="3306196"/>
            <a:ext cx="7666088" cy="1551554"/>
            <a:chOff x="352733" y="2824096"/>
            <a:chExt cx="7666088" cy="2033654"/>
          </a:xfrm>
        </p:grpSpPr>
        <p:sp>
          <p:nvSpPr>
            <p:cNvPr id="12" name="Rounded Rectangle 11"/>
            <p:cNvSpPr/>
            <p:nvPr/>
          </p:nvSpPr>
          <p:spPr>
            <a:xfrm>
              <a:off x="352733" y="2824096"/>
              <a:ext cx="7666088" cy="2033654"/>
            </a:xfrm>
            <a:prstGeom prst="roundRect">
              <a:avLst/>
            </a:prstGeom>
            <a:pattFill prst="diagBrick">
              <a:fgClr>
                <a:schemeClr val="accent5">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ounded Rectangle 15"/>
            <p:cNvSpPr/>
            <p:nvPr/>
          </p:nvSpPr>
          <p:spPr>
            <a:xfrm>
              <a:off x="398206" y="2844938"/>
              <a:ext cx="1778618" cy="1997163"/>
            </a:xfrm>
            <a:prstGeom prst="roundRect">
              <a:avLst>
                <a:gd name="adj" fmla="val 10000"/>
              </a:avLst>
            </a:prstGeom>
            <a:blipFill>
              <a:blip r:embed="rId8">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
        <p:nvSpPr>
          <p:cNvPr id="11" name="Rectangle 10"/>
          <p:cNvSpPr/>
          <p:nvPr/>
        </p:nvSpPr>
        <p:spPr>
          <a:xfrm>
            <a:off x="2273640" y="3409950"/>
            <a:ext cx="5566908" cy="1246495"/>
          </a:xfrm>
          <a:prstGeom prst="rect">
            <a:avLst/>
          </a:prstGeom>
        </p:spPr>
        <p:txBody>
          <a:bodyPr wrap="square">
            <a:spAutoFit/>
          </a:bodyPr>
          <a:lstStyle/>
          <a:p>
            <a:r>
              <a:rPr lang="pt-BR" sz="2500" kern="0" spc="-25" dirty="0" smtClean="0">
                <a:latin typeface="Times New Roman" panose="02020603050405020304" pitchFamily="18" charset="0"/>
                <a:ea typeface="Times New Roman" panose="02020603050405020304" pitchFamily="18" charset="0"/>
              </a:rPr>
              <a:t>b. Việc </a:t>
            </a:r>
            <a:r>
              <a:rPr lang="pt-BR" sz="2500" kern="0" spc="-25" dirty="0">
                <a:latin typeface="Times New Roman" panose="02020603050405020304" pitchFamily="18" charset="0"/>
                <a:ea typeface="Times New Roman" panose="02020603050405020304" pitchFamily="18" charset="0"/>
              </a:rPr>
              <a:t>làm của thầy giáo Chu Văn An là một biểu hiện của sự tôn trọng và bảo vệ lẽ phải.</a:t>
            </a:r>
            <a:endParaRPr lang="vi-VN" sz="2500" dirty="0"/>
          </a:p>
        </p:txBody>
      </p:sp>
      <p:sp>
        <p:nvSpPr>
          <p:cNvPr id="18" name="TextBox 17"/>
          <p:cNvSpPr txBox="1"/>
          <p:nvPr/>
        </p:nvSpPr>
        <p:spPr>
          <a:xfrm>
            <a:off x="2062369" y="1342021"/>
            <a:ext cx="5670332" cy="1508105"/>
          </a:xfrm>
          <a:prstGeom prst="rect">
            <a:avLst/>
          </a:prstGeom>
          <a:noFill/>
        </p:spPr>
        <p:txBody>
          <a:bodyPr wrap="square" rtlCol="0">
            <a:spAutoFit/>
          </a:bodyPr>
          <a:lstStyle/>
          <a:p>
            <a:r>
              <a:rPr lang="vi-VN" sz="2300" dirty="0" smtClean="0">
                <a:latin typeface="Times New Roman" panose="02020603050405020304" pitchFamily="18" charset="0"/>
                <a:cs typeface="Times New Roman" panose="02020603050405020304" pitchFamily="18" charset="0"/>
              </a:rPr>
              <a:t>a. </a:t>
            </a:r>
            <a:r>
              <a:rPr lang="pt-BR" sz="2300" dirty="0" smtClean="0">
                <a:latin typeface="Times New Roman" panose="02020603050405020304" pitchFamily="18" charset="0"/>
                <a:cs typeface="Times New Roman" panose="02020603050405020304" pitchFamily="18" charset="0"/>
              </a:rPr>
              <a:t>Thầy </a:t>
            </a:r>
            <a:r>
              <a:rPr lang="pt-BR" sz="2300" dirty="0">
                <a:latin typeface="Times New Roman" panose="02020603050405020304" pitchFamily="18" charset="0"/>
                <a:cs typeface="Times New Roman" panose="02020603050405020304" pitchFamily="18" charset="0"/>
              </a:rPr>
              <a:t>giáo Chu Văn An dâng “Thất trảm sớ” nhằm tố cáo tội ác hại dân, hại nước của những tên quan nịnh thần; mong muốn vua Trần Dụ Tông xử tội những tên gian thần này.</a:t>
            </a:r>
            <a:endParaRPr lang="vi-VN"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86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down)">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350"/>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主题">
  <a:themeElements>
    <a:clrScheme name="自定义 109">
      <a:dk1>
        <a:sysClr val="windowText" lastClr="000000"/>
      </a:dk1>
      <a:lt1>
        <a:srgbClr val="FFFFFF"/>
      </a:lt1>
      <a:dk2>
        <a:srgbClr val="000000"/>
      </a:dk2>
      <a:lt2>
        <a:srgbClr val="FFFFFF"/>
      </a:lt2>
      <a:accent1>
        <a:srgbClr val="00CCFF"/>
      </a:accent1>
      <a:accent2>
        <a:srgbClr val="FFAE0D"/>
      </a:accent2>
      <a:accent3>
        <a:srgbClr val="00CCFF"/>
      </a:accent3>
      <a:accent4>
        <a:srgbClr val="FFAE0D"/>
      </a:accent4>
      <a:accent5>
        <a:srgbClr val="00CCFF"/>
      </a:accent5>
      <a:accent6>
        <a:srgbClr val="FFAE0D"/>
      </a:accent6>
      <a:hlink>
        <a:srgbClr val="00CCFF"/>
      </a:hlink>
      <a:folHlink>
        <a:srgbClr val="FFAE0D"/>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2120</Words>
  <Application>Microsoft Office PowerPoint</Application>
  <PresentationFormat>On-screen Show (16:9)</PresentationFormat>
  <Paragraphs>167</Paragraphs>
  <Slides>33</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微软雅黑</vt:lpstr>
      <vt:lpstr>宋体</vt:lpstr>
      <vt:lpstr>#9Slide05 Brannboll Ny</vt:lpstr>
      <vt:lpstr>Arial</vt:lpstr>
      <vt:lpstr>Arial Black</vt:lpstr>
      <vt:lpstr>Calibri</vt:lpstr>
      <vt:lpstr>华文新魏</vt:lpstr>
      <vt:lpstr>Tahoma</vt:lpstr>
      <vt:lpstr>Times New Roman</vt:lpstr>
      <vt:lpstr>华康少女文字W5(P)</vt:lpstr>
      <vt:lpstr>汉仪铸字木头人W</vt:lpstr>
      <vt:lpstr>迷你简卡通</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2019-05-08T02:39:47Z</dcterms:created>
  <dcterms:modified xsi:type="dcterms:W3CDTF">2024-11-12T02:22:48Z</dcterms:modified>
</cp:coreProperties>
</file>