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7" r:id="rId3"/>
    <p:sldId id="258" r:id="rId4"/>
    <p:sldId id="256" r:id="rId5"/>
    <p:sldId id="264" r:id="rId6"/>
    <p:sldId id="262" r:id="rId7"/>
    <p:sldId id="272" r:id="rId8"/>
    <p:sldId id="273" r:id="rId9"/>
    <p:sldId id="275" r:id="rId10"/>
    <p:sldId id="276" r:id="rId11"/>
    <p:sldId id="277" r:id="rId12"/>
    <p:sldId id="278" r:id="rId13"/>
    <p:sldId id="279" r:id="rId14"/>
    <p:sldId id="280" r:id="rId15"/>
    <p:sldId id="282" r:id="rId16"/>
    <p:sldId id="281" r:id="rId17"/>
    <p:sldId id="284" r:id="rId18"/>
    <p:sldId id="285" r:id="rId19"/>
    <p:sldId id="286" r:id="rId20"/>
    <p:sldId id="287" r:id="rId21"/>
    <p:sldId id="288" r:id="rId22"/>
    <p:sldId id="290" r:id="rId23"/>
    <p:sldId id="291" r:id="rId24"/>
    <p:sldId id="292" r:id="rId25"/>
    <p:sldId id="259" r:id="rId26"/>
    <p:sldId id="294" r:id="rId27"/>
    <p:sldId id="295" r:id="rId28"/>
    <p:sldId id="296" r:id="rId29"/>
    <p:sldId id="297" r:id="rId30"/>
    <p:sldId id="298" r:id="rId31"/>
    <p:sldId id="293" r:id="rId32"/>
    <p:sldId id="263" r:id="rId33"/>
    <p:sldId id="299" r:id="rId34"/>
    <p:sldId id="266" r:id="rId35"/>
    <p:sldId id="270" r:id="rId36"/>
  </p:sldIdLst>
  <p:sldSz cx="18288000" cy="10287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openxmlformats.org/officeDocument/2006/relationships/image" Target="../media/image37.png"/><Relationship Id="rId26" Type="http://schemas.microsoft.com/office/2007/relationships/hdphoto" Target="../media/hdphoto5.wdp"/><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2.png"/><Relationship Id="rId2" Type="http://schemas.openxmlformats.org/officeDocument/2006/relationships/audio" Target="../media/media1.mp3"/><Relationship Id="rId16" Type="http://schemas.openxmlformats.org/officeDocument/2006/relationships/image" Target="../media/image35.png"/><Relationship Id="rId20"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27.png"/><Relationship Id="rId11" Type="http://schemas.microsoft.com/office/2007/relationships/hdphoto" Target="../media/hdphoto2.wdp"/><Relationship Id="rId24" Type="http://schemas.microsoft.com/office/2007/relationships/hdphoto" Target="../media/hdphoto4.wdp"/><Relationship Id="rId5" Type="http://schemas.openxmlformats.org/officeDocument/2006/relationships/audio" Target="../media/audio2.wav"/><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4.png"/><Relationship Id="rId10" Type="http://schemas.openxmlformats.org/officeDocument/2006/relationships/image" Target="../media/image30.png"/><Relationship Id="rId19" Type="http://schemas.openxmlformats.org/officeDocument/2006/relationships/image" Target="../media/image38.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audio" Target="../media/audio1.wav"/><Relationship Id="rId10" Type="http://schemas.openxmlformats.org/officeDocument/2006/relationships/slide" Target="slide4.xml"/><Relationship Id="rId4" Type="http://schemas.openxmlformats.org/officeDocument/2006/relationships/audio" Target="../media/audio5.wav"/><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audio" Target="../media/audio1.wav"/><Relationship Id="rId10" Type="http://schemas.openxmlformats.org/officeDocument/2006/relationships/slide" Target="slide4.xml"/><Relationship Id="rId4" Type="http://schemas.openxmlformats.org/officeDocument/2006/relationships/audio" Target="../media/audio5.wav"/><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audio" Target="../media/audio1.wav"/><Relationship Id="rId10" Type="http://schemas.openxmlformats.org/officeDocument/2006/relationships/slide" Target="slide4.xml"/><Relationship Id="rId4" Type="http://schemas.openxmlformats.org/officeDocument/2006/relationships/audio" Target="../media/audio5.wav"/><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audio" Target="../media/audio1.wav"/><Relationship Id="rId10" Type="http://schemas.openxmlformats.org/officeDocument/2006/relationships/slide" Target="slide4.xml"/><Relationship Id="rId4" Type="http://schemas.openxmlformats.org/officeDocument/2006/relationships/audio" Target="../media/audio5.wav"/><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259498" y="2194351"/>
            <a:ext cx="18806996" cy="5898298"/>
            <a:chOff x="0" y="0"/>
            <a:chExt cx="6361873" cy="1995227"/>
          </a:xfrm>
        </p:grpSpPr>
        <p:sp>
          <p:nvSpPr>
            <p:cNvPr id="3" name="Freeform 3"/>
            <p:cNvSpPr/>
            <p:nvPr/>
          </p:nvSpPr>
          <p:spPr>
            <a:xfrm>
              <a:off x="0" y="0"/>
              <a:ext cx="6361873" cy="1995227"/>
            </a:xfrm>
            <a:custGeom>
              <a:avLst/>
              <a:gdLst/>
              <a:ahLst/>
              <a:cxnLst/>
              <a:rect l="l" t="t" r="r" b="b"/>
              <a:pathLst>
                <a:path w="6361873" h="1995227">
                  <a:moveTo>
                    <a:pt x="0" y="0"/>
                  </a:moveTo>
                  <a:lnTo>
                    <a:pt x="6361873" y="0"/>
                  </a:lnTo>
                  <a:lnTo>
                    <a:pt x="6361873" y="1995227"/>
                  </a:lnTo>
                  <a:lnTo>
                    <a:pt x="0" y="1995227"/>
                  </a:lnTo>
                  <a:close/>
                </a:path>
              </a:pathLst>
            </a:custGeom>
            <a:solidFill>
              <a:srgbClr val="4D7C6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222921"/>
            <a:ext cx="3440308" cy="78411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73731" y="1221215"/>
            <a:ext cx="3303088" cy="7841158"/>
          </a:xfrm>
          <a:prstGeom prst="rect">
            <a:avLst/>
          </a:prstGeom>
        </p:spPr>
      </p:pic>
      <p:sp>
        <p:nvSpPr>
          <p:cNvPr id="6" name="TextBox 6"/>
          <p:cNvSpPr txBox="1"/>
          <p:nvPr/>
        </p:nvSpPr>
        <p:spPr>
          <a:xfrm>
            <a:off x="2367854" y="3582457"/>
            <a:ext cx="13552292" cy="3118674"/>
          </a:xfrm>
          <a:prstGeom prst="rect">
            <a:avLst/>
          </a:prstGeom>
        </p:spPr>
        <p:txBody>
          <a:bodyPr wrap="square" lIns="0" tIns="0" rIns="0" bIns="0" rtlCol="0" anchor="t">
            <a:spAutoFit/>
          </a:bodyPr>
          <a:lstStyle/>
          <a:p>
            <a:pPr algn="ctr">
              <a:lnSpc>
                <a:spcPct val="150000"/>
              </a:lnSpc>
            </a:pPr>
            <a:r>
              <a:rPr lang="vi-VN" sz="7200" b="1" dirty="0" smtClean="0">
                <a:solidFill>
                  <a:srgbClr val="FFFDF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FFFDF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5" name="Rectangle 4"/>
          <p:cNvSpPr/>
          <p:nvPr/>
        </p:nvSpPr>
        <p:spPr>
          <a:xfrm>
            <a:off x="1659901" y="1870022"/>
            <a:ext cx="12018034" cy="391839"/>
          </a:xfrm>
          <a:prstGeom prst="rect">
            <a:avLst/>
          </a:prstGeom>
        </p:spPr>
        <p:txBody>
          <a:bodyPr wrap="none">
            <a:spAutoFit/>
          </a:bodyPr>
          <a:lstStyle/>
          <a:p>
            <a:pPr algn="just">
              <a:lnSpc>
                <a:spcPts val="19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020425" y="7952126"/>
            <a:ext cx="4893300" cy="861133"/>
          </a:xfrm>
          <a:prstGeom prst="rect">
            <a:avLst/>
          </a:prstGeom>
        </p:spPr>
        <p:txBody>
          <a:bodyPr wrap="square">
            <a:spAutoFit/>
          </a:bodyPr>
          <a:lstStyle/>
          <a:p>
            <a:pPr algn="ctr">
              <a:lnSpc>
                <a:spcPct val="150000"/>
              </a:lnSpc>
              <a:spcBef>
                <a:spcPts val="300"/>
              </a:spcBef>
              <a:spcAft>
                <a:spcPts val="300"/>
              </a:spcAft>
            </a:pPr>
            <a:r>
              <a:rPr lang="fr-FR" sz="3800" b="1"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Giéc</a:t>
            </a:r>
            <a:r>
              <a:rPr lang="fr-FR" sz="3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-man</a:t>
            </a:r>
            <a:endParaRPr lang="en-US" sz="3800" b="1"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9901" y="2710562"/>
            <a:ext cx="5614348" cy="5241564"/>
          </a:xfrm>
          <a:prstGeom prst="rect">
            <a:avLst/>
          </a:prstGeom>
        </p:spPr>
      </p:pic>
      <p:sp>
        <p:nvSpPr>
          <p:cNvPr id="8" name="Rounded Rectangle 7"/>
          <p:cNvSpPr/>
          <p:nvPr/>
        </p:nvSpPr>
        <p:spPr>
          <a:xfrm>
            <a:off x="7826923" y="2837209"/>
            <a:ext cx="9067800" cy="2498364"/>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smtClean="0">
                <a:solidFill>
                  <a:schemeClr val="tx1"/>
                </a:solidFill>
              </a:rPr>
              <a:t>Xâm </a:t>
            </a:r>
            <a:r>
              <a:rPr lang="vi-VN" sz="3200" dirty="0">
                <a:solidFill>
                  <a:schemeClr val="tx1"/>
                </a:solidFill>
              </a:rPr>
              <a:t>chiếm La Mã, lập ra những vương quốc man tộc </a:t>
            </a:r>
            <a:r>
              <a:rPr lang="vi-VN" sz="3200" dirty="0" smtClean="0">
                <a:solidFill>
                  <a:schemeClr val="tx1"/>
                </a:solidFill>
              </a:rPr>
              <a:t>như</a:t>
            </a:r>
            <a:r>
              <a:rPr lang="vi-VN" sz="3200" dirty="0">
                <a:solidFill>
                  <a:schemeClr val="tx1"/>
                </a:solidFill>
              </a:rPr>
              <a:t>: </a:t>
            </a:r>
            <a:r>
              <a:rPr lang="vi-VN" sz="3200" i="1" dirty="0">
                <a:solidFill>
                  <a:schemeClr val="tx1"/>
                </a:solidFill>
              </a:rPr>
              <a:t>Vương quốc của người Ăng-glo Xắc-xông, Vương quốc Phơ-răng,…</a:t>
            </a:r>
            <a:endParaRPr lang="en-US" sz="3200" i="1" dirty="0">
              <a:solidFill>
                <a:schemeClr val="tx1"/>
              </a:solidFill>
            </a:endParaRPr>
          </a:p>
        </p:txBody>
      </p:sp>
      <p:sp>
        <p:nvSpPr>
          <p:cNvPr id="12" name="Rounded Rectangle 11"/>
          <p:cNvSpPr/>
          <p:nvPr/>
        </p:nvSpPr>
        <p:spPr>
          <a:xfrm>
            <a:off x="7826923" y="6044154"/>
            <a:ext cx="9067800" cy="2498364"/>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chemeClr val="tx1"/>
                </a:solidFill>
              </a:rPr>
              <a:t>Các quý tộc thị người Giéc-man chiếm nhiều ruộng đất của các chủ nô La Mã, được phong tước trở thành các lãnh chúa phong </a:t>
            </a:r>
            <a:r>
              <a:rPr lang="vi-VN" sz="3200" dirty="0" smtClean="0">
                <a:solidFill>
                  <a:schemeClr val="tx1"/>
                </a:solidFill>
              </a:rPr>
              <a:t>kiến.</a:t>
            </a:r>
            <a:endParaRPr lang="en-US" sz="3200" dirty="0">
              <a:solidFill>
                <a:schemeClr val="tx1"/>
              </a:solidFill>
            </a:endParaRPr>
          </a:p>
        </p:txBody>
      </p:sp>
    </p:spTree>
    <p:extLst>
      <p:ext uri="{BB962C8B-B14F-4D97-AF65-F5344CB8AC3E}">
        <p14:creationId xmlns:p14="http://schemas.microsoft.com/office/powerpoint/2010/main" val="31311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5" name="Rectangle 4"/>
          <p:cNvSpPr/>
          <p:nvPr/>
        </p:nvSpPr>
        <p:spPr>
          <a:xfrm>
            <a:off x="1659901" y="1870022"/>
            <a:ext cx="12018034" cy="391839"/>
          </a:xfrm>
          <a:prstGeom prst="rect">
            <a:avLst/>
          </a:prstGeom>
        </p:spPr>
        <p:txBody>
          <a:bodyPr wrap="none">
            <a:spAutoFit/>
          </a:bodyPr>
          <a:lstStyle/>
          <a:p>
            <a:pPr algn="just">
              <a:lnSpc>
                <a:spcPts val="19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020425" y="7952126"/>
            <a:ext cx="4893300" cy="861133"/>
          </a:xfrm>
          <a:prstGeom prst="rect">
            <a:avLst/>
          </a:prstGeom>
        </p:spPr>
        <p:txBody>
          <a:bodyPr wrap="square">
            <a:spAutoFit/>
          </a:bodyPr>
          <a:lstStyle/>
          <a:p>
            <a:pPr algn="ctr">
              <a:lnSpc>
                <a:spcPct val="150000"/>
              </a:lnSpc>
              <a:spcBef>
                <a:spcPts val="300"/>
              </a:spcBef>
              <a:spcAft>
                <a:spcPts val="300"/>
              </a:spcAft>
            </a:pPr>
            <a:r>
              <a:rPr lang="vi-VN" sz="3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Nông nô</a:t>
            </a:r>
            <a:endParaRPr lang="en-US" sz="3800" b="1" dirty="0">
              <a:latin typeface="Arial" panose="020B0604020202020204" pitchFamily="34" charset="0"/>
              <a:ea typeface="Calibri" panose="020F0502020204030204" pitchFamily="34" charset="0"/>
              <a:cs typeface="Arial" panose="020B0604020202020204" pitchFamily="34" charset="0"/>
            </a:endParaRPr>
          </a:p>
        </p:txBody>
      </p:sp>
      <p:sp>
        <p:nvSpPr>
          <p:cNvPr id="8" name="Rounded Rectangle 7"/>
          <p:cNvSpPr/>
          <p:nvPr/>
        </p:nvSpPr>
        <p:spPr>
          <a:xfrm>
            <a:off x="8991600" y="2654129"/>
            <a:ext cx="6727277" cy="1332624"/>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chemeClr val="tx1"/>
                </a:solidFill>
              </a:rPr>
              <a:t>Nông dân tự do bị mất ruộng </a:t>
            </a:r>
            <a:r>
              <a:rPr lang="vi-VN" sz="3200" dirty="0" smtClean="0">
                <a:solidFill>
                  <a:schemeClr val="tx1"/>
                </a:solidFill>
              </a:rPr>
              <a:t>đất. </a:t>
            </a:r>
            <a:endParaRPr lang="en-US" sz="3200" i="1" dirty="0">
              <a:solidFill>
                <a:schemeClr val="tx1"/>
              </a:solidFill>
            </a:endParaRPr>
          </a:p>
        </p:txBody>
      </p:sp>
      <p:sp>
        <p:nvSpPr>
          <p:cNvPr id="12" name="Rounded Rectangle 11"/>
          <p:cNvSpPr/>
          <p:nvPr/>
        </p:nvSpPr>
        <p:spPr>
          <a:xfrm>
            <a:off x="8991600" y="4267102"/>
            <a:ext cx="6727277" cy="1156746"/>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smtClean="0">
                <a:solidFill>
                  <a:schemeClr val="tx1"/>
                </a:solidFill>
              </a:rPr>
              <a:t>Các </a:t>
            </a:r>
            <a:r>
              <a:rPr lang="vi-VN" sz="3200" dirty="0">
                <a:solidFill>
                  <a:schemeClr val="tx1"/>
                </a:solidFill>
              </a:rPr>
              <a:t>nô lệ được giải </a:t>
            </a:r>
            <a:r>
              <a:rPr lang="vi-VN" sz="3200" dirty="0" smtClean="0">
                <a:solidFill>
                  <a:schemeClr val="tx1"/>
                </a:solidFill>
              </a:rPr>
              <a:t>phóng.</a:t>
            </a:r>
            <a:endParaRPr lang="en-US" sz="3200" dirty="0">
              <a:solidFill>
                <a:schemeClr val="tx1"/>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3978" y="2540298"/>
            <a:ext cx="5646193" cy="5258290"/>
          </a:xfrm>
          <a:prstGeom prst="rect">
            <a:avLst/>
          </a:prstGeom>
        </p:spPr>
      </p:pic>
      <p:sp>
        <p:nvSpPr>
          <p:cNvPr id="14" name="Down Arrow 13"/>
          <p:cNvSpPr/>
          <p:nvPr/>
        </p:nvSpPr>
        <p:spPr>
          <a:xfrm>
            <a:off x="12217585" y="5694374"/>
            <a:ext cx="685800" cy="68580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orizontal Scroll 14"/>
          <p:cNvSpPr/>
          <p:nvPr/>
        </p:nvSpPr>
        <p:spPr>
          <a:xfrm>
            <a:off x="7988484" y="6187313"/>
            <a:ext cx="9232715" cy="3222550"/>
          </a:xfrm>
          <a:prstGeom prst="horizontalScroll">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b="1" dirty="0" err="1">
                <a:solidFill>
                  <a:srgbClr val="FF0000"/>
                </a:solidFill>
                <a:latin typeface="Arial" panose="020B0604020202020204" pitchFamily="34" charset="0"/>
                <a:cs typeface="Arial" panose="020B0604020202020204" pitchFamily="34" charset="0"/>
              </a:rPr>
              <a:t>Những</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nông</a:t>
            </a:r>
            <a:r>
              <a:rPr lang="fr-FR" sz="3500" b="1" dirty="0">
                <a:solidFill>
                  <a:srgbClr val="FF0000"/>
                </a:solidFill>
                <a:latin typeface="Arial" panose="020B0604020202020204" pitchFamily="34" charset="0"/>
                <a:cs typeface="Arial" panose="020B0604020202020204" pitchFamily="34" charset="0"/>
              </a:rPr>
              <a:t> nô </a:t>
            </a:r>
            <a:r>
              <a:rPr lang="fr-FR" sz="3500" b="1" dirty="0" err="1" smtClean="0">
                <a:solidFill>
                  <a:srgbClr val="FF0000"/>
                </a:solidFill>
                <a:latin typeface="Arial" panose="020B0604020202020204" pitchFamily="34" charset="0"/>
                <a:cs typeface="Arial" panose="020B0604020202020204" pitchFamily="34" charset="0"/>
              </a:rPr>
              <a:t>nhận</a:t>
            </a:r>
            <a:r>
              <a:rPr lang="fr-FR" sz="3500" b="1" dirty="0" smtClean="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được</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ruộng</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đất</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từ</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lãnh</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chúa</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và</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có</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trách</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nhiệm</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nộp</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tô</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thuế</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cho</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lãnh</a:t>
            </a:r>
            <a:r>
              <a:rPr lang="fr-FR" sz="3500" b="1" dirty="0">
                <a:solidFill>
                  <a:srgbClr val="FF0000"/>
                </a:solidFill>
                <a:latin typeface="Arial" panose="020B0604020202020204" pitchFamily="34" charset="0"/>
                <a:cs typeface="Arial" panose="020B0604020202020204" pitchFamily="34" charset="0"/>
              </a:rPr>
              <a:t> </a:t>
            </a:r>
            <a:r>
              <a:rPr lang="fr-FR" sz="3500" b="1" dirty="0" err="1">
                <a:solidFill>
                  <a:srgbClr val="FF0000"/>
                </a:solidFill>
                <a:latin typeface="Arial" panose="020B0604020202020204" pitchFamily="34" charset="0"/>
                <a:cs typeface="Arial" panose="020B0604020202020204" pitchFamily="34" charset="0"/>
              </a:rPr>
              <a:t>chúa</a:t>
            </a:r>
            <a:r>
              <a:rPr lang="fr-FR" sz="3500" b="1" dirty="0">
                <a:solidFill>
                  <a:srgbClr val="FF0000"/>
                </a:solidFill>
                <a:latin typeface="Arial" panose="020B0604020202020204" pitchFamily="34" charset="0"/>
                <a:cs typeface="Arial" panose="020B0604020202020204" pitchFamily="34" charset="0"/>
              </a:rPr>
              <a:t>. </a:t>
            </a:r>
            <a:endParaRPr lang="en-US" sz="3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8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5" name="Rectangle 4"/>
          <p:cNvSpPr/>
          <p:nvPr/>
        </p:nvSpPr>
        <p:spPr>
          <a:xfrm>
            <a:off x="1058270" y="1339375"/>
            <a:ext cx="16336403" cy="3862596"/>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Quan </a:t>
            </a:r>
            <a:r>
              <a:rPr lang="vi-VN" sz="4000" dirty="0">
                <a:solidFill>
                  <a:srgbClr val="000000"/>
                </a:solidFill>
                <a:ea typeface="Calibri" panose="020F0502020204030204" pitchFamily="34" charset="0"/>
                <a:cs typeface="Arial" panose="020B0604020202020204" pitchFamily="34" charset="0"/>
              </a:rPr>
              <a:t>hệ giữa lãnh chúa phong kiến với nông nô là </a:t>
            </a:r>
            <a:r>
              <a:rPr lang="vi-VN" sz="4000" b="1" dirty="0">
                <a:solidFill>
                  <a:srgbClr val="FF0000"/>
                </a:solidFill>
                <a:ea typeface="Calibri" panose="020F0502020204030204" pitchFamily="34" charset="0"/>
                <a:cs typeface="Arial" panose="020B0604020202020204" pitchFamily="34" charset="0"/>
              </a:rPr>
              <a:t>quan hệ bóc lột</a:t>
            </a:r>
            <a:r>
              <a:rPr lang="vi-VN" sz="4000" b="1" dirty="0" smtClean="0">
                <a:solidFill>
                  <a:srgbClr val="FF0000"/>
                </a:solidFill>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Tx/>
              <a:buChar char="-"/>
            </a:pPr>
            <a:r>
              <a:rPr lang="vi-VN" sz="4000" dirty="0">
                <a:ea typeface="Calibri" panose="020F0502020204030204" pitchFamily="34" charset="0"/>
                <a:cs typeface="Arial" panose="020B0604020202020204" pitchFamily="34" charset="0"/>
              </a:rPr>
              <a:t>Sau khi Sác-lơ-ma-nhơ mất, Vương quốc Phơ-răng bị phân chia thành ba vương quốc, chính thức xác lập chế độ phong kiến ở các nước này (về sau trở thành </a:t>
            </a:r>
            <a:r>
              <a:rPr lang="vi-VN" sz="4000" b="1" dirty="0">
                <a:solidFill>
                  <a:srgbClr val="FF0000"/>
                </a:solidFill>
                <a:ea typeface="Calibri" panose="020F0502020204030204" pitchFamily="34" charset="0"/>
                <a:cs typeface="Arial" panose="020B0604020202020204" pitchFamily="34" charset="0"/>
              </a:rPr>
              <a:t>Pháp, Đức, I-ta-li-a</a:t>
            </a:r>
            <a:r>
              <a:rPr lang="vi-VN" sz="4000" dirty="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22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1949123"/>
          </a:xfrm>
          <a:prstGeom prst="rect">
            <a:avLst/>
          </a:prstGeom>
        </p:spPr>
        <p:txBody>
          <a:bodyPr wrap="square" lIns="0" tIns="0" rIns="0" bIns="0" rtlCol="0" anchor="t">
            <a:spAutoFit/>
          </a:bodyPr>
          <a:lstStyle/>
          <a:p>
            <a:pPr algn="just">
              <a:lnSpc>
                <a:spcPct val="150000"/>
              </a:lnSpc>
            </a:pPr>
            <a:r>
              <a:rPr lang="en-US" sz="4500" b="1" dirty="0">
                <a:solidFill>
                  <a:srgbClr val="002060"/>
                </a:solidFill>
                <a:latin typeface="Arial" panose="020B0604020202020204" pitchFamily="34" charset="0"/>
                <a:cs typeface="Arial" panose="020B0604020202020204" pitchFamily="34" charset="0"/>
              </a:rPr>
              <a:t>2. </a:t>
            </a:r>
            <a:r>
              <a:rPr lang="en-US" sz="4500" b="1" dirty="0" err="1">
                <a:solidFill>
                  <a:srgbClr val="002060"/>
                </a:solidFill>
                <a:latin typeface="Arial" panose="020B0604020202020204" pitchFamily="34" charset="0"/>
                <a:cs typeface="Arial" panose="020B0604020202020204" pitchFamily="34" charset="0"/>
              </a:rPr>
              <a:t>Lãnh</a:t>
            </a:r>
            <a:r>
              <a:rPr lang="en-US" sz="4500" b="1" dirty="0">
                <a:solidFill>
                  <a:srgbClr val="002060"/>
                </a:solidFill>
                <a:latin typeface="Arial" panose="020B0604020202020204" pitchFamily="34" charset="0"/>
                <a:cs typeface="Arial" panose="020B0604020202020204" pitchFamily="34" charset="0"/>
              </a:rPr>
              <a:t> địa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và</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quan</a:t>
            </a:r>
            <a:r>
              <a:rPr lang="en-US" sz="4500" b="1" dirty="0">
                <a:solidFill>
                  <a:srgbClr val="002060"/>
                </a:solidFill>
                <a:latin typeface="Arial" panose="020B0604020202020204" pitchFamily="34" charset="0"/>
                <a:cs typeface="Arial" panose="020B0604020202020204" pitchFamily="34" charset="0"/>
              </a:rPr>
              <a:t> hệ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của </a:t>
            </a:r>
            <a:r>
              <a:rPr lang="en-US" sz="4500" b="1" dirty="0" err="1">
                <a:solidFill>
                  <a:srgbClr val="002060"/>
                </a:solidFill>
                <a:latin typeface="Arial" panose="020B0604020202020204" pitchFamily="34" charset="0"/>
                <a:cs typeface="Arial" panose="020B0604020202020204" pitchFamily="34" charset="0"/>
              </a:rPr>
              <a:t>chế</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độ</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8" name="Rectangle 7"/>
          <p:cNvSpPr/>
          <p:nvPr/>
        </p:nvSpPr>
        <p:spPr>
          <a:xfrm>
            <a:off x="2105152" y="2442954"/>
            <a:ext cx="14001496" cy="942053"/>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vi-VN"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3</a:t>
            </a:r>
            <a:r>
              <a:rPr lang="fr-FR"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SGK tr.10</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,11 và trả lời câu hỏi:</a:t>
            </a:r>
            <a:endParaRPr lang="en-US" sz="4200" b="1" dirty="0">
              <a:solidFill>
                <a:srgbClr val="FF0000"/>
              </a:solidFill>
              <a:latin typeface="Arial" panose="020B0604020202020204" pitchFamily="34" charset="0"/>
              <a:cs typeface="Arial" panose="020B0604020202020204" pitchFamily="34" charset="0"/>
            </a:endParaRPr>
          </a:p>
        </p:txBody>
      </p:sp>
      <p:pic>
        <p:nvPicPr>
          <p:cNvPr id="11" name="Picture 10"/>
          <p:cNvPicPr/>
          <p:nvPr/>
        </p:nvPicPr>
        <p:blipFill>
          <a:blip r:embed="rId7" cstate="print">
            <a:extLst>
              <a:ext uri="{28A0092B-C50C-407E-A947-70E740481C1C}">
                <a14:useLocalDpi xmlns:a14="http://schemas.microsoft.com/office/drawing/2010/main" val="0"/>
              </a:ext>
            </a:extLst>
          </a:blip>
          <a:stretch>
            <a:fillRect/>
          </a:stretch>
        </p:blipFill>
        <p:spPr>
          <a:xfrm>
            <a:off x="1356781" y="3692083"/>
            <a:ext cx="10147575" cy="5653405"/>
          </a:xfrm>
          <a:prstGeom prst="rect">
            <a:avLst/>
          </a:prstGeom>
        </p:spPr>
      </p:pic>
      <p:sp>
        <p:nvSpPr>
          <p:cNvPr id="12" name="Cloud Callout 11"/>
          <p:cNvSpPr/>
          <p:nvPr/>
        </p:nvSpPr>
        <p:spPr>
          <a:xfrm>
            <a:off x="11734799" y="3792835"/>
            <a:ext cx="5865559" cy="3636665"/>
          </a:xfrm>
          <a:prstGeom prst="cloudCallout">
            <a:avLst>
              <a:gd name="adj1" fmla="val -51115"/>
              <a:gd name="adj2" fmla="val 51502"/>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i="1" dirty="0">
                <a:solidFill>
                  <a:schemeClr val="tx1"/>
                </a:solidFill>
                <a:ea typeface="Calibri" panose="020F0502020204030204" pitchFamily="34" charset="0"/>
                <a:cs typeface="Arial" panose="020B0604020202020204" pitchFamily="34" charset="0"/>
              </a:rPr>
              <a:t>Nêu những đặc điểm chính của lãnh địa phong kiến ở Tây Âu. </a:t>
            </a:r>
            <a:endParaRPr lang="en-US" sz="2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1949123"/>
          </a:xfrm>
          <a:prstGeom prst="rect">
            <a:avLst/>
          </a:prstGeom>
        </p:spPr>
        <p:txBody>
          <a:bodyPr wrap="square" lIns="0" tIns="0" rIns="0" bIns="0" rtlCol="0" anchor="t">
            <a:spAutoFit/>
          </a:bodyPr>
          <a:lstStyle/>
          <a:p>
            <a:pPr algn="just">
              <a:lnSpc>
                <a:spcPct val="150000"/>
              </a:lnSpc>
            </a:pPr>
            <a:r>
              <a:rPr lang="en-US" sz="4500" b="1" dirty="0">
                <a:solidFill>
                  <a:srgbClr val="002060"/>
                </a:solidFill>
                <a:latin typeface="Arial" panose="020B0604020202020204" pitchFamily="34" charset="0"/>
                <a:cs typeface="Arial" panose="020B0604020202020204" pitchFamily="34" charset="0"/>
              </a:rPr>
              <a:t>2. </a:t>
            </a:r>
            <a:r>
              <a:rPr lang="en-US" sz="4500" b="1" dirty="0" err="1">
                <a:solidFill>
                  <a:srgbClr val="002060"/>
                </a:solidFill>
                <a:latin typeface="Arial" panose="020B0604020202020204" pitchFamily="34" charset="0"/>
                <a:cs typeface="Arial" panose="020B0604020202020204" pitchFamily="34" charset="0"/>
              </a:rPr>
              <a:t>Lãnh</a:t>
            </a:r>
            <a:r>
              <a:rPr lang="en-US" sz="4500" b="1" dirty="0">
                <a:solidFill>
                  <a:srgbClr val="002060"/>
                </a:solidFill>
                <a:latin typeface="Arial" panose="020B0604020202020204" pitchFamily="34" charset="0"/>
                <a:cs typeface="Arial" panose="020B0604020202020204" pitchFamily="34" charset="0"/>
              </a:rPr>
              <a:t> địa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và</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quan</a:t>
            </a:r>
            <a:r>
              <a:rPr lang="en-US" sz="4500" b="1" dirty="0">
                <a:solidFill>
                  <a:srgbClr val="002060"/>
                </a:solidFill>
                <a:latin typeface="Arial" panose="020B0604020202020204" pitchFamily="34" charset="0"/>
                <a:cs typeface="Arial" panose="020B0604020202020204" pitchFamily="34" charset="0"/>
              </a:rPr>
              <a:t> hệ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của </a:t>
            </a:r>
            <a:r>
              <a:rPr lang="en-US" sz="4500" b="1" dirty="0" err="1">
                <a:solidFill>
                  <a:srgbClr val="002060"/>
                </a:solidFill>
                <a:latin typeface="Arial" panose="020B0604020202020204" pitchFamily="34" charset="0"/>
                <a:cs typeface="Arial" panose="020B0604020202020204" pitchFamily="34" charset="0"/>
              </a:rPr>
              <a:t>chế</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độ</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14" name="Rectangle 13"/>
          <p:cNvSpPr/>
          <p:nvPr/>
        </p:nvSpPr>
        <p:spPr>
          <a:xfrm>
            <a:off x="1219200" y="3009900"/>
            <a:ext cx="13632578" cy="335989"/>
          </a:xfrm>
          <a:prstGeom prst="rect">
            <a:avLst/>
          </a:prstGeom>
        </p:spPr>
        <p:txBody>
          <a:bodyPr wrap="none">
            <a:spAutoFit/>
          </a:bodyPr>
          <a:lstStyle/>
          <a:p>
            <a:pPr algn="just">
              <a:lnSpc>
                <a:spcPts val="1900"/>
              </a:lnSpc>
              <a:spcBef>
                <a:spcPts val="300"/>
              </a:spcBef>
              <a:spcAft>
                <a:spcPts val="300"/>
              </a:spcAft>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đặc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Cloud 3"/>
          <p:cNvSpPr/>
          <p:nvPr/>
        </p:nvSpPr>
        <p:spPr>
          <a:xfrm>
            <a:off x="1828800" y="3594354"/>
            <a:ext cx="5715000" cy="2971800"/>
          </a:xfrm>
          <a:prstGeom prst="cloud">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600" dirty="0">
                <a:solidFill>
                  <a:srgbClr val="002060"/>
                </a:solidFill>
                <a:latin typeface="Arial" panose="020B0604020202020204" pitchFamily="34" charset="0"/>
                <a:cs typeface="Arial" panose="020B0604020202020204" pitchFamily="34" charset="0"/>
              </a:rPr>
              <a:t>Là </a:t>
            </a:r>
            <a:r>
              <a:rPr lang="fr-FR" sz="2600" b="1" dirty="0" err="1">
                <a:solidFill>
                  <a:srgbClr val="FF0000"/>
                </a:solidFill>
                <a:latin typeface="Arial" panose="020B0604020202020204" pitchFamily="34" charset="0"/>
                <a:cs typeface="Arial" panose="020B0604020202020204" pitchFamily="34" charset="0"/>
              </a:rPr>
              <a:t>đơn</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vị</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chính</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trị</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kinh</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tế</a:t>
            </a:r>
            <a:r>
              <a:rPr lang="fr-FR" sz="2600" b="1" dirty="0">
                <a:solidFill>
                  <a:srgbClr val="FF000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cơ</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bản</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của</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Tây</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Âu</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cho</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đến</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thế</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kỉ</a:t>
            </a:r>
            <a:r>
              <a:rPr lang="fr-FR" sz="2600" dirty="0">
                <a:solidFill>
                  <a:srgbClr val="002060"/>
                </a:solidFill>
                <a:latin typeface="Arial" panose="020B0604020202020204" pitchFamily="34" charset="0"/>
                <a:cs typeface="Arial" panose="020B0604020202020204" pitchFamily="34" charset="0"/>
              </a:rPr>
              <a:t> IX</a:t>
            </a:r>
            <a:endParaRPr lang="en-US" sz="2600" dirty="0">
              <a:solidFill>
                <a:srgbClr val="002060"/>
              </a:solidFill>
              <a:latin typeface="Arial" panose="020B0604020202020204" pitchFamily="34" charset="0"/>
              <a:cs typeface="Arial" panose="020B0604020202020204" pitchFamily="34" charset="0"/>
            </a:endParaRPr>
          </a:p>
        </p:txBody>
      </p:sp>
      <p:sp>
        <p:nvSpPr>
          <p:cNvPr id="15" name="Cloud 14"/>
          <p:cNvSpPr/>
          <p:nvPr/>
        </p:nvSpPr>
        <p:spPr>
          <a:xfrm>
            <a:off x="8037193" y="3657600"/>
            <a:ext cx="6698378" cy="2971800"/>
          </a:xfrm>
          <a:prstGeom prst="cloud">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600" dirty="0">
                <a:solidFill>
                  <a:srgbClr val="002060"/>
                </a:solidFill>
                <a:latin typeface="Arial" panose="020B0604020202020204" pitchFamily="34" charset="0"/>
                <a:cs typeface="Arial" panose="020B0604020202020204" pitchFamily="34" charset="0"/>
              </a:rPr>
              <a:t>Là </a:t>
            </a:r>
            <a:r>
              <a:rPr lang="fr-FR" sz="2600" b="1" dirty="0" err="1">
                <a:solidFill>
                  <a:srgbClr val="FF0000"/>
                </a:solidFill>
                <a:latin typeface="Arial" panose="020B0604020202020204" pitchFamily="34" charset="0"/>
                <a:cs typeface="Arial" panose="020B0604020202020204" pitchFamily="34" charset="0"/>
              </a:rPr>
              <a:t>khu</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đất</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rộng</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lớn</a:t>
            </a:r>
            <a:r>
              <a:rPr lang="fr-FR" sz="2600" b="1" dirty="0">
                <a:solidFill>
                  <a:srgbClr val="FF000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thuộc</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sở</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hữu</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của</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một</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lãnh</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chúa</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bao</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gồm</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đất</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của</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lãnh</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chúa</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và</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đất</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khẩu</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phần</a:t>
            </a:r>
            <a:r>
              <a:rPr lang="fr-FR" sz="2600"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17" name="Cloud 16"/>
          <p:cNvSpPr/>
          <p:nvPr/>
        </p:nvSpPr>
        <p:spPr>
          <a:xfrm>
            <a:off x="4114800" y="6566154"/>
            <a:ext cx="5791200" cy="3128862"/>
          </a:xfrm>
          <a:prstGeom prst="cloud">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600" b="1" dirty="0" err="1">
                <a:solidFill>
                  <a:srgbClr val="FF0000"/>
                </a:solidFill>
                <a:latin typeface="Arial" panose="020B0604020202020204" pitchFamily="34" charset="0"/>
                <a:cs typeface="Arial" panose="020B0604020202020204" pitchFamily="34" charset="0"/>
              </a:rPr>
              <a:t>Kinh</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tế</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chủ</a:t>
            </a:r>
            <a:r>
              <a:rPr lang="fr-FR" sz="2600" b="1" dirty="0">
                <a:solidFill>
                  <a:srgbClr val="FF0000"/>
                </a:solidFill>
                <a:latin typeface="Arial" panose="020B0604020202020204" pitchFamily="34" charset="0"/>
                <a:cs typeface="Arial" panose="020B0604020202020204" pitchFamily="34" charset="0"/>
              </a:rPr>
              <a:t> </a:t>
            </a:r>
            <a:r>
              <a:rPr lang="fr-FR" sz="2600" b="1" dirty="0" err="1">
                <a:solidFill>
                  <a:srgbClr val="FF0000"/>
                </a:solidFill>
                <a:latin typeface="Arial" panose="020B0604020202020204" pitchFamily="34" charset="0"/>
                <a:cs typeface="Arial" panose="020B0604020202020204" pitchFamily="34" charset="0"/>
              </a:rPr>
              <a:t>đạo</a:t>
            </a:r>
            <a:r>
              <a:rPr lang="fr-FR" sz="2600" b="1" dirty="0">
                <a:solidFill>
                  <a:srgbClr val="FF000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của</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lãnh</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địa</a:t>
            </a:r>
            <a:r>
              <a:rPr lang="fr-FR" sz="2600" dirty="0">
                <a:solidFill>
                  <a:srgbClr val="002060"/>
                </a:solidFill>
                <a:latin typeface="Arial" panose="020B0604020202020204" pitchFamily="34" charset="0"/>
                <a:cs typeface="Arial" panose="020B0604020202020204" pitchFamily="34" charset="0"/>
              </a:rPr>
              <a:t> là </a:t>
            </a:r>
            <a:r>
              <a:rPr lang="fr-FR" sz="2600" dirty="0" err="1">
                <a:solidFill>
                  <a:srgbClr val="002060"/>
                </a:solidFill>
                <a:latin typeface="Arial" panose="020B0604020202020204" pitchFamily="34" charset="0"/>
                <a:cs typeface="Arial" panose="020B0604020202020204" pitchFamily="34" charset="0"/>
              </a:rPr>
              <a:t>nông</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nghiệp</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tự</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cấp</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tự</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túc</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ít</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trao</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đổi</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với</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bên</a:t>
            </a:r>
            <a:r>
              <a:rPr lang="fr-FR" sz="2600" dirty="0">
                <a:solidFill>
                  <a:srgbClr val="002060"/>
                </a:solidFill>
                <a:latin typeface="Arial" panose="020B0604020202020204" pitchFamily="34" charset="0"/>
                <a:cs typeface="Arial" panose="020B0604020202020204" pitchFamily="34" charset="0"/>
              </a:rPr>
              <a:t> </a:t>
            </a:r>
            <a:r>
              <a:rPr lang="fr-FR" sz="2600" dirty="0" err="1">
                <a:solidFill>
                  <a:srgbClr val="002060"/>
                </a:solidFill>
                <a:latin typeface="Arial" panose="020B0604020202020204" pitchFamily="34" charset="0"/>
                <a:cs typeface="Arial" panose="020B0604020202020204" pitchFamily="34" charset="0"/>
              </a:rPr>
              <a:t>ngoài</a:t>
            </a:r>
            <a:r>
              <a:rPr lang="fr-FR" sz="2600" dirty="0">
                <a:solidFill>
                  <a:srgbClr val="002060"/>
                </a:solidFill>
                <a:latin typeface="Arial" panose="020B0604020202020204" pitchFamily="34" charset="0"/>
                <a:cs typeface="Arial" panose="020B0604020202020204" pitchFamily="34" charset="0"/>
              </a:rPr>
              <a:t>. </a:t>
            </a:r>
            <a:endParaRPr lang="en-US" sz="2600" dirty="0">
              <a:solidFill>
                <a:srgbClr val="002060"/>
              </a:solidFill>
              <a:latin typeface="Arial" panose="020B0604020202020204" pitchFamily="34" charset="0"/>
              <a:cs typeface="Arial" panose="020B0604020202020204" pitchFamily="34" charset="0"/>
            </a:endParaRPr>
          </a:p>
        </p:txBody>
      </p:sp>
      <p:sp>
        <p:nvSpPr>
          <p:cNvPr id="18" name="Cloud 17"/>
          <p:cNvSpPr/>
          <p:nvPr/>
        </p:nvSpPr>
        <p:spPr>
          <a:xfrm>
            <a:off x="11125200" y="6719263"/>
            <a:ext cx="5715000" cy="2971800"/>
          </a:xfrm>
          <a:prstGeom prst="cloud">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00" b="1" dirty="0">
                <a:solidFill>
                  <a:srgbClr val="FF0000"/>
                </a:solidFill>
                <a:cs typeface="Arial" panose="020B0604020202020204" pitchFamily="34" charset="0"/>
              </a:rPr>
              <a:t>Mỗi lãnh địa </a:t>
            </a:r>
            <a:r>
              <a:rPr lang="vi-VN" sz="2600" dirty="0">
                <a:solidFill>
                  <a:srgbClr val="002060"/>
                </a:solidFill>
                <a:cs typeface="Arial" panose="020B0604020202020204" pitchFamily="34" charset="0"/>
              </a:rPr>
              <a:t>có quân đội, luật pháp, tòa án, thuế khóa, tiền tệ, hệ thống đo lường riêng. </a:t>
            </a:r>
            <a:endParaRPr lang="en-US" sz="2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2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15"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1949123"/>
          </a:xfrm>
          <a:prstGeom prst="rect">
            <a:avLst/>
          </a:prstGeom>
        </p:spPr>
        <p:txBody>
          <a:bodyPr wrap="square" lIns="0" tIns="0" rIns="0" bIns="0" rtlCol="0" anchor="t">
            <a:spAutoFit/>
          </a:bodyPr>
          <a:lstStyle/>
          <a:p>
            <a:pPr algn="just">
              <a:lnSpc>
                <a:spcPct val="150000"/>
              </a:lnSpc>
            </a:pPr>
            <a:r>
              <a:rPr lang="en-US" sz="4500" b="1" dirty="0">
                <a:solidFill>
                  <a:srgbClr val="002060"/>
                </a:solidFill>
                <a:latin typeface="Arial" panose="020B0604020202020204" pitchFamily="34" charset="0"/>
                <a:cs typeface="Arial" panose="020B0604020202020204" pitchFamily="34" charset="0"/>
              </a:rPr>
              <a:t>2. </a:t>
            </a:r>
            <a:r>
              <a:rPr lang="en-US" sz="4500" b="1" dirty="0" err="1">
                <a:solidFill>
                  <a:srgbClr val="002060"/>
                </a:solidFill>
                <a:latin typeface="Arial" panose="020B0604020202020204" pitchFamily="34" charset="0"/>
                <a:cs typeface="Arial" panose="020B0604020202020204" pitchFamily="34" charset="0"/>
              </a:rPr>
              <a:t>Lãnh</a:t>
            </a:r>
            <a:r>
              <a:rPr lang="en-US" sz="4500" b="1" dirty="0">
                <a:solidFill>
                  <a:srgbClr val="002060"/>
                </a:solidFill>
                <a:latin typeface="Arial" panose="020B0604020202020204" pitchFamily="34" charset="0"/>
                <a:cs typeface="Arial" panose="020B0604020202020204" pitchFamily="34" charset="0"/>
              </a:rPr>
              <a:t> địa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và</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quan</a:t>
            </a:r>
            <a:r>
              <a:rPr lang="en-US" sz="4500" b="1" dirty="0">
                <a:solidFill>
                  <a:srgbClr val="002060"/>
                </a:solidFill>
                <a:latin typeface="Arial" panose="020B0604020202020204" pitchFamily="34" charset="0"/>
                <a:cs typeface="Arial" panose="020B0604020202020204" pitchFamily="34" charset="0"/>
              </a:rPr>
              <a:t> hệ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của </a:t>
            </a:r>
            <a:r>
              <a:rPr lang="en-US" sz="4500" b="1" dirty="0" err="1">
                <a:solidFill>
                  <a:srgbClr val="002060"/>
                </a:solidFill>
                <a:latin typeface="Arial" panose="020B0604020202020204" pitchFamily="34" charset="0"/>
                <a:cs typeface="Arial" panose="020B0604020202020204" pitchFamily="34" charset="0"/>
              </a:rPr>
              <a:t>chế</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độ</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8" name="Rectangle 7"/>
          <p:cNvSpPr/>
          <p:nvPr/>
        </p:nvSpPr>
        <p:spPr>
          <a:xfrm>
            <a:off x="684629" y="2445797"/>
            <a:ext cx="6200648" cy="2881045"/>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b="1" dirty="0">
                <a:solidFill>
                  <a:srgbClr val="FF0000"/>
                </a:solidFill>
                <a:ea typeface="Calibri" panose="020F0502020204030204" pitchFamily="34" charset="0"/>
                <a:cs typeface="Arial" panose="020B0604020202020204" pitchFamily="34" charset="0"/>
              </a:rPr>
              <a:t>Q</a:t>
            </a:r>
            <a:r>
              <a:rPr lang="vi-VN" sz="4200" b="1" dirty="0" smtClean="0">
                <a:solidFill>
                  <a:srgbClr val="FF0000"/>
                </a:solidFill>
                <a:ea typeface="Calibri" panose="020F0502020204030204" pitchFamily="34" charset="0"/>
                <a:cs typeface="Arial" panose="020B0604020202020204" pitchFamily="34" charset="0"/>
              </a:rPr>
              <a:t>uan </a:t>
            </a:r>
            <a:r>
              <a:rPr lang="vi-VN" sz="4200" b="1" dirty="0">
                <a:solidFill>
                  <a:srgbClr val="FF0000"/>
                </a:solidFill>
                <a:ea typeface="Calibri" panose="020F0502020204030204" pitchFamily="34" charset="0"/>
                <a:cs typeface="Arial" panose="020B0604020202020204" pitchFamily="34" charset="0"/>
              </a:rPr>
              <a:t>sát Hình 4 - </a:t>
            </a:r>
            <a:r>
              <a:rPr lang="vi-VN" sz="4200" b="1" dirty="0" smtClean="0">
                <a:solidFill>
                  <a:srgbClr val="FF0000"/>
                </a:solidFill>
                <a:ea typeface="Calibri" panose="020F0502020204030204" pitchFamily="34" charset="0"/>
                <a:cs typeface="Arial" panose="020B0604020202020204" pitchFamily="34" charset="0"/>
              </a:rPr>
              <a:t>SGK tr.11 và trả lời câu hỏi: </a:t>
            </a:r>
            <a:endParaRPr lang="en-US" sz="4200" b="1" dirty="0">
              <a:solidFill>
                <a:srgbClr val="FF0000"/>
              </a:solidFill>
              <a:latin typeface="Arial" panose="020B0604020202020204" pitchFamily="34" charset="0"/>
              <a:cs typeface="Arial" panose="020B0604020202020204" pitchFamily="34" charset="0"/>
            </a:endParaRPr>
          </a:p>
        </p:txBody>
      </p:sp>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7188905" y="2435561"/>
            <a:ext cx="9625923" cy="6906900"/>
          </a:xfrm>
          <a:prstGeom prst="rect">
            <a:avLst/>
          </a:prstGeom>
        </p:spPr>
      </p:pic>
      <p:sp>
        <p:nvSpPr>
          <p:cNvPr id="14" name="Cloud Callout 13"/>
          <p:cNvSpPr/>
          <p:nvPr/>
        </p:nvSpPr>
        <p:spPr>
          <a:xfrm>
            <a:off x="973840" y="5476928"/>
            <a:ext cx="5865559" cy="3636665"/>
          </a:xfrm>
          <a:prstGeom prst="cloudCallout">
            <a:avLst>
              <a:gd name="adj1" fmla="val 55218"/>
              <a:gd name="adj2" fmla="val 42495"/>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i="1" dirty="0">
                <a:solidFill>
                  <a:schemeClr val="tx1"/>
                </a:solidFill>
                <a:ea typeface="Calibri" panose="020F0502020204030204" pitchFamily="34" charset="0"/>
                <a:cs typeface="Arial" panose="020B0604020202020204" pitchFamily="34" charset="0"/>
              </a:rPr>
              <a:t>Trình bày mối quan hệ giữa lãnh chúa và nông nô trong xã hội phong kiến. </a:t>
            </a:r>
            <a:endParaRPr lang="en-US" sz="2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88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1949123"/>
          </a:xfrm>
          <a:prstGeom prst="rect">
            <a:avLst/>
          </a:prstGeom>
        </p:spPr>
        <p:txBody>
          <a:bodyPr wrap="square" lIns="0" tIns="0" rIns="0" bIns="0" rtlCol="0" anchor="t">
            <a:spAutoFit/>
          </a:bodyPr>
          <a:lstStyle/>
          <a:p>
            <a:pPr algn="just">
              <a:lnSpc>
                <a:spcPct val="150000"/>
              </a:lnSpc>
            </a:pPr>
            <a:r>
              <a:rPr lang="en-US" sz="4500" b="1" dirty="0">
                <a:solidFill>
                  <a:srgbClr val="002060"/>
                </a:solidFill>
                <a:latin typeface="Arial" panose="020B0604020202020204" pitchFamily="34" charset="0"/>
                <a:cs typeface="Arial" panose="020B0604020202020204" pitchFamily="34" charset="0"/>
              </a:rPr>
              <a:t>2. </a:t>
            </a:r>
            <a:r>
              <a:rPr lang="en-US" sz="4500" b="1" dirty="0" err="1">
                <a:solidFill>
                  <a:srgbClr val="002060"/>
                </a:solidFill>
                <a:latin typeface="Arial" panose="020B0604020202020204" pitchFamily="34" charset="0"/>
                <a:cs typeface="Arial" panose="020B0604020202020204" pitchFamily="34" charset="0"/>
              </a:rPr>
              <a:t>Lãnh</a:t>
            </a:r>
            <a:r>
              <a:rPr lang="en-US" sz="4500" b="1" dirty="0">
                <a:solidFill>
                  <a:srgbClr val="002060"/>
                </a:solidFill>
                <a:latin typeface="Arial" panose="020B0604020202020204" pitchFamily="34" charset="0"/>
                <a:cs typeface="Arial" panose="020B0604020202020204" pitchFamily="34" charset="0"/>
              </a:rPr>
              <a:t> địa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và</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quan</a:t>
            </a:r>
            <a:r>
              <a:rPr lang="en-US" sz="4500" b="1" dirty="0">
                <a:solidFill>
                  <a:srgbClr val="002060"/>
                </a:solidFill>
                <a:latin typeface="Arial" panose="020B0604020202020204" pitchFamily="34" charset="0"/>
                <a:cs typeface="Arial" panose="020B0604020202020204" pitchFamily="34" charset="0"/>
              </a:rPr>
              <a:t> hệ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của </a:t>
            </a:r>
            <a:r>
              <a:rPr lang="en-US" sz="4500" b="1" dirty="0" err="1">
                <a:solidFill>
                  <a:srgbClr val="002060"/>
                </a:solidFill>
                <a:latin typeface="Arial" panose="020B0604020202020204" pitchFamily="34" charset="0"/>
                <a:cs typeface="Arial" panose="020B0604020202020204" pitchFamily="34" charset="0"/>
              </a:rPr>
              <a:t>chế</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độ</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7" name="TextBox 6"/>
          <p:cNvSpPr txBox="1"/>
          <p:nvPr/>
        </p:nvSpPr>
        <p:spPr>
          <a:xfrm>
            <a:off x="3581400" y="4720043"/>
            <a:ext cx="3231975" cy="707886"/>
          </a:xfrm>
          <a:prstGeom prst="rect">
            <a:avLst/>
          </a:prstGeom>
          <a:noFill/>
        </p:spPr>
        <p:txBody>
          <a:bodyPr wrap="none" rtlCol="0">
            <a:spAutoFit/>
          </a:bodyPr>
          <a:lstStyle/>
          <a:p>
            <a:r>
              <a:rPr lang="vi-VN" sz="4000" b="1" dirty="0" smtClean="0">
                <a:solidFill>
                  <a:srgbClr val="FF0000"/>
                </a:solidFill>
              </a:rPr>
              <a:t>LÃNH CHÚA</a:t>
            </a:r>
            <a:endParaRPr lang="en-US" sz="4000" b="1" dirty="0">
              <a:solidFill>
                <a:srgbClr val="FF0000"/>
              </a:solidFill>
            </a:endParaRPr>
          </a:p>
        </p:txBody>
      </p:sp>
      <p:sp>
        <p:nvSpPr>
          <p:cNvPr id="19" name="TextBox 18"/>
          <p:cNvSpPr txBox="1"/>
          <p:nvPr/>
        </p:nvSpPr>
        <p:spPr>
          <a:xfrm>
            <a:off x="11353800" y="4720043"/>
            <a:ext cx="2635658" cy="707886"/>
          </a:xfrm>
          <a:prstGeom prst="rect">
            <a:avLst/>
          </a:prstGeom>
          <a:noFill/>
        </p:spPr>
        <p:txBody>
          <a:bodyPr wrap="none" rtlCol="0">
            <a:spAutoFit/>
          </a:bodyPr>
          <a:lstStyle/>
          <a:p>
            <a:pPr algn="ctr"/>
            <a:r>
              <a:rPr lang="vi-VN" sz="4000" b="1" dirty="0" smtClean="0">
                <a:solidFill>
                  <a:srgbClr val="FF0000"/>
                </a:solidFill>
              </a:rPr>
              <a:t>NÔNG NÔ</a:t>
            </a:r>
            <a:endParaRPr lang="en-US" sz="4000" b="1" dirty="0">
              <a:solidFill>
                <a:srgbClr val="FF0000"/>
              </a:solidFill>
            </a:endParaRPr>
          </a:p>
        </p:txBody>
      </p:sp>
      <p:sp>
        <p:nvSpPr>
          <p:cNvPr id="8" name="Rectangle 7"/>
          <p:cNvSpPr/>
          <p:nvPr/>
        </p:nvSpPr>
        <p:spPr>
          <a:xfrm>
            <a:off x="1403412" y="2518117"/>
            <a:ext cx="15163800" cy="184665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nô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bóc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tô</a:t>
            </a:r>
            <a:r>
              <a:rPr lang="vi-VN" sz="4000" dirty="0">
                <a:solidFill>
                  <a:srgbClr val="000000"/>
                </a:solidFill>
                <a:ea typeface="Calibri" panose="020F0502020204030204" pitchFamily="34" charset="0"/>
                <a:cs typeface="Arial" panose="020B0604020202020204" pitchFamily="34" charset="0"/>
              </a:rPr>
              <a:t>: lao dịch, tô hiện vật, tô </a:t>
            </a:r>
            <a:r>
              <a:rPr lang="vi-VN" sz="4000" dirty="0" smtClean="0">
                <a:solidFill>
                  <a:srgbClr val="000000"/>
                </a:solidFill>
                <a:ea typeface="Calibri" panose="020F0502020204030204" pitchFamily="34" charset="0"/>
                <a:cs typeface="Arial" panose="020B0604020202020204" pitchFamily="34" charset="0"/>
              </a:rPr>
              <a:t>tiền.</a:t>
            </a:r>
            <a:endParaRPr lang="en-US" sz="4000" dirty="0">
              <a:latin typeface="Arial" panose="020B0604020202020204" pitchFamily="34" charset="0"/>
              <a:cs typeface="Arial" panose="020B0604020202020204" pitchFamily="34" charset="0"/>
            </a:endParaRPr>
          </a:p>
        </p:txBody>
      </p:sp>
      <p:cxnSp>
        <p:nvCxnSpPr>
          <p:cNvPr id="12" name="Straight Connector 11"/>
          <p:cNvCxnSpPr/>
          <p:nvPr/>
        </p:nvCxnSpPr>
        <p:spPr>
          <a:xfrm>
            <a:off x="9181967" y="4865752"/>
            <a:ext cx="38233" cy="3280274"/>
          </a:xfrm>
          <a:prstGeom prst="line">
            <a:avLst/>
          </a:prstGeom>
        </p:spPr>
        <p:style>
          <a:lnRef idx="3">
            <a:schemeClr val="dk1"/>
          </a:lnRef>
          <a:fillRef idx="0">
            <a:schemeClr val="dk1"/>
          </a:fillRef>
          <a:effectRef idx="2">
            <a:schemeClr val="dk1"/>
          </a:effectRef>
          <a:fontRef idx="minor">
            <a:schemeClr val="tx1"/>
          </a:fontRef>
        </p:style>
      </p:cxnSp>
      <p:sp>
        <p:nvSpPr>
          <p:cNvPr id="20" name="Rectangle 19"/>
          <p:cNvSpPr/>
          <p:nvPr/>
        </p:nvSpPr>
        <p:spPr>
          <a:xfrm>
            <a:off x="1467334" y="5436459"/>
            <a:ext cx="7460105" cy="2723823"/>
          </a:xfrm>
          <a:prstGeom prst="rect">
            <a:avLst/>
          </a:prstGeom>
        </p:spPr>
        <p:txBody>
          <a:bodyPr wrap="square">
            <a:spAutoFit/>
          </a:bodyPr>
          <a:lstStyle/>
          <a:p>
            <a:pPr algn="just">
              <a:lnSpc>
                <a:spcPct val="150000"/>
              </a:lnSpc>
              <a:spcBef>
                <a:spcPts val="300"/>
              </a:spcBef>
              <a:spcAft>
                <a:spcPts val="300"/>
              </a:spcAft>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bóc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sức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lao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nô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mọi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nô. </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9465629" y="5467677"/>
            <a:ext cx="7698705" cy="2723823"/>
          </a:xfrm>
          <a:prstGeom prst="rect">
            <a:avLst/>
          </a:prstGeom>
        </p:spPr>
        <p:txBody>
          <a:bodyPr wrap="square">
            <a:spAutoFit/>
          </a:bodyPr>
          <a:lstStyle/>
          <a:p>
            <a:pPr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Nông nô là lực lượng sản xuất chính, phải nhận ruộng từ lãnh chúa và nộp tô thuế cho lãnh chúa. </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486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8" grpId="0"/>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3. Sự ra đời của Thiên chúa giáo</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4" name="Rectangle 3"/>
          <p:cNvSpPr/>
          <p:nvPr/>
        </p:nvSpPr>
        <p:spPr>
          <a:xfrm>
            <a:off x="1219200" y="1404208"/>
            <a:ext cx="15773400" cy="191154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5 –</a:t>
            </a:r>
            <a:r>
              <a:rPr lang="vi-VN"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SGK tr.11 </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trả lời câu hỏi</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200" b="1" dirty="0">
                <a:solidFill>
                  <a:srgbClr val="FF0000"/>
                </a:solidFill>
                <a:ea typeface="Calibri" panose="020F0502020204030204" pitchFamily="34" charset="0"/>
                <a:cs typeface="Arial" panose="020B0604020202020204" pitchFamily="34" charset="0"/>
              </a:rPr>
              <a:t> </a:t>
            </a:r>
            <a:r>
              <a:rPr lang="vi-VN" sz="4200" i="1" dirty="0">
                <a:solidFill>
                  <a:srgbClr val="FF0000"/>
                </a:solidFill>
                <a:ea typeface="Calibri" panose="020F0502020204030204" pitchFamily="34" charset="0"/>
                <a:cs typeface="Arial" panose="020B0604020202020204" pitchFamily="34" charset="0"/>
              </a:rPr>
              <a:t>Hãy trình bày sự ra đời của Thiên chúa giáo. </a:t>
            </a:r>
            <a:endParaRPr lang="en-US" sz="4200"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3048000" y="3543301"/>
            <a:ext cx="12115800" cy="6091862"/>
          </a:xfrm>
          <a:prstGeom prst="rect">
            <a:avLst/>
          </a:prstGeom>
        </p:spPr>
      </p:pic>
    </p:spTree>
    <p:extLst>
      <p:ext uri="{BB962C8B-B14F-4D97-AF65-F5344CB8AC3E}">
        <p14:creationId xmlns:p14="http://schemas.microsoft.com/office/powerpoint/2010/main" val="51334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3. Sự ra đời của Thiên chúa giáo</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1143000" y="1711284"/>
            <a:ext cx="6023245" cy="7779036"/>
          </a:xfrm>
          <a:prstGeom prst="rect">
            <a:avLst/>
          </a:prstGeom>
        </p:spPr>
      </p:pic>
      <p:sp>
        <p:nvSpPr>
          <p:cNvPr id="5" name="Rounded Rectangle 4"/>
          <p:cNvSpPr/>
          <p:nvPr/>
        </p:nvSpPr>
        <p:spPr>
          <a:xfrm>
            <a:off x="7696200" y="1951015"/>
            <a:ext cx="9468134" cy="1897085"/>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200" b="1" dirty="0" err="1">
                <a:solidFill>
                  <a:srgbClr val="FF0000"/>
                </a:solidFill>
                <a:latin typeface="Arial" panose="020B0604020202020204" pitchFamily="34" charset="0"/>
                <a:cs typeface="Arial" panose="020B0604020202020204" pitchFamily="34" charset="0"/>
              </a:rPr>
              <a:t>Thiên</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chúa</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giáo</a:t>
            </a:r>
            <a:r>
              <a:rPr lang="fr-FR" sz="3200" b="1" dirty="0">
                <a:solidFill>
                  <a:srgbClr val="FF0000"/>
                </a:solidFill>
                <a:latin typeface="Arial" panose="020B0604020202020204" pitchFamily="34" charset="0"/>
                <a:cs typeface="Arial" panose="020B0604020202020204" pitchFamily="34" charset="0"/>
              </a:rPr>
              <a:t> </a:t>
            </a:r>
            <a:r>
              <a:rPr lang="fr-FR" sz="3200" dirty="0">
                <a:solidFill>
                  <a:schemeClr val="tx1"/>
                </a:solidFill>
                <a:latin typeface="Arial" panose="020B0604020202020204" pitchFamily="34" charset="0"/>
                <a:cs typeface="Arial" panose="020B0604020202020204" pitchFamily="34" charset="0"/>
              </a:rPr>
              <a:t>ra </a:t>
            </a:r>
            <a:r>
              <a:rPr lang="fr-FR" sz="3200" dirty="0" err="1">
                <a:solidFill>
                  <a:schemeClr val="tx1"/>
                </a:solidFill>
                <a:latin typeface="Arial" panose="020B0604020202020204" pitchFamily="34" charset="0"/>
                <a:cs typeface="Arial" panose="020B0604020202020204" pitchFamily="34" charset="0"/>
              </a:rPr>
              <a:t>đời</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vào</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đầu</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Công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nguyên</a:t>
            </a:r>
            <a:r>
              <a:rPr lang="fr-FR" sz="3200" dirty="0">
                <a:solidFill>
                  <a:schemeClr val="tx1"/>
                </a:solidFill>
                <a:latin typeface="Arial" panose="020B0604020202020204" pitchFamily="34" charset="0"/>
                <a:cs typeface="Arial" panose="020B0604020202020204" pitchFamily="34" charset="0"/>
              </a:rPr>
              <a:t>, ở </a:t>
            </a:r>
            <a:r>
              <a:rPr lang="fr-FR" sz="3200" dirty="0" err="1">
                <a:solidFill>
                  <a:schemeClr val="tx1"/>
                </a:solidFill>
                <a:latin typeface="Arial" panose="020B0604020202020204" pitchFamily="34" charset="0"/>
                <a:cs typeface="Arial" panose="020B0604020202020204" pitchFamily="34" charset="0"/>
              </a:rPr>
              <a:t>vùng</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Giê</a:t>
            </a:r>
            <a:r>
              <a:rPr lang="fr-FR" sz="3200" dirty="0">
                <a:solidFill>
                  <a:schemeClr val="tx1"/>
                </a:solidFill>
                <a:latin typeface="Arial" panose="020B0604020202020204" pitchFamily="34" charset="0"/>
                <a:cs typeface="Arial" panose="020B0604020202020204" pitchFamily="34" charset="0"/>
              </a:rPr>
              <a:t>-ru-sa-</a:t>
            </a:r>
            <a:r>
              <a:rPr lang="fr-FR" sz="3200" dirty="0" err="1">
                <a:solidFill>
                  <a:schemeClr val="tx1"/>
                </a:solidFill>
                <a:latin typeface="Arial" panose="020B0604020202020204" pitchFamily="34" charset="0"/>
                <a:cs typeface="Arial" panose="020B0604020202020204" pitchFamily="34" charset="0"/>
              </a:rPr>
              <a:t>lem</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ngày</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nay</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thuộc</a:t>
            </a:r>
            <a:r>
              <a:rPr lang="fr-FR" sz="3200" dirty="0">
                <a:solidFill>
                  <a:schemeClr val="tx1"/>
                </a:solidFill>
                <a:latin typeface="Arial" panose="020B0604020202020204" pitchFamily="34" charset="0"/>
                <a:cs typeface="Arial" panose="020B0604020202020204" pitchFamily="34" charset="0"/>
              </a:rPr>
              <a:t> Pa-le-</a:t>
            </a:r>
            <a:r>
              <a:rPr lang="fr-FR" sz="3200" dirty="0" err="1">
                <a:solidFill>
                  <a:schemeClr val="tx1"/>
                </a:solidFill>
                <a:latin typeface="Arial" panose="020B0604020202020204" pitchFamily="34" charset="0"/>
                <a:cs typeface="Arial" panose="020B0604020202020204" pitchFamily="34" charset="0"/>
              </a:rPr>
              <a:t>xtin</a:t>
            </a:r>
            <a:r>
              <a:rPr lang="fr-FR" sz="3200" dirty="0">
                <a:solidFill>
                  <a:schemeClr val="tx1"/>
                </a:solidFill>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7726339" y="4394907"/>
            <a:ext cx="9468134" cy="1897085"/>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200" dirty="0" err="1">
                <a:solidFill>
                  <a:schemeClr val="tx1"/>
                </a:solidFill>
                <a:latin typeface="Arial" panose="020B0604020202020204" pitchFamily="34" charset="0"/>
                <a:cs typeface="Arial" panose="020B0604020202020204" pitchFamily="34" charset="0"/>
              </a:rPr>
              <a:t>Đến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thế</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kỉ</a:t>
            </a:r>
            <a:r>
              <a:rPr lang="fr-FR" sz="3200" dirty="0">
                <a:solidFill>
                  <a:schemeClr val="tx1"/>
                </a:solidFill>
                <a:latin typeface="Arial" panose="020B0604020202020204" pitchFamily="34" charset="0"/>
                <a:cs typeface="Arial" panose="020B0604020202020204" pitchFamily="34" charset="0"/>
              </a:rPr>
              <a:t> IV, </a:t>
            </a:r>
            <a:r>
              <a:rPr lang="fr-FR" sz="3200" dirty="0" err="1">
                <a:solidFill>
                  <a:schemeClr val="tx1"/>
                </a:solidFill>
                <a:latin typeface="Arial" panose="020B0604020202020204" pitchFamily="34" charset="0"/>
                <a:cs typeface="Arial" panose="020B0604020202020204" pitchFamily="34" charset="0"/>
              </a:rPr>
              <a:t>từ</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chỗ</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bị</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cấm</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đoán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Thiên</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chúa</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giáo</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trở</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thành</a:t>
            </a:r>
            <a:r>
              <a:rPr lang="fr-FR" sz="3200" dirty="0">
                <a:solidFill>
                  <a:schemeClr val="tx1"/>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quốc</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giáo</a:t>
            </a:r>
            <a:r>
              <a:rPr lang="fr-FR" sz="3200" dirty="0">
                <a:solidFill>
                  <a:srgbClr val="FF0000"/>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của</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đế</a:t>
            </a:r>
            <a:r>
              <a:rPr lang="fr-FR" sz="3200" dirty="0">
                <a:solidFill>
                  <a:schemeClr val="tx1"/>
                </a:solidFill>
                <a:latin typeface="Arial" panose="020B0604020202020204" pitchFamily="34" charset="0"/>
                <a:cs typeface="Arial" panose="020B0604020202020204" pitchFamily="34" charset="0"/>
              </a:rPr>
              <a:t> </a:t>
            </a:r>
            <a:r>
              <a:rPr lang="fr-FR" sz="3200" dirty="0" err="1">
                <a:solidFill>
                  <a:schemeClr val="tx1"/>
                </a:solidFill>
                <a:latin typeface="Arial" panose="020B0604020202020204" pitchFamily="34" charset="0"/>
                <a:cs typeface="Arial" panose="020B0604020202020204" pitchFamily="34" charset="0"/>
              </a:rPr>
              <a:t>quốc</a:t>
            </a:r>
            <a:r>
              <a:rPr lang="fr-FR" sz="3200" dirty="0">
                <a:solidFill>
                  <a:schemeClr val="tx1"/>
                </a:solidFill>
                <a:latin typeface="Arial" panose="020B0604020202020204" pitchFamily="34" charset="0"/>
                <a:cs typeface="Arial" panose="020B0604020202020204" pitchFamily="34" charset="0"/>
              </a:rPr>
              <a:t> La </a:t>
            </a:r>
            <a:r>
              <a:rPr lang="fr-FR" sz="3200" dirty="0" err="1">
                <a:solidFill>
                  <a:schemeClr val="tx1"/>
                </a:solidFill>
                <a:latin typeface="Arial" panose="020B0604020202020204" pitchFamily="34" charset="0"/>
                <a:cs typeface="Arial" panose="020B0604020202020204" pitchFamily="34" charset="0"/>
              </a:rPr>
              <a:t>Mã</a:t>
            </a:r>
            <a:r>
              <a:rPr lang="fr-FR" sz="3200" dirty="0">
                <a:solidFill>
                  <a:schemeClr val="tx1"/>
                </a:solidFill>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7726339" y="6838799"/>
            <a:ext cx="9468134" cy="1897085"/>
          </a:xfrm>
          <a:prstGeom prst="round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chemeClr val="tx1"/>
                </a:solidFill>
                <a:cs typeface="Arial" panose="020B0604020202020204" pitchFamily="34" charset="0"/>
              </a:rPr>
              <a:t>Sang thời phong kiến, Thiên chúa giáo </a:t>
            </a:r>
            <a:r>
              <a:rPr lang="vi-VN" sz="3200" b="1" dirty="0">
                <a:solidFill>
                  <a:srgbClr val="FF0000"/>
                </a:solidFill>
                <a:cs typeface="Arial" panose="020B0604020202020204" pitchFamily="34" charset="0"/>
              </a:rPr>
              <a:t>thống trị </a:t>
            </a:r>
            <a:r>
              <a:rPr lang="vi-VN" sz="3200" dirty="0">
                <a:solidFill>
                  <a:schemeClr val="tx1"/>
                </a:solidFill>
                <a:cs typeface="Arial" panose="020B0604020202020204" pitchFamily="34" charset="0"/>
              </a:rPr>
              <a:t>ở</a:t>
            </a:r>
            <a:r>
              <a:rPr lang="vi-VN" sz="3200" dirty="0" smtClean="0">
                <a:solidFill>
                  <a:schemeClr val="tx1"/>
                </a:solidFill>
                <a:cs typeface="Arial" panose="020B0604020202020204" pitchFamily="34" charset="0"/>
              </a:rPr>
              <a:t> </a:t>
            </a:r>
            <a:r>
              <a:rPr lang="vi-VN" sz="3200" dirty="0">
                <a:solidFill>
                  <a:schemeClr val="tx1"/>
                </a:solidFill>
                <a:cs typeface="Arial" panose="020B0604020202020204" pitchFamily="34" charset="0"/>
              </a:rPr>
              <a:t>đời sống chính trị, văn hóa, tư tưởng ở Tây Âu. </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0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4. Sự xuất hiện và vai trò của thành thị trung đại</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4" name="Rectangle 3"/>
          <p:cNvSpPr/>
          <p:nvPr/>
        </p:nvSpPr>
        <p:spPr>
          <a:xfrm>
            <a:off x="1040516" y="1732614"/>
            <a:ext cx="16222711" cy="738664"/>
          </a:xfrm>
          <a:prstGeom prst="rect">
            <a:avLst/>
          </a:prstGeom>
        </p:spPr>
        <p:txBody>
          <a:bodyPr wrap="none">
            <a:spAutoFit/>
          </a:bodyPr>
          <a:lstStyle/>
          <a:p>
            <a:pPr marL="571500" indent="-571500">
              <a:buFont typeface="Wingdings" panose="05000000000000000000" pitchFamily="2" charset="2"/>
              <a:buChar char="Ø"/>
            </a:pPr>
            <a:r>
              <a:rPr lang="vi-VN"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2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6</a:t>
            </a:r>
            <a:r>
              <a:rPr lang="vi-VN"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hình 7 SGK tr12, 13 </a:t>
            </a:r>
            <a:r>
              <a:rPr lang="vi-VN" sz="4200" b="1" dirty="0" smtClean="0">
                <a:solidFill>
                  <a:srgbClr val="FF0000"/>
                </a:solidFill>
                <a:ea typeface="Calibri" panose="020F0502020204030204" pitchFamily="34" charset="0"/>
                <a:cs typeface="Arial" panose="020B0604020202020204" pitchFamily="34" charset="0"/>
              </a:rPr>
              <a:t>và </a:t>
            </a:r>
            <a:r>
              <a:rPr lang="vi-VN" sz="4200" b="1" dirty="0">
                <a:solidFill>
                  <a:srgbClr val="FF0000"/>
                </a:solidFill>
                <a:ea typeface="Calibri" panose="020F0502020204030204" pitchFamily="34" charset="0"/>
                <a:cs typeface="Arial" panose="020B0604020202020204" pitchFamily="34" charset="0"/>
              </a:rPr>
              <a:t>thảo luận </a:t>
            </a:r>
            <a:r>
              <a:rPr lang="vi-VN" sz="4200" b="1" dirty="0" smtClean="0">
                <a:solidFill>
                  <a:srgbClr val="FF0000"/>
                </a:solidFill>
                <a:ea typeface="Calibri" panose="020F0502020204030204" pitchFamily="34" charset="0"/>
                <a:cs typeface="Arial" panose="020B0604020202020204" pitchFamily="34" charset="0"/>
              </a:rPr>
              <a:t>nhiệm vụ:</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200" b="1" dirty="0">
              <a:solidFill>
                <a:srgbClr val="FF0000"/>
              </a:solidFill>
              <a:latin typeface="Arial" panose="020B0604020202020204" pitchFamily="34" charset="0"/>
              <a:cs typeface="Arial" panose="020B0604020202020204" pitchFamily="34" charset="0"/>
            </a:endParaRPr>
          </a:p>
        </p:txBody>
      </p:sp>
      <p:pic>
        <p:nvPicPr>
          <p:cNvPr id="13" name="Picture 12"/>
          <p:cNvPicPr/>
          <p:nvPr/>
        </p:nvPicPr>
        <p:blipFill>
          <a:blip r:embed="rId7">
            <a:extLst>
              <a:ext uri="{28A0092B-C50C-407E-A947-70E740481C1C}">
                <a14:useLocalDpi xmlns:a14="http://schemas.microsoft.com/office/drawing/2010/main" val="0"/>
              </a:ext>
            </a:extLst>
          </a:blip>
          <a:stretch>
            <a:fillRect/>
          </a:stretch>
        </p:blipFill>
        <p:spPr>
          <a:xfrm>
            <a:off x="1143000" y="2764138"/>
            <a:ext cx="7467600" cy="6646562"/>
          </a:xfrm>
          <a:prstGeom prst="rect">
            <a:avLst/>
          </a:prstGeom>
        </p:spPr>
      </p:pic>
      <p:pic>
        <p:nvPicPr>
          <p:cNvPr id="15" name="Picture 14"/>
          <p:cNvPicPr/>
          <p:nvPr/>
        </p:nvPicPr>
        <p:blipFill>
          <a:blip r:embed="rId8">
            <a:extLst>
              <a:ext uri="{28A0092B-C50C-407E-A947-70E740481C1C}">
                <a14:useLocalDpi xmlns:a14="http://schemas.microsoft.com/office/drawing/2010/main" val="0"/>
              </a:ext>
            </a:extLst>
          </a:blip>
          <a:stretch>
            <a:fillRect/>
          </a:stretch>
        </p:blipFill>
        <p:spPr>
          <a:xfrm>
            <a:off x="9168931" y="2793922"/>
            <a:ext cx="7480110" cy="6633269"/>
          </a:xfrm>
          <a:prstGeom prst="rect">
            <a:avLst/>
          </a:prstGeom>
        </p:spPr>
      </p:pic>
    </p:spTree>
    <p:extLst>
      <p:ext uri="{BB962C8B-B14F-4D97-AF65-F5344CB8AC3E}">
        <p14:creationId xmlns:p14="http://schemas.microsoft.com/office/powerpoint/2010/main" val="34087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84595" y="1028700"/>
            <a:ext cx="10374705" cy="60692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4900" y="3462490"/>
            <a:ext cx="8578184" cy="5961838"/>
          </a:xfrm>
          <a:prstGeom prst="rect">
            <a:avLst/>
          </a:prstGeom>
        </p:spPr>
      </p:pic>
      <p:sp>
        <p:nvSpPr>
          <p:cNvPr id="4" name="TextBox 4"/>
          <p:cNvSpPr txBox="1"/>
          <p:nvPr/>
        </p:nvSpPr>
        <p:spPr>
          <a:xfrm>
            <a:off x="8245019" y="3162300"/>
            <a:ext cx="7653855" cy="1306768"/>
          </a:xfrm>
          <a:prstGeom prst="rect">
            <a:avLst/>
          </a:prstGeom>
        </p:spPr>
        <p:txBody>
          <a:bodyPr lIns="0" tIns="0" rIns="0" bIns="0" rtlCol="0" anchor="t">
            <a:spAutoFit/>
          </a:bodyPr>
          <a:lstStyle/>
          <a:p>
            <a:pPr algn="ctr">
              <a:lnSpc>
                <a:spcPts val="11400"/>
              </a:lnSpc>
            </a:pPr>
            <a:r>
              <a:rPr lang="vi-VN" sz="6400" b="1" dirty="0" smtClean="0">
                <a:solidFill>
                  <a:srgbClr val="FFFDEF"/>
                </a:solidFill>
              </a:rPr>
              <a:t>KHỞI ĐỘNG</a:t>
            </a:r>
            <a:endParaRPr lang="en-US" sz="6400" b="1" dirty="0">
              <a:solidFill>
                <a:srgbClr val="FFFDEF"/>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4. Sự xuất hiện và vai trò của thành thị trung đại</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4" name="Rectangle 3"/>
          <p:cNvSpPr/>
          <p:nvPr/>
        </p:nvSpPr>
        <p:spPr>
          <a:xfrm>
            <a:off x="1040516" y="1732614"/>
            <a:ext cx="16222711" cy="738664"/>
          </a:xfrm>
          <a:prstGeom prst="rect">
            <a:avLst/>
          </a:prstGeom>
        </p:spPr>
        <p:txBody>
          <a:bodyPr wrap="none">
            <a:spAutoFit/>
          </a:bodyPr>
          <a:lstStyle/>
          <a:p>
            <a:pPr marL="571500" indent="-571500">
              <a:buFont typeface="Wingdings" panose="05000000000000000000" pitchFamily="2" charset="2"/>
              <a:buChar char="Ø"/>
            </a:pPr>
            <a:r>
              <a:rPr lang="vi-VN"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2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6</a:t>
            </a:r>
            <a:r>
              <a:rPr lang="vi-VN"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 hình 7 SGK tr12, 13 </a:t>
            </a:r>
            <a:r>
              <a:rPr lang="vi-VN" sz="4200" b="1" dirty="0" smtClean="0">
                <a:solidFill>
                  <a:srgbClr val="FF0000"/>
                </a:solidFill>
                <a:ea typeface="Calibri" panose="020F0502020204030204" pitchFamily="34" charset="0"/>
                <a:cs typeface="Arial" panose="020B0604020202020204" pitchFamily="34" charset="0"/>
              </a:rPr>
              <a:t>và </a:t>
            </a:r>
            <a:r>
              <a:rPr lang="vi-VN" sz="4200" b="1" dirty="0">
                <a:solidFill>
                  <a:srgbClr val="FF0000"/>
                </a:solidFill>
                <a:ea typeface="Calibri" panose="020F0502020204030204" pitchFamily="34" charset="0"/>
                <a:cs typeface="Arial" panose="020B0604020202020204" pitchFamily="34" charset="0"/>
              </a:rPr>
              <a:t>thảo luận </a:t>
            </a:r>
            <a:r>
              <a:rPr lang="vi-VN" sz="4200" b="1" dirty="0" smtClean="0">
                <a:solidFill>
                  <a:srgbClr val="FF0000"/>
                </a:solidFill>
                <a:ea typeface="Calibri" panose="020F0502020204030204" pitchFamily="34" charset="0"/>
                <a:cs typeface="Arial" panose="020B0604020202020204" pitchFamily="34" charset="0"/>
              </a:rPr>
              <a:t>nhiệm vụ:</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200" b="1"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056" y="3307178"/>
            <a:ext cx="6350884" cy="6106940"/>
          </a:xfrm>
          <a:prstGeom prst="rect">
            <a:avLst/>
          </a:prstGeom>
        </p:spPr>
      </p:pic>
      <p:sp>
        <p:nvSpPr>
          <p:cNvPr id="6" name="TextBox 5"/>
          <p:cNvSpPr txBox="1"/>
          <p:nvPr/>
        </p:nvSpPr>
        <p:spPr>
          <a:xfrm>
            <a:off x="10051953" y="3009901"/>
            <a:ext cx="4913525" cy="707886"/>
          </a:xfrm>
          <a:prstGeom prst="rect">
            <a:avLst/>
          </a:prstGeom>
          <a:noFill/>
        </p:spPr>
        <p:txBody>
          <a:bodyPr wrap="none" rtlCol="0">
            <a:spAutoFit/>
          </a:bodyPr>
          <a:lstStyle/>
          <a:p>
            <a:r>
              <a:rPr lang="vi-VN" sz="4000" b="1" dirty="0" smtClean="0">
                <a:solidFill>
                  <a:srgbClr val="FF0000"/>
                </a:solidFill>
              </a:rPr>
              <a:t>THẢO LUẬN NHÓM</a:t>
            </a:r>
            <a:endParaRPr lang="en-US" sz="4000" b="1" dirty="0">
              <a:solidFill>
                <a:srgbClr val="FF0000"/>
              </a:solidFill>
            </a:endParaRPr>
          </a:p>
        </p:txBody>
      </p:sp>
      <p:sp>
        <p:nvSpPr>
          <p:cNvPr id="7" name="Rectangle 6"/>
          <p:cNvSpPr/>
          <p:nvPr/>
        </p:nvSpPr>
        <p:spPr>
          <a:xfrm>
            <a:off x="7756480" y="3717787"/>
            <a:ext cx="9504472" cy="550920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3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fr-FR" sz="3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b="1"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38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3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fr-FR" sz="3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b="1"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3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fr-FR" sz="3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b="1"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667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4. Sự xuất hiện và vai trò của thành thị trung đại</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8" name="Rectangle 7"/>
          <p:cNvSpPr/>
          <p:nvPr/>
        </p:nvSpPr>
        <p:spPr>
          <a:xfrm>
            <a:off x="1733235" y="1597072"/>
            <a:ext cx="15431100" cy="6170920"/>
          </a:xfrm>
          <a:prstGeom prst="rect">
            <a:avLst/>
          </a:prstGeom>
        </p:spPr>
        <p:txBody>
          <a:bodyPr wrap="square">
            <a:spAutoFit/>
          </a:bodyPr>
          <a:lstStyle/>
          <a:p>
            <a:pPr marL="571500" indent="-571500" algn="just">
              <a:spcBef>
                <a:spcPts val="300"/>
              </a:spcBef>
              <a:spcAft>
                <a:spcPts val="300"/>
              </a:spcAft>
              <a:buFontTx/>
              <a:buChar char="-"/>
            </a:pPr>
            <a:r>
              <a:rPr lang="fr-FR" sz="40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i="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nl-NL" sz="4000" dirty="0">
                <a:latin typeface="Arial" panose="020B0604020202020204" pitchFamily="34" charset="0"/>
                <a:cs typeface="Arial" panose="020B0604020202020204" pitchFamily="34" charset="0"/>
              </a:rPr>
              <a:t>Do thủ công nghiệp phát triển, hàng hóa sản xuất ra ngày càng nhiều đã thúc đẩy nhu cầu trao đổi. Thợ thủ công có thể bán các sản phẩm của mình làm ra để trao đổi lương thực, thực </a:t>
            </a:r>
            <a:r>
              <a:rPr lang="nl-NL" sz="4000" dirty="0" smtClean="0">
                <a:latin typeface="Arial" panose="020B0604020202020204" pitchFamily="34" charset="0"/>
                <a:cs typeface="Arial" panose="020B0604020202020204" pitchFamily="34" charset="0"/>
              </a:rPr>
              <a:t>phẩm</a:t>
            </a:r>
            <a:r>
              <a:rPr lang="vi-VN" sz="4000" dirty="0" smtClean="0">
                <a:latin typeface="Arial" panose="020B0604020202020204" pitchFamily="34" charset="0"/>
                <a:cs typeface="Arial" panose="020B0604020202020204" pitchFamily="34" charset="0"/>
              </a:rPr>
              <a:t>. </a:t>
            </a:r>
          </a:p>
          <a:p>
            <a:pPr algn="just">
              <a:lnSpc>
                <a:spcPct val="150000"/>
              </a:lnSpc>
              <a:spcBef>
                <a:spcPts val="300"/>
              </a:spcBef>
              <a:spcAft>
                <a:spcPts val="300"/>
              </a:spcAft>
            </a:pPr>
            <a:r>
              <a:rPr lang="vi-VN" sz="4000"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nl-NL" sz="4000" b="1" dirty="0" smtClean="0">
                <a:solidFill>
                  <a:srgbClr val="FF0000"/>
                </a:solidFill>
                <a:latin typeface="Arial" panose="020B0604020202020204" pitchFamily="34" charset="0"/>
                <a:cs typeface="Arial" panose="020B0604020202020204" pitchFamily="34" charset="0"/>
              </a:rPr>
              <a:t> </a:t>
            </a:r>
            <a:r>
              <a:rPr lang="vi-VN" sz="4000" b="1" dirty="0">
                <a:solidFill>
                  <a:srgbClr val="FF0000"/>
                </a:solidFill>
                <a:latin typeface="Arial" panose="020B0604020202020204" pitchFamily="34" charset="0"/>
                <a:cs typeface="Arial" panose="020B0604020202020204" pitchFamily="34" charset="0"/>
              </a:rPr>
              <a:t>D</a:t>
            </a:r>
            <a:r>
              <a:rPr lang="nl-NL" sz="4000" b="1" dirty="0" smtClean="0">
                <a:solidFill>
                  <a:srgbClr val="FF0000"/>
                </a:solidFill>
                <a:latin typeface="Arial" panose="020B0604020202020204" pitchFamily="34" charset="0"/>
                <a:cs typeface="Arial" panose="020B0604020202020204" pitchFamily="34" charset="0"/>
              </a:rPr>
              <a:t>o </a:t>
            </a:r>
            <a:r>
              <a:rPr lang="nl-NL" sz="4000" b="1" dirty="0">
                <a:solidFill>
                  <a:srgbClr val="FF0000"/>
                </a:solidFill>
                <a:latin typeface="Arial" panose="020B0604020202020204" pitchFamily="34" charset="0"/>
                <a:cs typeface="Arial" panose="020B0604020202020204" pitchFamily="34" charset="0"/>
              </a:rPr>
              <a:t>đó họ tự do hơn, có thể bỏ trốn hoặc chuộc thân phận tự do thoát khỏi sự kìm kẹp của các lãnh chúa lãnh địa.</a:t>
            </a:r>
            <a:endParaRPr lang="en-US" sz="4000" b="1" dirty="0">
              <a:solidFill>
                <a:srgbClr val="FF0000"/>
              </a:solidFill>
              <a:latin typeface="Arial" panose="020B0604020202020204" pitchFamily="34" charset="0"/>
              <a:cs typeface="Arial" panose="020B0604020202020204" pitchFamily="34" charset="0"/>
            </a:endParaRPr>
          </a:p>
          <a:p>
            <a:pPr algn="just">
              <a:spcBef>
                <a:spcPts val="300"/>
              </a:spcBef>
              <a:spcAft>
                <a:spcPts val="300"/>
              </a:spcAft>
            </a:pPr>
            <a:endPar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764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p:cTn id="1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4. Sự xuất hiện và vai trò của thành thị trung đại</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8" name="Rectangle 7"/>
          <p:cNvSpPr/>
          <p:nvPr/>
        </p:nvSpPr>
        <p:spPr>
          <a:xfrm>
            <a:off x="1733235" y="1597072"/>
            <a:ext cx="15431100" cy="8325356"/>
          </a:xfrm>
          <a:prstGeom prst="rect">
            <a:avLst/>
          </a:prstGeom>
        </p:spPr>
        <p:txBody>
          <a:bodyPr wrap="square">
            <a:spAutoFit/>
          </a:bodyPr>
          <a:lstStyle/>
          <a:p>
            <a:pPr marL="571500" indent="-571500" algn="just">
              <a:spcBef>
                <a:spcPts val="300"/>
              </a:spcBef>
              <a:spcAft>
                <a:spcPts val="300"/>
              </a:spcAft>
              <a:buFontTx/>
              <a:buChar char="-"/>
            </a:pPr>
            <a:r>
              <a:rPr lang="fr-FR" sz="40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i="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vi-VN" sz="4000" dirty="0">
                <a:cs typeface="Arial" panose="020B0604020202020204" pitchFamily="34" charset="0"/>
              </a:rPr>
              <a:t>Thợ thủ công sau khi được tự do đã tìm đến những nơi đông người qua lại: bến sông, bên cạnh các nhà thờ ,...để cùng sản xuất và buôn bán hàng </a:t>
            </a:r>
            <a:r>
              <a:rPr lang="vi-VN" sz="4000" dirty="0" smtClean="0">
                <a:cs typeface="Arial" panose="020B0604020202020204" pitchFamily="34" charset="0"/>
              </a:rPr>
              <a:t>hóa</a:t>
            </a:r>
            <a:r>
              <a:rPr lang="vi-VN" sz="4000" dirty="0">
                <a:cs typeface="Arial" panose="020B0604020202020204" pitchFamily="34" charset="0"/>
              </a:rPr>
              <a:t>.</a:t>
            </a:r>
            <a:endParaRPr lang="vi-VN" sz="4000" dirty="0" smtClean="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à"/>
            </a:pPr>
            <a:r>
              <a:rPr lang="vi-VN" sz="4000" b="1" dirty="0" smtClean="0">
                <a:solidFill>
                  <a:srgbClr val="FF0000"/>
                </a:solidFill>
                <a:cs typeface="Arial" panose="020B0604020202020204" pitchFamily="34" charset="0"/>
              </a:rPr>
              <a:t>Dần </a:t>
            </a:r>
            <a:r>
              <a:rPr lang="vi-VN" sz="4000" b="1" dirty="0">
                <a:solidFill>
                  <a:srgbClr val="FF0000"/>
                </a:solidFill>
                <a:cs typeface="Arial" panose="020B0604020202020204" pitchFamily="34" charset="0"/>
              </a:rPr>
              <a:t>dần xuất hiện các thị trấn, sau trở thành thành phố hay thành thị trung đại. </a:t>
            </a:r>
            <a:endParaRPr lang="vi-VN" sz="4000" b="1" dirty="0" smtClean="0">
              <a:solidFill>
                <a:srgbClr val="FF0000"/>
              </a:solidFill>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vi-VN" sz="4000" dirty="0">
                <a:cs typeface="Arial" panose="020B0604020202020204" pitchFamily="34" charset="0"/>
              </a:rPr>
              <a:t>Một số thành thị được phục hồi từ những thành thị cổ đại hoặc do lãnh chúa lập ra trên đất của lãnh địa để thu thuế của thợ thủ công và thương nhân. </a:t>
            </a:r>
          </a:p>
        </p:txBody>
      </p:sp>
    </p:spTree>
    <p:extLst>
      <p:ext uri="{BB962C8B-B14F-4D97-AF65-F5344CB8AC3E}">
        <p14:creationId xmlns:p14="http://schemas.microsoft.com/office/powerpoint/2010/main" val="23254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p:cTn id="1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56782" y="493831"/>
            <a:ext cx="15807552" cy="910377"/>
          </a:xfrm>
          <a:prstGeom prst="rect">
            <a:avLst/>
          </a:prstGeom>
        </p:spPr>
        <p:txBody>
          <a:bodyPr wrap="square" lIns="0" tIns="0" rIns="0" bIns="0" rtlCol="0" anchor="t">
            <a:spAutoFit/>
          </a:bodyPr>
          <a:lstStyle/>
          <a:p>
            <a:pPr algn="just">
              <a:lnSpc>
                <a:spcPct val="150000"/>
              </a:lnSpc>
            </a:pPr>
            <a:r>
              <a:rPr lang="vi-VN" sz="4500" b="1" dirty="0" smtClean="0">
                <a:solidFill>
                  <a:srgbClr val="002060"/>
                </a:solidFill>
                <a:latin typeface="Arial" panose="020B0604020202020204" pitchFamily="34" charset="0"/>
                <a:cs typeface="Arial" panose="020B0604020202020204" pitchFamily="34" charset="0"/>
              </a:rPr>
              <a:t>4. Sự xuất hiện và vai trò của thành thị trung đại</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8" name="Rectangle 7"/>
          <p:cNvSpPr/>
          <p:nvPr/>
        </p:nvSpPr>
        <p:spPr>
          <a:xfrm>
            <a:off x="1733235" y="1597072"/>
            <a:ext cx="15431100" cy="901593"/>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vi-VN" sz="4000" i="1" dirty="0" smtClean="0">
                <a:solidFill>
                  <a:srgbClr val="000000"/>
                </a:solidFill>
                <a:ea typeface="Calibri" panose="020F0502020204030204" pitchFamily="34" charset="0"/>
                <a:cs typeface="Arial" panose="020B0604020202020204" pitchFamily="34" charset="0"/>
              </a:rPr>
              <a:t>Vai </a:t>
            </a:r>
            <a:r>
              <a:rPr lang="vi-VN" sz="4000" i="1" dirty="0">
                <a:solidFill>
                  <a:srgbClr val="000000"/>
                </a:solidFill>
                <a:ea typeface="Calibri" panose="020F0502020204030204" pitchFamily="34" charset="0"/>
                <a:cs typeface="Arial" panose="020B0604020202020204" pitchFamily="34" charset="0"/>
              </a:rPr>
              <a:t>trò của thành thị đối với châu Âu thời trung đại</a:t>
            </a:r>
            <a:r>
              <a:rPr lang="vi-VN" sz="4000" i="1" dirty="0" smtClean="0">
                <a:solidFill>
                  <a:srgbClr val="000000"/>
                </a:solidFill>
                <a:ea typeface="Calibri" panose="020F0502020204030204" pitchFamily="34" charset="0"/>
                <a:cs typeface="Arial" panose="020B0604020202020204" pitchFamily="34" charset="0"/>
              </a:rPr>
              <a:t>:</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2658380"/>
            <a:ext cx="11365707" cy="6994281"/>
          </a:xfrm>
          <a:prstGeom prst="rect">
            <a:avLst/>
          </a:prstGeom>
        </p:spPr>
      </p:pic>
    </p:spTree>
    <p:extLst>
      <p:ext uri="{BB962C8B-B14F-4D97-AF65-F5344CB8AC3E}">
        <p14:creationId xmlns:p14="http://schemas.microsoft.com/office/powerpoint/2010/main" val="13418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84595" y="1028700"/>
            <a:ext cx="10374705" cy="60692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4900" y="3462490"/>
            <a:ext cx="8578184" cy="5961838"/>
          </a:xfrm>
          <a:prstGeom prst="rect">
            <a:avLst/>
          </a:prstGeom>
        </p:spPr>
      </p:pic>
      <p:sp>
        <p:nvSpPr>
          <p:cNvPr id="4" name="TextBox 4"/>
          <p:cNvSpPr txBox="1"/>
          <p:nvPr/>
        </p:nvSpPr>
        <p:spPr>
          <a:xfrm>
            <a:off x="8245019" y="3162300"/>
            <a:ext cx="7653855" cy="1306768"/>
          </a:xfrm>
          <a:prstGeom prst="rect">
            <a:avLst/>
          </a:prstGeom>
        </p:spPr>
        <p:txBody>
          <a:bodyPr lIns="0" tIns="0" rIns="0" bIns="0" rtlCol="0" anchor="t">
            <a:spAutoFit/>
          </a:bodyPr>
          <a:lstStyle/>
          <a:p>
            <a:pPr algn="ctr">
              <a:lnSpc>
                <a:spcPts val="11400"/>
              </a:lnSpc>
            </a:pPr>
            <a:r>
              <a:rPr lang="vi-VN" sz="6400" b="1" dirty="0" smtClean="0">
                <a:solidFill>
                  <a:srgbClr val="FFFDEF"/>
                </a:solidFill>
              </a:rPr>
              <a:t>LUYỆN TẬP</a:t>
            </a:r>
            <a:endParaRPr lang="en-US" sz="6400" b="1" dirty="0">
              <a:solidFill>
                <a:srgbClr val="FFFDEF"/>
              </a:solidFill>
            </a:endParaRPr>
          </a:p>
        </p:txBody>
      </p:sp>
    </p:spTree>
    <p:extLst>
      <p:ext uri="{BB962C8B-B14F-4D97-AF65-F5344CB8AC3E}">
        <p14:creationId xmlns:p14="http://schemas.microsoft.com/office/powerpoint/2010/main" val="10331305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0" y="353491"/>
            <a:ext cx="18288000" cy="2203010"/>
            <a:chOff x="0" y="0"/>
            <a:chExt cx="6361873" cy="867510"/>
          </a:xfrm>
        </p:grpSpPr>
        <p:sp>
          <p:nvSpPr>
            <p:cNvPr id="3" name="Freeform 3"/>
            <p:cNvSpPr/>
            <p:nvPr/>
          </p:nvSpPr>
          <p:spPr>
            <a:xfrm>
              <a:off x="0" y="0"/>
              <a:ext cx="6361873" cy="867510"/>
            </a:xfrm>
            <a:custGeom>
              <a:avLst/>
              <a:gdLst/>
              <a:ahLst/>
              <a:cxnLst/>
              <a:rect l="l" t="t" r="r" b="b"/>
              <a:pathLst>
                <a:path w="6361873" h="867510">
                  <a:moveTo>
                    <a:pt x="0" y="0"/>
                  </a:moveTo>
                  <a:lnTo>
                    <a:pt x="6361873" y="0"/>
                  </a:lnTo>
                  <a:lnTo>
                    <a:pt x="6361873" y="867510"/>
                  </a:lnTo>
                  <a:lnTo>
                    <a:pt x="0" y="867510"/>
                  </a:lnTo>
                  <a:close/>
                </a:path>
              </a:pathLst>
            </a:custGeom>
            <a:solidFill>
              <a:srgbClr val="FFFDF0"/>
            </a:solidFill>
          </p:spPr>
        </p:sp>
      </p:grpSp>
      <p:grpSp>
        <p:nvGrpSpPr>
          <p:cNvPr id="4" name="Group 4"/>
          <p:cNvGrpSpPr/>
          <p:nvPr/>
        </p:nvGrpSpPr>
        <p:grpSpPr>
          <a:xfrm>
            <a:off x="0" y="3360002"/>
            <a:ext cx="18288000" cy="6926998"/>
            <a:chOff x="0" y="0"/>
            <a:chExt cx="6361873" cy="1995227"/>
          </a:xfrm>
        </p:grpSpPr>
        <p:sp>
          <p:nvSpPr>
            <p:cNvPr id="5" name="Freeform 5"/>
            <p:cNvSpPr/>
            <p:nvPr/>
          </p:nvSpPr>
          <p:spPr>
            <a:xfrm>
              <a:off x="0" y="0"/>
              <a:ext cx="6361873" cy="1995227"/>
            </a:xfrm>
            <a:custGeom>
              <a:avLst/>
              <a:gdLst/>
              <a:ahLst/>
              <a:cxnLst/>
              <a:rect l="l" t="t" r="r" b="b"/>
              <a:pathLst>
                <a:path w="6361873" h="1995227">
                  <a:moveTo>
                    <a:pt x="0" y="0"/>
                  </a:moveTo>
                  <a:lnTo>
                    <a:pt x="6361873" y="0"/>
                  </a:lnTo>
                  <a:lnTo>
                    <a:pt x="6361873" y="1995227"/>
                  </a:lnTo>
                  <a:lnTo>
                    <a:pt x="0" y="1995227"/>
                  </a:lnTo>
                  <a:close/>
                </a:path>
              </a:pathLst>
            </a:custGeom>
            <a:solidFill>
              <a:srgbClr val="FFFDF0"/>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3407">
            <a:off x="327059" y="579532"/>
            <a:ext cx="882812" cy="411480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61397">
            <a:off x="16381828" y="7972188"/>
            <a:ext cx="2194042" cy="1969153"/>
          </a:xfrm>
          <a:prstGeom prst="rect">
            <a:avLst/>
          </a:prstGeom>
        </p:spPr>
      </p:pic>
      <p:sp>
        <p:nvSpPr>
          <p:cNvPr id="12" name="TextBox 12"/>
          <p:cNvSpPr txBox="1"/>
          <p:nvPr/>
        </p:nvSpPr>
        <p:spPr>
          <a:xfrm>
            <a:off x="2243328" y="797071"/>
            <a:ext cx="13801343" cy="994247"/>
          </a:xfrm>
          <a:prstGeom prst="rect">
            <a:avLst/>
          </a:prstGeom>
        </p:spPr>
        <p:txBody>
          <a:bodyPr lIns="0" tIns="0" rIns="0" bIns="0" rtlCol="0" anchor="t">
            <a:spAutoFit/>
          </a:bodyPr>
          <a:lstStyle/>
          <a:p>
            <a:pPr algn="ctr">
              <a:lnSpc>
                <a:spcPts val="8800"/>
              </a:lnSpc>
            </a:pPr>
            <a:r>
              <a:rPr lang="vi-VN" sz="4500" b="1" dirty="0" smtClean="0">
                <a:solidFill>
                  <a:schemeClr val="accent4">
                    <a:lumMod val="50000"/>
                  </a:schemeClr>
                </a:solidFill>
              </a:rPr>
              <a:t>1. Hãy lập và hoàn thành bảng theo mẫu dưới đây</a:t>
            </a:r>
            <a:endParaRPr lang="en-US" sz="4500" b="1" dirty="0">
              <a:solidFill>
                <a:schemeClr val="accent4">
                  <a:lumMod val="50000"/>
                </a:schemeClr>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4086135081"/>
              </p:ext>
            </p:extLst>
          </p:nvPr>
        </p:nvGraphicFramePr>
        <p:xfrm>
          <a:off x="1342549" y="4374204"/>
          <a:ext cx="15544925" cy="4826000"/>
        </p:xfrm>
        <a:graphic>
          <a:graphicData uri="http://schemas.openxmlformats.org/drawingml/2006/table">
            <a:tbl>
              <a:tblPr firstRow="1" bandRow="1">
                <a:tableStyleId>{5940675A-B579-460E-94D1-54222C63F5DA}</a:tableStyleId>
              </a:tblPr>
              <a:tblGrid>
                <a:gridCol w="5515450">
                  <a:extLst>
                    <a:ext uri="{9D8B030D-6E8A-4147-A177-3AD203B41FA5}">
                      <a16:colId xmlns:a16="http://schemas.microsoft.com/office/drawing/2014/main" val="3882191680"/>
                    </a:ext>
                  </a:extLst>
                </a:gridCol>
                <a:gridCol w="4888992">
                  <a:extLst>
                    <a:ext uri="{9D8B030D-6E8A-4147-A177-3AD203B41FA5}">
                      <a16:colId xmlns:a16="http://schemas.microsoft.com/office/drawing/2014/main" val="3419887913"/>
                    </a:ext>
                  </a:extLst>
                </a:gridCol>
                <a:gridCol w="5140483">
                  <a:extLst>
                    <a:ext uri="{9D8B030D-6E8A-4147-A177-3AD203B41FA5}">
                      <a16:colId xmlns:a16="http://schemas.microsoft.com/office/drawing/2014/main" val="2744290657"/>
                    </a:ext>
                  </a:extLst>
                </a:gridCol>
              </a:tblGrid>
              <a:tr h="1206500">
                <a:tc>
                  <a:txBody>
                    <a:bodyPr/>
                    <a:lstStyle/>
                    <a:p>
                      <a:pPr algn="ctr">
                        <a:lnSpc>
                          <a:spcPct val="150000"/>
                        </a:lnSpc>
                      </a:pPr>
                      <a:r>
                        <a:rPr lang="vi-VN" sz="3200" b="1" dirty="0" smtClean="0">
                          <a:solidFill>
                            <a:schemeClr val="tx1"/>
                          </a:solidFill>
                        </a:rPr>
                        <a:t>NỘI</a:t>
                      </a:r>
                      <a:r>
                        <a:rPr lang="vi-VN" sz="3200" b="1" baseline="0" dirty="0" smtClean="0">
                          <a:solidFill>
                            <a:schemeClr val="tx1"/>
                          </a:solidFill>
                        </a:rPr>
                        <a:t> DUNG</a:t>
                      </a:r>
                      <a:endParaRPr lang="en-US" sz="3200" b="1" dirty="0">
                        <a:solidFill>
                          <a:schemeClr val="tx1"/>
                        </a:solidFill>
                      </a:endParaRPr>
                    </a:p>
                  </a:txBody>
                  <a:tcPr anchor="ctr">
                    <a:solidFill>
                      <a:schemeClr val="accent4">
                        <a:lumMod val="60000"/>
                        <a:lumOff val="40000"/>
                      </a:schemeClr>
                    </a:solidFill>
                  </a:tcPr>
                </a:tc>
                <a:tc>
                  <a:txBody>
                    <a:bodyPr/>
                    <a:lstStyle/>
                    <a:p>
                      <a:pPr algn="ctr">
                        <a:lnSpc>
                          <a:spcPct val="150000"/>
                        </a:lnSpc>
                      </a:pPr>
                      <a:r>
                        <a:rPr lang="vi-VN" sz="3200" b="1" dirty="0" smtClean="0">
                          <a:solidFill>
                            <a:schemeClr val="tx1"/>
                          </a:solidFill>
                        </a:rPr>
                        <a:t>LÃNH</a:t>
                      </a:r>
                      <a:r>
                        <a:rPr lang="vi-VN" sz="3200" b="1" baseline="0" dirty="0" smtClean="0">
                          <a:solidFill>
                            <a:schemeClr val="tx1"/>
                          </a:solidFill>
                        </a:rPr>
                        <a:t> ĐỊA PHONG KIẾN</a:t>
                      </a:r>
                      <a:endParaRPr lang="en-US" sz="3200" b="1" dirty="0">
                        <a:solidFill>
                          <a:schemeClr val="tx1"/>
                        </a:solidFill>
                      </a:endParaRPr>
                    </a:p>
                  </a:txBody>
                  <a:tcPr anchor="ctr">
                    <a:solidFill>
                      <a:schemeClr val="accent4">
                        <a:lumMod val="60000"/>
                        <a:lumOff val="40000"/>
                      </a:schemeClr>
                    </a:solidFill>
                  </a:tcPr>
                </a:tc>
                <a:tc>
                  <a:txBody>
                    <a:bodyPr/>
                    <a:lstStyle/>
                    <a:p>
                      <a:pPr algn="ctr">
                        <a:lnSpc>
                          <a:spcPct val="150000"/>
                        </a:lnSpc>
                      </a:pPr>
                      <a:r>
                        <a:rPr lang="vi-VN" sz="3200" b="1" dirty="0" smtClean="0">
                          <a:solidFill>
                            <a:schemeClr val="tx1"/>
                          </a:solidFill>
                        </a:rPr>
                        <a:t>THÀNH</a:t>
                      </a:r>
                      <a:r>
                        <a:rPr lang="vi-VN" sz="3200" b="1" baseline="0" dirty="0" smtClean="0">
                          <a:solidFill>
                            <a:schemeClr val="tx1"/>
                          </a:solidFill>
                        </a:rPr>
                        <a:t> THỊ TRUNG ĐẠI</a:t>
                      </a:r>
                      <a:endParaRPr lang="en-US" sz="3200" b="1"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1486548635"/>
                  </a:ext>
                </a:extLst>
              </a:tr>
              <a:tr h="1206500">
                <a:tc>
                  <a:txBody>
                    <a:bodyPr/>
                    <a:lstStyle/>
                    <a:p>
                      <a:r>
                        <a:rPr lang="vi-VN" sz="3200" dirty="0" smtClean="0"/>
                        <a:t>Thời</a:t>
                      </a:r>
                      <a:r>
                        <a:rPr lang="vi-VN" sz="3200" baseline="0" dirty="0" smtClean="0"/>
                        <a:t> gian xuất hiện</a:t>
                      </a:r>
                      <a:endParaRPr lang="en-US" sz="3200" dirty="0"/>
                    </a:p>
                  </a:txBody>
                  <a:tcPr anchor="ctr">
                    <a:solidFill>
                      <a:schemeClr val="accent4">
                        <a:lumMod val="20000"/>
                        <a:lumOff val="80000"/>
                      </a:schemeClr>
                    </a:solidFill>
                  </a:tcPr>
                </a:tc>
                <a:tc>
                  <a:txBody>
                    <a:bodyPr/>
                    <a:lstStyle/>
                    <a:p>
                      <a:endParaRPr lang="en-US" sz="3200" dirty="0"/>
                    </a:p>
                  </a:txBody>
                  <a:tcPr anchor="ctr">
                    <a:solidFill>
                      <a:schemeClr val="bg1">
                        <a:lumMod val="95000"/>
                      </a:schemeClr>
                    </a:solidFill>
                  </a:tcPr>
                </a:tc>
                <a:tc>
                  <a:txBody>
                    <a:bodyPr/>
                    <a:lstStyle/>
                    <a:p>
                      <a:endParaRPr lang="en-US" sz="3200" dirty="0"/>
                    </a:p>
                  </a:txBody>
                  <a:tcPr anchor="ctr">
                    <a:solidFill>
                      <a:schemeClr val="bg1">
                        <a:lumMod val="95000"/>
                      </a:schemeClr>
                    </a:solidFill>
                  </a:tcPr>
                </a:tc>
                <a:extLst>
                  <a:ext uri="{0D108BD9-81ED-4DB2-BD59-A6C34878D82A}">
                    <a16:rowId xmlns:a16="http://schemas.microsoft.com/office/drawing/2014/main" val="2514746382"/>
                  </a:ext>
                </a:extLst>
              </a:tr>
              <a:tr h="1206500">
                <a:tc>
                  <a:txBody>
                    <a:bodyPr/>
                    <a:lstStyle/>
                    <a:p>
                      <a:r>
                        <a:rPr lang="vi-VN" sz="3200" dirty="0" smtClean="0"/>
                        <a:t>Hoạt</a:t>
                      </a:r>
                      <a:r>
                        <a:rPr lang="vi-VN" sz="3200" baseline="0" dirty="0" smtClean="0"/>
                        <a:t> động kinh tế chủ yếu</a:t>
                      </a:r>
                      <a:endParaRPr lang="en-US" sz="3200" dirty="0"/>
                    </a:p>
                  </a:txBody>
                  <a:tcPr anchor="ctr">
                    <a:solidFill>
                      <a:schemeClr val="accent4">
                        <a:lumMod val="20000"/>
                        <a:lumOff val="80000"/>
                      </a:schemeClr>
                    </a:solidFill>
                  </a:tcPr>
                </a:tc>
                <a:tc>
                  <a:txBody>
                    <a:bodyPr/>
                    <a:lstStyle/>
                    <a:p>
                      <a:endParaRPr lang="en-US" sz="3200" dirty="0"/>
                    </a:p>
                  </a:txBody>
                  <a:tcPr anchor="ctr">
                    <a:solidFill>
                      <a:schemeClr val="bg1">
                        <a:lumMod val="95000"/>
                      </a:schemeClr>
                    </a:solidFill>
                  </a:tcPr>
                </a:tc>
                <a:tc>
                  <a:txBody>
                    <a:bodyPr/>
                    <a:lstStyle/>
                    <a:p>
                      <a:endParaRPr lang="en-US" sz="3200" dirty="0"/>
                    </a:p>
                  </a:txBody>
                  <a:tcPr anchor="ctr">
                    <a:solidFill>
                      <a:schemeClr val="bg1">
                        <a:lumMod val="95000"/>
                      </a:schemeClr>
                    </a:solidFill>
                  </a:tcPr>
                </a:tc>
                <a:extLst>
                  <a:ext uri="{0D108BD9-81ED-4DB2-BD59-A6C34878D82A}">
                    <a16:rowId xmlns:a16="http://schemas.microsoft.com/office/drawing/2014/main" val="300133260"/>
                  </a:ext>
                </a:extLst>
              </a:tr>
              <a:tr h="1206500">
                <a:tc>
                  <a:txBody>
                    <a:bodyPr/>
                    <a:lstStyle/>
                    <a:p>
                      <a:r>
                        <a:rPr lang="vi-VN" sz="3200" dirty="0" smtClean="0"/>
                        <a:t>Thành</a:t>
                      </a:r>
                      <a:r>
                        <a:rPr lang="vi-VN" sz="3200" baseline="0" dirty="0" smtClean="0"/>
                        <a:t> phần cư dân chủ yếu</a:t>
                      </a:r>
                      <a:endParaRPr lang="en-US" sz="3200" dirty="0"/>
                    </a:p>
                  </a:txBody>
                  <a:tcPr anchor="ctr">
                    <a:solidFill>
                      <a:schemeClr val="accent4">
                        <a:lumMod val="20000"/>
                        <a:lumOff val="80000"/>
                      </a:schemeClr>
                    </a:solidFill>
                  </a:tcPr>
                </a:tc>
                <a:tc>
                  <a:txBody>
                    <a:bodyPr/>
                    <a:lstStyle/>
                    <a:p>
                      <a:endParaRPr lang="en-US" sz="3200" dirty="0"/>
                    </a:p>
                  </a:txBody>
                  <a:tcPr anchor="ctr">
                    <a:solidFill>
                      <a:schemeClr val="bg1">
                        <a:lumMod val="95000"/>
                      </a:schemeClr>
                    </a:solidFill>
                  </a:tcPr>
                </a:tc>
                <a:tc>
                  <a:txBody>
                    <a:bodyPr/>
                    <a:lstStyle/>
                    <a:p>
                      <a:endParaRPr lang="en-US" sz="3200" dirty="0"/>
                    </a:p>
                  </a:txBody>
                  <a:tcPr anchor="ctr">
                    <a:solidFill>
                      <a:schemeClr val="bg1">
                        <a:lumMod val="95000"/>
                      </a:schemeClr>
                    </a:solidFill>
                  </a:tcPr>
                </a:tc>
                <a:extLst>
                  <a:ext uri="{0D108BD9-81ED-4DB2-BD59-A6C34878D82A}">
                    <a16:rowId xmlns:a16="http://schemas.microsoft.com/office/drawing/2014/main" val="1456012426"/>
                  </a:ext>
                </a:extLst>
              </a:tr>
            </a:tbl>
          </a:graphicData>
        </a:graphic>
      </p:graphicFrame>
      <p:sp>
        <p:nvSpPr>
          <p:cNvPr id="18" name="Rectangle 17"/>
          <p:cNvSpPr/>
          <p:nvPr/>
        </p:nvSpPr>
        <p:spPr>
          <a:xfrm>
            <a:off x="7086600" y="5905500"/>
            <a:ext cx="4467890"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Từ thế </a:t>
            </a:r>
            <a:r>
              <a:rPr lang="en-US" sz="3200" dirty="0" err="1">
                <a:latin typeface="Arial" panose="020B0604020202020204" pitchFamily="34" charset="0"/>
                <a:cs typeface="Arial" panose="020B0604020202020204" pitchFamily="34" charset="0"/>
              </a:rPr>
              <a:t>kỉ</a:t>
            </a:r>
            <a:r>
              <a:rPr lang="en-US" sz="3200" dirty="0">
                <a:latin typeface="Arial" panose="020B0604020202020204" pitchFamily="34" charset="0"/>
                <a:cs typeface="Arial" panose="020B0604020202020204" pitchFamily="34" charset="0"/>
              </a:rPr>
              <a:t> V đến thế </a:t>
            </a:r>
            <a:r>
              <a:rPr lang="en-US" sz="3200" dirty="0" err="1">
                <a:latin typeface="Arial" panose="020B0604020202020204" pitchFamily="34" charset="0"/>
                <a:cs typeface="Arial" panose="020B0604020202020204" pitchFamily="34" charset="0"/>
              </a:rPr>
              <a:t>kỉ</a:t>
            </a:r>
            <a:r>
              <a:rPr lang="en-US" sz="3200" dirty="0">
                <a:latin typeface="Arial" panose="020B0604020202020204" pitchFamily="34" charset="0"/>
                <a:cs typeface="Arial" panose="020B0604020202020204" pitchFamily="34" charset="0"/>
              </a:rPr>
              <a:t> X</a:t>
            </a:r>
          </a:p>
        </p:txBody>
      </p:sp>
      <p:sp>
        <p:nvSpPr>
          <p:cNvPr id="19" name="Rectangle 18"/>
          <p:cNvSpPr/>
          <p:nvPr/>
        </p:nvSpPr>
        <p:spPr>
          <a:xfrm>
            <a:off x="13069064" y="5926736"/>
            <a:ext cx="2303836"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Từ thế </a:t>
            </a:r>
            <a:r>
              <a:rPr lang="en-US" sz="3200" dirty="0" err="1">
                <a:latin typeface="Arial" panose="020B0604020202020204" pitchFamily="34" charset="0"/>
                <a:cs typeface="Arial" panose="020B0604020202020204" pitchFamily="34" charset="0"/>
              </a:rPr>
              <a:t>kỉ</a:t>
            </a:r>
            <a:r>
              <a:rPr lang="en-US" sz="3200" dirty="0">
                <a:latin typeface="Arial" panose="020B0604020202020204" pitchFamily="34" charset="0"/>
                <a:cs typeface="Arial" panose="020B0604020202020204" pitchFamily="34" charset="0"/>
              </a:rPr>
              <a:t> XI</a:t>
            </a:r>
          </a:p>
        </p:txBody>
      </p:sp>
      <p:sp>
        <p:nvSpPr>
          <p:cNvPr id="21" name="Rectangle 20"/>
          <p:cNvSpPr/>
          <p:nvPr/>
        </p:nvSpPr>
        <p:spPr>
          <a:xfrm>
            <a:off x="8009930" y="7124700"/>
            <a:ext cx="2621230" cy="584775"/>
          </a:xfrm>
          <a:prstGeom prst="rect">
            <a:avLst/>
          </a:prstGeom>
        </p:spPr>
        <p:txBody>
          <a:bodyPr wrap="none">
            <a:spAutoFit/>
          </a:bodyPr>
          <a:lstStyle/>
          <a:p>
            <a:r>
              <a:rPr lang="en-US" sz="3200" dirty="0" err="1">
                <a:latin typeface="Arial" panose="020B0604020202020204" pitchFamily="34" charset="0"/>
                <a:cs typeface="Arial" panose="020B0604020202020204" pitchFamily="34" charset="0"/>
              </a:rPr>
              <a:t>Nông</a:t>
            </a:r>
            <a:r>
              <a:rPr lang="en-US" sz="3200" dirty="0">
                <a:latin typeface="Arial" panose="020B0604020202020204" pitchFamily="34" charset="0"/>
                <a:cs typeface="Arial" panose="020B0604020202020204" pitchFamily="34" charset="0"/>
              </a:rPr>
              <a:t> nghiệp </a:t>
            </a:r>
          </a:p>
        </p:txBody>
      </p:sp>
      <p:sp>
        <p:nvSpPr>
          <p:cNvPr id="23" name="Rectangle 22"/>
          <p:cNvSpPr/>
          <p:nvPr/>
        </p:nvSpPr>
        <p:spPr>
          <a:xfrm>
            <a:off x="12598272" y="6821795"/>
            <a:ext cx="3462807" cy="1077218"/>
          </a:xfrm>
          <a:prstGeom prst="rect">
            <a:avLst/>
          </a:prstGeom>
        </p:spPr>
        <p:txBody>
          <a:bodyPr wrap="none">
            <a:spAutoFit/>
          </a:bodyPr>
          <a:lstStyle/>
          <a:p>
            <a:pPr algn="ctr"/>
            <a:r>
              <a:rPr lang="vi-VN" sz="3200" dirty="0">
                <a:cs typeface="Arial" panose="020B0604020202020204" pitchFamily="34" charset="0"/>
              </a:rPr>
              <a:t>Thủ công nghiệp, </a:t>
            </a:r>
            <a:endParaRPr lang="vi-VN" sz="3200" dirty="0" smtClean="0">
              <a:cs typeface="Arial" panose="020B0604020202020204" pitchFamily="34" charset="0"/>
            </a:endParaRPr>
          </a:p>
          <a:p>
            <a:pPr algn="ctr"/>
            <a:r>
              <a:rPr lang="vi-VN" sz="3200" dirty="0" smtClean="0">
                <a:cs typeface="Arial" panose="020B0604020202020204" pitchFamily="34" charset="0"/>
              </a:rPr>
              <a:t>thương </a:t>
            </a:r>
            <a:r>
              <a:rPr lang="vi-VN" sz="3200" dirty="0">
                <a:cs typeface="Arial" panose="020B0604020202020204" pitchFamily="34" charset="0"/>
              </a:rPr>
              <a:t>nghiệp</a:t>
            </a:r>
            <a:endParaRPr lang="en-US" sz="3200" dirty="0">
              <a:latin typeface="Arial" panose="020B0604020202020204" pitchFamily="34" charset="0"/>
              <a:cs typeface="Arial" panose="020B0604020202020204" pitchFamily="34" charset="0"/>
            </a:endParaRPr>
          </a:p>
        </p:txBody>
      </p:sp>
      <p:sp>
        <p:nvSpPr>
          <p:cNvPr id="25" name="Rectangle 24"/>
          <p:cNvSpPr/>
          <p:nvPr/>
        </p:nvSpPr>
        <p:spPr>
          <a:xfrm>
            <a:off x="7202016" y="8220588"/>
            <a:ext cx="4237057" cy="584775"/>
          </a:xfrm>
          <a:prstGeom prst="rect">
            <a:avLst/>
          </a:prstGeom>
        </p:spPr>
        <p:txBody>
          <a:bodyPr wrap="none">
            <a:spAutoFit/>
          </a:bodyPr>
          <a:lstStyle/>
          <a:p>
            <a:r>
              <a:rPr lang="en-US" sz="3200" dirty="0" err="1">
                <a:latin typeface="Arial" panose="020B0604020202020204" pitchFamily="34" charset="0"/>
                <a:cs typeface="Arial" panose="020B0604020202020204" pitchFamily="34" charset="0"/>
              </a:rPr>
              <a:t>Lãnh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a:t>
            </a:r>
            <a:endParaRPr lang="en-US" sz="3200" dirty="0">
              <a:latin typeface="Arial" panose="020B0604020202020204" pitchFamily="34" charset="0"/>
              <a:cs typeface="Arial" panose="020B0604020202020204" pitchFamily="34" charset="0"/>
            </a:endParaRPr>
          </a:p>
        </p:txBody>
      </p:sp>
      <p:sp>
        <p:nvSpPr>
          <p:cNvPr id="27" name="Rectangle 26"/>
          <p:cNvSpPr/>
          <p:nvPr/>
        </p:nvSpPr>
        <p:spPr>
          <a:xfrm>
            <a:off x="12925712" y="8064043"/>
            <a:ext cx="2844048" cy="1077218"/>
          </a:xfrm>
          <a:prstGeom prst="rect">
            <a:avLst/>
          </a:prstGeom>
        </p:spPr>
        <p:txBody>
          <a:bodyPr wrap="none">
            <a:spAutoFit/>
          </a:bodyPr>
          <a:lstStyle/>
          <a:p>
            <a:pPr algn="ctr"/>
            <a:r>
              <a:rPr lang="vi-VN" sz="3200" dirty="0">
                <a:cs typeface="Arial" panose="020B0604020202020204" pitchFamily="34" charset="0"/>
              </a:rPr>
              <a:t>Thợ thủ công, </a:t>
            </a:r>
            <a:endParaRPr lang="vi-VN" sz="3200" dirty="0" smtClean="0">
              <a:cs typeface="Arial" panose="020B0604020202020204" pitchFamily="34" charset="0"/>
            </a:endParaRPr>
          </a:p>
          <a:p>
            <a:pPr algn="ctr"/>
            <a:r>
              <a:rPr lang="vi-VN" sz="3200" dirty="0" smtClean="0">
                <a:cs typeface="Arial" panose="020B0604020202020204" pitchFamily="34" charset="0"/>
              </a:rPr>
              <a:t>thương </a:t>
            </a:r>
            <a:r>
              <a:rPr lang="vi-VN" sz="3200" dirty="0">
                <a:cs typeface="Arial" panose="020B0604020202020204" pitchFamily="34" charset="0"/>
              </a:rPr>
              <a:t>nhân</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1" grpId="0"/>
      <p:bldP spid="23" grpId="0"/>
      <p:bldP spid="25"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4346052" y="5696036"/>
            <a:ext cx="2025621" cy="2486313"/>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5530407" y="7871548"/>
            <a:ext cx="2852388" cy="1501718"/>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3308357" y="5442740"/>
            <a:ext cx="3321059" cy="2483558"/>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4677520" y="6978268"/>
            <a:ext cx="3321059" cy="2483558"/>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2792920" y="8641088"/>
            <a:ext cx="1607744" cy="884469"/>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1" y="6998384"/>
            <a:ext cx="1904555" cy="1534755"/>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240049" y="4297562"/>
            <a:ext cx="1656416" cy="1349037"/>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2">
            <a:extLst>
              <a:ext uri="{28A0092B-C50C-407E-A947-70E740481C1C}">
                <a14:useLocalDpi xmlns:a14="http://schemas.microsoft.com/office/drawing/2010/main" val="0"/>
              </a:ext>
            </a:extLst>
          </a:blip>
          <a:srcRect l="17011" t="19189" r="19315" b="44544"/>
          <a:stretch/>
        </p:blipFill>
        <p:spPr>
          <a:xfrm rot="5400000">
            <a:off x="-1082532" y="5280746"/>
            <a:ext cx="4521716" cy="2575460"/>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2">
            <a:extLst>
              <a:ext uri="{28A0092B-C50C-407E-A947-70E740481C1C}">
                <a14:useLocalDpi xmlns:a14="http://schemas.microsoft.com/office/drawing/2010/main" val="0"/>
              </a:ext>
            </a:extLst>
          </a:blip>
          <a:srcRect l="17011" t="19189" r="4296" b="39632"/>
          <a:stretch/>
        </p:blipFill>
        <p:spPr>
          <a:xfrm rot="360332">
            <a:off x="61988" y="4524159"/>
            <a:ext cx="5588303" cy="2924298"/>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547" t="19412" r="21959" b="44006"/>
          <a:stretch/>
        </p:blipFill>
        <p:spPr>
          <a:xfrm>
            <a:off x="252967" y="5692937"/>
            <a:ext cx="3893213" cy="2141775"/>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809" t="19412" r="21959" b="44006"/>
          <a:stretch/>
        </p:blipFill>
        <p:spPr>
          <a:xfrm>
            <a:off x="-1024880" y="5009046"/>
            <a:ext cx="4053495" cy="2141775"/>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3810184" y="7913727"/>
            <a:ext cx="2120480" cy="275424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2418058" y="7967969"/>
            <a:ext cx="3647006" cy="2483558"/>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813218">
            <a:off x="1408654" y="6634388"/>
            <a:ext cx="2825741" cy="3045216"/>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8571573" y="5200178"/>
            <a:ext cx="5002737" cy="3628967"/>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1547" t="19412" r="21959" b="44006"/>
          <a:stretch/>
        </p:blipFill>
        <p:spPr>
          <a:xfrm>
            <a:off x="-1013792" y="7148465"/>
            <a:ext cx="3427191" cy="2168786"/>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510049" y="6711745"/>
            <a:ext cx="3321059" cy="2483558"/>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9815785" y="-1297442"/>
            <a:ext cx="731045" cy="731045"/>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6415761" y="369594"/>
            <a:ext cx="7514685" cy="1384995"/>
          </a:xfrm>
          <a:prstGeom prst="rect">
            <a:avLst/>
          </a:prstGeom>
          <a:noFill/>
        </p:spPr>
        <p:txBody>
          <a:bodyPr wrap="none" lIns="137160" tIns="68580" rIns="137160" bIns="68580">
            <a:spAutoFit/>
          </a:bodyPr>
          <a:lstStyle/>
          <a:p>
            <a:pPr algn="ctr"/>
            <a:r>
              <a:rPr lang="en-US" sz="8100" b="1" spc="75" dirty="0">
                <a:ln w="9525" cmpd="sng">
                  <a:solidFill>
                    <a:schemeClr val="accent1"/>
                  </a:solidFill>
                  <a:prstDash val="solid"/>
                </a:ln>
                <a:solidFill>
                  <a:srgbClr val="70AD47">
                    <a:tint val="1000"/>
                  </a:srgbClr>
                </a:solidFill>
                <a:effectLst>
                  <a:glow rad="38100">
                    <a:schemeClr val="accent1">
                      <a:alpha val="40000"/>
                    </a:schemeClr>
                  </a:glow>
                </a:effectLst>
              </a:rPr>
              <a:t>CỨU HỘ SẠC LỠ </a:t>
            </a:r>
          </a:p>
        </p:txBody>
      </p:sp>
    </p:spTree>
    <p:extLst>
      <p:ext uri="{BB962C8B-B14F-4D97-AF65-F5344CB8AC3E}">
        <p14:creationId xmlns:p14="http://schemas.microsoft.com/office/powerpoint/2010/main" val="6877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5"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audio>
              <p:cMediaNode vol="37805" numSld="6">
                <p:cTn id="68" fill="hold" display="0">
                  <p:stCondLst>
                    <p:cond delay="indefinite"/>
                  </p:stCondLst>
                  <p:endCondLst>
                    <p:cond evt="onStopAudio" delay="0">
                      <p:tgtEl>
                        <p:sldTgt/>
                      </p:tgtEl>
                    </p:cond>
                  </p:endCondLst>
                </p:cTn>
                <p:tgtEl>
                  <p:spTgt spid="7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704848" y="219261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dirty="0" smtClean="0">
                <a:solidFill>
                  <a:prstClr val="black"/>
                </a:solidFill>
              </a:rPr>
              <a:t>Câu 1: </a:t>
            </a:r>
            <a:r>
              <a:rPr lang="vi-VN" sz="4800" dirty="0" smtClean="0">
                <a:solidFill>
                  <a:prstClr val="black"/>
                </a:solidFill>
              </a:rPr>
              <a:t>Lãnh </a:t>
            </a:r>
            <a:r>
              <a:rPr lang="vi-VN" sz="4800" dirty="0">
                <a:solidFill>
                  <a:prstClr val="black"/>
                </a:solidFill>
              </a:rPr>
              <a:t>chúa phong kiến được hình thành từ:</a:t>
            </a:r>
            <a:endParaRPr lang="vi-VN" sz="4800" dirty="0">
              <a:solidFill>
                <a:prstClr val="black"/>
              </a:solidFill>
              <a:latin typeface="Arial" panose="020B0604020202020204" pitchFamily="34" charset="0"/>
            </a:endParaRPr>
          </a:p>
        </p:txBody>
      </p:sp>
      <p:sp>
        <p:nvSpPr>
          <p:cNvPr id="10" name="Rectangle 9"/>
          <p:cNvSpPr/>
          <p:nvPr/>
        </p:nvSpPr>
        <p:spPr>
          <a:xfrm>
            <a:off x="9302813" y="616280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500" dirty="0">
                <a:solidFill>
                  <a:prstClr val="black"/>
                </a:solidFill>
                <a:latin typeface="Arial" panose="020B0604020202020204" pitchFamily="34" charset="0"/>
              </a:rPr>
              <a:t>D. Cả A </a:t>
            </a:r>
            <a:r>
              <a:rPr lang="en-US" sz="3500" dirty="0" err="1">
                <a:solidFill>
                  <a:prstClr val="black"/>
                </a:solidFill>
                <a:latin typeface="Arial" panose="020B0604020202020204" pitchFamily="34" charset="0"/>
              </a:rPr>
              <a:t>và</a:t>
            </a:r>
            <a:r>
              <a:rPr lang="en-US" sz="3500" dirty="0">
                <a:solidFill>
                  <a:prstClr val="black"/>
                </a:solidFill>
                <a:latin typeface="Arial" panose="020B0604020202020204" pitchFamily="34" charset="0"/>
              </a:rPr>
              <a:t> B </a:t>
            </a:r>
            <a:r>
              <a:rPr lang="en-US" sz="3500" dirty="0" err="1">
                <a:solidFill>
                  <a:prstClr val="black"/>
                </a:solidFill>
                <a:latin typeface="Arial" panose="020B0604020202020204" pitchFamily="34" charset="0"/>
              </a:rPr>
              <a:t>đều</a:t>
            </a:r>
            <a:r>
              <a:rPr lang="en-US" sz="3500" dirty="0">
                <a:solidFill>
                  <a:prstClr val="black"/>
                </a:solidFill>
                <a:latin typeface="Arial" panose="020B0604020202020204" pitchFamily="34" charset="0"/>
              </a:rPr>
              <a:t> đúng.</a:t>
            </a:r>
            <a:endParaRPr lang="vi-VN" sz="3500" dirty="0">
              <a:solidFill>
                <a:prstClr val="black"/>
              </a:solidFill>
              <a:latin typeface="Arial" panose="020B0604020202020204" pitchFamily="34" charset="0"/>
            </a:endParaRPr>
          </a:p>
        </p:txBody>
      </p:sp>
      <p:sp>
        <p:nvSpPr>
          <p:cNvPr id="12" name="Rectangle 11"/>
          <p:cNvSpPr/>
          <p:nvPr/>
        </p:nvSpPr>
        <p:spPr>
          <a:xfrm>
            <a:off x="1745879" y="6112755"/>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500" dirty="0">
                <a:solidFill>
                  <a:prstClr val="black"/>
                </a:solidFill>
                <a:latin typeface="Arial" panose="020B0604020202020204" pitchFamily="34" charset="0"/>
              </a:rPr>
              <a:t>C. </a:t>
            </a:r>
            <a:r>
              <a:rPr lang="vi-VN" sz="3500" dirty="0">
                <a:solidFill>
                  <a:prstClr val="black"/>
                </a:solidFill>
              </a:rPr>
              <a:t>Quý tộc các nước phương Tây.</a:t>
            </a:r>
            <a:endParaRPr lang="vi-VN" sz="3500" dirty="0">
              <a:solidFill>
                <a:prstClr val="black"/>
              </a:solidFill>
              <a:latin typeface="Arial" panose="020B0604020202020204" pitchFamily="34" charset="0"/>
            </a:endParaRPr>
          </a:p>
        </p:txBody>
      </p:sp>
      <p:sp>
        <p:nvSpPr>
          <p:cNvPr id="13" name="Rectangle 12"/>
          <p:cNvSpPr/>
          <p:nvPr/>
        </p:nvSpPr>
        <p:spPr>
          <a:xfrm>
            <a:off x="1744511" y="478359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500" dirty="0">
                <a:solidFill>
                  <a:prstClr val="black"/>
                </a:solidFill>
                <a:latin typeface="Arial" panose="020B0604020202020204" pitchFamily="34" charset="0"/>
              </a:rPr>
              <a:t>A</a:t>
            </a:r>
            <a:r>
              <a:rPr lang="vi-VN"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Quý</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tộc</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Giéc</a:t>
            </a:r>
            <a:r>
              <a:rPr lang="en-US" sz="3500" dirty="0">
                <a:solidFill>
                  <a:prstClr val="black"/>
                </a:solidFill>
                <a:latin typeface="Arial" panose="020B0604020202020204" pitchFamily="34" charset="0"/>
              </a:rPr>
              <a:t>-man.</a:t>
            </a:r>
            <a:endParaRPr lang="vi-VN" sz="35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335305" y="6201014"/>
            <a:ext cx="1327706" cy="106208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99272" y="6162801"/>
            <a:ext cx="1206804" cy="105613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1253" y="4914136"/>
            <a:ext cx="1207113" cy="1060796"/>
          </a:xfrm>
          <a:prstGeom prst="rect">
            <a:avLst/>
          </a:prstGeom>
        </p:spPr>
      </p:pic>
      <p:sp>
        <p:nvSpPr>
          <p:cNvPr id="18" name="Rectangle 17"/>
          <p:cNvSpPr/>
          <p:nvPr/>
        </p:nvSpPr>
        <p:spPr>
          <a:xfrm>
            <a:off x="9276471" y="478359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500" dirty="0">
                <a:solidFill>
                  <a:prstClr val="black"/>
                </a:solidFill>
                <a:latin typeface="Arial" panose="020B0604020202020204" pitchFamily="34" charset="0"/>
              </a:rPr>
              <a:t>B. </a:t>
            </a:r>
            <a:r>
              <a:rPr lang="en-US" sz="3500" dirty="0" err="1">
                <a:solidFill>
                  <a:prstClr val="black"/>
                </a:solidFill>
                <a:latin typeface="Arial" panose="020B0604020202020204" pitchFamily="34" charset="0"/>
              </a:rPr>
              <a:t>Quý</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tộc</a:t>
            </a:r>
            <a:r>
              <a:rPr lang="en-US" sz="3500" dirty="0">
                <a:solidFill>
                  <a:prstClr val="black"/>
                </a:solidFill>
                <a:latin typeface="Arial" panose="020B0604020202020204" pitchFamily="34" charset="0"/>
              </a:rPr>
              <a:t> La </a:t>
            </a:r>
            <a:r>
              <a:rPr lang="en-US" sz="3500" dirty="0" err="1">
                <a:solidFill>
                  <a:prstClr val="black"/>
                </a:solidFill>
                <a:latin typeface="Arial" panose="020B0604020202020204" pitchFamily="34" charset="0"/>
              </a:rPr>
              <a:t>Mã</a:t>
            </a:r>
            <a:r>
              <a:rPr lang="en-US" sz="3500" dirty="0">
                <a:solidFill>
                  <a:prstClr val="black"/>
                </a:solidFill>
                <a:latin typeface="Arial" panose="020B0604020202020204" pitchFamily="34" charset="0"/>
              </a:rPr>
              <a:t>.</a:t>
            </a:r>
            <a:endParaRPr lang="vi-VN" sz="3500" dirty="0">
              <a:solidFill>
                <a:prstClr val="black"/>
              </a:solidFill>
              <a:latin typeface="Arial" panose="020B0604020202020204" pitchFamily="34" charset="0"/>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29555" y="4845481"/>
            <a:ext cx="1207113" cy="1060796"/>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2433" y="6736002"/>
            <a:ext cx="4124921" cy="3925524"/>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9352684" y="7890718"/>
            <a:ext cx="1665014" cy="1698293"/>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11902499" y="9210965"/>
            <a:ext cx="2301470" cy="846987"/>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00" dirty="0" err="1">
                  <a:latin typeface="Arial" panose="020B0604020202020204" pitchFamily="34" charset="0"/>
                  <a:cs typeface="Arial" panose="020B0604020202020204" pitchFamily="34" charset="0"/>
                </a:rPr>
                <a:t>Hết</a:t>
              </a:r>
              <a:r>
                <a:rPr lang="en-GB" sz="4200" dirty="0">
                  <a:latin typeface="Arial" panose="020B0604020202020204" pitchFamily="34" charset="0"/>
                  <a:cs typeface="Arial" panose="020B0604020202020204" pitchFamily="34" charset="0"/>
                </a:rPr>
                <a:t> </a:t>
              </a:r>
              <a:r>
                <a:rPr lang="en-GB" sz="4200" dirty="0" err="1">
                  <a:latin typeface="Arial" panose="020B0604020202020204" pitchFamily="34" charset="0"/>
                  <a:cs typeface="Arial" panose="020B0604020202020204" pitchFamily="34" charset="0"/>
                </a:rPr>
                <a:t>Giờ</a:t>
              </a:r>
              <a:endParaRPr lang="en-GB" sz="42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12077840" y="8302778"/>
            <a:ext cx="1196550" cy="5678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700" dirty="0">
                <a:solidFill>
                  <a:srgbClr val="FF0000"/>
                </a:solidFill>
              </a:rPr>
              <a:t>START</a:t>
            </a:r>
          </a:p>
        </p:txBody>
      </p:sp>
    </p:spTree>
    <p:extLst>
      <p:ext uri="{BB962C8B-B14F-4D97-AF65-F5344CB8AC3E}">
        <p14:creationId xmlns:p14="http://schemas.microsoft.com/office/powerpoint/2010/main" val="136339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592842" y="1829854"/>
            <a:ext cx="16766367"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800" b="1" dirty="0" smtClean="0">
                <a:solidFill>
                  <a:prstClr val="black"/>
                </a:solidFill>
              </a:rPr>
              <a:t>Câu 2: </a:t>
            </a:r>
            <a:r>
              <a:rPr lang="vi-VN" sz="4800" dirty="0" smtClean="0">
                <a:solidFill>
                  <a:prstClr val="black"/>
                </a:solidFill>
              </a:rPr>
              <a:t>Sau </a:t>
            </a:r>
            <a:r>
              <a:rPr lang="vi-VN" sz="4800" dirty="0">
                <a:solidFill>
                  <a:prstClr val="black"/>
                </a:solidFill>
              </a:rPr>
              <a:t>khi Sác-lơ-ma-nhơ mất, Vương quốc Phơ-răng chính thức xác lập chế độ phong kiến ở các nước:</a:t>
            </a:r>
            <a:endParaRPr lang="vi-VN" sz="4800" dirty="0">
              <a:solidFill>
                <a:prstClr val="black"/>
              </a:solidFill>
              <a:latin typeface="Arial" panose="020B0604020202020204" pitchFamily="34" charset="0"/>
            </a:endParaRPr>
          </a:p>
        </p:txBody>
      </p:sp>
      <p:sp>
        <p:nvSpPr>
          <p:cNvPr id="10" name="Rectangle 9"/>
          <p:cNvSpPr/>
          <p:nvPr/>
        </p:nvSpPr>
        <p:spPr>
          <a:xfrm>
            <a:off x="1417724" y="608552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500" dirty="0" smtClean="0">
                <a:solidFill>
                  <a:prstClr val="black"/>
                </a:solidFill>
                <a:latin typeface="Arial" panose="020B0604020202020204" pitchFamily="34" charset="0"/>
              </a:rPr>
              <a:t>C</a:t>
            </a:r>
            <a:r>
              <a:rPr lang="vi-VN" sz="3500" dirty="0" smtClean="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Pháp</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Đức</a:t>
            </a:r>
            <a:r>
              <a:rPr lang="en-US" sz="3500" dirty="0">
                <a:solidFill>
                  <a:prstClr val="black"/>
                </a:solidFill>
                <a:latin typeface="Arial" panose="020B0604020202020204" pitchFamily="34" charset="0"/>
              </a:rPr>
              <a:t>, I-ta-li-a.</a:t>
            </a:r>
            <a:endParaRPr lang="vi-VN" sz="3500" dirty="0">
              <a:solidFill>
                <a:prstClr val="black"/>
              </a:solidFill>
              <a:latin typeface="Arial" panose="020B0604020202020204" pitchFamily="34" charset="0"/>
            </a:endParaRPr>
          </a:p>
        </p:txBody>
      </p:sp>
      <p:sp>
        <p:nvSpPr>
          <p:cNvPr id="12" name="Rectangle 11"/>
          <p:cNvSpPr/>
          <p:nvPr/>
        </p:nvSpPr>
        <p:spPr>
          <a:xfrm>
            <a:off x="9002367" y="612373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500" dirty="0">
                <a:solidFill>
                  <a:prstClr val="black"/>
                </a:solidFill>
                <a:latin typeface="Arial" panose="020B0604020202020204" pitchFamily="34" charset="0"/>
              </a:rPr>
              <a:t>D. Áo, </a:t>
            </a:r>
            <a:r>
              <a:rPr lang="en-US" sz="3500" dirty="0" err="1">
                <a:solidFill>
                  <a:prstClr val="black"/>
                </a:solidFill>
                <a:latin typeface="Arial" panose="020B0604020202020204" pitchFamily="34" charset="0"/>
              </a:rPr>
              <a:t>Bỉ</a:t>
            </a:r>
            <a:r>
              <a:rPr lang="en-US" sz="3500" dirty="0">
                <a:solidFill>
                  <a:prstClr val="black"/>
                </a:solidFill>
                <a:latin typeface="Arial" panose="020B0604020202020204" pitchFamily="34" charset="0"/>
              </a:rPr>
              <a:t>, Tây Ban </a:t>
            </a:r>
            <a:r>
              <a:rPr lang="en-US" sz="3500" dirty="0" err="1">
                <a:solidFill>
                  <a:prstClr val="black"/>
                </a:solidFill>
                <a:latin typeface="Arial" panose="020B0604020202020204" pitchFamily="34" charset="0"/>
              </a:rPr>
              <a:t>Nha</a:t>
            </a:r>
            <a:r>
              <a:rPr lang="en-US" sz="3500" dirty="0">
                <a:solidFill>
                  <a:prstClr val="black"/>
                </a:solidFill>
                <a:latin typeface="Arial" panose="020B0604020202020204" pitchFamily="34" charset="0"/>
              </a:rPr>
              <a:t>.</a:t>
            </a:r>
            <a:endParaRPr lang="vi-VN" sz="3500" dirty="0">
              <a:solidFill>
                <a:prstClr val="black"/>
              </a:solidFill>
              <a:latin typeface="Arial" panose="020B0604020202020204" pitchFamily="34" charset="0"/>
            </a:endParaRPr>
          </a:p>
        </p:txBody>
      </p:sp>
      <p:sp>
        <p:nvSpPr>
          <p:cNvPr id="13" name="Rectangle 12"/>
          <p:cNvSpPr/>
          <p:nvPr/>
        </p:nvSpPr>
        <p:spPr>
          <a:xfrm>
            <a:off x="1444065" y="467272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500" dirty="0">
                <a:solidFill>
                  <a:prstClr val="black"/>
                </a:solidFill>
                <a:latin typeface="Arial" panose="020B0604020202020204" pitchFamily="34" charset="0"/>
              </a:rPr>
              <a:t>A</a:t>
            </a:r>
            <a:r>
              <a:rPr lang="vi-VN"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Đức</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Mỹ</a:t>
            </a:r>
            <a:r>
              <a:rPr lang="en-US" sz="3500" dirty="0">
                <a:solidFill>
                  <a:prstClr val="black"/>
                </a:solidFill>
                <a:latin typeface="Arial" panose="020B0604020202020204" pitchFamily="34" charset="0"/>
              </a:rPr>
              <a:t>, Hà Lan.</a:t>
            </a:r>
            <a:endParaRPr lang="vi-VN" sz="35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450216" y="6123734"/>
            <a:ext cx="1327706" cy="106208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155760" y="6242420"/>
            <a:ext cx="1206804" cy="105613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0808" y="4803262"/>
            <a:ext cx="1207113" cy="1060796"/>
          </a:xfrm>
          <a:prstGeom prst="rect">
            <a:avLst/>
          </a:prstGeom>
        </p:spPr>
      </p:pic>
      <p:sp>
        <p:nvSpPr>
          <p:cNvPr id="18" name="Rectangle 17"/>
          <p:cNvSpPr/>
          <p:nvPr/>
        </p:nvSpPr>
        <p:spPr>
          <a:xfrm>
            <a:off x="8976026" y="467272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500" dirty="0" smtClean="0">
                <a:solidFill>
                  <a:prstClr val="black"/>
                </a:solidFill>
                <a:latin typeface="Arial" panose="020B0604020202020204" pitchFamily="34" charset="0"/>
              </a:rPr>
              <a:t>B. </a:t>
            </a:r>
            <a:r>
              <a:rPr lang="en-US" sz="3500" dirty="0">
                <a:solidFill>
                  <a:prstClr val="black"/>
                </a:solidFill>
                <a:latin typeface="Arial" panose="020B0604020202020204" pitchFamily="34" charset="0"/>
              </a:rPr>
              <a:t>Tây Ban </a:t>
            </a:r>
            <a:r>
              <a:rPr lang="en-US" sz="3500" dirty="0" err="1">
                <a:solidFill>
                  <a:prstClr val="black"/>
                </a:solidFill>
                <a:latin typeface="Arial" panose="020B0604020202020204" pitchFamily="34" charset="0"/>
              </a:rPr>
              <a:t>Nha</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Pháp</a:t>
            </a:r>
            <a:r>
              <a:rPr lang="en-US" sz="3500" dirty="0">
                <a:solidFill>
                  <a:prstClr val="black"/>
                </a:solidFill>
                <a:latin typeface="Arial" panose="020B0604020202020204" pitchFamily="34" charset="0"/>
              </a:rPr>
              <a:t>, </a:t>
            </a:r>
            <a:r>
              <a:rPr lang="en-US" sz="3500" dirty="0" err="1">
                <a:solidFill>
                  <a:prstClr val="black"/>
                </a:solidFill>
                <a:latin typeface="Arial" panose="020B0604020202020204" pitchFamily="34" charset="0"/>
              </a:rPr>
              <a:t>Đức</a:t>
            </a:r>
            <a:r>
              <a:rPr lang="en-US" sz="3500" dirty="0">
                <a:solidFill>
                  <a:prstClr val="black"/>
                </a:solidFill>
                <a:latin typeface="Arial" panose="020B0604020202020204" pitchFamily="34" charset="0"/>
              </a:rPr>
              <a:t>.</a:t>
            </a:r>
            <a:endParaRPr lang="vi-VN" sz="3500" dirty="0">
              <a:solidFill>
                <a:prstClr val="black"/>
              </a:solidFill>
              <a:latin typeface="Arial" panose="020B0604020202020204" pitchFamily="34" charset="0"/>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29110" y="4734607"/>
            <a:ext cx="1207113" cy="1060796"/>
          </a:xfrm>
          <a:prstGeom prst="rect">
            <a:avLst/>
          </a:prstGeom>
        </p:spPr>
      </p:pic>
      <p:pic>
        <p:nvPicPr>
          <p:cNvPr id="17" name="Picture 16">
            <a:hlinkClick r:id="rId10"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2433" y="6736002"/>
            <a:ext cx="4124921" cy="3925524"/>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9352684" y="7890718"/>
            <a:ext cx="1665014" cy="1698293"/>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11902499" y="9210965"/>
            <a:ext cx="2301470" cy="846987"/>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00" dirty="0" err="1">
                  <a:latin typeface="Arial" panose="020B0604020202020204" pitchFamily="34" charset="0"/>
                  <a:cs typeface="Arial" panose="020B0604020202020204" pitchFamily="34" charset="0"/>
                </a:rPr>
                <a:t>Hết</a:t>
              </a:r>
              <a:r>
                <a:rPr lang="en-GB" sz="4200" dirty="0">
                  <a:latin typeface="Arial" panose="020B0604020202020204" pitchFamily="34" charset="0"/>
                  <a:cs typeface="Arial" panose="020B0604020202020204" pitchFamily="34" charset="0"/>
                </a:rPr>
                <a:t> </a:t>
              </a:r>
              <a:r>
                <a:rPr lang="en-GB" sz="4200" dirty="0" err="1">
                  <a:latin typeface="Arial" panose="020B0604020202020204" pitchFamily="34" charset="0"/>
                  <a:cs typeface="Arial" panose="020B0604020202020204" pitchFamily="34" charset="0"/>
                </a:rPr>
                <a:t>Giờ</a:t>
              </a:r>
              <a:endParaRPr lang="en-GB" sz="42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12077840" y="8302778"/>
            <a:ext cx="1196550" cy="5678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700" dirty="0">
                <a:solidFill>
                  <a:srgbClr val="FF0000"/>
                </a:solidFill>
              </a:rPr>
              <a:t>START</a:t>
            </a:r>
          </a:p>
        </p:txBody>
      </p:sp>
    </p:spTree>
    <p:extLst>
      <p:ext uri="{BB962C8B-B14F-4D97-AF65-F5344CB8AC3E}">
        <p14:creationId xmlns:p14="http://schemas.microsoft.com/office/powerpoint/2010/main" val="38229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701465" y="2058232"/>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dirty="0" smtClean="0">
                <a:solidFill>
                  <a:prstClr val="black"/>
                </a:solidFill>
              </a:rPr>
              <a:t>Câu 3: </a:t>
            </a:r>
            <a:r>
              <a:rPr lang="vi-VN" sz="4800" dirty="0" smtClean="0">
                <a:solidFill>
                  <a:prstClr val="black"/>
                </a:solidFill>
              </a:rPr>
              <a:t>Cư </a:t>
            </a:r>
            <a:r>
              <a:rPr lang="vi-VN" sz="4800" dirty="0">
                <a:solidFill>
                  <a:prstClr val="black"/>
                </a:solidFill>
              </a:rPr>
              <a:t>dân thành thị lập ra các phường hội thủ công và các thương hội để:</a:t>
            </a:r>
            <a:endParaRPr lang="vi-VN" sz="4800" dirty="0">
              <a:solidFill>
                <a:prstClr val="black"/>
              </a:solidFill>
              <a:latin typeface="Arial" panose="020B0604020202020204" pitchFamily="34" charset="0"/>
            </a:endParaRPr>
          </a:p>
        </p:txBody>
      </p:sp>
      <p:sp>
        <p:nvSpPr>
          <p:cNvPr id="10" name="Rectangle 9"/>
          <p:cNvSpPr/>
          <p:nvPr/>
        </p:nvSpPr>
        <p:spPr>
          <a:xfrm>
            <a:off x="9258399" y="6028415"/>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2800" dirty="0" smtClean="0">
                <a:solidFill>
                  <a:prstClr val="black"/>
                </a:solidFill>
              </a:rPr>
              <a:t>D. Giúp </a:t>
            </a:r>
            <a:r>
              <a:rPr lang="vi-VN" sz="2800" dirty="0">
                <a:solidFill>
                  <a:prstClr val="black"/>
                </a:solidFill>
              </a:rPr>
              <a:t>đỡ, tương trợ nhau, hạn chế sự sách nhiễu của lãnh chúa.</a:t>
            </a:r>
            <a:endParaRPr lang="vi-VN" sz="2800" dirty="0">
              <a:solidFill>
                <a:prstClr val="black"/>
              </a:solidFill>
              <a:latin typeface="Arial" panose="020B0604020202020204" pitchFamily="34" charset="0"/>
            </a:endParaRPr>
          </a:p>
        </p:txBody>
      </p:sp>
      <p:sp>
        <p:nvSpPr>
          <p:cNvPr id="12" name="Rectangle 11"/>
          <p:cNvSpPr/>
          <p:nvPr/>
        </p:nvSpPr>
        <p:spPr>
          <a:xfrm>
            <a:off x="1701465" y="597836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2800" dirty="0" smtClean="0">
                <a:solidFill>
                  <a:prstClr val="black"/>
                </a:solidFill>
              </a:rPr>
              <a:t>C. Phát triển nền </a:t>
            </a:r>
            <a:r>
              <a:rPr lang="vi-VN" sz="2800" dirty="0">
                <a:solidFill>
                  <a:prstClr val="black"/>
                </a:solidFill>
              </a:rPr>
              <a:t>kinh tế tự nhiên trong các lãnh địa.</a:t>
            </a:r>
          </a:p>
        </p:txBody>
      </p:sp>
      <p:sp>
        <p:nvSpPr>
          <p:cNvPr id="13" name="Rectangle 12"/>
          <p:cNvSpPr/>
          <p:nvPr/>
        </p:nvSpPr>
        <p:spPr>
          <a:xfrm>
            <a:off x="1700097" y="464921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2800" dirty="0" smtClean="0">
                <a:solidFill>
                  <a:prstClr val="black"/>
                </a:solidFill>
                <a:latin typeface="Arial" panose="020B0604020202020204" pitchFamily="34" charset="0"/>
              </a:rPr>
              <a:t>A. </a:t>
            </a:r>
            <a:r>
              <a:rPr lang="en-US" sz="2800" dirty="0" err="1" smtClean="0">
                <a:solidFill>
                  <a:prstClr val="black"/>
                </a:solidFill>
                <a:latin typeface="Arial" panose="020B0604020202020204" pitchFamily="34" charset="0"/>
              </a:rPr>
              <a:t>Phá</a:t>
            </a:r>
            <a:r>
              <a:rPr lang="en-US" sz="2800" dirty="0" smtClean="0">
                <a:solidFill>
                  <a:prstClr val="black"/>
                </a:solidFill>
                <a:latin typeface="Arial" panose="020B0604020202020204" pitchFamily="34" charset="0"/>
              </a:rPr>
              <a:t> </a:t>
            </a:r>
            <a:r>
              <a:rPr lang="en-US" sz="2800" dirty="0" err="1">
                <a:solidFill>
                  <a:prstClr val="black"/>
                </a:solidFill>
                <a:latin typeface="Arial" panose="020B0604020202020204" pitchFamily="34" charset="0"/>
              </a:rPr>
              <a:t>vỡ</a:t>
            </a:r>
            <a:r>
              <a:rPr lang="en-US" sz="2800" dirty="0">
                <a:solidFill>
                  <a:prstClr val="black"/>
                </a:solidFill>
                <a:latin typeface="Arial" panose="020B0604020202020204" pitchFamily="34" charset="0"/>
              </a:rPr>
              <a:t> </a:t>
            </a:r>
            <a:r>
              <a:rPr lang="en-US" sz="2800" dirty="0" err="1">
                <a:solidFill>
                  <a:prstClr val="black"/>
                </a:solidFill>
                <a:latin typeface="Arial" panose="020B0604020202020204" pitchFamily="34" charset="0"/>
              </a:rPr>
              <a:t>nền</a:t>
            </a:r>
            <a:r>
              <a:rPr lang="en-US" sz="2800" dirty="0">
                <a:solidFill>
                  <a:prstClr val="black"/>
                </a:solidFill>
                <a:latin typeface="Arial" panose="020B0604020202020204" pitchFamily="34" charset="0"/>
              </a:rPr>
              <a:t> </a:t>
            </a:r>
            <a:r>
              <a:rPr lang="en-US" sz="2800" dirty="0" err="1">
                <a:solidFill>
                  <a:prstClr val="black"/>
                </a:solidFill>
                <a:latin typeface="Arial" panose="020B0604020202020204" pitchFamily="34" charset="0"/>
              </a:rPr>
              <a:t>kinh</a:t>
            </a:r>
            <a:r>
              <a:rPr lang="en-US" sz="2800" dirty="0">
                <a:solidFill>
                  <a:prstClr val="black"/>
                </a:solidFill>
                <a:latin typeface="Arial" panose="020B0604020202020204" pitchFamily="34" charset="0"/>
              </a:rPr>
              <a:t> </a:t>
            </a:r>
            <a:r>
              <a:rPr lang="en-US" sz="2800" dirty="0" err="1">
                <a:solidFill>
                  <a:prstClr val="black"/>
                </a:solidFill>
                <a:latin typeface="Arial" panose="020B0604020202020204" pitchFamily="34" charset="0"/>
              </a:rPr>
              <a:t>tế</a:t>
            </a:r>
            <a:r>
              <a:rPr lang="en-US" sz="2800" dirty="0">
                <a:solidFill>
                  <a:prstClr val="black"/>
                </a:solidFill>
                <a:latin typeface="Arial" panose="020B0604020202020204" pitchFamily="34" charset="0"/>
              </a:rPr>
              <a:t> tự </a:t>
            </a:r>
            <a:r>
              <a:rPr lang="en-US" sz="2800" dirty="0" err="1">
                <a:solidFill>
                  <a:prstClr val="black"/>
                </a:solidFill>
                <a:latin typeface="Arial" panose="020B0604020202020204" pitchFamily="34" charset="0"/>
              </a:rPr>
              <a:t>nhiên</a:t>
            </a:r>
            <a:r>
              <a:rPr lang="en-US" sz="2800" dirty="0">
                <a:solidFill>
                  <a:prstClr val="black"/>
                </a:solidFill>
                <a:latin typeface="Arial" panose="020B0604020202020204" pitchFamily="34" charset="0"/>
              </a:rPr>
              <a:t> trong các </a:t>
            </a:r>
            <a:r>
              <a:rPr lang="en-US" sz="2800" dirty="0" err="1">
                <a:solidFill>
                  <a:prstClr val="black"/>
                </a:solidFill>
                <a:latin typeface="Arial" panose="020B0604020202020204" pitchFamily="34" charset="0"/>
              </a:rPr>
              <a:t>lãnh</a:t>
            </a:r>
            <a:r>
              <a:rPr lang="en-US" sz="2800" dirty="0">
                <a:solidFill>
                  <a:prstClr val="black"/>
                </a:solidFill>
                <a:latin typeface="Arial" panose="020B0604020202020204" pitchFamily="34" charset="0"/>
              </a:rPr>
              <a:t> địa.</a:t>
            </a:r>
            <a:endParaRPr lang="vi-VN" sz="28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290891" y="6066628"/>
            <a:ext cx="1327706" cy="106208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54858" y="6028415"/>
            <a:ext cx="1206804" cy="105613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6840" y="4779749"/>
            <a:ext cx="1207113" cy="1060796"/>
          </a:xfrm>
          <a:prstGeom prst="rect">
            <a:avLst/>
          </a:prstGeom>
        </p:spPr>
      </p:pic>
      <p:sp>
        <p:nvSpPr>
          <p:cNvPr id="18" name="Rectangle 17"/>
          <p:cNvSpPr/>
          <p:nvPr/>
        </p:nvSpPr>
        <p:spPr>
          <a:xfrm>
            <a:off x="9232058" y="464921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2800" dirty="0" smtClean="0">
                <a:solidFill>
                  <a:prstClr val="black"/>
                </a:solidFill>
              </a:rPr>
              <a:t>B. Tạo </a:t>
            </a:r>
            <a:r>
              <a:rPr lang="vi-VN" sz="2800" dirty="0">
                <a:solidFill>
                  <a:prstClr val="black"/>
                </a:solidFill>
              </a:rPr>
              <a:t>điều kiện cho sự hình thành và phát triển kinh tế hàng hóa.</a:t>
            </a:r>
            <a:endParaRPr lang="vi-VN" sz="2800" dirty="0">
              <a:solidFill>
                <a:prstClr val="black"/>
              </a:solidFill>
              <a:latin typeface="Arial" panose="020B0604020202020204" pitchFamily="34" charset="0"/>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85142" y="4711094"/>
            <a:ext cx="1207113" cy="1060796"/>
          </a:xfrm>
          <a:prstGeom prst="rect">
            <a:avLst/>
          </a:prstGeom>
        </p:spPr>
      </p:pic>
      <p:pic>
        <p:nvPicPr>
          <p:cNvPr id="17" name="Picture 16">
            <a:hlinkClick r:id="rId10"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2433" y="6736002"/>
            <a:ext cx="4124921" cy="3925524"/>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9352684" y="7890718"/>
            <a:ext cx="1665014" cy="1698293"/>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11902499" y="9210965"/>
            <a:ext cx="2301470" cy="846987"/>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00" dirty="0" err="1">
                  <a:latin typeface="Arial" panose="020B0604020202020204" pitchFamily="34" charset="0"/>
                  <a:cs typeface="Arial" panose="020B0604020202020204" pitchFamily="34" charset="0"/>
                </a:rPr>
                <a:t>Hết</a:t>
              </a:r>
              <a:r>
                <a:rPr lang="en-GB" sz="4200" dirty="0">
                  <a:latin typeface="Arial" panose="020B0604020202020204" pitchFamily="34" charset="0"/>
                  <a:cs typeface="Arial" panose="020B0604020202020204" pitchFamily="34" charset="0"/>
                </a:rPr>
                <a:t> </a:t>
              </a:r>
              <a:r>
                <a:rPr lang="en-GB" sz="4200" dirty="0" err="1">
                  <a:latin typeface="Arial" panose="020B0604020202020204" pitchFamily="34" charset="0"/>
                  <a:cs typeface="Arial" panose="020B0604020202020204" pitchFamily="34" charset="0"/>
                </a:rPr>
                <a:t>Giờ</a:t>
              </a:r>
              <a:endParaRPr lang="en-GB" sz="42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12077840" y="8302778"/>
            <a:ext cx="1196550" cy="5678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700" dirty="0">
                <a:solidFill>
                  <a:srgbClr val="FF0000"/>
                </a:solidFill>
              </a:rPr>
              <a:t>START</a:t>
            </a:r>
          </a:p>
        </p:txBody>
      </p:sp>
    </p:spTree>
    <p:extLst>
      <p:ext uri="{BB962C8B-B14F-4D97-AF65-F5344CB8AC3E}">
        <p14:creationId xmlns:p14="http://schemas.microsoft.com/office/powerpoint/2010/main" val="16613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00300"/>
            <a:chOff x="0" y="0"/>
            <a:chExt cx="6361873" cy="1995227"/>
          </a:xfrm>
        </p:grpSpPr>
        <p:sp>
          <p:nvSpPr>
            <p:cNvPr id="3" name="Freeform 3"/>
            <p:cNvSpPr/>
            <p:nvPr/>
          </p:nvSpPr>
          <p:spPr>
            <a:xfrm>
              <a:off x="0" y="0"/>
              <a:ext cx="6361873" cy="1995227"/>
            </a:xfrm>
            <a:custGeom>
              <a:avLst/>
              <a:gdLst/>
              <a:ahLst/>
              <a:cxnLst/>
              <a:rect l="l" t="t" r="r" b="b"/>
              <a:pathLst>
                <a:path w="6361873" h="1995227">
                  <a:moveTo>
                    <a:pt x="0" y="0"/>
                  </a:moveTo>
                  <a:lnTo>
                    <a:pt x="6361873" y="0"/>
                  </a:lnTo>
                  <a:lnTo>
                    <a:pt x="6361873" y="1995227"/>
                  </a:lnTo>
                  <a:lnTo>
                    <a:pt x="0" y="1995227"/>
                  </a:lnTo>
                  <a:close/>
                </a:path>
              </a:pathLst>
            </a:custGeom>
            <a:solidFill>
              <a:srgbClr val="FFFDF0"/>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2400" y="2857500"/>
            <a:ext cx="3276600" cy="7316494"/>
          </a:xfrm>
          <a:prstGeom prst="rect">
            <a:avLst/>
          </a:prstGeom>
        </p:spPr>
      </p:pic>
      <p:sp>
        <p:nvSpPr>
          <p:cNvPr id="5" name="TextBox 5"/>
          <p:cNvSpPr txBox="1"/>
          <p:nvPr/>
        </p:nvSpPr>
        <p:spPr>
          <a:xfrm>
            <a:off x="1333500" y="190500"/>
            <a:ext cx="15621000" cy="1834669"/>
          </a:xfrm>
          <a:prstGeom prst="rect">
            <a:avLst/>
          </a:prstGeom>
        </p:spPr>
        <p:txBody>
          <a:bodyPr wrap="square" lIns="0" tIns="0" rIns="0" bIns="0" rtlCol="0" anchor="t">
            <a:spAutoFit/>
          </a:bodyPr>
          <a:lstStyle/>
          <a:p>
            <a:pPr algn="just">
              <a:lnSpc>
                <a:spcPct val="150000"/>
              </a:lnSpc>
            </a:pPr>
            <a:r>
              <a:rPr lang="vi-VN" sz="4200" b="1" dirty="0">
                <a:solidFill>
                  <a:srgbClr val="A14D35"/>
                </a:solidFill>
              </a:rPr>
              <a:t>Q</a:t>
            </a:r>
            <a:r>
              <a:rPr lang="vi-VN" sz="4200" b="1" dirty="0" smtClean="0">
                <a:solidFill>
                  <a:srgbClr val="A14D35"/>
                </a:solidFill>
              </a:rPr>
              <a:t>uan </a:t>
            </a:r>
            <a:r>
              <a:rPr lang="vi-VN" sz="4200" b="1" dirty="0">
                <a:solidFill>
                  <a:srgbClr val="A14D35"/>
                </a:solidFill>
              </a:rPr>
              <a:t>sát Hình 1 – Tượng Hoàng đế Sác-lơ-ma-nhơ (742-814) </a:t>
            </a:r>
            <a:r>
              <a:rPr lang="vi-VN" sz="4200" b="1" dirty="0" smtClean="0">
                <a:solidFill>
                  <a:srgbClr val="A14D35"/>
                </a:solidFill>
              </a:rPr>
              <a:t>SGK tr.9, thảo luận và trả lời câu hỏi:</a:t>
            </a:r>
            <a:endParaRPr lang="en-US" sz="4200" b="1" dirty="0">
              <a:solidFill>
                <a:srgbClr val="A14D35"/>
              </a:solidFill>
            </a:endParaRPr>
          </a:p>
        </p:txBody>
      </p:sp>
      <p:sp>
        <p:nvSpPr>
          <p:cNvPr id="8" name="Rectangle 7"/>
          <p:cNvSpPr/>
          <p:nvPr/>
        </p:nvSpPr>
        <p:spPr>
          <a:xfrm>
            <a:off x="8153400" y="2705100"/>
            <a:ext cx="9525000" cy="5432256"/>
          </a:xfrm>
          <a:prstGeom prst="rect">
            <a:avLst/>
          </a:prstGeom>
        </p:spPr>
        <p:txBody>
          <a:bodyPr wrap="square">
            <a:spAutoFit/>
          </a:bodyPr>
          <a:lstStyle/>
          <a:p>
            <a:pPr marL="457200" indent="-457200" algn="just">
              <a:lnSpc>
                <a:spcPct val="150000"/>
              </a:lnSpc>
              <a:spcBef>
                <a:spcPts val="300"/>
              </a:spcBef>
              <a:spcAft>
                <a:spcPts val="3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nay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vẫn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tượng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-ma-</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300"/>
              </a:spcBef>
              <a:spcAft>
                <a:spcPts val="300"/>
              </a:spcAft>
              <a:buFont typeface="Wingdings" panose="05000000000000000000" pitchFamily="2" charset="2"/>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Ông</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lao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chia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sẻ</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207" t="1187" r="6269" b="3531"/>
          <a:stretch/>
        </p:blipFill>
        <p:spPr>
          <a:xfrm>
            <a:off x="3657600" y="2727278"/>
            <a:ext cx="4038600" cy="6968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427145" y="1995529"/>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smtClean="0">
                <a:solidFill>
                  <a:prstClr val="black"/>
                </a:solidFill>
              </a:rPr>
              <a:t>Câu 4: </a:t>
            </a:r>
            <a:r>
              <a:rPr lang="vi-VN" sz="4800" dirty="0" smtClean="0">
                <a:solidFill>
                  <a:prstClr val="black"/>
                </a:solidFill>
              </a:rPr>
              <a:t>Trường </a:t>
            </a:r>
            <a:r>
              <a:rPr lang="vi-VN" sz="4800" dirty="0">
                <a:solidFill>
                  <a:prstClr val="black"/>
                </a:solidFill>
              </a:rPr>
              <a:t>Đại học Bô-lô-na – một trong những trường đại học nổi tiếng được thành lập từ thời trung đại thuộc quốc gia nào ngày nay?</a:t>
            </a:r>
            <a:endParaRPr lang="vi-VN" sz="4800" dirty="0">
              <a:solidFill>
                <a:prstClr val="black"/>
              </a:solidFill>
              <a:latin typeface="Arial" panose="020B0604020202020204" pitchFamily="34" charset="0"/>
            </a:endParaRPr>
          </a:p>
        </p:txBody>
      </p:sp>
      <p:sp>
        <p:nvSpPr>
          <p:cNvPr id="10" name="Rectangle 9"/>
          <p:cNvSpPr/>
          <p:nvPr/>
        </p:nvSpPr>
        <p:spPr>
          <a:xfrm>
            <a:off x="8984079" y="458650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B</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I-ta-li-a</a:t>
            </a:r>
            <a:endParaRPr lang="vi-VN" sz="4800" dirty="0">
              <a:solidFill>
                <a:prstClr val="black"/>
              </a:solidFill>
              <a:latin typeface="Arial" panose="020B0604020202020204" pitchFamily="34" charset="0"/>
            </a:endParaRPr>
          </a:p>
        </p:txBody>
      </p:sp>
      <p:sp>
        <p:nvSpPr>
          <p:cNvPr id="12" name="Rectangle 11"/>
          <p:cNvSpPr/>
          <p:nvPr/>
        </p:nvSpPr>
        <p:spPr>
          <a:xfrm>
            <a:off x="8984079" y="603751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D</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Áo</a:t>
            </a:r>
            <a:endParaRPr lang="vi-VN" sz="4800" dirty="0">
              <a:solidFill>
                <a:prstClr val="black"/>
              </a:solidFill>
              <a:latin typeface="Arial" panose="020B0604020202020204" pitchFamily="34" charset="0"/>
            </a:endParaRPr>
          </a:p>
        </p:txBody>
      </p:sp>
      <p:sp>
        <p:nvSpPr>
          <p:cNvPr id="13" name="Rectangle 12"/>
          <p:cNvSpPr/>
          <p:nvPr/>
        </p:nvSpPr>
        <p:spPr>
          <a:xfrm>
            <a:off x="1425777" y="458650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A</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Pháp</a:t>
            </a:r>
            <a:endParaRPr lang="vi-VN" sz="4800"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016571" y="4624720"/>
            <a:ext cx="1327706" cy="106208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137472" y="6156204"/>
            <a:ext cx="1206804" cy="105613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2520" y="4717046"/>
            <a:ext cx="1207113" cy="1060796"/>
          </a:xfrm>
          <a:prstGeom prst="rect">
            <a:avLst/>
          </a:prstGeom>
        </p:spPr>
      </p:pic>
      <p:sp>
        <p:nvSpPr>
          <p:cNvPr id="18" name="Rectangle 17"/>
          <p:cNvSpPr/>
          <p:nvPr/>
        </p:nvSpPr>
        <p:spPr>
          <a:xfrm>
            <a:off x="1399436" y="603751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Arial" panose="020B0604020202020204" pitchFamily="34" charset="0"/>
              </a:rPr>
              <a:t>C</a:t>
            </a:r>
            <a:r>
              <a:rPr lang="vi-VN" sz="4800" dirty="0">
                <a:solidFill>
                  <a:prstClr val="black"/>
                </a:solidFill>
                <a:latin typeface="Arial" panose="020B0604020202020204" pitchFamily="34" charset="0"/>
              </a:rPr>
              <a:t>. </a:t>
            </a:r>
            <a:r>
              <a:rPr lang="vi-VN" sz="4800" dirty="0" smtClean="0">
                <a:solidFill>
                  <a:prstClr val="black"/>
                </a:solidFill>
                <a:latin typeface="Arial" panose="020B0604020202020204" pitchFamily="34" charset="0"/>
              </a:rPr>
              <a:t>Đức</a:t>
            </a:r>
            <a:endParaRPr lang="vi-VN" sz="4800" dirty="0">
              <a:solidFill>
                <a:prstClr val="black"/>
              </a:solidFill>
              <a:latin typeface="Arial" panose="020B0604020202020204" pitchFamily="34" charset="0"/>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2520" y="6099403"/>
            <a:ext cx="1207113" cy="1060796"/>
          </a:xfrm>
          <a:prstGeom prst="rect">
            <a:avLst/>
          </a:prstGeom>
        </p:spPr>
      </p:pic>
      <p:pic>
        <p:nvPicPr>
          <p:cNvPr id="17" name="Picture 16">
            <a:hlinkClick r:id="rId10"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12492" y="9026485"/>
            <a:ext cx="2210292" cy="1215950"/>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2433" y="6736002"/>
            <a:ext cx="4124921" cy="3925524"/>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9352684" y="7890718"/>
            <a:ext cx="1665014" cy="1698293"/>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sz="2700" dirty="0"/>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11902499" y="9210965"/>
            <a:ext cx="2301470" cy="846987"/>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00" dirty="0" err="1">
                  <a:latin typeface="Arial" panose="020B0604020202020204" pitchFamily="34" charset="0"/>
                  <a:cs typeface="Arial" panose="020B0604020202020204" pitchFamily="34" charset="0"/>
                </a:rPr>
                <a:t>Hết</a:t>
              </a:r>
              <a:r>
                <a:rPr lang="en-GB" sz="4200" dirty="0">
                  <a:latin typeface="Arial" panose="020B0604020202020204" pitchFamily="34" charset="0"/>
                  <a:cs typeface="Arial" panose="020B0604020202020204" pitchFamily="34" charset="0"/>
                </a:rPr>
                <a:t> </a:t>
              </a:r>
              <a:r>
                <a:rPr lang="en-GB" sz="4200" dirty="0" err="1">
                  <a:latin typeface="Arial" panose="020B0604020202020204" pitchFamily="34" charset="0"/>
                  <a:cs typeface="Arial" panose="020B0604020202020204" pitchFamily="34" charset="0"/>
                </a:rPr>
                <a:t>Giờ</a:t>
              </a:r>
              <a:endParaRPr lang="en-GB" sz="4200" dirty="0">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12077840" y="8302778"/>
            <a:ext cx="1196550" cy="5678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700" dirty="0">
                <a:solidFill>
                  <a:srgbClr val="FF0000"/>
                </a:solidFill>
              </a:rPr>
              <a:t>START</a:t>
            </a:r>
          </a:p>
        </p:txBody>
      </p:sp>
    </p:spTree>
    <p:extLst>
      <p:ext uri="{BB962C8B-B14F-4D97-AF65-F5344CB8AC3E}">
        <p14:creationId xmlns:p14="http://schemas.microsoft.com/office/powerpoint/2010/main" val="412313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84595" y="1028700"/>
            <a:ext cx="10374705" cy="60692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4900" y="3462490"/>
            <a:ext cx="8578184" cy="5961838"/>
          </a:xfrm>
          <a:prstGeom prst="rect">
            <a:avLst/>
          </a:prstGeom>
        </p:spPr>
      </p:pic>
      <p:sp>
        <p:nvSpPr>
          <p:cNvPr id="4" name="TextBox 4"/>
          <p:cNvSpPr txBox="1"/>
          <p:nvPr/>
        </p:nvSpPr>
        <p:spPr>
          <a:xfrm>
            <a:off x="8245019" y="3162300"/>
            <a:ext cx="7653855" cy="1306768"/>
          </a:xfrm>
          <a:prstGeom prst="rect">
            <a:avLst/>
          </a:prstGeom>
        </p:spPr>
        <p:txBody>
          <a:bodyPr lIns="0" tIns="0" rIns="0" bIns="0" rtlCol="0" anchor="t">
            <a:spAutoFit/>
          </a:bodyPr>
          <a:lstStyle/>
          <a:p>
            <a:pPr algn="ctr">
              <a:lnSpc>
                <a:spcPts val="11400"/>
              </a:lnSpc>
            </a:pPr>
            <a:r>
              <a:rPr lang="vi-VN" sz="6400" b="1" dirty="0" smtClean="0">
                <a:solidFill>
                  <a:srgbClr val="FFFDEF"/>
                </a:solidFill>
              </a:rPr>
              <a:t>VẬN DỤNG</a:t>
            </a:r>
            <a:endParaRPr lang="en-US" sz="6400" b="1" dirty="0">
              <a:solidFill>
                <a:srgbClr val="FFFDEF"/>
              </a:solidFill>
            </a:endParaRPr>
          </a:p>
        </p:txBody>
      </p:sp>
    </p:spTree>
    <p:extLst>
      <p:ext uri="{BB962C8B-B14F-4D97-AF65-F5344CB8AC3E}">
        <p14:creationId xmlns:p14="http://schemas.microsoft.com/office/powerpoint/2010/main" val="34016059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1" y="8530"/>
            <a:ext cx="18288001" cy="3351472"/>
            <a:chOff x="0" y="0"/>
            <a:chExt cx="6361873" cy="867510"/>
          </a:xfrm>
        </p:grpSpPr>
        <p:sp>
          <p:nvSpPr>
            <p:cNvPr id="3" name="Freeform 3"/>
            <p:cNvSpPr/>
            <p:nvPr/>
          </p:nvSpPr>
          <p:spPr>
            <a:xfrm>
              <a:off x="0" y="0"/>
              <a:ext cx="6361873" cy="867510"/>
            </a:xfrm>
            <a:custGeom>
              <a:avLst/>
              <a:gdLst/>
              <a:ahLst/>
              <a:cxnLst/>
              <a:rect l="l" t="t" r="r" b="b"/>
              <a:pathLst>
                <a:path w="6361873" h="867510">
                  <a:moveTo>
                    <a:pt x="0" y="0"/>
                  </a:moveTo>
                  <a:lnTo>
                    <a:pt x="6361873" y="0"/>
                  </a:lnTo>
                  <a:lnTo>
                    <a:pt x="6361873" y="867510"/>
                  </a:lnTo>
                  <a:lnTo>
                    <a:pt x="0" y="867510"/>
                  </a:lnTo>
                  <a:close/>
                </a:path>
              </a:pathLst>
            </a:custGeom>
            <a:solidFill>
              <a:srgbClr val="FFFDF0"/>
            </a:solidFill>
          </p:spPr>
        </p:sp>
      </p:grpSp>
      <p:grpSp>
        <p:nvGrpSpPr>
          <p:cNvPr id="4" name="Group 4"/>
          <p:cNvGrpSpPr/>
          <p:nvPr/>
        </p:nvGrpSpPr>
        <p:grpSpPr>
          <a:xfrm>
            <a:off x="-2" y="4388702"/>
            <a:ext cx="18288001" cy="5898298"/>
            <a:chOff x="0" y="0"/>
            <a:chExt cx="6361873" cy="1995227"/>
          </a:xfrm>
        </p:grpSpPr>
        <p:sp>
          <p:nvSpPr>
            <p:cNvPr id="5" name="Freeform 5"/>
            <p:cNvSpPr/>
            <p:nvPr/>
          </p:nvSpPr>
          <p:spPr>
            <a:xfrm>
              <a:off x="0" y="0"/>
              <a:ext cx="6361873" cy="1995227"/>
            </a:xfrm>
            <a:custGeom>
              <a:avLst/>
              <a:gdLst/>
              <a:ahLst/>
              <a:cxnLst/>
              <a:rect l="l" t="t" r="r" b="b"/>
              <a:pathLst>
                <a:path w="6361873" h="1995227">
                  <a:moveTo>
                    <a:pt x="0" y="0"/>
                  </a:moveTo>
                  <a:lnTo>
                    <a:pt x="6361873" y="0"/>
                  </a:lnTo>
                  <a:lnTo>
                    <a:pt x="6361873" y="1995227"/>
                  </a:lnTo>
                  <a:lnTo>
                    <a:pt x="0" y="1995227"/>
                  </a:lnTo>
                  <a:close/>
                </a:path>
              </a:pathLst>
            </a:custGeom>
            <a:solidFill>
              <a:srgbClr val="FFFDF0"/>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6572">
            <a:off x="188398" y="3437399"/>
            <a:ext cx="1586016" cy="14026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15432" flipH="1">
            <a:off x="16207710" y="3502377"/>
            <a:ext cx="1597710" cy="1198283"/>
          </a:xfrm>
          <a:prstGeom prst="rect">
            <a:avLst/>
          </a:prstGeom>
        </p:spPr>
      </p:pic>
      <p:sp>
        <p:nvSpPr>
          <p:cNvPr id="8" name="TextBox 8"/>
          <p:cNvSpPr txBox="1"/>
          <p:nvPr/>
        </p:nvSpPr>
        <p:spPr>
          <a:xfrm>
            <a:off x="723899" y="321303"/>
            <a:ext cx="16840200" cy="2788712"/>
          </a:xfrm>
          <a:prstGeom prst="rect">
            <a:avLst/>
          </a:prstGeom>
        </p:spPr>
        <p:txBody>
          <a:bodyPr wrap="square" lIns="0" tIns="0" rIns="0" bIns="0" rtlCol="0" anchor="t">
            <a:spAutoFit/>
          </a:bodyPr>
          <a:lstStyle/>
          <a:p>
            <a:pPr algn="just">
              <a:lnSpc>
                <a:spcPct val="150000"/>
              </a:lnSpc>
            </a:pPr>
            <a:r>
              <a:rPr lang="vi-VN" sz="4200" b="1" dirty="0" smtClean="0">
                <a:solidFill>
                  <a:schemeClr val="accent4">
                    <a:lumMod val="50000"/>
                  </a:schemeClr>
                </a:solidFill>
                <a:latin typeface="Arial" panose="020B0604020202020204" pitchFamily="34" charset="0"/>
                <a:cs typeface="Arial" panose="020B0604020202020204" pitchFamily="34" charset="0"/>
              </a:rPr>
              <a:t>2. “Thành thị giống như những bông hoa rực rỡ nhất của Châu Âu thời trung đại”. </a:t>
            </a:r>
            <a:r>
              <a:rPr lang="vi-VN" sz="4200" dirty="0" smtClean="0">
                <a:solidFill>
                  <a:schemeClr val="accent4">
                    <a:lumMod val="50000"/>
                  </a:schemeClr>
                </a:solidFill>
                <a:latin typeface="Arial" panose="020B0604020202020204" pitchFamily="34" charset="0"/>
                <a:cs typeface="Arial" panose="020B0604020202020204" pitchFamily="34" charset="0"/>
              </a:rPr>
              <a:t>Em hãy tìm dẫn chứng trong bài học để chứng minh cho ý kiến trên.</a:t>
            </a:r>
            <a:endParaRPr lang="en-US" sz="4200" dirty="0">
              <a:solidFill>
                <a:schemeClr val="accent4">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975152" y="4583251"/>
            <a:ext cx="16337692" cy="5509200"/>
          </a:xfrm>
          <a:prstGeom prst="rect">
            <a:avLst/>
          </a:prstGeom>
        </p:spPr>
        <p:txBody>
          <a:bodyPr wrap="square">
            <a:spAutoFit/>
          </a:bodyPr>
          <a:lstStyle/>
          <a:p>
            <a:pPr algn="just">
              <a:lnSpc>
                <a:spcPct val="150000"/>
              </a:lnSpc>
              <a:spcBef>
                <a:spcPts val="300"/>
              </a:spcBef>
              <a:spcAft>
                <a:spcPts val="300"/>
              </a:spcAft>
            </a:pPr>
            <a:r>
              <a:rPr lang="nl-NL" sz="3800" dirty="0">
                <a:latin typeface="Arial" panose="020B0604020202020204" pitchFamily="34" charset="0"/>
                <a:ea typeface="Calibri" panose="020F0502020204030204" pitchFamily="34" charset="0"/>
                <a:cs typeface="Arial" panose="020B0604020202020204" pitchFamily="34" charset="0"/>
              </a:rPr>
              <a:t>- Phá vỡ nền kinh tế tự nhiên trong các lãnh địa, tạo điều kiện cho sự hình thành và phát triển kinh tế hàng hóa. </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3800" dirty="0">
                <a:latin typeface="Arial" panose="020B0604020202020204" pitchFamily="34" charset="0"/>
                <a:ea typeface="Calibri" panose="020F0502020204030204" pitchFamily="34" charset="0"/>
                <a:cs typeface="Arial" panose="020B0604020202020204" pitchFamily="34" charset="0"/>
              </a:rPr>
              <a:t>- Góp phần xóa bỏ chế độ phong kiến phân quyền, xây dựng chế độ phong kiến tập quyền. </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3800" dirty="0">
                <a:latin typeface="Arial" panose="020B0604020202020204" pitchFamily="34" charset="0"/>
                <a:ea typeface="Calibri" panose="020F0502020204030204" pitchFamily="34" charset="0"/>
                <a:cs typeface="Arial" panose="020B0604020202020204" pitchFamily="34" charset="0"/>
              </a:rPr>
              <a:t>- Thành thị mang lại bầu không khí tự do, cởi mở, nhiều thành tựu văn hóa dần nảy nở và phát triển về sau</a:t>
            </a:r>
            <a:r>
              <a:rPr lang="nl-NL" sz="3800" i="1" dirty="0">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1" y="8530"/>
            <a:ext cx="18288001" cy="3351472"/>
            <a:chOff x="0" y="0"/>
            <a:chExt cx="6361873" cy="867510"/>
          </a:xfrm>
        </p:grpSpPr>
        <p:sp>
          <p:nvSpPr>
            <p:cNvPr id="3" name="Freeform 3"/>
            <p:cNvSpPr/>
            <p:nvPr/>
          </p:nvSpPr>
          <p:spPr>
            <a:xfrm>
              <a:off x="0" y="0"/>
              <a:ext cx="6361873" cy="867510"/>
            </a:xfrm>
            <a:custGeom>
              <a:avLst/>
              <a:gdLst/>
              <a:ahLst/>
              <a:cxnLst/>
              <a:rect l="l" t="t" r="r" b="b"/>
              <a:pathLst>
                <a:path w="6361873" h="867510">
                  <a:moveTo>
                    <a:pt x="0" y="0"/>
                  </a:moveTo>
                  <a:lnTo>
                    <a:pt x="6361873" y="0"/>
                  </a:lnTo>
                  <a:lnTo>
                    <a:pt x="6361873" y="867510"/>
                  </a:lnTo>
                  <a:lnTo>
                    <a:pt x="0" y="867510"/>
                  </a:lnTo>
                  <a:close/>
                </a:path>
              </a:pathLst>
            </a:custGeom>
            <a:solidFill>
              <a:srgbClr val="FFFDF0"/>
            </a:solidFill>
          </p:spPr>
        </p:sp>
      </p:grpSp>
      <p:sp>
        <p:nvSpPr>
          <p:cNvPr id="8" name="TextBox 8"/>
          <p:cNvSpPr txBox="1"/>
          <p:nvPr/>
        </p:nvSpPr>
        <p:spPr>
          <a:xfrm>
            <a:off x="723899" y="321303"/>
            <a:ext cx="16840200" cy="2908489"/>
          </a:xfrm>
          <a:prstGeom prst="rect">
            <a:avLst/>
          </a:prstGeom>
        </p:spPr>
        <p:txBody>
          <a:bodyPr wrap="square" lIns="0" tIns="0" rIns="0" bIns="0" rtlCol="0" anchor="t">
            <a:spAutoFit/>
          </a:bodyPr>
          <a:lstStyle/>
          <a:p>
            <a:pPr algn="just">
              <a:lnSpc>
                <a:spcPct val="150000"/>
              </a:lnSpc>
            </a:pPr>
            <a:r>
              <a:rPr lang="vi-VN" sz="4200" b="1" dirty="0" smtClean="0">
                <a:solidFill>
                  <a:schemeClr val="accent4">
                    <a:lumMod val="50000"/>
                  </a:schemeClr>
                </a:solidFill>
                <a:latin typeface="Arial" panose="020B0604020202020204" pitchFamily="34" charset="0"/>
                <a:cs typeface="Arial" panose="020B0604020202020204" pitchFamily="34" charset="0"/>
              </a:rPr>
              <a:t>3. Tìm hiểu và cho biết một số dấu ấn tiêu biểu của thành thị trung đại (các thành phố, trường đại học...) còn được bảo tồn, gìn giữ và phát triển đến ngày nay.</a:t>
            </a:r>
            <a:endParaRPr lang="en-US" sz="42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072" b="19305"/>
          <a:stretch/>
        </p:blipFill>
        <p:spPr>
          <a:xfrm>
            <a:off x="3276600" y="3200791"/>
            <a:ext cx="10566850" cy="6934200"/>
          </a:xfrm>
          <a:prstGeom prst="rect">
            <a:avLst/>
          </a:prstGeom>
        </p:spPr>
      </p:pic>
    </p:spTree>
    <p:extLst>
      <p:ext uri="{BB962C8B-B14F-4D97-AF65-F5344CB8AC3E}">
        <p14:creationId xmlns:p14="http://schemas.microsoft.com/office/powerpoint/2010/main" val="12280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D7C6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86100"/>
            <a:ext cx="12611100" cy="6172200"/>
            <a:chOff x="0" y="0"/>
            <a:chExt cx="3834694" cy="1670731"/>
          </a:xfrm>
        </p:grpSpPr>
        <p:sp>
          <p:nvSpPr>
            <p:cNvPr id="3" name="Freeform 3"/>
            <p:cNvSpPr/>
            <p:nvPr/>
          </p:nvSpPr>
          <p:spPr>
            <a:xfrm>
              <a:off x="0" y="0"/>
              <a:ext cx="3834694" cy="1670732"/>
            </a:xfrm>
            <a:custGeom>
              <a:avLst/>
              <a:gdLst/>
              <a:ahLst/>
              <a:cxnLst/>
              <a:rect l="l" t="t" r="r" b="b"/>
              <a:pathLst>
                <a:path w="3834694" h="1670732">
                  <a:moveTo>
                    <a:pt x="3710234" y="1670731"/>
                  </a:moveTo>
                  <a:lnTo>
                    <a:pt x="124460" y="1670731"/>
                  </a:lnTo>
                  <a:cubicBezTo>
                    <a:pt x="55880" y="1670731"/>
                    <a:pt x="0" y="1614851"/>
                    <a:pt x="0" y="1546271"/>
                  </a:cubicBezTo>
                  <a:lnTo>
                    <a:pt x="0" y="124460"/>
                  </a:lnTo>
                  <a:cubicBezTo>
                    <a:pt x="0" y="55880"/>
                    <a:pt x="55880" y="0"/>
                    <a:pt x="124460" y="0"/>
                  </a:cubicBezTo>
                  <a:lnTo>
                    <a:pt x="3710234" y="0"/>
                  </a:lnTo>
                  <a:cubicBezTo>
                    <a:pt x="3778814" y="0"/>
                    <a:pt x="3834694" y="55880"/>
                    <a:pt x="3834694" y="124460"/>
                  </a:cubicBezTo>
                  <a:lnTo>
                    <a:pt x="3834694" y="1546272"/>
                  </a:lnTo>
                  <a:cubicBezTo>
                    <a:pt x="3834694" y="1614852"/>
                    <a:pt x="3778814" y="1670732"/>
                    <a:pt x="3710234" y="1670732"/>
                  </a:cubicBezTo>
                  <a:close/>
                </a:path>
              </a:pathLst>
            </a:custGeom>
            <a:solidFill>
              <a:srgbClr val="FFFDF0"/>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21283" y="1562100"/>
            <a:ext cx="4354207" cy="8229600"/>
          </a:xfrm>
          <a:prstGeom prst="rect">
            <a:avLst/>
          </a:prstGeom>
        </p:spPr>
      </p:pic>
      <p:sp>
        <p:nvSpPr>
          <p:cNvPr id="5" name="TextBox 5"/>
          <p:cNvSpPr txBox="1"/>
          <p:nvPr/>
        </p:nvSpPr>
        <p:spPr>
          <a:xfrm>
            <a:off x="2895998" y="1333500"/>
            <a:ext cx="8876504" cy="1056700"/>
          </a:xfrm>
          <a:prstGeom prst="rect">
            <a:avLst/>
          </a:prstGeom>
        </p:spPr>
        <p:txBody>
          <a:bodyPr wrap="square" lIns="0" tIns="0" rIns="0" bIns="0" rtlCol="0" anchor="t">
            <a:spAutoFit/>
          </a:bodyPr>
          <a:lstStyle/>
          <a:p>
            <a:pPr algn="ctr">
              <a:lnSpc>
                <a:spcPts val="8799"/>
              </a:lnSpc>
            </a:pPr>
            <a:r>
              <a:rPr lang="vi-VN" sz="6400" b="1" dirty="0" smtClean="0">
                <a:solidFill>
                  <a:srgbClr val="FFFDF0"/>
                </a:solidFill>
              </a:rPr>
              <a:t>HƯỚNG DẪN VỀ NHÀ</a:t>
            </a:r>
            <a:endParaRPr lang="en-US" sz="6400" b="1" dirty="0">
              <a:solidFill>
                <a:srgbClr val="FFFDF0"/>
              </a:solidFill>
            </a:endParaRPr>
          </a:p>
        </p:txBody>
      </p:sp>
      <p:sp>
        <p:nvSpPr>
          <p:cNvPr id="6" name="TextBox 6"/>
          <p:cNvSpPr txBox="1"/>
          <p:nvPr/>
        </p:nvSpPr>
        <p:spPr>
          <a:xfrm>
            <a:off x="1652419" y="4000500"/>
            <a:ext cx="11363662" cy="3877985"/>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200" dirty="0" smtClean="0">
                <a:solidFill>
                  <a:srgbClr val="A14D35"/>
                </a:solidFill>
              </a:rPr>
              <a:t>Hoàn thành các bài tập phần vận dụng.</a:t>
            </a:r>
          </a:p>
          <a:p>
            <a:pPr marL="571500" indent="-571500" algn="just">
              <a:lnSpc>
                <a:spcPct val="150000"/>
              </a:lnSpc>
              <a:buFont typeface="Wingdings" panose="05000000000000000000" pitchFamily="2" charset="2"/>
              <a:buChar char="ü"/>
            </a:pPr>
            <a:r>
              <a:rPr lang="vi-VN" sz="4200" dirty="0" smtClean="0">
                <a:solidFill>
                  <a:srgbClr val="A14D35"/>
                </a:solidFill>
              </a:rPr>
              <a:t>Học và chuẩn bị bài mới: </a:t>
            </a:r>
            <a:r>
              <a:rPr lang="vi-VN" sz="4200" b="1" i="1" dirty="0" smtClean="0">
                <a:solidFill>
                  <a:srgbClr val="A14D35"/>
                </a:solidFill>
              </a:rPr>
              <a:t>Bài 2</a:t>
            </a:r>
            <a:r>
              <a:rPr lang="vi-VN" sz="4200" dirty="0" smtClean="0">
                <a:solidFill>
                  <a:srgbClr val="A14D35"/>
                </a:solidFill>
              </a:rPr>
              <a:t> – </a:t>
            </a:r>
            <a:r>
              <a:rPr lang="vi-VN" sz="4200" i="1" dirty="0" smtClean="0">
                <a:solidFill>
                  <a:srgbClr val="A14D35"/>
                </a:solidFill>
              </a:rPr>
              <a:t>Các cuộc phát kiến địa lí và sự hình thành quan hệ sản xuất tư bản chủ nghĩa ở Tây Âu.</a:t>
            </a:r>
            <a:endParaRPr lang="en-US" sz="4200" i="1" dirty="0">
              <a:solidFill>
                <a:srgbClr val="A14D35"/>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259498" y="2194351"/>
            <a:ext cx="18806996" cy="5898298"/>
            <a:chOff x="0" y="0"/>
            <a:chExt cx="6361873" cy="1995227"/>
          </a:xfrm>
        </p:grpSpPr>
        <p:sp>
          <p:nvSpPr>
            <p:cNvPr id="3" name="Freeform 3"/>
            <p:cNvSpPr/>
            <p:nvPr/>
          </p:nvSpPr>
          <p:spPr>
            <a:xfrm>
              <a:off x="0" y="0"/>
              <a:ext cx="6361873" cy="1995227"/>
            </a:xfrm>
            <a:custGeom>
              <a:avLst/>
              <a:gdLst/>
              <a:ahLst/>
              <a:cxnLst/>
              <a:rect l="l" t="t" r="r" b="b"/>
              <a:pathLst>
                <a:path w="6361873" h="1995227">
                  <a:moveTo>
                    <a:pt x="0" y="0"/>
                  </a:moveTo>
                  <a:lnTo>
                    <a:pt x="6361873" y="0"/>
                  </a:lnTo>
                  <a:lnTo>
                    <a:pt x="6361873" y="1995227"/>
                  </a:lnTo>
                  <a:lnTo>
                    <a:pt x="0" y="1995227"/>
                  </a:lnTo>
                  <a:close/>
                </a:path>
              </a:pathLst>
            </a:custGeom>
            <a:solidFill>
              <a:srgbClr val="4D7C6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222921"/>
            <a:ext cx="3440308" cy="78411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73731" y="1221215"/>
            <a:ext cx="3303088" cy="7841158"/>
          </a:xfrm>
          <a:prstGeom prst="rect">
            <a:avLst/>
          </a:prstGeom>
        </p:spPr>
      </p:pic>
      <p:sp>
        <p:nvSpPr>
          <p:cNvPr id="6" name="TextBox 6"/>
          <p:cNvSpPr txBox="1"/>
          <p:nvPr/>
        </p:nvSpPr>
        <p:spPr>
          <a:xfrm>
            <a:off x="2367854" y="3582457"/>
            <a:ext cx="13552292" cy="3118674"/>
          </a:xfrm>
          <a:prstGeom prst="rect">
            <a:avLst/>
          </a:prstGeom>
        </p:spPr>
        <p:txBody>
          <a:bodyPr wrap="square" lIns="0" tIns="0" rIns="0" bIns="0" rtlCol="0" anchor="t">
            <a:spAutoFit/>
          </a:bodyPr>
          <a:lstStyle/>
          <a:p>
            <a:pPr algn="ctr">
              <a:lnSpc>
                <a:spcPct val="150000"/>
              </a:lnSpc>
            </a:pPr>
            <a:r>
              <a:rPr lang="vi-VN" sz="7200" b="1" dirty="0" smtClean="0">
                <a:solidFill>
                  <a:srgbClr val="FFFDF0"/>
                </a:solidFill>
                <a:latin typeface="Arial" panose="020B0604020202020204" pitchFamily="34" charset="0"/>
                <a:cs typeface="Arial" panose="020B0604020202020204" pitchFamily="34" charset="0"/>
              </a:rPr>
              <a:t>CẢM ƠN CÁC EM ĐÃ</a:t>
            </a:r>
          </a:p>
          <a:p>
            <a:pPr algn="ctr">
              <a:lnSpc>
                <a:spcPct val="150000"/>
              </a:lnSpc>
            </a:pPr>
            <a:r>
              <a:rPr lang="vi-VN" sz="7200" b="1" dirty="0" smtClean="0">
                <a:solidFill>
                  <a:srgbClr val="FFFDF0"/>
                </a:solidFill>
                <a:latin typeface="Arial" panose="020B0604020202020204" pitchFamily="34" charset="0"/>
                <a:cs typeface="Arial" panose="020B0604020202020204" pitchFamily="34" charset="0"/>
              </a:rPr>
              <a:t> LẮNG NGHE BÀI GIẢNG!</a:t>
            </a:r>
            <a:endParaRPr lang="en-US" sz="7200" b="1" dirty="0">
              <a:solidFill>
                <a:srgbClr val="FFFD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1491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0" y="1028700"/>
            <a:ext cx="15849600" cy="78155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31364" y="1909455"/>
            <a:ext cx="4838149" cy="10811507"/>
          </a:xfrm>
          <a:prstGeom prst="rect">
            <a:avLst/>
          </a:prstGeom>
        </p:spPr>
      </p:pic>
      <p:sp>
        <p:nvSpPr>
          <p:cNvPr id="4" name="TextBox 4"/>
          <p:cNvSpPr txBox="1"/>
          <p:nvPr/>
        </p:nvSpPr>
        <p:spPr>
          <a:xfrm>
            <a:off x="3246646" y="2987196"/>
            <a:ext cx="11154588" cy="4616648"/>
          </a:xfrm>
          <a:prstGeom prst="rect">
            <a:avLst/>
          </a:prstGeom>
        </p:spPr>
        <p:txBody>
          <a:bodyPr wrap="square" lIns="0" tIns="0" rIns="0" bIns="0" rtlCol="0" anchor="t">
            <a:spAutoFit/>
          </a:bodyPr>
          <a:lstStyle/>
          <a:p>
            <a:pPr algn="ctr">
              <a:lnSpc>
                <a:spcPts val="12000"/>
              </a:lnSpc>
            </a:pPr>
            <a:r>
              <a:rPr lang="vi-VN" sz="6400" dirty="0" smtClean="0">
                <a:solidFill>
                  <a:srgbClr val="FFFDEF"/>
                </a:solidFill>
              </a:rPr>
              <a:t>QUÁ TRÌNH HÌNH THÀNH VÀ PHÁT TRIỂN CHẾ ĐỘ PHONG KIẾN Ở TÂY ÂU</a:t>
            </a:r>
            <a:endParaRPr lang="en-US" sz="6400" dirty="0">
              <a:solidFill>
                <a:srgbClr val="FFFDEF"/>
              </a:solidFill>
            </a:endParaRPr>
          </a:p>
        </p:txBody>
      </p:sp>
      <p:sp>
        <p:nvSpPr>
          <p:cNvPr id="6" name="TextBox 6"/>
          <p:cNvSpPr txBox="1"/>
          <p:nvPr/>
        </p:nvSpPr>
        <p:spPr>
          <a:xfrm>
            <a:off x="5104736" y="2446506"/>
            <a:ext cx="7438409" cy="573170"/>
          </a:xfrm>
          <a:prstGeom prst="rect">
            <a:avLst/>
          </a:prstGeom>
        </p:spPr>
        <p:txBody>
          <a:bodyPr lIns="0" tIns="0" rIns="0" bIns="0" rtlCol="0" anchor="t">
            <a:spAutoFit/>
          </a:bodyPr>
          <a:lstStyle/>
          <a:p>
            <a:pPr algn="ctr">
              <a:lnSpc>
                <a:spcPts val="3500"/>
              </a:lnSpc>
            </a:pPr>
            <a:r>
              <a:rPr lang="vi-VN" sz="7200" b="1" dirty="0" smtClean="0">
                <a:solidFill>
                  <a:srgbClr val="FFFDEF"/>
                </a:solidFill>
              </a:rPr>
              <a:t>Bài 1:</a:t>
            </a:r>
            <a:endParaRPr lang="en-US" sz="7200" b="1" dirty="0">
              <a:solidFill>
                <a:srgbClr val="FFFDEF"/>
              </a:solidFill>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7785827" y="1028700"/>
            <a:ext cx="9473473" cy="17526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2988637"/>
            <a:ext cx="6372977" cy="4309726"/>
          </a:xfrm>
          <a:prstGeom prst="rect">
            <a:avLst/>
          </a:prstGeom>
        </p:spPr>
      </p:pic>
      <p:sp>
        <p:nvSpPr>
          <p:cNvPr id="12" name="TextBox 12"/>
          <p:cNvSpPr txBox="1"/>
          <p:nvPr/>
        </p:nvSpPr>
        <p:spPr>
          <a:xfrm>
            <a:off x="8061657" y="1026974"/>
            <a:ext cx="8833312" cy="1754326"/>
          </a:xfrm>
          <a:prstGeom prst="rect">
            <a:avLst/>
          </a:prstGeom>
        </p:spPr>
        <p:txBody>
          <a:bodyPr wrap="square" lIns="0" tIns="0" rIns="0" bIns="0" rtlCol="0" anchor="t">
            <a:spAutoFit/>
          </a:bodyPr>
          <a:lstStyle/>
          <a:p>
            <a:pPr algn="just">
              <a:lnSpc>
                <a:spcPct val="150000"/>
              </a:lnSpc>
            </a:pPr>
            <a:r>
              <a:rPr lang="en-US" sz="3800" b="1" dirty="0">
                <a:solidFill>
                  <a:srgbClr val="A14D35"/>
                </a:solidFill>
                <a:latin typeface="Arial" panose="020B0604020202020204" pitchFamily="34" charset="0"/>
                <a:cs typeface="Arial" panose="020B0604020202020204" pitchFamily="34" charset="0"/>
              </a:rPr>
              <a:t>1. Quá </a:t>
            </a:r>
            <a:r>
              <a:rPr lang="en-US" sz="3800" b="1" dirty="0" err="1">
                <a:solidFill>
                  <a:srgbClr val="A14D35"/>
                </a:solidFill>
                <a:latin typeface="Arial" panose="020B0604020202020204" pitchFamily="34" charset="0"/>
                <a:cs typeface="Arial" panose="020B0604020202020204" pitchFamily="34" charset="0"/>
              </a:rPr>
              <a:t>trình</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hình</a:t>
            </a:r>
            <a:r>
              <a:rPr lang="en-US" sz="3800" b="1" dirty="0">
                <a:solidFill>
                  <a:srgbClr val="A14D35"/>
                </a:solidFill>
                <a:latin typeface="Arial" panose="020B0604020202020204" pitchFamily="34" charset="0"/>
                <a:cs typeface="Arial" panose="020B0604020202020204" pitchFamily="34" charset="0"/>
              </a:rPr>
              <a:t> thành </a:t>
            </a:r>
            <a:r>
              <a:rPr lang="en-US" sz="3800" b="1" dirty="0" err="1">
                <a:solidFill>
                  <a:srgbClr val="A14D35"/>
                </a:solidFill>
                <a:latin typeface="Arial" panose="020B0604020202020204" pitchFamily="34" charset="0"/>
                <a:cs typeface="Arial" panose="020B0604020202020204" pitchFamily="34" charset="0"/>
              </a:rPr>
              <a:t>phong</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kiến</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xã</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hội</a:t>
            </a:r>
            <a:r>
              <a:rPr lang="en-US" sz="3800" b="1" dirty="0">
                <a:solidFill>
                  <a:srgbClr val="A14D35"/>
                </a:solidFill>
                <a:latin typeface="Arial" panose="020B0604020202020204" pitchFamily="34" charset="0"/>
                <a:cs typeface="Arial" panose="020B0604020202020204" pitchFamily="34" charset="0"/>
              </a:rPr>
              <a:t> ở Tây </a:t>
            </a:r>
            <a:r>
              <a:rPr lang="en-US" sz="3800" b="1" dirty="0" err="1">
                <a:solidFill>
                  <a:srgbClr val="A14D35"/>
                </a:solidFill>
                <a:latin typeface="Arial" panose="020B0604020202020204" pitchFamily="34" charset="0"/>
                <a:cs typeface="Arial" panose="020B0604020202020204" pitchFamily="34" charset="0"/>
              </a:rPr>
              <a:t>Âu</a:t>
            </a:r>
            <a:endParaRPr lang="en-US" sz="3800" b="1" dirty="0">
              <a:solidFill>
                <a:srgbClr val="A14D35"/>
              </a:solidFill>
              <a:latin typeface="Arial" panose="020B0604020202020204" pitchFamily="34" charset="0"/>
              <a:cs typeface="Arial" panose="020B0604020202020204" pitchFamily="34" charset="0"/>
            </a:endParaRPr>
          </a:p>
        </p:txBody>
      </p:sp>
      <p:sp>
        <p:nvSpPr>
          <p:cNvPr id="15" name="TextBox 15"/>
          <p:cNvSpPr txBox="1"/>
          <p:nvPr/>
        </p:nvSpPr>
        <p:spPr>
          <a:xfrm>
            <a:off x="1214634" y="4064038"/>
            <a:ext cx="6001107" cy="2158924"/>
          </a:xfrm>
          <a:prstGeom prst="rect">
            <a:avLst/>
          </a:prstGeom>
        </p:spPr>
        <p:txBody>
          <a:bodyPr lIns="0" tIns="0" rIns="0" bIns="0" rtlCol="0" anchor="t">
            <a:spAutoFit/>
          </a:bodyPr>
          <a:lstStyle/>
          <a:p>
            <a:pPr algn="ctr">
              <a:lnSpc>
                <a:spcPts val="8799"/>
              </a:lnSpc>
            </a:pPr>
            <a:r>
              <a:rPr lang="vi-VN" sz="5600" b="1" dirty="0" smtClean="0">
                <a:solidFill>
                  <a:srgbClr val="FFFDF0"/>
                </a:solidFill>
              </a:rPr>
              <a:t>NỘI DUNG </a:t>
            </a:r>
          </a:p>
          <a:p>
            <a:pPr algn="ctr">
              <a:lnSpc>
                <a:spcPts val="8799"/>
              </a:lnSpc>
            </a:pPr>
            <a:r>
              <a:rPr lang="vi-VN" sz="5600" b="1" dirty="0" smtClean="0">
                <a:solidFill>
                  <a:srgbClr val="FFFDF0"/>
                </a:solidFill>
              </a:rPr>
              <a:t>BÀI HỌC</a:t>
            </a:r>
            <a:endParaRPr lang="en-US" sz="5600" b="1" dirty="0">
              <a:solidFill>
                <a:srgbClr val="FFFDF0"/>
              </a:solidFill>
            </a:endParaRPr>
          </a:p>
        </p:txBody>
      </p:sp>
      <p:grpSp>
        <p:nvGrpSpPr>
          <p:cNvPr id="16" name="Group 2"/>
          <p:cNvGrpSpPr/>
          <p:nvPr/>
        </p:nvGrpSpPr>
        <p:grpSpPr>
          <a:xfrm>
            <a:off x="7785827" y="3187738"/>
            <a:ext cx="9473473" cy="1752600"/>
            <a:chOff x="0" y="0"/>
            <a:chExt cx="3204607" cy="874205"/>
          </a:xfrm>
        </p:grpSpPr>
        <p:sp>
          <p:nvSpPr>
            <p:cNvPr id="17"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sp>
        <p:nvSpPr>
          <p:cNvPr id="18" name="TextBox 12"/>
          <p:cNvSpPr txBox="1"/>
          <p:nvPr/>
        </p:nvSpPr>
        <p:spPr>
          <a:xfrm>
            <a:off x="8008276" y="3099770"/>
            <a:ext cx="9058143" cy="1754326"/>
          </a:xfrm>
          <a:prstGeom prst="rect">
            <a:avLst/>
          </a:prstGeom>
        </p:spPr>
        <p:txBody>
          <a:bodyPr wrap="square" lIns="0" tIns="0" rIns="0" bIns="0" rtlCol="0" anchor="t">
            <a:spAutoFit/>
          </a:bodyPr>
          <a:lstStyle/>
          <a:p>
            <a:pPr algn="just">
              <a:lnSpc>
                <a:spcPct val="150000"/>
              </a:lnSpc>
            </a:pPr>
            <a:r>
              <a:rPr lang="en-US" sz="3800" b="1" dirty="0">
                <a:solidFill>
                  <a:srgbClr val="A14D35"/>
                </a:solidFill>
                <a:latin typeface="Arial" panose="020B0604020202020204" pitchFamily="34" charset="0"/>
                <a:cs typeface="Arial" panose="020B0604020202020204" pitchFamily="34" charset="0"/>
              </a:rPr>
              <a:t>2. </a:t>
            </a:r>
            <a:r>
              <a:rPr lang="en-US" sz="3800" b="1" dirty="0" err="1">
                <a:solidFill>
                  <a:srgbClr val="A14D35"/>
                </a:solidFill>
                <a:latin typeface="Arial" panose="020B0604020202020204" pitchFamily="34" charset="0"/>
                <a:cs typeface="Arial" panose="020B0604020202020204" pitchFamily="34" charset="0"/>
              </a:rPr>
              <a:t>Lãnh</a:t>
            </a:r>
            <a:r>
              <a:rPr lang="en-US" sz="3800" b="1" dirty="0">
                <a:solidFill>
                  <a:srgbClr val="A14D35"/>
                </a:solidFill>
                <a:latin typeface="Arial" panose="020B0604020202020204" pitchFamily="34" charset="0"/>
                <a:cs typeface="Arial" panose="020B0604020202020204" pitchFamily="34" charset="0"/>
              </a:rPr>
              <a:t> địa </a:t>
            </a:r>
            <a:r>
              <a:rPr lang="en-US" sz="3800" b="1" dirty="0" err="1">
                <a:solidFill>
                  <a:srgbClr val="A14D35"/>
                </a:solidFill>
                <a:latin typeface="Arial" panose="020B0604020202020204" pitchFamily="34" charset="0"/>
                <a:cs typeface="Arial" panose="020B0604020202020204" pitchFamily="34" charset="0"/>
              </a:rPr>
              <a:t>phong</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kiến</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và</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quan</a:t>
            </a:r>
            <a:r>
              <a:rPr lang="en-US" sz="3800" b="1" dirty="0">
                <a:solidFill>
                  <a:srgbClr val="A14D35"/>
                </a:solidFill>
                <a:latin typeface="Arial" panose="020B0604020202020204" pitchFamily="34" charset="0"/>
                <a:cs typeface="Arial" panose="020B0604020202020204" pitchFamily="34" charset="0"/>
              </a:rPr>
              <a:t> hệ </a:t>
            </a:r>
            <a:r>
              <a:rPr lang="en-US" sz="3800" b="1" dirty="0" err="1">
                <a:solidFill>
                  <a:srgbClr val="A14D35"/>
                </a:solidFill>
                <a:latin typeface="Arial" panose="020B0604020202020204" pitchFamily="34" charset="0"/>
                <a:cs typeface="Arial" panose="020B0604020202020204" pitchFamily="34" charset="0"/>
              </a:rPr>
              <a:t>xã</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hội</a:t>
            </a:r>
            <a:r>
              <a:rPr lang="en-US" sz="3800" b="1" dirty="0">
                <a:solidFill>
                  <a:srgbClr val="A14D35"/>
                </a:solidFill>
                <a:latin typeface="Arial" panose="020B0604020202020204" pitchFamily="34" charset="0"/>
                <a:cs typeface="Arial" panose="020B0604020202020204" pitchFamily="34" charset="0"/>
              </a:rPr>
              <a:t> của </a:t>
            </a:r>
            <a:r>
              <a:rPr lang="en-US" sz="3800" b="1" dirty="0" err="1">
                <a:solidFill>
                  <a:srgbClr val="A14D35"/>
                </a:solidFill>
                <a:latin typeface="Arial" panose="020B0604020202020204" pitchFamily="34" charset="0"/>
                <a:cs typeface="Arial" panose="020B0604020202020204" pitchFamily="34" charset="0"/>
              </a:rPr>
              <a:t>chế</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độ</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phong</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kiến</a:t>
            </a:r>
            <a:r>
              <a:rPr lang="en-US" sz="3800" b="1" dirty="0">
                <a:solidFill>
                  <a:srgbClr val="A14D35"/>
                </a:solidFill>
                <a:latin typeface="Arial" panose="020B0604020202020204" pitchFamily="34" charset="0"/>
                <a:cs typeface="Arial" panose="020B0604020202020204" pitchFamily="34" charset="0"/>
              </a:rPr>
              <a:t> Tây </a:t>
            </a:r>
            <a:r>
              <a:rPr lang="en-US" sz="3800" b="1" dirty="0" err="1">
                <a:solidFill>
                  <a:srgbClr val="A14D35"/>
                </a:solidFill>
                <a:latin typeface="Arial" panose="020B0604020202020204" pitchFamily="34" charset="0"/>
                <a:cs typeface="Arial" panose="020B0604020202020204" pitchFamily="34" charset="0"/>
              </a:rPr>
              <a:t>Âu</a:t>
            </a:r>
            <a:endParaRPr lang="en-US" sz="3800" b="1" dirty="0">
              <a:solidFill>
                <a:srgbClr val="A14D35"/>
              </a:solidFill>
              <a:latin typeface="Arial" panose="020B0604020202020204" pitchFamily="34" charset="0"/>
              <a:cs typeface="Arial" panose="020B0604020202020204" pitchFamily="34" charset="0"/>
            </a:endParaRPr>
          </a:p>
        </p:txBody>
      </p:sp>
      <p:grpSp>
        <p:nvGrpSpPr>
          <p:cNvPr id="19" name="Group 2"/>
          <p:cNvGrpSpPr/>
          <p:nvPr/>
        </p:nvGrpSpPr>
        <p:grpSpPr>
          <a:xfrm>
            <a:off x="7800612" y="5346662"/>
            <a:ext cx="9473473" cy="1752600"/>
            <a:chOff x="0" y="0"/>
            <a:chExt cx="3204607" cy="874205"/>
          </a:xfrm>
        </p:grpSpPr>
        <p:sp>
          <p:nvSpPr>
            <p:cNvPr id="20"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sp>
        <p:nvSpPr>
          <p:cNvPr id="21" name="TextBox 12"/>
          <p:cNvSpPr txBox="1"/>
          <p:nvPr/>
        </p:nvSpPr>
        <p:spPr>
          <a:xfrm>
            <a:off x="7949242" y="5934421"/>
            <a:ext cx="8052758" cy="577081"/>
          </a:xfrm>
          <a:prstGeom prst="rect">
            <a:avLst/>
          </a:prstGeom>
        </p:spPr>
        <p:txBody>
          <a:bodyPr wrap="square" lIns="0" tIns="0" rIns="0" bIns="0" rtlCol="0" anchor="t">
            <a:spAutoFit/>
          </a:bodyPr>
          <a:lstStyle/>
          <a:p>
            <a:pPr>
              <a:lnSpc>
                <a:spcPts val="4500"/>
              </a:lnSpc>
            </a:pPr>
            <a:r>
              <a:rPr lang="en-US" sz="3800" b="1" dirty="0">
                <a:solidFill>
                  <a:srgbClr val="A14D35"/>
                </a:solidFill>
                <a:latin typeface="Arial" panose="020B0604020202020204" pitchFamily="34" charset="0"/>
                <a:cs typeface="Arial" panose="020B0604020202020204" pitchFamily="34" charset="0"/>
              </a:rPr>
              <a:t>3. </a:t>
            </a:r>
            <a:r>
              <a:rPr lang="en-US" sz="3800" b="1" dirty="0" err="1">
                <a:solidFill>
                  <a:srgbClr val="A14D35"/>
                </a:solidFill>
                <a:latin typeface="Arial" panose="020B0604020202020204" pitchFamily="34" charset="0"/>
                <a:cs typeface="Arial" panose="020B0604020202020204" pitchFamily="34" charset="0"/>
              </a:rPr>
              <a:t>Sự</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ra</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đời</a:t>
            </a:r>
            <a:r>
              <a:rPr lang="en-US" sz="3800" b="1" dirty="0">
                <a:solidFill>
                  <a:srgbClr val="A14D35"/>
                </a:solidFill>
                <a:latin typeface="Arial" panose="020B0604020202020204" pitchFamily="34" charset="0"/>
                <a:cs typeface="Arial" panose="020B0604020202020204" pitchFamily="34" charset="0"/>
              </a:rPr>
              <a:t> của </a:t>
            </a:r>
            <a:r>
              <a:rPr lang="en-US" sz="3800" b="1" dirty="0" err="1">
                <a:solidFill>
                  <a:srgbClr val="A14D35"/>
                </a:solidFill>
                <a:latin typeface="Arial" panose="020B0604020202020204" pitchFamily="34" charset="0"/>
                <a:cs typeface="Arial" panose="020B0604020202020204" pitchFamily="34" charset="0"/>
              </a:rPr>
              <a:t>Thiên</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chúa</a:t>
            </a:r>
            <a:r>
              <a:rPr lang="en-US" sz="3800" b="1" dirty="0">
                <a:solidFill>
                  <a:srgbClr val="A14D35"/>
                </a:solidFill>
                <a:latin typeface="Arial" panose="020B0604020202020204" pitchFamily="34" charset="0"/>
                <a:cs typeface="Arial" panose="020B0604020202020204" pitchFamily="34" charset="0"/>
              </a:rPr>
              <a:t> giáo</a:t>
            </a:r>
            <a:endParaRPr lang="en-US" sz="3800" b="1" dirty="0">
              <a:solidFill>
                <a:srgbClr val="A14D35"/>
              </a:solidFill>
              <a:latin typeface="Arial" panose="020B0604020202020204" pitchFamily="34" charset="0"/>
              <a:cs typeface="Arial" panose="020B0604020202020204" pitchFamily="34" charset="0"/>
            </a:endParaRPr>
          </a:p>
        </p:txBody>
      </p:sp>
      <p:grpSp>
        <p:nvGrpSpPr>
          <p:cNvPr id="22" name="Group 2"/>
          <p:cNvGrpSpPr/>
          <p:nvPr/>
        </p:nvGrpSpPr>
        <p:grpSpPr>
          <a:xfrm>
            <a:off x="7785827" y="7505586"/>
            <a:ext cx="9473473" cy="1752600"/>
            <a:chOff x="0" y="0"/>
            <a:chExt cx="3204607" cy="874205"/>
          </a:xfrm>
        </p:grpSpPr>
        <p:sp>
          <p:nvSpPr>
            <p:cNvPr id="2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sp>
        <p:nvSpPr>
          <p:cNvPr id="24" name="TextBox 12"/>
          <p:cNvSpPr txBox="1"/>
          <p:nvPr/>
        </p:nvSpPr>
        <p:spPr>
          <a:xfrm>
            <a:off x="7949241" y="7503860"/>
            <a:ext cx="9117178" cy="1645963"/>
          </a:xfrm>
          <a:prstGeom prst="rect">
            <a:avLst/>
          </a:prstGeom>
        </p:spPr>
        <p:txBody>
          <a:bodyPr wrap="square" lIns="0" tIns="0" rIns="0" bIns="0" rtlCol="0" anchor="t">
            <a:spAutoFit/>
          </a:bodyPr>
          <a:lstStyle/>
          <a:p>
            <a:pPr algn="just">
              <a:lnSpc>
                <a:spcPct val="150000"/>
              </a:lnSpc>
            </a:pPr>
            <a:r>
              <a:rPr lang="en-US" sz="3800" b="1" dirty="0">
                <a:solidFill>
                  <a:srgbClr val="A14D35"/>
                </a:solidFill>
                <a:latin typeface="Arial" panose="020B0604020202020204" pitchFamily="34" charset="0"/>
                <a:cs typeface="Arial" panose="020B0604020202020204" pitchFamily="34" charset="0"/>
              </a:rPr>
              <a:t>4. </a:t>
            </a:r>
            <a:r>
              <a:rPr lang="en-US" sz="3800" b="1" dirty="0" err="1">
                <a:solidFill>
                  <a:srgbClr val="A14D35"/>
                </a:solidFill>
                <a:latin typeface="Arial" panose="020B0604020202020204" pitchFamily="34" charset="0"/>
                <a:cs typeface="Arial" panose="020B0604020202020204" pitchFamily="34" charset="0"/>
              </a:rPr>
              <a:t>Sự</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xuất</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hiện</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và</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vai</a:t>
            </a:r>
            <a:r>
              <a:rPr lang="en-US" sz="3800" b="1" dirty="0">
                <a:solidFill>
                  <a:srgbClr val="A14D35"/>
                </a:solidFill>
                <a:latin typeface="Arial" panose="020B0604020202020204" pitchFamily="34" charset="0"/>
                <a:cs typeface="Arial" panose="020B0604020202020204" pitchFamily="34" charset="0"/>
              </a:rPr>
              <a:t> trò của thành </a:t>
            </a:r>
            <a:r>
              <a:rPr lang="en-US" sz="3800" b="1" dirty="0" err="1">
                <a:solidFill>
                  <a:srgbClr val="A14D35"/>
                </a:solidFill>
                <a:latin typeface="Arial" panose="020B0604020202020204" pitchFamily="34" charset="0"/>
                <a:cs typeface="Arial" panose="020B0604020202020204" pitchFamily="34" charset="0"/>
              </a:rPr>
              <a:t>thị</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trung</a:t>
            </a:r>
            <a:r>
              <a:rPr lang="en-US" sz="3800" b="1" dirty="0">
                <a:solidFill>
                  <a:srgbClr val="A14D35"/>
                </a:solidFill>
                <a:latin typeface="Arial" panose="020B0604020202020204" pitchFamily="34" charset="0"/>
                <a:cs typeface="Arial" panose="020B0604020202020204" pitchFamily="34" charset="0"/>
              </a:rPr>
              <a:t> </a:t>
            </a:r>
            <a:r>
              <a:rPr lang="en-US" sz="3800" b="1" dirty="0" err="1">
                <a:solidFill>
                  <a:srgbClr val="A14D35"/>
                </a:solidFill>
                <a:latin typeface="Arial" panose="020B0604020202020204" pitchFamily="34" charset="0"/>
                <a:cs typeface="Arial" panose="020B0604020202020204" pitchFamily="34" charset="0"/>
              </a:rPr>
              <a:t>đại</a:t>
            </a:r>
            <a:endParaRPr lang="en-US" sz="3800" b="1" dirty="0">
              <a:solidFill>
                <a:srgbClr val="A14D35"/>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18" name="Rectangle 17"/>
          <p:cNvSpPr/>
          <p:nvPr/>
        </p:nvSpPr>
        <p:spPr>
          <a:xfrm>
            <a:off x="2111960" y="1393060"/>
            <a:ext cx="14001496" cy="106182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sơ</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đồ</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200" b="1" i="1" dirty="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fr-FR" sz="42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r>
              <a:rPr lang="fr-FR"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SGK tr.10</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và trả lời câu hỏi:</a:t>
            </a:r>
            <a:endParaRPr lang="en-US" sz="4200" b="1" dirty="0">
              <a:solidFill>
                <a:srgbClr val="FF00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t="10298"/>
          <a:stretch/>
        </p:blipFill>
        <p:spPr>
          <a:xfrm>
            <a:off x="257030" y="2552700"/>
            <a:ext cx="11150223" cy="6781800"/>
          </a:xfrm>
          <a:prstGeom prst="rect">
            <a:avLst/>
          </a:prstGeom>
        </p:spPr>
      </p:pic>
      <p:sp>
        <p:nvSpPr>
          <p:cNvPr id="22" name="Cloud Callout 21"/>
          <p:cNvSpPr/>
          <p:nvPr/>
        </p:nvSpPr>
        <p:spPr>
          <a:xfrm>
            <a:off x="11434893" y="2761965"/>
            <a:ext cx="6395908" cy="4517220"/>
          </a:xfrm>
          <a:prstGeom prst="cloudCallout">
            <a:avLst>
              <a:gd name="adj1" fmla="val -51115"/>
              <a:gd name="adj2" fmla="val 51502"/>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i="1" dirty="0">
                <a:solidFill>
                  <a:schemeClr val="tx1"/>
                </a:solidFill>
                <a:ea typeface="Calibri" panose="020F0502020204030204" pitchFamily="34" charset="0"/>
                <a:cs typeface="Arial" panose="020B0604020202020204" pitchFamily="34" charset="0"/>
              </a:rPr>
              <a:t>E</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m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hãy</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biết</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lãnh</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chúa</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phong</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kiến</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nông</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nô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được</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hình</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thành</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từ</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những</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tầng</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lớp</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i="1"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fr-FR" sz="2800" i="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2800" i="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heckerboard(across)">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605" t="3236" r="3605" b="23277"/>
          <a:stretch/>
        </p:blipFill>
        <p:spPr>
          <a:xfrm>
            <a:off x="1600200" y="2836438"/>
            <a:ext cx="5794645" cy="6018187"/>
          </a:xfrm>
          <a:prstGeom prst="rect">
            <a:avLst/>
          </a:prstGeom>
        </p:spPr>
      </p:pic>
      <p:sp>
        <p:nvSpPr>
          <p:cNvPr id="5" name="Rectangle 4"/>
          <p:cNvSpPr/>
          <p:nvPr/>
        </p:nvSpPr>
        <p:spPr>
          <a:xfrm>
            <a:off x="1337448" y="1951015"/>
            <a:ext cx="13181814" cy="397673"/>
          </a:xfrm>
          <a:prstGeom prst="rect">
            <a:avLst/>
          </a:prstGeom>
        </p:spPr>
        <p:txBody>
          <a:bodyPr wrap="none">
            <a:spAutoFit/>
          </a:bodyPr>
          <a:lstStyle/>
          <a:p>
            <a:pPr algn="just">
              <a:lnSpc>
                <a:spcPts val="1900"/>
              </a:lnSpc>
              <a:spcBef>
                <a:spcPts val="300"/>
              </a:spcBef>
              <a:spcAft>
                <a:spcPts val="300"/>
              </a:spcAft>
            </a:pP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nô:</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7620000" y="2540892"/>
            <a:ext cx="9634748"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-man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chiếm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ruộng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nô La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Man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ruống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47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sp>
        <p:nvSpPr>
          <p:cNvPr id="5" name="Rectangle 4"/>
          <p:cNvSpPr/>
          <p:nvPr/>
        </p:nvSpPr>
        <p:spPr>
          <a:xfrm>
            <a:off x="1337448" y="1951015"/>
            <a:ext cx="13181814" cy="397673"/>
          </a:xfrm>
          <a:prstGeom prst="rect">
            <a:avLst/>
          </a:prstGeom>
        </p:spPr>
        <p:txBody>
          <a:bodyPr wrap="none">
            <a:spAutoFit/>
          </a:bodyPr>
          <a:lstStyle/>
          <a:p>
            <a:pPr algn="just">
              <a:lnSpc>
                <a:spcPts val="1900"/>
              </a:lnSpc>
              <a:spcBef>
                <a:spcPts val="300"/>
              </a:spcBef>
              <a:spcAft>
                <a:spcPts val="300"/>
              </a:spcAft>
            </a:pP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nô:</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7620000" y="2540892"/>
            <a:ext cx="9634748"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solidFill>
                  <a:srgbClr val="000000"/>
                </a:solidFill>
                <a:ea typeface="Calibri" panose="020F0502020204030204" pitchFamily="34" charset="0"/>
                <a:cs typeface="Arial" panose="020B0604020202020204" pitchFamily="34" charset="0"/>
              </a:rPr>
              <a:t>Nông nô được hình thành từ nô lệ (được giải phóng) và nông dân tự do (mất ruộng đất). </a:t>
            </a: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655764"/>
            <a:ext cx="5943600" cy="6018187"/>
          </a:xfrm>
          <a:prstGeom prst="rect">
            <a:avLst/>
          </a:prstGeom>
        </p:spPr>
      </p:pic>
    </p:spTree>
    <p:extLst>
      <p:ext uri="{BB962C8B-B14F-4D97-AF65-F5344CB8AC3E}">
        <p14:creationId xmlns:p14="http://schemas.microsoft.com/office/powerpoint/2010/main" val="340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8D6"/>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449800" cy="9601200"/>
            <a:chOff x="0" y="0"/>
            <a:chExt cx="3204607" cy="874205"/>
          </a:xfrm>
        </p:grpSpPr>
        <p:sp>
          <p:nvSpPr>
            <p:cNvPr id="3" name="Freeform 3"/>
            <p:cNvSpPr/>
            <p:nvPr/>
          </p:nvSpPr>
          <p:spPr>
            <a:xfrm>
              <a:off x="0" y="0"/>
              <a:ext cx="3204607" cy="874205"/>
            </a:xfrm>
            <a:custGeom>
              <a:avLst/>
              <a:gdLst/>
              <a:ahLst/>
              <a:cxnLst/>
              <a:rect l="l" t="t" r="r" b="b"/>
              <a:pathLst>
                <a:path w="3204607" h="874205">
                  <a:moveTo>
                    <a:pt x="3080147" y="874205"/>
                  </a:moveTo>
                  <a:lnTo>
                    <a:pt x="124460" y="874205"/>
                  </a:lnTo>
                  <a:cubicBezTo>
                    <a:pt x="55880" y="874205"/>
                    <a:pt x="0" y="818325"/>
                    <a:pt x="0" y="749745"/>
                  </a:cubicBezTo>
                  <a:lnTo>
                    <a:pt x="0" y="124460"/>
                  </a:lnTo>
                  <a:cubicBezTo>
                    <a:pt x="0" y="55880"/>
                    <a:pt x="55880" y="0"/>
                    <a:pt x="124460" y="0"/>
                  </a:cubicBezTo>
                  <a:lnTo>
                    <a:pt x="3080147" y="0"/>
                  </a:lnTo>
                  <a:cubicBezTo>
                    <a:pt x="3148727" y="0"/>
                    <a:pt x="3204607" y="55880"/>
                    <a:pt x="3204607" y="124460"/>
                  </a:cubicBezTo>
                  <a:lnTo>
                    <a:pt x="3204607" y="749745"/>
                  </a:lnTo>
                  <a:cubicBezTo>
                    <a:pt x="3204607" y="818325"/>
                    <a:pt x="3148727" y="874205"/>
                    <a:pt x="3080147" y="874205"/>
                  </a:cubicBezTo>
                  <a:close/>
                </a:path>
              </a:pathLst>
            </a:custGeom>
            <a:solidFill>
              <a:srgbClr val="FFFD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0626" y="7952126"/>
            <a:ext cx="1888094" cy="2299050"/>
          </a:xfrm>
          <a:prstGeom prst="rect">
            <a:avLst/>
          </a:prstGeom>
        </p:spPr>
      </p:pic>
      <p:sp>
        <p:nvSpPr>
          <p:cNvPr id="10" name="TextBox 10"/>
          <p:cNvSpPr txBox="1"/>
          <p:nvPr/>
        </p:nvSpPr>
        <p:spPr>
          <a:xfrm>
            <a:off x="1337448" y="762294"/>
            <a:ext cx="13944600" cy="577081"/>
          </a:xfrm>
          <a:prstGeom prst="rect">
            <a:avLst/>
          </a:prstGeom>
        </p:spPr>
        <p:txBody>
          <a:bodyPr wrap="square" lIns="0" tIns="0" rIns="0" bIns="0" rtlCol="0" anchor="t">
            <a:spAutoFit/>
          </a:bodyPr>
          <a:lstStyle/>
          <a:p>
            <a:pPr>
              <a:lnSpc>
                <a:spcPts val="4500"/>
              </a:lnSpc>
            </a:pPr>
            <a:r>
              <a:rPr lang="en-US" sz="4500" b="1" dirty="0">
                <a:solidFill>
                  <a:srgbClr val="002060"/>
                </a:solidFill>
                <a:latin typeface="Arial" panose="020B0604020202020204" pitchFamily="34" charset="0"/>
                <a:cs typeface="Arial" panose="020B0604020202020204" pitchFamily="34" charset="0"/>
              </a:rPr>
              <a:t>1. Quá </a:t>
            </a:r>
            <a:r>
              <a:rPr lang="en-US" sz="4500" b="1" dirty="0" err="1">
                <a:solidFill>
                  <a:srgbClr val="002060"/>
                </a:solidFill>
                <a:latin typeface="Arial" panose="020B0604020202020204" pitchFamily="34" charset="0"/>
                <a:cs typeface="Arial" panose="020B0604020202020204" pitchFamily="34" charset="0"/>
              </a:rPr>
              <a:t>trình</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hình</a:t>
            </a:r>
            <a:r>
              <a:rPr lang="en-US" sz="4500" b="1" dirty="0">
                <a:solidFill>
                  <a:srgbClr val="002060"/>
                </a:solidFill>
                <a:latin typeface="Arial" panose="020B0604020202020204" pitchFamily="34" charset="0"/>
                <a:cs typeface="Arial" panose="020B0604020202020204" pitchFamily="34" charset="0"/>
              </a:rPr>
              <a:t> thành </a:t>
            </a:r>
            <a:r>
              <a:rPr lang="en-US" sz="4500" b="1" dirty="0" err="1">
                <a:solidFill>
                  <a:srgbClr val="002060"/>
                </a:solidFill>
                <a:latin typeface="Arial" panose="020B0604020202020204" pitchFamily="34" charset="0"/>
                <a:cs typeface="Arial" panose="020B0604020202020204" pitchFamily="34" charset="0"/>
              </a:rPr>
              <a:t>phong</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kiến</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xã</a:t>
            </a:r>
            <a:r>
              <a:rPr lang="en-US" sz="4500" b="1" dirty="0">
                <a:solidFill>
                  <a:srgbClr val="002060"/>
                </a:solidFill>
                <a:latin typeface="Arial" panose="020B0604020202020204" pitchFamily="34" charset="0"/>
                <a:cs typeface="Arial" panose="020B0604020202020204" pitchFamily="34" charset="0"/>
              </a:rPr>
              <a:t> </a:t>
            </a:r>
            <a:r>
              <a:rPr lang="en-US" sz="4500" b="1" dirty="0" err="1">
                <a:solidFill>
                  <a:srgbClr val="002060"/>
                </a:solidFill>
                <a:latin typeface="Arial" panose="020B0604020202020204" pitchFamily="34" charset="0"/>
                <a:cs typeface="Arial" panose="020B0604020202020204" pitchFamily="34" charset="0"/>
              </a:rPr>
              <a:t>hội</a:t>
            </a:r>
            <a:r>
              <a:rPr lang="en-US" sz="4500" b="1" dirty="0">
                <a:solidFill>
                  <a:srgbClr val="002060"/>
                </a:solidFill>
                <a:latin typeface="Arial" panose="020B0604020202020204" pitchFamily="34" charset="0"/>
                <a:cs typeface="Arial" panose="020B0604020202020204" pitchFamily="34" charset="0"/>
              </a:rPr>
              <a:t> ở Tây </a:t>
            </a:r>
            <a:r>
              <a:rPr lang="en-US" sz="4500" b="1" dirty="0" err="1">
                <a:solidFill>
                  <a:srgbClr val="002060"/>
                </a:solidFill>
                <a:latin typeface="Arial" panose="020B0604020202020204" pitchFamily="34" charset="0"/>
                <a:cs typeface="Arial" panose="020B0604020202020204" pitchFamily="34" charset="0"/>
              </a:rPr>
              <a:t>Âu</a:t>
            </a:r>
            <a:endParaRPr lang="en-US" sz="4500" b="1" dirty="0">
              <a:solidFill>
                <a:srgbClr val="002060"/>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3186" flipH="1">
            <a:off x="381509" y="80100"/>
            <a:ext cx="621057" cy="1826639"/>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2906" t="15270" r="14545" b="22966"/>
          <a:stretch/>
        </p:blipFill>
        <p:spPr>
          <a:xfrm>
            <a:off x="837661" y="2295054"/>
            <a:ext cx="6981371" cy="5943600"/>
          </a:xfrm>
          <a:prstGeom prst="rect">
            <a:avLst/>
          </a:prstGeom>
        </p:spPr>
      </p:pic>
      <p:sp>
        <p:nvSpPr>
          <p:cNvPr id="11" name="Rectangle 10"/>
          <p:cNvSpPr/>
          <p:nvPr/>
        </p:nvSpPr>
        <p:spPr>
          <a:xfrm>
            <a:off x="9412456" y="1758769"/>
            <a:ext cx="5783811" cy="942053"/>
          </a:xfrm>
          <a:prstGeom prst="rect">
            <a:avLst/>
          </a:prstGeom>
        </p:spPr>
        <p:txBody>
          <a:bodyPr wrap="square">
            <a:spAutoFit/>
          </a:bodyPr>
          <a:lstStyle/>
          <a:p>
            <a:pPr algn="ctr">
              <a:lnSpc>
                <a:spcPct val="150000"/>
              </a:lnSpc>
            </a:pPr>
            <a:r>
              <a:rPr lang="vi-VN" sz="4200" b="1" dirty="0" smtClean="0">
                <a:solidFill>
                  <a:srgbClr val="FF0000"/>
                </a:solidFill>
                <a:latin typeface="Arial" panose="020B0604020202020204" pitchFamily="34" charset="0"/>
                <a:cs typeface="Arial" panose="020B0604020202020204" pitchFamily="34" charset="0"/>
              </a:rPr>
              <a:t>THẢO LUẬN CẶP ĐÔI</a:t>
            </a:r>
            <a:endParaRPr lang="en-US" sz="42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8214279" y="2912973"/>
            <a:ext cx="8854521" cy="5016758"/>
          </a:xfrm>
          <a:prstGeom prst="rect">
            <a:avLst/>
          </a:prstGeom>
        </p:spPr>
        <p:txBody>
          <a:bodyPr wrap="square">
            <a:spAutoFit/>
          </a:bodyPr>
          <a:lstStyle/>
          <a:p>
            <a:pPr algn="just">
              <a:lnSpc>
                <a:spcPct val="150000"/>
              </a:lnSpc>
              <a:spcBef>
                <a:spcPts val="300"/>
              </a:spcBef>
              <a:spcAft>
                <a:spcPts val="300"/>
              </a:spcAft>
            </a:pPr>
            <a:r>
              <a:rPr lang="vi-VN"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hảo</a:t>
            </a:r>
            <a:r>
              <a:rPr lang="fr-FR"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Phiếu</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1: </a:t>
            </a:r>
            <a:endParaRPr lang="vi-VN"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nét</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259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1911</Words>
  <Application>Microsoft Office PowerPoint</Application>
  <PresentationFormat>Custom</PresentationFormat>
  <Paragraphs>139</Paragraphs>
  <Slides>35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Ha_PC</cp:lastModifiedBy>
  <cp:revision>19</cp:revision>
  <dcterms:created xsi:type="dcterms:W3CDTF">2006-08-16T00:00:00Z</dcterms:created>
  <dcterms:modified xsi:type="dcterms:W3CDTF">2022-02-23T04:27:34Z</dcterms:modified>
  <dc:identifier>DAEz_iZBoOU</dc:identifier>
</cp:coreProperties>
</file>