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6"/>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Lst>
  <p:sldSz cx="18288000" cy="10287000"/>
  <p:notesSz cx="6858000" cy="9144000"/>
  <p:embeddedFontLst>
    <p:embeddedFont>
      <p:font typeface="Roboto Condensed Bold" charset="0"/>
      <p:regular r:id="rId57"/>
    </p:embeddedFont>
    <p:embeddedFont>
      <p:font typeface="#9Slide05 Aphrodite Pro" charset="0"/>
      <p:regular r:id="rId58"/>
    </p:embeddedFont>
    <p:embeddedFont>
      <p:font typeface="Roboto Condensed" charset="0"/>
      <p:regular r:id="rId59"/>
    </p:embeddedFont>
    <p:embeddedFont>
      <p:font typeface="Wedges" charset="0"/>
      <p:regular r:id="rId60"/>
    </p:embeddedFont>
    <p:embeddedFont>
      <p:font typeface="#9Slide07 Crocante 1" charset="0"/>
      <p:regular r:id="rId61"/>
    </p:embeddedFont>
    <p:embeddedFont>
      <p:font typeface="Fraunces" charset="0"/>
      <p:regular r:id="rId62"/>
    </p:embeddedFont>
    <p:embeddedFont>
      <p:font typeface="#9Slide06 SVNKarlita" charset="-128"/>
      <p:regular r:id="rId63"/>
    </p:embeddedFont>
    <p:embeddedFont>
      <p:font typeface="#9Slide07 Crocante 2" charset="0"/>
      <p:regular r:id="rId64"/>
    </p:embeddedFont>
    <p:embeddedFont>
      <p:font typeface="Fraunces Bold" charset="0"/>
      <p:regular r:id="rId65"/>
    </p:embeddedFont>
    <p:embeddedFont>
      <p:font typeface="Roboto Condensed Italics" charset="0"/>
      <p:regular r:id="rId66"/>
    </p:embeddedFont>
    <p:embeddedFont>
      <p:font typeface="Poppins" charset="0"/>
      <p:regular r:id="rId67"/>
    </p:embeddedFont>
    <p:embeddedFont>
      <p:font typeface="#9Slide06 Thillends" charset="0"/>
      <p:regular r:id="rId68"/>
    </p:embeddedFont>
    <p:embeddedFont>
      <p:font typeface="Roboto Condensed Bold Italics" charset="0"/>
      <p:regular r:id="rId69"/>
    </p:embeddedFont>
    <p:embeddedFont>
      <p:font typeface="Calibri" pitchFamily="34" charset="0"/>
      <p:regular r:id="rId70"/>
      <p:bold r:id="rId71"/>
      <p:italic r:id="rId72"/>
      <p:boldItalic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A6E6B8-1F47-41BE-9933-65DDF8853F33}" type="datetimeFigureOut">
              <a:rPr lang="en-GB" smtClean="0"/>
              <a:t>17/09/2024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F8891-4DE0-4F68-B77C-4440D9BB4B6E}" type="slidenum">
              <a:rPr lang="en-GB" smtClean="0"/>
              <a:t>‹#›</a:t>
            </a:fld>
            <a:endParaRPr lang="en-GB"/>
          </a:p>
        </p:txBody>
      </p:sp>
    </p:spTree>
    <p:extLst>
      <p:ext uri="{BB962C8B-B14F-4D97-AF65-F5344CB8AC3E}">
        <p14:creationId xmlns:p14="http://schemas.microsoft.com/office/powerpoint/2010/main" val="474501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C4F8891-4DE0-4F68-B77C-4440D9BB4B6E}" type="slidenum">
              <a:rPr lang="en-GB" smtClean="0"/>
              <a:t>27</a:t>
            </a:fld>
            <a:endParaRPr lang="en-GB"/>
          </a:p>
        </p:txBody>
      </p:sp>
    </p:spTree>
    <p:extLst>
      <p:ext uri="{BB962C8B-B14F-4D97-AF65-F5344CB8AC3E}">
        <p14:creationId xmlns:p14="http://schemas.microsoft.com/office/powerpoint/2010/main" val="3631244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20.svg"/><Relationship Id="rId4" Type="http://schemas.openxmlformats.org/officeDocument/2006/relationships/image" Target="../media/image16.sv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8.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8.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15.png"/><Relationship Id="rId4" Type="http://schemas.openxmlformats.org/officeDocument/2006/relationships/image" Target="../media/image16.sv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15.png"/><Relationship Id="rId18" Type="http://schemas.openxmlformats.org/officeDocument/2006/relationships/image" Target="../media/image50.svg"/><Relationship Id="rId3" Type="http://schemas.openxmlformats.org/officeDocument/2006/relationships/image" Target="../media/image2.png"/><Relationship Id="rId7" Type="http://schemas.openxmlformats.org/officeDocument/2006/relationships/image" Target="../media/image21.png"/><Relationship Id="rId12" Type="http://schemas.openxmlformats.org/officeDocument/2006/relationships/image" Target="../media/image46.svg"/><Relationship Id="rId17" Type="http://schemas.openxmlformats.org/officeDocument/2006/relationships/image" Target="../media/image24.png"/><Relationship Id="rId2" Type="http://schemas.openxmlformats.org/officeDocument/2006/relationships/image" Target="../media/image1.jpe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23.png"/><Relationship Id="rId10" Type="http://schemas.openxmlformats.org/officeDocument/2006/relationships/image" Target="../media/image23.svg"/><Relationship Id="rId4" Type="http://schemas.openxmlformats.org/officeDocument/2006/relationships/image" Target="../media/image16.svg"/><Relationship Id="rId9" Type="http://schemas.openxmlformats.org/officeDocument/2006/relationships/image" Target="../media/image7.png"/><Relationship Id="rId14" Type="http://schemas.openxmlformats.org/officeDocument/2006/relationships/image" Target="../media/image37.svg"/></Relationships>
</file>

<file path=ppt/slides/_rels/slide15.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5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28.png"/><Relationship Id="rId5" Type="http://schemas.openxmlformats.org/officeDocument/2006/relationships/image" Target="../media/image26.png"/><Relationship Id="rId10" Type="http://schemas.openxmlformats.org/officeDocument/2006/relationships/image" Target="../media/image37.svg"/><Relationship Id="rId4" Type="http://schemas.openxmlformats.org/officeDocument/2006/relationships/image" Target="../media/image52.sv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0.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62.svg"/></Relationships>
</file>

<file path=ppt/slides/_rels/slide1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64.sv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64.svg"/></Relationships>
</file>

<file path=ppt/slides/_rels/slide2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64.svg"/></Relationships>
</file>

<file path=ppt/slides/_rels/slide2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4.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68.svg"/></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svg"/><Relationship Id="rId18" Type="http://schemas.openxmlformats.org/officeDocument/2006/relationships/image" Target="../media/image66.svg"/><Relationship Id="rId3" Type="http://schemas.openxmlformats.org/officeDocument/2006/relationships/slideLayout" Target="../slideLayouts/slideLayout7.xml"/><Relationship Id="rId7" Type="http://schemas.openxmlformats.org/officeDocument/2006/relationships/image" Target="../media/image16.svg"/><Relationship Id="rId12" Type="http://schemas.openxmlformats.org/officeDocument/2006/relationships/image" Target="../media/image29.png"/><Relationship Id="rId17" Type="http://schemas.openxmlformats.org/officeDocument/2006/relationships/image" Target="../media/image33.png"/><Relationship Id="rId2" Type="http://schemas.microsoft.com/office/2007/relationships/media" Target="../media/media2.mp4"/><Relationship Id="rId16" Type="http://schemas.openxmlformats.org/officeDocument/2006/relationships/image" Target="../media/image35.png"/><Relationship Id="rId1" Type="http://schemas.openxmlformats.org/officeDocument/2006/relationships/video" Target="NULL" TargetMode="External"/><Relationship Id="rId6" Type="http://schemas.openxmlformats.org/officeDocument/2006/relationships/image" Target="../media/image2.png"/><Relationship Id="rId11" Type="http://schemas.openxmlformats.org/officeDocument/2006/relationships/image" Target="../media/image18.svg"/><Relationship Id="rId5" Type="http://schemas.openxmlformats.org/officeDocument/2006/relationships/image" Target="../media/image1.jpeg"/><Relationship Id="rId15" Type="http://schemas.openxmlformats.org/officeDocument/2006/relationships/image" Target="../media/image68.svg"/><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9.sv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3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38.gif"/></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3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41.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38.gif"/></Relationships>
</file>

<file path=ppt/slides/_rels/slide3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77.svg"/><Relationship Id="rId18" Type="http://schemas.openxmlformats.org/officeDocument/2006/relationships/image" Target="../media/image82.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42.png"/><Relationship Id="rId17" Type="http://schemas.openxmlformats.org/officeDocument/2006/relationships/image" Target="../media/image45.png"/><Relationship Id="rId2" Type="http://schemas.openxmlformats.org/officeDocument/2006/relationships/image" Target="../media/image1.jpeg"/><Relationship Id="rId16" Type="http://schemas.openxmlformats.org/officeDocument/2006/relationships/image" Target="../media/image44.png"/><Relationship Id="rId20" Type="http://schemas.openxmlformats.org/officeDocument/2006/relationships/image" Target="../media/image84.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0.png"/><Relationship Id="rId5" Type="http://schemas.openxmlformats.org/officeDocument/2006/relationships/image" Target="../media/image3.png"/><Relationship Id="rId15" Type="http://schemas.openxmlformats.org/officeDocument/2006/relationships/image" Target="../media/image79.svg"/><Relationship Id="rId10" Type="http://schemas.openxmlformats.org/officeDocument/2006/relationships/image" Target="../media/image5.svg"/><Relationship Id="rId19" Type="http://schemas.openxmlformats.org/officeDocument/2006/relationships/image" Target="../media/image46.pn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82.svg"/><Relationship Id="rId17" Type="http://schemas.openxmlformats.org/officeDocument/2006/relationships/image" Target="../media/image86.svg"/><Relationship Id="rId2" Type="http://schemas.openxmlformats.org/officeDocument/2006/relationships/image" Target="../media/image1.jpe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5.png"/><Relationship Id="rId5" Type="http://schemas.openxmlformats.org/officeDocument/2006/relationships/image" Target="../media/image3.png"/><Relationship Id="rId15" Type="http://schemas.openxmlformats.org/officeDocument/2006/relationships/image" Target="../media/image84.svg"/><Relationship Id="rId10" Type="http://schemas.openxmlformats.org/officeDocument/2006/relationships/image" Target="../media/image5.svg"/><Relationship Id="rId19" Type="http://schemas.openxmlformats.org/officeDocument/2006/relationships/image" Target="../media/image88.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46.png"/></Relationships>
</file>

<file path=ppt/slides/_rels/slide3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44.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37.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1.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93.svg"/></Relationships>
</file>

<file path=ppt/slides/_rels/slide3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2.png"/><Relationship Id="rId18" Type="http://schemas.openxmlformats.org/officeDocument/2006/relationships/image" Target="../media/image97.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3.svg"/><Relationship Id="rId17" Type="http://schemas.openxmlformats.org/officeDocument/2006/relationships/image" Target="../media/image53.png"/><Relationship Id="rId2" Type="http://schemas.openxmlformats.org/officeDocument/2006/relationships/image" Target="../media/image1.jpeg"/><Relationship Id="rId16" Type="http://schemas.openxmlformats.org/officeDocument/2006/relationships/image" Target="../media/image91.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1.png"/><Relationship Id="rId5" Type="http://schemas.openxmlformats.org/officeDocument/2006/relationships/image" Target="../media/image3.png"/><Relationship Id="rId15" Type="http://schemas.openxmlformats.org/officeDocument/2006/relationships/image" Target="../media/image50.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95.svg"/></Relationships>
</file>

<file path=ppt/slides/_rels/slide3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5.png"/><Relationship Id="rId18" Type="http://schemas.openxmlformats.org/officeDocument/2006/relationships/image" Target="../media/image91.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3.svg"/><Relationship Id="rId17" Type="http://schemas.openxmlformats.org/officeDocument/2006/relationships/image" Target="../media/image50.png"/><Relationship Id="rId2" Type="http://schemas.openxmlformats.org/officeDocument/2006/relationships/image" Target="../media/image1.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1.png"/><Relationship Id="rId5" Type="http://schemas.openxmlformats.org/officeDocument/2006/relationships/image" Target="../media/image3.png"/><Relationship Id="rId15" Type="http://schemas.openxmlformats.org/officeDocument/2006/relationships/image" Target="../media/image56.png"/><Relationship Id="rId10" Type="http://schemas.openxmlformats.org/officeDocument/2006/relationships/image" Target="../media/image5.svg"/><Relationship Id="rId19" Type="http://schemas.openxmlformats.org/officeDocument/2006/relationships/image" Target="../media/image37.pn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101.svg"/></Relationships>
</file>

<file path=ppt/slides/_rels/slide4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91.svg"/><Relationship Id="rId2" Type="http://schemas.openxmlformats.org/officeDocument/2006/relationships/image" Target="../media/image1.jpeg"/><Relationship Id="rId16" Type="http://schemas.openxmlformats.org/officeDocument/2006/relationships/image" Target="../media/image9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0.png"/><Relationship Id="rId5" Type="http://schemas.openxmlformats.org/officeDocument/2006/relationships/image" Target="../media/image3.png"/><Relationship Id="rId15" Type="http://schemas.openxmlformats.org/officeDocument/2006/relationships/image" Target="../media/image51.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105.svg"/></Relationships>
</file>

<file path=ppt/slides/_rels/slide4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 Id="rId14" Type="http://schemas.openxmlformats.org/officeDocument/2006/relationships/image" Target="../media/image105.svg"/></Relationships>
</file>

<file path=ppt/slides/_rels/slide4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44.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4.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1.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4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4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4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48.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49.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 Id="rId1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5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5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62.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9.png"/><Relationship Id="rId5" Type="http://schemas.openxmlformats.org/officeDocument/2006/relationships/image" Target="../media/image2.png"/><Relationship Id="rId1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1.jpeg"/><Relationship Id="rId9" Type="http://schemas.openxmlformats.org/officeDocument/2006/relationships/image" Target="../media/image4.png"/><Relationship Id="rId14" Type="http://schemas.openxmlformats.org/officeDocument/2006/relationships/image" Target="../media/image111.svg"/></Relationships>
</file>

<file path=ppt/slides/_rels/slide5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63.png"/><Relationship Id="rId5" Type="http://schemas.openxmlformats.org/officeDocument/2006/relationships/image" Target="../media/image3.png"/><Relationship Id="rId10" Type="http://schemas.openxmlformats.org/officeDocument/2006/relationships/image" Target="../media/image5.svg"/><Relationship Id="rId4" Type="http://schemas.openxmlformats.org/officeDocument/2006/relationships/image" Target="../media/image16.svg"/><Relationship Id="rId9" Type="http://schemas.openxmlformats.org/officeDocument/2006/relationships/image" Target="../media/image29.png"/></Relationships>
</file>

<file path=ppt/slides/_rels/slide5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png"/><Relationship Id="rId3" Type="http://schemas.openxmlformats.org/officeDocument/2006/relationships/image" Target="../media/image64.png"/><Relationship Id="rId7" Type="http://schemas.openxmlformats.org/officeDocument/2006/relationships/image" Target="../media/image65.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6.png"/><Relationship Id="rId5" Type="http://schemas.openxmlformats.org/officeDocument/2006/relationships/image" Target="../media/image29.png"/><Relationship Id="rId15" Type="http://schemas.openxmlformats.org/officeDocument/2006/relationships/image" Target="../media/image67.jpe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3.png"/><Relationship Id="rId1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5.sv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svg"/><Relationship Id="rId11" Type="http://schemas.openxmlformats.org/officeDocument/2006/relationships/image" Target="../media/image23.sv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gi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30.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28.svg"/><Relationship Id="rId4" Type="http://schemas.openxmlformats.org/officeDocument/2006/relationships/image" Target="../media/image16.sv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32.svg"/><Relationship Id="rId4" Type="http://schemas.openxmlformats.org/officeDocument/2006/relationships/image" Target="../media/image16.sv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0.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18.svg"/><Relationship Id="rId4" Type="http://schemas.openxmlformats.org/officeDocument/2006/relationships/image" Target="../media/image16.svg"/><Relationship Id="rId9" Type="http://schemas.openxmlformats.org/officeDocument/2006/relationships/image" Target="../media/image4.png"/><Relationship Id="rId14"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794357" y="8908371"/>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463140" y="1028700"/>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6613673" y="41725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7" name="Group 7"/>
          <p:cNvGrpSpPr/>
          <p:nvPr/>
        </p:nvGrpSpPr>
        <p:grpSpPr>
          <a:xfrm>
            <a:off x="4275711" y="2959743"/>
            <a:ext cx="9817772" cy="1212923"/>
            <a:chOff x="0" y="0"/>
            <a:chExt cx="2585751" cy="319453"/>
          </a:xfrm>
        </p:grpSpPr>
        <p:sp>
          <p:nvSpPr>
            <p:cNvPr id="8" name="Freeform 8"/>
            <p:cNvSpPr/>
            <p:nvPr/>
          </p:nvSpPr>
          <p:spPr>
            <a:xfrm>
              <a:off x="0" y="0"/>
              <a:ext cx="2585751" cy="319453"/>
            </a:xfrm>
            <a:custGeom>
              <a:avLst/>
              <a:gdLst/>
              <a:ahLst/>
              <a:cxnLst/>
              <a:rect l="l" t="t" r="r" b="b"/>
              <a:pathLst>
                <a:path w="2585751" h="319453">
                  <a:moveTo>
                    <a:pt x="15771" y="0"/>
                  </a:moveTo>
                  <a:lnTo>
                    <a:pt x="2569979" y="0"/>
                  </a:lnTo>
                  <a:cubicBezTo>
                    <a:pt x="2578690" y="0"/>
                    <a:pt x="2585751" y="7061"/>
                    <a:pt x="2585751" y="15771"/>
                  </a:cubicBezTo>
                  <a:lnTo>
                    <a:pt x="2585751" y="303682"/>
                  </a:lnTo>
                  <a:cubicBezTo>
                    <a:pt x="2585751" y="312392"/>
                    <a:pt x="2578690" y="319453"/>
                    <a:pt x="2569979" y="319453"/>
                  </a:cubicBezTo>
                  <a:lnTo>
                    <a:pt x="15771" y="319453"/>
                  </a:lnTo>
                  <a:cubicBezTo>
                    <a:pt x="7061" y="319453"/>
                    <a:pt x="0" y="312392"/>
                    <a:pt x="0" y="303682"/>
                  </a:cubicBezTo>
                  <a:lnTo>
                    <a:pt x="0" y="15771"/>
                  </a:lnTo>
                  <a:cubicBezTo>
                    <a:pt x="0" y="7061"/>
                    <a:pt x="7061" y="0"/>
                    <a:pt x="1577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954872" y="4544142"/>
            <a:ext cx="4641677" cy="5373866"/>
          </a:xfrm>
          <a:custGeom>
            <a:avLst/>
            <a:gdLst/>
            <a:ahLst/>
            <a:cxnLst/>
            <a:rect l="l" t="t" r="r" b="b"/>
            <a:pathLst>
              <a:path w="4641677" h="5373866">
                <a:moveTo>
                  <a:pt x="0" y="0"/>
                </a:moveTo>
                <a:lnTo>
                  <a:pt x="4641677" y="0"/>
                </a:lnTo>
                <a:lnTo>
                  <a:pt x="4641677" y="5373866"/>
                </a:lnTo>
                <a:lnTo>
                  <a:pt x="0" y="537386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TextBox 11"/>
          <p:cNvSpPr txBox="1"/>
          <p:nvPr/>
        </p:nvSpPr>
        <p:spPr>
          <a:xfrm>
            <a:off x="4191001" y="3147138"/>
            <a:ext cx="9707948" cy="761934"/>
          </a:xfrm>
          <a:prstGeom prst="rect">
            <a:avLst/>
          </a:prstGeom>
        </p:spPr>
        <p:txBody>
          <a:bodyPr wrap="square" lIns="0" tIns="0" rIns="0" bIns="0" rtlCol="0" anchor="t">
            <a:spAutoFit/>
          </a:bodyPr>
          <a:lstStyle/>
          <a:p>
            <a:pPr algn="ctr">
              <a:lnSpc>
                <a:spcPts val="6299"/>
              </a:lnSpc>
              <a:spcBef>
                <a:spcPct val="0"/>
              </a:spcBef>
            </a:pPr>
            <a:r>
              <a:rPr lang="en-US" sz="4500">
                <a:solidFill>
                  <a:srgbClr val="583B8A"/>
                </a:solidFill>
                <a:latin typeface="Fraunces"/>
              </a:rPr>
              <a:t>Nhìn </a:t>
            </a:r>
            <a:r>
              <a:rPr lang="en-US" sz="4500">
                <a:solidFill>
                  <a:srgbClr val="583B8A"/>
                </a:solidFill>
                <a:latin typeface="Fraunces Bold"/>
              </a:rPr>
              <a:t>KHÁI NIỆM</a:t>
            </a:r>
            <a:r>
              <a:rPr lang="en-US" sz="4500">
                <a:solidFill>
                  <a:srgbClr val="583B8A"/>
                </a:solidFill>
                <a:latin typeface="Fraunces"/>
              </a:rPr>
              <a:t> đoán </a:t>
            </a:r>
            <a:r>
              <a:rPr lang="en-US" sz="4500">
                <a:solidFill>
                  <a:srgbClr val="583B8A"/>
                </a:solidFill>
                <a:latin typeface="Fraunces Bold"/>
              </a:rPr>
              <a:t>MỆNH ĐỀ</a:t>
            </a:r>
            <a:r>
              <a:rPr lang="en-US" sz="4500">
                <a:solidFill>
                  <a:srgbClr val="583B8A"/>
                </a:solidFill>
                <a:latin typeface="Fraunces"/>
              </a:rPr>
              <a:t>!</a:t>
            </a:r>
          </a:p>
        </p:txBody>
      </p:sp>
      <p:grpSp>
        <p:nvGrpSpPr>
          <p:cNvPr id="12" name="Group 12"/>
          <p:cNvGrpSpPr/>
          <p:nvPr/>
        </p:nvGrpSpPr>
        <p:grpSpPr>
          <a:xfrm>
            <a:off x="6355296" y="4544142"/>
            <a:ext cx="10258377" cy="4175387"/>
            <a:chOff x="0" y="0"/>
            <a:chExt cx="2701795" cy="1099690"/>
          </a:xfrm>
        </p:grpSpPr>
        <p:sp>
          <p:nvSpPr>
            <p:cNvPr id="13" name="Freeform 13"/>
            <p:cNvSpPr/>
            <p:nvPr/>
          </p:nvSpPr>
          <p:spPr>
            <a:xfrm>
              <a:off x="0" y="0"/>
              <a:ext cx="2701795" cy="1099690"/>
            </a:xfrm>
            <a:custGeom>
              <a:avLst/>
              <a:gdLst/>
              <a:ahLst/>
              <a:cxnLst/>
              <a:rect l="l" t="t" r="r" b="b"/>
              <a:pathLst>
                <a:path w="2701795" h="1099690">
                  <a:moveTo>
                    <a:pt x="15094" y="0"/>
                  </a:moveTo>
                  <a:lnTo>
                    <a:pt x="2686701" y="0"/>
                  </a:lnTo>
                  <a:cubicBezTo>
                    <a:pt x="2695037" y="0"/>
                    <a:pt x="2701795" y="6758"/>
                    <a:pt x="2701795" y="15094"/>
                  </a:cubicBezTo>
                  <a:lnTo>
                    <a:pt x="2701795" y="1084596"/>
                  </a:lnTo>
                  <a:cubicBezTo>
                    <a:pt x="2701795" y="1092933"/>
                    <a:pt x="2695037" y="1099690"/>
                    <a:pt x="2686701" y="1099690"/>
                  </a:cubicBezTo>
                  <a:lnTo>
                    <a:pt x="15094" y="1099690"/>
                  </a:lnTo>
                  <a:cubicBezTo>
                    <a:pt x="6758" y="1099690"/>
                    <a:pt x="0" y="1092933"/>
                    <a:pt x="0" y="1084596"/>
                  </a:cubicBezTo>
                  <a:lnTo>
                    <a:pt x="0" y="15094"/>
                  </a:lnTo>
                  <a:cubicBezTo>
                    <a:pt x="0" y="6758"/>
                    <a:pt x="6758" y="0"/>
                    <a:pt x="15094" y="0"/>
                  </a:cubicBezTo>
                  <a:close/>
                </a:path>
              </a:pathLst>
            </a:custGeom>
            <a:solidFill>
              <a:srgbClr val="DCCBFF"/>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6023793" y="4753159"/>
            <a:ext cx="10252043" cy="353943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000000"/>
                </a:solidFill>
                <a:latin typeface="Roboto Condensed"/>
              </a:rPr>
              <a:t>GV đưa ra các mệnh đề khuyết có liên quan đến đặc điểm của các thể loại đã học.</a:t>
            </a:r>
          </a:p>
          <a:p>
            <a:pPr marL="863599" lvl="1" indent="-431800" algn="just">
              <a:lnSpc>
                <a:spcPts val="5599"/>
              </a:lnSpc>
              <a:buFont typeface="Arial"/>
              <a:buChar char="•"/>
            </a:pPr>
            <a:r>
              <a:rPr lang="en-US" sz="3999">
                <a:solidFill>
                  <a:srgbClr val="000000"/>
                </a:solidFill>
                <a:latin typeface="Roboto Condensed"/>
              </a:rPr>
              <a:t>HS đoán xem đó là đặc điểm của thể loại nào.</a:t>
            </a:r>
          </a:p>
          <a:p>
            <a:pPr marL="863599" lvl="1" indent="-431800" algn="just">
              <a:lnSpc>
                <a:spcPts val="5599"/>
              </a:lnSpc>
              <a:buFont typeface="Arial"/>
              <a:buChar char="•"/>
            </a:pPr>
            <a:r>
              <a:rPr lang="en-US" sz="3999">
                <a:solidFill>
                  <a:srgbClr val="000000"/>
                </a:solidFill>
                <a:latin typeface="Roboto Condensed"/>
              </a:rPr>
              <a:t>Thời gian suy nghĩ: </a:t>
            </a:r>
            <a:r>
              <a:rPr lang="en-US" sz="3999" b="1">
                <a:solidFill>
                  <a:srgbClr val="000000"/>
                </a:solidFill>
                <a:highlight>
                  <a:srgbClr val="FFFF00"/>
                </a:highlight>
                <a:latin typeface="Roboto Condensed"/>
              </a:rPr>
              <a:t>10 giây. </a:t>
            </a:r>
          </a:p>
          <a:p>
            <a:pPr algn="just">
              <a:lnSpc>
                <a:spcPts val="5599"/>
              </a:lnSpc>
            </a:pPr>
            <a:r>
              <a:rPr lang="en-US" sz="3999">
                <a:solidFill>
                  <a:srgbClr val="000000"/>
                </a:solidFill>
                <a:latin typeface="Roboto Condensed"/>
              </a:rPr>
              <a:t>       Đoán mệnh đề: </a:t>
            </a:r>
            <a:r>
              <a:rPr lang="en-US" sz="3999" b="1">
                <a:solidFill>
                  <a:srgbClr val="000000"/>
                </a:solidFill>
                <a:highlight>
                  <a:srgbClr val="FFFF00"/>
                </a:highlight>
                <a:latin typeface="Roboto Condensed"/>
              </a:rPr>
              <a:t>5 giây.</a:t>
            </a:r>
          </a:p>
        </p:txBody>
      </p:sp>
      <p:sp>
        <p:nvSpPr>
          <p:cNvPr id="16" name="TextBox 16"/>
          <p:cNvSpPr txBox="1"/>
          <p:nvPr/>
        </p:nvSpPr>
        <p:spPr>
          <a:xfrm>
            <a:off x="6023793" y="265475"/>
            <a:ext cx="6129842" cy="2322793"/>
          </a:xfrm>
          <a:prstGeom prst="rect">
            <a:avLst/>
          </a:prstGeom>
        </p:spPr>
        <p:txBody>
          <a:bodyPr lIns="0" tIns="0" rIns="0" bIns="0" rtlCol="0" anchor="t">
            <a:spAutoFit/>
          </a:bodyPr>
          <a:lstStyle/>
          <a:p>
            <a:pPr algn="ctr">
              <a:lnSpc>
                <a:spcPts val="18001"/>
              </a:lnSpc>
            </a:pPr>
            <a:r>
              <a:rPr lang="en-US" sz="12858">
                <a:solidFill>
                  <a:srgbClr val="50128D"/>
                </a:solidFill>
                <a:latin typeface="#9Slide06 SVNKarlita"/>
              </a:rPr>
              <a:t>Tôi là ai?</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barn(inVertical)">
                                      <p:cBhvr>
                                        <p:cTn id="10" dur="500"/>
                                        <p:tgtEl>
                                          <p:spTgt spid="15">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barn(inVertical)">
                                      <p:cBhvr>
                                        <p:cTn id="13" dur="500"/>
                                        <p:tgtEl>
                                          <p:spTgt spid="15">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xEl>
                                              <p:pRg st="3" end="3"/>
                                            </p:txEl>
                                          </p:spTgt>
                                        </p:tgtEl>
                                        <p:attrNameLst>
                                          <p:attrName>style.visibility</p:attrName>
                                        </p:attrNameLst>
                                      </p:cBhvr>
                                      <p:to>
                                        <p:strVal val="visible"/>
                                      </p:to>
                                    </p:set>
                                    <p:animEffect transition="in" filter="barn(inVertical)">
                                      <p:cBhvr>
                                        <p:cTn id="16"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36968" y="8085275"/>
            <a:ext cx="1557420" cy="1537598"/>
          </a:xfrm>
          <a:custGeom>
            <a:avLst/>
            <a:gdLst/>
            <a:ahLst/>
            <a:cxnLst/>
            <a:rect l="l" t="t" r="r" b="b"/>
            <a:pathLst>
              <a:path w="1557420" h="1537598">
                <a:moveTo>
                  <a:pt x="0" y="0"/>
                </a:moveTo>
                <a:lnTo>
                  <a:pt x="1557420" y="0"/>
                </a:lnTo>
                <a:lnTo>
                  <a:pt x="1557420" y="1537598"/>
                </a:lnTo>
                <a:lnTo>
                  <a:pt x="0" y="153759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883652" y="786724"/>
            <a:ext cx="9521870" cy="1212923"/>
            <a:chOff x="0" y="0"/>
            <a:chExt cx="2507818" cy="319453"/>
          </a:xfrm>
        </p:grpSpPr>
        <p:sp>
          <p:nvSpPr>
            <p:cNvPr id="6" name="Freeform 6"/>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883652" y="649080"/>
            <a:ext cx="9002570" cy="1189915"/>
          </a:xfrm>
          <a:prstGeom prst="rect">
            <a:avLst/>
          </a:prstGeom>
        </p:spPr>
        <p:txBody>
          <a:bodyPr lIns="0" tIns="0" rIns="0" bIns="0" rtlCol="0" anchor="t">
            <a:spAutoFit/>
          </a:bodyPr>
          <a:lstStyle/>
          <a:p>
            <a:pPr marL="1338584" lvl="1" indent="-669292" algn="just">
              <a:lnSpc>
                <a:spcPts val="9920"/>
              </a:lnSpc>
              <a:buFont typeface="Arial"/>
              <a:buChar char="•"/>
            </a:pPr>
            <a:r>
              <a:rPr lang="en-US" sz="6200">
                <a:solidFill>
                  <a:srgbClr val="50128D"/>
                </a:solidFill>
                <a:latin typeface="Fraunces Bold"/>
              </a:rPr>
              <a:t>TRUYỆN NGẮN</a:t>
            </a:r>
          </a:p>
        </p:txBody>
      </p:sp>
      <p:grpSp>
        <p:nvGrpSpPr>
          <p:cNvPr id="9" name="Group 9"/>
          <p:cNvGrpSpPr/>
          <p:nvPr/>
        </p:nvGrpSpPr>
        <p:grpSpPr>
          <a:xfrm>
            <a:off x="2438399" y="952500"/>
            <a:ext cx="5233269" cy="3556247"/>
            <a:chOff x="-2161" y="-359578"/>
            <a:chExt cx="1378309" cy="936625"/>
          </a:xfrm>
        </p:grpSpPr>
        <p:sp>
          <p:nvSpPr>
            <p:cNvPr id="10" name="Freeform 10"/>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1" name="TextBox 11"/>
            <p:cNvSpPr txBox="1"/>
            <p:nvPr/>
          </p:nvSpPr>
          <p:spPr>
            <a:xfrm>
              <a:off x="-2161" y="-359578"/>
              <a:ext cx="1101641"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Khái niệm</a:t>
              </a:r>
            </a:p>
          </p:txBody>
        </p:sp>
      </p:grpSp>
      <p:sp>
        <p:nvSpPr>
          <p:cNvPr id="12" name="Freeform 12"/>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3" name="Group 13"/>
          <p:cNvGrpSpPr/>
          <p:nvPr/>
        </p:nvGrpSpPr>
        <p:grpSpPr>
          <a:xfrm>
            <a:off x="9453612" y="952500"/>
            <a:ext cx="5225064" cy="3556247"/>
            <a:chOff x="0" y="-359578"/>
            <a:chExt cx="1376148" cy="936625"/>
          </a:xfrm>
        </p:grpSpPr>
        <p:sp>
          <p:nvSpPr>
            <p:cNvPr id="14" name="Freeform 14"/>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5" name="TextBox 15"/>
            <p:cNvSpPr txBox="1"/>
            <p:nvPr/>
          </p:nvSpPr>
          <p:spPr>
            <a:xfrm>
              <a:off x="239562"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Đặc điểm</a:t>
              </a:r>
            </a:p>
          </p:txBody>
        </p:sp>
      </p:grpSp>
      <p:sp>
        <p:nvSpPr>
          <p:cNvPr id="16" name="Freeform 16"/>
          <p:cNvSpPr/>
          <p:nvPr/>
        </p:nvSpPr>
        <p:spPr>
          <a:xfrm>
            <a:off x="8783293" y="1830524"/>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7" name="Freeform 17"/>
          <p:cNvSpPr/>
          <p:nvPr/>
        </p:nvSpPr>
        <p:spPr>
          <a:xfrm>
            <a:off x="14172253" y="260547"/>
            <a:ext cx="4115747" cy="3270148"/>
          </a:xfrm>
          <a:custGeom>
            <a:avLst/>
            <a:gdLst/>
            <a:ahLst/>
            <a:cxnLst/>
            <a:rect l="l" t="t" r="r" b="b"/>
            <a:pathLst>
              <a:path w="4115747" h="3270148">
                <a:moveTo>
                  <a:pt x="0" y="0"/>
                </a:moveTo>
                <a:lnTo>
                  <a:pt x="4115747" y="0"/>
                </a:lnTo>
                <a:lnTo>
                  <a:pt x="4115747" y="3270148"/>
                </a:lnTo>
                <a:lnTo>
                  <a:pt x="0" y="327014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8" name="Group 18"/>
          <p:cNvGrpSpPr/>
          <p:nvPr/>
        </p:nvGrpSpPr>
        <p:grpSpPr>
          <a:xfrm>
            <a:off x="1315678" y="3579147"/>
            <a:ext cx="7608582" cy="4734984"/>
            <a:chOff x="0" y="0"/>
            <a:chExt cx="2003906" cy="1247074"/>
          </a:xfrm>
        </p:grpSpPr>
        <p:sp>
          <p:nvSpPr>
            <p:cNvPr id="19" name="Freeform 19"/>
            <p:cNvSpPr/>
            <p:nvPr/>
          </p:nvSpPr>
          <p:spPr>
            <a:xfrm>
              <a:off x="0" y="0"/>
              <a:ext cx="2003906" cy="1247074"/>
            </a:xfrm>
            <a:custGeom>
              <a:avLst/>
              <a:gdLst/>
              <a:ahLst/>
              <a:cxnLst/>
              <a:rect l="l" t="t" r="r" b="b"/>
              <a:pathLst>
                <a:path w="2003906" h="1247074">
                  <a:moveTo>
                    <a:pt x="20350" y="0"/>
                  </a:moveTo>
                  <a:lnTo>
                    <a:pt x="1983556" y="0"/>
                  </a:lnTo>
                  <a:cubicBezTo>
                    <a:pt x="1994795" y="0"/>
                    <a:pt x="2003906" y="9111"/>
                    <a:pt x="2003906" y="20350"/>
                  </a:cubicBezTo>
                  <a:lnTo>
                    <a:pt x="2003906" y="1226723"/>
                  </a:lnTo>
                  <a:cubicBezTo>
                    <a:pt x="2003906" y="1237963"/>
                    <a:pt x="1994795" y="1247074"/>
                    <a:pt x="1983556" y="1247074"/>
                  </a:cubicBezTo>
                  <a:lnTo>
                    <a:pt x="20350" y="1247074"/>
                  </a:lnTo>
                  <a:cubicBezTo>
                    <a:pt x="9111" y="1247074"/>
                    <a:pt x="0" y="1237963"/>
                    <a:pt x="0" y="1226723"/>
                  </a:cubicBezTo>
                  <a:lnTo>
                    <a:pt x="0" y="20350"/>
                  </a:lnTo>
                  <a:cubicBezTo>
                    <a:pt x="0" y="9111"/>
                    <a:pt x="9111" y="0"/>
                    <a:pt x="20350" y="0"/>
                  </a:cubicBezTo>
                  <a:close/>
                </a:path>
              </a:pathLst>
            </a:custGeom>
            <a:solidFill>
              <a:srgbClr val="583B8A"/>
            </a:solidFill>
          </p:spPr>
        </p:sp>
        <p:sp>
          <p:nvSpPr>
            <p:cNvPr id="20" name="TextBox 2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1" name="TextBox 21"/>
          <p:cNvSpPr txBox="1"/>
          <p:nvPr/>
        </p:nvSpPr>
        <p:spPr>
          <a:xfrm>
            <a:off x="1633121" y="3881971"/>
            <a:ext cx="6832728" cy="4203303"/>
          </a:xfrm>
          <a:prstGeom prst="rect">
            <a:avLst/>
          </a:prstGeom>
        </p:spPr>
        <p:txBody>
          <a:bodyPr lIns="0" tIns="0" rIns="0" bIns="0" rtlCol="0" anchor="t">
            <a:spAutoFit/>
          </a:bodyPr>
          <a:lstStyle/>
          <a:p>
            <a:pPr algn="just">
              <a:lnSpc>
                <a:spcPts val="5599"/>
              </a:lnSpc>
              <a:spcBef>
                <a:spcPct val="0"/>
              </a:spcBef>
            </a:pPr>
            <a:r>
              <a:rPr lang="en-US" sz="3999">
                <a:solidFill>
                  <a:srgbClr val="FFFFFF"/>
                </a:solidFill>
                <a:latin typeface="Roboto Condensed"/>
              </a:rPr>
              <a:t>Là thể loại cỡ nhỏ của văn xuôi hư cấu, thường phản ánh một “khoảnh khắc”, một tình huống độc đáo, một sự kiện gây ấn tượng mạnh, có ý nghĩa nhất trong cuộc đời nhân vật.</a:t>
            </a:r>
          </a:p>
        </p:txBody>
      </p:sp>
      <p:grpSp>
        <p:nvGrpSpPr>
          <p:cNvPr id="22" name="Group 22"/>
          <p:cNvGrpSpPr/>
          <p:nvPr/>
        </p:nvGrpSpPr>
        <p:grpSpPr>
          <a:xfrm>
            <a:off x="9453612" y="3654231"/>
            <a:ext cx="7805688" cy="4659899"/>
            <a:chOff x="0" y="0"/>
            <a:chExt cx="2055819" cy="1227299"/>
          </a:xfrm>
        </p:grpSpPr>
        <p:sp>
          <p:nvSpPr>
            <p:cNvPr id="23" name="Freeform 23"/>
            <p:cNvSpPr/>
            <p:nvPr/>
          </p:nvSpPr>
          <p:spPr>
            <a:xfrm>
              <a:off x="0" y="0"/>
              <a:ext cx="2055819" cy="1227299"/>
            </a:xfrm>
            <a:custGeom>
              <a:avLst/>
              <a:gdLst/>
              <a:ahLst/>
              <a:cxnLst/>
              <a:rect l="l" t="t" r="r" b="b"/>
              <a:pathLst>
                <a:path w="2055819" h="1227299">
                  <a:moveTo>
                    <a:pt x="19837" y="0"/>
                  </a:moveTo>
                  <a:lnTo>
                    <a:pt x="2035983" y="0"/>
                  </a:lnTo>
                  <a:cubicBezTo>
                    <a:pt x="2041243" y="0"/>
                    <a:pt x="2046289" y="2090"/>
                    <a:pt x="2050009" y="5810"/>
                  </a:cubicBezTo>
                  <a:cubicBezTo>
                    <a:pt x="2053729" y="9530"/>
                    <a:pt x="2055819" y="14576"/>
                    <a:pt x="2055819" y="19837"/>
                  </a:cubicBezTo>
                  <a:lnTo>
                    <a:pt x="2055819" y="1207462"/>
                  </a:lnTo>
                  <a:cubicBezTo>
                    <a:pt x="2055819" y="1218417"/>
                    <a:pt x="2046938" y="1227299"/>
                    <a:pt x="2035983" y="1227299"/>
                  </a:cubicBezTo>
                  <a:lnTo>
                    <a:pt x="19837" y="1227299"/>
                  </a:lnTo>
                  <a:cubicBezTo>
                    <a:pt x="14576" y="1227299"/>
                    <a:pt x="9530" y="1225209"/>
                    <a:pt x="5810" y="1221489"/>
                  </a:cubicBezTo>
                  <a:cubicBezTo>
                    <a:pt x="2090" y="1217768"/>
                    <a:pt x="0" y="1212723"/>
                    <a:pt x="0" y="1207462"/>
                  </a:cubicBezTo>
                  <a:lnTo>
                    <a:pt x="0" y="19837"/>
                  </a:lnTo>
                  <a:cubicBezTo>
                    <a:pt x="0" y="14576"/>
                    <a:pt x="2090" y="9530"/>
                    <a:pt x="5810" y="5810"/>
                  </a:cubicBezTo>
                  <a:cubicBezTo>
                    <a:pt x="9530" y="2090"/>
                    <a:pt x="14576" y="0"/>
                    <a:pt x="19837" y="0"/>
                  </a:cubicBezTo>
                  <a:close/>
                </a:path>
              </a:pathLst>
            </a:custGeom>
            <a:solidFill>
              <a:srgbClr val="583B8A"/>
            </a:solidFill>
          </p:spPr>
        </p:sp>
        <p:sp>
          <p:nvSpPr>
            <p:cNvPr id="24" name="TextBox 24"/>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5" name="TextBox 25"/>
          <p:cNvSpPr txBox="1"/>
          <p:nvPr/>
        </p:nvSpPr>
        <p:spPr>
          <a:xfrm>
            <a:off x="11370706" y="4110827"/>
            <a:ext cx="5120015" cy="279373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Kết cấu</a:t>
            </a:r>
          </a:p>
          <a:p>
            <a:pPr marL="863599" lvl="1" indent="-431800" algn="just">
              <a:lnSpc>
                <a:spcPts val="5599"/>
              </a:lnSpc>
              <a:buFont typeface="Arial"/>
              <a:buChar char="•"/>
            </a:pPr>
            <a:r>
              <a:rPr lang="en-US" sz="3999">
                <a:solidFill>
                  <a:srgbClr val="FFFFFF"/>
                </a:solidFill>
                <a:latin typeface="Roboto Condensed"/>
              </a:rPr>
              <a:t>Chi tiết</a:t>
            </a:r>
          </a:p>
          <a:p>
            <a:pPr marL="863599" lvl="1" indent="-431800" algn="just">
              <a:lnSpc>
                <a:spcPts val="5599"/>
              </a:lnSpc>
              <a:buFont typeface="Arial"/>
              <a:buChar char="•"/>
            </a:pPr>
            <a:r>
              <a:rPr lang="en-US" sz="3999">
                <a:solidFill>
                  <a:srgbClr val="FFFFFF"/>
                </a:solidFill>
                <a:latin typeface="Roboto Condensed"/>
              </a:rPr>
              <a:t>Nhân vật</a:t>
            </a:r>
          </a:p>
          <a:p>
            <a:pPr marL="863599" lvl="1" indent="-431800" algn="just">
              <a:lnSpc>
                <a:spcPts val="5599"/>
              </a:lnSpc>
              <a:buFont typeface="Arial"/>
              <a:buChar char="•"/>
            </a:pPr>
            <a:r>
              <a:rPr lang="en-US" sz="3999">
                <a:solidFill>
                  <a:srgbClr val="FFFFFF"/>
                </a:solidFill>
                <a:latin typeface="Roboto Condensed"/>
              </a:rPr>
              <a:t>Cốt truyện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676659" y="927617"/>
            <a:ext cx="943140" cy="931137"/>
          </a:xfrm>
          <a:custGeom>
            <a:avLst/>
            <a:gdLst/>
            <a:ahLst/>
            <a:cxnLst/>
            <a:rect l="l" t="t" r="r" b="b"/>
            <a:pathLst>
              <a:path w="943140" h="931137">
                <a:moveTo>
                  <a:pt x="0" y="0"/>
                </a:moveTo>
                <a:lnTo>
                  <a:pt x="943140" y="0"/>
                </a:lnTo>
                <a:lnTo>
                  <a:pt x="943140" y="931136"/>
                </a:lnTo>
                <a:lnTo>
                  <a:pt x="0" y="9311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3883652" y="786724"/>
            <a:ext cx="9521870" cy="1212923"/>
            <a:chOff x="0" y="0"/>
            <a:chExt cx="2507818" cy="319453"/>
          </a:xfrm>
        </p:grpSpPr>
        <p:sp>
          <p:nvSpPr>
            <p:cNvPr id="6" name="Freeform 6"/>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12909" y="5143500"/>
            <a:ext cx="16086771" cy="406106"/>
            <a:chOff x="0" y="0"/>
            <a:chExt cx="4236845" cy="106958"/>
          </a:xfrm>
        </p:grpSpPr>
        <p:sp>
          <p:nvSpPr>
            <p:cNvPr id="9" name="Freeform 9"/>
            <p:cNvSpPr/>
            <p:nvPr/>
          </p:nvSpPr>
          <p:spPr>
            <a:xfrm>
              <a:off x="0" y="0"/>
              <a:ext cx="4236845" cy="106958"/>
            </a:xfrm>
            <a:custGeom>
              <a:avLst/>
              <a:gdLst/>
              <a:ahLst/>
              <a:cxnLst/>
              <a:rect l="l" t="t" r="r" b="b"/>
              <a:pathLst>
                <a:path w="4236845" h="106958">
                  <a:moveTo>
                    <a:pt x="9625" y="0"/>
                  </a:moveTo>
                  <a:lnTo>
                    <a:pt x="4227220" y="0"/>
                  </a:lnTo>
                  <a:cubicBezTo>
                    <a:pt x="4232536" y="0"/>
                    <a:pt x="4236845" y="4309"/>
                    <a:pt x="4236845" y="9625"/>
                  </a:cubicBezTo>
                  <a:lnTo>
                    <a:pt x="4236845" y="97333"/>
                  </a:lnTo>
                  <a:cubicBezTo>
                    <a:pt x="4236845" y="102649"/>
                    <a:pt x="4232536" y="106958"/>
                    <a:pt x="4227220" y="106958"/>
                  </a:cubicBezTo>
                  <a:lnTo>
                    <a:pt x="9625" y="106958"/>
                  </a:lnTo>
                  <a:cubicBezTo>
                    <a:pt x="4309" y="106958"/>
                    <a:pt x="0" y="102649"/>
                    <a:pt x="0" y="97333"/>
                  </a:cubicBezTo>
                  <a:lnTo>
                    <a:pt x="0" y="9625"/>
                  </a:lnTo>
                  <a:cubicBezTo>
                    <a:pt x="0" y="4309"/>
                    <a:pt x="4309" y="0"/>
                    <a:pt x="9625" y="0"/>
                  </a:cubicBezTo>
                  <a:close/>
                </a:path>
              </a:pathLst>
            </a:custGeom>
            <a:solidFill>
              <a:srgbClr val="B390DB"/>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Freeform 11"/>
          <p:cNvSpPr/>
          <p:nvPr/>
        </p:nvSpPr>
        <p:spPr>
          <a:xfrm>
            <a:off x="3944865" y="5035055"/>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12" name="Group 12"/>
          <p:cNvGrpSpPr/>
          <p:nvPr/>
        </p:nvGrpSpPr>
        <p:grpSpPr>
          <a:xfrm>
            <a:off x="1412909" y="2060189"/>
            <a:ext cx="4413778" cy="3556248"/>
            <a:chOff x="0" y="-123825"/>
            <a:chExt cx="1162477" cy="936625"/>
          </a:xfrm>
        </p:grpSpPr>
        <p:sp>
          <p:nvSpPr>
            <p:cNvPr id="13" name="Freeform 13"/>
            <p:cNvSpPr/>
            <p:nvPr/>
          </p:nvSpPr>
          <p:spPr>
            <a:xfrm>
              <a:off x="0" y="0"/>
              <a:ext cx="1162477" cy="609506"/>
            </a:xfrm>
            <a:custGeom>
              <a:avLst/>
              <a:gdLst/>
              <a:ahLst/>
              <a:cxnLst/>
              <a:rect l="l" t="t" r="r" b="b"/>
              <a:pathLst>
                <a:path w="1162477" h="609506">
                  <a:moveTo>
                    <a:pt x="35081" y="0"/>
                  </a:moveTo>
                  <a:lnTo>
                    <a:pt x="1127396" y="0"/>
                  </a:lnTo>
                  <a:cubicBezTo>
                    <a:pt x="1146771" y="0"/>
                    <a:pt x="1162477" y="15706"/>
                    <a:pt x="1162477" y="35081"/>
                  </a:cubicBezTo>
                  <a:lnTo>
                    <a:pt x="1162477" y="574425"/>
                  </a:lnTo>
                  <a:cubicBezTo>
                    <a:pt x="1162477" y="583729"/>
                    <a:pt x="1158781" y="592652"/>
                    <a:pt x="1152202" y="599231"/>
                  </a:cubicBezTo>
                  <a:cubicBezTo>
                    <a:pt x="1145623" y="605810"/>
                    <a:pt x="1136700" y="609506"/>
                    <a:pt x="1127396" y="609506"/>
                  </a:cubicBezTo>
                  <a:lnTo>
                    <a:pt x="35081" y="609506"/>
                  </a:lnTo>
                  <a:cubicBezTo>
                    <a:pt x="15706" y="609506"/>
                    <a:pt x="0" y="593800"/>
                    <a:pt x="0" y="574425"/>
                  </a:cubicBezTo>
                  <a:lnTo>
                    <a:pt x="0" y="35081"/>
                  </a:lnTo>
                  <a:cubicBezTo>
                    <a:pt x="0" y="15706"/>
                    <a:pt x="15706" y="0"/>
                    <a:pt x="35081" y="0"/>
                  </a:cubicBezTo>
                  <a:close/>
                </a:path>
              </a:pathLst>
            </a:custGeom>
            <a:solidFill>
              <a:srgbClr val="DCCBFF"/>
            </a:solidFill>
          </p:spPr>
        </p:sp>
        <p:sp>
          <p:nvSpPr>
            <p:cNvPr id="14" name="TextBox 14"/>
            <p:cNvSpPr txBox="1"/>
            <p:nvPr/>
          </p:nvSpPr>
          <p:spPr>
            <a:xfrm>
              <a:off x="0" y="-123825"/>
              <a:ext cx="1133061"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Kết cấu</a:t>
              </a:r>
            </a:p>
            <a:p>
              <a:pPr algn="ctr">
                <a:lnSpc>
                  <a:spcPts val="3919"/>
                </a:lnSpc>
              </a:pPr>
              <a:r>
                <a:rPr lang="en-US" sz="2799">
                  <a:solidFill>
                    <a:srgbClr val="583B8A"/>
                  </a:solidFill>
                  <a:latin typeface="Roboto Condensed"/>
                </a:rPr>
                <a:t>Không chia thành nhiều tuyến, bút pháp trần thuật thường là chấm phá.</a:t>
              </a:r>
            </a:p>
          </p:txBody>
        </p:sp>
      </p:grpSp>
      <p:sp>
        <p:nvSpPr>
          <p:cNvPr id="15" name="Freeform 15"/>
          <p:cNvSpPr/>
          <p:nvPr/>
        </p:nvSpPr>
        <p:spPr>
          <a:xfrm>
            <a:off x="15329158" y="7458628"/>
            <a:ext cx="2958842" cy="2350934"/>
          </a:xfrm>
          <a:custGeom>
            <a:avLst/>
            <a:gdLst/>
            <a:ahLst/>
            <a:cxnLst/>
            <a:rect l="l" t="t" r="r" b="b"/>
            <a:pathLst>
              <a:path w="2958842" h="2350934">
                <a:moveTo>
                  <a:pt x="0" y="0"/>
                </a:moveTo>
                <a:lnTo>
                  <a:pt x="2958842" y="0"/>
                </a:lnTo>
                <a:lnTo>
                  <a:pt x="2958842" y="2350935"/>
                </a:lnTo>
                <a:lnTo>
                  <a:pt x="0" y="235093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16" name="Group 16"/>
          <p:cNvGrpSpPr/>
          <p:nvPr/>
        </p:nvGrpSpPr>
        <p:grpSpPr>
          <a:xfrm>
            <a:off x="6085000" y="2060189"/>
            <a:ext cx="3902969" cy="3556248"/>
            <a:chOff x="0" y="-123825"/>
            <a:chExt cx="1027942" cy="936625"/>
          </a:xfrm>
        </p:grpSpPr>
        <p:sp>
          <p:nvSpPr>
            <p:cNvPr id="17" name="Freeform 17"/>
            <p:cNvSpPr/>
            <p:nvPr/>
          </p:nvSpPr>
          <p:spPr>
            <a:xfrm>
              <a:off x="0" y="0"/>
              <a:ext cx="1027942" cy="609506"/>
            </a:xfrm>
            <a:custGeom>
              <a:avLst/>
              <a:gdLst/>
              <a:ahLst/>
              <a:cxnLst/>
              <a:rect l="l" t="t" r="r" b="b"/>
              <a:pathLst>
                <a:path w="1027942" h="609506">
                  <a:moveTo>
                    <a:pt x="39672" y="0"/>
                  </a:moveTo>
                  <a:lnTo>
                    <a:pt x="988270" y="0"/>
                  </a:lnTo>
                  <a:cubicBezTo>
                    <a:pt x="1010181" y="0"/>
                    <a:pt x="1027942" y="17762"/>
                    <a:pt x="1027942" y="39672"/>
                  </a:cubicBezTo>
                  <a:lnTo>
                    <a:pt x="1027942" y="569834"/>
                  </a:lnTo>
                  <a:cubicBezTo>
                    <a:pt x="1027942" y="580356"/>
                    <a:pt x="1023763" y="590446"/>
                    <a:pt x="1016323" y="597886"/>
                  </a:cubicBezTo>
                  <a:cubicBezTo>
                    <a:pt x="1008883" y="605326"/>
                    <a:pt x="998792" y="609506"/>
                    <a:pt x="988270" y="609506"/>
                  </a:cubicBezTo>
                  <a:lnTo>
                    <a:pt x="39672" y="609506"/>
                  </a:lnTo>
                  <a:cubicBezTo>
                    <a:pt x="17762" y="609506"/>
                    <a:pt x="0" y="591744"/>
                    <a:pt x="0" y="569834"/>
                  </a:cubicBezTo>
                  <a:lnTo>
                    <a:pt x="0" y="39672"/>
                  </a:lnTo>
                  <a:cubicBezTo>
                    <a:pt x="0" y="29150"/>
                    <a:pt x="4180" y="19060"/>
                    <a:pt x="11620" y="11620"/>
                  </a:cubicBezTo>
                  <a:cubicBezTo>
                    <a:pt x="19060" y="4180"/>
                    <a:pt x="29150" y="0"/>
                    <a:pt x="39672" y="0"/>
                  </a:cubicBezTo>
                  <a:close/>
                </a:path>
              </a:pathLst>
            </a:custGeom>
            <a:solidFill>
              <a:srgbClr val="DCCBFF"/>
            </a:solidFill>
          </p:spPr>
        </p:sp>
        <p:sp>
          <p:nvSpPr>
            <p:cNvPr id="18" name="TextBox 18"/>
            <p:cNvSpPr txBox="1"/>
            <p:nvPr/>
          </p:nvSpPr>
          <p:spPr>
            <a:xfrm>
              <a:off x="0" y="-123825"/>
              <a:ext cx="966215"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CHI TIẾT</a:t>
              </a:r>
            </a:p>
            <a:p>
              <a:pPr algn="ctr">
                <a:lnSpc>
                  <a:spcPts val="3919"/>
                </a:lnSpc>
              </a:pPr>
              <a:r>
                <a:rPr lang="en-US" sz="2799">
                  <a:solidFill>
                    <a:srgbClr val="583B8A"/>
                  </a:solidFill>
                  <a:latin typeface="Roboto Condensed"/>
                </a:rPr>
                <a:t>Chi tiết cô đúc, lối hành văn mang nhiều hàm ý.</a:t>
              </a:r>
            </a:p>
          </p:txBody>
        </p:sp>
      </p:grpSp>
      <p:sp>
        <p:nvSpPr>
          <p:cNvPr id="19" name="Freeform 19"/>
          <p:cNvSpPr/>
          <p:nvPr/>
        </p:nvSpPr>
        <p:spPr>
          <a:xfrm>
            <a:off x="8312209" y="4890080"/>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0" name="Group 20"/>
          <p:cNvGrpSpPr/>
          <p:nvPr/>
        </p:nvGrpSpPr>
        <p:grpSpPr>
          <a:xfrm>
            <a:off x="3608623" y="5824661"/>
            <a:ext cx="11070754" cy="3715292"/>
            <a:chOff x="0" y="0"/>
            <a:chExt cx="2915754" cy="978513"/>
          </a:xfrm>
        </p:grpSpPr>
        <p:sp>
          <p:nvSpPr>
            <p:cNvPr id="21" name="Freeform 21"/>
            <p:cNvSpPr/>
            <p:nvPr/>
          </p:nvSpPr>
          <p:spPr>
            <a:xfrm>
              <a:off x="0" y="0"/>
              <a:ext cx="2915754" cy="978513"/>
            </a:xfrm>
            <a:custGeom>
              <a:avLst/>
              <a:gdLst/>
              <a:ahLst/>
              <a:cxnLst/>
              <a:rect l="l" t="t" r="r" b="b"/>
              <a:pathLst>
                <a:path w="2915754" h="978513">
                  <a:moveTo>
                    <a:pt x="13986" y="0"/>
                  </a:moveTo>
                  <a:lnTo>
                    <a:pt x="2901768" y="0"/>
                  </a:lnTo>
                  <a:cubicBezTo>
                    <a:pt x="2905477" y="0"/>
                    <a:pt x="2909035" y="1474"/>
                    <a:pt x="2911658" y="4096"/>
                  </a:cubicBezTo>
                  <a:cubicBezTo>
                    <a:pt x="2914281" y="6719"/>
                    <a:pt x="2915754" y="10277"/>
                    <a:pt x="2915754" y="13986"/>
                  </a:cubicBezTo>
                  <a:lnTo>
                    <a:pt x="2915754" y="964527"/>
                  </a:lnTo>
                  <a:cubicBezTo>
                    <a:pt x="2915754" y="968236"/>
                    <a:pt x="2914281" y="971794"/>
                    <a:pt x="2911658" y="974417"/>
                  </a:cubicBezTo>
                  <a:cubicBezTo>
                    <a:pt x="2909035" y="977040"/>
                    <a:pt x="2905477" y="978513"/>
                    <a:pt x="2901768" y="978513"/>
                  </a:cubicBezTo>
                  <a:lnTo>
                    <a:pt x="13986" y="978513"/>
                  </a:lnTo>
                  <a:cubicBezTo>
                    <a:pt x="10277" y="978513"/>
                    <a:pt x="6719" y="977040"/>
                    <a:pt x="4096" y="974417"/>
                  </a:cubicBezTo>
                  <a:cubicBezTo>
                    <a:pt x="1474" y="971794"/>
                    <a:pt x="0" y="968236"/>
                    <a:pt x="0" y="964527"/>
                  </a:cubicBezTo>
                  <a:lnTo>
                    <a:pt x="0" y="13986"/>
                  </a:lnTo>
                  <a:cubicBezTo>
                    <a:pt x="0" y="10277"/>
                    <a:pt x="1474" y="6719"/>
                    <a:pt x="4096" y="4096"/>
                  </a:cubicBezTo>
                  <a:cubicBezTo>
                    <a:pt x="6719" y="1474"/>
                    <a:pt x="10277" y="0"/>
                    <a:pt x="13986" y="0"/>
                  </a:cubicBezTo>
                  <a:close/>
                </a:path>
              </a:pathLst>
            </a:custGeom>
            <a:solidFill>
              <a:srgbClr val="DCCBFF"/>
            </a:solidFill>
          </p:spPr>
        </p:sp>
        <p:sp>
          <p:nvSpPr>
            <p:cNvPr id="22" name="TextBox 22"/>
            <p:cNvSpPr txBox="1"/>
            <p:nvPr/>
          </p:nvSpPr>
          <p:spPr>
            <a:xfrm>
              <a:off x="73107" y="21291"/>
              <a:ext cx="2100089" cy="936625"/>
            </a:xfrm>
            <a:prstGeom prst="rect">
              <a:avLst/>
            </a:prstGeom>
          </p:spPr>
          <p:txBody>
            <a:bodyPr lIns="50800" tIns="50800" rIns="50800" bIns="50800" rtlCol="0" anchor="ctr"/>
            <a:lstStyle/>
            <a:p>
              <a:pPr>
                <a:lnSpc>
                  <a:spcPts val="5459"/>
                </a:lnSpc>
              </a:pPr>
              <a:r>
                <a:rPr lang="en-US" sz="3899">
                  <a:solidFill>
                    <a:srgbClr val="583B8A"/>
                  </a:solidFill>
                  <a:latin typeface="#9Slide07 Crocante 2"/>
                </a:rPr>
                <a:t>                           NHÂN VẬT</a:t>
              </a: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a:p>
              <a:pPr algn="ctr">
                <a:lnSpc>
                  <a:spcPts val="5459"/>
                </a:lnSpc>
              </a:pPr>
              <a:endParaRPr lang="en-US" sz="3899">
                <a:solidFill>
                  <a:srgbClr val="583B8A"/>
                </a:solidFill>
                <a:latin typeface="#9Slide07 Crocante 2"/>
              </a:endParaRPr>
            </a:p>
          </p:txBody>
        </p:sp>
      </p:grpSp>
      <p:sp>
        <p:nvSpPr>
          <p:cNvPr id="23" name="TextBox 23"/>
          <p:cNvSpPr txBox="1"/>
          <p:nvPr/>
        </p:nvSpPr>
        <p:spPr>
          <a:xfrm>
            <a:off x="3795438" y="6747287"/>
            <a:ext cx="3934159" cy="2609299"/>
          </a:xfrm>
          <a:prstGeom prst="rect">
            <a:avLst/>
          </a:prstGeom>
        </p:spPr>
        <p:txBody>
          <a:bodyPr lIns="0" tIns="0" rIns="0" bIns="0" rtlCol="0" anchor="t">
            <a:spAutoFit/>
          </a:bodyPr>
          <a:lstStyle/>
          <a:p>
            <a:pPr algn="ctr">
              <a:lnSpc>
                <a:spcPts val="4199"/>
              </a:lnSpc>
              <a:spcBef>
                <a:spcPct val="0"/>
              </a:spcBef>
            </a:pPr>
            <a:r>
              <a:rPr lang="en-US" sz="2999">
                <a:solidFill>
                  <a:srgbClr val="50128D"/>
                </a:solidFill>
                <a:latin typeface="Roboto Condensed Bold"/>
              </a:rPr>
              <a:t>Hành động:</a:t>
            </a:r>
          </a:p>
          <a:p>
            <a:pPr algn="ctr">
              <a:lnSpc>
                <a:spcPts val="4199"/>
              </a:lnSpc>
              <a:spcBef>
                <a:spcPct val="0"/>
              </a:spcBef>
            </a:pPr>
            <a:r>
              <a:rPr lang="en-US" sz="2999">
                <a:solidFill>
                  <a:srgbClr val="50128D"/>
                </a:solidFill>
                <a:latin typeface="Roboto Condensed"/>
              </a:rPr>
              <a:t> Là những cử chỉ, việc làm thể hiện cách ứng xử của nhân vật với bản thân và thế giới xung quanh</a:t>
            </a:r>
          </a:p>
        </p:txBody>
      </p:sp>
      <p:sp>
        <p:nvSpPr>
          <p:cNvPr id="24" name="TextBox 24"/>
          <p:cNvSpPr txBox="1"/>
          <p:nvPr/>
        </p:nvSpPr>
        <p:spPr>
          <a:xfrm>
            <a:off x="7729597" y="6649001"/>
            <a:ext cx="3453397" cy="2609299"/>
          </a:xfrm>
          <a:prstGeom prst="rect">
            <a:avLst/>
          </a:prstGeom>
        </p:spPr>
        <p:txBody>
          <a:bodyPr lIns="0" tIns="0" rIns="0" bIns="0" rtlCol="0" anchor="t">
            <a:spAutoFit/>
          </a:bodyPr>
          <a:lstStyle/>
          <a:p>
            <a:pPr algn="ctr">
              <a:lnSpc>
                <a:spcPts val="4199"/>
              </a:lnSpc>
            </a:pPr>
            <a:r>
              <a:rPr lang="en-US" sz="2999">
                <a:solidFill>
                  <a:srgbClr val="50128D"/>
                </a:solidFill>
                <a:latin typeface="Roboto Condensed Bold"/>
              </a:rPr>
              <a:t>Lời thoại:</a:t>
            </a:r>
          </a:p>
          <a:p>
            <a:pPr algn="ctr">
              <a:lnSpc>
                <a:spcPts val="4199"/>
              </a:lnSpc>
              <a:spcBef>
                <a:spcPct val="0"/>
              </a:spcBef>
            </a:pPr>
            <a:r>
              <a:rPr lang="en-US" sz="2999">
                <a:solidFill>
                  <a:srgbClr val="50128D"/>
                </a:solidFill>
                <a:latin typeface="Roboto Condensed"/>
              </a:rPr>
              <a:t> Là lời nói của nhân vật, được xây dựng ở cả hai hình thức đối thoại và độc thoại</a:t>
            </a:r>
          </a:p>
        </p:txBody>
      </p:sp>
      <p:sp>
        <p:nvSpPr>
          <p:cNvPr id="25" name="TextBox 25"/>
          <p:cNvSpPr txBox="1"/>
          <p:nvPr/>
        </p:nvSpPr>
        <p:spPr>
          <a:xfrm>
            <a:off x="11610764" y="6868085"/>
            <a:ext cx="2807076" cy="2085535"/>
          </a:xfrm>
          <a:prstGeom prst="rect">
            <a:avLst/>
          </a:prstGeom>
        </p:spPr>
        <p:txBody>
          <a:bodyPr lIns="0" tIns="0" rIns="0" bIns="0" rtlCol="0" anchor="t">
            <a:spAutoFit/>
          </a:bodyPr>
          <a:lstStyle/>
          <a:p>
            <a:pPr algn="ctr">
              <a:lnSpc>
                <a:spcPts val="4199"/>
              </a:lnSpc>
            </a:pPr>
            <a:r>
              <a:rPr lang="en-US" sz="2999">
                <a:solidFill>
                  <a:srgbClr val="50128D"/>
                </a:solidFill>
                <a:latin typeface="Roboto Condensed Bold"/>
              </a:rPr>
              <a:t>Thế giới nội tâm:</a:t>
            </a:r>
          </a:p>
          <a:p>
            <a:pPr algn="ctr">
              <a:lnSpc>
                <a:spcPts val="4199"/>
              </a:lnSpc>
              <a:spcBef>
                <a:spcPct val="0"/>
              </a:spcBef>
            </a:pPr>
            <a:r>
              <a:rPr lang="en-US" sz="2999">
                <a:solidFill>
                  <a:srgbClr val="50128D"/>
                </a:solidFill>
                <a:latin typeface="Roboto Condensed"/>
              </a:rPr>
              <a:t>Là những cảm xúc, tình cảm, suy nghĩ của nhân vật</a:t>
            </a:r>
          </a:p>
        </p:txBody>
      </p:sp>
      <p:grpSp>
        <p:nvGrpSpPr>
          <p:cNvPr id="26" name="Group 26"/>
          <p:cNvGrpSpPr/>
          <p:nvPr/>
        </p:nvGrpSpPr>
        <p:grpSpPr>
          <a:xfrm>
            <a:off x="10245144" y="2060189"/>
            <a:ext cx="6831776" cy="3556250"/>
            <a:chOff x="0" y="-123825"/>
            <a:chExt cx="1799315" cy="936625"/>
          </a:xfrm>
        </p:grpSpPr>
        <p:sp>
          <p:nvSpPr>
            <p:cNvPr id="27" name="Freeform 27"/>
            <p:cNvSpPr/>
            <p:nvPr/>
          </p:nvSpPr>
          <p:spPr>
            <a:xfrm>
              <a:off x="0" y="0"/>
              <a:ext cx="1799315" cy="643831"/>
            </a:xfrm>
            <a:custGeom>
              <a:avLst/>
              <a:gdLst/>
              <a:ahLst/>
              <a:cxnLst/>
              <a:rect l="l" t="t" r="r" b="b"/>
              <a:pathLst>
                <a:path w="1799315" h="643831">
                  <a:moveTo>
                    <a:pt x="22664" y="0"/>
                  </a:moveTo>
                  <a:lnTo>
                    <a:pt x="1776651" y="0"/>
                  </a:lnTo>
                  <a:cubicBezTo>
                    <a:pt x="1789168" y="0"/>
                    <a:pt x="1799315" y="10147"/>
                    <a:pt x="1799315" y="22664"/>
                  </a:cubicBezTo>
                  <a:lnTo>
                    <a:pt x="1799315" y="621167"/>
                  </a:lnTo>
                  <a:cubicBezTo>
                    <a:pt x="1799315" y="627178"/>
                    <a:pt x="1796928" y="632943"/>
                    <a:pt x="1792677" y="637193"/>
                  </a:cubicBezTo>
                  <a:cubicBezTo>
                    <a:pt x="1788427" y="641443"/>
                    <a:pt x="1782662" y="643831"/>
                    <a:pt x="1776651" y="643831"/>
                  </a:cubicBezTo>
                  <a:lnTo>
                    <a:pt x="22664" y="643831"/>
                  </a:lnTo>
                  <a:cubicBezTo>
                    <a:pt x="16653" y="643831"/>
                    <a:pt x="10889" y="641443"/>
                    <a:pt x="6638" y="637193"/>
                  </a:cubicBezTo>
                  <a:cubicBezTo>
                    <a:pt x="2388" y="632943"/>
                    <a:pt x="0" y="627178"/>
                    <a:pt x="0" y="621167"/>
                  </a:cubicBezTo>
                  <a:lnTo>
                    <a:pt x="0" y="22664"/>
                  </a:lnTo>
                  <a:cubicBezTo>
                    <a:pt x="0" y="10147"/>
                    <a:pt x="10147" y="0"/>
                    <a:pt x="22664" y="0"/>
                  </a:cubicBezTo>
                  <a:close/>
                </a:path>
              </a:pathLst>
            </a:custGeom>
            <a:solidFill>
              <a:srgbClr val="DCCBFF"/>
            </a:solidFill>
          </p:spPr>
        </p:sp>
        <p:sp>
          <p:nvSpPr>
            <p:cNvPr id="28" name="TextBox 28"/>
            <p:cNvSpPr txBox="1"/>
            <p:nvPr/>
          </p:nvSpPr>
          <p:spPr>
            <a:xfrm>
              <a:off x="0" y="-123825"/>
              <a:ext cx="1757038"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CỐT TRUYỆN</a:t>
              </a:r>
            </a:p>
            <a:p>
              <a:pPr algn="just">
                <a:lnSpc>
                  <a:spcPts val="3919"/>
                </a:lnSpc>
              </a:pPr>
              <a:r>
                <a:rPr lang="en-US" sz="2799">
                  <a:solidFill>
                    <a:srgbClr val="583B8A"/>
                  </a:solidFill>
                  <a:latin typeface="Roboto Condensed"/>
                </a:rPr>
                <a:t>Cốt truyện kì lạ/giản dị, đời thường/cốt truyện giàu tính triết lí, trào phúng, châm biếm hài hước &gt;&lt; cốt truyện giàu chất thơ.</a:t>
              </a:r>
            </a:p>
          </p:txBody>
        </p:sp>
      </p:grpSp>
      <p:sp>
        <p:nvSpPr>
          <p:cNvPr id="29" name="Freeform 29"/>
          <p:cNvSpPr/>
          <p:nvPr/>
        </p:nvSpPr>
        <p:spPr>
          <a:xfrm>
            <a:off x="13872981" y="4974884"/>
            <a:ext cx="712825" cy="602661"/>
          </a:xfrm>
          <a:custGeom>
            <a:avLst/>
            <a:gdLst/>
            <a:ahLst/>
            <a:cxnLst/>
            <a:rect l="l" t="t" r="r" b="b"/>
            <a:pathLst>
              <a:path w="712825" h="602661">
                <a:moveTo>
                  <a:pt x="0" y="0"/>
                </a:moveTo>
                <a:lnTo>
                  <a:pt x="712825" y="0"/>
                </a:lnTo>
                <a:lnTo>
                  <a:pt x="712825" y="602661"/>
                </a:lnTo>
                <a:lnTo>
                  <a:pt x="0" y="60266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0" name="TextBox 30"/>
          <p:cNvSpPr txBox="1"/>
          <p:nvPr/>
        </p:nvSpPr>
        <p:spPr>
          <a:xfrm>
            <a:off x="4282008" y="599180"/>
            <a:ext cx="9002570" cy="1189915"/>
          </a:xfrm>
          <a:prstGeom prst="rect">
            <a:avLst/>
          </a:prstGeom>
        </p:spPr>
        <p:txBody>
          <a:bodyPr lIns="0" tIns="0" rIns="0" bIns="0" rtlCol="0" anchor="t">
            <a:spAutoFit/>
          </a:bodyPr>
          <a:lstStyle/>
          <a:p>
            <a:pPr marL="1338584" lvl="1" indent="-669292" algn="just">
              <a:lnSpc>
                <a:spcPts val="9920"/>
              </a:lnSpc>
              <a:buFont typeface="Arial"/>
              <a:buChar char="•"/>
            </a:pPr>
            <a:r>
              <a:rPr lang="en-US" sz="6200">
                <a:solidFill>
                  <a:srgbClr val="50128D"/>
                </a:solidFill>
                <a:latin typeface="Fraunces Bold"/>
              </a:rPr>
              <a:t>TRUYỆN NGẮN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883652" y="786724"/>
            <a:ext cx="9521870" cy="1212923"/>
            <a:chOff x="0" y="0"/>
            <a:chExt cx="2507818" cy="319453"/>
          </a:xfrm>
        </p:grpSpPr>
        <p:sp>
          <p:nvSpPr>
            <p:cNvPr id="5" name="Freeform 5"/>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4762923" y="759151"/>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grpSp>
        <p:nvGrpSpPr>
          <p:cNvPr id="8" name="Group 8"/>
          <p:cNvGrpSpPr/>
          <p:nvPr/>
        </p:nvGrpSpPr>
        <p:grpSpPr>
          <a:xfrm>
            <a:off x="2446604" y="952500"/>
            <a:ext cx="5225064" cy="3556247"/>
            <a:chOff x="0" y="-359578"/>
            <a:chExt cx="1376148" cy="936625"/>
          </a:xfrm>
        </p:grpSpPr>
        <p:sp>
          <p:nvSpPr>
            <p:cNvPr id="9" name="Freeform 9"/>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0" name="TextBox 10"/>
            <p:cNvSpPr txBox="1"/>
            <p:nvPr/>
          </p:nvSpPr>
          <p:spPr>
            <a:xfrm>
              <a:off x="138323"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Khái niệm</a:t>
              </a:r>
            </a:p>
          </p:txBody>
        </p:sp>
      </p:grpSp>
      <p:sp>
        <p:nvSpPr>
          <p:cNvPr id="11" name="Freeform 11"/>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2" name="Group 12"/>
          <p:cNvGrpSpPr/>
          <p:nvPr/>
        </p:nvGrpSpPr>
        <p:grpSpPr>
          <a:xfrm>
            <a:off x="9453612" y="952500"/>
            <a:ext cx="5225064" cy="3556247"/>
            <a:chOff x="0" y="-359578"/>
            <a:chExt cx="1376148" cy="936625"/>
          </a:xfrm>
        </p:grpSpPr>
        <p:sp>
          <p:nvSpPr>
            <p:cNvPr id="13" name="Freeform 13"/>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14" name="TextBox 14"/>
            <p:cNvSpPr txBox="1"/>
            <p:nvPr/>
          </p:nvSpPr>
          <p:spPr>
            <a:xfrm>
              <a:off x="139217" y="-35957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2"/>
                </a:rPr>
                <a:t>Đặc điểm</a:t>
              </a:r>
            </a:p>
          </p:txBody>
        </p:sp>
      </p:grpSp>
      <p:sp>
        <p:nvSpPr>
          <p:cNvPr id="15" name="Freeform 15"/>
          <p:cNvSpPr/>
          <p:nvPr/>
        </p:nvSpPr>
        <p:spPr>
          <a:xfrm>
            <a:off x="8783293" y="1830524"/>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6" name="Group 16"/>
          <p:cNvGrpSpPr/>
          <p:nvPr/>
        </p:nvGrpSpPr>
        <p:grpSpPr>
          <a:xfrm>
            <a:off x="1315678" y="3579147"/>
            <a:ext cx="7150172" cy="3325416"/>
            <a:chOff x="0" y="0"/>
            <a:chExt cx="1883173" cy="875830"/>
          </a:xfrm>
        </p:grpSpPr>
        <p:sp>
          <p:nvSpPr>
            <p:cNvPr id="17" name="Freeform 17"/>
            <p:cNvSpPr/>
            <p:nvPr/>
          </p:nvSpPr>
          <p:spPr>
            <a:xfrm>
              <a:off x="0" y="0"/>
              <a:ext cx="1883173" cy="875830"/>
            </a:xfrm>
            <a:custGeom>
              <a:avLst/>
              <a:gdLst/>
              <a:ahLst/>
              <a:cxnLst/>
              <a:rect l="l" t="t" r="r" b="b"/>
              <a:pathLst>
                <a:path w="1883173" h="875830">
                  <a:moveTo>
                    <a:pt x="21655" y="0"/>
                  </a:moveTo>
                  <a:lnTo>
                    <a:pt x="1861518" y="0"/>
                  </a:lnTo>
                  <a:cubicBezTo>
                    <a:pt x="1873478" y="0"/>
                    <a:pt x="1883173" y="9695"/>
                    <a:pt x="1883173" y="21655"/>
                  </a:cubicBezTo>
                  <a:lnTo>
                    <a:pt x="1883173" y="854175"/>
                  </a:lnTo>
                  <a:cubicBezTo>
                    <a:pt x="1883173" y="859918"/>
                    <a:pt x="1880891" y="865426"/>
                    <a:pt x="1876830" y="869487"/>
                  </a:cubicBezTo>
                  <a:cubicBezTo>
                    <a:pt x="1872769" y="873548"/>
                    <a:pt x="1867261" y="875830"/>
                    <a:pt x="1861518" y="875830"/>
                  </a:cubicBezTo>
                  <a:lnTo>
                    <a:pt x="21655" y="875830"/>
                  </a:lnTo>
                  <a:cubicBezTo>
                    <a:pt x="15912" y="875830"/>
                    <a:pt x="10404" y="873548"/>
                    <a:pt x="6343" y="869487"/>
                  </a:cubicBezTo>
                  <a:cubicBezTo>
                    <a:pt x="2282" y="865426"/>
                    <a:pt x="0" y="859918"/>
                    <a:pt x="0" y="854175"/>
                  </a:cubicBezTo>
                  <a:lnTo>
                    <a:pt x="0" y="21655"/>
                  </a:lnTo>
                  <a:cubicBezTo>
                    <a:pt x="0" y="15912"/>
                    <a:pt x="2282" y="10404"/>
                    <a:pt x="6343" y="6343"/>
                  </a:cubicBezTo>
                  <a:cubicBezTo>
                    <a:pt x="10404" y="2282"/>
                    <a:pt x="15912" y="0"/>
                    <a:pt x="21655" y="0"/>
                  </a:cubicBezTo>
                  <a:close/>
                </a:path>
              </a:pathLst>
            </a:custGeom>
            <a:solidFill>
              <a:srgbClr val="583B8A"/>
            </a:solidFill>
          </p:spPr>
        </p:sp>
        <p:sp>
          <p:nvSpPr>
            <p:cNvPr id="18" name="TextBox 18"/>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pSp>
        <p:nvGrpSpPr>
          <p:cNvPr id="19" name="Group 19"/>
          <p:cNvGrpSpPr/>
          <p:nvPr/>
        </p:nvGrpSpPr>
        <p:grpSpPr>
          <a:xfrm>
            <a:off x="9502679" y="4501946"/>
            <a:ext cx="7805688" cy="3170631"/>
            <a:chOff x="0" y="0"/>
            <a:chExt cx="2055819" cy="835063"/>
          </a:xfrm>
        </p:grpSpPr>
        <p:sp>
          <p:nvSpPr>
            <p:cNvPr id="20" name="Freeform 20"/>
            <p:cNvSpPr/>
            <p:nvPr/>
          </p:nvSpPr>
          <p:spPr>
            <a:xfrm>
              <a:off x="0" y="0"/>
              <a:ext cx="2055819" cy="835063"/>
            </a:xfrm>
            <a:custGeom>
              <a:avLst/>
              <a:gdLst/>
              <a:ahLst/>
              <a:cxnLst/>
              <a:rect l="l" t="t" r="r" b="b"/>
              <a:pathLst>
                <a:path w="2055819" h="835063">
                  <a:moveTo>
                    <a:pt x="19837" y="0"/>
                  </a:moveTo>
                  <a:lnTo>
                    <a:pt x="2035983" y="0"/>
                  </a:lnTo>
                  <a:cubicBezTo>
                    <a:pt x="2041243" y="0"/>
                    <a:pt x="2046289" y="2090"/>
                    <a:pt x="2050009" y="5810"/>
                  </a:cubicBezTo>
                  <a:cubicBezTo>
                    <a:pt x="2053729" y="9530"/>
                    <a:pt x="2055819" y="14576"/>
                    <a:pt x="2055819" y="19837"/>
                  </a:cubicBezTo>
                  <a:lnTo>
                    <a:pt x="2055819" y="815227"/>
                  </a:lnTo>
                  <a:cubicBezTo>
                    <a:pt x="2055819" y="826182"/>
                    <a:pt x="2046938" y="835063"/>
                    <a:pt x="2035983" y="835063"/>
                  </a:cubicBezTo>
                  <a:lnTo>
                    <a:pt x="19837" y="835063"/>
                  </a:lnTo>
                  <a:cubicBezTo>
                    <a:pt x="14576" y="835063"/>
                    <a:pt x="9530" y="832973"/>
                    <a:pt x="5810" y="829253"/>
                  </a:cubicBezTo>
                  <a:cubicBezTo>
                    <a:pt x="2090" y="825533"/>
                    <a:pt x="0" y="820488"/>
                    <a:pt x="0" y="815227"/>
                  </a:cubicBezTo>
                  <a:lnTo>
                    <a:pt x="0" y="19837"/>
                  </a:lnTo>
                  <a:cubicBezTo>
                    <a:pt x="0" y="14576"/>
                    <a:pt x="2090" y="9530"/>
                    <a:pt x="5810" y="5810"/>
                  </a:cubicBezTo>
                  <a:cubicBezTo>
                    <a:pt x="9530" y="2090"/>
                    <a:pt x="14576" y="0"/>
                    <a:pt x="19837" y="0"/>
                  </a:cubicBezTo>
                  <a:close/>
                </a:path>
              </a:pathLst>
            </a:custGeom>
            <a:solidFill>
              <a:srgbClr val="583B8A"/>
            </a:solidFill>
          </p:spPr>
        </p:sp>
        <p:sp>
          <p:nvSpPr>
            <p:cNvPr id="21" name="TextBox 21"/>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22" name="Freeform 22"/>
          <p:cNvSpPr/>
          <p:nvPr/>
        </p:nvSpPr>
        <p:spPr>
          <a:xfrm>
            <a:off x="6339159" y="6087261"/>
            <a:ext cx="3675598" cy="3684810"/>
          </a:xfrm>
          <a:custGeom>
            <a:avLst/>
            <a:gdLst/>
            <a:ahLst/>
            <a:cxnLst/>
            <a:rect l="l" t="t" r="r" b="b"/>
            <a:pathLst>
              <a:path w="3675598" h="3684810">
                <a:moveTo>
                  <a:pt x="0" y="0"/>
                </a:moveTo>
                <a:lnTo>
                  <a:pt x="3675598" y="0"/>
                </a:lnTo>
                <a:lnTo>
                  <a:pt x="3675598" y="3684809"/>
                </a:lnTo>
                <a:lnTo>
                  <a:pt x="0" y="36848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3" name="TextBox 23"/>
          <p:cNvSpPr txBox="1"/>
          <p:nvPr/>
        </p:nvSpPr>
        <p:spPr>
          <a:xfrm>
            <a:off x="1776286" y="4159279"/>
            <a:ext cx="6144633" cy="2088952"/>
          </a:xfrm>
          <a:prstGeom prst="rect">
            <a:avLst/>
          </a:prstGeom>
        </p:spPr>
        <p:txBody>
          <a:bodyPr lIns="0" tIns="0" rIns="0" bIns="0" rtlCol="0" anchor="t">
            <a:spAutoFit/>
          </a:bodyPr>
          <a:lstStyle/>
          <a:p>
            <a:pPr algn="just">
              <a:lnSpc>
                <a:spcPts val="5599"/>
              </a:lnSpc>
              <a:spcBef>
                <a:spcPct val="0"/>
              </a:spcBef>
            </a:pPr>
            <a:r>
              <a:rPr lang="en-US" sz="3999">
                <a:solidFill>
                  <a:srgbClr val="FFFFFF"/>
                </a:solidFill>
                <a:latin typeface="Roboto Condensed"/>
              </a:rPr>
              <a:t>Là tạo ra trong tâm trí hình ảnh những cái không có trước mắt hoặc chưa hề có.</a:t>
            </a:r>
          </a:p>
        </p:txBody>
      </p:sp>
      <p:sp>
        <p:nvSpPr>
          <p:cNvPr id="24" name="TextBox 24"/>
          <p:cNvSpPr txBox="1"/>
          <p:nvPr/>
        </p:nvSpPr>
        <p:spPr>
          <a:xfrm>
            <a:off x="9144000" y="4652293"/>
            <a:ext cx="7805688" cy="2793736"/>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Tưởng tượng gắn với nhiều lĩnh vực khác nhau trong đời sống con người, đặc biệt là trong sáng tác văn chương.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190500"/>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4" name="Group 4"/>
          <p:cNvGrpSpPr/>
          <p:nvPr/>
        </p:nvGrpSpPr>
        <p:grpSpPr>
          <a:xfrm>
            <a:off x="3883652" y="786724"/>
            <a:ext cx="9521870" cy="1212923"/>
            <a:chOff x="0" y="0"/>
            <a:chExt cx="2507818" cy="319453"/>
          </a:xfrm>
        </p:grpSpPr>
        <p:sp>
          <p:nvSpPr>
            <p:cNvPr id="5" name="Freeform 5"/>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2590802" y="876300"/>
            <a:ext cx="5225064" cy="3556247"/>
            <a:chOff x="37978" y="-379647"/>
            <a:chExt cx="1376148" cy="936625"/>
          </a:xfrm>
        </p:grpSpPr>
        <p:sp>
          <p:nvSpPr>
            <p:cNvPr id="8" name="Freeform 8"/>
            <p:cNvSpPr/>
            <p:nvPr/>
          </p:nvSpPr>
          <p:spPr>
            <a:xfrm>
              <a:off x="37978" y="-38472"/>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9" name="TextBox 9"/>
            <p:cNvSpPr txBox="1"/>
            <p:nvPr/>
          </p:nvSpPr>
          <p:spPr>
            <a:xfrm>
              <a:off x="138323" y="-379647"/>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VÍ DỤ</a:t>
              </a:r>
            </a:p>
          </p:txBody>
        </p:sp>
      </p:grpSp>
      <p:sp>
        <p:nvSpPr>
          <p:cNvPr id="10" name="Freeform 10"/>
          <p:cNvSpPr/>
          <p:nvPr/>
        </p:nvSpPr>
        <p:spPr>
          <a:xfrm>
            <a:off x="1776286" y="1895621"/>
            <a:ext cx="1340637" cy="1133447"/>
          </a:xfrm>
          <a:custGeom>
            <a:avLst/>
            <a:gdLst/>
            <a:ahLst/>
            <a:cxnLst/>
            <a:rect l="l" t="t" r="r" b="b"/>
            <a:pathLst>
              <a:path w="1340637" h="1133447">
                <a:moveTo>
                  <a:pt x="0" y="0"/>
                </a:moveTo>
                <a:lnTo>
                  <a:pt x="1340636" y="0"/>
                </a:lnTo>
                <a:lnTo>
                  <a:pt x="1340636" y="1133447"/>
                </a:lnTo>
                <a:lnTo>
                  <a:pt x="0" y="113344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11" name="Group 11"/>
          <p:cNvGrpSpPr>
            <a:grpSpLocks noChangeAspect="1"/>
          </p:cNvGrpSpPr>
          <p:nvPr/>
        </p:nvGrpSpPr>
        <p:grpSpPr>
          <a:xfrm>
            <a:off x="2446604" y="3512055"/>
            <a:ext cx="4063073" cy="4062610"/>
            <a:chOff x="0" y="0"/>
            <a:chExt cx="6350013" cy="6349289"/>
          </a:xfrm>
        </p:grpSpPr>
        <p:sp>
          <p:nvSpPr>
            <p:cNvPr id="12" name="Freeform 12"/>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7"/>
              <a:stretch>
                <a:fillRect l="-38800" r="-38800"/>
              </a:stretch>
            </a:blipFill>
          </p:spPr>
        </p:sp>
      </p:grpSp>
      <p:grpSp>
        <p:nvGrpSpPr>
          <p:cNvPr id="13" name="Group 13"/>
          <p:cNvGrpSpPr>
            <a:grpSpLocks noChangeAspect="1"/>
          </p:cNvGrpSpPr>
          <p:nvPr/>
        </p:nvGrpSpPr>
        <p:grpSpPr>
          <a:xfrm>
            <a:off x="7671668" y="3512055"/>
            <a:ext cx="4063073" cy="4062610"/>
            <a:chOff x="0" y="0"/>
            <a:chExt cx="6350013" cy="6349289"/>
          </a:xfrm>
        </p:grpSpPr>
        <p:sp>
          <p:nvSpPr>
            <p:cNvPr id="14" name="Freeform 1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blipFill>
              <a:blip r:embed="rId8"/>
              <a:stretch>
                <a:fillRect l="-11794" r="-11794"/>
              </a:stretch>
            </a:blipFill>
          </p:spPr>
        </p:sp>
      </p:grpSp>
      <p:sp>
        <p:nvSpPr>
          <p:cNvPr id="17" name="TextBox 17"/>
          <p:cNvSpPr txBox="1"/>
          <p:nvPr/>
        </p:nvSpPr>
        <p:spPr>
          <a:xfrm>
            <a:off x="2836716" y="7955665"/>
            <a:ext cx="3282850" cy="1483951"/>
          </a:xfrm>
          <a:prstGeom prst="rect">
            <a:avLst/>
          </a:prstGeom>
        </p:spPr>
        <p:txBody>
          <a:bodyPr lIns="0" tIns="0" rIns="0" bIns="0" rtlCol="0" anchor="t">
            <a:spAutoFit/>
          </a:bodyPr>
          <a:lstStyle/>
          <a:p>
            <a:pPr algn="just">
              <a:lnSpc>
                <a:spcPts val="5879"/>
              </a:lnSpc>
            </a:pPr>
            <a:r>
              <a:rPr lang="en-US" sz="4199">
                <a:solidFill>
                  <a:srgbClr val="50128D"/>
                </a:solidFill>
                <a:latin typeface="#9Slide05 Aphrodite Pro"/>
              </a:rPr>
              <a:t>Dế Mèn </a:t>
            </a:r>
          </a:p>
          <a:p>
            <a:pPr algn="just">
              <a:lnSpc>
                <a:spcPts val="5879"/>
              </a:lnSpc>
              <a:spcBef>
                <a:spcPct val="0"/>
              </a:spcBef>
            </a:pPr>
            <a:r>
              <a:rPr lang="en-US" sz="4199">
                <a:solidFill>
                  <a:srgbClr val="50128D"/>
                </a:solidFill>
                <a:latin typeface="#9Slide05 Aphrodite Pro"/>
              </a:rPr>
              <a:t>phiêu lưu kí</a:t>
            </a:r>
          </a:p>
        </p:txBody>
      </p:sp>
      <p:sp>
        <p:nvSpPr>
          <p:cNvPr id="18" name="TextBox 18"/>
          <p:cNvSpPr txBox="1"/>
          <p:nvPr/>
        </p:nvSpPr>
        <p:spPr>
          <a:xfrm>
            <a:off x="7671668" y="8089355"/>
            <a:ext cx="6144633" cy="741023"/>
          </a:xfrm>
          <a:prstGeom prst="rect">
            <a:avLst/>
          </a:prstGeom>
        </p:spPr>
        <p:txBody>
          <a:bodyPr lIns="0" tIns="0" rIns="0" bIns="0" rtlCol="0" anchor="t">
            <a:spAutoFit/>
          </a:bodyPr>
          <a:lstStyle/>
          <a:p>
            <a:pPr algn="just">
              <a:lnSpc>
                <a:spcPts val="5879"/>
              </a:lnSpc>
              <a:spcBef>
                <a:spcPct val="0"/>
              </a:spcBef>
            </a:pPr>
            <a:r>
              <a:rPr lang="en-US" sz="4199">
                <a:solidFill>
                  <a:srgbClr val="50128D"/>
                </a:solidFill>
                <a:latin typeface="#9Slide05 Aphrodite Pro"/>
              </a:rPr>
              <a:t>Cô bé bán diêm</a:t>
            </a:r>
          </a:p>
        </p:txBody>
      </p:sp>
      <p:sp>
        <p:nvSpPr>
          <p:cNvPr id="19" name="TextBox 19"/>
          <p:cNvSpPr txBox="1"/>
          <p:nvPr/>
        </p:nvSpPr>
        <p:spPr>
          <a:xfrm>
            <a:off x="13090059" y="8089355"/>
            <a:ext cx="6144633" cy="741023"/>
          </a:xfrm>
          <a:prstGeom prst="rect">
            <a:avLst/>
          </a:prstGeom>
        </p:spPr>
        <p:txBody>
          <a:bodyPr lIns="0" tIns="0" rIns="0" bIns="0" rtlCol="0" anchor="t">
            <a:spAutoFit/>
          </a:bodyPr>
          <a:lstStyle/>
          <a:p>
            <a:pPr algn="just">
              <a:lnSpc>
                <a:spcPts val="5879"/>
              </a:lnSpc>
              <a:spcBef>
                <a:spcPct val="0"/>
              </a:spcBef>
            </a:pPr>
            <a:r>
              <a:rPr lang="en-US" sz="4199">
                <a:solidFill>
                  <a:srgbClr val="50128D"/>
                </a:solidFill>
                <a:latin typeface="#9Slide05 Aphrodite Pro"/>
              </a:rPr>
              <a:t>Tấm Cám</a:t>
            </a:r>
          </a:p>
        </p:txBody>
      </p:sp>
      <p:sp>
        <p:nvSpPr>
          <p:cNvPr id="20" name="TextBox 20"/>
          <p:cNvSpPr txBox="1"/>
          <p:nvPr/>
        </p:nvSpPr>
        <p:spPr>
          <a:xfrm>
            <a:off x="4941661" y="749108"/>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pic>
        <p:nvPicPr>
          <p:cNvPr id="1026" name="Picture 2" descr="Truyện Tấm Cám ở Nam Bộ">
            <a:extLst>
              <a:ext uri="{FF2B5EF4-FFF2-40B4-BE49-F238E27FC236}">
                <a16:creationId xmlns:a16="http://schemas.microsoft.com/office/drawing/2014/main" xmlns="" id="{551BFE5E-2C16-3A08-6ED6-A9227AAFDB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030200" y="3543300"/>
            <a:ext cx="3429000" cy="4025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07794" y="332233"/>
            <a:ext cx="18193530" cy="9733852"/>
          </a:xfrm>
          <a:custGeom>
            <a:avLst/>
            <a:gdLst/>
            <a:ahLst/>
            <a:cxnLst/>
            <a:rect l="l" t="t" r="r" b="b"/>
            <a:pathLst>
              <a:path w="18193530" h="9733852">
                <a:moveTo>
                  <a:pt x="0" y="0"/>
                </a:moveTo>
                <a:lnTo>
                  <a:pt x="18193530" y="0"/>
                </a:lnTo>
                <a:lnTo>
                  <a:pt x="18193530" y="9733852"/>
                </a:lnTo>
                <a:lnTo>
                  <a:pt x="0" y="973385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8603567" y="6828247"/>
            <a:ext cx="1080866" cy="1084811"/>
          </a:xfrm>
          <a:custGeom>
            <a:avLst/>
            <a:gdLst/>
            <a:ahLst/>
            <a:cxnLst/>
            <a:rect l="l" t="t" r="r" b="b"/>
            <a:pathLst>
              <a:path w="1080866" h="1084811">
                <a:moveTo>
                  <a:pt x="0" y="0"/>
                </a:moveTo>
                <a:lnTo>
                  <a:pt x="1080866" y="0"/>
                </a:lnTo>
                <a:lnTo>
                  <a:pt x="1080866" y="1084810"/>
                </a:lnTo>
                <a:lnTo>
                  <a:pt x="0" y="10848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3630157" y="6826049"/>
            <a:ext cx="1143000" cy="1084811"/>
          </a:xfrm>
          <a:custGeom>
            <a:avLst/>
            <a:gdLst/>
            <a:ahLst/>
            <a:cxnLst/>
            <a:rect l="l" t="t" r="r" b="b"/>
            <a:pathLst>
              <a:path w="1143000" h="1084811">
                <a:moveTo>
                  <a:pt x="0" y="0"/>
                </a:moveTo>
                <a:lnTo>
                  <a:pt x="1143000" y="0"/>
                </a:lnTo>
                <a:lnTo>
                  <a:pt x="1143000" y="1084811"/>
                </a:lnTo>
                <a:lnTo>
                  <a:pt x="0" y="108481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444498" y="1084359"/>
            <a:ext cx="1098795" cy="1084811"/>
          </a:xfrm>
          <a:custGeom>
            <a:avLst/>
            <a:gdLst/>
            <a:ahLst/>
            <a:cxnLst/>
            <a:rect l="l" t="t" r="r" b="b"/>
            <a:pathLst>
              <a:path w="1098795" h="1084811">
                <a:moveTo>
                  <a:pt x="0" y="0"/>
                </a:moveTo>
                <a:lnTo>
                  <a:pt x="1098795" y="0"/>
                </a:lnTo>
                <a:lnTo>
                  <a:pt x="1098795" y="1084810"/>
                </a:lnTo>
                <a:lnTo>
                  <a:pt x="0" y="108481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8712531" y="4055410"/>
            <a:ext cx="862938" cy="1634727"/>
          </a:xfrm>
          <a:custGeom>
            <a:avLst/>
            <a:gdLst/>
            <a:ahLst/>
            <a:cxnLst/>
            <a:rect l="l" t="t" r="r" b="b"/>
            <a:pathLst>
              <a:path w="862938" h="1634727">
                <a:moveTo>
                  <a:pt x="0" y="0"/>
                </a:moveTo>
                <a:lnTo>
                  <a:pt x="862938" y="0"/>
                </a:lnTo>
                <a:lnTo>
                  <a:pt x="862938" y="1634727"/>
                </a:lnTo>
                <a:lnTo>
                  <a:pt x="0" y="1634727"/>
                </a:lnTo>
                <a:lnTo>
                  <a:pt x="0" y="0"/>
                </a:lnTo>
                <a:close/>
              </a:path>
            </a:pathLst>
          </a:custGeom>
          <a:blipFill>
            <a:blip r:embed="rId11">
              <a:extLst>
                <a:ext uri="{96DAC541-7B7A-43D3-8B79-37D633B846F1}">
                  <asvg:svgBlip xmlns="" xmlns:asvg="http://schemas.microsoft.com/office/drawing/2016/SVG/main" r:embed="rId12"/>
                </a:ext>
              </a:extLst>
            </a:blip>
            <a:stretch>
              <a:fillRect b="-27339"/>
            </a:stretch>
          </a:blipFill>
        </p:spPr>
      </p:sp>
      <p:sp>
        <p:nvSpPr>
          <p:cNvPr id="8" name="Freeform 8"/>
          <p:cNvSpPr/>
          <p:nvPr/>
        </p:nvSpPr>
        <p:spPr>
          <a:xfrm>
            <a:off x="13531339" y="3965328"/>
            <a:ext cx="1340637" cy="1133447"/>
          </a:xfrm>
          <a:custGeom>
            <a:avLst/>
            <a:gdLst/>
            <a:ahLst/>
            <a:cxnLst/>
            <a:rect l="l" t="t" r="r" b="b"/>
            <a:pathLst>
              <a:path w="1340637" h="1133447">
                <a:moveTo>
                  <a:pt x="0" y="0"/>
                </a:moveTo>
                <a:lnTo>
                  <a:pt x="1340636" y="0"/>
                </a:lnTo>
                <a:lnTo>
                  <a:pt x="1340636" y="1133448"/>
                </a:lnTo>
                <a:lnTo>
                  <a:pt x="0" y="113344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9" name="Group 9"/>
          <p:cNvGrpSpPr/>
          <p:nvPr/>
        </p:nvGrpSpPr>
        <p:grpSpPr>
          <a:xfrm>
            <a:off x="2543293" y="5355951"/>
            <a:ext cx="3086100" cy="1212923"/>
            <a:chOff x="0" y="0"/>
            <a:chExt cx="812800" cy="319453"/>
          </a:xfrm>
        </p:grpSpPr>
        <p:sp>
          <p:nvSpPr>
            <p:cNvPr id="10" name="Freeform 10"/>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5964378" y="1667834"/>
            <a:ext cx="6359243" cy="1697355"/>
          </a:xfrm>
          <a:prstGeom prst="rect">
            <a:avLst/>
          </a:prstGeom>
        </p:spPr>
        <p:txBody>
          <a:bodyPr lIns="0" tIns="0" rIns="0" bIns="0" rtlCol="0" anchor="t">
            <a:spAutoFit/>
          </a:bodyPr>
          <a:lstStyle/>
          <a:p>
            <a:pPr algn="ctr">
              <a:lnSpc>
                <a:spcPts val="6660"/>
              </a:lnSpc>
            </a:pPr>
            <a:r>
              <a:rPr lang="en-US" sz="6000" spc="198">
                <a:solidFill>
                  <a:srgbClr val="583B8A"/>
                </a:solidFill>
                <a:latin typeface="Wedges"/>
              </a:rPr>
              <a:t>Project overview</a:t>
            </a:r>
          </a:p>
        </p:txBody>
      </p:sp>
      <p:sp>
        <p:nvSpPr>
          <p:cNvPr id="13" name="TextBox 13"/>
          <p:cNvSpPr txBox="1"/>
          <p:nvPr/>
        </p:nvSpPr>
        <p:spPr>
          <a:xfrm>
            <a:off x="2761996"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14" name="Group 14"/>
          <p:cNvGrpSpPr/>
          <p:nvPr/>
        </p:nvGrpSpPr>
        <p:grpSpPr>
          <a:xfrm>
            <a:off x="2543293" y="8045377"/>
            <a:ext cx="3086100" cy="1212923"/>
            <a:chOff x="0" y="0"/>
            <a:chExt cx="812800" cy="319453"/>
          </a:xfrm>
        </p:grpSpPr>
        <p:sp>
          <p:nvSpPr>
            <p:cNvPr id="15" name="Freeform 15"/>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16" name="TextBox 1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2761996"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18" name="Group 18"/>
          <p:cNvGrpSpPr/>
          <p:nvPr/>
        </p:nvGrpSpPr>
        <p:grpSpPr>
          <a:xfrm>
            <a:off x="7600950" y="8045377"/>
            <a:ext cx="3086100" cy="1212923"/>
            <a:chOff x="0" y="0"/>
            <a:chExt cx="812800" cy="319453"/>
          </a:xfrm>
        </p:grpSpPr>
        <p:sp>
          <p:nvSpPr>
            <p:cNvPr id="19" name="Freeform 19"/>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0" name="TextBox 20"/>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1" name="TextBox 21"/>
          <p:cNvSpPr txBox="1"/>
          <p:nvPr/>
        </p:nvSpPr>
        <p:spPr>
          <a:xfrm>
            <a:off x="7819653"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22" name="Group 22"/>
          <p:cNvGrpSpPr/>
          <p:nvPr/>
        </p:nvGrpSpPr>
        <p:grpSpPr>
          <a:xfrm>
            <a:off x="12658607" y="8045377"/>
            <a:ext cx="3086100" cy="1212923"/>
            <a:chOff x="0" y="0"/>
            <a:chExt cx="812800" cy="319453"/>
          </a:xfrm>
        </p:grpSpPr>
        <p:sp>
          <p:nvSpPr>
            <p:cNvPr id="23" name="Freeform 23"/>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4" name="TextBox 2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5" name="TextBox 25"/>
          <p:cNvSpPr txBox="1"/>
          <p:nvPr/>
        </p:nvSpPr>
        <p:spPr>
          <a:xfrm>
            <a:off x="12877310" y="8389583"/>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26" name="Group 26"/>
          <p:cNvGrpSpPr/>
          <p:nvPr/>
        </p:nvGrpSpPr>
        <p:grpSpPr>
          <a:xfrm>
            <a:off x="7600950" y="5355951"/>
            <a:ext cx="3086100" cy="1212923"/>
            <a:chOff x="0" y="0"/>
            <a:chExt cx="812800" cy="319453"/>
          </a:xfrm>
        </p:grpSpPr>
        <p:sp>
          <p:nvSpPr>
            <p:cNvPr id="27" name="Freeform 27"/>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28" name="TextBox 2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7819653"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grpSp>
        <p:nvGrpSpPr>
          <p:cNvPr id="30" name="Group 30"/>
          <p:cNvGrpSpPr/>
          <p:nvPr/>
        </p:nvGrpSpPr>
        <p:grpSpPr>
          <a:xfrm>
            <a:off x="12658607" y="5355951"/>
            <a:ext cx="3086100" cy="1212923"/>
            <a:chOff x="0" y="0"/>
            <a:chExt cx="812800" cy="319453"/>
          </a:xfrm>
        </p:grpSpPr>
        <p:sp>
          <p:nvSpPr>
            <p:cNvPr id="31" name="Freeform 31"/>
            <p:cNvSpPr/>
            <p:nvPr/>
          </p:nvSpPr>
          <p:spPr>
            <a:xfrm>
              <a:off x="0" y="0"/>
              <a:ext cx="812800" cy="319453"/>
            </a:xfrm>
            <a:custGeom>
              <a:avLst/>
              <a:gdLst/>
              <a:ahLst/>
              <a:cxnLst/>
              <a:rect l="l" t="t" r="r" b="b"/>
              <a:pathLst>
                <a:path w="812800" h="319453">
                  <a:moveTo>
                    <a:pt x="50173" y="0"/>
                  </a:moveTo>
                  <a:lnTo>
                    <a:pt x="762627" y="0"/>
                  </a:lnTo>
                  <a:cubicBezTo>
                    <a:pt x="775934" y="0"/>
                    <a:pt x="788695" y="5286"/>
                    <a:pt x="798105" y="14695"/>
                  </a:cubicBezTo>
                  <a:cubicBezTo>
                    <a:pt x="807514" y="24105"/>
                    <a:pt x="812800" y="36866"/>
                    <a:pt x="812800" y="50173"/>
                  </a:cubicBezTo>
                  <a:lnTo>
                    <a:pt x="812800" y="269280"/>
                  </a:lnTo>
                  <a:cubicBezTo>
                    <a:pt x="812800" y="282587"/>
                    <a:pt x="807514" y="295349"/>
                    <a:pt x="798105" y="304758"/>
                  </a:cubicBezTo>
                  <a:cubicBezTo>
                    <a:pt x="788695" y="314167"/>
                    <a:pt x="775934" y="319453"/>
                    <a:pt x="762627" y="319453"/>
                  </a:cubicBezTo>
                  <a:lnTo>
                    <a:pt x="50173" y="319453"/>
                  </a:lnTo>
                  <a:cubicBezTo>
                    <a:pt x="36866" y="319453"/>
                    <a:pt x="24105" y="314167"/>
                    <a:pt x="14695" y="304758"/>
                  </a:cubicBezTo>
                  <a:cubicBezTo>
                    <a:pt x="5286" y="295349"/>
                    <a:pt x="0" y="282587"/>
                    <a:pt x="0" y="269280"/>
                  </a:cubicBezTo>
                  <a:lnTo>
                    <a:pt x="0" y="50173"/>
                  </a:lnTo>
                  <a:cubicBezTo>
                    <a:pt x="0" y="36866"/>
                    <a:pt x="5286" y="24105"/>
                    <a:pt x="14695" y="14695"/>
                  </a:cubicBezTo>
                  <a:cubicBezTo>
                    <a:pt x="24105" y="5286"/>
                    <a:pt x="36866" y="0"/>
                    <a:pt x="50173" y="0"/>
                  </a:cubicBezTo>
                  <a:close/>
                </a:path>
              </a:pathLst>
            </a:custGeom>
            <a:solidFill>
              <a:srgbClr val="DCCBFF"/>
            </a:solidFill>
          </p:spPr>
        </p:sp>
        <p:sp>
          <p:nvSpPr>
            <p:cNvPr id="32" name="TextBox 32"/>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33" name="TextBox 33"/>
          <p:cNvSpPr txBox="1"/>
          <p:nvPr/>
        </p:nvSpPr>
        <p:spPr>
          <a:xfrm>
            <a:off x="12877310" y="5700158"/>
            <a:ext cx="2648695" cy="457835"/>
          </a:xfrm>
          <a:prstGeom prst="rect">
            <a:avLst/>
          </a:prstGeom>
        </p:spPr>
        <p:txBody>
          <a:bodyPr lIns="0" tIns="0" rIns="0" bIns="0" rtlCol="0" anchor="t">
            <a:spAutoFit/>
          </a:bodyPr>
          <a:lstStyle/>
          <a:p>
            <a:pPr algn="ctr">
              <a:lnSpc>
                <a:spcPts val="3640"/>
              </a:lnSpc>
            </a:pPr>
            <a:r>
              <a:rPr lang="en-US" sz="2600">
                <a:solidFill>
                  <a:srgbClr val="301D50"/>
                </a:solidFill>
                <a:latin typeface="Poppins"/>
              </a:rPr>
              <a:t>Background</a:t>
            </a:r>
          </a:p>
        </p:txBody>
      </p:sp>
      <p:sp>
        <p:nvSpPr>
          <p:cNvPr id="34" name="Freeform 34"/>
          <p:cNvSpPr/>
          <p:nvPr/>
        </p:nvSpPr>
        <p:spPr>
          <a:xfrm>
            <a:off x="17588865" y="1140017"/>
            <a:ext cx="793743" cy="8118283"/>
          </a:xfrm>
          <a:custGeom>
            <a:avLst/>
            <a:gdLst/>
            <a:ahLst/>
            <a:cxnLst/>
            <a:rect l="l" t="t" r="r" b="b"/>
            <a:pathLst>
              <a:path w="793743" h="8118283">
                <a:moveTo>
                  <a:pt x="0" y="0"/>
                </a:moveTo>
                <a:lnTo>
                  <a:pt x="793743" y="0"/>
                </a:lnTo>
                <a:lnTo>
                  <a:pt x="793743" y="8118283"/>
                </a:lnTo>
                <a:lnTo>
                  <a:pt x="0" y="811828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5" name="Freeform 35"/>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6" name="Group 36"/>
          <p:cNvGrpSpPr/>
          <p:nvPr/>
        </p:nvGrpSpPr>
        <p:grpSpPr>
          <a:xfrm>
            <a:off x="3883652" y="786724"/>
            <a:ext cx="9521870" cy="1212923"/>
            <a:chOff x="0" y="0"/>
            <a:chExt cx="2507818" cy="319453"/>
          </a:xfrm>
        </p:grpSpPr>
        <p:sp>
          <p:nvSpPr>
            <p:cNvPr id="37" name="Freeform 37"/>
            <p:cNvSpPr/>
            <p:nvPr/>
          </p:nvSpPr>
          <p:spPr>
            <a:xfrm>
              <a:off x="0" y="0"/>
              <a:ext cx="2507818" cy="319453"/>
            </a:xfrm>
            <a:custGeom>
              <a:avLst/>
              <a:gdLst/>
              <a:ahLst/>
              <a:cxnLst/>
              <a:rect l="l" t="t" r="r" b="b"/>
              <a:pathLst>
                <a:path w="2507818" h="319453">
                  <a:moveTo>
                    <a:pt x="16261" y="0"/>
                  </a:moveTo>
                  <a:lnTo>
                    <a:pt x="2491556" y="0"/>
                  </a:lnTo>
                  <a:cubicBezTo>
                    <a:pt x="2500537" y="0"/>
                    <a:pt x="2507818" y="7280"/>
                    <a:pt x="2507818" y="16261"/>
                  </a:cubicBezTo>
                  <a:lnTo>
                    <a:pt x="2507818" y="303192"/>
                  </a:lnTo>
                  <a:cubicBezTo>
                    <a:pt x="2507818" y="312173"/>
                    <a:pt x="2500537" y="319453"/>
                    <a:pt x="2491556" y="319453"/>
                  </a:cubicBezTo>
                  <a:lnTo>
                    <a:pt x="16261" y="319453"/>
                  </a:lnTo>
                  <a:cubicBezTo>
                    <a:pt x="11949" y="319453"/>
                    <a:pt x="7812" y="317740"/>
                    <a:pt x="4763" y="314690"/>
                  </a:cubicBezTo>
                  <a:cubicBezTo>
                    <a:pt x="1713" y="311641"/>
                    <a:pt x="0" y="307505"/>
                    <a:pt x="0" y="303192"/>
                  </a:cubicBezTo>
                  <a:lnTo>
                    <a:pt x="0" y="16261"/>
                  </a:lnTo>
                  <a:cubicBezTo>
                    <a:pt x="0" y="11949"/>
                    <a:pt x="1713" y="7812"/>
                    <a:pt x="4763" y="4763"/>
                  </a:cubicBezTo>
                  <a:cubicBezTo>
                    <a:pt x="7812" y="1713"/>
                    <a:pt x="11949" y="0"/>
                    <a:pt x="16261" y="0"/>
                  </a:cubicBezTo>
                  <a:close/>
                </a:path>
              </a:pathLst>
            </a:custGeom>
            <a:solidFill>
              <a:srgbClr val="DCCBFF"/>
            </a:solidFill>
          </p:spPr>
        </p:sp>
        <p:sp>
          <p:nvSpPr>
            <p:cNvPr id="38" name="TextBox 3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39" name="Group 39"/>
          <p:cNvGrpSpPr/>
          <p:nvPr/>
        </p:nvGrpSpPr>
        <p:grpSpPr>
          <a:xfrm>
            <a:off x="6531468" y="952501"/>
            <a:ext cx="5225064" cy="3556247"/>
            <a:chOff x="0" y="-355928"/>
            <a:chExt cx="1376148" cy="936625"/>
          </a:xfrm>
        </p:grpSpPr>
        <p:sp>
          <p:nvSpPr>
            <p:cNvPr id="40" name="Freeform 40"/>
            <p:cNvSpPr/>
            <p:nvPr/>
          </p:nvSpPr>
          <p:spPr>
            <a:xfrm>
              <a:off x="0" y="0"/>
              <a:ext cx="1376148" cy="234357"/>
            </a:xfrm>
            <a:custGeom>
              <a:avLst/>
              <a:gdLst/>
              <a:ahLst/>
              <a:cxnLst/>
              <a:rect l="l" t="t" r="r" b="b"/>
              <a:pathLst>
                <a:path w="1376148" h="234357">
                  <a:moveTo>
                    <a:pt x="29634" y="0"/>
                  </a:moveTo>
                  <a:lnTo>
                    <a:pt x="1346515" y="0"/>
                  </a:lnTo>
                  <a:cubicBezTo>
                    <a:pt x="1354374" y="0"/>
                    <a:pt x="1361912" y="3122"/>
                    <a:pt x="1367469" y="8680"/>
                  </a:cubicBezTo>
                  <a:cubicBezTo>
                    <a:pt x="1373026" y="14237"/>
                    <a:pt x="1376148" y="21774"/>
                    <a:pt x="1376148" y="29634"/>
                  </a:cubicBezTo>
                  <a:lnTo>
                    <a:pt x="1376148" y="204723"/>
                  </a:lnTo>
                  <a:cubicBezTo>
                    <a:pt x="1376148" y="212582"/>
                    <a:pt x="1373026" y="220120"/>
                    <a:pt x="1367469" y="225677"/>
                  </a:cubicBezTo>
                  <a:cubicBezTo>
                    <a:pt x="1361912" y="231235"/>
                    <a:pt x="1354374" y="234357"/>
                    <a:pt x="1346515" y="234357"/>
                  </a:cubicBezTo>
                  <a:lnTo>
                    <a:pt x="29634" y="234357"/>
                  </a:lnTo>
                  <a:cubicBezTo>
                    <a:pt x="21774" y="234357"/>
                    <a:pt x="14237" y="231235"/>
                    <a:pt x="8680" y="225677"/>
                  </a:cubicBezTo>
                  <a:cubicBezTo>
                    <a:pt x="3122" y="220120"/>
                    <a:pt x="0" y="212582"/>
                    <a:pt x="0" y="204723"/>
                  </a:cubicBezTo>
                  <a:lnTo>
                    <a:pt x="0" y="29634"/>
                  </a:lnTo>
                  <a:cubicBezTo>
                    <a:pt x="0" y="21774"/>
                    <a:pt x="3122" y="14237"/>
                    <a:pt x="8680" y="8680"/>
                  </a:cubicBezTo>
                  <a:cubicBezTo>
                    <a:pt x="14237" y="3122"/>
                    <a:pt x="21774" y="0"/>
                    <a:pt x="29634" y="0"/>
                  </a:cubicBezTo>
                  <a:close/>
                </a:path>
              </a:pathLst>
            </a:custGeom>
            <a:solidFill>
              <a:srgbClr val="DCCBFF"/>
            </a:solidFill>
          </p:spPr>
        </p:sp>
        <p:sp>
          <p:nvSpPr>
            <p:cNvPr id="41" name="TextBox 41"/>
            <p:cNvSpPr txBox="1"/>
            <p:nvPr/>
          </p:nvSpPr>
          <p:spPr>
            <a:xfrm>
              <a:off x="45862" y="-355928"/>
              <a:ext cx="812800" cy="936625"/>
            </a:xfrm>
            <a:prstGeom prst="rect">
              <a:avLst/>
            </a:prstGeom>
          </p:spPr>
          <p:txBody>
            <a:bodyPr lIns="50800" tIns="50800" rIns="50800" bIns="50800" rtlCol="0" anchor="ctr"/>
            <a:lstStyle/>
            <a:p>
              <a:pPr algn="ctr">
                <a:lnSpc>
                  <a:spcPts val="5459"/>
                </a:lnSpc>
              </a:pPr>
              <a:r>
                <a:rPr lang="en-US" sz="3899">
                  <a:solidFill>
                    <a:srgbClr val="583B8A"/>
                  </a:solidFill>
                  <a:latin typeface="#9Slide07 Crocante 1"/>
                </a:rPr>
                <a:t>Ý NGHĨA</a:t>
              </a:r>
            </a:p>
          </p:txBody>
        </p:sp>
      </p:grpSp>
      <p:sp>
        <p:nvSpPr>
          <p:cNvPr id="42" name="Freeform 42"/>
          <p:cNvSpPr/>
          <p:nvPr/>
        </p:nvSpPr>
        <p:spPr>
          <a:xfrm>
            <a:off x="5629393" y="2169169"/>
            <a:ext cx="1340637" cy="1133447"/>
          </a:xfrm>
          <a:custGeom>
            <a:avLst/>
            <a:gdLst/>
            <a:ahLst/>
            <a:cxnLst/>
            <a:rect l="l" t="t" r="r" b="b"/>
            <a:pathLst>
              <a:path w="1340637" h="1133447">
                <a:moveTo>
                  <a:pt x="0" y="0"/>
                </a:moveTo>
                <a:lnTo>
                  <a:pt x="1340637" y="0"/>
                </a:lnTo>
                <a:lnTo>
                  <a:pt x="1340637" y="1133447"/>
                </a:lnTo>
                <a:lnTo>
                  <a:pt x="0" y="113344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43" name="Group 43"/>
          <p:cNvGrpSpPr/>
          <p:nvPr/>
        </p:nvGrpSpPr>
        <p:grpSpPr>
          <a:xfrm>
            <a:off x="7175845" y="3471153"/>
            <a:ext cx="10132522" cy="5787147"/>
            <a:chOff x="0" y="0"/>
            <a:chExt cx="2668648" cy="1524187"/>
          </a:xfrm>
        </p:grpSpPr>
        <p:sp>
          <p:nvSpPr>
            <p:cNvPr id="44" name="Freeform 44"/>
            <p:cNvSpPr/>
            <p:nvPr/>
          </p:nvSpPr>
          <p:spPr>
            <a:xfrm>
              <a:off x="0" y="0"/>
              <a:ext cx="2668648" cy="1524187"/>
            </a:xfrm>
            <a:custGeom>
              <a:avLst/>
              <a:gdLst/>
              <a:ahLst/>
              <a:cxnLst/>
              <a:rect l="l" t="t" r="r" b="b"/>
              <a:pathLst>
                <a:path w="2668648" h="1524187">
                  <a:moveTo>
                    <a:pt x="15281" y="0"/>
                  </a:moveTo>
                  <a:lnTo>
                    <a:pt x="2653367" y="0"/>
                  </a:lnTo>
                  <a:cubicBezTo>
                    <a:pt x="2661806" y="0"/>
                    <a:pt x="2668648" y="6842"/>
                    <a:pt x="2668648" y="15281"/>
                  </a:cubicBezTo>
                  <a:lnTo>
                    <a:pt x="2668648" y="1508906"/>
                  </a:lnTo>
                  <a:cubicBezTo>
                    <a:pt x="2668648" y="1512959"/>
                    <a:pt x="2667038" y="1516845"/>
                    <a:pt x="2664172" y="1519711"/>
                  </a:cubicBezTo>
                  <a:cubicBezTo>
                    <a:pt x="2661306" y="1522577"/>
                    <a:pt x="2657419" y="1524187"/>
                    <a:pt x="2653367" y="1524187"/>
                  </a:cubicBezTo>
                  <a:lnTo>
                    <a:pt x="15281" y="1524187"/>
                  </a:lnTo>
                  <a:cubicBezTo>
                    <a:pt x="11228" y="1524187"/>
                    <a:pt x="7342" y="1522577"/>
                    <a:pt x="4476" y="1519711"/>
                  </a:cubicBezTo>
                  <a:cubicBezTo>
                    <a:pt x="1610" y="1516845"/>
                    <a:pt x="0" y="1512959"/>
                    <a:pt x="0" y="1508906"/>
                  </a:cubicBezTo>
                  <a:lnTo>
                    <a:pt x="0" y="15281"/>
                  </a:lnTo>
                  <a:cubicBezTo>
                    <a:pt x="0" y="11228"/>
                    <a:pt x="1610" y="7342"/>
                    <a:pt x="4476" y="4476"/>
                  </a:cubicBezTo>
                  <a:cubicBezTo>
                    <a:pt x="7342" y="1610"/>
                    <a:pt x="11228" y="0"/>
                    <a:pt x="15281" y="0"/>
                  </a:cubicBezTo>
                  <a:close/>
                </a:path>
              </a:pathLst>
            </a:custGeom>
            <a:solidFill>
              <a:srgbClr val="583B8A">
                <a:alpha val="84706"/>
              </a:srgbClr>
            </a:solidFill>
          </p:spPr>
        </p:sp>
        <p:sp>
          <p:nvSpPr>
            <p:cNvPr id="45" name="TextBox 45"/>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46" name="Freeform 46"/>
          <p:cNvSpPr/>
          <p:nvPr/>
        </p:nvSpPr>
        <p:spPr>
          <a:xfrm>
            <a:off x="1442620" y="4055410"/>
            <a:ext cx="5950924" cy="5415340"/>
          </a:xfrm>
          <a:custGeom>
            <a:avLst/>
            <a:gdLst/>
            <a:ahLst/>
            <a:cxnLst/>
            <a:rect l="l" t="t" r="r" b="b"/>
            <a:pathLst>
              <a:path w="5950924" h="5415340">
                <a:moveTo>
                  <a:pt x="0" y="0"/>
                </a:moveTo>
                <a:lnTo>
                  <a:pt x="5950924" y="0"/>
                </a:lnTo>
                <a:lnTo>
                  <a:pt x="5950924" y="5415341"/>
                </a:lnTo>
                <a:lnTo>
                  <a:pt x="0" y="541534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47" name="TextBox 47"/>
          <p:cNvSpPr txBox="1"/>
          <p:nvPr/>
        </p:nvSpPr>
        <p:spPr>
          <a:xfrm>
            <a:off x="7175845" y="3872583"/>
            <a:ext cx="9642662" cy="4908087"/>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Nhờ có tưởng tượng, tất cả những hình ảnh, màu sắc, âm thanh, hình khối… của một sự vật, con người, cảnh sắc, … được tác giả miêu tả trong tác phẩm đều có thể hiện lên trước mắt chúng ta như thật.</a:t>
            </a:r>
          </a:p>
          <a:p>
            <a:pPr marL="863599" lvl="1" indent="-431800" algn="just">
              <a:lnSpc>
                <a:spcPts val="5599"/>
              </a:lnSpc>
              <a:buFont typeface="Arial"/>
              <a:buChar char="•"/>
            </a:pPr>
            <a:r>
              <a:rPr lang="en-US" sz="3999">
                <a:solidFill>
                  <a:srgbClr val="FFFFFF"/>
                </a:solidFill>
                <a:latin typeface="Roboto Condensed"/>
              </a:rPr>
              <a:t>Giúp người đọc như nhập vào thế giới cảnh sắc và nội tâm của nhân vật.</a:t>
            </a:r>
          </a:p>
        </p:txBody>
      </p:sp>
      <p:sp>
        <p:nvSpPr>
          <p:cNvPr id="48" name="TextBox 48"/>
          <p:cNvSpPr txBox="1"/>
          <p:nvPr/>
        </p:nvSpPr>
        <p:spPr>
          <a:xfrm>
            <a:off x="4941661" y="749108"/>
            <a:ext cx="7405854" cy="1058518"/>
          </a:xfrm>
          <a:prstGeom prst="rect">
            <a:avLst/>
          </a:prstGeom>
        </p:spPr>
        <p:txBody>
          <a:bodyPr lIns="0" tIns="0" rIns="0" bIns="0" rtlCol="0" anchor="t">
            <a:spAutoFit/>
          </a:bodyPr>
          <a:lstStyle/>
          <a:p>
            <a:pPr algn="just">
              <a:lnSpc>
                <a:spcPts val="8960"/>
              </a:lnSpc>
            </a:pPr>
            <a:r>
              <a:rPr lang="en-US" sz="5600">
                <a:solidFill>
                  <a:srgbClr val="50128D"/>
                </a:solidFill>
                <a:latin typeface="Fraunces Bold"/>
              </a:rPr>
              <a:t>2. TƯỞNG TƯỢNG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animEffect transition="in" filter="fade">
                                      <p:cBhvr>
                                        <p:cTn id="7" dur="1000"/>
                                        <p:tgtEl>
                                          <p:spTgt spid="47">
                                            <p:txEl>
                                              <p:pRg st="0" end="0"/>
                                            </p:txEl>
                                          </p:spTgt>
                                        </p:tgtEl>
                                      </p:cBhvr>
                                    </p:animEffect>
                                    <p:anim calcmode="lin" valueType="num">
                                      <p:cBhvr>
                                        <p:cTn id="8" dur="10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7">
                                            <p:txEl>
                                              <p:pRg st="1" end="1"/>
                                            </p:txEl>
                                          </p:spTgt>
                                        </p:tgtEl>
                                        <p:attrNameLst>
                                          <p:attrName>style.visibility</p:attrName>
                                        </p:attrNameLst>
                                      </p:cBhvr>
                                      <p:to>
                                        <p:strVal val="visible"/>
                                      </p:to>
                                    </p:set>
                                    <p:animEffect transition="in" filter="fade">
                                      <p:cBhvr>
                                        <p:cTn id="14" dur="1000"/>
                                        <p:tgtEl>
                                          <p:spTgt spid="47">
                                            <p:txEl>
                                              <p:pRg st="1" end="1"/>
                                            </p:txEl>
                                          </p:spTgt>
                                        </p:tgtEl>
                                      </p:cBhvr>
                                    </p:animEffect>
                                    <p:anim calcmode="lin" valueType="num">
                                      <p:cBhvr>
                                        <p:cTn id="15" dur="10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773252" y="607723"/>
            <a:ext cx="16741496" cy="9071555"/>
          </a:xfrm>
          <a:custGeom>
            <a:avLst/>
            <a:gdLst/>
            <a:ahLst/>
            <a:cxnLst/>
            <a:rect l="l" t="t" r="r" b="b"/>
            <a:pathLst>
              <a:path w="16741496" h="9071555">
                <a:moveTo>
                  <a:pt x="0" y="0"/>
                </a:moveTo>
                <a:lnTo>
                  <a:pt x="16741496" y="0"/>
                </a:lnTo>
                <a:lnTo>
                  <a:pt x="16741496"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317962" y="5121556"/>
            <a:ext cx="710738" cy="4114800"/>
          </a:xfrm>
          <a:custGeom>
            <a:avLst/>
            <a:gdLst/>
            <a:ahLst/>
            <a:cxnLst/>
            <a:rect l="l" t="t" r="r" b="b"/>
            <a:pathLst>
              <a:path w="710738" h="4114800">
                <a:moveTo>
                  <a:pt x="0" y="0"/>
                </a:moveTo>
                <a:lnTo>
                  <a:pt x="710738" y="0"/>
                </a:lnTo>
                <a:lnTo>
                  <a:pt x="710738"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7279701" y="1198741"/>
            <a:ext cx="793743" cy="3384176"/>
          </a:xfrm>
          <a:custGeom>
            <a:avLst/>
            <a:gdLst/>
            <a:ahLst/>
            <a:cxnLst/>
            <a:rect l="l" t="t" r="r" b="b"/>
            <a:pathLst>
              <a:path w="793743" h="3384176">
                <a:moveTo>
                  <a:pt x="0" y="0"/>
                </a:moveTo>
                <a:lnTo>
                  <a:pt x="793743" y="0"/>
                </a:lnTo>
                <a:lnTo>
                  <a:pt x="793743" y="3384176"/>
                </a:lnTo>
                <a:lnTo>
                  <a:pt x="0" y="338417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6" name="Group 6"/>
          <p:cNvGrpSpPr/>
          <p:nvPr/>
        </p:nvGrpSpPr>
        <p:grpSpPr>
          <a:xfrm>
            <a:off x="1548366" y="1199011"/>
            <a:ext cx="2866625" cy="493940"/>
            <a:chOff x="0" y="0"/>
            <a:chExt cx="2358580" cy="406400"/>
          </a:xfrm>
        </p:grpSpPr>
        <p:sp>
          <p:nvSpPr>
            <p:cNvPr id="7" name="Freeform 7"/>
            <p:cNvSpPr/>
            <p:nvPr/>
          </p:nvSpPr>
          <p:spPr>
            <a:xfrm>
              <a:off x="203200" y="-326"/>
              <a:ext cx="1952180" cy="407051"/>
            </a:xfrm>
            <a:custGeom>
              <a:avLst/>
              <a:gdLst/>
              <a:ahLst/>
              <a:cxnLst/>
              <a:rect l="l" t="t" r="r" b="b"/>
              <a:pathLst>
                <a:path w="1952180" h="407051">
                  <a:moveTo>
                    <a:pt x="1952180" y="326"/>
                  </a:moveTo>
                  <a:cubicBezTo>
                    <a:pt x="1879367" y="0"/>
                    <a:pt x="1811945" y="38659"/>
                    <a:pt x="1775445" y="101663"/>
                  </a:cubicBezTo>
                  <a:cubicBezTo>
                    <a:pt x="1738944" y="164667"/>
                    <a:pt x="1738944" y="242385"/>
                    <a:pt x="1775445" y="305389"/>
                  </a:cubicBezTo>
                  <a:cubicBezTo>
                    <a:pt x="1811945" y="368393"/>
                    <a:pt x="1879367" y="407052"/>
                    <a:pt x="19521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CCBFF"/>
            </a:solidFill>
          </p:spPr>
        </p:sp>
        <p:sp>
          <p:nvSpPr>
            <p:cNvPr id="8" name="TextBox 8"/>
            <p:cNvSpPr txBox="1"/>
            <p:nvPr/>
          </p:nvSpPr>
          <p:spPr>
            <a:xfrm>
              <a:off x="0" y="-38100"/>
              <a:ext cx="812800" cy="444500"/>
            </a:xfrm>
            <a:prstGeom prst="rect">
              <a:avLst/>
            </a:prstGeom>
          </p:spPr>
          <p:txBody>
            <a:bodyPr lIns="37943" tIns="37943" rIns="37943" bIns="37943" rtlCol="0" anchor="ctr"/>
            <a:lstStyle/>
            <a:p>
              <a:pPr algn="ctr">
                <a:lnSpc>
                  <a:spcPts val="2659"/>
                </a:lnSpc>
                <a:spcBef>
                  <a:spcPct val="0"/>
                </a:spcBef>
              </a:pPr>
              <a:endParaRPr/>
            </a:p>
          </p:txBody>
        </p:sp>
      </p:grpSp>
      <p:grpSp>
        <p:nvGrpSpPr>
          <p:cNvPr id="9" name="Group 9"/>
          <p:cNvGrpSpPr/>
          <p:nvPr/>
        </p:nvGrpSpPr>
        <p:grpSpPr>
          <a:xfrm>
            <a:off x="10090250" y="1198741"/>
            <a:ext cx="2868191" cy="494210"/>
            <a:chOff x="0" y="0"/>
            <a:chExt cx="2358580" cy="406400"/>
          </a:xfrm>
        </p:grpSpPr>
        <p:sp>
          <p:nvSpPr>
            <p:cNvPr id="10" name="Freeform 10"/>
            <p:cNvSpPr/>
            <p:nvPr/>
          </p:nvSpPr>
          <p:spPr>
            <a:xfrm>
              <a:off x="203200" y="-326"/>
              <a:ext cx="1952180" cy="407051"/>
            </a:xfrm>
            <a:custGeom>
              <a:avLst/>
              <a:gdLst/>
              <a:ahLst/>
              <a:cxnLst/>
              <a:rect l="l" t="t" r="r" b="b"/>
              <a:pathLst>
                <a:path w="1952180" h="407051">
                  <a:moveTo>
                    <a:pt x="1952180" y="326"/>
                  </a:moveTo>
                  <a:cubicBezTo>
                    <a:pt x="1879367" y="0"/>
                    <a:pt x="1811945" y="38659"/>
                    <a:pt x="1775445" y="101663"/>
                  </a:cubicBezTo>
                  <a:cubicBezTo>
                    <a:pt x="1738944" y="164667"/>
                    <a:pt x="1738944" y="242385"/>
                    <a:pt x="1775445" y="305389"/>
                  </a:cubicBezTo>
                  <a:cubicBezTo>
                    <a:pt x="1811945" y="368393"/>
                    <a:pt x="1879367" y="407052"/>
                    <a:pt x="1952180"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DCCBFF"/>
            </a:solidFill>
          </p:spPr>
        </p:sp>
        <p:sp>
          <p:nvSpPr>
            <p:cNvPr id="11" name="TextBox 11"/>
            <p:cNvSpPr txBox="1"/>
            <p:nvPr/>
          </p:nvSpPr>
          <p:spPr>
            <a:xfrm>
              <a:off x="0" y="-38100"/>
              <a:ext cx="812800" cy="444500"/>
            </a:xfrm>
            <a:prstGeom prst="rect">
              <a:avLst/>
            </a:prstGeom>
          </p:spPr>
          <p:txBody>
            <a:bodyPr lIns="37963" tIns="37963" rIns="37963" bIns="37963" rtlCol="0" anchor="ctr"/>
            <a:lstStyle/>
            <a:p>
              <a:pPr algn="ctr">
                <a:lnSpc>
                  <a:spcPts val="2660"/>
                </a:lnSpc>
                <a:spcBef>
                  <a:spcPct val="0"/>
                </a:spcBef>
              </a:pPr>
              <a:endParaRPr/>
            </a:p>
          </p:txBody>
        </p:sp>
      </p:grpSp>
      <p:sp>
        <p:nvSpPr>
          <p:cNvPr id="12" name="Freeform 12"/>
          <p:cNvSpPr/>
          <p:nvPr/>
        </p:nvSpPr>
        <p:spPr>
          <a:xfrm>
            <a:off x="12382293" y="6612232"/>
            <a:ext cx="1340637" cy="1133447"/>
          </a:xfrm>
          <a:custGeom>
            <a:avLst/>
            <a:gdLst/>
            <a:ahLst/>
            <a:cxnLst/>
            <a:rect l="l" t="t" r="r" b="b"/>
            <a:pathLst>
              <a:path w="1340637" h="1133447">
                <a:moveTo>
                  <a:pt x="0" y="0"/>
                </a:moveTo>
                <a:lnTo>
                  <a:pt x="1340637" y="0"/>
                </a:lnTo>
                <a:lnTo>
                  <a:pt x="1340637" y="1133448"/>
                </a:lnTo>
                <a:lnTo>
                  <a:pt x="0" y="113344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3" name="Freeform 13"/>
          <p:cNvSpPr/>
          <p:nvPr/>
        </p:nvSpPr>
        <p:spPr>
          <a:xfrm>
            <a:off x="1548366" y="3311924"/>
            <a:ext cx="6353660" cy="6975076"/>
          </a:xfrm>
          <a:custGeom>
            <a:avLst/>
            <a:gdLst/>
            <a:ahLst/>
            <a:cxnLst/>
            <a:rect l="l" t="t" r="r" b="b"/>
            <a:pathLst>
              <a:path w="6353660" h="6975076">
                <a:moveTo>
                  <a:pt x="0" y="0"/>
                </a:moveTo>
                <a:lnTo>
                  <a:pt x="6353660" y="0"/>
                </a:lnTo>
                <a:lnTo>
                  <a:pt x="6353660" y="6975076"/>
                </a:lnTo>
                <a:lnTo>
                  <a:pt x="0" y="6975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TextBox 14"/>
          <p:cNvSpPr txBox="1"/>
          <p:nvPr/>
        </p:nvSpPr>
        <p:spPr>
          <a:xfrm>
            <a:off x="10090250" y="2967029"/>
            <a:ext cx="6543119" cy="1211470"/>
          </a:xfrm>
          <a:prstGeom prst="rect">
            <a:avLst/>
          </a:prstGeom>
        </p:spPr>
        <p:txBody>
          <a:bodyPr lIns="0" tIns="0" rIns="0" bIns="0" rtlCol="0" anchor="t">
            <a:spAutoFit/>
          </a:bodyPr>
          <a:lstStyle/>
          <a:p>
            <a:pPr algn="ctr">
              <a:lnSpc>
                <a:spcPts val="9434"/>
              </a:lnSpc>
            </a:pPr>
            <a:r>
              <a:rPr lang="en-US" sz="8499" spc="280">
                <a:solidFill>
                  <a:srgbClr val="583B8A"/>
                </a:solidFill>
                <a:latin typeface="Wedges"/>
              </a:rPr>
              <a:t>khám phá</a:t>
            </a:r>
          </a:p>
        </p:txBody>
      </p:sp>
      <p:sp>
        <p:nvSpPr>
          <p:cNvPr id="15" name="TextBox 15"/>
          <p:cNvSpPr txBox="1"/>
          <p:nvPr/>
        </p:nvSpPr>
        <p:spPr>
          <a:xfrm>
            <a:off x="11078251" y="4769808"/>
            <a:ext cx="4280518" cy="1425508"/>
          </a:xfrm>
          <a:prstGeom prst="rect">
            <a:avLst/>
          </a:prstGeom>
        </p:spPr>
        <p:txBody>
          <a:bodyPr lIns="0" tIns="0" rIns="0" bIns="0" rtlCol="0" anchor="t">
            <a:spAutoFit/>
          </a:bodyPr>
          <a:lstStyle/>
          <a:p>
            <a:pPr algn="ctr">
              <a:lnSpc>
                <a:spcPts val="11200"/>
              </a:lnSpc>
            </a:pPr>
            <a:r>
              <a:rPr lang="en-US" sz="8000">
                <a:solidFill>
                  <a:srgbClr val="583B8A"/>
                </a:solidFill>
                <a:latin typeface="#9Slide05 Aphrodite Pro"/>
              </a:rPr>
              <a:t>Văn bản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988650" y="7550228"/>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025793" y="6090508"/>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873540" y="2983282"/>
            <a:ext cx="9844676" cy="6214451"/>
          </a:xfrm>
          <a:custGeom>
            <a:avLst/>
            <a:gdLst/>
            <a:ahLst/>
            <a:cxnLst/>
            <a:rect l="l" t="t" r="r" b="b"/>
            <a:pathLst>
              <a:path w="9844676" h="6214451">
                <a:moveTo>
                  <a:pt x="0" y="0"/>
                </a:moveTo>
                <a:lnTo>
                  <a:pt x="9844675" y="0"/>
                </a:lnTo>
                <a:lnTo>
                  <a:pt x="9844675" y="6214451"/>
                </a:lnTo>
                <a:lnTo>
                  <a:pt x="0" y="621445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1718215" y="4050530"/>
            <a:ext cx="5300529" cy="5207770"/>
          </a:xfrm>
          <a:custGeom>
            <a:avLst/>
            <a:gdLst/>
            <a:ahLst/>
            <a:cxnLst/>
            <a:rect l="l" t="t" r="r" b="b"/>
            <a:pathLst>
              <a:path w="5300529" h="5207770">
                <a:moveTo>
                  <a:pt x="0" y="0"/>
                </a:moveTo>
                <a:lnTo>
                  <a:pt x="5300530" y="0"/>
                </a:lnTo>
                <a:lnTo>
                  <a:pt x="5300530" y="5207770"/>
                </a:lnTo>
                <a:lnTo>
                  <a:pt x="0" y="520777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TextBox 10"/>
          <p:cNvSpPr txBox="1"/>
          <p:nvPr/>
        </p:nvSpPr>
        <p:spPr>
          <a:xfrm>
            <a:off x="2342637" y="4259459"/>
            <a:ext cx="8541416" cy="2227514"/>
          </a:xfrm>
          <a:prstGeom prst="rect">
            <a:avLst/>
          </a:prstGeom>
        </p:spPr>
        <p:txBody>
          <a:bodyPr lIns="0" tIns="0" rIns="0" bIns="0" rtlCol="0" anchor="t">
            <a:spAutoFit/>
          </a:bodyPr>
          <a:lstStyle/>
          <a:p>
            <a:pPr algn="ctr">
              <a:lnSpc>
                <a:spcPts val="5874"/>
              </a:lnSpc>
            </a:pPr>
            <a:r>
              <a:rPr lang="en-US" sz="4699">
                <a:solidFill>
                  <a:srgbClr val="50128D"/>
                </a:solidFill>
                <a:latin typeface="Roboto Condensed"/>
              </a:rPr>
              <a:t> Kỉ niệm nào của thời học sinh khiến em xúc động nhất khi nhớ lại?</a:t>
            </a:r>
          </a:p>
          <a:p>
            <a:pPr algn="ctr">
              <a:lnSpc>
                <a:spcPts val="5874"/>
              </a:lnSpc>
            </a:pPr>
            <a:r>
              <a:rPr lang="en-US" sz="4699">
                <a:solidFill>
                  <a:srgbClr val="50128D"/>
                </a:solidFill>
                <a:latin typeface="Roboto Condensed"/>
              </a:rPr>
              <a:t> Hãy chia sẻ với thầy cô và cả lớp.</a:t>
            </a:r>
          </a:p>
        </p:txBody>
      </p:sp>
      <p:sp>
        <p:nvSpPr>
          <p:cNvPr id="11" name="TextBox 11"/>
          <p:cNvSpPr txBox="1"/>
          <p:nvPr/>
        </p:nvSpPr>
        <p:spPr>
          <a:xfrm>
            <a:off x="4721488" y="852873"/>
            <a:ext cx="8689712" cy="1234327"/>
          </a:xfrm>
          <a:prstGeom prst="rect">
            <a:avLst/>
          </a:prstGeom>
        </p:spPr>
        <p:txBody>
          <a:bodyPr wrap="square" lIns="0" tIns="0" rIns="0" bIns="0" rtlCol="0" anchor="t">
            <a:spAutoFit/>
          </a:bodyPr>
          <a:lstStyle/>
          <a:p>
            <a:pPr algn="ctr">
              <a:lnSpc>
                <a:spcPts val="10191"/>
              </a:lnSpc>
            </a:pPr>
            <a:r>
              <a:rPr lang="en-US" sz="7279">
                <a:solidFill>
                  <a:srgbClr val="50128D"/>
                </a:solidFill>
                <a:latin typeface="Fraunces Bold"/>
              </a:rPr>
              <a:t>I. CHUẨN BỊ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2342637" y="2667127"/>
            <a:ext cx="13176591" cy="6171503"/>
            <a:chOff x="0" y="0"/>
            <a:chExt cx="3470378" cy="1625416"/>
          </a:xfrm>
        </p:grpSpPr>
        <p:sp>
          <p:nvSpPr>
            <p:cNvPr id="9" name="Freeform 9"/>
            <p:cNvSpPr/>
            <p:nvPr/>
          </p:nvSpPr>
          <p:spPr>
            <a:xfrm>
              <a:off x="0" y="0"/>
              <a:ext cx="3470378" cy="1625416"/>
            </a:xfrm>
            <a:custGeom>
              <a:avLst/>
              <a:gdLst/>
              <a:ahLst/>
              <a:cxnLst/>
              <a:rect l="l" t="t" r="r" b="b"/>
              <a:pathLst>
                <a:path w="3470378" h="1625416">
                  <a:moveTo>
                    <a:pt x="11751" y="0"/>
                  </a:moveTo>
                  <a:lnTo>
                    <a:pt x="3458627" y="0"/>
                  </a:lnTo>
                  <a:cubicBezTo>
                    <a:pt x="3461744" y="0"/>
                    <a:pt x="3464733" y="1238"/>
                    <a:pt x="3466936" y="3442"/>
                  </a:cubicBezTo>
                  <a:cubicBezTo>
                    <a:pt x="3469140" y="5646"/>
                    <a:pt x="3470378" y="8634"/>
                    <a:pt x="3470378" y="11751"/>
                  </a:cubicBezTo>
                  <a:lnTo>
                    <a:pt x="3470378" y="1613665"/>
                  </a:lnTo>
                  <a:cubicBezTo>
                    <a:pt x="3470378" y="1616782"/>
                    <a:pt x="3469140" y="1619771"/>
                    <a:pt x="3466936" y="1621975"/>
                  </a:cubicBezTo>
                  <a:cubicBezTo>
                    <a:pt x="3464733" y="1624178"/>
                    <a:pt x="3461744" y="1625416"/>
                    <a:pt x="3458627" y="1625416"/>
                  </a:cubicBezTo>
                  <a:lnTo>
                    <a:pt x="11751" y="1625416"/>
                  </a:lnTo>
                  <a:cubicBezTo>
                    <a:pt x="8634" y="1625416"/>
                    <a:pt x="5646" y="1624178"/>
                    <a:pt x="3442" y="1621975"/>
                  </a:cubicBezTo>
                  <a:cubicBezTo>
                    <a:pt x="1238" y="1619771"/>
                    <a:pt x="0" y="1616782"/>
                    <a:pt x="0" y="1613665"/>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2844698" y="2940008"/>
            <a:ext cx="12172470" cy="459100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FFFFFF"/>
                </a:solidFill>
                <a:latin typeface="Roboto Condensed"/>
              </a:rPr>
              <a:t>Đọc diễn cảm văn bản </a:t>
            </a:r>
            <a:r>
              <a:rPr lang="en-US" sz="3999">
                <a:solidFill>
                  <a:srgbClr val="FFFFFF"/>
                </a:solidFill>
                <a:latin typeface="Roboto Condensed Bold Italics"/>
              </a:rPr>
              <a:t>Tôi đi học</a:t>
            </a:r>
            <a:r>
              <a:rPr lang="en-US" sz="3999">
                <a:solidFill>
                  <a:srgbClr val="FFFFFF"/>
                </a:solidFill>
                <a:latin typeface="Roboto Condensed"/>
              </a:rPr>
              <a:t> </a:t>
            </a:r>
            <a:r>
              <a:rPr lang="en-US" sz="3999">
                <a:solidFill>
                  <a:srgbClr val="FFFFFF"/>
                </a:solidFill>
                <a:latin typeface="Roboto Condensed"/>
              </a:rPr>
              <a:t>.</a:t>
            </a:r>
            <a:endParaRPr lang="en-US" sz="3999">
              <a:solidFill>
                <a:srgbClr val="FFFFFF"/>
              </a:solidFill>
              <a:latin typeface="Roboto Condensed"/>
            </a:endParaRPr>
          </a:p>
          <a:p>
            <a:pPr marL="863599" lvl="1" indent="-431800" algn="just">
              <a:lnSpc>
                <a:spcPts val="6719"/>
              </a:lnSpc>
              <a:buFont typeface="Arial"/>
              <a:buChar char="•"/>
            </a:pPr>
            <a:r>
              <a:rPr lang="en-US" sz="3999" smtClean="0">
                <a:solidFill>
                  <a:srgbClr val="FFFFFF"/>
                </a:solidFill>
                <a:latin typeface="Roboto Condensed"/>
              </a:rPr>
              <a:t>HS </a:t>
            </a:r>
            <a:r>
              <a:rPr lang="en-US" sz="3999">
                <a:solidFill>
                  <a:srgbClr val="FFFFFF"/>
                </a:solidFill>
                <a:latin typeface="Roboto Condensed"/>
              </a:rPr>
              <a:t>đọc nối tiếp, phân vai; thực hiện các nhiệm vụ trong khi đọc (theo dõi, dự đoán, chú thích, tưởng tượng)</a:t>
            </a:r>
          </a:p>
          <a:p>
            <a:pPr marL="863599" lvl="1" indent="-431800" algn="just">
              <a:lnSpc>
                <a:spcPts val="5599"/>
              </a:lnSpc>
              <a:buFont typeface="Arial"/>
              <a:buChar char="•"/>
            </a:pPr>
            <a:r>
              <a:rPr lang="en-US" sz="3999">
                <a:solidFill>
                  <a:srgbClr val="FFFFFF"/>
                </a:solidFill>
                <a:latin typeface="Roboto Condensed"/>
              </a:rPr>
              <a:t>Trong quá trình đọc, gặp các thẻ câu hỏi theo dõi, dự đoán, tưởng tượng dừng lại 1 phút để suy ngẫm</a:t>
            </a:r>
          </a:p>
          <a:p>
            <a:pPr algn="just">
              <a:lnSpc>
                <a:spcPts val="5599"/>
              </a:lnSpc>
            </a:pPr>
            <a:endParaRPr lang="en-US" sz="3999">
              <a:solidFill>
                <a:srgbClr val="FFFFFF"/>
              </a:solidFill>
              <a:latin typeface="Roboto Condensed"/>
            </a:endParaRPr>
          </a:p>
        </p:txBody>
      </p:sp>
      <p:sp>
        <p:nvSpPr>
          <p:cNvPr id="12" name="TextBox 12"/>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3583276" y="2290671"/>
            <a:ext cx="13176591" cy="6967629"/>
            <a:chOff x="0" y="0"/>
            <a:chExt cx="3470378" cy="1835096"/>
          </a:xfrm>
        </p:grpSpPr>
        <p:sp>
          <p:nvSpPr>
            <p:cNvPr id="9" name="Freeform 9"/>
            <p:cNvSpPr/>
            <p:nvPr/>
          </p:nvSpPr>
          <p:spPr>
            <a:xfrm>
              <a:off x="0" y="0"/>
              <a:ext cx="3470378" cy="1835096"/>
            </a:xfrm>
            <a:custGeom>
              <a:avLst/>
              <a:gdLst/>
              <a:ahLst/>
              <a:cxnLst/>
              <a:rect l="l" t="t" r="r" b="b"/>
              <a:pathLst>
                <a:path w="3470378" h="1835096">
                  <a:moveTo>
                    <a:pt x="11751" y="0"/>
                  </a:moveTo>
                  <a:lnTo>
                    <a:pt x="3458627" y="0"/>
                  </a:lnTo>
                  <a:cubicBezTo>
                    <a:pt x="3461744" y="0"/>
                    <a:pt x="3464733" y="1238"/>
                    <a:pt x="3466936" y="3442"/>
                  </a:cubicBezTo>
                  <a:cubicBezTo>
                    <a:pt x="3469140" y="5646"/>
                    <a:pt x="3470378" y="8634"/>
                    <a:pt x="3470378" y="11751"/>
                  </a:cubicBezTo>
                  <a:lnTo>
                    <a:pt x="3470378" y="1823345"/>
                  </a:lnTo>
                  <a:cubicBezTo>
                    <a:pt x="3470378" y="1826461"/>
                    <a:pt x="3469140" y="1829450"/>
                    <a:pt x="3466936" y="1831654"/>
                  </a:cubicBezTo>
                  <a:cubicBezTo>
                    <a:pt x="3464733" y="1833858"/>
                    <a:pt x="3461744" y="1835096"/>
                    <a:pt x="3458627" y="1835096"/>
                  </a:cubicBezTo>
                  <a:lnTo>
                    <a:pt x="11751" y="1835096"/>
                  </a:lnTo>
                  <a:cubicBezTo>
                    <a:pt x="8634" y="1835096"/>
                    <a:pt x="5646" y="1833858"/>
                    <a:pt x="3442" y="1831654"/>
                  </a:cubicBezTo>
                  <a:cubicBezTo>
                    <a:pt x="1238" y="1829450"/>
                    <a:pt x="0" y="1826461"/>
                    <a:pt x="0" y="1823345"/>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298256"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094502" y="3719078"/>
            <a:ext cx="12173633" cy="4948943"/>
          </a:xfrm>
          <a:prstGeom prst="rect">
            <a:avLst/>
          </a:prstGeom>
        </p:spPr>
        <p:txBody>
          <a:bodyPr lIns="0" tIns="0" rIns="0" bIns="0" rtlCol="0" anchor="t">
            <a:spAutoFit/>
          </a:bodyPr>
          <a:lstStyle/>
          <a:p>
            <a:pPr marL="755652" lvl="1" indent="-377826" algn="just">
              <a:lnSpc>
                <a:spcPts val="4900"/>
              </a:lnSpc>
              <a:buFont typeface="Arial"/>
              <a:buChar char="•"/>
            </a:pPr>
            <a:r>
              <a:rPr lang="en-US" sz="3500">
                <a:solidFill>
                  <a:srgbClr val="FFFFFF"/>
                </a:solidFill>
                <a:latin typeface="Roboto Condensed"/>
              </a:rPr>
              <a:t>Các câu hỏi trắc nghiệm sẽ hiện nhanh trong vòng 1 phút.</a:t>
            </a:r>
          </a:p>
          <a:p>
            <a:pPr marL="755652" lvl="1" indent="-377826" algn="just">
              <a:lnSpc>
                <a:spcPts val="4900"/>
              </a:lnSpc>
              <a:buFont typeface="Arial"/>
              <a:buChar char="•"/>
            </a:pPr>
            <a:r>
              <a:rPr lang="en-US" sz="3500">
                <a:solidFill>
                  <a:srgbClr val="FFFFFF"/>
                </a:solidFill>
                <a:latin typeface="Roboto Condensed"/>
              </a:rPr>
              <a:t>HS ghi vào giấy nháp STT từ 1 đến 5.</a:t>
            </a:r>
          </a:p>
          <a:p>
            <a:pPr marL="755652" lvl="1" indent="-377826" algn="just">
              <a:lnSpc>
                <a:spcPts val="4900"/>
              </a:lnSpc>
              <a:buFont typeface="Arial"/>
              <a:buChar char="•"/>
            </a:pPr>
            <a:r>
              <a:rPr lang="en-US" sz="3500">
                <a:solidFill>
                  <a:srgbClr val="FFFFFF"/>
                </a:solidFill>
                <a:latin typeface="Roboto Condensed"/>
              </a:rPr>
              <a:t>HS ghi các chữ cái tương ứng với câu trả lời đúng (VD: 1.A/2.B/...)</a:t>
            </a:r>
          </a:p>
          <a:p>
            <a:pPr marL="755652" lvl="1" indent="-377826" algn="just">
              <a:lnSpc>
                <a:spcPts val="4900"/>
              </a:lnSpc>
              <a:buFont typeface="Arial"/>
              <a:buChar char="•"/>
            </a:pPr>
            <a:r>
              <a:rPr lang="en-US" sz="3500">
                <a:solidFill>
                  <a:srgbClr val="FFFFFF"/>
                </a:solidFill>
                <a:latin typeface="Roboto Condensed"/>
              </a:rPr>
              <a:t>Kết thúc 1 phút, hai bạn cùng bàn đổi chéo nhau để check chéo đáp án cho nhau.</a:t>
            </a:r>
          </a:p>
          <a:p>
            <a:pPr marL="755652" lvl="1" indent="-377826" algn="just">
              <a:lnSpc>
                <a:spcPts val="4900"/>
              </a:lnSpc>
              <a:buFont typeface="Arial"/>
              <a:buChar char="•"/>
            </a:pPr>
            <a:r>
              <a:rPr lang="en-US" sz="3500">
                <a:solidFill>
                  <a:srgbClr val="FFFFFF"/>
                </a:solidFill>
                <a:latin typeface="Roboto Condensed"/>
              </a:rPr>
              <a:t>HS có 5/5 đáp án đúng sẽ nhận điểm tích cực. Dưới 2 đáp án đúng nhận 1 "hình phạt" của lớp.</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4" name="TextBox 14"/>
          <p:cNvSpPr txBox="1"/>
          <p:nvPr/>
        </p:nvSpPr>
        <p:spPr>
          <a:xfrm>
            <a:off x="5328447" y="722968"/>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1000"/>
                                        <p:tgtEl>
                                          <p:spTgt spid="12">
                                            <p:txEl>
                                              <p:pRg st="1" end="1"/>
                                            </p:txEl>
                                          </p:spTgt>
                                        </p:tgtEl>
                                      </p:cBhvr>
                                    </p:animEffect>
                                    <p:anim calcmode="lin" valueType="num">
                                      <p:cBhvr>
                                        <p:cTn id="13"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1000"/>
                                        <p:tgtEl>
                                          <p:spTgt spid="12">
                                            <p:txEl>
                                              <p:pRg st="2" end="2"/>
                                            </p:txEl>
                                          </p:spTgt>
                                        </p:tgtEl>
                                      </p:cBhvr>
                                    </p:animEffect>
                                    <p:anim calcmode="lin" valueType="num">
                                      <p:cBhvr>
                                        <p:cTn id="1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3" end="3"/>
                                            </p:txEl>
                                          </p:spTgt>
                                        </p:tgtEl>
                                        <p:attrNameLst>
                                          <p:attrName>style.visibility</p:attrName>
                                        </p:attrNameLst>
                                      </p:cBhvr>
                                      <p:to>
                                        <p:strVal val="visible"/>
                                      </p:to>
                                    </p:set>
                                    <p:animEffect transition="in" filter="fade">
                                      <p:cBhvr>
                                        <p:cTn id="24" dur="1000"/>
                                        <p:tgtEl>
                                          <p:spTgt spid="12">
                                            <p:txEl>
                                              <p:pRg st="3" end="3"/>
                                            </p:txEl>
                                          </p:spTgt>
                                        </p:tgtEl>
                                      </p:cBhvr>
                                    </p:animEffect>
                                    <p:anim calcmode="lin" valueType="num">
                                      <p:cBhvr>
                                        <p:cTn id="25"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2">
                                            <p:txEl>
                                              <p:pRg st="4" end="4"/>
                                            </p:txEl>
                                          </p:spTgt>
                                        </p:tgtEl>
                                        <p:attrNameLst>
                                          <p:attrName>style.visibility</p:attrName>
                                        </p:attrNameLst>
                                      </p:cBhvr>
                                      <p:to>
                                        <p:strVal val="visible"/>
                                      </p:to>
                                    </p:set>
                                    <p:animEffect transition="in" filter="fade">
                                      <p:cBhvr>
                                        <p:cTn id="29" dur="1000"/>
                                        <p:tgtEl>
                                          <p:spTgt spid="12">
                                            <p:txEl>
                                              <p:pRg st="4" end="4"/>
                                            </p:txEl>
                                          </p:spTgt>
                                        </p:tgtEl>
                                      </p:cBhvr>
                                    </p:animEffect>
                                    <p:anim calcmode="lin" valueType="num">
                                      <p:cBhvr>
                                        <p:cTn id="3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007046"/>
          </a:xfrm>
          <a:prstGeom prst="rect">
            <a:avLst/>
          </a:prstGeom>
        </p:spPr>
        <p:txBody>
          <a:bodyPr lIns="0" tIns="0" rIns="0" bIns="0" rtlCol="0" anchor="t">
            <a:spAutoFit/>
          </a:bodyPr>
          <a:lstStyle/>
          <a:p>
            <a:pPr algn="just">
              <a:lnSpc>
                <a:spcPts val="6004"/>
              </a:lnSpc>
            </a:pPr>
            <a:r>
              <a:rPr lang="en-US" sz="3800">
                <a:solidFill>
                  <a:srgbClr val="FFFFFF"/>
                </a:solidFill>
                <a:latin typeface="Roboto Condensed"/>
              </a:rPr>
              <a:t>Câu 1: Nhân vật chính trong truyện ngắn </a:t>
            </a:r>
            <a:r>
              <a:rPr lang="en-US" sz="3800">
                <a:solidFill>
                  <a:srgbClr val="FFFFFF"/>
                </a:solidFill>
                <a:latin typeface="Roboto Condensed Italics"/>
              </a:rPr>
              <a:t>Tôi đi học </a:t>
            </a:r>
            <a:r>
              <a:rPr lang="en-US" sz="3800">
                <a:solidFill>
                  <a:srgbClr val="FFFFFF"/>
                </a:solidFill>
                <a:latin typeface="Roboto Condensed"/>
              </a:rPr>
              <a:t>là ai?</a:t>
            </a:r>
          </a:p>
          <a:p>
            <a:pPr algn="just">
              <a:lnSpc>
                <a:spcPts val="6004"/>
              </a:lnSpc>
            </a:pPr>
            <a:r>
              <a:rPr lang="en-US" sz="3800">
                <a:solidFill>
                  <a:srgbClr val="FFFFFF"/>
                </a:solidFill>
                <a:latin typeface="Roboto Condensed"/>
              </a:rPr>
              <a:t>A. Mẹ</a:t>
            </a:r>
          </a:p>
          <a:p>
            <a:pPr algn="just">
              <a:lnSpc>
                <a:spcPts val="6004"/>
              </a:lnSpc>
            </a:pPr>
            <a:r>
              <a:rPr lang="en-US" sz="3800">
                <a:solidFill>
                  <a:srgbClr val="FFFFFF"/>
                </a:solidFill>
                <a:latin typeface="Roboto Condensed"/>
              </a:rPr>
              <a:t>B. Tôi</a:t>
            </a:r>
          </a:p>
          <a:p>
            <a:pPr algn="just">
              <a:lnSpc>
                <a:spcPts val="6004"/>
              </a:lnSpc>
            </a:pPr>
            <a:r>
              <a:rPr lang="en-US" sz="3800">
                <a:solidFill>
                  <a:srgbClr val="FFFFFF"/>
                </a:solidFill>
                <a:latin typeface="Roboto Condensed"/>
              </a:rPr>
              <a:t>C. Quý và Sơn</a:t>
            </a:r>
          </a:p>
        </p:txBody>
      </p:sp>
      <p:sp>
        <p:nvSpPr>
          <p:cNvPr id="13" name="Freeform 13"/>
          <p:cNvSpPr/>
          <p:nvPr/>
        </p:nvSpPr>
        <p:spPr>
          <a:xfrm>
            <a:off x="521124" y="4053341"/>
            <a:ext cx="3643025" cy="9022972"/>
          </a:xfrm>
          <a:custGeom>
            <a:avLst/>
            <a:gdLst/>
            <a:ahLst/>
            <a:cxnLst/>
            <a:rect l="l" t="t" r="r" b="b"/>
            <a:pathLst>
              <a:path w="3643025" h="9022972">
                <a:moveTo>
                  <a:pt x="0" y="0"/>
                </a:moveTo>
                <a:lnTo>
                  <a:pt x="3643025" y="0"/>
                </a:lnTo>
                <a:lnTo>
                  <a:pt x="3643025" y="9022973"/>
                </a:lnTo>
                <a:lnTo>
                  <a:pt x="0" y="90229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4F58ED97-681F-501F-29B8-DE68C3A01A1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p:transition spd="med" advTm="1000">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Tiểu thuyết</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_______________là một thể loại văn xuôi có hư cấu, thông qua nhân vật, hoàn cảnh, sự việc để phản ánh bức tranh xã hội rộng lớn và những vấn đề của cuộc sống con người, biểu hiện tính chất tường thuật, tính chất kể chuyện bằng ngôn ngữ văn xuôi theo những chủ đề xác định.</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7" name="10 Second Countdown - After Effects">
            <a:hlinkClick r:id="" action="ppaction://media"/>
            <a:extLst>
              <a:ext uri="{FF2B5EF4-FFF2-40B4-BE49-F238E27FC236}">
                <a16:creationId xmlns:a16="http://schemas.microsoft.com/office/drawing/2014/main" xmlns="" id="{51A44D9F-F263-0CF8-53B6-D27CF43437EC}"/>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768936"/>
          </a:xfrm>
          <a:prstGeom prst="rect">
            <a:avLst/>
          </a:prstGeom>
        </p:spPr>
        <p:txBody>
          <a:bodyPr lIns="0" tIns="0" rIns="0" bIns="0" rtlCol="0" anchor="t">
            <a:spAutoFit/>
          </a:bodyPr>
          <a:lstStyle/>
          <a:p>
            <a:pPr algn="just">
              <a:lnSpc>
                <a:spcPts val="6004"/>
              </a:lnSpc>
            </a:pPr>
            <a:r>
              <a:rPr lang="en-US" sz="3800">
                <a:solidFill>
                  <a:srgbClr val="FFFFFF"/>
                </a:solidFill>
                <a:latin typeface="Roboto Condensed"/>
              </a:rPr>
              <a:t>Câu 2: Những hình ảnh nào gợi nỗi nhớ cho nhân vật "tôi"?</a:t>
            </a:r>
          </a:p>
          <a:p>
            <a:pPr algn="just">
              <a:lnSpc>
                <a:spcPts val="6004"/>
              </a:lnSpc>
            </a:pPr>
            <a:r>
              <a:rPr lang="en-US" sz="3800">
                <a:solidFill>
                  <a:srgbClr val="FFFFFF"/>
                </a:solidFill>
                <a:latin typeface="Roboto Condensed"/>
              </a:rPr>
              <a:t>A. Hàng năm cứ vào cuối thu</a:t>
            </a:r>
          </a:p>
          <a:p>
            <a:pPr algn="just">
              <a:lnSpc>
                <a:spcPts val="6004"/>
              </a:lnSpc>
            </a:pPr>
            <a:r>
              <a:rPr lang="en-US" sz="3800">
                <a:solidFill>
                  <a:srgbClr val="FFFFFF"/>
                </a:solidFill>
                <a:latin typeface="Roboto Condensed"/>
              </a:rPr>
              <a:t>B. Mấy cành hoa tươi mỉm cười giữa bầu trời quang đãng</a:t>
            </a:r>
          </a:p>
          <a:p>
            <a:pPr algn="just">
              <a:lnSpc>
                <a:spcPts val="6004"/>
              </a:lnSpc>
            </a:pPr>
            <a:r>
              <a:rPr lang="en-US" sz="3800">
                <a:solidFill>
                  <a:srgbClr val="FFFFFF"/>
                </a:solidFill>
                <a:latin typeface="Roboto Condensed"/>
              </a:rPr>
              <a:t>C. Lá ngoài đường rụng nhiều và trên không có những đám mây bàng bạc.</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C623839D-60A8-AA8C-7992-0D7B7C621DD0}"/>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10466"/>
            <a:ext cx="11544815" cy="3768936"/>
          </a:xfrm>
          <a:prstGeom prst="rect">
            <a:avLst/>
          </a:prstGeom>
        </p:spPr>
        <p:txBody>
          <a:bodyPr lIns="0" tIns="0" rIns="0" bIns="0" rtlCol="0" anchor="t">
            <a:spAutoFit/>
          </a:bodyPr>
          <a:lstStyle/>
          <a:p>
            <a:pPr algn="just">
              <a:lnSpc>
                <a:spcPts val="6004"/>
              </a:lnSpc>
            </a:pPr>
            <a:r>
              <a:rPr lang="en-US" sz="3800">
                <a:solidFill>
                  <a:srgbClr val="FFFFFF"/>
                </a:solidFill>
                <a:latin typeface="Roboto Condensed"/>
              </a:rPr>
              <a:t>Câu 3: Sự vật nào khiến nhân vật "tôi" đã quen đi lại lắm lần nhưng lần này tự nhiên thấy lạ?</a:t>
            </a:r>
          </a:p>
          <a:p>
            <a:pPr algn="just">
              <a:lnSpc>
                <a:spcPts val="6004"/>
              </a:lnSpc>
            </a:pPr>
            <a:r>
              <a:rPr lang="en-US" sz="3800">
                <a:solidFill>
                  <a:srgbClr val="FFFFFF"/>
                </a:solidFill>
                <a:latin typeface="Roboto Condensed"/>
              </a:rPr>
              <a:t>A. Con đường làng</a:t>
            </a:r>
          </a:p>
          <a:p>
            <a:pPr algn="just">
              <a:lnSpc>
                <a:spcPts val="6004"/>
              </a:lnSpc>
            </a:pPr>
            <a:r>
              <a:rPr lang="en-US" sz="3800">
                <a:solidFill>
                  <a:srgbClr val="FFFFFF"/>
                </a:solidFill>
                <a:latin typeface="Roboto Condensed"/>
              </a:rPr>
              <a:t>B. Sân trường làng Mĩ Lí</a:t>
            </a:r>
          </a:p>
          <a:p>
            <a:pPr algn="just">
              <a:lnSpc>
                <a:spcPts val="6004"/>
              </a:lnSpc>
            </a:pPr>
            <a:r>
              <a:rPr lang="en-US" sz="3800">
                <a:solidFill>
                  <a:srgbClr val="FFFFFF"/>
                </a:solidFill>
                <a:latin typeface="Roboto Condensed"/>
              </a:rPr>
              <a:t>C. Dòng sông quê</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8D1F6138-51BB-D1F1-9218-2CFE88A486A1}"/>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00941"/>
            <a:ext cx="11544815" cy="3854517"/>
          </a:xfrm>
          <a:prstGeom prst="rect">
            <a:avLst/>
          </a:prstGeom>
        </p:spPr>
        <p:txBody>
          <a:bodyPr lIns="0" tIns="0" rIns="0" bIns="0" rtlCol="0" anchor="t">
            <a:spAutoFit/>
          </a:bodyPr>
          <a:lstStyle/>
          <a:p>
            <a:pPr algn="just">
              <a:lnSpc>
                <a:spcPts val="6156"/>
              </a:lnSpc>
            </a:pPr>
            <a:r>
              <a:rPr lang="en-US" sz="3800">
                <a:solidFill>
                  <a:srgbClr val="FFFFFF"/>
                </a:solidFill>
                <a:latin typeface="Roboto Condensed"/>
              </a:rPr>
              <a:t>Câu 4: Hình ảnh nào trong văn bản được dùng để so sánh với "</a:t>
            </a:r>
            <a:r>
              <a:rPr lang="en-US" sz="3800">
                <a:solidFill>
                  <a:srgbClr val="FFFFFF"/>
                </a:solidFill>
                <a:latin typeface="Roboto Condensed Italics"/>
              </a:rPr>
              <a:t>Ý nghĩ thoáng qua trong trí tôi nhẹ nhàng như...</a:t>
            </a:r>
            <a:r>
              <a:rPr lang="en-US" sz="3800">
                <a:solidFill>
                  <a:srgbClr val="FFFFFF"/>
                </a:solidFill>
                <a:latin typeface="Roboto Condensed"/>
              </a:rPr>
              <a:t>..... "?</a:t>
            </a:r>
          </a:p>
          <a:p>
            <a:pPr algn="just">
              <a:lnSpc>
                <a:spcPts val="6156"/>
              </a:lnSpc>
            </a:pPr>
            <a:r>
              <a:rPr lang="en-US" sz="3800">
                <a:solidFill>
                  <a:srgbClr val="FFFFFF"/>
                </a:solidFill>
                <a:latin typeface="Roboto Condensed"/>
              </a:rPr>
              <a:t>A. Cái đình làng Hòa Ấp</a:t>
            </a:r>
          </a:p>
          <a:p>
            <a:pPr algn="just">
              <a:lnSpc>
                <a:spcPts val="6156"/>
              </a:lnSpc>
            </a:pPr>
            <a:r>
              <a:rPr lang="en-US" sz="3800">
                <a:solidFill>
                  <a:srgbClr val="FFFFFF"/>
                </a:solidFill>
                <a:latin typeface="Roboto Condensed"/>
              </a:rPr>
              <a:t>B. Một quả ban tưởng tượng</a:t>
            </a:r>
          </a:p>
          <a:p>
            <a:pPr algn="just">
              <a:lnSpc>
                <a:spcPts val="6156"/>
              </a:lnSpc>
            </a:pPr>
            <a:r>
              <a:rPr lang="en-US" sz="3800">
                <a:solidFill>
                  <a:srgbClr val="FFFFFF"/>
                </a:solidFill>
                <a:latin typeface="Roboto Condensed"/>
              </a:rPr>
              <a:t>C. Một làn mây lướt ngang trên ngọn núi</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840BC297-BB2F-F31D-CAA3-57B7B75BABCF}"/>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sp>
        <p:nvSpPr>
          <p:cNvPr id="11" name="TextBox 11"/>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a:rPr>
              <a:t>AI ĐÃ TẬP TRUNG LẮNG NGHE ?</a:t>
            </a:r>
          </a:p>
        </p:txBody>
      </p:sp>
      <p:sp>
        <p:nvSpPr>
          <p:cNvPr id="12" name="TextBox 12"/>
          <p:cNvSpPr txBox="1"/>
          <p:nvPr/>
        </p:nvSpPr>
        <p:spPr>
          <a:xfrm>
            <a:off x="4399164" y="3900941"/>
            <a:ext cx="11544815" cy="3854517"/>
          </a:xfrm>
          <a:prstGeom prst="rect">
            <a:avLst/>
          </a:prstGeom>
        </p:spPr>
        <p:txBody>
          <a:bodyPr lIns="0" tIns="0" rIns="0" bIns="0" rtlCol="0" anchor="t">
            <a:spAutoFit/>
          </a:bodyPr>
          <a:lstStyle/>
          <a:p>
            <a:pPr algn="just">
              <a:lnSpc>
                <a:spcPts val="6156"/>
              </a:lnSpc>
            </a:pPr>
            <a:r>
              <a:rPr lang="en-US" sz="3800">
                <a:solidFill>
                  <a:srgbClr val="FFFFFF"/>
                </a:solidFill>
                <a:latin typeface="Roboto Condensed"/>
              </a:rPr>
              <a:t>Câu 5: Khi cậu bé (Tôi) ngỏ ý muốn cầm bút thước, mẹ cậu đã trả lời thế nào?</a:t>
            </a:r>
          </a:p>
          <a:p>
            <a:pPr algn="just">
              <a:lnSpc>
                <a:spcPts val="6156"/>
              </a:lnSpc>
            </a:pPr>
            <a:r>
              <a:rPr lang="en-US" sz="3800">
                <a:solidFill>
                  <a:srgbClr val="FFFFFF"/>
                </a:solidFill>
                <a:latin typeface="Roboto Condensed"/>
              </a:rPr>
              <a:t>A. Mẹ rất vui khi con làm được điều đó!</a:t>
            </a:r>
          </a:p>
          <a:p>
            <a:pPr algn="just">
              <a:lnSpc>
                <a:spcPts val="6156"/>
              </a:lnSpc>
            </a:pPr>
            <a:r>
              <a:rPr lang="en-US" sz="3800">
                <a:solidFill>
                  <a:srgbClr val="FFFFFF"/>
                </a:solidFill>
                <a:latin typeface="Roboto Condensed"/>
              </a:rPr>
              <a:t>B. Thôi để mẹ cầm cũng được.</a:t>
            </a:r>
          </a:p>
          <a:p>
            <a:pPr algn="just">
              <a:lnSpc>
                <a:spcPts val="6156"/>
              </a:lnSpc>
            </a:pPr>
            <a:r>
              <a:rPr lang="en-US" sz="3800">
                <a:solidFill>
                  <a:srgbClr val="FFFFFF"/>
                </a:solidFill>
                <a:latin typeface="Roboto Condensed"/>
              </a:rPr>
              <a:t>C. Mẹ chỉ âu yếm nhìn </a:t>
            </a:r>
            <a:r>
              <a:rPr lang="en-US" sz="3800">
                <a:solidFill>
                  <a:srgbClr val="FFFFFF"/>
                </a:solidFill>
                <a:latin typeface="Roboto Condensed Italics"/>
              </a:rPr>
              <a:t>tôi</a:t>
            </a:r>
            <a:r>
              <a:rPr lang="en-US" sz="3800">
                <a:solidFill>
                  <a:srgbClr val="FFFFFF"/>
                </a:solidFill>
                <a:latin typeface="Roboto Condensed"/>
              </a:rPr>
              <a:t> mà không nói gì.</a:t>
            </a:r>
          </a:p>
        </p:txBody>
      </p:sp>
      <p:sp>
        <p:nvSpPr>
          <p:cNvPr id="13" name="Freeform 13"/>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4755718" y="882690"/>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pic>
        <p:nvPicPr>
          <p:cNvPr id="16" name="10 Second Countdown - After Effects">
            <a:hlinkClick r:id="" action="ppaction://media"/>
            <a:extLst>
              <a:ext uri="{FF2B5EF4-FFF2-40B4-BE49-F238E27FC236}">
                <a16:creationId xmlns:a16="http://schemas.microsoft.com/office/drawing/2014/main" xmlns="" id="{56DF7636-8655-B68A-1653-13326E3A877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7048500"/>
            <a:ext cx="2940050" cy="16524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685580" y="800052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776403" y="6137907"/>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3583276" y="2290671"/>
            <a:ext cx="13176591" cy="6609941"/>
            <a:chOff x="0" y="0"/>
            <a:chExt cx="3470378" cy="1740890"/>
          </a:xfrm>
        </p:grpSpPr>
        <p:sp>
          <p:nvSpPr>
            <p:cNvPr id="9" name="Freeform 9"/>
            <p:cNvSpPr/>
            <p:nvPr/>
          </p:nvSpPr>
          <p:spPr>
            <a:xfrm>
              <a:off x="0" y="0"/>
              <a:ext cx="3470378" cy="1740890"/>
            </a:xfrm>
            <a:custGeom>
              <a:avLst/>
              <a:gdLst/>
              <a:ahLst/>
              <a:cxnLst/>
              <a:rect l="l" t="t" r="r" b="b"/>
              <a:pathLst>
                <a:path w="3470378" h="1740890">
                  <a:moveTo>
                    <a:pt x="11751" y="0"/>
                  </a:moveTo>
                  <a:lnTo>
                    <a:pt x="3458627" y="0"/>
                  </a:lnTo>
                  <a:cubicBezTo>
                    <a:pt x="3461744" y="0"/>
                    <a:pt x="3464733" y="1238"/>
                    <a:pt x="3466936" y="3442"/>
                  </a:cubicBezTo>
                  <a:cubicBezTo>
                    <a:pt x="3469140" y="5646"/>
                    <a:pt x="3470378" y="8634"/>
                    <a:pt x="3470378" y="11751"/>
                  </a:cubicBezTo>
                  <a:lnTo>
                    <a:pt x="3470378" y="1729139"/>
                  </a:lnTo>
                  <a:cubicBezTo>
                    <a:pt x="3470378" y="1732256"/>
                    <a:pt x="3469140" y="1735244"/>
                    <a:pt x="3466936" y="1737448"/>
                  </a:cubicBezTo>
                  <a:cubicBezTo>
                    <a:pt x="3464733" y="1739652"/>
                    <a:pt x="3461744" y="1740890"/>
                    <a:pt x="3458627" y="1740890"/>
                  </a:cubicBezTo>
                  <a:lnTo>
                    <a:pt x="11751" y="1740890"/>
                  </a:lnTo>
                  <a:cubicBezTo>
                    <a:pt x="8634" y="1740890"/>
                    <a:pt x="5646" y="1739652"/>
                    <a:pt x="3442" y="1737448"/>
                  </a:cubicBezTo>
                  <a:cubicBezTo>
                    <a:pt x="1238" y="1735244"/>
                    <a:pt x="0" y="1732256"/>
                    <a:pt x="0" y="1729139"/>
                  </a:cubicBezTo>
                  <a:lnTo>
                    <a:pt x="0" y="11751"/>
                  </a:lnTo>
                  <a:cubicBezTo>
                    <a:pt x="0" y="8634"/>
                    <a:pt x="1238" y="5646"/>
                    <a:pt x="3442" y="3442"/>
                  </a:cubicBezTo>
                  <a:cubicBezTo>
                    <a:pt x="5646" y="1238"/>
                    <a:pt x="8634" y="0"/>
                    <a:pt x="11751"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aphicFrame>
        <p:nvGraphicFramePr>
          <p:cNvPr id="11" name="Table 11"/>
          <p:cNvGraphicFramePr>
            <a:graphicFrameLocks noGrp="1"/>
          </p:cNvGraphicFramePr>
          <p:nvPr/>
        </p:nvGraphicFramePr>
        <p:xfrm>
          <a:off x="7469362" y="4389999"/>
          <a:ext cx="8049867" cy="2718856"/>
        </p:xfrm>
        <a:graphic>
          <a:graphicData uri="http://schemas.openxmlformats.org/drawingml/2006/table">
            <a:tbl>
              <a:tblPr/>
              <a:tblGrid>
                <a:gridCol w="1476860">
                  <a:extLst>
                    <a:ext uri="{9D8B030D-6E8A-4147-A177-3AD203B41FA5}">
                      <a16:colId xmlns:a16="http://schemas.microsoft.com/office/drawing/2014/main" xmlns="" val="20000"/>
                    </a:ext>
                  </a:extLst>
                </a:gridCol>
                <a:gridCol w="1688044">
                  <a:extLst>
                    <a:ext uri="{9D8B030D-6E8A-4147-A177-3AD203B41FA5}">
                      <a16:colId xmlns:a16="http://schemas.microsoft.com/office/drawing/2014/main" xmlns="" val="20001"/>
                    </a:ext>
                  </a:extLst>
                </a:gridCol>
                <a:gridCol w="1593023">
                  <a:extLst>
                    <a:ext uri="{9D8B030D-6E8A-4147-A177-3AD203B41FA5}">
                      <a16:colId xmlns:a16="http://schemas.microsoft.com/office/drawing/2014/main" xmlns="" val="20002"/>
                    </a:ext>
                  </a:extLst>
                </a:gridCol>
                <a:gridCol w="1593023">
                  <a:extLst>
                    <a:ext uri="{9D8B030D-6E8A-4147-A177-3AD203B41FA5}">
                      <a16:colId xmlns:a16="http://schemas.microsoft.com/office/drawing/2014/main" xmlns="" val="20003"/>
                    </a:ext>
                  </a:extLst>
                </a:gridCol>
                <a:gridCol w="1698917">
                  <a:extLst>
                    <a:ext uri="{9D8B030D-6E8A-4147-A177-3AD203B41FA5}">
                      <a16:colId xmlns:a16="http://schemas.microsoft.com/office/drawing/2014/main" xmlns="" val="20004"/>
                    </a:ext>
                  </a:extLst>
                </a:gridCol>
              </a:tblGrid>
              <a:tr h="1359428">
                <a:tc>
                  <a:txBody>
                    <a:bodyPr/>
                    <a:lstStyle/>
                    <a:p>
                      <a:pPr algn="ctr">
                        <a:lnSpc>
                          <a:spcPts val="6299"/>
                        </a:lnSpc>
                        <a:defRPr/>
                      </a:pPr>
                      <a:r>
                        <a:rPr lang="en-US" sz="4500">
                          <a:solidFill>
                            <a:srgbClr val="FFFFFF"/>
                          </a:solidFill>
                          <a:latin typeface="Roboto Condensed Bold"/>
                        </a:rPr>
                        <a:t>1</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2</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3</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4</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Bold"/>
                        </a:rPr>
                        <a:t>5</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359428">
                <a:tc>
                  <a:txBody>
                    <a:bodyPr/>
                    <a:lstStyle/>
                    <a:p>
                      <a:pPr algn="ctr">
                        <a:lnSpc>
                          <a:spcPts val="6299"/>
                        </a:lnSpc>
                        <a:defRPr/>
                      </a:pPr>
                      <a:r>
                        <a:rPr lang="en-US" sz="4500">
                          <a:solidFill>
                            <a:srgbClr val="FFFFFF"/>
                          </a:solidFill>
                          <a:latin typeface="Roboto Condensed"/>
                        </a:rPr>
                        <a:t>B</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6299"/>
                        </a:lnSpc>
                        <a:defRPr/>
                      </a:pPr>
                      <a:r>
                        <a:rPr lang="en-US" sz="4500">
                          <a:solidFill>
                            <a:srgbClr val="FFFFFF"/>
                          </a:solidFill>
                          <a:latin typeface="Roboto Condensed"/>
                        </a:rPr>
                        <a:t>B</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2" name="TextBox 12"/>
          <p:cNvSpPr txBox="1"/>
          <p:nvPr/>
        </p:nvSpPr>
        <p:spPr>
          <a:xfrm>
            <a:off x="6098454" y="2705519"/>
            <a:ext cx="9424467" cy="712448"/>
          </a:xfrm>
          <a:prstGeom prst="rect">
            <a:avLst/>
          </a:prstGeom>
        </p:spPr>
        <p:txBody>
          <a:bodyPr lIns="0" tIns="0" rIns="0" bIns="0" rtlCol="0" anchor="t">
            <a:spAutoFit/>
          </a:bodyPr>
          <a:lstStyle/>
          <a:p>
            <a:pPr algn="just">
              <a:lnSpc>
                <a:spcPts val="5879"/>
              </a:lnSpc>
            </a:pPr>
            <a:r>
              <a:rPr lang="en-US" sz="4199">
                <a:solidFill>
                  <a:srgbClr val="FFFFFF"/>
                </a:solidFill>
                <a:latin typeface="Fraunces Bold"/>
              </a:rPr>
              <a:t>AI ĐÃ TẬP TRUNG LẮNG NGHE ?</a:t>
            </a:r>
          </a:p>
        </p:txBody>
      </p:sp>
      <p:sp>
        <p:nvSpPr>
          <p:cNvPr id="13" name="TextBox 13"/>
          <p:cNvSpPr txBox="1"/>
          <p:nvPr/>
        </p:nvSpPr>
        <p:spPr>
          <a:xfrm>
            <a:off x="4387879" y="4607071"/>
            <a:ext cx="2652858" cy="2501783"/>
          </a:xfrm>
          <a:prstGeom prst="rect">
            <a:avLst/>
          </a:prstGeom>
        </p:spPr>
        <p:txBody>
          <a:bodyPr lIns="0" tIns="0" rIns="0" bIns="0" rtlCol="0" anchor="t">
            <a:spAutoFit/>
          </a:bodyPr>
          <a:lstStyle/>
          <a:p>
            <a:pPr algn="ctr">
              <a:lnSpc>
                <a:spcPts val="9495"/>
              </a:lnSpc>
            </a:pPr>
            <a:r>
              <a:rPr lang="en-US" sz="8329">
                <a:solidFill>
                  <a:srgbClr val="FFFFFF"/>
                </a:solidFill>
                <a:latin typeface="#9Slide07 Crocante 2"/>
              </a:rPr>
              <a:t>ĐÁP ÁN</a:t>
            </a:r>
          </a:p>
        </p:txBody>
      </p:sp>
      <p:sp>
        <p:nvSpPr>
          <p:cNvPr id="14" name="Freeform 14"/>
          <p:cNvSpPr/>
          <p:nvPr/>
        </p:nvSpPr>
        <p:spPr>
          <a:xfrm>
            <a:off x="299858" y="4156534"/>
            <a:ext cx="3643025" cy="9022972"/>
          </a:xfrm>
          <a:custGeom>
            <a:avLst/>
            <a:gdLst/>
            <a:ahLst/>
            <a:cxnLst/>
            <a:rect l="l" t="t" r="r" b="b"/>
            <a:pathLst>
              <a:path w="3643025" h="9022972">
                <a:moveTo>
                  <a:pt x="0" y="0"/>
                </a:moveTo>
                <a:lnTo>
                  <a:pt x="3643026" y="0"/>
                </a:lnTo>
                <a:lnTo>
                  <a:pt x="3643026" y="9022973"/>
                </a:lnTo>
                <a:lnTo>
                  <a:pt x="0" y="90229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TextBox 15"/>
          <p:cNvSpPr txBox="1"/>
          <p:nvPr/>
        </p:nvSpPr>
        <p:spPr>
          <a:xfrm>
            <a:off x="4755718" y="852873"/>
            <a:ext cx="8043912" cy="1234327"/>
          </a:xfrm>
          <a:prstGeom prst="rect">
            <a:avLst/>
          </a:prstGeom>
        </p:spPr>
        <p:txBody>
          <a:bodyPr lIns="0" tIns="0" rIns="0" bIns="0" rtlCol="0" anchor="t">
            <a:spAutoFit/>
          </a:bodyPr>
          <a:lstStyle/>
          <a:p>
            <a:pPr algn="ctr">
              <a:lnSpc>
                <a:spcPts val="10191"/>
              </a:lnSpc>
            </a:pPr>
            <a:r>
              <a:rPr lang="en-US" sz="7279">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850905" y="1319724"/>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6048439" y="7432471"/>
            <a:ext cx="983464" cy="970947"/>
          </a:xfrm>
          <a:custGeom>
            <a:avLst/>
            <a:gdLst/>
            <a:ahLst/>
            <a:cxnLst/>
            <a:rect l="l" t="t" r="r" b="b"/>
            <a:pathLst>
              <a:path w="983464" h="970947">
                <a:moveTo>
                  <a:pt x="0" y="0"/>
                </a:moveTo>
                <a:lnTo>
                  <a:pt x="983463" y="0"/>
                </a:lnTo>
                <a:lnTo>
                  <a:pt x="983463"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850905" y="1638300"/>
            <a:ext cx="14197534" cy="7620000"/>
            <a:chOff x="0" y="0"/>
            <a:chExt cx="3739268" cy="1911432"/>
          </a:xfrm>
        </p:grpSpPr>
        <p:sp>
          <p:nvSpPr>
            <p:cNvPr id="9" name="Freeform 9"/>
            <p:cNvSpPr/>
            <p:nvPr/>
          </p:nvSpPr>
          <p:spPr>
            <a:xfrm>
              <a:off x="0" y="0"/>
              <a:ext cx="3739268" cy="1911432"/>
            </a:xfrm>
            <a:custGeom>
              <a:avLst/>
              <a:gdLst/>
              <a:ahLst/>
              <a:cxnLst/>
              <a:rect l="l" t="t" r="r" b="b"/>
              <a:pathLst>
                <a:path w="3739268" h="1911432">
                  <a:moveTo>
                    <a:pt x="10906" y="0"/>
                  </a:moveTo>
                  <a:lnTo>
                    <a:pt x="3728362" y="0"/>
                  </a:lnTo>
                  <a:cubicBezTo>
                    <a:pt x="3734386" y="0"/>
                    <a:pt x="3739268" y="4883"/>
                    <a:pt x="3739268" y="10906"/>
                  </a:cubicBezTo>
                  <a:lnTo>
                    <a:pt x="3739268" y="1900526"/>
                  </a:lnTo>
                  <a:cubicBezTo>
                    <a:pt x="3739268" y="1903419"/>
                    <a:pt x="3738119" y="1906193"/>
                    <a:pt x="3736074" y="1908238"/>
                  </a:cubicBezTo>
                  <a:cubicBezTo>
                    <a:pt x="3734029" y="1910283"/>
                    <a:pt x="3731255" y="1911432"/>
                    <a:pt x="3728362" y="1911432"/>
                  </a:cubicBezTo>
                  <a:lnTo>
                    <a:pt x="10906" y="1911432"/>
                  </a:lnTo>
                  <a:cubicBezTo>
                    <a:pt x="4883" y="1911432"/>
                    <a:pt x="0" y="1906550"/>
                    <a:pt x="0" y="1900526"/>
                  </a:cubicBezTo>
                  <a:lnTo>
                    <a:pt x="0" y="10906"/>
                  </a:lnTo>
                  <a:cubicBezTo>
                    <a:pt x="0" y="4883"/>
                    <a:pt x="4883" y="0"/>
                    <a:pt x="10906" y="0"/>
                  </a:cubicBezTo>
                  <a:close/>
                </a:path>
              </a:pathLst>
            </a:custGeom>
            <a:solidFill>
              <a:srgbClr val="583B8A"/>
            </a:solidFill>
          </p:spPr>
        </p:sp>
        <p:sp>
          <p:nvSpPr>
            <p:cNvPr id="10" name="TextBox 10"/>
            <p:cNvSpPr txBox="1"/>
            <p:nvPr/>
          </p:nvSpPr>
          <p:spPr>
            <a:xfrm>
              <a:off x="0" y="-123825"/>
              <a:ext cx="812800" cy="936625"/>
            </a:xfrm>
            <a:prstGeom prst="rect">
              <a:avLst/>
            </a:prstGeom>
          </p:spPr>
          <p:txBody>
            <a:bodyPr lIns="50800" tIns="50800" rIns="50800" bIns="50800" rtlCol="0" anchor="ctr"/>
            <a:lstStyle/>
            <a:p>
              <a:pPr algn="ctr">
                <a:lnSpc>
                  <a:spcPts val="5459"/>
                </a:lnSpc>
              </a:pPr>
              <a:endParaRPr/>
            </a:p>
          </p:txBody>
        </p:sp>
      </p:grpSp>
      <p:graphicFrame>
        <p:nvGraphicFramePr>
          <p:cNvPr id="11" name="Table 11"/>
          <p:cNvGraphicFramePr>
            <a:graphicFrameLocks noGrp="1"/>
          </p:cNvGraphicFramePr>
          <p:nvPr/>
        </p:nvGraphicFramePr>
        <p:xfrm>
          <a:off x="2085849" y="2926919"/>
          <a:ext cx="13636875" cy="6161945"/>
        </p:xfrm>
        <a:graphic>
          <a:graphicData uri="http://schemas.openxmlformats.org/drawingml/2006/table">
            <a:tbl>
              <a:tblPr/>
              <a:tblGrid>
                <a:gridCol w="9741134">
                  <a:extLst>
                    <a:ext uri="{9D8B030D-6E8A-4147-A177-3AD203B41FA5}">
                      <a16:colId xmlns:a16="http://schemas.microsoft.com/office/drawing/2014/main" xmlns="" val="20000"/>
                    </a:ext>
                  </a:extLst>
                </a:gridCol>
                <a:gridCol w="2040916">
                  <a:extLst>
                    <a:ext uri="{9D8B030D-6E8A-4147-A177-3AD203B41FA5}">
                      <a16:colId xmlns:a16="http://schemas.microsoft.com/office/drawing/2014/main" xmlns="" val="20001"/>
                    </a:ext>
                  </a:extLst>
                </a:gridCol>
                <a:gridCol w="1854825">
                  <a:extLst>
                    <a:ext uri="{9D8B030D-6E8A-4147-A177-3AD203B41FA5}">
                      <a16:colId xmlns:a16="http://schemas.microsoft.com/office/drawing/2014/main" xmlns="" val="20002"/>
                    </a:ext>
                  </a:extLst>
                </a:gridCol>
              </a:tblGrid>
              <a:tr h="1015932">
                <a:tc>
                  <a:txBody>
                    <a:bodyPr/>
                    <a:lstStyle/>
                    <a:p>
                      <a:pPr algn="ctr">
                        <a:lnSpc>
                          <a:spcPts val="4200"/>
                        </a:lnSpc>
                        <a:defRPr/>
                      </a:pPr>
                      <a:r>
                        <a:rPr lang="en-US" sz="3000">
                          <a:solidFill>
                            <a:srgbClr val="FFFFFF"/>
                          </a:solidFill>
                          <a:latin typeface="Roboto Condensed Bold"/>
                        </a:rPr>
                        <a:t>Tiêu chí</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Đạt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Chưa đạt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015932">
                <a:tc>
                  <a:txBody>
                    <a:bodyPr/>
                    <a:lstStyle/>
                    <a:p>
                      <a:pPr algn="l">
                        <a:lnSpc>
                          <a:spcPts val="4200"/>
                        </a:lnSpc>
                        <a:defRPr/>
                      </a:pPr>
                      <a:r>
                        <a:rPr lang="en-US" sz="3000">
                          <a:solidFill>
                            <a:srgbClr val="FFFFFF"/>
                          </a:solidFill>
                          <a:latin typeface="Roboto Condensed"/>
                        </a:rPr>
                        <a:t>Đọc trôi chảy, không bỏ từ, thêm từ.</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1552650">
                <a:tc>
                  <a:txBody>
                    <a:bodyPr/>
                    <a:lstStyle/>
                    <a:p>
                      <a:pPr algn="just">
                        <a:lnSpc>
                          <a:spcPts val="4200"/>
                        </a:lnSpc>
                        <a:defRPr/>
                      </a:pPr>
                      <a:r>
                        <a:rPr lang="en-US" sz="3000">
                          <a:solidFill>
                            <a:srgbClr val="FFFFFF"/>
                          </a:solidFill>
                          <a:latin typeface="Roboto Condensed"/>
                        </a:rPr>
                        <a:t>Đọc to, rõ bảo đảm trong không gian lớp học, cả lớp cùng nghe được.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r h="1024781">
                <a:tc>
                  <a:txBody>
                    <a:bodyPr/>
                    <a:lstStyle/>
                    <a:p>
                      <a:pPr algn="l">
                        <a:lnSpc>
                          <a:spcPts val="4200"/>
                        </a:lnSpc>
                        <a:defRPr/>
                      </a:pPr>
                      <a:r>
                        <a:rPr lang="en-US" sz="3000">
                          <a:solidFill>
                            <a:srgbClr val="FFFFFF"/>
                          </a:solidFill>
                          <a:latin typeface="Roboto Condensed"/>
                        </a:rPr>
                        <a:t>Tốc độ đọc phù hợp.</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3"/>
                  </a:ext>
                </a:extLst>
              </a:tr>
              <a:tr h="1552650">
                <a:tc>
                  <a:txBody>
                    <a:bodyPr/>
                    <a:lstStyle/>
                    <a:p>
                      <a:pPr algn="just">
                        <a:lnSpc>
                          <a:spcPts val="4200"/>
                        </a:lnSpc>
                        <a:defRPr/>
                      </a:pPr>
                      <a:r>
                        <a:rPr lang="en-US" sz="3000">
                          <a:solidFill>
                            <a:srgbClr val="FFFFFF"/>
                          </a:solidFill>
                          <a:latin typeface="Roboto Condensed"/>
                        </a:rPr>
                        <a:t>Sử dụng giọng điệu khác nhau để thể hiện được cảm xúc của người kể chuyện đối với nhân vật, sự việc.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sp>
        <p:nvSpPr>
          <p:cNvPr id="12" name="TextBox 12"/>
          <p:cNvSpPr txBox="1"/>
          <p:nvPr/>
        </p:nvSpPr>
        <p:spPr>
          <a:xfrm>
            <a:off x="2430864" y="1983880"/>
            <a:ext cx="13037616" cy="712448"/>
          </a:xfrm>
          <a:prstGeom prst="rect">
            <a:avLst/>
          </a:prstGeom>
        </p:spPr>
        <p:txBody>
          <a:bodyPr lIns="0" tIns="0" rIns="0" bIns="0" rtlCol="0" anchor="t">
            <a:spAutoFit/>
          </a:bodyPr>
          <a:lstStyle/>
          <a:p>
            <a:pPr algn="ctr">
              <a:lnSpc>
                <a:spcPts val="5879"/>
              </a:lnSpc>
            </a:pPr>
            <a:r>
              <a:rPr lang="en-US" sz="4199">
                <a:solidFill>
                  <a:srgbClr val="FFFFFF"/>
                </a:solidFill>
                <a:latin typeface="Fraunces"/>
              </a:rPr>
              <a:t>BẢNG KIỂM ĐÁNH GIÁ KĨ NĂNG ĐỌC DIỄN CẢM</a:t>
            </a:r>
          </a:p>
        </p:txBody>
      </p:sp>
      <p:sp>
        <p:nvSpPr>
          <p:cNvPr id="13" name="TextBox 13"/>
          <p:cNvSpPr txBox="1"/>
          <p:nvPr/>
        </p:nvSpPr>
        <p:spPr>
          <a:xfrm>
            <a:off x="4724400" y="419100"/>
            <a:ext cx="8043912" cy="1171731"/>
          </a:xfrm>
          <a:prstGeom prst="rect">
            <a:avLst/>
          </a:prstGeom>
        </p:spPr>
        <p:txBody>
          <a:bodyPr lIns="0" tIns="0" rIns="0" bIns="0" rtlCol="0" anchor="t">
            <a:spAutoFit/>
          </a:bodyPr>
          <a:lstStyle/>
          <a:p>
            <a:pPr algn="ctr">
              <a:lnSpc>
                <a:spcPts val="10191"/>
              </a:lnSpc>
            </a:pPr>
            <a:r>
              <a:rPr lang="en-US" sz="5400">
                <a:solidFill>
                  <a:srgbClr val="50128D"/>
                </a:solidFill>
                <a:latin typeface="Fraunces Bold"/>
              </a:rPr>
              <a:t>II. ĐỌC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3239855" y="98622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471710" y="2244287"/>
            <a:ext cx="15258059" cy="6978463"/>
            <a:chOff x="0" y="0"/>
            <a:chExt cx="4018583" cy="1837949"/>
          </a:xfrm>
        </p:grpSpPr>
        <p:sp>
          <p:nvSpPr>
            <p:cNvPr id="9" name="Freeform 9"/>
            <p:cNvSpPr/>
            <p:nvPr/>
          </p:nvSpPr>
          <p:spPr>
            <a:xfrm>
              <a:off x="0" y="0"/>
              <a:ext cx="4018583" cy="1837949"/>
            </a:xfrm>
            <a:custGeom>
              <a:avLst/>
              <a:gdLst/>
              <a:ahLst/>
              <a:cxnLst/>
              <a:rect l="l" t="t" r="r" b="b"/>
              <a:pathLst>
                <a:path w="4018583" h="1837949">
                  <a:moveTo>
                    <a:pt x="10148" y="0"/>
                  </a:moveTo>
                  <a:lnTo>
                    <a:pt x="4008436" y="0"/>
                  </a:lnTo>
                  <a:cubicBezTo>
                    <a:pt x="4014040" y="0"/>
                    <a:pt x="4018583" y="4543"/>
                    <a:pt x="4018583" y="10148"/>
                  </a:cubicBezTo>
                  <a:lnTo>
                    <a:pt x="4018583" y="1827801"/>
                  </a:lnTo>
                  <a:cubicBezTo>
                    <a:pt x="4018583" y="1833406"/>
                    <a:pt x="4014040" y="1837949"/>
                    <a:pt x="4008436" y="1837949"/>
                  </a:cubicBezTo>
                  <a:lnTo>
                    <a:pt x="10148" y="1837949"/>
                  </a:lnTo>
                  <a:cubicBezTo>
                    <a:pt x="4543" y="1837949"/>
                    <a:pt x="0" y="1833406"/>
                    <a:pt x="0" y="1827801"/>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684576" y="5786570"/>
            <a:ext cx="4457371" cy="2616848"/>
          </a:xfrm>
          <a:custGeom>
            <a:avLst/>
            <a:gdLst/>
            <a:ahLst/>
            <a:cxnLst/>
            <a:rect l="l" t="t" r="r" b="b"/>
            <a:pathLst>
              <a:path w="4457371" h="2616848">
                <a:moveTo>
                  <a:pt x="0" y="0"/>
                </a:moveTo>
                <a:lnTo>
                  <a:pt x="4457371" y="0"/>
                </a:lnTo>
                <a:lnTo>
                  <a:pt x="4457371" y="2616848"/>
                </a:lnTo>
                <a:lnTo>
                  <a:pt x="0" y="26168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923482" y="7976326"/>
            <a:ext cx="3979561" cy="3143853"/>
          </a:xfrm>
          <a:custGeom>
            <a:avLst/>
            <a:gdLst/>
            <a:ahLst/>
            <a:cxnLst/>
            <a:rect l="l" t="t" r="r" b="b"/>
            <a:pathLst>
              <a:path w="3979561" h="3143853">
                <a:moveTo>
                  <a:pt x="0" y="0"/>
                </a:moveTo>
                <a:lnTo>
                  <a:pt x="3979560" y="0"/>
                </a:lnTo>
                <a:lnTo>
                  <a:pt x="3979560" y="3143853"/>
                </a:lnTo>
                <a:lnTo>
                  <a:pt x="0" y="314385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TextBox 13"/>
          <p:cNvSpPr txBox="1"/>
          <p:nvPr/>
        </p:nvSpPr>
        <p:spPr>
          <a:xfrm>
            <a:off x="3692152" y="3012883"/>
            <a:ext cx="13037616" cy="756617"/>
          </a:xfrm>
          <a:prstGeom prst="rect">
            <a:avLst/>
          </a:prstGeom>
        </p:spPr>
        <p:txBody>
          <a:bodyPr lIns="0" tIns="0" rIns="0" bIns="0" rtlCol="0" anchor="t">
            <a:spAutoFit/>
          </a:bodyPr>
          <a:lstStyle/>
          <a:p>
            <a:pPr marL="453389" lvl="1">
              <a:lnSpc>
                <a:spcPts val="5879"/>
              </a:lnSpc>
            </a:pPr>
            <a:r>
              <a:rPr lang="en-US" sz="4199">
                <a:solidFill>
                  <a:srgbClr val="FFFFFF"/>
                </a:solidFill>
                <a:latin typeface="#9Slide05 Aphrodite Pro"/>
              </a:rPr>
              <a:t>1.Tìm hiểu chung về tác giả và văn bản</a:t>
            </a:r>
          </a:p>
        </p:txBody>
      </p:sp>
      <p:sp>
        <p:nvSpPr>
          <p:cNvPr id="14" name="TextBox 14"/>
          <p:cNvSpPr txBox="1"/>
          <p:nvPr/>
        </p:nvSpPr>
        <p:spPr>
          <a:xfrm>
            <a:off x="5903042" y="4477806"/>
            <a:ext cx="10085218" cy="3498520"/>
          </a:xfrm>
          <a:prstGeom prst="rect">
            <a:avLst/>
          </a:prstGeom>
        </p:spPr>
        <p:txBody>
          <a:bodyPr lIns="0" tIns="0" rIns="0" bIns="0" rtlCol="0" anchor="t">
            <a:spAutoFit/>
          </a:bodyPr>
          <a:lstStyle/>
          <a:p>
            <a:pPr marL="863598" lvl="1" indent="-431799">
              <a:lnSpc>
                <a:spcPts val="5599"/>
              </a:lnSpc>
              <a:buFont typeface="Arial"/>
              <a:buChar char="•"/>
            </a:pPr>
            <a:r>
              <a:rPr lang="en-US" sz="3999">
                <a:solidFill>
                  <a:srgbClr val="FFFFFF"/>
                </a:solidFill>
                <a:latin typeface="Roboto Condensed"/>
              </a:rPr>
              <a:t>HS xem video tư liệu sau đây</a:t>
            </a:r>
          </a:p>
          <a:p>
            <a:pPr marL="863598" lvl="1" indent="-431799">
              <a:lnSpc>
                <a:spcPts val="5599"/>
              </a:lnSpc>
              <a:buFont typeface="Arial"/>
              <a:buChar char="•"/>
            </a:pPr>
            <a:r>
              <a:rPr lang="en-US" sz="3999">
                <a:solidFill>
                  <a:srgbClr val="FFFFFF"/>
                </a:solidFill>
                <a:latin typeface="Roboto Condensed"/>
              </a:rPr>
              <a:t>Thi ghi nhớ thông tin về tác giả Thanh Tịnh -  Chia sẻ điều em ấn tượng nhất về tác giả.</a:t>
            </a:r>
          </a:p>
          <a:p>
            <a:pPr marL="863598" lvl="1" indent="-431799">
              <a:lnSpc>
                <a:spcPts val="5599"/>
              </a:lnSpc>
              <a:buFont typeface="Arial"/>
              <a:buChar char="•"/>
            </a:pPr>
            <a:r>
              <a:rPr lang="en-US" sz="3999">
                <a:solidFill>
                  <a:srgbClr val="FFFFFF"/>
                </a:solidFill>
                <a:latin typeface="Roboto Condensed"/>
              </a:rPr>
              <a:t>Thời gian chia sẻ: 3 phút</a:t>
            </a:r>
          </a:p>
          <a:p>
            <a:pPr>
              <a:lnSpc>
                <a:spcPts val="5599"/>
              </a:lnSpc>
            </a:pPr>
            <a:endParaRPr lang="en-US" sz="3999">
              <a:solidFill>
                <a:srgbClr val="FFFFFF"/>
              </a:solidFill>
              <a:latin typeface="Roboto Condensed"/>
            </a:endParaRPr>
          </a:p>
        </p:txBody>
      </p:sp>
      <p:sp>
        <p:nvSpPr>
          <p:cNvPr id="15" name="TextBox 15"/>
          <p:cNvSpPr txBox="1"/>
          <p:nvPr/>
        </p:nvSpPr>
        <p:spPr>
          <a:xfrm>
            <a:off x="4559063" y="923925"/>
            <a:ext cx="9461737" cy="953645"/>
          </a:xfrm>
          <a:prstGeom prst="rect">
            <a:avLst/>
          </a:prstGeom>
        </p:spPr>
        <p:txBody>
          <a:bodyPr wrap="square" lIns="0" tIns="0" rIns="0" bIns="0" rtlCol="0" anchor="t">
            <a:spAutoFit/>
          </a:bodyPr>
          <a:lstStyle/>
          <a:p>
            <a:pPr algn="ctr">
              <a:lnSpc>
                <a:spcPts val="7810"/>
              </a:lnSpc>
            </a:pPr>
            <a:r>
              <a:rPr lang="en-US" sz="55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arn(inVertical)">
                                      <p:cBhvr>
                                        <p:cTn id="13"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8" name="Group 8"/>
          <p:cNvGrpSpPr/>
          <p:nvPr/>
        </p:nvGrpSpPr>
        <p:grpSpPr>
          <a:xfrm>
            <a:off x="1371600" y="1638300"/>
            <a:ext cx="15258059" cy="8382000"/>
            <a:chOff x="0" y="0"/>
            <a:chExt cx="4018583" cy="1753968"/>
          </a:xfrm>
        </p:grpSpPr>
        <p:sp>
          <p:nvSpPr>
            <p:cNvPr id="9" name="Freeform 9"/>
            <p:cNvSpPr/>
            <p:nvPr/>
          </p:nvSpPr>
          <p:spPr>
            <a:xfrm>
              <a:off x="0" y="0"/>
              <a:ext cx="4018583" cy="1753968"/>
            </a:xfrm>
            <a:custGeom>
              <a:avLst/>
              <a:gdLst/>
              <a:ahLst/>
              <a:cxnLst/>
              <a:rect l="l" t="t" r="r" b="b"/>
              <a:pathLst>
                <a:path w="4018583" h="1753968">
                  <a:moveTo>
                    <a:pt x="10148" y="0"/>
                  </a:moveTo>
                  <a:lnTo>
                    <a:pt x="4008436" y="0"/>
                  </a:lnTo>
                  <a:cubicBezTo>
                    <a:pt x="4014040" y="0"/>
                    <a:pt x="4018583" y="4543"/>
                    <a:pt x="4018583" y="10148"/>
                  </a:cubicBezTo>
                  <a:lnTo>
                    <a:pt x="4018583" y="1743820"/>
                  </a:lnTo>
                  <a:cubicBezTo>
                    <a:pt x="4018583" y="1749425"/>
                    <a:pt x="4014040" y="1753968"/>
                    <a:pt x="4008436" y="1753968"/>
                  </a:cubicBezTo>
                  <a:lnTo>
                    <a:pt x="10148" y="1753968"/>
                  </a:lnTo>
                  <a:cubicBezTo>
                    <a:pt x="4543" y="1753968"/>
                    <a:pt x="0" y="1749425"/>
                    <a:pt x="0" y="1743820"/>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2" name="Freeform 12"/>
          <p:cNvSpPr/>
          <p:nvPr/>
        </p:nvSpPr>
        <p:spPr>
          <a:xfrm>
            <a:off x="15544800" y="9715500"/>
            <a:ext cx="2743200" cy="2839053"/>
          </a:xfrm>
          <a:custGeom>
            <a:avLst/>
            <a:gdLst/>
            <a:ahLst/>
            <a:cxnLst/>
            <a:rect l="l" t="t" r="r" b="b"/>
            <a:pathLst>
              <a:path w="3979561" h="3143853">
                <a:moveTo>
                  <a:pt x="0" y="0"/>
                </a:moveTo>
                <a:lnTo>
                  <a:pt x="3979560" y="0"/>
                </a:lnTo>
                <a:lnTo>
                  <a:pt x="3979560" y="3143853"/>
                </a:lnTo>
                <a:lnTo>
                  <a:pt x="0" y="314385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TextBox 13"/>
          <p:cNvSpPr txBox="1"/>
          <p:nvPr/>
        </p:nvSpPr>
        <p:spPr>
          <a:xfrm>
            <a:off x="4114800" y="952500"/>
            <a:ext cx="13037616" cy="756617"/>
          </a:xfrm>
          <a:prstGeom prst="rect">
            <a:avLst/>
          </a:prstGeom>
        </p:spPr>
        <p:txBody>
          <a:bodyPr lIns="0" tIns="0" rIns="0" bIns="0" rtlCol="0" anchor="t">
            <a:spAutoFit/>
          </a:bodyPr>
          <a:lstStyle/>
          <a:p>
            <a:pPr marL="453389" lvl="1">
              <a:lnSpc>
                <a:spcPts val="5879"/>
              </a:lnSpc>
            </a:pPr>
            <a:r>
              <a:rPr lang="en-US" sz="4199">
                <a:latin typeface="#9Slide05 Aphrodite Pro"/>
              </a:rPr>
              <a:t>1.Tìm hiểu chung về tác giả và văn bản</a:t>
            </a:r>
          </a:p>
        </p:txBody>
      </p:sp>
      <p:pic>
        <p:nvPicPr>
          <p:cNvPr id="16" name="Video-giới-thiệu-nhà-văn-Thanh-Tịnh">
            <a:hlinkClick r:id="" action="ppaction://media"/>
            <a:extLst>
              <a:ext uri="{FF2B5EF4-FFF2-40B4-BE49-F238E27FC236}">
                <a16:creationId xmlns:a16="http://schemas.microsoft.com/office/drawing/2014/main" xmlns="" id="{53FE7C9B-4AEE-A14A-7037-D021C1D352A5}"/>
              </a:ext>
            </a:extLst>
          </p:cNvPr>
          <p:cNvPicPr>
            <a:picLocks noChangeAspect="1"/>
          </p:cNvPicPr>
          <p:nvPr>
            <a:videoFile r:link="rId1"/>
            <p:extLst>
              <p:ext uri="{DAA4B4D4-6D71-4841-9C94-3DE7FCFB9230}">
                <p14:media xmlns:p14="http://schemas.microsoft.com/office/powerpoint/2010/main" r:embed="rId2">
                  <p14:trim st="13319" end="8987"/>
                </p14:media>
              </p:ext>
            </p:extLst>
          </p:nvPr>
        </p:nvPicPr>
        <p:blipFill>
          <a:blip r:embed="rId16"/>
          <a:stretch>
            <a:fillRect/>
          </a:stretch>
        </p:blipFill>
        <p:spPr>
          <a:xfrm>
            <a:off x="2057400" y="1866900"/>
            <a:ext cx="14173200" cy="7966201"/>
          </a:xfrm>
          <a:prstGeom prst="rect">
            <a:avLst/>
          </a:prstGeom>
        </p:spPr>
      </p:pic>
      <p:sp>
        <p:nvSpPr>
          <p:cNvPr id="11" name="Freeform 11"/>
          <p:cNvSpPr/>
          <p:nvPr/>
        </p:nvSpPr>
        <p:spPr>
          <a:xfrm>
            <a:off x="15011400" y="8039100"/>
            <a:ext cx="3124200" cy="2007248"/>
          </a:xfrm>
          <a:custGeom>
            <a:avLst/>
            <a:gdLst/>
            <a:ahLst/>
            <a:cxnLst/>
            <a:rect l="l" t="t" r="r" b="b"/>
            <a:pathLst>
              <a:path w="4457371" h="2616848">
                <a:moveTo>
                  <a:pt x="0" y="0"/>
                </a:moveTo>
                <a:lnTo>
                  <a:pt x="4457371" y="0"/>
                </a:lnTo>
                <a:lnTo>
                  <a:pt x="4457371" y="2616848"/>
                </a:lnTo>
                <a:lnTo>
                  <a:pt x="0" y="261684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471710" y="1915236"/>
            <a:ext cx="15258059" cy="7098037"/>
            <a:chOff x="0" y="0"/>
            <a:chExt cx="4018583" cy="1869442"/>
          </a:xfrm>
        </p:grpSpPr>
        <p:sp>
          <p:nvSpPr>
            <p:cNvPr id="9" name="Freeform 9"/>
            <p:cNvSpPr/>
            <p:nvPr/>
          </p:nvSpPr>
          <p:spPr>
            <a:xfrm>
              <a:off x="0" y="0"/>
              <a:ext cx="4018583" cy="1869442"/>
            </a:xfrm>
            <a:custGeom>
              <a:avLst/>
              <a:gdLst/>
              <a:ahLst/>
              <a:cxnLst/>
              <a:rect l="l" t="t" r="r" b="b"/>
              <a:pathLst>
                <a:path w="4018583" h="1869442">
                  <a:moveTo>
                    <a:pt x="10148" y="0"/>
                  </a:moveTo>
                  <a:lnTo>
                    <a:pt x="4008436" y="0"/>
                  </a:lnTo>
                  <a:cubicBezTo>
                    <a:pt x="4014040" y="0"/>
                    <a:pt x="4018583" y="4543"/>
                    <a:pt x="4018583" y="10148"/>
                  </a:cubicBezTo>
                  <a:lnTo>
                    <a:pt x="4018583" y="1859294"/>
                  </a:lnTo>
                  <a:cubicBezTo>
                    <a:pt x="4018583" y="1861985"/>
                    <a:pt x="4017514" y="1864566"/>
                    <a:pt x="4015611" y="1866470"/>
                  </a:cubicBezTo>
                  <a:cubicBezTo>
                    <a:pt x="4013708" y="1868373"/>
                    <a:pt x="4011127" y="1869442"/>
                    <a:pt x="4008436" y="1869442"/>
                  </a:cubicBezTo>
                  <a:lnTo>
                    <a:pt x="10148" y="1869442"/>
                  </a:lnTo>
                  <a:cubicBezTo>
                    <a:pt x="4543" y="1869442"/>
                    <a:pt x="0" y="1864899"/>
                    <a:pt x="0" y="185929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471710" y="3563759"/>
            <a:ext cx="4544587" cy="5901794"/>
          </a:xfrm>
          <a:custGeom>
            <a:avLst/>
            <a:gdLst/>
            <a:ahLst/>
            <a:cxnLst/>
            <a:rect l="l" t="t" r="r" b="b"/>
            <a:pathLst>
              <a:path w="4544587" h="5901794">
                <a:moveTo>
                  <a:pt x="0" y="0"/>
                </a:moveTo>
                <a:lnTo>
                  <a:pt x="4544587" y="0"/>
                </a:lnTo>
                <a:lnTo>
                  <a:pt x="4544587" y="5901794"/>
                </a:lnTo>
                <a:lnTo>
                  <a:pt x="0" y="5901794"/>
                </a:lnTo>
                <a:lnTo>
                  <a:pt x="0" y="0"/>
                </a:lnTo>
                <a:close/>
              </a:path>
            </a:pathLst>
          </a:custGeom>
          <a:blipFill>
            <a:blip r:embed="rId11"/>
            <a:stretch>
              <a:fillRect/>
            </a:stretch>
          </a:blipFill>
        </p:spPr>
      </p:sp>
      <p:sp>
        <p:nvSpPr>
          <p:cNvPr id="12" name="Freeform 12"/>
          <p:cNvSpPr/>
          <p:nvPr/>
        </p:nvSpPr>
        <p:spPr>
          <a:xfrm>
            <a:off x="5081350" y="7892845"/>
            <a:ext cx="6424048" cy="1850929"/>
          </a:xfrm>
          <a:custGeom>
            <a:avLst/>
            <a:gdLst/>
            <a:ahLst/>
            <a:cxnLst/>
            <a:rect l="l" t="t" r="r" b="b"/>
            <a:pathLst>
              <a:path w="6424048" h="1850929">
                <a:moveTo>
                  <a:pt x="0" y="0"/>
                </a:moveTo>
                <a:lnTo>
                  <a:pt x="6424048" y="0"/>
                </a:lnTo>
                <a:lnTo>
                  <a:pt x="6424048" y="1850928"/>
                </a:lnTo>
                <a:lnTo>
                  <a:pt x="0" y="1850928"/>
                </a:lnTo>
                <a:lnTo>
                  <a:pt x="0" y="0"/>
                </a:lnTo>
                <a:close/>
              </a:path>
            </a:pathLst>
          </a:custGeom>
          <a:blipFill>
            <a:blip r:embed="rId12"/>
            <a:stretch>
              <a:fillRect/>
            </a:stretch>
          </a:blipFill>
        </p:spPr>
      </p:sp>
      <p:sp>
        <p:nvSpPr>
          <p:cNvPr id="13" name="TextBox 13"/>
          <p:cNvSpPr txBox="1"/>
          <p:nvPr/>
        </p:nvSpPr>
        <p:spPr>
          <a:xfrm>
            <a:off x="3692152" y="2120653"/>
            <a:ext cx="13037616" cy="756617"/>
          </a:xfrm>
          <a:prstGeom prst="rect">
            <a:avLst/>
          </a:prstGeom>
        </p:spPr>
        <p:txBody>
          <a:bodyPr lIns="0" tIns="0" rIns="0" bIns="0" rtlCol="0" anchor="t">
            <a:spAutoFit/>
          </a:bodyPr>
          <a:lstStyle/>
          <a:p>
            <a:pPr marL="453389" lvl="1">
              <a:lnSpc>
                <a:spcPts val="5879"/>
              </a:lnSpc>
            </a:pPr>
            <a:r>
              <a:rPr lang="en-US" sz="4199">
                <a:solidFill>
                  <a:srgbClr val="FFFFFF"/>
                </a:solidFill>
                <a:latin typeface="#9Slide05 Aphrodite Pro"/>
              </a:rPr>
              <a:t>1.Tìm hiểu chung về tác giả và văn bản</a:t>
            </a:r>
          </a:p>
        </p:txBody>
      </p:sp>
      <p:sp>
        <p:nvSpPr>
          <p:cNvPr id="14" name="TextBox 14"/>
          <p:cNvSpPr txBox="1"/>
          <p:nvPr/>
        </p:nvSpPr>
        <p:spPr>
          <a:xfrm>
            <a:off x="5296831" y="8431993"/>
            <a:ext cx="5993086" cy="603863"/>
          </a:xfrm>
          <a:prstGeom prst="rect">
            <a:avLst/>
          </a:prstGeom>
        </p:spPr>
        <p:txBody>
          <a:bodyPr lIns="0" tIns="0" rIns="0" bIns="0" rtlCol="0" anchor="t">
            <a:spAutoFit/>
          </a:bodyPr>
          <a:lstStyle/>
          <a:p>
            <a:pPr>
              <a:lnSpc>
                <a:spcPts val="4409"/>
              </a:lnSpc>
            </a:pPr>
            <a:r>
              <a:rPr lang="en-US" sz="4199">
                <a:solidFill>
                  <a:srgbClr val="50128D"/>
                </a:solidFill>
                <a:latin typeface="#9Slide05 Aphrodite Pro"/>
              </a:rPr>
              <a:t>Nhà văn Thanh Tịnh</a:t>
            </a:r>
          </a:p>
        </p:txBody>
      </p:sp>
      <p:sp>
        <p:nvSpPr>
          <p:cNvPr id="15" name="TextBox 15"/>
          <p:cNvSpPr txBox="1"/>
          <p:nvPr/>
        </p:nvSpPr>
        <p:spPr>
          <a:xfrm>
            <a:off x="5903042" y="3495330"/>
            <a:ext cx="10487561" cy="5027017"/>
          </a:xfrm>
          <a:prstGeom prst="rect">
            <a:avLst/>
          </a:prstGeom>
        </p:spPr>
        <p:txBody>
          <a:bodyPr lIns="0" tIns="0" rIns="0" bIns="0" rtlCol="0" anchor="t">
            <a:spAutoFit/>
          </a:bodyPr>
          <a:lstStyle/>
          <a:p>
            <a:pPr marL="863598" lvl="1" indent="-431799">
              <a:lnSpc>
                <a:spcPts val="5599"/>
              </a:lnSpc>
              <a:buFont typeface="Arial"/>
              <a:buChar char="•"/>
            </a:pPr>
            <a:r>
              <a:rPr lang="en-US" sz="3999" dirty="0" err="1">
                <a:solidFill>
                  <a:srgbClr val="FFFFFF"/>
                </a:solidFill>
                <a:latin typeface="Roboto Condensed"/>
              </a:rPr>
              <a:t>Thanh</a:t>
            </a:r>
            <a:r>
              <a:rPr lang="en-US" sz="3999" dirty="0">
                <a:solidFill>
                  <a:srgbClr val="FFFFFF"/>
                </a:solidFill>
                <a:latin typeface="Roboto Condensed"/>
              </a:rPr>
              <a:t> </a:t>
            </a:r>
            <a:r>
              <a:rPr lang="en-US" sz="3999" dirty="0" err="1">
                <a:solidFill>
                  <a:srgbClr val="FFFFFF"/>
                </a:solidFill>
                <a:latin typeface="Roboto Condensed"/>
              </a:rPr>
              <a:t>Tịnh</a:t>
            </a:r>
            <a:r>
              <a:rPr lang="en-US" sz="3999" dirty="0">
                <a:solidFill>
                  <a:srgbClr val="FFFFFF"/>
                </a:solidFill>
                <a:latin typeface="Roboto Condensed"/>
              </a:rPr>
              <a:t> (1911-1988) </a:t>
            </a:r>
            <a:r>
              <a:rPr lang="en-US" sz="3999" dirty="0" err="1">
                <a:solidFill>
                  <a:srgbClr val="FFFFFF"/>
                </a:solidFill>
                <a:latin typeface="Roboto Condensed"/>
              </a:rPr>
              <a:t>quê</a:t>
            </a:r>
            <a:r>
              <a:rPr lang="en-US" sz="3999" dirty="0">
                <a:solidFill>
                  <a:srgbClr val="FFFFFF"/>
                </a:solidFill>
                <a:latin typeface="Roboto Condensed"/>
              </a:rPr>
              <a:t> ở </a:t>
            </a:r>
            <a:r>
              <a:rPr lang="en-US" sz="3999" dirty="0" err="1">
                <a:solidFill>
                  <a:srgbClr val="FFFFFF"/>
                </a:solidFill>
                <a:latin typeface="Roboto Condensed"/>
              </a:rPr>
              <a:t>Huế</a:t>
            </a:r>
            <a:endParaRPr lang="en-US" sz="3999" dirty="0">
              <a:solidFill>
                <a:srgbClr val="FFFFFF"/>
              </a:solidFill>
              <a:latin typeface="Roboto Condensed"/>
            </a:endParaRPr>
          </a:p>
          <a:p>
            <a:pPr marL="863598" lvl="1" indent="-431799">
              <a:lnSpc>
                <a:spcPts val="5599"/>
              </a:lnSpc>
              <a:buFont typeface="Arial"/>
              <a:buChar char="•"/>
            </a:pPr>
            <a:r>
              <a:rPr lang="en-US" sz="3999" dirty="0" err="1">
                <a:solidFill>
                  <a:srgbClr val="FFFFFF"/>
                </a:solidFill>
                <a:latin typeface="Roboto Condensed"/>
              </a:rPr>
              <a:t>Thanh</a:t>
            </a:r>
            <a:r>
              <a:rPr lang="en-US" sz="3999" dirty="0">
                <a:solidFill>
                  <a:srgbClr val="FFFFFF"/>
                </a:solidFill>
                <a:latin typeface="Roboto Condensed"/>
              </a:rPr>
              <a:t> </a:t>
            </a:r>
            <a:r>
              <a:rPr lang="en-US" sz="3999" dirty="0" err="1">
                <a:solidFill>
                  <a:srgbClr val="FFFFFF"/>
                </a:solidFill>
                <a:latin typeface="Roboto Condensed"/>
              </a:rPr>
              <a:t>Tịnh</a:t>
            </a:r>
            <a:r>
              <a:rPr lang="en-US" sz="3999" dirty="0">
                <a:solidFill>
                  <a:srgbClr val="FFFFFF"/>
                </a:solidFill>
                <a:latin typeface="Roboto Condensed"/>
              </a:rPr>
              <a:t> </a:t>
            </a:r>
            <a:r>
              <a:rPr lang="en-US" sz="3999" dirty="0" err="1">
                <a:solidFill>
                  <a:srgbClr val="FFFFFF"/>
                </a:solidFill>
                <a:latin typeface="Roboto Condensed"/>
              </a:rPr>
              <a:t>vừa</a:t>
            </a:r>
            <a:r>
              <a:rPr lang="en-US" sz="3999" dirty="0">
                <a:solidFill>
                  <a:srgbClr val="FFFFFF"/>
                </a:solidFill>
                <a:latin typeface="Roboto Condensed"/>
              </a:rPr>
              <a:t> </a:t>
            </a:r>
            <a:r>
              <a:rPr lang="en-US" sz="3999" dirty="0" err="1">
                <a:solidFill>
                  <a:srgbClr val="FFFFFF"/>
                </a:solidFill>
                <a:latin typeface="Roboto Condensed"/>
              </a:rPr>
              <a:t>là</a:t>
            </a:r>
            <a:r>
              <a:rPr lang="en-US" sz="3999" dirty="0">
                <a:solidFill>
                  <a:srgbClr val="FFFFFF"/>
                </a:solidFill>
                <a:latin typeface="Roboto Condensed"/>
              </a:rPr>
              <a:t> </a:t>
            </a:r>
            <a:r>
              <a:rPr lang="en-US" sz="3999" dirty="0" err="1">
                <a:solidFill>
                  <a:srgbClr val="FFFFFF"/>
                </a:solidFill>
                <a:latin typeface="Roboto Condensed"/>
              </a:rPr>
              <a:t>nhà</a:t>
            </a:r>
            <a:r>
              <a:rPr lang="en-US" sz="3999" dirty="0">
                <a:solidFill>
                  <a:srgbClr val="FFFFFF"/>
                </a:solidFill>
                <a:latin typeface="Roboto Condensed"/>
              </a:rPr>
              <a:t> </a:t>
            </a:r>
            <a:r>
              <a:rPr lang="en-US" sz="3999" dirty="0" err="1">
                <a:solidFill>
                  <a:srgbClr val="FFFFFF"/>
                </a:solidFill>
                <a:latin typeface="Roboto Condensed"/>
              </a:rPr>
              <a:t>giáo</a:t>
            </a:r>
            <a:r>
              <a:rPr lang="en-US" sz="3999" dirty="0">
                <a:solidFill>
                  <a:srgbClr val="FFFFFF"/>
                </a:solidFill>
                <a:latin typeface="Roboto Condensed"/>
              </a:rPr>
              <a:t>, </a:t>
            </a:r>
            <a:r>
              <a:rPr lang="en-US" sz="3999" dirty="0" err="1">
                <a:solidFill>
                  <a:srgbClr val="FFFFFF"/>
                </a:solidFill>
                <a:latin typeface="Roboto Condensed"/>
              </a:rPr>
              <a:t>nhà</a:t>
            </a:r>
            <a:r>
              <a:rPr lang="en-US" sz="3999" dirty="0">
                <a:solidFill>
                  <a:srgbClr val="FFFFFF"/>
                </a:solidFill>
                <a:latin typeface="Roboto Condensed"/>
              </a:rPr>
              <a:t> </a:t>
            </a:r>
            <a:r>
              <a:rPr lang="en-US" sz="3999" dirty="0" err="1">
                <a:solidFill>
                  <a:srgbClr val="FFFFFF"/>
                </a:solidFill>
                <a:latin typeface="Roboto Condensed"/>
              </a:rPr>
              <a:t>văn</a:t>
            </a:r>
            <a:r>
              <a:rPr lang="en-US" sz="3999" dirty="0">
                <a:solidFill>
                  <a:srgbClr val="FFFFFF"/>
                </a:solidFill>
                <a:latin typeface="Roboto Condensed"/>
              </a:rPr>
              <a:t>, </a:t>
            </a:r>
            <a:r>
              <a:rPr lang="en-US" sz="3999" dirty="0" err="1">
                <a:solidFill>
                  <a:srgbClr val="FFFFFF"/>
                </a:solidFill>
                <a:latin typeface="Roboto Condensed"/>
              </a:rPr>
              <a:t>sáng</a:t>
            </a:r>
            <a:r>
              <a:rPr lang="en-US" sz="3999" dirty="0">
                <a:solidFill>
                  <a:srgbClr val="FFFFFF"/>
                </a:solidFill>
                <a:latin typeface="Roboto Condensed"/>
              </a:rPr>
              <a:t> </a:t>
            </a:r>
            <a:r>
              <a:rPr lang="en-US" sz="3999" dirty="0" err="1">
                <a:solidFill>
                  <a:srgbClr val="FFFFFF"/>
                </a:solidFill>
                <a:latin typeface="Roboto Condensed"/>
              </a:rPr>
              <a:t>tác</a:t>
            </a:r>
            <a:r>
              <a:rPr lang="en-US" sz="3999" dirty="0">
                <a:solidFill>
                  <a:srgbClr val="FFFFFF"/>
                </a:solidFill>
                <a:latin typeface="Roboto Condensed"/>
              </a:rPr>
              <a:t> </a:t>
            </a:r>
            <a:r>
              <a:rPr lang="en-US" sz="3999" dirty="0" err="1">
                <a:solidFill>
                  <a:srgbClr val="FFFFFF"/>
                </a:solidFill>
                <a:latin typeface="Roboto Condensed"/>
              </a:rPr>
              <a:t>của</a:t>
            </a:r>
            <a:r>
              <a:rPr lang="en-US" sz="3999" dirty="0">
                <a:solidFill>
                  <a:srgbClr val="FFFFFF"/>
                </a:solidFill>
                <a:latin typeface="Roboto Condensed"/>
              </a:rPr>
              <a:t> </a:t>
            </a:r>
            <a:r>
              <a:rPr lang="en-US" sz="3999" dirty="0" err="1">
                <a:solidFill>
                  <a:srgbClr val="FFFFFF"/>
                </a:solidFill>
                <a:latin typeface="Roboto Condensed"/>
              </a:rPr>
              <a:t>ông</a:t>
            </a:r>
            <a:r>
              <a:rPr lang="en-US" sz="3999" dirty="0">
                <a:solidFill>
                  <a:srgbClr val="FFFFFF"/>
                </a:solidFill>
                <a:latin typeface="Roboto Condensed"/>
              </a:rPr>
              <a:t> </a:t>
            </a:r>
            <a:r>
              <a:rPr lang="en-US" sz="3999" dirty="0" err="1">
                <a:solidFill>
                  <a:srgbClr val="FFFFFF"/>
                </a:solidFill>
                <a:latin typeface="Roboto Condensed"/>
              </a:rPr>
              <a:t>toát</a:t>
            </a:r>
            <a:r>
              <a:rPr lang="en-US" sz="3999" dirty="0">
                <a:solidFill>
                  <a:srgbClr val="FFFFFF"/>
                </a:solidFill>
                <a:latin typeface="Roboto Condensed"/>
              </a:rPr>
              <a:t> </a:t>
            </a:r>
            <a:r>
              <a:rPr lang="en-US" sz="3999" dirty="0" err="1">
                <a:solidFill>
                  <a:srgbClr val="FFFFFF"/>
                </a:solidFill>
                <a:latin typeface="Roboto Condensed"/>
              </a:rPr>
              <a:t>lên</a:t>
            </a:r>
            <a:r>
              <a:rPr lang="en-US" sz="3999" dirty="0">
                <a:solidFill>
                  <a:srgbClr val="FFFFFF"/>
                </a:solidFill>
                <a:latin typeface="Roboto Condensed"/>
              </a:rPr>
              <a:t> </a:t>
            </a:r>
            <a:r>
              <a:rPr lang="en-US" sz="3999" dirty="0" err="1">
                <a:solidFill>
                  <a:srgbClr val="FFFFFF"/>
                </a:solidFill>
                <a:latin typeface="Roboto Condensed Italics"/>
              </a:rPr>
              <a:t>vẻ</a:t>
            </a:r>
            <a:r>
              <a:rPr lang="en-US" sz="3999" dirty="0">
                <a:solidFill>
                  <a:srgbClr val="FFFFFF"/>
                </a:solidFill>
                <a:latin typeface="Roboto Condensed Italics"/>
              </a:rPr>
              <a:t> </a:t>
            </a:r>
            <a:r>
              <a:rPr lang="en-US" sz="3999" dirty="0" err="1">
                <a:solidFill>
                  <a:srgbClr val="FFFFFF"/>
                </a:solidFill>
                <a:latin typeface="Roboto Condensed Italics"/>
              </a:rPr>
              <a:t>đẹp</a:t>
            </a:r>
            <a:r>
              <a:rPr lang="en-US" sz="3999" dirty="0">
                <a:solidFill>
                  <a:srgbClr val="FFFFFF"/>
                </a:solidFill>
                <a:latin typeface="Roboto Condensed Italics"/>
              </a:rPr>
              <a:t> </a:t>
            </a:r>
            <a:r>
              <a:rPr lang="en-US" sz="3999" dirty="0" err="1">
                <a:solidFill>
                  <a:srgbClr val="FFFFFF"/>
                </a:solidFill>
                <a:latin typeface="Roboto Condensed Italics"/>
              </a:rPr>
              <a:t>đằm</a:t>
            </a:r>
            <a:r>
              <a:rPr lang="en-US" sz="3999" dirty="0">
                <a:solidFill>
                  <a:srgbClr val="FFFFFF"/>
                </a:solidFill>
                <a:latin typeface="Roboto Condensed Italics"/>
              </a:rPr>
              <a:t> </a:t>
            </a:r>
            <a:r>
              <a:rPr lang="en-US" sz="3999" dirty="0" err="1">
                <a:solidFill>
                  <a:srgbClr val="FFFFFF"/>
                </a:solidFill>
                <a:latin typeface="Roboto Condensed Italics"/>
              </a:rPr>
              <a:t>thắm</a:t>
            </a:r>
            <a:r>
              <a:rPr lang="en-US" sz="3999" dirty="0">
                <a:solidFill>
                  <a:srgbClr val="FFFFFF"/>
                </a:solidFill>
                <a:latin typeface="Roboto Condensed Italics"/>
              </a:rPr>
              <a:t>, </a:t>
            </a:r>
            <a:r>
              <a:rPr lang="en-US" sz="3999" dirty="0" err="1">
                <a:solidFill>
                  <a:srgbClr val="FFFFFF"/>
                </a:solidFill>
                <a:latin typeface="Roboto Condensed Italics"/>
              </a:rPr>
              <a:t>tình</a:t>
            </a:r>
            <a:r>
              <a:rPr lang="en-US" sz="3999" dirty="0">
                <a:solidFill>
                  <a:srgbClr val="FFFFFF"/>
                </a:solidFill>
                <a:latin typeface="Roboto Condensed Italics"/>
              </a:rPr>
              <a:t> </a:t>
            </a:r>
            <a:r>
              <a:rPr lang="en-US" sz="3999" dirty="0" err="1">
                <a:solidFill>
                  <a:srgbClr val="FFFFFF"/>
                </a:solidFill>
                <a:latin typeface="Roboto Condensed Italics"/>
              </a:rPr>
              <a:t>cảm</a:t>
            </a:r>
            <a:r>
              <a:rPr lang="en-US" sz="3999" dirty="0">
                <a:solidFill>
                  <a:srgbClr val="FFFFFF"/>
                </a:solidFill>
                <a:latin typeface="Roboto Condensed Italics"/>
              </a:rPr>
              <a:t> </a:t>
            </a:r>
            <a:r>
              <a:rPr lang="en-US" sz="3999" dirty="0" err="1">
                <a:solidFill>
                  <a:srgbClr val="FFFFFF"/>
                </a:solidFill>
                <a:latin typeface="Roboto Condensed Italics"/>
              </a:rPr>
              <a:t>êm</a:t>
            </a:r>
            <a:r>
              <a:rPr lang="en-US" sz="3999" dirty="0">
                <a:solidFill>
                  <a:srgbClr val="FFFFFF"/>
                </a:solidFill>
                <a:latin typeface="Roboto Condensed Italics"/>
              </a:rPr>
              <a:t> </a:t>
            </a:r>
            <a:r>
              <a:rPr lang="en-US" sz="3999" dirty="0" err="1">
                <a:solidFill>
                  <a:srgbClr val="FFFFFF"/>
                </a:solidFill>
                <a:latin typeface="Roboto Condensed Italics"/>
              </a:rPr>
              <a:t>dịu</a:t>
            </a:r>
            <a:r>
              <a:rPr lang="en-US" sz="3999" dirty="0">
                <a:solidFill>
                  <a:srgbClr val="FFFFFF"/>
                </a:solidFill>
                <a:latin typeface="Roboto Condensed Italics"/>
              </a:rPr>
              <a:t>, </a:t>
            </a:r>
            <a:r>
              <a:rPr lang="en-US" sz="3999" dirty="0" err="1">
                <a:solidFill>
                  <a:srgbClr val="FFFFFF"/>
                </a:solidFill>
                <a:latin typeface="Roboto Condensed Italics"/>
              </a:rPr>
              <a:t>trong</a:t>
            </a:r>
            <a:r>
              <a:rPr lang="en-US" sz="3999" dirty="0">
                <a:solidFill>
                  <a:srgbClr val="FFFFFF"/>
                </a:solidFill>
                <a:latin typeface="Roboto Condensed Italics"/>
              </a:rPr>
              <a:t> </a:t>
            </a:r>
            <a:r>
              <a:rPr lang="en-US" sz="3999" dirty="0" err="1">
                <a:solidFill>
                  <a:srgbClr val="FFFFFF"/>
                </a:solidFill>
                <a:latin typeface="Roboto Condensed Italics"/>
              </a:rPr>
              <a:t>trẻo</a:t>
            </a:r>
            <a:r>
              <a:rPr lang="en-US" sz="3999" dirty="0">
                <a:solidFill>
                  <a:srgbClr val="FFFFFF"/>
                </a:solidFill>
                <a:latin typeface="Roboto Condensed Italics"/>
              </a:rPr>
              <a:t>.</a:t>
            </a:r>
          </a:p>
          <a:p>
            <a:pPr marL="863598" lvl="1" indent="-431799">
              <a:lnSpc>
                <a:spcPts val="5599"/>
              </a:lnSpc>
              <a:buFont typeface="Arial"/>
              <a:buChar char="•"/>
            </a:pPr>
            <a:r>
              <a:rPr lang="en-US" sz="3999" dirty="0" err="1">
                <a:solidFill>
                  <a:srgbClr val="FFFFFF"/>
                </a:solidFill>
                <a:latin typeface="Roboto Condensed"/>
              </a:rPr>
              <a:t>Văn</a:t>
            </a:r>
            <a:r>
              <a:rPr lang="en-US" sz="3999" dirty="0">
                <a:solidFill>
                  <a:srgbClr val="FFFFFF"/>
                </a:solidFill>
                <a:latin typeface="Roboto Condensed"/>
              </a:rPr>
              <a:t> </a:t>
            </a:r>
            <a:r>
              <a:rPr lang="en-US" sz="3999" dirty="0" err="1">
                <a:solidFill>
                  <a:srgbClr val="FFFFFF"/>
                </a:solidFill>
                <a:latin typeface="Roboto Condensed"/>
              </a:rPr>
              <a:t>bản</a:t>
            </a:r>
            <a:r>
              <a:rPr lang="en-US" sz="3999" dirty="0">
                <a:solidFill>
                  <a:srgbClr val="FFFFFF"/>
                </a:solidFill>
                <a:latin typeface="Roboto Condensed"/>
              </a:rPr>
              <a:t> </a:t>
            </a:r>
            <a:r>
              <a:rPr lang="en-US" sz="3999" dirty="0" err="1">
                <a:solidFill>
                  <a:srgbClr val="FFFFFF"/>
                </a:solidFill>
                <a:latin typeface="Roboto Condensed Bold Italics"/>
              </a:rPr>
              <a:t>Tôi</a:t>
            </a:r>
            <a:r>
              <a:rPr lang="en-US" sz="3999" dirty="0">
                <a:solidFill>
                  <a:srgbClr val="FFFFFF"/>
                </a:solidFill>
                <a:latin typeface="Roboto Condensed Bold Italics"/>
              </a:rPr>
              <a:t> </a:t>
            </a:r>
            <a:r>
              <a:rPr lang="en-US" sz="3999" dirty="0" err="1">
                <a:solidFill>
                  <a:srgbClr val="FFFFFF"/>
                </a:solidFill>
                <a:latin typeface="Roboto Condensed Bold Italics"/>
              </a:rPr>
              <a:t>đi</a:t>
            </a:r>
            <a:r>
              <a:rPr lang="en-US" sz="3999" dirty="0">
                <a:solidFill>
                  <a:srgbClr val="FFFFFF"/>
                </a:solidFill>
                <a:latin typeface="Roboto Condensed Bold Italics"/>
              </a:rPr>
              <a:t> </a:t>
            </a:r>
            <a:r>
              <a:rPr lang="en-US" sz="3999" dirty="0" err="1">
                <a:solidFill>
                  <a:srgbClr val="FFFFFF"/>
                </a:solidFill>
                <a:latin typeface="Roboto Condensed Bold Italics"/>
              </a:rPr>
              <a:t>học</a:t>
            </a:r>
            <a:r>
              <a:rPr lang="en-US" sz="3999" dirty="0">
                <a:solidFill>
                  <a:srgbClr val="FFFFFF"/>
                </a:solidFill>
                <a:latin typeface="Roboto Condensed"/>
              </a:rPr>
              <a:t> in </a:t>
            </a:r>
            <a:r>
              <a:rPr lang="en-US" sz="3999" dirty="0" err="1">
                <a:solidFill>
                  <a:srgbClr val="FFFFFF"/>
                </a:solidFill>
                <a:latin typeface="Roboto Condensed"/>
              </a:rPr>
              <a:t>trong</a:t>
            </a:r>
            <a:r>
              <a:rPr lang="en-US" sz="3999" dirty="0">
                <a:solidFill>
                  <a:srgbClr val="FFFFFF"/>
                </a:solidFill>
                <a:latin typeface="Roboto Condensed"/>
              </a:rPr>
              <a:t> </a:t>
            </a:r>
            <a:r>
              <a:rPr lang="en-US" sz="3999" dirty="0" err="1" smtClean="0">
                <a:solidFill>
                  <a:srgbClr val="FFFFFF"/>
                </a:solidFill>
                <a:latin typeface="Roboto Condensed"/>
              </a:rPr>
              <a:t>tổng</a:t>
            </a:r>
            <a:r>
              <a:rPr lang="en-US" sz="3999" dirty="0" smtClean="0">
                <a:solidFill>
                  <a:srgbClr val="FFFFFF"/>
                </a:solidFill>
                <a:latin typeface="Roboto Condensed"/>
              </a:rPr>
              <a:t> </a:t>
            </a:r>
            <a:r>
              <a:rPr lang="en-US" sz="3999" dirty="0" err="1" smtClean="0">
                <a:solidFill>
                  <a:srgbClr val="FFFFFF"/>
                </a:solidFill>
                <a:latin typeface="Roboto Condensed"/>
              </a:rPr>
              <a:t>tập</a:t>
            </a:r>
            <a:r>
              <a:rPr lang="en-US" sz="3999" dirty="0" smtClean="0">
                <a:solidFill>
                  <a:srgbClr val="FFFFFF"/>
                </a:solidFill>
                <a:latin typeface="Roboto Condensed"/>
              </a:rPr>
              <a:t> </a:t>
            </a:r>
            <a:r>
              <a:rPr lang="en-US" sz="3999" dirty="0" err="1" smtClean="0">
                <a:solidFill>
                  <a:srgbClr val="FFFFFF"/>
                </a:solidFill>
                <a:latin typeface="Roboto Condensed"/>
              </a:rPr>
              <a:t>văn</a:t>
            </a:r>
            <a:r>
              <a:rPr lang="en-US" sz="3999" dirty="0" smtClean="0">
                <a:solidFill>
                  <a:srgbClr val="FFFFFF"/>
                </a:solidFill>
                <a:latin typeface="Roboto Condensed"/>
              </a:rPr>
              <a:t> </a:t>
            </a:r>
            <a:r>
              <a:rPr lang="en-US" sz="3999" dirty="0" err="1" smtClean="0">
                <a:solidFill>
                  <a:srgbClr val="FFFFFF"/>
                </a:solidFill>
                <a:latin typeface="Roboto Condensed"/>
              </a:rPr>
              <a:t>học</a:t>
            </a:r>
            <a:r>
              <a:rPr lang="en-US" sz="3999" dirty="0" smtClean="0">
                <a:solidFill>
                  <a:srgbClr val="FFFFFF"/>
                </a:solidFill>
                <a:latin typeface="Roboto Condensed"/>
              </a:rPr>
              <a:t> VN, </a:t>
            </a:r>
            <a:r>
              <a:rPr lang="en-US" sz="3999" dirty="0" err="1">
                <a:solidFill>
                  <a:srgbClr val="FFFFFF"/>
                </a:solidFill>
                <a:latin typeface="Roboto Condensed"/>
              </a:rPr>
              <a:t>xuất</a:t>
            </a:r>
            <a:r>
              <a:rPr lang="en-US" sz="3999" dirty="0">
                <a:solidFill>
                  <a:srgbClr val="FFFFFF"/>
                </a:solidFill>
                <a:latin typeface="Roboto Condensed"/>
              </a:rPr>
              <a:t> </a:t>
            </a:r>
            <a:r>
              <a:rPr lang="en-US" sz="3999" dirty="0" err="1">
                <a:solidFill>
                  <a:srgbClr val="FFFFFF"/>
                </a:solidFill>
                <a:latin typeface="Roboto Condensed"/>
              </a:rPr>
              <a:t>bản</a:t>
            </a:r>
            <a:r>
              <a:rPr lang="en-US" sz="3999" dirty="0">
                <a:solidFill>
                  <a:srgbClr val="FFFFFF"/>
                </a:solidFill>
                <a:latin typeface="Roboto Condensed"/>
              </a:rPr>
              <a:t> </a:t>
            </a:r>
            <a:r>
              <a:rPr lang="en-US" sz="3999" dirty="0" err="1">
                <a:solidFill>
                  <a:srgbClr val="FFFFFF"/>
                </a:solidFill>
                <a:latin typeface="Roboto Condensed"/>
              </a:rPr>
              <a:t>năm</a:t>
            </a:r>
            <a:r>
              <a:rPr lang="en-US" sz="3999" dirty="0">
                <a:solidFill>
                  <a:srgbClr val="FFFFFF"/>
                </a:solidFill>
                <a:latin typeface="Roboto Condensed"/>
              </a:rPr>
              <a:t> </a:t>
            </a:r>
            <a:r>
              <a:rPr lang="en-US" sz="3999" dirty="0" smtClean="0">
                <a:solidFill>
                  <a:srgbClr val="FFFFFF"/>
                </a:solidFill>
                <a:latin typeface="Roboto Condensed"/>
              </a:rPr>
              <a:t>1981</a:t>
            </a:r>
            <a:r>
              <a:rPr lang="en-US" sz="3999" dirty="0">
                <a:solidFill>
                  <a:srgbClr val="FFFFFF"/>
                </a:solidFill>
                <a:latin typeface="Roboto Condensed"/>
              </a:rPr>
              <a:t>.</a:t>
            </a:r>
          </a:p>
          <a:p>
            <a:pPr marL="863598" lvl="1" indent="-431799">
              <a:lnSpc>
                <a:spcPts val="5599"/>
              </a:lnSpc>
              <a:buFont typeface="Arial"/>
              <a:buChar char="•"/>
            </a:pPr>
            <a:endParaRPr lang="en-US" sz="3999" dirty="0">
              <a:solidFill>
                <a:srgbClr val="FFFFFF"/>
              </a:solidFill>
              <a:latin typeface="Roboto Condensed"/>
            </a:endParaRPr>
          </a:p>
        </p:txBody>
      </p:sp>
      <p:sp>
        <p:nvSpPr>
          <p:cNvPr id="16" name="TextBox 16"/>
          <p:cNvSpPr txBox="1"/>
          <p:nvPr/>
        </p:nvSpPr>
        <p:spPr>
          <a:xfrm>
            <a:off x="4927947" y="890973"/>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471710" y="1755804"/>
            <a:ext cx="15258059" cy="7257470"/>
            <a:chOff x="0" y="0"/>
            <a:chExt cx="4018583" cy="1911432"/>
          </a:xfrm>
        </p:grpSpPr>
        <p:sp>
          <p:nvSpPr>
            <p:cNvPr id="9" name="Freeform 9"/>
            <p:cNvSpPr/>
            <p:nvPr/>
          </p:nvSpPr>
          <p:spPr>
            <a:xfrm>
              <a:off x="0" y="0"/>
              <a:ext cx="4018583" cy="1911432"/>
            </a:xfrm>
            <a:custGeom>
              <a:avLst/>
              <a:gdLst/>
              <a:ahLst/>
              <a:cxnLst/>
              <a:rect l="l" t="t" r="r" b="b"/>
              <a:pathLst>
                <a:path w="4018583" h="1911432">
                  <a:moveTo>
                    <a:pt x="10148" y="0"/>
                  </a:moveTo>
                  <a:lnTo>
                    <a:pt x="4008436" y="0"/>
                  </a:lnTo>
                  <a:cubicBezTo>
                    <a:pt x="4014040" y="0"/>
                    <a:pt x="4018583" y="4543"/>
                    <a:pt x="4018583" y="10148"/>
                  </a:cubicBezTo>
                  <a:lnTo>
                    <a:pt x="4018583" y="1901284"/>
                  </a:lnTo>
                  <a:cubicBezTo>
                    <a:pt x="4018583" y="1903976"/>
                    <a:pt x="4017514" y="1906557"/>
                    <a:pt x="4015611" y="1908460"/>
                  </a:cubicBezTo>
                  <a:cubicBezTo>
                    <a:pt x="4013708" y="1910363"/>
                    <a:pt x="4011127" y="1911432"/>
                    <a:pt x="4008436" y="1911432"/>
                  </a:cubicBezTo>
                  <a:lnTo>
                    <a:pt x="10148" y="1911432"/>
                  </a:lnTo>
                  <a:cubicBezTo>
                    <a:pt x="4543" y="1911432"/>
                    <a:pt x="0" y="1906889"/>
                    <a:pt x="0" y="190128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r>
                <a:rPr lang="en-US" sz="3899">
                  <a:solidFill>
                    <a:srgbClr val="583B8A"/>
                  </a:solidFill>
                  <a:latin typeface="Roboto Condensed"/>
                </a:rPr>
                <a:t>III. KHÁM PHÁ VĂN BẢN</a:t>
              </a:r>
            </a:p>
            <a:p>
              <a:pPr algn="just">
                <a:lnSpc>
                  <a:spcPts val="5459"/>
                </a:lnSpc>
              </a:pPr>
              <a:endParaRPr lang="en-US" sz="3899">
                <a:solidFill>
                  <a:srgbClr val="583B8A"/>
                </a:solidFill>
                <a:latin typeface="Roboto Condensed"/>
              </a:endParaRPr>
            </a:p>
          </p:txBody>
        </p:sp>
      </p:grpSp>
      <p:sp>
        <p:nvSpPr>
          <p:cNvPr id="11" name="Freeform 11"/>
          <p:cNvSpPr/>
          <p:nvPr/>
        </p:nvSpPr>
        <p:spPr>
          <a:xfrm>
            <a:off x="2084807" y="2897030"/>
            <a:ext cx="6424048" cy="1850929"/>
          </a:xfrm>
          <a:custGeom>
            <a:avLst/>
            <a:gdLst/>
            <a:ahLst/>
            <a:cxnLst/>
            <a:rect l="l" t="t" r="r" b="b"/>
            <a:pathLst>
              <a:path w="6424048" h="1850929">
                <a:moveTo>
                  <a:pt x="0" y="0"/>
                </a:moveTo>
                <a:lnTo>
                  <a:pt x="6424048" y="0"/>
                </a:lnTo>
                <a:lnTo>
                  <a:pt x="6424048" y="1850929"/>
                </a:lnTo>
                <a:lnTo>
                  <a:pt x="0" y="1850929"/>
                </a:lnTo>
                <a:lnTo>
                  <a:pt x="0" y="0"/>
                </a:lnTo>
                <a:close/>
              </a:path>
            </a:pathLst>
          </a:custGeom>
          <a:blipFill>
            <a:blip r:embed="rId13"/>
            <a:stretch>
              <a:fillRect/>
            </a:stretch>
          </a:blipFill>
        </p:spPr>
      </p:sp>
      <p:pic>
        <p:nvPicPr>
          <p:cNvPr id="12" name="Picture 12"/>
          <p:cNvPicPr>
            <a:picLocks noChangeAspect="1"/>
          </p:cNvPicPr>
          <p:nvPr/>
        </p:nvPicPr>
        <p:blipFill>
          <a:blip r:embed="rId14"/>
          <a:srcRect/>
          <a:stretch>
            <a:fillRect/>
          </a:stretch>
        </p:blipFill>
        <p:spPr>
          <a:xfrm>
            <a:off x="1981200" y="2171700"/>
            <a:ext cx="2406315" cy="1371600"/>
          </a:xfrm>
          <a:prstGeom prst="rect">
            <a:avLst/>
          </a:prstGeom>
        </p:spPr>
      </p:pic>
      <p:sp>
        <p:nvSpPr>
          <p:cNvPr id="13" name="TextBox 13"/>
          <p:cNvSpPr txBox="1"/>
          <p:nvPr/>
        </p:nvSpPr>
        <p:spPr>
          <a:xfrm>
            <a:off x="5296831" y="2156007"/>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2657967" y="3461508"/>
            <a:ext cx="4547404" cy="731498"/>
          </a:xfrm>
          <a:prstGeom prst="rect">
            <a:avLst/>
          </a:prstGeom>
        </p:spPr>
        <p:txBody>
          <a:bodyPr lIns="0" tIns="0" rIns="0" bIns="0" rtlCol="0" anchor="t">
            <a:spAutoFit/>
          </a:bodyPr>
          <a:lstStyle/>
          <a:p>
            <a:pPr algn="ctr">
              <a:lnSpc>
                <a:spcPts val="5144"/>
              </a:lnSpc>
            </a:pPr>
            <a:r>
              <a:rPr lang="en-US" sz="4899">
                <a:solidFill>
                  <a:srgbClr val="50128D"/>
                </a:solidFill>
                <a:latin typeface="#9Slide07 Crocante 2"/>
              </a:rPr>
              <a:t>Nhiệm vụ</a:t>
            </a:r>
          </a:p>
        </p:txBody>
      </p:sp>
      <p:sp>
        <p:nvSpPr>
          <p:cNvPr id="15" name="TextBox 15"/>
          <p:cNvSpPr txBox="1"/>
          <p:nvPr/>
        </p:nvSpPr>
        <p:spPr>
          <a:xfrm>
            <a:off x="4150671" y="4919409"/>
            <a:ext cx="10487561" cy="3257198"/>
          </a:xfrm>
          <a:prstGeom prst="rect">
            <a:avLst/>
          </a:prstGeom>
        </p:spPr>
        <p:txBody>
          <a:bodyPr lIns="0" tIns="0" rIns="0" bIns="0" rtlCol="0" anchor="t">
            <a:spAutoFit/>
          </a:bodyPr>
          <a:lstStyle/>
          <a:p>
            <a:pPr marL="863598" lvl="1" indent="-431799">
              <a:lnSpc>
                <a:spcPts val="6599"/>
              </a:lnSpc>
              <a:buFont typeface="Arial"/>
              <a:buChar char="•"/>
            </a:pPr>
            <a:r>
              <a:rPr lang="en-US" sz="3999">
                <a:solidFill>
                  <a:srgbClr val="FFFFFF"/>
                </a:solidFill>
                <a:latin typeface="Roboto Condensed"/>
              </a:rPr>
              <a:t>Thực hiện PHT số 2 để xác định những đặc trưng của thể loại truyện ngắn trong văn bản</a:t>
            </a:r>
          </a:p>
          <a:p>
            <a:pPr marL="863598" lvl="1" indent="-431799">
              <a:lnSpc>
                <a:spcPts val="6599"/>
              </a:lnSpc>
              <a:buFont typeface="Arial"/>
              <a:buChar char="•"/>
            </a:pPr>
            <a:r>
              <a:rPr lang="en-US" sz="3999">
                <a:solidFill>
                  <a:srgbClr val="FFFFFF"/>
                </a:solidFill>
                <a:latin typeface="Roboto Condensed"/>
              </a:rPr>
              <a:t>Thực hiện nhóm đôi; Thời gian: 3 phút</a:t>
            </a:r>
          </a:p>
          <a:p>
            <a:pPr>
              <a:lnSpc>
                <a:spcPts val="6599"/>
              </a:lnSpc>
            </a:pPr>
            <a:endParaRPr lang="en-US" sz="3999">
              <a:solidFill>
                <a:srgbClr val="FFFFFF"/>
              </a:solidFill>
              <a:latin typeface="Roboto Condensed"/>
            </a:endParaRPr>
          </a:p>
        </p:txBody>
      </p:sp>
      <p:sp>
        <p:nvSpPr>
          <p:cNvPr id="16" name="TextBox 16"/>
          <p:cNvSpPr txBox="1"/>
          <p:nvPr/>
        </p:nvSpPr>
        <p:spPr>
          <a:xfrm>
            <a:off x="4884686" y="763258"/>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pic>
        <p:nvPicPr>
          <p:cNvPr id="17" name="3 Minute Timer">
            <a:hlinkClick r:id="" action="ppaction://media"/>
            <a:extLst>
              <a:ext uri="{FF2B5EF4-FFF2-40B4-BE49-F238E27FC236}">
                <a16:creationId xmlns:a16="http://schemas.microsoft.com/office/drawing/2014/main" xmlns="" id="{54236750-6DC8-22B6-D7BE-B0E5E74EED0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639800" y="7124700"/>
            <a:ext cx="2847023"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77551">
                <p:cTn id="8" fill="hold" display="0">
                  <p:stCondLst>
                    <p:cond delay="indefinite"/>
                  </p:stCondLst>
                </p:cTn>
                <p:tgtEl>
                  <p:spTgt spid="17"/>
                </p:tgtEl>
              </p:cMediaNode>
            </p:video>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83B8A"/>
                  </a:solidFill>
                  <a:latin typeface="Roboto Condensed Bold"/>
                </a:rPr>
                <a:t>truyện khoa học viễn tưởng</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_______________là những câu chuyện do tác giả t</a:t>
            </a:r>
            <a:r>
              <a:rPr lang="en-US" sz="3999">
                <a:solidFill>
                  <a:srgbClr val="50128D"/>
                </a:solidFill>
                <a:latin typeface="Roboto Condensed Bold"/>
              </a:rPr>
              <a:t>ưởng tượng </a:t>
            </a:r>
            <a:r>
              <a:rPr lang="en-US" sz="3999">
                <a:solidFill>
                  <a:srgbClr val="50128D"/>
                </a:solidFill>
                <a:latin typeface="Roboto Condensed"/>
              </a:rPr>
              <a:t>nhưng luôn dựa trên </a:t>
            </a:r>
            <a:r>
              <a:rPr lang="en-US" sz="3999">
                <a:solidFill>
                  <a:srgbClr val="50128D"/>
                </a:solidFill>
                <a:latin typeface="Roboto Condensed Bold"/>
              </a:rPr>
              <a:t>thành tựu của khoa học và công nghệ.</a:t>
            </a:r>
          </a:p>
          <a:p>
            <a:pPr algn="just">
              <a:lnSpc>
                <a:spcPts val="6399"/>
              </a:lnSpc>
            </a:pPr>
            <a:r>
              <a:rPr lang="en-US" sz="3999">
                <a:solidFill>
                  <a:srgbClr val="50128D"/>
                </a:solidFill>
                <a:latin typeface="Roboto Condensed"/>
              </a:rPr>
              <a:t>_______________ hấp dẫn học sinh bằng các sự việc giàu kịch tính, tình huống bất ngờ; kích thích trí tưởng tượng.</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C6112431-DDB2-8C1A-B92F-AE7CB004D55F}"/>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1007462"/>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aphicFrame>
        <p:nvGraphicFramePr>
          <p:cNvPr id="11" name="Table 11"/>
          <p:cNvGraphicFramePr>
            <a:graphicFrameLocks noGrp="1"/>
          </p:cNvGraphicFramePr>
          <p:nvPr>
            <p:extLst>
              <p:ext uri="{D42A27DB-BD31-4B8C-83A1-F6EECF244321}">
                <p14:modId xmlns:p14="http://schemas.microsoft.com/office/powerpoint/2010/main" val="2403913876"/>
              </p:ext>
            </p:extLst>
          </p:nvPr>
        </p:nvGraphicFramePr>
        <p:xfrm>
          <a:off x="1600200" y="2552700"/>
          <a:ext cx="15659101" cy="6995696"/>
        </p:xfrm>
        <a:graphic>
          <a:graphicData uri="http://schemas.openxmlformats.org/drawingml/2006/table">
            <a:tbl>
              <a:tblPr/>
              <a:tblGrid>
                <a:gridCol w="4343400">
                  <a:extLst>
                    <a:ext uri="{9D8B030D-6E8A-4147-A177-3AD203B41FA5}">
                      <a16:colId xmlns:a16="http://schemas.microsoft.com/office/drawing/2014/main" xmlns="" val="20000"/>
                    </a:ext>
                  </a:extLst>
                </a:gridCol>
                <a:gridCol w="11315701">
                  <a:extLst>
                    <a:ext uri="{9D8B030D-6E8A-4147-A177-3AD203B41FA5}">
                      <a16:colId xmlns:a16="http://schemas.microsoft.com/office/drawing/2014/main" xmlns="" val="20001"/>
                    </a:ext>
                  </a:extLst>
                </a:gridCol>
              </a:tblGrid>
              <a:tr h="1025024">
                <a:tc>
                  <a:txBody>
                    <a:bodyPr/>
                    <a:lstStyle/>
                    <a:p>
                      <a:pPr algn="ctr">
                        <a:lnSpc>
                          <a:spcPts val="4200"/>
                        </a:lnSpc>
                        <a:defRPr/>
                      </a:pPr>
                      <a:r>
                        <a:rPr lang="en-US" sz="3200">
                          <a:solidFill>
                            <a:srgbClr val="FFFFFF"/>
                          </a:solidFill>
                          <a:latin typeface="Roboto Condensed Bold"/>
                        </a:rPr>
                        <a:t>Các yếu tố của truyện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tc>
                  <a:txBody>
                    <a:bodyPr/>
                    <a:lstStyle/>
                    <a:p>
                      <a:pPr algn="ctr">
                        <a:lnSpc>
                          <a:spcPts val="4200"/>
                        </a:lnSpc>
                        <a:defRPr/>
                      </a:pPr>
                      <a:r>
                        <a:rPr lang="en-US" sz="3200">
                          <a:solidFill>
                            <a:srgbClr val="FFFFFF"/>
                          </a:solidFill>
                          <a:latin typeface="Roboto Condensed Bold"/>
                        </a:rPr>
                        <a:t>Biểu hiện trong văn bản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030A0"/>
                    </a:solidFill>
                  </a:tcPr>
                </a:tc>
                <a:extLst>
                  <a:ext uri="{0D108BD9-81ED-4DB2-BD59-A6C34878D82A}">
                    <a16:rowId xmlns:a16="http://schemas.microsoft.com/office/drawing/2014/main" xmlns="" val="10000"/>
                  </a:ext>
                </a:extLst>
              </a:tr>
              <a:tr h="1025024">
                <a:tc>
                  <a:txBody>
                    <a:bodyPr/>
                    <a:lstStyle/>
                    <a:p>
                      <a:pPr algn="ctr">
                        <a:lnSpc>
                          <a:spcPts val="4200"/>
                        </a:lnSpc>
                        <a:defRPr/>
                      </a:pPr>
                      <a:r>
                        <a:rPr lang="en-US" sz="3200">
                          <a:solidFill>
                            <a:srgbClr val="FFFFFF"/>
                          </a:solidFill>
                          <a:latin typeface="Roboto Condensed"/>
                        </a:rPr>
                        <a:t>Đề tài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Kỉ niệm về ngày đầu tiên đi học</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1131816">
                <a:tc>
                  <a:txBody>
                    <a:bodyPr/>
                    <a:lstStyle/>
                    <a:p>
                      <a:pPr algn="ctr">
                        <a:lnSpc>
                          <a:spcPts val="4200"/>
                        </a:lnSpc>
                        <a:defRPr/>
                      </a:pPr>
                      <a:r>
                        <a:rPr lang="en-US" sz="3200">
                          <a:solidFill>
                            <a:srgbClr val="FFFFFF"/>
                          </a:solidFill>
                          <a:latin typeface="Roboto Condensed"/>
                        </a:rPr>
                        <a:t>Nhân vật</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Nhân vật chính: Tôi. Nhân vật phụ: mẹ, thầy giáo, ông Đốc, bạn bè của nhân vật tôi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r h="1025024">
                <a:tc>
                  <a:txBody>
                    <a:bodyPr/>
                    <a:lstStyle/>
                    <a:p>
                      <a:pPr algn="ctr">
                        <a:lnSpc>
                          <a:spcPts val="4200"/>
                        </a:lnSpc>
                        <a:defRPr/>
                      </a:pPr>
                      <a:r>
                        <a:rPr lang="en-US" sz="3200">
                          <a:solidFill>
                            <a:srgbClr val="FFFFFF"/>
                          </a:solidFill>
                          <a:latin typeface="Roboto Condensed"/>
                        </a:rPr>
                        <a:t>Sự việc</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Theo trình tự từ hiện tại nhớ về quá khứ</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3"/>
                  </a:ext>
                </a:extLst>
              </a:tr>
              <a:tr h="500626">
                <a:tc>
                  <a:txBody>
                    <a:bodyPr/>
                    <a:lstStyle/>
                    <a:p>
                      <a:pPr algn="ctr">
                        <a:lnSpc>
                          <a:spcPts val="4200"/>
                        </a:lnSpc>
                        <a:defRPr/>
                      </a:pPr>
                      <a:r>
                        <a:rPr lang="en-US" sz="3200">
                          <a:solidFill>
                            <a:srgbClr val="FFFFFF"/>
                          </a:solidFill>
                          <a:latin typeface="Roboto Condensed"/>
                        </a:rPr>
                        <a:t>Ngôi kể và </a:t>
                      </a:r>
                    </a:p>
                    <a:p>
                      <a:pPr algn="ctr">
                        <a:lnSpc>
                          <a:spcPts val="4200"/>
                        </a:lnSpc>
                        <a:defRPr/>
                      </a:pPr>
                      <a:r>
                        <a:rPr lang="en-US" sz="3200">
                          <a:solidFill>
                            <a:srgbClr val="FFFFFF"/>
                          </a:solidFill>
                          <a:latin typeface="Roboto Condensed"/>
                        </a:rPr>
                        <a:t>người kể chuyện</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vi-VN" sz="3200" b="0" i="0"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Ngôi thứ nhất, người kể chuyện là </a:t>
                      </a:r>
                      <a:r>
                        <a:rPr lang="vi-VN" sz="3200" b="0" i="1"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tôi </a:t>
                      </a:r>
                      <a:r>
                        <a:rPr lang="vi-VN" sz="3200" b="0" i="0" u="none" strike="noStrike" kern="120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rPr>
                        <a:t>tự kể về chuyện của mình</a:t>
                      </a:r>
                      <a:endParaRPr lang="en-US" sz="320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4"/>
                  </a:ext>
                </a:extLst>
              </a:tr>
              <a:tr h="1025024">
                <a:tc>
                  <a:txBody>
                    <a:bodyPr/>
                    <a:lstStyle/>
                    <a:p>
                      <a:pPr algn="ctr">
                        <a:lnSpc>
                          <a:spcPts val="4200"/>
                        </a:lnSpc>
                        <a:defRPr/>
                      </a:pPr>
                      <a:r>
                        <a:rPr lang="en-US" sz="3200">
                          <a:solidFill>
                            <a:srgbClr val="FFFFFF"/>
                          </a:solidFill>
                          <a:latin typeface="Roboto Condensed"/>
                        </a:rPr>
                        <a:t>Chủ đề</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l">
                        <a:lnSpc>
                          <a:spcPts val="4200"/>
                        </a:lnSpc>
                        <a:defRPr/>
                      </a:pPr>
                      <a:r>
                        <a:rPr lang="en-US" sz="3200">
                          <a:solidFill>
                            <a:srgbClr val="FFFFFF"/>
                          </a:solidFill>
                          <a:latin typeface="Roboto Condensed"/>
                        </a:rPr>
                        <a:t>Kỉ niệm giản dị mà thiêng liêng với mỗi con người.</a:t>
                      </a:r>
                      <a:endParaRPr lang="en-US" sz="32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2" name="Freeform 12"/>
          <p:cNvSpPr/>
          <p:nvPr/>
        </p:nvSpPr>
        <p:spPr>
          <a:xfrm>
            <a:off x="14591115" y="363863"/>
            <a:ext cx="2668185" cy="2011145"/>
          </a:xfrm>
          <a:custGeom>
            <a:avLst/>
            <a:gdLst/>
            <a:ahLst/>
            <a:cxnLst/>
            <a:rect l="l" t="t" r="r" b="b"/>
            <a:pathLst>
              <a:path w="2668185" h="2011145">
                <a:moveTo>
                  <a:pt x="0" y="0"/>
                </a:moveTo>
                <a:lnTo>
                  <a:pt x="2668185" y="0"/>
                </a:lnTo>
                <a:lnTo>
                  <a:pt x="2668185" y="2011145"/>
                </a:lnTo>
                <a:lnTo>
                  <a:pt x="0" y="2011145"/>
                </a:lnTo>
                <a:lnTo>
                  <a:pt x="0" y="0"/>
                </a:lnTo>
                <a:close/>
              </a:path>
            </a:pathLst>
          </a:custGeom>
          <a:blipFill>
            <a:blip r:embed="rId11"/>
            <a:stretch>
              <a:fillRect/>
            </a:stretch>
          </a:blipFill>
        </p:spPr>
      </p:sp>
      <p:sp>
        <p:nvSpPr>
          <p:cNvPr id="13" name="TextBox 13"/>
          <p:cNvSpPr txBox="1"/>
          <p:nvPr/>
        </p:nvSpPr>
        <p:spPr>
          <a:xfrm>
            <a:off x="5250384" y="1125815"/>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5250384" y="1781113"/>
            <a:ext cx="13037616" cy="721995"/>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a. Đặc trưng của thể loại truyện ngắn</a:t>
            </a:r>
          </a:p>
        </p:txBody>
      </p:sp>
      <p:sp>
        <p:nvSpPr>
          <p:cNvPr id="15" name="TextBox 15"/>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006968" y="858508"/>
            <a:ext cx="673407" cy="664837"/>
          </a:xfrm>
          <a:custGeom>
            <a:avLst/>
            <a:gdLst/>
            <a:ahLst/>
            <a:cxnLst/>
            <a:rect l="l" t="t" r="r" b="b"/>
            <a:pathLst>
              <a:path w="673407" h="664837">
                <a:moveTo>
                  <a:pt x="0" y="0"/>
                </a:moveTo>
                <a:lnTo>
                  <a:pt x="673407" y="0"/>
                </a:lnTo>
                <a:lnTo>
                  <a:pt x="673407" y="664836"/>
                </a:lnTo>
                <a:lnTo>
                  <a:pt x="0" y="66483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471710" y="1755804"/>
            <a:ext cx="15258059" cy="7257470"/>
            <a:chOff x="0" y="0"/>
            <a:chExt cx="4018583" cy="1911432"/>
          </a:xfrm>
        </p:grpSpPr>
        <p:sp>
          <p:nvSpPr>
            <p:cNvPr id="9" name="Freeform 9"/>
            <p:cNvSpPr/>
            <p:nvPr/>
          </p:nvSpPr>
          <p:spPr>
            <a:xfrm>
              <a:off x="0" y="0"/>
              <a:ext cx="4018583" cy="1911432"/>
            </a:xfrm>
            <a:custGeom>
              <a:avLst/>
              <a:gdLst/>
              <a:ahLst/>
              <a:cxnLst/>
              <a:rect l="l" t="t" r="r" b="b"/>
              <a:pathLst>
                <a:path w="4018583" h="1911432">
                  <a:moveTo>
                    <a:pt x="10148" y="0"/>
                  </a:moveTo>
                  <a:lnTo>
                    <a:pt x="4008436" y="0"/>
                  </a:lnTo>
                  <a:cubicBezTo>
                    <a:pt x="4014040" y="0"/>
                    <a:pt x="4018583" y="4543"/>
                    <a:pt x="4018583" y="10148"/>
                  </a:cubicBezTo>
                  <a:lnTo>
                    <a:pt x="4018583" y="1901284"/>
                  </a:lnTo>
                  <a:cubicBezTo>
                    <a:pt x="4018583" y="1903976"/>
                    <a:pt x="4017514" y="1906557"/>
                    <a:pt x="4015611" y="1908460"/>
                  </a:cubicBezTo>
                  <a:cubicBezTo>
                    <a:pt x="4013708" y="1910363"/>
                    <a:pt x="4011127" y="1911432"/>
                    <a:pt x="4008436" y="1911432"/>
                  </a:cubicBezTo>
                  <a:lnTo>
                    <a:pt x="10148" y="1911432"/>
                  </a:lnTo>
                  <a:cubicBezTo>
                    <a:pt x="4543" y="1911432"/>
                    <a:pt x="0" y="1906889"/>
                    <a:pt x="0" y="1901284"/>
                  </a:cubicBezTo>
                  <a:lnTo>
                    <a:pt x="0" y="10148"/>
                  </a:lnTo>
                  <a:cubicBezTo>
                    <a:pt x="0" y="4543"/>
                    <a:pt x="4543" y="0"/>
                    <a:pt x="10148"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0452498" y="2462199"/>
            <a:ext cx="6424048" cy="1850929"/>
          </a:xfrm>
          <a:custGeom>
            <a:avLst/>
            <a:gdLst/>
            <a:ahLst/>
            <a:cxnLst/>
            <a:rect l="l" t="t" r="r" b="b"/>
            <a:pathLst>
              <a:path w="6424048" h="1850929">
                <a:moveTo>
                  <a:pt x="0" y="0"/>
                </a:moveTo>
                <a:lnTo>
                  <a:pt x="6424049" y="0"/>
                </a:lnTo>
                <a:lnTo>
                  <a:pt x="6424049" y="1850929"/>
                </a:lnTo>
                <a:lnTo>
                  <a:pt x="0" y="1850929"/>
                </a:lnTo>
                <a:lnTo>
                  <a:pt x="0" y="0"/>
                </a:lnTo>
                <a:close/>
              </a:path>
            </a:pathLst>
          </a:custGeom>
          <a:blipFill>
            <a:blip r:embed="rId13"/>
            <a:stretch>
              <a:fillRect/>
            </a:stretch>
          </a:blipFill>
        </p:spPr>
      </p:sp>
      <p:pic>
        <p:nvPicPr>
          <p:cNvPr id="12" name="Picture 12"/>
          <p:cNvPicPr>
            <a:picLocks noChangeAspect="1"/>
          </p:cNvPicPr>
          <p:nvPr/>
        </p:nvPicPr>
        <p:blipFill>
          <a:blip r:embed="rId14"/>
          <a:srcRect/>
          <a:stretch>
            <a:fillRect/>
          </a:stretch>
        </p:blipFill>
        <p:spPr>
          <a:xfrm>
            <a:off x="1589603" y="2068233"/>
            <a:ext cx="2754069" cy="1569819"/>
          </a:xfrm>
          <a:prstGeom prst="rect">
            <a:avLst/>
          </a:prstGeom>
        </p:spPr>
      </p:pic>
      <p:sp>
        <p:nvSpPr>
          <p:cNvPr id="13" name="TextBox 13"/>
          <p:cNvSpPr txBox="1"/>
          <p:nvPr/>
        </p:nvSpPr>
        <p:spPr>
          <a:xfrm>
            <a:off x="5261270" y="2019300"/>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10849219" y="2906555"/>
            <a:ext cx="5305795" cy="731498"/>
          </a:xfrm>
          <a:prstGeom prst="rect">
            <a:avLst/>
          </a:prstGeom>
        </p:spPr>
        <p:txBody>
          <a:bodyPr lIns="0" tIns="0" rIns="0" bIns="0" rtlCol="0" anchor="t">
            <a:spAutoFit/>
          </a:bodyPr>
          <a:lstStyle/>
          <a:p>
            <a:pPr algn="ctr">
              <a:lnSpc>
                <a:spcPts val="5144"/>
              </a:lnSpc>
            </a:pPr>
            <a:r>
              <a:rPr lang="en-US" sz="4899">
                <a:solidFill>
                  <a:srgbClr val="50128D"/>
                </a:solidFill>
                <a:latin typeface="#9Slide07 Crocante 2"/>
              </a:rPr>
              <a:t>HOẠT ĐỘNG NHÓM</a:t>
            </a:r>
          </a:p>
        </p:txBody>
      </p:sp>
      <p:sp>
        <p:nvSpPr>
          <p:cNvPr id="15" name="TextBox 15"/>
          <p:cNvSpPr txBox="1"/>
          <p:nvPr/>
        </p:nvSpPr>
        <p:spPr>
          <a:xfrm>
            <a:off x="1983115" y="4265503"/>
            <a:ext cx="10250564" cy="4087347"/>
          </a:xfrm>
          <a:prstGeom prst="rect">
            <a:avLst/>
          </a:prstGeom>
        </p:spPr>
        <p:txBody>
          <a:bodyPr lIns="0" tIns="0" rIns="0" bIns="0" rtlCol="0" anchor="t">
            <a:spAutoFit/>
          </a:bodyPr>
          <a:lstStyle/>
          <a:p>
            <a:pPr marL="798829" lvl="1" indent="-399415" algn="just">
              <a:lnSpc>
                <a:spcPts val="5401"/>
              </a:lnSpc>
              <a:buFont typeface="Arial"/>
              <a:buChar char="•"/>
            </a:pPr>
            <a:r>
              <a:rPr lang="en-US" sz="3699">
                <a:solidFill>
                  <a:srgbClr val="FFFFFF"/>
                </a:solidFill>
                <a:latin typeface="Roboto Condensed"/>
              </a:rPr>
              <a:t>Lớp làm 4 nhóm, mỗi nhóm thực hiện nhiệm vụ theo PHT số 3</a:t>
            </a:r>
          </a:p>
          <a:p>
            <a:pPr marL="798829" lvl="1" indent="-399415" algn="just">
              <a:lnSpc>
                <a:spcPts val="5401"/>
              </a:lnSpc>
              <a:buFont typeface="Arial"/>
              <a:buChar char="•"/>
            </a:pPr>
            <a:r>
              <a:rPr lang="en-US" sz="3699">
                <a:solidFill>
                  <a:srgbClr val="FFFFFF"/>
                </a:solidFill>
                <a:latin typeface="Roboto Condensed"/>
              </a:rPr>
              <a:t>Mỗi nhóm có thời gian thảo luận tối đa 10 phút/nhóm; mỗi nhóm báo cáo nhiệm vụ của nhóm mình trong thời gian tối đa 3 phút/nhóm</a:t>
            </a:r>
          </a:p>
          <a:p>
            <a:pPr marL="798829" lvl="1" indent="-399415" algn="just">
              <a:lnSpc>
                <a:spcPts val="5401"/>
              </a:lnSpc>
              <a:buFont typeface="Arial"/>
              <a:buChar char="•"/>
            </a:pPr>
            <a:r>
              <a:rPr lang="en-US" sz="3699">
                <a:solidFill>
                  <a:srgbClr val="FFFFFF"/>
                </a:solidFill>
                <a:latin typeface="Roboto Condensed"/>
              </a:rPr>
              <a:t>Các nhóm báo cáo kết quả thảo luận trước lớp</a:t>
            </a:r>
          </a:p>
        </p:txBody>
      </p:sp>
      <p:sp>
        <p:nvSpPr>
          <p:cNvPr id="16" name="TextBox 16"/>
          <p:cNvSpPr txBox="1"/>
          <p:nvPr/>
        </p:nvSpPr>
        <p:spPr>
          <a:xfrm>
            <a:off x="4884686" y="704298"/>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pic>
        <p:nvPicPr>
          <p:cNvPr id="17" name="5 Minute Clean up Song with Countdown for Kids! (HD)">
            <a:hlinkClick r:id="" action="ppaction://media"/>
            <a:extLst>
              <a:ext uri="{FF2B5EF4-FFF2-40B4-BE49-F238E27FC236}">
                <a16:creationId xmlns:a16="http://schemas.microsoft.com/office/drawing/2014/main" xmlns="" id="{77DC1E43-C442-0D15-06F8-F2249871F24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877800" y="5295900"/>
            <a:ext cx="2847023" cy="1600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8" fill="hold" display="0">
                  <p:stCondLst>
                    <p:cond delay="indefinite"/>
                  </p:stCondLst>
                </p:cTn>
                <p:tgtEl>
                  <p:spTgt spid="17"/>
                </p:tgtEl>
              </p:cMediaNode>
            </p:video>
          </p:childTnLst>
        </p:cTn>
      </p:par>
    </p:tnLst>
    <p:bldLst>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132545" y="1230590"/>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4329189" y="342900"/>
            <a:ext cx="2815811" cy="2529511"/>
          </a:xfrm>
          <a:custGeom>
            <a:avLst/>
            <a:gdLst/>
            <a:ahLst/>
            <a:cxnLst/>
            <a:rect l="l" t="t" r="r" b="b"/>
            <a:pathLst>
              <a:path w="2668185" h="2011145">
                <a:moveTo>
                  <a:pt x="0" y="0"/>
                </a:moveTo>
                <a:lnTo>
                  <a:pt x="2668185" y="0"/>
                </a:lnTo>
                <a:lnTo>
                  <a:pt x="2668185" y="2011145"/>
                </a:lnTo>
                <a:lnTo>
                  <a:pt x="0" y="2011145"/>
                </a:lnTo>
                <a:lnTo>
                  <a:pt x="0" y="0"/>
                </a:lnTo>
                <a:close/>
              </a:path>
            </a:pathLst>
          </a:custGeom>
          <a:blipFill>
            <a:blip r:embed="rId11"/>
            <a:stretch>
              <a:fillRect/>
            </a:stretch>
          </a:blipFill>
        </p:spPr>
      </p:sp>
      <p:sp>
        <p:nvSpPr>
          <p:cNvPr id="12" name="Freeform 12"/>
          <p:cNvSpPr/>
          <p:nvPr/>
        </p:nvSpPr>
        <p:spPr>
          <a:xfrm>
            <a:off x="4419599" y="2781300"/>
            <a:ext cx="959151" cy="706996"/>
          </a:xfrm>
          <a:custGeom>
            <a:avLst/>
            <a:gdLst/>
            <a:ahLst/>
            <a:cxnLst/>
            <a:rect l="l" t="t" r="r" b="b"/>
            <a:pathLst>
              <a:path w="1432800" h="1156660">
                <a:moveTo>
                  <a:pt x="0" y="0"/>
                </a:moveTo>
                <a:lnTo>
                  <a:pt x="1432799" y="0"/>
                </a:lnTo>
                <a:lnTo>
                  <a:pt x="1432799" y="1156661"/>
                </a:lnTo>
                <a:lnTo>
                  <a:pt x="0" y="11566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3" name="Freeform 13"/>
          <p:cNvSpPr/>
          <p:nvPr/>
        </p:nvSpPr>
        <p:spPr>
          <a:xfrm>
            <a:off x="11963399" y="2705100"/>
            <a:ext cx="827035" cy="783196"/>
          </a:xfrm>
          <a:custGeom>
            <a:avLst/>
            <a:gdLst/>
            <a:ahLst/>
            <a:cxnLst/>
            <a:rect l="l" t="t" r="r" b="b"/>
            <a:pathLst>
              <a:path w="1432800" h="1156660">
                <a:moveTo>
                  <a:pt x="0" y="0"/>
                </a:moveTo>
                <a:lnTo>
                  <a:pt x="1432800" y="0"/>
                </a:lnTo>
                <a:lnTo>
                  <a:pt x="1432800" y="1156661"/>
                </a:lnTo>
                <a:lnTo>
                  <a:pt x="0" y="115666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a:off x="7789655" y="6027966"/>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a:off x="7789655" y="7057255"/>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a:off x="7789655" y="8331698"/>
            <a:ext cx="723996" cy="539377"/>
          </a:xfrm>
          <a:custGeom>
            <a:avLst/>
            <a:gdLst/>
            <a:ahLst/>
            <a:cxnLst/>
            <a:rect l="l" t="t" r="r" b="b"/>
            <a:pathLst>
              <a:path w="723996" h="539377">
                <a:moveTo>
                  <a:pt x="0" y="0"/>
                </a:moveTo>
                <a:lnTo>
                  <a:pt x="723996" y="0"/>
                </a:lnTo>
                <a:lnTo>
                  <a:pt x="723996" y="539377"/>
                </a:lnTo>
                <a:lnTo>
                  <a:pt x="0" y="53937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3945951" y="6266091"/>
            <a:ext cx="2608868" cy="5781424"/>
          </a:xfrm>
          <a:custGeom>
            <a:avLst/>
            <a:gdLst/>
            <a:ahLst/>
            <a:cxnLst/>
            <a:rect l="l" t="t" r="r" b="b"/>
            <a:pathLst>
              <a:path w="2608868" h="5781424">
                <a:moveTo>
                  <a:pt x="0" y="0"/>
                </a:moveTo>
                <a:lnTo>
                  <a:pt x="2608867" y="0"/>
                </a:lnTo>
                <a:lnTo>
                  <a:pt x="2608867" y="5781424"/>
                </a:lnTo>
                <a:lnTo>
                  <a:pt x="0" y="5781424"/>
                </a:lnTo>
                <a:lnTo>
                  <a:pt x="0" y="0"/>
                </a:lnTo>
                <a:close/>
              </a:path>
            </a:pathLst>
          </a:custGeom>
          <a:blipFill>
            <a:blip r:embed="rId16"/>
            <a:stretch>
              <a:fillRect/>
            </a:stretch>
          </a:blipFill>
        </p:spPr>
      </p:sp>
      <p:sp>
        <p:nvSpPr>
          <p:cNvPr id="18" name="Freeform 18"/>
          <p:cNvSpPr/>
          <p:nvPr/>
        </p:nvSpPr>
        <p:spPr>
          <a:xfrm>
            <a:off x="884435" y="7370149"/>
            <a:ext cx="3406358" cy="3001853"/>
          </a:xfrm>
          <a:custGeom>
            <a:avLst/>
            <a:gdLst/>
            <a:ahLst/>
            <a:cxnLst/>
            <a:rect l="l" t="t" r="r" b="b"/>
            <a:pathLst>
              <a:path w="3406358" h="3001853">
                <a:moveTo>
                  <a:pt x="0" y="0"/>
                </a:moveTo>
                <a:lnTo>
                  <a:pt x="3406358" y="0"/>
                </a:lnTo>
                <a:lnTo>
                  <a:pt x="3406358" y="3001853"/>
                </a:lnTo>
                <a:lnTo>
                  <a:pt x="0" y="300185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9" name="Freeform 19"/>
          <p:cNvSpPr/>
          <p:nvPr/>
        </p:nvSpPr>
        <p:spPr>
          <a:xfrm>
            <a:off x="1497235" y="6027966"/>
            <a:ext cx="2320349" cy="1400911"/>
          </a:xfrm>
          <a:custGeom>
            <a:avLst/>
            <a:gdLst/>
            <a:ahLst/>
            <a:cxnLst/>
            <a:rect l="l" t="t" r="r" b="b"/>
            <a:pathLst>
              <a:path w="2320349" h="1400911">
                <a:moveTo>
                  <a:pt x="0" y="0"/>
                </a:moveTo>
                <a:lnTo>
                  <a:pt x="2320349" y="0"/>
                </a:lnTo>
                <a:lnTo>
                  <a:pt x="2320349" y="1400911"/>
                </a:lnTo>
                <a:lnTo>
                  <a:pt x="0" y="140091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0" name="TextBox 20"/>
          <p:cNvSpPr txBox="1"/>
          <p:nvPr/>
        </p:nvSpPr>
        <p:spPr>
          <a:xfrm>
            <a:off x="5250384" y="1344890"/>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21" name="TextBox 21"/>
          <p:cNvSpPr txBox="1"/>
          <p:nvPr/>
        </p:nvSpPr>
        <p:spPr>
          <a:xfrm>
            <a:off x="5250384" y="2000188"/>
            <a:ext cx="8321374" cy="721946"/>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b. Cốt truyện</a:t>
            </a:r>
          </a:p>
        </p:txBody>
      </p:sp>
      <p:sp>
        <p:nvSpPr>
          <p:cNvPr id="22" name="TextBox 22"/>
          <p:cNvSpPr txBox="1"/>
          <p:nvPr/>
        </p:nvSpPr>
        <p:spPr>
          <a:xfrm>
            <a:off x="2228354" y="3593072"/>
            <a:ext cx="4867992" cy="1944296"/>
          </a:xfrm>
          <a:prstGeom prst="rect">
            <a:avLst/>
          </a:prstGeom>
        </p:spPr>
        <p:txBody>
          <a:bodyPr lIns="0" tIns="0" rIns="0" bIns="0" rtlCol="0" anchor="t">
            <a:spAutoFit/>
          </a:bodyPr>
          <a:lstStyle/>
          <a:p>
            <a:pPr algn="ctr">
              <a:lnSpc>
                <a:spcPts val="5179"/>
              </a:lnSpc>
              <a:spcBef>
                <a:spcPct val="0"/>
              </a:spcBef>
            </a:pPr>
            <a:r>
              <a:rPr lang="en-US" sz="3699">
                <a:solidFill>
                  <a:srgbClr val="FFFFFF"/>
                </a:solidFill>
                <a:latin typeface="Roboto Condensed Italics"/>
              </a:rPr>
              <a:t>Sự việc 1: </a:t>
            </a:r>
          </a:p>
          <a:p>
            <a:pPr algn="ctr">
              <a:lnSpc>
                <a:spcPts val="5179"/>
              </a:lnSpc>
              <a:spcBef>
                <a:spcPct val="0"/>
              </a:spcBef>
            </a:pPr>
            <a:r>
              <a:rPr lang="en-US" sz="3699">
                <a:solidFill>
                  <a:srgbClr val="FFFFFF"/>
                </a:solidFill>
                <a:latin typeface="Roboto Condensed Italics"/>
              </a:rPr>
              <a:t>Tôi</a:t>
            </a:r>
            <a:r>
              <a:rPr lang="en-US" sz="3699">
                <a:solidFill>
                  <a:srgbClr val="FFFFFF"/>
                </a:solidFill>
                <a:latin typeface="Roboto Condensed"/>
              </a:rPr>
              <a:t> nghĩ về những hình ảnh khơi nguồn nỗi nhớ</a:t>
            </a:r>
          </a:p>
        </p:txBody>
      </p:sp>
      <p:sp>
        <p:nvSpPr>
          <p:cNvPr id="23" name="TextBox 23"/>
          <p:cNvSpPr txBox="1"/>
          <p:nvPr/>
        </p:nvSpPr>
        <p:spPr>
          <a:xfrm>
            <a:off x="7789655" y="3593072"/>
            <a:ext cx="8951853" cy="1944296"/>
          </a:xfrm>
          <a:prstGeom prst="rect">
            <a:avLst/>
          </a:prstGeom>
        </p:spPr>
        <p:txBody>
          <a:bodyPr lIns="0" tIns="0" rIns="0" bIns="0" rtlCol="0" anchor="t">
            <a:spAutoFit/>
          </a:bodyPr>
          <a:lstStyle/>
          <a:p>
            <a:pPr algn="ctr">
              <a:lnSpc>
                <a:spcPts val="5179"/>
              </a:lnSpc>
              <a:spcBef>
                <a:spcPct val="0"/>
              </a:spcBef>
            </a:pPr>
            <a:r>
              <a:rPr lang="en-US" sz="3699">
                <a:solidFill>
                  <a:srgbClr val="FFFFFF"/>
                </a:solidFill>
                <a:latin typeface="Roboto Condensed Italics"/>
              </a:rPr>
              <a:t>Sự việc 2: </a:t>
            </a:r>
          </a:p>
          <a:p>
            <a:pPr algn="ctr">
              <a:lnSpc>
                <a:spcPts val="5179"/>
              </a:lnSpc>
              <a:spcBef>
                <a:spcPct val="0"/>
              </a:spcBef>
            </a:pPr>
            <a:r>
              <a:rPr lang="en-US" sz="3699">
                <a:solidFill>
                  <a:srgbClr val="FFFFFF"/>
                </a:solidFill>
                <a:latin typeface="Roboto Condensed"/>
              </a:rPr>
              <a:t>Sự hồi tưởng của nhân vật </a:t>
            </a:r>
            <a:r>
              <a:rPr lang="en-US" sz="3699">
                <a:solidFill>
                  <a:srgbClr val="FFFFFF"/>
                </a:solidFill>
                <a:latin typeface="Roboto Condensed Italics"/>
              </a:rPr>
              <a:t>tôi</a:t>
            </a:r>
            <a:r>
              <a:rPr lang="en-US" sz="3699">
                <a:solidFill>
                  <a:srgbClr val="FFFFFF"/>
                </a:solidFill>
                <a:latin typeface="Roboto Condensed"/>
              </a:rPr>
              <a:t> về buổi tựu trường đầu tiên của mình.</a:t>
            </a:r>
          </a:p>
        </p:txBody>
      </p:sp>
      <p:sp>
        <p:nvSpPr>
          <p:cNvPr id="24" name="TextBox 24"/>
          <p:cNvSpPr txBox="1"/>
          <p:nvPr/>
        </p:nvSpPr>
        <p:spPr>
          <a:xfrm>
            <a:off x="8761301" y="5751741"/>
            <a:ext cx="8497999" cy="1154232"/>
          </a:xfrm>
          <a:prstGeom prst="rect">
            <a:avLst/>
          </a:prstGeom>
        </p:spPr>
        <p:txBody>
          <a:bodyPr lIns="0" tIns="0" rIns="0" bIns="0" rtlCol="0" anchor="t">
            <a:spAutoFit/>
          </a:bodyPr>
          <a:lstStyle/>
          <a:p>
            <a:pPr algn="just">
              <a:lnSpc>
                <a:spcPts val="4619"/>
              </a:lnSpc>
              <a:spcBef>
                <a:spcPct val="0"/>
              </a:spcBef>
            </a:pPr>
            <a:r>
              <a:rPr lang="en-US" sz="3299">
                <a:solidFill>
                  <a:srgbClr val="FFFFFF"/>
                </a:solidFill>
                <a:latin typeface="Roboto Condensed"/>
              </a:rPr>
              <a:t>Chặng 1: Cảm xúc của nhân vật tôi khi cùng mẹ đi t</a:t>
            </a:r>
            <a:r>
              <a:rPr lang="en-US" sz="3299">
                <a:solidFill>
                  <a:srgbClr val="FFFFFF"/>
                </a:solidFill>
                <a:latin typeface="Roboto Condensed Bold Italics"/>
              </a:rPr>
              <a:t>rên con đường làng</a:t>
            </a:r>
            <a:r>
              <a:rPr lang="en-US" sz="3299">
                <a:solidFill>
                  <a:srgbClr val="FFFFFF"/>
                </a:solidFill>
                <a:latin typeface="Roboto Condensed"/>
              </a:rPr>
              <a:t> tới trường.</a:t>
            </a:r>
          </a:p>
        </p:txBody>
      </p:sp>
      <p:sp>
        <p:nvSpPr>
          <p:cNvPr id="25" name="TextBox 25"/>
          <p:cNvSpPr txBox="1"/>
          <p:nvPr/>
        </p:nvSpPr>
        <p:spPr>
          <a:xfrm>
            <a:off x="8759800" y="6994305"/>
            <a:ext cx="8497999" cy="1154232"/>
          </a:xfrm>
          <a:prstGeom prst="rect">
            <a:avLst/>
          </a:prstGeom>
        </p:spPr>
        <p:txBody>
          <a:bodyPr lIns="0" tIns="0" rIns="0" bIns="0" rtlCol="0" anchor="t">
            <a:spAutoFit/>
          </a:bodyPr>
          <a:lstStyle/>
          <a:p>
            <a:pPr algn="just">
              <a:lnSpc>
                <a:spcPts val="4619"/>
              </a:lnSpc>
              <a:spcBef>
                <a:spcPct val="0"/>
              </a:spcBef>
            </a:pPr>
            <a:r>
              <a:rPr lang="en-US" sz="3299">
                <a:solidFill>
                  <a:srgbClr val="FFFFFF"/>
                </a:solidFill>
                <a:latin typeface="Roboto Condensed"/>
              </a:rPr>
              <a:t>Chặng 2: Cảm xúc, tâm trạng của nhân vật tôi </a:t>
            </a:r>
            <a:r>
              <a:rPr lang="en-US" sz="3299">
                <a:solidFill>
                  <a:srgbClr val="FFFFFF"/>
                </a:solidFill>
                <a:latin typeface="Roboto Condensed Bold Italics"/>
              </a:rPr>
              <a:t>trước quang cảnh sân trường </a:t>
            </a:r>
            <a:r>
              <a:rPr lang="en-US" sz="3299">
                <a:solidFill>
                  <a:srgbClr val="FFFFFF"/>
                </a:solidFill>
                <a:latin typeface="Roboto Condensed"/>
              </a:rPr>
              <a:t>và các sự việc diễn ra.</a:t>
            </a:r>
          </a:p>
        </p:txBody>
      </p:sp>
      <p:sp>
        <p:nvSpPr>
          <p:cNvPr id="26" name="TextBox 26"/>
          <p:cNvSpPr txBox="1"/>
          <p:nvPr/>
        </p:nvSpPr>
        <p:spPr>
          <a:xfrm>
            <a:off x="8761301" y="8236868"/>
            <a:ext cx="8497999" cy="1154232"/>
          </a:xfrm>
          <a:prstGeom prst="rect">
            <a:avLst/>
          </a:prstGeom>
        </p:spPr>
        <p:txBody>
          <a:bodyPr lIns="0" tIns="0" rIns="0" bIns="0" rtlCol="0" anchor="t">
            <a:spAutoFit/>
          </a:bodyPr>
          <a:lstStyle/>
          <a:p>
            <a:pPr algn="just">
              <a:lnSpc>
                <a:spcPts val="4619"/>
              </a:lnSpc>
              <a:spcBef>
                <a:spcPct val="0"/>
              </a:spcBef>
            </a:pPr>
            <a:r>
              <a:rPr lang="en-US" sz="3299">
                <a:solidFill>
                  <a:srgbClr val="FFFFFF"/>
                </a:solidFill>
                <a:latin typeface="Roboto Condensed"/>
              </a:rPr>
              <a:t>Chặng 3: Cảm xúc </a:t>
            </a:r>
            <a:r>
              <a:rPr lang="en-US" sz="3299">
                <a:solidFill>
                  <a:srgbClr val="FFFFFF"/>
                </a:solidFill>
                <a:latin typeface="Roboto Condensed Bold Italics"/>
              </a:rPr>
              <a:t>khi vào lớp</a:t>
            </a:r>
            <a:r>
              <a:rPr lang="en-US" sz="3299">
                <a:solidFill>
                  <a:srgbClr val="FFFFFF"/>
                </a:solidFill>
                <a:latin typeface="Roboto Condensed"/>
              </a:rPr>
              <a:t> và trong buổi học đầu tiên</a:t>
            </a:r>
          </a:p>
        </p:txBody>
      </p:sp>
      <p:sp>
        <p:nvSpPr>
          <p:cNvPr id="27" name="TextBox 27"/>
          <p:cNvSpPr txBox="1"/>
          <p:nvPr/>
        </p:nvSpPr>
        <p:spPr>
          <a:xfrm>
            <a:off x="4953000" y="266700"/>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xEl>
                                              <p:pRg st="0" end="0"/>
                                            </p:txEl>
                                          </p:spTgt>
                                        </p:tgtEl>
                                        <p:attrNameLst>
                                          <p:attrName>style.visibility</p:attrName>
                                        </p:attrNameLst>
                                      </p:cBhvr>
                                      <p:to>
                                        <p:strVal val="visible"/>
                                      </p:to>
                                    </p:set>
                                    <p:animEffect transition="in" filter="barn(inVertical)">
                                      <p:cBhvr>
                                        <p:cTn id="19" dur="500"/>
                                        <p:tgtEl>
                                          <p:spTgt spid="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5" grpId="0"/>
      <p:bldP spid="2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322628" y="4892197"/>
            <a:ext cx="6121762" cy="5394803"/>
          </a:xfrm>
          <a:custGeom>
            <a:avLst/>
            <a:gdLst/>
            <a:ahLst/>
            <a:cxnLst/>
            <a:rect l="l" t="t" r="r" b="b"/>
            <a:pathLst>
              <a:path w="6121762" h="5394803">
                <a:moveTo>
                  <a:pt x="0" y="0"/>
                </a:moveTo>
                <a:lnTo>
                  <a:pt x="6121762" y="0"/>
                </a:lnTo>
                <a:lnTo>
                  <a:pt x="6121762" y="5394803"/>
                </a:lnTo>
                <a:lnTo>
                  <a:pt x="0" y="539480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3583681" y="5413467"/>
            <a:ext cx="2244084" cy="4973039"/>
          </a:xfrm>
          <a:custGeom>
            <a:avLst/>
            <a:gdLst/>
            <a:ahLst/>
            <a:cxnLst/>
            <a:rect l="l" t="t" r="r" b="b"/>
            <a:pathLst>
              <a:path w="2244084" h="4973039">
                <a:moveTo>
                  <a:pt x="0" y="0"/>
                </a:moveTo>
                <a:lnTo>
                  <a:pt x="2244083" y="0"/>
                </a:lnTo>
                <a:lnTo>
                  <a:pt x="2244083" y="4973039"/>
                </a:lnTo>
                <a:lnTo>
                  <a:pt x="0" y="4973039"/>
                </a:lnTo>
                <a:lnTo>
                  <a:pt x="0" y="0"/>
                </a:lnTo>
                <a:close/>
              </a:path>
            </a:pathLst>
          </a:custGeom>
          <a:blipFill>
            <a:blip r:embed="rId13"/>
            <a:stretch>
              <a:fillRect/>
            </a:stretch>
          </a:blipFill>
        </p:spPr>
      </p:sp>
      <p:sp>
        <p:nvSpPr>
          <p:cNvPr id="13" name="Freeform 13"/>
          <p:cNvSpPr/>
          <p:nvPr/>
        </p:nvSpPr>
        <p:spPr>
          <a:xfrm>
            <a:off x="1572487" y="2463682"/>
            <a:ext cx="4022386" cy="2428516"/>
          </a:xfrm>
          <a:custGeom>
            <a:avLst/>
            <a:gdLst/>
            <a:ahLst/>
            <a:cxnLst/>
            <a:rect l="l" t="t" r="r" b="b"/>
            <a:pathLst>
              <a:path w="4022386" h="2428516">
                <a:moveTo>
                  <a:pt x="0" y="0"/>
                </a:moveTo>
                <a:lnTo>
                  <a:pt x="4022387" y="0"/>
                </a:lnTo>
                <a:lnTo>
                  <a:pt x="4022387" y="2428515"/>
                </a:lnTo>
                <a:lnTo>
                  <a:pt x="0" y="2428515"/>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4" name="Freeform 14"/>
          <p:cNvSpPr/>
          <p:nvPr/>
        </p:nvSpPr>
        <p:spPr>
          <a:xfrm>
            <a:off x="15804235" y="363863"/>
            <a:ext cx="1316586" cy="2426886"/>
          </a:xfrm>
          <a:custGeom>
            <a:avLst/>
            <a:gdLst/>
            <a:ahLst/>
            <a:cxnLst/>
            <a:rect l="l" t="t" r="r" b="b"/>
            <a:pathLst>
              <a:path w="1316586" h="2426886">
                <a:moveTo>
                  <a:pt x="0" y="0"/>
                </a:moveTo>
                <a:lnTo>
                  <a:pt x="1316586" y="0"/>
                </a:lnTo>
                <a:lnTo>
                  <a:pt x="1316586" y="2426886"/>
                </a:lnTo>
                <a:lnTo>
                  <a:pt x="0" y="2426886"/>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5" name="Freeform 15"/>
          <p:cNvSpPr/>
          <p:nvPr/>
        </p:nvSpPr>
        <p:spPr>
          <a:xfrm>
            <a:off x="6621558" y="4625486"/>
            <a:ext cx="695975" cy="784198"/>
          </a:xfrm>
          <a:custGeom>
            <a:avLst/>
            <a:gdLst/>
            <a:ahLst/>
            <a:cxnLst/>
            <a:rect l="l" t="t" r="r" b="b"/>
            <a:pathLst>
              <a:path w="695975" h="784198">
                <a:moveTo>
                  <a:pt x="0" y="0"/>
                </a:moveTo>
                <a:lnTo>
                  <a:pt x="695975" y="0"/>
                </a:lnTo>
                <a:lnTo>
                  <a:pt x="695975" y="784198"/>
                </a:lnTo>
                <a:lnTo>
                  <a:pt x="0" y="78419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6" name="TextBox 16"/>
          <p:cNvSpPr txBox="1"/>
          <p:nvPr/>
        </p:nvSpPr>
        <p:spPr>
          <a:xfrm>
            <a:off x="5250384" y="1127884"/>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7" name="TextBox 17"/>
          <p:cNvSpPr txBox="1"/>
          <p:nvPr/>
        </p:nvSpPr>
        <p:spPr>
          <a:xfrm>
            <a:off x="5257800" y="1866900"/>
            <a:ext cx="8321374" cy="804471"/>
          </a:xfrm>
          <a:prstGeom prst="rect">
            <a:avLst/>
          </a:prstGeom>
        </p:spPr>
        <p:txBody>
          <a:bodyPr lIns="0" tIns="0" rIns="0" bIns="0" rtlCol="0" anchor="t">
            <a:spAutoFit/>
          </a:bodyPr>
          <a:lstStyle/>
          <a:p>
            <a:pPr>
              <a:lnSpc>
                <a:spcPts val="6579"/>
              </a:lnSpc>
            </a:pPr>
            <a:r>
              <a:rPr lang="en-US" sz="4699">
                <a:solidFill>
                  <a:srgbClr val="FFFFFF"/>
                </a:solidFill>
                <a:latin typeface="#9Slide06 Thillends"/>
              </a:rPr>
              <a:t>b. Cốt truyện</a:t>
            </a:r>
          </a:p>
        </p:txBody>
      </p:sp>
      <p:sp>
        <p:nvSpPr>
          <p:cNvPr id="18" name="TextBox 18"/>
          <p:cNvSpPr txBox="1"/>
          <p:nvPr/>
        </p:nvSpPr>
        <p:spPr>
          <a:xfrm>
            <a:off x="10208271" y="3058061"/>
            <a:ext cx="4963278" cy="854054"/>
          </a:xfrm>
          <a:prstGeom prst="rect">
            <a:avLst/>
          </a:prstGeom>
        </p:spPr>
        <p:txBody>
          <a:bodyPr lIns="0" tIns="0" rIns="0" bIns="0" rtlCol="0" anchor="t">
            <a:spAutoFit/>
          </a:bodyPr>
          <a:lstStyle/>
          <a:p>
            <a:pPr algn="ctr">
              <a:lnSpc>
                <a:spcPts val="6999"/>
              </a:lnSpc>
              <a:spcBef>
                <a:spcPct val="0"/>
              </a:spcBef>
            </a:pPr>
            <a:r>
              <a:rPr lang="en-US" sz="4999">
                <a:solidFill>
                  <a:srgbClr val="FFFFFF"/>
                </a:solidFill>
                <a:latin typeface="Roboto Condensed Italics"/>
              </a:rPr>
              <a:t>Nhận xét</a:t>
            </a:r>
          </a:p>
        </p:txBody>
      </p:sp>
      <p:sp>
        <p:nvSpPr>
          <p:cNvPr id="19" name="TextBox 19"/>
          <p:cNvSpPr txBox="1"/>
          <p:nvPr/>
        </p:nvSpPr>
        <p:spPr>
          <a:xfrm>
            <a:off x="7317533" y="4207390"/>
            <a:ext cx="9422287" cy="2601497"/>
          </a:xfrm>
          <a:prstGeom prst="rect">
            <a:avLst/>
          </a:prstGeom>
        </p:spPr>
        <p:txBody>
          <a:bodyPr lIns="0" tIns="0" rIns="0" bIns="0" rtlCol="0" anchor="t">
            <a:spAutoFit/>
          </a:bodyPr>
          <a:lstStyle/>
          <a:p>
            <a:pPr marL="798820" lvl="1" indent="-399410" algn="just">
              <a:lnSpc>
                <a:spcPts val="5179"/>
              </a:lnSpc>
              <a:buFont typeface="Arial"/>
              <a:buChar char="•"/>
            </a:pPr>
            <a:r>
              <a:rPr lang="en-US" sz="3699" b="1">
                <a:solidFill>
                  <a:srgbClr val="FFFFFF"/>
                </a:solidFill>
                <a:latin typeface="Roboto Condensed"/>
              </a:rPr>
              <a:t>Người kể chuyện</a:t>
            </a:r>
            <a:r>
              <a:rPr lang="en-US" sz="3699">
                <a:solidFill>
                  <a:srgbClr val="FFFFFF"/>
                </a:solidFill>
                <a:latin typeface="Roboto Condensed"/>
              </a:rPr>
              <a:t>: Nhân vật </a:t>
            </a:r>
            <a:r>
              <a:rPr lang="en-US" sz="3699">
                <a:solidFill>
                  <a:srgbClr val="FFFFFF"/>
                </a:solidFill>
                <a:latin typeface="Roboto Condensed Italics"/>
              </a:rPr>
              <a:t>tôi.</a:t>
            </a:r>
            <a:r>
              <a:rPr lang="en-US" sz="3699">
                <a:solidFill>
                  <a:srgbClr val="FFFFFF"/>
                </a:solidFill>
                <a:latin typeface="Roboto Condensed"/>
              </a:rPr>
              <a:t> Đây là người trong cuộc kể về mình nên câu chuyện chân thực, miêu tả những rung động sâu kín nhất trong lòng nhân vật ấy.</a:t>
            </a:r>
          </a:p>
        </p:txBody>
      </p:sp>
      <p:sp>
        <p:nvSpPr>
          <p:cNvPr id="20" name="TextBox 20"/>
          <p:cNvSpPr txBox="1"/>
          <p:nvPr/>
        </p:nvSpPr>
        <p:spPr>
          <a:xfrm>
            <a:off x="7514821" y="7116321"/>
            <a:ext cx="9422287" cy="1287097"/>
          </a:xfrm>
          <a:prstGeom prst="rect">
            <a:avLst/>
          </a:prstGeom>
        </p:spPr>
        <p:txBody>
          <a:bodyPr lIns="0" tIns="0" rIns="0" bIns="0" rtlCol="0" anchor="t">
            <a:spAutoFit/>
          </a:bodyPr>
          <a:lstStyle/>
          <a:p>
            <a:pPr marL="798820" lvl="1" indent="-399410" algn="just">
              <a:lnSpc>
                <a:spcPts val="5179"/>
              </a:lnSpc>
              <a:buFont typeface="Arial"/>
              <a:buChar char="•"/>
            </a:pPr>
            <a:r>
              <a:rPr lang="en-US" sz="3699" b="1">
                <a:solidFill>
                  <a:srgbClr val="FFFFFF"/>
                </a:solidFill>
                <a:latin typeface="Roboto Condensed"/>
              </a:rPr>
              <a:t>Cốt truyện</a:t>
            </a:r>
            <a:r>
              <a:rPr lang="en-US" sz="3699">
                <a:solidFill>
                  <a:srgbClr val="FFFFFF"/>
                </a:solidFill>
                <a:latin typeface="Roboto Condensed"/>
              </a:rPr>
              <a:t>: xoay quanh những sự việc đời thường nhưng giàu chất thơ.</a:t>
            </a:r>
          </a:p>
        </p:txBody>
      </p:sp>
      <p:sp>
        <p:nvSpPr>
          <p:cNvPr id="21" name="Freeform 21"/>
          <p:cNvSpPr/>
          <p:nvPr/>
        </p:nvSpPr>
        <p:spPr>
          <a:xfrm>
            <a:off x="6746046" y="7108064"/>
            <a:ext cx="571487" cy="643929"/>
          </a:xfrm>
          <a:custGeom>
            <a:avLst/>
            <a:gdLst/>
            <a:ahLst/>
            <a:cxnLst/>
            <a:rect l="l" t="t" r="r" b="b"/>
            <a:pathLst>
              <a:path w="571487" h="643929">
                <a:moveTo>
                  <a:pt x="0" y="0"/>
                </a:moveTo>
                <a:lnTo>
                  <a:pt x="571487" y="0"/>
                </a:lnTo>
                <a:lnTo>
                  <a:pt x="571487" y="643929"/>
                </a:lnTo>
                <a:lnTo>
                  <a:pt x="0" y="64392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2" name="TextBox 22"/>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696282"/>
            <a:ext cx="16295202" cy="8703995"/>
            <a:chOff x="0" y="0"/>
            <a:chExt cx="4291740" cy="2292410"/>
          </a:xfrm>
        </p:grpSpPr>
        <p:sp>
          <p:nvSpPr>
            <p:cNvPr id="9" name="Freeform 9"/>
            <p:cNvSpPr/>
            <p:nvPr/>
          </p:nvSpPr>
          <p:spPr>
            <a:xfrm>
              <a:off x="0" y="0"/>
              <a:ext cx="4291740" cy="2292410"/>
            </a:xfrm>
            <a:custGeom>
              <a:avLst/>
              <a:gdLst/>
              <a:ahLst/>
              <a:cxnLst/>
              <a:rect l="l" t="t" r="r" b="b"/>
              <a:pathLst>
                <a:path w="4291740" h="2292410">
                  <a:moveTo>
                    <a:pt x="9502" y="0"/>
                  </a:moveTo>
                  <a:lnTo>
                    <a:pt x="4282238" y="0"/>
                  </a:lnTo>
                  <a:cubicBezTo>
                    <a:pt x="4284758" y="0"/>
                    <a:pt x="4287175" y="1001"/>
                    <a:pt x="4288957" y="2783"/>
                  </a:cubicBezTo>
                  <a:cubicBezTo>
                    <a:pt x="4290739" y="4565"/>
                    <a:pt x="4291740" y="6982"/>
                    <a:pt x="4291740" y="9502"/>
                  </a:cubicBezTo>
                  <a:lnTo>
                    <a:pt x="4291740" y="2282908"/>
                  </a:lnTo>
                  <a:cubicBezTo>
                    <a:pt x="4291740" y="2285428"/>
                    <a:pt x="4290739" y="2287845"/>
                    <a:pt x="4288957" y="2289627"/>
                  </a:cubicBezTo>
                  <a:cubicBezTo>
                    <a:pt x="4287175" y="2291409"/>
                    <a:pt x="4284758" y="2292410"/>
                    <a:pt x="4282238" y="2292410"/>
                  </a:cubicBezTo>
                  <a:lnTo>
                    <a:pt x="9502" y="2292410"/>
                  </a:lnTo>
                  <a:cubicBezTo>
                    <a:pt x="6982" y="2292410"/>
                    <a:pt x="4565" y="2291409"/>
                    <a:pt x="2783" y="2289627"/>
                  </a:cubicBezTo>
                  <a:cubicBezTo>
                    <a:pt x="1001" y="2287845"/>
                    <a:pt x="0" y="2285428"/>
                    <a:pt x="0" y="228290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sp>
        <p:nvSpPr>
          <p:cNvPr id="12" name="Freeform 12"/>
          <p:cNvSpPr/>
          <p:nvPr/>
        </p:nvSpPr>
        <p:spPr>
          <a:xfrm>
            <a:off x="12946689" y="-863788"/>
            <a:ext cx="11082323" cy="11150788"/>
          </a:xfrm>
          <a:custGeom>
            <a:avLst/>
            <a:gdLst/>
            <a:ahLst/>
            <a:cxnLst/>
            <a:rect l="l" t="t" r="r" b="b"/>
            <a:pathLst>
              <a:path w="11082323" h="11150788">
                <a:moveTo>
                  <a:pt x="0" y="0"/>
                </a:moveTo>
                <a:lnTo>
                  <a:pt x="11082323" y="0"/>
                </a:lnTo>
                <a:lnTo>
                  <a:pt x="11082323" y="11150788"/>
                </a:lnTo>
                <a:lnTo>
                  <a:pt x="0" y="11150788"/>
                </a:lnTo>
                <a:lnTo>
                  <a:pt x="0" y="0"/>
                </a:lnTo>
                <a:close/>
              </a:path>
            </a:pathLst>
          </a:custGeom>
          <a:blipFill>
            <a:blip r:embed="rId12"/>
            <a:stretch>
              <a:fillRect l="-1401" r="-1401"/>
            </a:stretch>
          </a:blipFill>
        </p:spPr>
      </p:sp>
      <p:sp>
        <p:nvSpPr>
          <p:cNvPr id="13" name="TextBox 13"/>
          <p:cNvSpPr txBox="1"/>
          <p:nvPr/>
        </p:nvSpPr>
        <p:spPr>
          <a:xfrm>
            <a:off x="5250384" y="941153"/>
            <a:ext cx="13037616" cy="741023"/>
          </a:xfrm>
          <a:prstGeom prst="rect">
            <a:avLst/>
          </a:prstGeom>
        </p:spPr>
        <p:txBody>
          <a:bodyPr lIns="0" tIns="0" rIns="0" bIns="0" rtlCol="0" anchor="t">
            <a:spAutoFit/>
          </a:bodyPr>
          <a:lstStyle/>
          <a:p>
            <a:pPr>
              <a:lnSpc>
                <a:spcPts val="5879"/>
              </a:lnSpc>
            </a:pPr>
            <a:r>
              <a:rPr lang="en-US" sz="4199">
                <a:solidFill>
                  <a:srgbClr val="FFFFFF"/>
                </a:solidFill>
                <a:latin typeface="#9Slide05 Aphrodite Pro"/>
              </a:rPr>
              <a:t>2. Khám phá văn bản</a:t>
            </a:r>
          </a:p>
        </p:txBody>
      </p:sp>
      <p:sp>
        <p:nvSpPr>
          <p:cNvPr id="14" name="TextBox 14"/>
          <p:cNvSpPr txBox="1"/>
          <p:nvPr/>
        </p:nvSpPr>
        <p:spPr>
          <a:xfrm>
            <a:off x="5250384" y="1669080"/>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5" name="TextBox 15"/>
          <p:cNvSpPr txBox="1"/>
          <p:nvPr/>
        </p:nvSpPr>
        <p:spPr>
          <a:xfrm>
            <a:off x="1579085" y="2505353"/>
            <a:ext cx="8497359"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Hình ảnh khơi nguồn kỉ niệm:</a:t>
            </a:r>
          </a:p>
        </p:txBody>
      </p:sp>
      <p:sp>
        <p:nvSpPr>
          <p:cNvPr id="16" name="TextBox 16"/>
          <p:cNvSpPr txBox="1"/>
          <p:nvPr/>
        </p:nvSpPr>
        <p:spPr>
          <a:xfrm>
            <a:off x="2928289" y="3239982"/>
            <a:ext cx="11615158" cy="3426579"/>
          </a:xfrm>
          <a:prstGeom prst="rect">
            <a:avLst/>
          </a:prstGeom>
        </p:spPr>
        <p:txBody>
          <a:bodyPr lIns="0" tIns="0" rIns="0" bIns="0" rtlCol="0" anchor="t">
            <a:spAutoFit/>
          </a:bodyPr>
          <a:lstStyle/>
          <a:p>
            <a:pPr algn="just">
              <a:lnSpc>
                <a:spcPts val="4480"/>
              </a:lnSpc>
            </a:pPr>
            <a:r>
              <a:rPr lang="en-US" sz="3200">
                <a:solidFill>
                  <a:srgbClr val="FFFFFF"/>
                </a:solidFill>
                <a:latin typeface="Roboto Condensed"/>
              </a:rPr>
              <a:t>+ Thời gian: Cuối thu (đầu tháng 9): Thời điểm khai trường</a:t>
            </a:r>
          </a:p>
          <a:p>
            <a:pPr algn="just">
              <a:lnSpc>
                <a:spcPts val="4480"/>
              </a:lnSpc>
            </a:pPr>
            <a:r>
              <a:rPr lang="en-US" sz="3200">
                <a:solidFill>
                  <a:srgbClr val="FFFFFF"/>
                </a:solidFill>
                <a:latin typeface="Roboto Condensed"/>
              </a:rPr>
              <a:t>+ Cảnh thiên nhiên: Lá rụng nhiều, mây bàng bạc</a:t>
            </a:r>
          </a:p>
          <a:p>
            <a:pPr algn="just">
              <a:lnSpc>
                <a:spcPts val="4480"/>
              </a:lnSpc>
            </a:pPr>
            <a:r>
              <a:rPr lang="en-US" sz="3200">
                <a:solidFill>
                  <a:srgbClr val="FFFFFF"/>
                </a:solidFill>
                <a:latin typeface="Roboto Condensed"/>
              </a:rPr>
              <a:t>+ Cảnh sinh hoạt: Mấy em bé rụt rè cùng mẹ đến trường</a:t>
            </a:r>
          </a:p>
          <a:p>
            <a:pPr algn="just">
              <a:lnSpc>
                <a:spcPts val="4480"/>
              </a:lnSpc>
            </a:pPr>
            <a:r>
              <a:rPr lang="en-US" sz="3200">
                <a:solidFill>
                  <a:srgbClr val="FFFFFF"/>
                </a:solidFill>
                <a:latin typeface="Roboto Condensed"/>
                <a:ea typeface="Roboto Condensed Italics"/>
                <a:sym typeface="Wingdings" panose="05000000000000000000" pitchFamily="2" charset="2"/>
              </a:rPr>
              <a:t></a:t>
            </a:r>
            <a:r>
              <a:rPr lang="en-US" sz="3200">
                <a:solidFill>
                  <a:srgbClr val="FFFFFF"/>
                </a:solidFill>
                <a:ea typeface="Roboto Condensed Italics"/>
              </a:rPr>
              <a:t> </a:t>
            </a:r>
            <a:r>
              <a:rPr lang="en-US" sz="3200" b="1">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Thời điểm, nơi chốn quen thuộc, gắn liền với tuổi thơ tác giả gợi lên sự liên tưởng tương đồng giữa hiện tại và quá khứ, giữa cảnh vật và tâm trạng.</a:t>
            </a:r>
          </a:p>
        </p:txBody>
      </p:sp>
      <p:sp>
        <p:nvSpPr>
          <p:cNvPr id="17" name="TextBox 17"/>
          <p:cNvSpPr txBox="1"/>
          <p:nvPr/>
        </p:nvSpPr>
        <p:spPr>
          <a:xfrm>
            <a:off x="3048000" y="7124700"/>
            <a:ext cx="13462315" cy="1680647"/>
          </a:xfrm>
          <a:prstGeom prst="rect">
            <a:avLst/>
          </a:prstGeom>
        </p:spPr>
        <p:txBody>
          <a:bodyPr lIns="0" tIns="0" rIns="0" bIns="0" rtlCol="0" anchor="t">
            <a:spAutoFit/>
          </a:bodyPr>
          <a:lstStyle/>
          <a:p>
            <a:pPr algn="just">
              <a:lnSpc>
                <a:spcPts val="4480"/>
              </a:lnSpc>
            </a:pPr>
            <a:r>
              <a:rPr lang="en-US" sz="3200">
                <a:solidFill>
                  <a:srgbClr val="FFFFFF"/>
                </a:solidFill>
                <a:latin typeface="Roboto Condensed"/>
              </a:rPr>
              <a:t>+ Từ láy: Náo nức, tưng bừng, rộn rã</a:t>
            </a:r>
          </a:p>
          <a:p>
            <a:pPr algn="just">
              <a:lnSpc>
                <a:spcPts val="4480"/>
              </a:lnSpc>
            </a:pPr>
            <a:r>
              <a:rPr lang="en-US" sz="3200">
                <a:solidFill>
                  <a:srgbClr val="FFFFFF"/>
                </a:solidFill>
                <a:latin typeface="Roboto Condensed"/>
              </a:rPr>
              <a:t>+ Hình ảnh so sánh đặc sắc: Những cảm giác … giữa bầu trời quang đãng</a:t>
            </a:r>
          </a:p>
          <a:p>
            <a:pPr algn="just">
              <a:lnSpc>
                <a:spcPts val="4480"/>
              </a:lnSpc>
            </a:pPr>
            <a:r>
              <a:rPr lang="en-US" sz="3200">
                <a:solidFill>
                  <a:srgbClr val="FFFFFF"/>
                </a:solidFill>
                <a:latin typeface="Roboto Condensed"/>
                <a:ea typeface="Roboto Condensed"/>
                <a:sym typeface="Wingdings" panose="05000000000000000000" pitchFamily="2" charset="2"/>
              </a:rPr>
              <a:t> </a:t>
            </a:r>
            <a:r>
              <a:rPr lang="en-US" sz="3200">
                <a:solidFill>
                  <a:srgbClr val="FFFFFF"/>
                </a:solidFill>
                <a:ea typeface="Roboto Condensed"/>
              </a:rPr>
              <a:t> </a:t>
            </a:r>
            <a:r>
              <a:rPr lang="en-US" sz="3200" b="1">
                <a:solidFill>
                  <a:srgbClr val="FFFFFF"/>
                </a:solidFill>
                <a:latin typeface="Roboto Condensed Italics"/>
              </a:rPr>
              <a:t>Diễn tả tinh tế những cảm xúc trong sáng nảy nở trong lòng nhân vật “tôi” khi ấy</a:t>
            </a:r>
            <a:r>
              <a:rPr lang="en-US" sz="3200">
                <a:solidFill>
                  <a:srgbClr val="FFFFFF"/>
                </a:solidFill>
                <a:latin typeface="Roboto Condensed Italics"/>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886723"/>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grpSp>
        <p:nvGrpSpPr>
          <p:cNvPr id="12" name="Group 12"/>
          <p:cNvGrpSpPr/>
          <p:nvPr/>
        </p:nvGrpSpPr>
        <p:grpSpPr>
          <a:xfrm>
            <a:off x="5010167" y="1735959"/>
            <a:ext cx="6996551" cy="692430"/>
            <a:chOff x="0" y="0"/>
            <a:chExt cx="1842713" cy="182368"/>
          </a:xfrm>
        </p:grpSpPr>
        <p:sp>
          <p:nvSpPr>
            <p:cNvPr id="13" name="Freeform 13"/>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B390DB"/>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aphicFrame>
        <p:nvGraphicFramePr>
          <p:cNvPr id="15" name="Table 15"/>
          <p:cNvGraphicFramePr>
            <a:graphicFrameLocks noGrp="1"/>
          </p:cNvGraphicFramePr>
          <p:nvPr>
            <p:extLst>
              <p:ext uri="{D42A27DB-BD31-4B8C-83A1-F6EECF244321}">
                <p14:modId xmlns:p14="http://schemas.microsoft.com/office/powerpoint/2010/main" val="3869441035"/>
              </p:ext>
            </p:extLst>
          </p:nvPr>
        </p:nvGraphicFramePr>
        <p:xfrm>
          <a:off x="2155090" y="2571264"/>
          <a:ext cx="14890912" cy="7343221"/>
        </p:xfrm>
        <a:graphic>
          <a:graphicData uri="http://schemas.openxmlformats.org/drawingml/2006/table">
            <a:tbl>
              <a:tblPr/>
              <a:tblGrid>
                <a:gridCol w="2431922">
                  <a:extLst>
                    <a:ext uri="{9D8B030D-6E8A-4147-A177-3AD203B41FA5}">
                      <a16:colId xmlns:a16="http://schemas.microsoft.com/office/drawing/2014/main" xmlns="" val="20000"/>
                    </a:ext>
                  </a:extLst>
                </a:gridCol>
                <a:gridCol w="7425878">
                  <a:extLst>
                    <a:ext uri="{9D8B030D-6E8A-4147-A177-3AD203B41FA5}">
                      <a16:colId xmlns:a16="http://schemas.microsoft.com/office/drawing/2014/main" xmlns="" val="20001"/>
                    </a:ext>
                  </a:extLst>
                </a:gridCol>
                <a:gridCol w="5033112">
                  <a:extLst>
                    <a:ext uri="{9D8B030D-6E8A-4147-A177-3AD203B41FA5}">
                      <a16:colId xmlns:a16="http://schemas.microsoft.com/office/drawing/2014/main" xmlns="" val="20002"/>
                    </a:ext>
                  </a:extLst>
                </a:gridCol>
              </a:tblGrid>
              <a:tr h="1014916">
                <a:tc>
                  <a:txBody>
                    <a:bodyPr/>
                    <a:lstStyle/>
                    <a:p>
                      <a:pPr algn="ctr">
                        <a:lnSpc>
                          <a:spcPts val="4200"/>
                        </a:lnSpc>
                        <a:defRPr/>
                      </a:pPr>
                      <a:r>
                        <a:rPr lang="en-US" sz="3000">
                          <a:solidFill>
                            <a:srgbClr val="FFFFFF"/>
                          </a:solidFill>
                          <a:latin typeface="Roboto Condensed Bold"/>
                        </a:rPr>
                        <a:t>Sự thay đổi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Chi tiết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a:rPr>
                        <a:t>Ý nghĩa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3695826">
                <a:tc>
                  <a:txBody>
                    <a:bodyPr/>
                    <a:lstStyle/>
                    <a:p>
                      <a:pPr algn="ctr">
                        <a:lnSpc>
                          <a:spcPts val="4200"/>
                        </a:lnSpc>
                        <a:defRPr/>
                      </a:pPr>
                      <a:r>
                        <a:rPr lang="en-US" sz="3000">
                          <a:solidFill>
                            <a:srgbClr val="FFFFFF"/>
                          </a:solidFill>
                          <a:latin typeface="Roboto Condensed"/>
                        </a:rPr>
                        <a:t>Tâm trạng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200"/>
                        </a:lnSpc>
                        <a:defRPr/>
                      </a:pPr>
                      <a:r>
                        <a:rPr lang="en-US" sz="3000">
                          <a:solidFill>
                            <a:srgbClr val="FFFFFF"/>
                          </a:solidFill>
                          <a:latin typeface="Roboto Condensed"/>
                        </a:rPr>
                        <a:t>Con đường, cảnh vật: vốn rất </a:t>
                      </a:r>
                      <a:r>
                        <a:rPr lang="en-US" sz="3000">
                          <a:solidFill>
                            <a:srgbClr val="FFFFFF"/>
                          </a:solidFill>
                          <a:latin typeface="Roboto Condensed Bold"/>
                        </a:rPr>
                        <a:t>quen</a:t>
                      </a:r>
                      <a:r>
                        <a:rPr lang="en-US" sz="3000">
                          <a:solidFill>
                            <a:srgbClr val="FFFFFF"/>
                          </a:solidFill>
                          <a:latin typeface="Roboto Condensed"/>
                        </a:rPr>
                        <a:t> nhưng lần này tự nhiên thấy </a:t>
                      </a:r>
                      <a:r>
                        <a:rPr lang="en-US" sz="3000">
                          <a:solidFill>
                            <a:srgbClr val="FFFFFF"/>
                          </a:solidFill>
                          <a:latin typeface="Roboto Condensed Bold"/>
                        </a:rPr>
                        <a:t>lạ</a:t>
                      </a:r>
                      <a:endParaRPr lang="en-US" sz="1100"/>
                    </a:p>
                    <a:p>
                      <a:pPr algn="just">
                        <a:lnSpc>
                          <a:spcPts val="4200"/>
                        </a:lnSpc>
                      </a:pPr>
                      <a:r>
                        <a:rPr lang="en-US" sz="3000">
                          <a:solidFill>
                            <a:srgbClr val="FFFFFF"/>
                          </a:solidFill>
                          <a:latin typeface="Roboto Condensed"/>
                        </a:rPr>
                        <a:t>Tự cảm thấy có sự thay đổi lớn trong lòng mình.</a:t>
                      </a:r>
                    </a:p>
                    <a:p>
                      <a:pPr algn="just">
                        <a:lnSpc>
                          <a:spcPts val="4200"/>
                        </a:lnSpc>
                      </a:pPr>
                      <a:r>
                        <a:rPr lang="en-US" sz="3000">
                          <a:solidFill>
                            <a:srgbClr val="FFFFFF"/>
                          </a:solidFill>
                          <a:latin typeface="Roboto Condensed"/>
                        </a:rPr>
                        <a:t>Cảm thấy trang trọng, đứng đắn với bộ quần áo, mấy quyển vở mới trên tay.</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Sự kiện “đi học” là sự thay đổi lớn lao, chi phối sự xao động trong tâm hồn của “tôi”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2632479">
                <a:tc>
                  <a:txBody>
                    <a:bodyPr/>
                    <a:lstStyle/>
                    <a:p>
                      <a:pPr algn="ctr">
                        <a:lnSpc>
                          <a:spcPts val="4200"/>
                        </a:lnSpc>
                        <a:defRPr/>
                      </a:pPr>
                      <a:r>
                        <a:rPr lang="en-US" sz="3000">
                          <a:solidFill>
                            <a:srgbClr val="FFFFFF"/>
                          </a:solidFill>
                          <a:latin typeface="Roboto Condensed"/>
                        </a:rPr>
                        <a:t>Cử chỉ</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200"/>
                        </a:lnSpc>
                        <a:defRPr/>
                      </a:pPr>
                      <a:r>
                        <a:rPr lang="en-US" sz="3000">
                          <a:solidFill>
                            <a:srgbClr val="FFFFFF"/>
                          </a:solidFill>
                          <a:latin typeface="Roboto Condensed"/>
                        </a:rPr>
                        <a:t>Bặm tay, Ghì thật chặt, Xóc lên, Nắm lại cẩn thận, Muốn thử sức mình, không lội qua sông</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Những động từ được sử dụng đúng chỗ </a:t>
                      </a:r>
                      <a:r>
                        <a:rPr lang="en-US" sz="3000">
                          <a:solidFill>
                            <a:srgbClr val="FFFFFF"/>
                          </a:solidFill>
                          <a:latin typeface="Roboto Condensed Italics"/>
                          <a:sym typeface="Wingdings" panose="05000000000000000000" pitchFamily="2" charset="2"/>
                        </a:rPr>
                        <a:t> </a:t>
                      </a:r>
                      <a:r>
                        <a:rPr lang="en-US" sz="3000">
                          <a:solidFill>
                            <a:srgbClr val="FFFFFF"/>
                          </a:solidFill>
                          <a:latin typeface="Roboto Condensed Italics"/>
                        </a:rPr>
                        <a:t>Dễ hình dung tư thế và cử chỉ ngộ nghĩnh, ngây thơ, đáng yêu của chú bé.</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6" name="TextBox 16"/>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7" name="TextBox 17"/>
          <p:cNvSpPr txBox="1"/>
          <p:nvPr/>
        </p:nvSpPr>
        <p:spPr>
          <a:xfrm>
            <a:off x="8321125" y="1035094"/>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8" name="TextBox 18"/>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50128D"/>
                </a:solidFill>
                <a:latin typeface="Roboto Condensed Italics"/>
              </a:rPr>
              <a:t>CHẶNG 1:  trên đường tới trường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886723"/>
            <a:ext cx="16295202" cy="8513554"/>
            <a:chOff x="0" y="0"/>
            <a:chExt cx="4291740" cy="2242253"/>
          </a:xfrm>
        </p:grpSpPr>
        <p:sp>
          <p:nvSpPr>
            <p:cNvPr id="9" name="Freeform 9"/>
            <p:cNvSpPr/>
            <p:nvPr/>
          </p:nvSpPr>
          <p:spPr>
            <a:xfrm>
              <a:off x="0" y="0"/>
              <a:ext cx="4291740" cy="2242253"/>
            </a:xfrm>
            <a:custGeom>
              <a:avLst/>
              <a:gdLst/>
              <a:ahLst/>
              <a:cxnLst/>
              <a:rect l="l" t="t" r="r" b="b"/>
              <a:pathLst>
                <a:path w="4291740" h="2242253">
                  <a:moveTo>
                    <a:pt x="9502" y="0"/>
                  </a:moveTo>
                  <a:lnTo>
                    <a:pt x="4282238" y="0"/>
                  </a:lnTo>
                  <a:cubicBezTo>
                    <a:pt x="4284758" y="0"/>
                    <a:pt x="4287175" y="1001"/>
                    <a:pt x="4288957" y="2783"/>
                  </a:cubicBezTo>
                  <a:cubicBezTo>
                    <a:pt x="4290739" y="4565"/>
                    <a:pt x="4291740" y="6982"/>
                    <a:pt x="4291740" y="9502"/>
                  </a:cubicBezTo>
                  <a:lnTo>
                    <a:pt x="4291740" y="2232751"/>
                  </a:lnTo>
                  <a:cubicBezTo>
                    <a:pt x="4291740" y="2235271"/>
                    <a:pt x="4290739" y="2237688"/>
                    <a:pt x="4288957" y="2239470"/>
                  </a:cubicBezTo>
                  <a:cubicBezTo>
                    <a:pt x="4287175" y="2241252"/>
                    <a:pt x="4284758" y="2242253"/>
                    <a:pt x="4282238" y="2242253"/>
                  </a:cubicBezTo>
                  <a:lnTo>
                    <a:pt x="9502" y="2242253"/>
                  </a:lnTo>
                  <a:cubicBezTo>
                    <a:pt x="6982" y="2242253"/>
                    <a:pt x="4565" y="2241252"/>
                    <a:pt x="2783" y="2239470"/>
                  </a:cubicBezTo>
                  <a:cubicBezTo>
                    <a:pt x="1001" y="2237688"/>
                    <a:pt x="0" y="2235271"/>
                    <a:pt x="0" y="223275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0" y="5933442"/>
            <a:ext cx="2928289" cy="6489282"/>
          </a:xfrm>
          <a:custGeom>
            <a:avLst/>
            <a:gdLst/>
            <a:ahLst/>
            <a:cxnLst/>
            <a:rect l="l" t="t" r="r" b="b"/>
            <a:pathLst>
              <a:path w="2928289" h="6489282">
                <a:moveTo>
                  <a:pt x="0" y="0"/>
                </a:moveTo>
                <a:lnTo>
                  <a:pt x="2928289" y="0"/>
                </a:lnTo>
                <a:lnTo>
                  <a:pt x="2928289" y="6489282"/>
                </a:lnTo>
                <a:lnTo>
                  <a:pt x="0" y="6489282"/>
                </a:lnTo>
                <a:lnTo>
                  <a:pt x="0" y="0"/>
                </a:lnTo>
                <a:close/>
              </a:path>
            </a:pathLst>
          </a:custGeom>
          <a:blipFill>
            <a:blip r:embed="rId11"/>
            <a:stretch>
              <a:fillRect/>
            </a:stretch>
          </a:blipFill>
        </p:spPr>
      </p:sp>
      <p:grpSp>
        <p:nvGrpSpPr>
          <p:cNvPr id="12" name="Group 12"/>
          <p:cNvGrpSpPr/>
          <p:nvPr/>
        </p:nvGrpSpPr>
        <p:grpSpPr>
          <a:xfrm>
            <a:off x="5010167" y="1735959"/>
            <a:ext cx="6996551" cy="692430"/>
            <a:chOff x="0" y="0"/>
            <a:chExt cx="1842713" cy="182368"/>
          </a:xfrm>
        </p:grpSpPr>
        <p:sp>
          <p:nvSpPr>
            <p:cNvPr id="13" name="Freeform 13"/>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aphicFrame>
        <p:nvGraphicFramePr>
          <p:cNvPr id="15" name="Table 15"/>
          <p:cNvGraphicFramePr>
            <a:graphicFrameLocks noGrp="1"/>
          </p:cNvGraphicFramePr>
          <p:nvPr/>
        </p:nvGraphicFramePr>
        <p:xfrm>
          <a:off x="2368387" y="2771683"/>
          <a:ext cx="15059361" cy="4676775"/>
        </p:xfrm>
        <a:graphic>
          <a:graphicData uri="http://schemas.openxmlformats.org/drawingml/2006/table">
            <a:tbl>
              <a:tblPr/>
              <a:tblGrid>
                <a:gridCol w="2431853">
                  <a:extLst>
                    <a:ext uri="{9D8B030D-6E8A-4147-A177-3AD203B41FA5}">
                      <a16:colId xmlns:a16="http://schemas.microsoft.com/office/drawing/2014/main" xmlns="" val="20000"/>
                    </a:ext>
                  </a:extLst>
                </a:gridCol>
                <a:gridCol w="8395567">
                  <a:extLst>
                    <a:ext uri="{9D8B030D-6E8A-4147-A177-3AD203B41FA5}">
                      <a16:colId xmlns:a16="http://schemas.microsoft.com/office/drawing/2014/main" xmlns="" val="20001"/>
                    </a:ext>
                  </a:extLst>
                </a:gridCol>
                <a:gridCol w="4231941">
                  <a:extLst>
                    <a:ext uri="{9D8B030D-6E8A-4147-A177-3AD203B41FA5}">
                      <a16:colId xmlns:a16="http://schemas.microsoft.com/office/drawing/2014/main" xmlns="" val="20002"/>
                    </a:ext>
                  </a:extLst>
                </a:gridCol>
              </a:tblGrid>
              <a:tr h="1027546">
                <a:tc>
                  <a:txBody>
                    <a:bodyPr/>
                    <a:lstStyle/>
                    <a:p>
                      <a:pPr algn="ctr">
                        <a:lnSpc>
                          <a:spcPts val="4200"/>
                        </a:lnSpc>
                        <a:defRPr/>
                      </a:pPr>
                      <a:r>
                        <a:rPr lang="en-US" sz="3000">
                          <a:solidFill>
                            <a:srgbClr val="FFFFFF"/>
                          </a:solidFill>
                          <a:latin typeface="Roboto Condensed Bold"/>
                        </a:rPr>
                        <a:t>Sự thay đổi </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Bold"/>
                        </a:rPr>
                        <a:t>Chi tiết</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a:rPr>
                        <a:t>Ý nghĩa</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1555724">
                <a:tc>
                  <a:txBody>
                    <a:bodyPr/>
                    <a:lstStyle/>
                    <a:p>
                      <a:pPr algn="ctr">
                        <a:lnSpc>
                          <a:spcPts val="4200"/>
                        </a:lnSpc>
                        <a:defRPr/>
                      </a:pPr>
                      <a:r>
                        <a:rPr lang="en-US" sz="3000">
                          <a:solidFill>
                            <a:srgbClr val="FFFFFF"/>
                          </a:solidFill>
                          <a:latin typeface="Roboto Condensed"/>
                        </a:rPr>
                        <a:t>Lời nói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“Mẹ đưa bút thước cho con cầm.”</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Muốn thử sức trong những công việc mới</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r h="2093505">
                <a:tc>
                  <a:txBody>
                    <a:bodyPr/>
                    <a:lstStyle/>
                    <a:p>
                      <a:pPr algn="ctr">
                        <a:lnSpc>
                          <a:spcPts val="4200"/>
                        </a:lnSpc>
                        <a:defRPr/>
                      </a:pPr>
                      <a:r>
                        <a:rPr lang="en-US" sz="3000">
                          <a:solidFill>
                            <a:srgbClr val="FFFFFF"/>
                          </a:solidFill>
                          <a:latin typeface="Roboto Condensed"/>
                        </a:rPr>
                        <a:t>Ý nghĩ</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a:rPr>
                        <a:t>Vừa non nớt vừa ngây thơ: </a:t>
                      </a:r>
                      <a:r>
                        <a:rPr lang="en-US" sz="3000">
                          <a:solidFill>
                            <a:srgbClr val="FFFFFF"/>
                          </a:solidFill>
                          <a:latin typeface="Roboto Condensed Italics"/>
                        </a:rPr>
                        <a:t>“chắc chỉ người thạo mới cầm nổi bút thước.”</a:t>
                      </a:r>
                      <a:endParaRPr lang="en-US" sz="1100"/>
                    </a:p>
                    <a:p>
                      <a:pPr algn="ctr">
                        <a:lnSpc>
                          <a:spcPts val="4200"/>
                        </a:lnSpc>
                      </a:pPr>
                      <a:r>
                        <a:rPr lang="en-US" sz="3000">
                          <a:solidFill>
                            <a:srgbClr val="FFFFFF"/>
                          </a:solidFill>
                          <a:latin typeface="Roboto Condensed Italics"/>
                        </a:rPr>
                        <a:t>“…hôm nay tôi đi học.” câu nói vang lên đầy kiêu hãnh</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200"/>
                        </a:lnSpc>
                        <a:defRPr/>
                      </a:pPr>
                      <a:r>
                        <a:rPr lang="en-US" sz="3000">
                          <a:solidFill>
                            <a:srgbClr val="FFFFFF"/>
                          </a:solidFill>
                          <a:latin typeface="Roboto Condensed Italics"/>
                        </a:rPr>
                        <a:t>Ngộ nghĩnh, hồn nhiên, thơ ngây</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16" name="TextBox 16"/>
          <p:cNvSpPr txBox="1"/>
          <p:nvPr/>
        </p:nvSpPr>
        <p:spPr>
          <a:xfrm>
            <a:off x="5195659" y="942975"/>
            <a:ext cx="8321374" cy="721946"/>
          </a:xfrm>
          <a:prstGeom prst="rect">
            <a:avLst/>
          </a:prstGeom>
        </p:spPr>
        <p:txBody>
          <a:bodyPr lIns="0" tIns="0" rIns="0" bIns="0" rtlCol="0" anchor="t">
            <a:spAutoFit/>
          </a:bodyPr>
          <a:lstStyle/>
          <a:p>
            <a:pPr>
              <a:lnSpc>
                <a:spcPts val="5879"/>
              </a:lnSpc>
            </a:pPr>
            <a:r>
              <a:rPr lang="en-US" sz="4199">
                <a:solidFill>
                  <a:srgbClr val="FFFFFF"/>
                </a:solidFill>
                <a:latin typeface="#9Slide06 Thillends"/>
              </a:rPr>
              <a:t>c. Nhân vật Tôi</a:t>
            </a:r>
          </a:p>
        </p:txBody>
      </p:sp>
      <p:sp>
        <p:nvSpPr>
          <p:cNvPr id="17" name="TextBox 17"/>
          <p:cNvSpPr txBox="1"/>
          <p:nvPr/>
        </p:nvSpPr>
        <p:spPr>
          <a:xfrm>
            <a:off x="8508442" y="940787"/>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8" name="TextBox 18"/>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1:  trên đường tới trường</a:t>
            </a:r>
          </a:p>
        </p:txBody>
      </p:sp>
      <p:grpSp>
        <p:nvGrpSpPr>
          <p:cNvPr id="19" name="Group 19"/>
          <p:cNvGrpSpPr/>
          <p:nvPr/>
        </p:nvGrpSpPr>
        <p:grpSpPr>
          <a:xfrm>
            <a:off x="3462571" y="7791358"/>
            <a:ext cx="12928033" cy="1292687"/>
            <a:chOff x="0" y="0"/>
            <a:chExt cx="3404914" cy="340461"/>
          </a:xfrm>
        </p:grpSpPr>
        <p:sp>
          <p:nvSpPr>
            <p:cNvPr id="20" name="Freeform 20"/>
            <p:cNvSpPr/>
            <p:nvPr/>
          </p:nvSpPr>
          <p:spPr>
            <a:xfrm>
              <a:off x="0" y="0"/>
              <a:ext cx="3404914" cy="340461"/>
            </a:xfrm>
            <a:custGeom>
              <a:avLst/>
              <a:gdLst/>
              <a:ahLst/>
              <a:cxnLst/>
              <a:rect l="l" t="t" r="r" b="b"/>
              <a:pathLst>
                <a:path w="3404914" h="340461">
                  <a:moveTo>
                    <a:pt x="30541" y="0"/>
                  </a:moveTo>
                  <a:lnTo>
                    <a:pt x="3374373" y="0"/>
                  </a:lnTo>
                  <a:cubicBezTo>
                    <a:pt x="3391240" y="0"/>
                    <a:pt x="3404914" y="13674"/>
                    <a:pt x="3404914" y="30541"/>
                  </a:cubicBezTo>
                  <a:lnTo>
                    <a:pt x="3404914" y="309920"/>
                  </a:lnTo>
                  <a:cubicBezTo>
                    <a:pt x="3404914" y="326787"/>
                    <a:pt x="3391240" y="340461"/>
                    <a:pt x="3374373" y="340461"/>
                  </a:cubicBezTo>
                  <a:lnTo>
                    <a:pt x="30541" y="340461"/>
                  </a:lnTo>
                  <a:cubicBezTo>
                    <a:pt x="13674" y="340461"/>
                    <a:pt x="0" y="326787"/>
                    <a:pt x="0" y="309920"/>
                  </a:cubicBezTo>
                  <a:lnTo>
                    <a:pt x="0" y="30541"/>
                  </a:lnTo>
                  <a:cubicBezTo>
                    <a:pt x="0" y="13674"/>
                    <a:pt x="13674" y="0"/>
                    <a:pt x="30541" y="0"/>
                  </a:cubicBezTo>
                  <a:close/>
                </a:path>
              </a:pathLst>
            </a:custGeom>
            <a:solidFill>
              <a:srgbClr val="82D5E8"/>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3775139" y="7798322"/>
            <a:ext cx="12379874" cy="1189890"/>
          </a:xfrm>
          <a:prstGeom prst="rect">
            <a:avLst/>
          </a:prstGeom>
        </p:spPr>
        <p:txBody>
          <a:bodyPr lIns="0" tIns="0" rIns="0" bIns="0" rtlCol="0" anchor="t">
            <a:spAutoFit/>
          </a:bodyPr>
          <a:lstStyle/>
          <a:p>
            <a:pPr algn="just">
              <a:lnSpc>
                <a:spcPts val="4760"/>
              </a:lnSpc>
            </a:pPr>
            <a:r>
              <a:rPr lang="en-US" sz="3400">
                <a:solidFill>
                  <a:srgbClr val="000000"/>
                </a:solidFill>
                <a:latin typeface="Roboto Condensed Bold Italics"/>
                <a:sym typeface="Wingdings" panose="05000000000000000000" pitchFamily="2" charset="2"/>
              </a:rPr>
              <a:t> </a:t>
            </a:r>
            <a:r>
              <a:rPr lang="en-US" sz="3400">
                <a:solidFill>
                  <a:srgbClr val="000000"/>
                </a:solidFill>
                <a:latin typeface="Roboto Condensed Bold Italics"/>
              </a:rPr>
              <a:t>Đoạn văn miêu tả tâm trạng hồi hộp, xốn xang của một cậu bé lần đầu tiên được cắp sách tới trường.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996399" y="696282"/>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0" y="5372100"/>
            <a:ext cx="6096000" cy="4711564"/>
          </a:xfrm>
          <a:custGeom>
            <a:avLst/>
            <a:gdLst/>
            <a:ahLst/>
            <a:cxnLst/>
            <a:rect l="l" t="t" r="r" b="b"/>
            <a:pathLst>
              <a:path w="5785308" h="4114800">
                <a:moveTo>
                  <a:pt x="0" y="0"/>
                </a:moveTo>
                <a:lnTo>
                  <a:pt x="5785308" y="0"/>
                </a:lnTo>
                <a:lnTo>
                  <a:pt x="5785308" y="4114800"/>
                </a:lnTo>
                <a:lnTo>
                  <a:pt x="0" y="41148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2892654" y="5968864"/>
            <a:ext cx="711144" cy="489800"/>
          </a:xfrm>
          <a:custGeom>
            <a:avLst/>
            <a:gdLst/>
            <a:ahLst/>
            <a:cxnLst/>
            <a:rect l="l" t="t" r="r" b="b"/>
            <a:pathLst>
              <a:path w="711144" h="489800">
                <a:moveTo>
                  <a:pt x="0" y="0"/>
                </a:moveTo>
                <a:lnTo>
                  <a:pt x="711143" y="0"/>
                </a:lnTo>
                <a:lnTo>
                  <a:pt x="711143" y="489800"/>
                </a:lnTo>
                <a:lnTo>
                  <a:pt x="0" y="489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aphicFrame>
        <p:nvGraphicFramePr>
          <p:cNvPr id="16" name="Table 16"/>
          <p:cNvGraphicFramePr>
            <a:graphicFrameLocks noGrp="1"/>
          </p:cNvGraphicFramePr>
          <p:nvPr>
            <p:extLst>
              <p:ext uri="{D42A27DB-BD31-4B8C-83A1-F6EECF244321}">
                <p14:modId xmlns:p14="http://schemas.microsoft.com/office/powerpoint/2010/main" val="2930181914"/>
              </p:ext>
            </p:extLst>
          </p:nvPr>
        </p:nvGraphicFramePr>
        <p:xfrm>
          <a:off x="6567443" y="5164738"/>
          <a:ext cx="10196558" cy="3800475"/>
        </p:xfrm>
        <a:graphic>
          <a:graphicData uri="http://schemas.openxmlformats.org/drawingml/2006/table">
            <a:tbl>
              <a:tblPr/>
              <a:tblGrid>
                <a:gridCol w="5291331">
                  <a:extLst>
                    <a:ext uri="{9D8B030D-6E8A-4147-A177-3AD203B41FA5}">
                      <a16:colId xmlns:a16="http://schemas.microsoft.com/office/drawing/2014/main" xmlns="" val="20000"/>
                    </a:ext>
                  </a:extLst>
                </a:gridCol>
                <a:gridCol w="4905227">
                  <a:extLst>
                    <a:ext uri="{9D8B030D-6E8A-4147-A177-3AD203B41FA5}">
                      <a16:colId xmlns:a16="http://schemas.microsoft.com/office/drawing/2014/main" xmlns="" val="20001"/>
                    </a:ext>
                  </a:extLst>
                </a:gridCol>
              </a:tblGrid>
              <a:tr h="1048739">
                <a:tc>
                  <a:txBody>
                    <a:bodyPr/>
                    <a:lstStyle/>
                    <a:p>
                      <a:pPr algn="ctr">
                        <a:lnSpc>
                          <a:spcPts val="4479"/>
                        </a:lnSpc>
                        <a:defRPr/>
                      </a:pPr>
                      <a:r>
                        <a:rPr lang="en-US" sz="3199">
                          <a:solidFill>
                            <a:srgbClr val="FFFFFF"/>
                          </a:solidFill>
                          <a:latin typeface="Roboto Condensed Bold"/>
                        </a:rPr>
                        <a:t>Trước khi đi học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ctr">
                        <a:lnSpc>
                          <a:spcPts val="4479"/>
                        </a:lnSpc>
                        <a:defRPr/>
                      </a:pPr>
                      <a:r>
                        <a:rPr lang="en-US" sz="3199">
                          <a:solidFill>
                            <a:srgbClr val="FFFFFF"/>
                          </a:solidFill>
                          <a:latin typeface="Roboto Condensed Bold"/>
                        </a:rPr>
                        <a:t>Hôm nay đi học</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0"/>
                  </a:ext>
                </a:extLst>
              </a:tr>
              <a:tr h="2751736">
                <a:tc>
                  <a:txBody>
                    <a:bodyPr/>
                    <a:lstStyle/>
                    <a:p>
                      <a:pPr marL="690872" lvl="1" indent="-345436" algn="l">
                        <a:lnSpc>
                          <a:spcPts val="4479"/>
                        </a:lnSpc>
                        <a:buFont typeface="Arial"/>
                        <a:buChar char="•"/>
                        <a:defRPr/>
                      </a:pPr>
                      <a:r>
                        <a:rPr lang="en-US" sz="3199">
                          <a:solidFill>
                            <a:srgbClr val="FFFFFF"/>
                          </a:solidFill>
                          <a:latin typeface="Roboto Condensed"/>
                        </a:rPr>
                        <a:t>Là một nơi xa lạ</a:t>
                      </a:r>
                      <a:endParaRPr lang="en-US" sz="1100"/>
                    </a:p>
                    <a:p>
                      <a:pPr marL="690872" lvl="1" indent="-345436">
                        <a:lnSpc>
                          <a:spcPts val="4479"/>
                        </a:lnSpc>
                        <a:buFont typeface="Arial"/>
                        <a:buChar char="•"/>
                      </a:pPr>
                      <a:r>
                        <a:rPr lang="en-US" sz="3199">
                          <a:solidFill>
                            <a:srgbClr val="FFFFFF"/>
                          </a:solidFill>
                          <a:latin typeface="Roboto Condensed"/>
                        </a:rPr>
                        <a:t>Cảm tưởng: nhà trường cao ráo và sạch sẽ hơn các nhà trong làng</a:t>
                      </a:r>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tc>
                  <a:txBody>
                    <a:bodyPr/>
                    <a:lstStyle/>
                    <a:p>
                      <a:pPr algn="just">
                        <a:lnSpc>
                          <a:spcPts val="4479"/>
                        </a:lnSpc>
                        <a:defRPr/>
                      </a:pPr>
                      <a:r>
                        <a:rPr lang="en-US" sz="3199">
                          <a:solidFill>
                            <a:srgbClr val="FFFFFF"/>
                          </a:solidFill>
                          <a:latin typeface="Roboto Condensed"/>
                        </a:rPr>
                        <a:t>Trông vừa xinh xắn vừa oai nghiêm như cái đình làng Hòa Ấp.</a:t>
                      </a:r>
                      <a:endParaRPr lang="en-US" sz="1100"/>
                    </a:p>
                  </a:txBody>
                  <a:tcPr marL="190500" marR="190500" marT="190500" marB="19050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10001"/>
                  </a:ext>
                </a:extLst>
              </a:tr>
            </a:tbl>
          </a:graphicData>
        </a:graphic>
      </p:graphicFrame>
      <p:sp>
        <p:nvSpPr>
          <p:cNvPr id="17" name="TextBox 17"/>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18" name="TextBox 18"/>
          <p:cNvSpPr txBox="1"/>
          <p:nvPr/>
        </p:nvSpPr>
        <p:spPr>
          <a:xfrm>
            <a:off x="8321125" y="998560"/>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19" name="TextBox 19"/>
          <p:cNvSpPr txBox="1"/>
          <p:nvPr/>
        </p:nvSpPr>
        <p:spPr>
          <a:xfrm>
            <a:off x="4799134" y="1741148"/>
            <a:ext cx="6527090" cy="629920"/>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2:  trong sân trường</a:t>
            </a:r>
          </a:p>
        </p:txBody>
      </p:sp>
      <p:sp>
        <p:nvSpPr>
          <p:cNvPr id="20" name="TextBox 20"/>
          <p:cNvSpPr txBox="1"/>
          <p:nvPr/>
        </p:nvSpPr>
        <p:spPr>
          <a:xfrm>
            <a:off x="2209801" y="2605174"/>
            <a:ext cx="14180804" cy="2843727"/>
          </a:xfrm>
          <a:prstGeom prst="rect">
            <a:avLst/>
          </a:prstGeom>
        </p:spPr>
        <p:txBody>
          <a:bodyPr wrap="square" lIns="0" tIns="0" rIns="0" bIns="0" rtlCol="0" anchor="t">
            <a:spAutoFit/>
          </a:bodyPr>
          <a:lstStyle/>
          <a:p>
            <a:pPr marL="690881" lvl="1" indent="-345440" algn="just">
              <a:lnSpc>
                <a:spcPts val="4480"/>
              </a:lnSpc>
              <a:spcBef>
                <a:spcPct val="0"/>
              </a:spcBef>
              <a:buFont typeface="Arial"/>
              <a:buChar char="•"/>
            </a:pPr>
            <a:r>
              <a:rPr lang="en-US" sz="3200">
                <a:solidFill>
                  <a:srgbClr val="FFFFFF"/>
                </a:solidFill>
                <a:latin typeface="Roboto Condensed Bold"/>
              </a:rPr>
              <a:t>Quang cảnh sân trường Mĩ Lí:</a:t>
            </a:r>
          </a:p>
          <a:p>
            <a:pPr algn="just">
              <a:lnSpc>
                <a:spcPts val="4480"/>
              </a:lnSpc>
              <a:spcBef>
                <a:spcPct val="0"/>
              </a:spcBef>
            </a:pPr>
            <a:r>
              <a:rPr lang="en-US" sz="3200">
                <a:solidFill>
                  <a:srgbClr val="FFFFFF"/>
                </a:solidFill>
                <a:latin typeface="Roboto Condensed"/>
              </a:rPr>
              <a:t>+ Dày đặc cả người, Người nào quần áo cũng sạch sẽ;  Gương mặt nào cũng vui tươi, sáng sủa.</a:t>
            </a:r>
          </a:p>
          <a:p>
            <a:pPr algn="just">
              <a:lnSpc>
                <a:spcPts val="4480"/>
              </a:lnSpc>
              <a:spcBef>
                <a:spcPct val="0"/>
              </a:spcBef>
            </a:pPr>
            <a:r>
              <a:rPr lang="en-US" sz="3200">
                <a:solidFill>
                  <a:srgbClr val="FFFFFF"/>
                </a:solidFill>
                <a:latin typeface="Roboto Condensed"/>
              </a:rPr>
              <a:t>+ Cảm tưởng của </a:t>
            </a:r>
            <a:r>
              <a:rPr lang="en-US" sz="3200">
                <a:solidFill>
                  <a:srgbClr val="FFFFFF"/>
                </a:solidFill>
                <a:latin typeface="Roboto Condensed Italics"/>
              </a:rPr>
              <a:t>Tôi</a:t>
            </a:r>
            <a:r>
              <a:rPr lang="en-US" sz="3200">
                <a:solidFill>
                  <a:srgbClr val="FFFFFF"/>
                </a:solidFill>
                <a:latin typeface="Roboto Condensed"/>
              </a:rPr>
              <a:t>:</a:t>
            </a:r>
          </a:p>
          <a:p>
            <a:pPr algn="just">
              <a:lnSpc>
                <a:spcPts val="4480"/>
              </a:lnSpc>
              <a:spcBef>
                <a:spcPct val="0"/>
              </a:spcBef>
            </a:pPr>
            <a:endParaRPr lang="en-US" sz="3200">
              <a:solidFill>
                <a:srgbClr val="FFFFFF"/>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886723"/>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6677294" y="7995771"/>
            <a:ext cx="355572" cy="244900"/>
          </a:xfrm>
          <a:custGeom>
            <a:avLst/>
            <a:gdLst/>
            <a:ahLst/>
            <a:cxnLst/>
            <a:rect l="l" t="t" r="r" b="b"/>
            <a:pathLst>
              <a:path w="355572" h="244900">
                <a:moveTo>
                  <a:pt x="0" y="0"/>
                </a:moveTo>
                <a:lnTo>
                  <a:pt x="355572" y="0"/>
                </a:lnTo>
                <a:lnTo>
                  <a:pt x="355572" y="244900"/>
                </a:lnTo>
                <a:lnTo>
                  <a:pt x="0" y="2449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1340863" y="2628414"/>
            <a:ext cx="16030967" cy="11902993"/>
          </a:xfrm>
          <a:custGeom>
            <a:avLst/>
            <a:gdLst/>
            <a:ahLst/>
            <a:cxnLst/>
            <a:rect l="l" t="t" r="r" b="b"/>
            <a:pathLst>
              <a:path w="16030967" h="11902993">
                <a:moveTo>
                  <a:pt x="0" y="0"/>
                </a:moveTo>
                <a:lnTo>
                  <a:pt x="16030967" y="0"/>
                </a:lnTo>
                <a:lnTo>
                  <a:pt x="16030967" y="11902992"/>
                </a:lnTo>
                <a:lnTo>
                  <a:pt x="0" y="119029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Freeform 16"/>
          <p:cNvSpPr/>
          <p:nvPr/>
        </p:nvSpPr>
        <p:spPr>
          <a:xfrm>
            <a:off x="0" y="7824246"/>
            <a:ext cx="3462571" cy="2462754"/>
          </a:xfrm>
          <a:custGeom>
            <a:avLst/>
            <a:gdLst/>
            <a:ahLst/>
            <a:cxnLst/>
            <a:rect l="l" t="t" r="r" b="b"/>
            <a:pathLst>
              <a:path w="3462571" h="2462754">
                <a:moveTo>
                  <a:pt x="0" y="0"/>
                </a:moveTo>
                <a:lnTo>
                  <a:pt x="3462571" y="0"/>
                </a:lnTo>
                <a:lnTo>
                  <a:pt x="3462571" y="2462754"/>
                </a:lnTo>
                <a:lnTo>
                  <a:pt x="0" y="246275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7" name="Freeform 17"/>
          <p:cNvSpPr/>
          <p:nvPr/>
        </p:nvSpPr>
        <p:spPr>
          <a:xfrm>
            <a:off x="1731286" y="7862283"/>
            <a:ext cx="387623" cy="266976"/>
          </a:xfrm>
          <a:custGeom>
            <a:avLst/>
            <a:gdLst/>
            <a:ahLst/>
            <a:cxnLst/>
            <a:rect l="l" t="t" r="r" b="b"/>
            <a:pathLst>
              <a:path w="387623" h="266976">
                <a:moveTo>
                  <a:pt x="0" y="0"/>
                </a:moveTo>
                <a:lnTo>
                  <a:pt x="387623" y="0"/>
                </a:lnTo>
                <a:lnTo>
                  <a:pt x="387623" y="266976"/>
                </a:lnTo>
                <a:lnTo>
                  <a:pt x="0" y="2669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8" name="Freeform 18"/>
          <p:cNvSpPr/>
          <p:nvPr/>
        </p:nvSpPr>
        <p:spPr>
          <a:xfrm>
            <a:off x="14825511" y="1869845"/>
            <a:ext cx="2207355" cy="1263393"/>
          </a:xfrm>
          <a:custGeom>
            <a:avLst/>
            <a:gdLst/>
            <a:ahLst/>
            <a:cxnLst/>
            <a:rect l="l" t="t" r="r" b="b"/>
            <a:pathLst>
              <a:path w="2207355" h="1263393">
                <a:moveTo>
                  <a:pt x="0" y="0"/>
                </a:moveTo>
                <a:lnTo>
                  <a:pt x="2207355" y="0"/>
                </a:lnTo>
                <a:lnTo>
                  <a:pt x="2207355" y="1263394"/>
                </a:lnTo>
                <a:lnTo>
                  <a:pt x="0" y="126339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9" name="TextBox 19"/>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20" name="TextBox 20"/>
          <p:cNvSpPr txBox="1"/>
          <p:nvPr/>
        </p:nvSpPr>
        <p:spPr>
          <a:xfrm>
            <a:off x="8321125" y="998560"/>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21" name="TextBox 21"/>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2:  trong sân trường</a:t>
            </a:r>
          </a:p>
        </p:txBody>
      </p:sp>
      <p:sp>
        <p:nvSpPr>
          <p:cNvPr id="22" name="TextBox 22"/>
          <p:cNvSpPr txBox="1"/>
          <p:nvPr/>
        </p:nvSpPr>
        <p:spPr>
          <a:xfrm>
            <a:off x="2245276" y="3057039"/>
            <a:ext cx="4370513" cy="556895"/>
          </a:xfrm>
          <a:prstGeom prst="rect">
            <a:avLst/>
          </a:prstGeom>
        </p:spPr>
        <p:txBody>
          <a:bodyPr lIns="0" tIns="0" rIns="0" bIns="0" rtlCol="0" anchor="t">
            <a:spAutoFit/>
          </a:bodyPr>
          <a:lstStyle/>
          <a:p>
            <a:pPr marL="690881" lvl="1" indent="-345440" algn="just">
              <a:lnSpc>
                <a:spcPts val="4480"/>
              </a:lnSpc>
              <a:spcBef>
                <a:spcPct val="0"/>
              </a:spcBef>
              <a:buFont typeface="Arial"/>
              <a:buChar char="•"/>
            </a:pPr>
            <a:r>
              <a:rPr lang="en-US" sz="3200">
                <a:solidFill>
                  <a:srgbClr val="000000"/>
                </a:solidFill>
                <a:latin typeface="Roboto Condensed Bold"/>
              </a:rPr>
              <a:t>Tâm trạng của </a:t>
            </a:r>
            <a:r>
              <a:rPr lang="en-US" sz="3200">
                <a:solidFill>
                  <a:srgbClr val="000000"/>
                </a:solidFill>
                <a:latin typeface="Roboto Condensed Bold Italics"/>
              </a:rPr>
              <a:t>Tôi</a:t>
            </a:r>
            <a:r>
              <a:rPr lang="en-US" sz="3200">
                <a:solidFill>
                  <a:srgbClr val="000000"/>
                </a:solidFill>
                <a:latin typeface="Roboto Condensed Bold"/>
              </a:rPr>
              <a:t>:</a:t>
            </a:r>
          </a:p>
        </p:txBody>
      </p:sp>
      <p:sp>
        <p:nvSpPr>
          <p:cNvPr id="23" name="TextBox 23"/>
          <p:cNvSpPr txBox="1"/>
          <p:nvPr/>
        </p:nvSpPr>
        <p:spPr>
          <a:xfrm>
            <a:off x="2650767" y="3750480"/>
            <a:ext cx="6272872" cy="4490191"/>
          </a:xfrm>
          <a:prstGeom prst="rect">
            <a:avLst/>
          </a:prstGeom>
        </p:spPr>
        <p:txBody>
          <a:bodyPr lIns="0" tIns="0" rIns="0" bIns="0" rtlCol="0" anchor="t">
            <a:spAutoFit/>
          </a:bodyPr>
          <a:lstStyle/>
          <a:p>
            <a:pPr algn="just">
              <a:lnSpc>
                <a:spcPts val="4480"/>
              </a:lnSpc>
              <a:spcBef>
                <a:spcPct val="0"/>
              </a:spcBef>
            </a:pPr>
            <a:r>
              <a:rPr lang="en-US" sz="3200">
                <a:solidFill>
                  <a:srgbClr val="000000"/>
                </a:solidFill>
                <a:latin typeface="Roboto Condensed"/>
              </a:rPr>
              <a:t>+ Trước ngôi trường:</a:t>
            </a:r>
            <a:r>
              <a:rPr lang="en-US" sz="3200">
                <a:solidFill>
                  <a:srgbClr val="000000"/>
                </a:solidFill>
                <a:latin typeface="Roboto Condensed Italics"/>
              </a:rPr>
              <a:t> Lo sợ vẩn vơ; Ngập ngừng, e sợ; Thèm vụng, ước ao thầm</a:t>
            </a:r>
          </a:p>
          <a:p>
            <a:pPr algn="just">
              <a:lnSpc>
                <a:spcPts val="4480"/>
              </a:lnSpc>
              <a:spcBef>
                <a:spcPct val="0"/>
              </a:spcBef>
            </a:pPr>
            <a:r>
              <a:rPr lang="en-US" sz="3200">
                <a:solidFill>
                  <a:srgbClr val="000000"/>
                </a:solidFill>
                <a:latin typeface="Roboto Condensed"/>
              </a:rPr>
              <a:t>+ Khi nghe tiếng trống: </a:t>
            </a:r>
            <a:r>
              <a:rPr lang="en-US" sz="3200">
                <a:solidFill>
                  <a:srgbClr val="000000"/>
                </a:solidFill>
                <a:latin typeface="Roboto Condensed Italics"/>
              </a:rPr>
              <a:t>Chơ vơ, vụng về, lúng túng.</a:t>
            </a:r>
          </a:p>
          <a:p>
            <a:pPr algn="just">
              <a:lnSpc>
                <a:spcPts val="4480"/>
              </a:lnSpc>
              <a:spcBef>
                <a:spcPct val="0"/>
              </a:spcBef>
            </a:pPr>
            <a:r>
              <a:rPr lang="en-US" sz="3200">
                <a:solidFill>
                  <a:srgbClr val="000000"/>
                </a:solidFill>
                <a:latin typeface="Roboto Condensed"/>
              </a:rPr>
              <a:t>+ Khi nghe ông đốc gọi tên bạn bè khác: </a:t>
            </a:r>
            <a:r>
              <a:rPr lang="en-US" sz="3200">
                <a:solidFill>
                  <a:srgbClr val="000000"/>
                </a:solidFill>
                <a:latin typeface="Roboto Condensed Italics"/>
              </a:rPr>
              <a:t>Hồi hộp, cảm thấy tim như ngừng đập</a:t>
            </a:r>
          </a:p>
        </p:txBody>
      </p:sp>
      <p:sp>
        <p:nvSpPr>
          <p:cNvPr id="24" name="TextBox 24"/>
          <p:cNvSpPr txBox="1"/>
          <p:nvPr/>
        </p:nvSpPr>
        <p:spPr>
          <a:xfrm>
            <a:off x="9656316" y="2647300"/>
            <a:ext cx="7198764" cy="3257981"/>
          </a:xfrm>
          <a:prstGeom prst="rect">
            <a:avLst/>
          </a:prstGeom>
        </p:spPr>
        <p:txBody>
          <a:bodyPr lIns="0" tIns="0" rIns="0" bIns="0" rtlCol="0" anchor="t">
            <a:spAutoFit/>
          </a:bodyPr>
          <a:lstStyle/>
          <a:p>
            <a:pPr algn="just">
              <a:lnSpc>
                <a:spcPts val="5184"/>
              </a:lnSpc>
            </a:pPr>
            <a:endParaRPr/>
          </a:p>
          <a:p>
            <a:pPr algn="just">
              <a:lnSpc>
                <a:spcPts val="5184"/>
              </a:lnSpc>
            </a:pPr>
            <a:r>
              <a:rPr lang="en-US" sz="3200">
                <a:solidFill>
                  <a:srgbClr val="000000"/>
                </a:solidFill>
                <a:latin typeface="Roboto Condensed"/>
              </a:rPr>
              <a:t>+ Khi rời tay mẹ để xếp hàng vào lớp: </a:t>
            </a:r>
            <a:r>
              <a:rPr lang="en-US" sz="3200">
                <a:solidFill>
                  <a:srgbClr val="000000"/>
                </a:solidFill>
                <a:latin typeface="Roboto Condensed Italics"/>
              </a:rPr>
              <a:t>Quay lưng lại dúi đầu vào lòng mẹ nức nở khóc, chưa bao giờ thấy xa mẹ như lần này…</a:t>
            </a:r>
          </a:p>
          <a:p>
            <a:pPr algn="just">
              <a:lnSpc>
                <a:spcPts val="5184"/>
              </a:lnSpc>
            </a:pPr>
            <a:endParaRPr lang="en-US" sz="3200">
              <a:solidFill>
                <a:srgbClr val="000000"/>
              </a:solidFill>
              <a:latin typeface="Roboto Condensed Italics"/>
            </a:endParaRPr>
          </a:p>
        </p:txBody>
      </p:sp>
      <p:sp>
        <p:nvSpPr>
          <p:cNvPr id="25" name="TextBox 25"/>
          <p:cNvSpPr txBox="1"/>
          <p:nvPr/>
        </p:nvSpPr>
        <p:spPr>
          <a:xfrm>
            <a:off x="9703304" y="5700171"/>
            <a:ext cx="7020978" cy="4181476"/>
          </a:xfrm>
          <a:prstGeom prst="rect">
            <a:avLst/>
          </a:prstGeom>
          <a:solidFill>
            <a:schemeClr val="accent4">
              <a:lumMod val="20000"/>
              <a:lumOff val="80000"/>
            </a:schemeClr>
          </a:solidFill>
        </p:spPr>
        <p:txBody>
          <a:bodyPr lIns="0" tIns="0" rIns="0" bIns="0" rtlCol="0" anchor="t">
            <a:spAutoFit/>
          </a:bodyPr>
          <a:lstStyle/>
          <a:p>
            <a:pPr algn="just">
              <a:lnSpc>
                <a:spcPts val="4199"/>
              </a:lnSpc>
            </a:pPr>
            <a:r>
              <a:rPr lang="en-US" sz="2999">
                <a:solidFill>
                  <a:srgbClr val="000000"/>
                </a:solidFill>
                <a:latin typeface="Roboto Condensed Bold Italics"/>
              </a:rPr>
              <a:t>Nhận xét: </a:t>
            </a:r>
          </a:p>
          <a:p>
            <a:pPr algn="just">
              <a:lnSpc>
                <a:spcPts val="4199"/>
              </a:lnSpc>
              <a:spcBef>
                <a:spcPct val="0"/>
              </a:spcBef>
            </a:pPr>
            <a:r>
              <a:rPr lang="en-US" sz="2999">
                <a:solidFill>
                  <a:srgbClr val="000000"/>
                </a:solidFill>
                <a:latin typeface="Roboto Condensed Bold Italics"/>
              </a:rPr>
              <a:t>Đoạn văn trên đã đặc tả được những phút giây xúc động thật hồn nhiên khó quên của mỗi đời người, rất</a:t>
            </a:r>
            <a:r>
              <a:rPr lang="en-US" sz="2999">
                <a:solidFill>
                  <a:srgbClr val="5377C0"/>
                </a:solidFill>
                <a:latin typeface="Roboto Condensed Bold Italics"/>
              </a:rPr>
              <a:t> phù hợp với tâm lí trẻ thơ</a:t>
            </a:r>
            <a:r>
              <a:rPr lang="en-US" sz="2999">
                <a:solidFill>
                  <a:srgbClr val="000000"/>
                </a:solidFill>
                <a:latin typeface="Roboto Condensed Bold Italics"/>
              </a:rPr>
              <a:t> khi phải rời xa vòng tay của mẹ để bắt đầu bước vào cổng trường, cửa lớp. </a:t>
            </a:r>
          </a:p>
          <a:p>
            <a:pPr algn="just">
              <a:lnSpc>
                <a:spcPts val="4199"/>
              </a:lnSpc>
              <a:spcBef>
                <a:spcPct val="0"/>
              </a:spcBef>
            </a:pPr>
            <a:r>
              <a:rPr lang="en-US" sz="2999">
                <a:solidFill>
                  <a:srgbClr val="000000"/>
                </a:solidFill>
                <a:latin typeface="Roboto Condensed Bold Italics"/>
              </a:rPr>
              <a:t>Đó là cả một thế giới đầy mới lạ nên các em </a:t>
            </a:r>
            <a:r>
              <a:rPr lang="en-US" sz="2999">
                <a:solidFill>
                  <a:srgbClr val="355FB5"/>
                </a:solidFill>
                <a:latin typeface="Roboto Condensed Bold Italics"/>
              </a:rPr>
              <a:t>không khỏi bỡ ngỡ, lo sợ.  </a:t>
            </a:r>
          </a:p>
        </p:txBody>
      </p:sp>
      <p:sp>
        <p:nvSpPr>
          <p:cNvPr id="26" name="TextBox 26"/>
          <p:cNvSpPr txBox="1"/>
          <p:nvPr/>
        </p:nvSpPr>
        <p:spPr>
          <a:xfrm>
            <a:off x="3873398" y="8231146"/>
            <a:ext cx="5045871" cy="1680647"/>
          </a:xfrm>
          <a:prstGeom prst="rect">
            <a:avLst/>
          </a:prstGeom>
        </p:spPr>
        <p:txBody>
          <a:bodyPr lIns="0" tIns="0" rIns="0" bIns="0" rtlCol="0" anchor="t">
            <a:spAutoFit/>
          </a:bodyPr>
          <a:lstStyle/>
          <a:p>
            <a:pPr algn="just">
              <a:lnSpc>
                <a:spcPts val="4479"/>
              </a:lnSpc>
              <a:spcBef>
                <a:spcPct val="0"/>
              </a:spcBef>
            </a:pPr>
            <a:r>
              <a:rPr lang="en-US" sz="3199">
                <a:solidFill>
                  <a:srgbClr val="000000"/>
                </a:solidFill>
                <a:latin typeface="Roboto Condensed"/>
              </a:rPr>
              <a:t>+ Khi gọi đến tên mình: </a:t>
            </a:r>
            <a:r>
              <a:rPr lang="en-US" sz="3199">
                <a:solidFill>
                  <a:srgbClr val="000000"/>
                </a:solidFill>
                <a:latin typeface="Roboto Condensed Italics"/>
              </a:rPr>
              <a:t>Giật mình, lúng túng quên cả người mẹ đang đứng sau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animBg="1"/>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028700" y="696282"/>
            <a:ext cx="16295202" cy="9177146"/>
            <a:chOff x="0" y="0"/>
            <a:chExt cx="4291740" cy="2417026"/>
          </a:xfrm>
        </p:grpSpPr>
        <p:sp>
          <p:nvSpPr>
            <p:cNvPr id="9" name="Freeform 9"/>
            <p:cNvSpPr/>
            <p:nvPr/>
          </p:nvSpPr>
          <p:spPr>
            <a:xfrm>
              <a:off x="0" y="0"/>
              <a:ext cx="4291740" cy="2417026"/>
            </a:xfrm>
            <a:custGeom>
              <a:avLst/>
              <a:gdLst/>
              <a:ahLst/>
              <a:cxnLst/>
              <a:rect l="l" t="t" r="r" b="b"/>
              <a:pathLst>
                <a:path w="4291740" h="2417026">
                  <a:moveTo>
                    <a:pt x="9502" y="0"/>
                  </a:moveTo>
                  <a:lnTo>
                    <a:pt x="4282238" y="0"/>
                  </a:lnTo>
                  <a:cubicBezTo>
                    <a:pt x="4284758" y="0"/>
                    <a:pt x="4287175" y="1001"/>
                    <a:pt x="4288957" y="2783"/>
                  </a:cubicBezTo>
                  <a:cubicBezTo>
                    <a:pt x="4290739" y="4565"/>
                    <a:pt x="4291740" y="6982"/>
                    <a:pt x="4291740" y="9502"/>
                  </a:cubicBezTo>
                  <a:lnTo>
                    <a:pt x="4291740" y="2407524"/>
                  </a:lnTo>
                  <a:cubicBezTo>
                    <a:pt x="4291740" y="2410044"/>
                    <a:pt x="4290739" y="2412461"/>
                    <a:pt x="4288957" y="2414243"/>
                  </a:cubicBezTo>
                  <a:cubicBezTo>
                    <a:pt x="4287175" y="2416025"/>
                    <a:pt x="4284758" y="2417026"/>
                    <a:pt x="4282238" y="2417026"/>
                  </a:cubicBezTo>
                  <a:lnTo>
                    <a:pt x="9502" y="2417026"/>
                  </a:lnTo>
                  <a:cubicBezTo>
                    <a:pt x="6982" y="2417026"/>
                    <a:pt x="4565" y="2416025"/>
                    <a:pt x="2783" y="2414243"/>
                  </a:cubicBezTo>
                  <a:cubicBezTo>
                    <a:pt x="1001" y="2412461"/>
                    <a:pt x="0" y="2410044"/>
                    <a:pt x="0" y="2407524"/>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5010167" y="1735959"/>
            <a:ext cx="6996551" cy="692430"/>
            <a:chOff x="0" y="0"/>
            <a:chExt cx="1842713" cy="182368"/>
          </a:xfrm>
        </p:grpSpPr>
        <p:sp>
          <p:nvSpPr>
            <p:cNvPr id="12" name="Freeform 12"/>
            <p:cNvSpPr/>
            <p:nvPr/>
          </p:nvSpPr>
          <p:spPr>
            <a:xfrm>
              <a:off x="0" y="0"/>
              <a:ext cx="1842713" cy="182368"/>
            </a:xfrm>
            <a:custGeom>
              <a:avLst/>
              <a:gdLst/>
              <a:ahLst/>
              <a:cxnLst/>
              <a:rect l="l" t="t" r="r" b="b"/>
              <a:pathLst>
                <a:path w="1842713" h="182368">
                  <a:moveTo>
                    <a:pt x="56433" y="0"/>
                  </a:moveTo>
                  <a:lnTo>
                    <a:pt x="1786280" y="0"/>
                  </a:lnTo>
                  <a:cubicBezTo>
                    <a:pt x="1801247" y="0"/>
                    <a:pt x="1815601" y="5946"/>
                    <a:pt x="1826184" y="16529"/>
                  </a:cubicBezTo>
                  <a:cubicBezTo>
                    <a:pt x="1836768" y="27112"/>
                    <a:pt x="1842713" y="41466"/>
                    <a:pt x="1842713" y="56433"/>
                  </a:cubicBezTo>
                  <a:lnTo>
                    <a:pt x="1842713" y="125935"/>
                  </a:lnTo>
                  <a:cubicBezTo>
                    <a:pt x="1842713" y="157102"/>
                    <a:pt x="1817447" y="182368"/>
                    <a:pt x="1786280" y="182368"/>
                  </a:cubicBezTo>
                  <a:lnTo>
                    <a:pt x="56433" y="182368"/>
                  </a:lnTo>
                  <a:cubicBezTo>
                    <a:pt x="41466" y="182368"/>
                    <a:pt x="27112" y="176423"/>
                    <a:pt x="16529" y="165839"/>
                  </a:cubicBezTo>
                  <a:cubicBezTo>
                    <a:pt x="5946" y="155256"/>
                    <a:pt x="0" y="140902"/>
                    <a:pt x="0" y="125935"/>
                  </a:cubicBezTo>
                  <a:lnTo>
                    <a:pt x="0" y="56433"/>
                  </a:lnTo>
                  <a:cubicBezTo>
                    <a:pt x="0" y="41466"/>
                    <a:pt x="5946" y="27112"/>
                    <a:pt x="16529" y="16529"/>
                  </a:cubicBezTo>
                  <a:cubicBezTo>
                    <a:pt x="27112" y="5946"/>
                    <a:pt x="41466" y="0"/>
                    <a:pt x="56433"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690348" y="4578416"/>
            <a:ext cx="3277558" cy="5485453"/>
          </a:xfrm>
          <a:custGeom>
            <a:avLst/>
            <a:gdLst/>
            <a:ahLst/>
            <a:cxnLst/>
            <a:rect l="l" t="t" r="r" b="b"/>
            <a:pathLst>
              <a:path w="3277558" h="5485453">
                <a:moveTo>
                  <a:pt x="0" y="0"/>
                </a:moveTo>
                <a:lnTo>
                  <a:pt x="3277559" y="0"/>
                </a:lnTo>
                <a:lnTo>
                  <a:pt x="3277559" y="5485453"/>
                </a:lnTo>
                <a:lnTo>
                  <a:pt x="0" y="54854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TextBox 15"/>
          <p:cNvSpPr txBox="1"/>
          <p:nvPr/>
        </p:nvSpPr>
        <p:spPr>
          <a:xfrm>
            <a:off x="3787778" y="3568357"/>
            <a:ext cx="11565682" cy="3035985"/>
          </a:xfrm>
          <a:prstGeom prst="rect">
            <a:avLst/>
          </a:prstGeom>
        </p:spPr>
        <p:txBody>
          <a:bodyPr lIns="0" tIns="0" rIns="0" bIns="0" rtlCol="0" anchor="t">
            <a:spAutoFit/>
          </a:bodyPr>
          <a:lstStyle/>
          <a:p>
            <a:pPr marL="690881" lvl="1" indent="-345440" algn="just">
              <a:lnSpc>
                <a:spcPts val="4832"/>
              </a:lnSpc>
              <a:buFont typeface="Arial"/>
              <a:buChar char="•"/>
            </a:pPr>
            <a:r>
              <a:rPr lang="en-US" sz="3200">
                <a:solidFill>
                  <a:srgbClr val="FFFFFF"/>
                </a:solidFill>
                <a:latin typeface="Roboto Condensed"/>
              </a:rPr>
              <a:t>Một mùi hương lạ xông lên...</a:t>
            </a:r>
          </a:p>
          <a:p>
            <a:pPr marL="690881" lvl="1" indent="-345440" algn="just">
              <a:lnSpc>
                <a:spcPts val="4832"/>
              </a:lnSpc>
              <a:buFont typeface="Arial"/>
              <a:buChar char="•"/>
            </a:pPr>
            <a:r>
              <a:rPr lang="en-US" sz="3200">
                <a:solidFill>
                  <a:srgbClr val="FFFFFF"/>
                </a:solidFill>
                <a:latin typeface="Roboto Condensed"/>
              </a:rPr>
              <a:t>Hình gì treo trên tường cũng lạ và hay hay...</a:t>
            </a:r>
          </a:p>
          <a:p>
            <a:pPr marL="690881" lvl="1" indent="-345440" algn="just">
              <a:lnSpc>
                <a:spcPts val="4832"/>
              </a:lnSpc>
              <a:buFont typeface="Arial"/>
              <a:buChar char="•"/>
            </a:pPr>
            <a:r>
              <a:rPr lang="en-US" sz="3200">
                <a:solidFill>
                  <a:srgbClr val="FFFFFF"/>
                </a:solidFill>
                <a:latin typeface="Roboto Condensed"/>
              </a:rPr>
              <a:t>Chỗ ngồi của mình lạm nhận là vật riêng.</a:t>
            </a:r>
          </a:p>
          <a:p>
            <a:pPr marL="690881" lvl="1" indent="-345440" algn="just">
              <a:lnSpc>
                <a:spcPts val="4832"/>
              </a:lnSpc>
              <a:buFont typeface="Arial"/>
              <a:buChar char="•"/>
            </a:pPr>
            <a:r>
              <a:rPr lang="en-US" sz="3200">
                <a:solidFill>
                  <a:srgbClr val="FFFFFF"/>
                </a:solidFill>
                <a:latin typeface="Roboto Condensed"/>
              </a:rPr>
              <a:t>Bạn ngồi bên chưa quen cũng không xa lạ</a:t>
            </a:r>
          </a:p>
          <a:p>
            <a:pPr algn="just">
              <a:lnSpc>
                <a:spcPts val="4832"/>
              </a:lnSpc>
            </a:pPr>
            <a:endParaRPr lang="en-US" sz="3200">
              <a:solidFill>
                <a:srgbClr val="FFFFFF"/>
              </a:solidFill>
              <a:latin typeface="Roboto Condensed"/>
            </a:endParaRPr>
          </a:p>
        </p:txBody>
      </p:sp>
      <p:grpSp>
        <p:nvGrpSpPr>
          <p:cNvPr id="16" name="Group 16"/>
          <p:cNvGrpSpPr/>
          <p:nvPr/>
        </p:nvGrpSpPr>
        <p:grpSpPr>
          <a:xfrm>
            <a:off x="13517033" y="4072536"/>
            <a:ext cx="656880" cy="656880"/>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F7F7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TextBox 19"/>
          <p:cNvSpPr txBox="1"/>
          <p:nvPr/>
        </p:nvSpPr>
        <p:spPr>
          <a:xfrm>
            <a:off x="5195659" y="942975"/>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c. Nhân vật Tôi</a:t>
            </a:r>
          </a:p>
        </p:txBody>
      </p:sp>
      <p:sp>
        <p:nvSpPr>
          <p:cNvPr id="20" name="TextBox 20"/>
          <p:cNvSpPr txBox="1"/>
          <p:nvPr/>
        </p:nvSpPr>
        <p:spPr>
          <a:xfrm>
            <a:off x="7856927" y="998546"/>
            <a:ext cx="6316986"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FFFFFF"/>
                </a:solidFill>
                <a:latin typeface="Roboto Condensed Italics"/>
              </a:rPr>
              <a:t>Diễn biến tâm trạng nhân vật: </a:t>
            </a:r>
          </a:p>
        </p:txBody>
      </p:sp>
      <p:sp>
        <p:nvSpPr>
          <p:cNvPr id="21" name="TextBox 21"/>
          <p:cNvSpPr txBox="1"/>
          <p:nvPr/>
        </p:nvSpPr>
        <p:spPr>
          <a:xfrm>
            <a:off x="4799134" y="1741148"/>
            <a:ext cx="7043982" cy="629854"/>
          </a:xfrm>
          <a:prstGeom prst="rect">
            <a:avLst/>
          </a:prstGeom>
        </p:spPr>
        <p:txBody>
          <a:bodyPr lIns="0" tIns="0" rIns="0" bIns="0" rtlCol="0" anchor="t">
            <a:spAutoFit/>
          </a:bodyPr>
          <a:lstStyle/>
          <a:p>
            <a:pPr marL="798831" lvl="1" indent="-399416">
              <a:lnSpc>
                <a:spcPts val="5180"/>
              </a:lnSpc>
              <a:buFont typeface="Arial"/>
              <a:buChar char="•"/>
            </a:pPr>
            <a:r>
              <a:rPr lang="en-US" sz="3700">
                <a:solidFill>
                  <a:srgbClr val="202F5A"/>
                </a:solidFill>
                <a:latin typeface="Roboto Condensed Italics"/>
              </a:rPr>
              <a:t>CHẶNG 3:  Khi vào lớp học</a:t>
            </a:r>
          </a:p>
        </p:txBody>
      </p:sp>
      <p:grpSp>
        <p:nvGrpSpPr>
          <p:cNvPr id="22" name="Group 22"/>
          <p:cNvGrpSpPr/>
          <p:nvPr/>
        </p:nvGrpSpPr>
        <p:grpSpPr>
          <a:xfrm>
            <a:off x="12006718" y="2937926"/>
            <a:ext cx="1134610" cy="1134610"/>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2804606" y="5829301"/>
            <a:ext cx="9783184" cy="3411584"/>
            <a:chOff x="0" y="-140941"/>
            <a:chExt cx="2576641" cy="898525"/>
          </a:xfrm>
        </p:grpSpPr>
        <p:sp>
          <p:nvSpPr>
            <p:cNvPr id="26" name="Freeform 26"/>
            <p:cNvSpPr/>
            <p:nvPr/>
          </p:nvSpPr>
          <p:spPr>
            <a:xfrm>
              <a:off x="0" y="0"/>
              <a:ext cx="2573015" cy="634309"/>
            </a:xfrm>
            <a:custGeom>
              <a:avLst/>
              <a:gdLst/>
              <a:ahLst/>
              <a:cxnLst/>
              <a:rect l="l" t="t" r="r" b="b"/>
              <a:pathLst>
                <a:path w="2573015" h="634309">
                  <a:moveTo>
                    <a:pt x="40416" y="0"/>
                  </a:moveTo>
                  <a:lnTo>
                    <a:pt x="2532599" y="0"/>
                  </a:lnTo>
                  <a:cubicBezTo>
                    <a:pt x="2554921" y="0"/>
                    <a:pt x="2573015" y="18095"/>
                    <a:pt x="2573015" y="40416"/>
                  </a:cubicBezTo>
                  <a:lnTo>
                    <a:pt x="2573015" y="593893"/>
                  </a:lnTo>
                  <a:cubicBezTo>
                    <a:pt x="2573015" y="604612"/>
                    <a:pt x="2568757" y="614892"/>
                    <a:pt x="2561178" y="622471"/>
                  </a:cubicBezTo>
                  <a:cubicBezTo>
                    <a:pt x="2553598" y="630050"/>
                    <a:pt x="2543318" y="634309"/>
                    <a:pt x="2532599" y="634309"/>
                  </a:cubicBezTo>
                  <a:lnTo>
                    <a:pt x="40416" y="634309"/>
                  </a:lnTo>
                  <a:cubicBezTo>
                    <a:pt x="29697" y="634309"/>
                    <a:pt x="19417" y="630050"/>
                    <a:pt x="11837" y="622471"/>
                  </a:cubicBezTo>
                  <a:cubicBezTo>
                    <a:pt x="4258" y="614892"/>
                    <a:pt x="0" y="604612"/>
                    <a:pt x="0" y="593893"/>
                  </a:cubicBezTo>
                  <a:lnTo>
                    <a:pt x="0" y="40416"/>
                  </a:lnTo>
                  <a:cubicBezTo>
                    <a:pt x="0" y="29697"/>
                    <a:pt x="4258" y="19417"/>
                    <a:pt x="11837" y="11837"/>
                  </a:cubicBezTo>
                  <a:cubicBezTo>
                    <a:pt x="19417" y="4258"/>
                    <a:pt x="29697" y="0"/>
                    <a:pt x="40416" y="0"/>
                  </a:cubicBezTo>
                  <a:close/>
                </a:path>
              </a:pathLst>
            </a:custGeom>
            <a:solidFill>
              <a:srgbClr val="82D5E8"/>
            </a:solidFill>
          </p:spPr>
        </p:sp>
        <p:sp>
          <p:nvSpPr>
            <p:cNvPr id="27" name="TextBox 27"/>
            <p:cNvSpPr txBox="1"/>
            <p:nvPr/>
          </p:nvSpPr>
          <p:spPr>
            <a:xfrm>
              <a:off x="23965" y="-140941"/>
              <a:ext cx="2552676" cy="898525"/>
            </a:xfrm>
            <a:prstGeom prst="rect">
              <a:avLst/>
            </a:prstGeom>
          </p:spPr>
          <p:txBody>
            <a:bodyPr lIns="50800" tIns="50800" rIns="50800" bIns="50800" rtlCol="0" anchor="ctr"/>
            <a:lstStyle/>
            <a:p>
              <a:pPr algn="ctr">
                <a:lnSpc>
                  <a:spcPts val="4900"/>
                </a:lnSpc>
              </a:pPr>
              <a:r>
                <a:rPr lang="en-US" sz="3500">
                  <a:solidFill>
                    <a:srgbClr val="000000"/>
                  </a:solidFill>
                  <a:latin typeface="Roboto Condensed Bold Italics"/>
                </a:rPr>
                <a:t>Tất cả mọi vật trở nên thân thuộc, thân thiện, quyến luyến, tự nhiên đến bất ngờ và không dám tin là có thật. Đây là cảm nhận của một cậu bé rất hồn nhiên.</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Tùy bút</a:t>
              </a:r>
            </a:p>
          </p:txBody>
        </p:sp>
      </p:grpSp>
      <p:sp>
        <p:nvSpPr>
          <p:cNvPr id="15" name="TextBox 15"/>
          <p:cNvSpPr txBox="1"/>
          <p:nvPr/>
        </p:nvSpPr>
        <p:spPr>
          <a:xfrm>
            <a:off x="5839535" y="2907263"/>
            <a:ext cx="10808984" cy="5615806"/>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_______________được hiểu là thể loại thuộc loại hình kí, trong đó tác giả ghi chép lại các sự việc được quan sát và suy ngẫm về cảnh vật, con người một cách trung thực.</a:t>
            </a:r>
          </a:p>
          <a:p>
            <a:pPr algn="just">
              <a:lnSpc>
                <a:spcPts val="6399"/>
              </a:lnSpc>
            </a:pPr>
            <a:r>
              <a:rPr lang="en-US" sz="3999">
                <a:solidFill>
                  <a:srgbClr val="50128D"/>
                </a:solidFill>
                <a:latin typeface="Roboto Condensed"/>
              </a:rPr>
              <a:t>Sự thực, việc thực chảy qua ngòi bút dạt dào cảm xúc của nhà văn nên thấm đẫm chất thơ (cái tôi trữ tình đậm nét)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22126B9F-8DC1-5E67-10B8-1A3DF8E9C02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5663281" y="6663930"/>
            <a:ext cx="569917" cy="392531"/>
          </a:xfrm>
          <a:custGeom>
            <a:avLst/>
            <a:gdLst/>
            <a:ahLst/>
            <a:cxnLst/>
            <a:rect l="l" t="t" r="r" b="b"/>
            <a:pathLst>
              <a:path w="569917" h="392531">
                <a:moveTo>
                  <a:pt x="0" y="0"/>
                </a:moveTo>
                <a:lnTo>
                  <a:pt x="569918" y="0"/>
                </a:lnTo>
                <a:lnTo>
                  <a:pt x="569918" y="392530"/>
                </a:lnTo>
                <a:lnTo>
                  <a:pt x="0" y="39253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a:off x="1426425" y="2178630"/>
            <a:ext cx="6745418" cy="6458617"/>
          </a:xfrm>
          <a:custGeom>
            <a:avLst/>
            <a:gdLst/>
            <a:ahLst/>
            <a:cxnLst/>
            <a:rect l="l" t="t" r="r" b="b"/>
            <a:pathLst>
              <a:path w="6745418" h="6458617">
                <a:moveTo>
                  <a:pt x="0" y="0"/>
                </a:moveTo>
                <a:lnTo>
                  <a:pt x="6745418" y="0"/>
                </a:lnTo>
                <a:lnTo>
                  <a:pt x="6745418" y="6458616"/>
                </a:lnTo>
                <a:lnTo>
                  <a:pt x="0" y="645861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TextBox 13"/>
          <p:cNvSpPr txBox="1"/>
          <p:nvPr/>
        </p:nvSpPr>
        <p:spPr>
          <a:xfrm>
            <a:off x="5195659" y="1189210"/>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d. Hình ảnh người lớn trong bài</a:t>
            </a:r>
          </a:p>
        </p:txBody>
      </p:sp>
      <p:sp>
        <p:nvSpPr>
          <p:cNvPr id="14" name="TextBox 14"/>
          <p:cNvSpPr txBox="1"/>
          <p:nvPr/>
        </p:nvSpPr>
        <p:spPr>
          <a:xfrm>
            <a:off x="2471760" y="3490030"/>
            <a:ext cx="4654748" cy="4091412"/>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a:rPr>
              <a:t>Hình ảnh người lớn trong bài gồm những ai?  Điểm chung trong suy nghĩ và hành động của họ là gì?</a:t>
            </a:r>
          </a:p>
          <a:p>
            <a:pPr algn="ctr">
              <a:lnSpc>
                <a:spcPts val="5459"/>
              </a:lnSpc>
              <a:spcBef>
                <a:spcPct val="0"/>
              </a:spcBef>
            </a:pPr>
            <a:endParaRPr lang="en-US" sz="3899">
              <a:solidFill>
                <a:srgbClr val="000000"/>
              </a:solidFill>
              <a:latin typeface="Roboto Condensed"/>
            </a:endParaRPr>
          </a:p>
        </p:txBody>
      </p:sp>
      <p:sp>
        <p:nvSpPr>
          <p:cNvPr id="15" name="Freeform 15"/>
          <p:cNvSpPr/>
          <p:nvPr/>
        </p:nvSpPr>
        <p:spPr>
          <a:xfrm>
            <a:off x="8171843" y="2941660"/>
            <a:ext cx="6745418" cy="6458617"/>
          </a:xfrm>
          <a:custGeom>
            <a:avLst/>
            <a:gdLst/>
            <a:ahLst/>
            <a:cxnLst/>
            <a:rect l="l" t="t" r="r" b="b"/>
            <a:pathLst>
              <a:path w="6745418" h="6458617">
                <a:moveTo>
                  <a:pt x="0" y="0"/>
                </a:moveTo>
                <a:lnTo>
                  <a:pt x="6745419" y="0"/>
                </a:lnTo>
                <a:lnTo>
                  <a:pt x="6745419" y="6458617"/>
                </a:lnTo>
                <a:lnTo>
                  <a:pt x="0" y="6458617"/>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6" name="Freeform 16"/>
          <p:cNvSpPr/>
          <p:nvPr/>
        </p:nvSpPr>
        <p:spPr>
          <a:xfrm>
            <a:off x="13178112" y="6580953"/>
            <a:ext cx="5143840" cy="3658556"/>
          </a:xfrm>
          <a:custGeom>
            <a:avLst/>
            <a:gdLst/>
            <a:ahLst/>
            <a:cxnLst/>
            <a:rect l="l" t="t" r="r" b="b"/>
            <a:pathLst>
              <a:path w="5143840" h="3658556">
                <a:moveTo>
                  <a:pt x="0" y="0"/>
                </a:moveTo>
                <a:lnTo>
                  <a:pt x="5143840" y="0"/>
                </a:lnTo>
                <a:lnTo>
                  <a:pt x="5143840" y="3658556"/>
                </a:lnTo>
                <a:lnTo>
                  <a:pt x="0" y="365855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7" name="TextBox 17"/>
          <p:cNvSpPr txBox="1"/>
          <p:nvPr/>
        </p:nvSpPr>
        <p:spPr>
          <a:xfrm>
            <a:off x="9356346" y="3818657"/>
            <a:ext cx="4654748" cy="4180632"/>
          </a:xfrm>
          <a:prstGeom prst="rect">
            <a:avLst/>
          </a:prstGeom>
        </p:spPr>
        <p:txBody>
          <a:bodyPr lIns="0" tIns="0" rIns="0" bIns="0" rtlCol="0" anchor="t">
            <a:spAutoFit/>
          </a:bodyPr>
          <a:lstStyle/>
          <a:p>
            <a:pPr algn="ctr">
              <a:lnSpc>
                <a:spcPts val="5459"/>
              </a:lnSpc>
              <a:spcBef>
                <a:spcPct val="0"/>
              </a:spcBef>
            </a:pPr>
            <a:r>
              <a:rPr lang="en-US" sz="3899">
                <a:solidFill>
                  <a:srgbClr val="000000"/>
                </a:solidFill>
                <a:latin typeface="Roboto Condensed"/>
              </a:rPr>
              <a:t>Văn bản </a:t>
            </a:r>
            <a:r>
              <a:rPr lang="en-US" sz="3899" i="1">
                <a:solidFill>
                  <a:srgbClr val="000000"/>
                </a:solidFill>
                <a:latin typeface="Roboto Condensed"/>
              </a:rPr>
              <a:t>Tôi đi học </a:t>
            </a:r>
            <a:r>
              <a:rPr lang="en-US" sz="3899">
                <a:solidFill>
                  <a:srgbClr val="000000"/>
                </a:solidFill>
                <a:latin typeface="Roboto Condensed"/>
              </a:rPr>
              <a:t>nói hộ được suy nghĩ và tình cảm gì của rất nhiều người đọc? Điều đó còn có ý nghĩa gì với đời sống hôm nay?</a:t>
            </a:r>
          </a:p>
        </p:txBody>
      </p:sp>
      <p:sp>
        <p:nvSpPr>
          <p:cNvPr id="18" name="Freeform 18"/>
          <p:cNvSpPr/>
          <p:nvPr/>
        </p:nvSpPr>
        <p:spPr>
          <a:xfrm>
            <a:off x="11234589" y="1452597"/>
            <a:ext cx="6424048" cy="1850929"/>
          </a:xfrm>
          <a:custGeom>
            <a:avLst/>
            <a:gdLst/>
            <a:ahLst/>
            <a:cxnLst/>
            <a:rect l="l" t="t" r="r" b="b"/>
            <a:pathLst>
              <a:path w="6424048" h="1850929">
                <a:moveTo>
                  <a:pt x="0" y="0"/>
                </a:moveTo>
                <a:lnTo>
                  <a:pt x="6424048" y="0"/>
                </a:lnTo>
                <a:lnTo>
                  <a:pt x="6424048" y="1850929"/>
                </a:lnTo>
                <a:lnTo>
                  <a:pt x="0" y="1850929"/>
                </a:lnTo>
                <a:lnTo>
                  <a:pt x="0" y="0"/>
                </a:lnTo>
                <a:close/>
              </a:path>
            </a:pathLst>
          </a:custGeom>
          <a:blipFill>
            <a:blip r:embed="rId19"/>
            <a:stretch>
              <a:fillRect/>
            </a:stretch>
          </a:blipFill>
        </p:spPr>
      </p:sp>
      <p:sp>
        <p:nvSpPr>
          <p:cNvPr id="19" name="TextBox 19"/>
          <p:cNvSpPr txBox="1"/>
          <p:nvPr/>
        </p:nvSpPr>
        <p:spPr>
          <a:xfrm>
            <a:off x="11234589" y="1703273"/>
            <a:ext cx="6424048" cy="1095287"/>
          </a:xfrm>
          <a:prstGeom prst="rect">
            <a:avLst/>
          </a:prstGeom>
        </p:spPr>
        <p:txBody>
          <a:bodyPr lIns="0" tIns="0" rIns="0" bIns="0" rtlCol="0" anchor="t">
            <a:spAutoFit/>
          </a:bodyPr>
          <a:lstStyle/>
          <a:p>
            <a:pPr algn="ctr">
              <a:lnSpc>
                <a:spcPts val="4200"/>
              </a:lnSpc>
            </a:pPr>
            <a:r>
              <a:rPr lang="en-US" sz="3000">
                <a:solidFill>
                  <a:srgbClr val="000000"/>
                </a:solidFill>
                <a:latin typeface="#9Slide07 Crocante 2"/>
              </a:rPr>
              <a:t>CÂU HỎI TƯ DUY</a:t>
            </a:r>
          </a:p>
          <a:p>
            <a:pPr algn="ctr">
              <a:lnSpc>
                <a:spcPts val="4200"/>
              </a:lnSpc>
            </a:pPr>
            <a:r>
              <a:rPr lang="en-US" sz="3000">
                <a:solidFill>
                  <a:srgbClr val="000000"/>
                </a:solidFill>
                <a:latin typeface="#9Slide07 Crocante 2"/>
              </a:rPr>
              <a:t>THỜI GIAN: 2 PHÚT</a:t>
            </a:r>
          </a:p>
        </p:txBody>
      </p:sp>
      <p:sp>
        <p:nvSpPr>
          <p:cNvPr id="20" name="TextBox 20"/>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594766" y="5563010"/>
            <a:ext cx="11172675" cy="3074237"/>
            <a:chOff x="0" y="0"/>
            <a:chExt cx="2942597" cy="809676"/>
          </a:xfrm>
        </p:grpSpPr>
        <p:sp>
          <p:nvSpPr>
            <p:cNvPr id="12" name="Freeform 12"/>
            <p:cNvSpPr/>
            <p:nvPr/>
          </p:nvSpPr>
          <p:spPr>
            <a:xfrm>
              <a:off x="0" y="0"/>
              <a:ext cx="2942598" cy="809676"/>
            </a:xfrm>
            <a:custGeom>
              <a:avLst/>
              <a:gdLst/>
              <a:ahLst/>
              <a:cxnLst/>
              <a:rect l="l" t="t" r="r" b="b"/>
              <a:pathLst>
                <a:path w="2942598" h="809676">
                  <a:moveTo>
                    <a:pt x="35340" y="0"/>
                  </a:moveTo>
                  <a:lnTo>
                    <a:pt x="2907258" y="0"/>
                  </a:lnTo>
                  <a:cubicBezTo>
                    <a:pt x="2926775" y="0"/>
                    <a:pt x="2942598" y="15822"/>
                    <a:pt x="2942598" y="35340"/>
                  </a:cubicBezTo>
                  <a:lnTo>
                    <a:pt x="2942598" y="774336"/>
                  </a:lnTo>
                  <a:cubicBezTo>
                    <a:pt x="2942598" y="793853"/>
                    <a:pt x="2926775" y="809676"/>
                    <a:pt x="2907258" y="809676"/>
                  </a:cubicBezTo>
                  <a:lnTo>
                    <a:pt x="35340" y="809676"/>
                  </a:lnTo>
                  <a:cubicBezTo>
                    <a:pt x="15822" y="809676"/>
                    <a:pt x="0" y="793853"/>
                    <a:pt x="0" y="774336"/>
                  </a:cubicBezTo>
                  <a:lnTo>
                    <a:pt x="0" y="35340"/>
                  </a:lnTo>
                  <a:cubicBezTo>
                    <a:pt x="0" y="15822"/>
                    <a:pt x="15822" y="0"/>
                    <a:pt x="35340"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3178112" y="6580953"/>
            <a:ext cx="5143840" cy="3658556"/>
          </a:xfrm>
          <a:custGeom>
            <a:avLst/>
            <a:gdLst/>
            <a:ahLst/>
            <a:cxnLst/>
            <a:rect l="l" t="t" r="r" b="b"/>
            <a:pathLst>
              <a:path w="5143840" h="3658556">
                <a:moveTo>
                  <a:pt x="0" y="0"/>
                </a:moveTo>
                <a:lnTo>
                  <a:pt x="5143840" y="0"/>
                </a:lnTo>
                <a:lnTo>
                  <a:pt x="5143840" y="3658556"/>
                </a:lnTo>
                <a:lnTo>
                  <a:pt x="0" y="365855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5" name="Freeform 15"/>
          <p:cNvSpPr/>
          <p:nvPr/>
        </p:nvSpPr>
        <p:spPr>
          <a:xfrm>
            <a:off x="1760664" y="2495678"/>
            <a:ext cx="4121124" cy="2647822"/>
          </a:xfrm>
          <a:custGeom>
            <a:avLst/>
            <a:gdLst/>
            <a:ahLst/>
            <a:cxnLst/>
            <a:rect l="l" t="t" r="r" b="b"/>
            <a:pathLst>
              <a:path w="4121124" h="2647822">
                <a:moveTo>
                  <a:pt x="0" y="0"/>
                </a:moveTo>
                <a:lnTo>
                  <a:pt x="4121124" y="0"/>
                </a:lnTo>
                <a:lnTo>
                  <a:pt x="4121124" y="2647822"/>
                </a:lnTo>
                <a:lnTo>
                  <a:pt x="0" y="264782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5195659" y="1154682"/>
            <a:ext cx="8321374" cy="761951"/>
          </a:xfrm>
          <a:prstGeom prst="rect">
            <a:avLst/>
          </a:prstGeom>
        </p:spPr>
        <p:txBody>
          <a:bodyPr lIns="0" tIns="0" rIns="0" bIns="0" rtlCol="0" anchor="t">
            <a:spAutoFit/>
          </a:bodyPr>
          <a:lstStyle/>
          <a:p>
            <a:pPr>
              <a:lnSpc>
                <a:spcPts val="6299"/>
              </a:lnSpc>
            </a:pPr>
            <a:r>
              <a:rPr lang="en-US" sz="4499">
                <a:solidFill>
                  <a:srgbClr val="FFFFFF"/>
                </a:solidFill>
                <a:latin typeface="#9Slide06 Thillends"/>
              </a:rPr>
              <a:t>d. Hình ảnh người lớn trong bài</a:t>
            </a:r>
          </a:p>
        </p:txBody>
      </p:sp>
      <p:sp>
        <p:nvSpPr>
          <p:cNvPr id="17" name="TextBox 17"/>
          <p:cNvSpPr txBox="1"/>
          <p:nvPr/>
        </p:nvSpPr>
        <p:spPr>
          <a:xfrm>
            <a:off x="1931499" y="5886450"/>
            <a:ext cx="10499209" cy="2423989"/>
          </a:xfrm>
          <a:prstGeom prst="rect">
            <a:avLst/>
          </a:prstGeom>
        </p:spPr>
        <p:txBody>
          <a:bodyPr lIns="0" tIns="0" rIns="0" bIns="0" rtlCol="0" anchor="t">
            <a:spAutoFit/>
          </a:bodyPr>
          <a:lstStyle/>
          <a:p>
            <a:pPr algn="just">
              <a:lnSpc>
                <a:spcPts val="4810"/>
              </a:lnSpc>
            </a:pPr>
            <a:r>
              <a:rPr lang="en-US" sz="3436">
                <a:solidFill>
                  <a:srgbClr val="000000"/>
                </a:solidFill>
                <a:latin typeface="Roboto Condensed Bold Italics"/>
              </a:rPr>
              <a:t>Những chi tiết tả người lớn không nhiều nhưng họ hiện lên rõ nét, tất cả đều hút về một điểm: chú ý, quan tâm, nâng niu, dành những tình cảm đẹp đẽ nhất cho trẻ thơ ngày khai trường. Tất cả đều vì tương lai con trẻ.</a:t>
            </a:r>
          </a:p>
        </p:txBody>
      </p:sp>
      <p:sp>
        <p:nvSpPr>
          <p:cNvPr id="18" name="Freeform 18"/>
          <p:cNvSpPr/>
          <p:nvPr/>
        </p:nvSpPr>
        <p:spPr>
          <a:xfrm>
            <a:off x="15663281" y="6663930"/>
            <a:ext cx="569917" cy="392531"/>
          </a:xfrm>
          <a:custGeom>
            <a:avLst/>
            <a:gdLst/>
            <a:ahLst/>
            <a:cxnLst/>
            <a:rect l="l" t="t" r="r" b="b"/>
            <a:pathLst>
              <a:path w="569917" h="392531">
                <a:moveTo>
                  <a:pt x="0" y="0"/>
                </a:moveTo>
                <a:lnTo>
                  <a:pt x="569918" y="0"/>
                </a:lnTo>
                <a:lnTo>
                  <a:pt x="569918" y="392530"/>
                </a:lnTo>
                <a:lnTo>
                  <a:pt x="0" y="39253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9" name="TextBox 19"/>
          <p:cNvSpPr txBox="1"/>
          <p:nvPr/>
        </p:nvSpPr>
        <p:spPr>
          <a:xfrm>
            <a:off x="6299519" y="2070650"/>
            <a:ext cx="10589720" cy="3072850"/>
          </a:xfrm>
          <a:prstGeom prst="rect">
            <a:avLst/>
          </a:prstGeom>
        </p:spPr>
        <p:txBody>
          <a:bodyPr lIns="0" tIns="0" rIns="0" bIns="0" rtlCol="0" anchor="t">
            <a:spAutoFit/>
          </a:bodyPr>
          <a:lstStyle/>
          <a:p>
            <a:pPr algn="just">
              <a:lnSpc>
                <a:spcPts val="4899"/>
              </a:lnSpc>
            </a:pPr>
            <a:r>
              <a:rPr lang="en-US" sz="3499">
                <a:solidFill>
                  <a:srgbClr val="FFFFFF"/>
                </a:solidFill>
                <a:latin typeface="Roboto Condensed"/>
              </a:rPr>
              <a:t>- </a:t>
            </a:r>
            <a:r>
              <a:rPr lang="en-US" sz="3499">
                <a:solidFill>
                  <a:srgbClr val="FFFFFF"/>
                </a:solidFill>
                <a:latin typeface="Roboto Condensed Bold"/>
              </a:rPr>
              <a:t>Phụ huynh:</a:t>
            </a:r>
            <a:r>
              <a:rPr lang="en-US" sz="3499">
                <a:solidFill>
                  <a:srgbClr val="FFFFFF"/>
                </a:solidFill>
                <a:latin typeface="Roboto Condensed"/>
              </a:rPr>
              <a:t> Đưa con đến trường dự lễ với biết bao hồi hộp, chăm lo, xao xuyến...</a:t>
            </a:r>
          </a:p>
          <a:p>
            <a:pPr algn="just">
              <a:lnSpc>
                <a:spcPts val="4899"/>
              </a:lnSpc>
            </a:pPr>
            <a:r>
              <a:rPr lang="en-US" sz="3499">
                <a:solidFill>
                  <a:srgbClr val="FFFFFF"/>
                </a:solidFill>
                <a:latin typeface="Roboto Condensed"/>
              </a:rPr>
              <a:t>- </a:t>
            </a:r>
            <a:r>
              <a:rPr lang="en-US" sz="3499">
                <a:solidFill>
                  <a:srgbClr val="FFFFFF"/>
                </a:solidFill>
                <a:latin typeface="Roboto Condensed Bold"/>
              </a:rPr>
              <a:t>Ông đốc</a:t>
            </a:r>
            <a:r>
              <a:rPr lang="en-US" sz="3499">
                <a:solidFill>
                  <a:srgbClr val="FFFFFF"/>
                </a:solidFill>
                <a:latin typeface="Roboto Condensed"/>
              </a:rPr>
              <a:t>: Nhìn học trò bằng con mắt hiền từ, cảm động...</a:t>
            </a:r>
          </a:p>
          <a:p>
            <a:pPr algn="just">
              <a:lnSpc>
                <a:spcPts val="4899"/>
              </a:lnSpc>
            </a:pPr>
            <a:r>
              <a:rPr lang="en-US" sz="3499">
                <a:solidFill>
                  <a:srgbClr val="FFFFFF"/>
                </a:solidFill>
                <a:latin typeface="Roboto Condensed"/>
              </a:rPr>
              <a:t>- </a:t>
            </a:r>
            <a:r>
              <a:rPr lang="en-US" sz="3499">
                <a:solidFill>
                  <a:srgbClr val="FFFFFF"/>
                </a:solidFill>
                <a:latin typeface="Roboto Condensed Bold"/>
              </a:rPr>
              <a:t>Thầy giáo: </a:t>
            </a:r>
            <a:r>
              <a:rPr lang="en-US" sz="3499">
                <a:solidFill>
                  <a:srgbClr val="FFFFFF"/>
                </a:solidFill>
                <a:latin typeface="Roboto Condensed"/>
              </a:rPr>
              <a:t>Đón chào các em bằng gương mặt tươi cười, thái độ trìu mến...</a:t>
            </a:r>
          </a:p>
        </p:txBody>
      </p:sp>
      <p:sp>
        <p:nvSpPr>
          <p:cNvPr id="20" name="TextBox 20"/>
          <p:cNvSpPr txBox="1"/>
          <p:nvPr/>
        </p:nvSpPr>
        <p:spPr>
          <a:xfrm>
            <a:off x="5195659" y="187805"/>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08745" y="1028700"/>
            <a:ext cx="16295202" cy="8371577"/>
            <a:chOff x="0" y="0"/>
            <a:chExt cx="4291740" cy="2204860"/>
          </a:xfrm>
        </p:grpSpPr>
        <p:sp>
          <p:nvSpPr>
            <p:cNvPr id="9" name="Freeform 9"/>
            <p:cNvSpPr/>
            <p:nvPr/>
          </p:nvSpPr>
          <p:spPr>
            <a:xfrm>
              <a:off x="0" y="0"/>
              <a:ext cx="4291740" cy="2204860"/>
            </a:xfrm>
            <a:custGeom>
              <a:avLst/>
              <a:gdLst/>
              <a:ahLst/>
              <a:cxnLst/>
              <a:rect l="l" t="t" r="r" b="b"/>
              <a:pathLst>
                <a:path w="4291740" h="2204860">
                  <a:moveTo>
                    <a:pt x="9502" y="0"/>
                  </a:moveTo>
                  <a:lnTo>
                    <a:pt x="4282238" y="0"/>
                  </a:lnTo>
                  <a:cubicBezTo>
                    <a:pt x="4284758" y="0"/>
                    <a:pt x="4287175" y="1001"/>
                    <a:pt x="4288957" y="2783"/>
                  </a:cubicBezTo>
                  <a:cubicBezTo>
                    <a:pt x="4290739" y="4565"/>
                    <a:pt x="4291740" y="6982"/>
                    <a:pt x="4291740" y="9502"/>
                  </a:cubicBezTo>
                  <a:lnTo>
                    <a:pt x="4291740" y="2195358"/>
                  </a:lnTo>
                  <a:cubicBezTo>
                    <a:pt x="4291740" y="2197878"/>
                    <a:pt x="4290739" y="2200295"/>
                    <a:pt x="4288957" y="2202077"/>
                  </a:cubicBezTo>
                  <a:cubicBezTo>
                    <a:pt x="4287175" y="2203859"/>
                    <a:pt x="4284758" y="2204860"/>
                    <a:pt x="4282238" y="2204860"/>
                  </a:cubicBezTo>
                  <a:lnTo>
                    <a:pt x="9502" y="2204860"/>
                  </a:lnTo>
                  <a:cubicBezTo>
                    <a:pt x="6982" y="2204860"/>
                    <a:pt x="4565" y="2203859"/>
                    <a:pt x="2783" y="2202077"/>
                  </a:cubicBezTo>
                  <a:cubicBezTo>
                    <a:pt x="1001" y="2200295"/>
                    <a:pt x="0" y="2197878"/>
                    <a:pt x="0" y="2195358"/>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1725239" y="2176709"/>
            <a:ext cx="5803015" cy="2966791"/>
          </a:xfrm>
          <a:custGeom>
            <a:avLst/>
            <a:gdLst/>
            <a:ahLst/>
            <a:cxnLst/>
            <a:rect l="l" t="t" r="r" b="b"/>
            <a:pathLst>
              <a:path w="5803015" h="2966791">
                <a:moveTo>
                  <a:pt x="0" y="0"/>
                </a:moveTo>
                <a:lnTo>
                  <a:pt x="5803014" y="0"/>
                </a:lnTo>
                <a:lnTo>
                  <a:pt x="5803014" y="2966791"/>
                </a:lnTo>
                <a:lnTo>
                  <a:pt x="0" y="2966791"/>
                </a:lnTo>
                <a:lnTo>
                  <a:pt x="0" y="0"/>
                </a:lnTo>
                <a:close/>
              </a:path>
            </a:pathLst>
          </a:custGeom>
          <a:blipFill>
            <a:blip r:embed="rId11"/>
            <a:stretch>
              <a:fillRect/>
            </a:stretch>
          </a:blipFill>
        </p:spPr>
      </p:sp>
      <p:sp>
        <p:nvSpPr>
          <p:cNvPr id="12" name="Freeform 12"/>
          <p:cNvSpPr/>
          <p:nvPr/>
        </p:nvSpPr>
        <p:spPr>
          <a:xfrm>
            <a:off x="2475502" y="2970516"/>
            <a:ext cx="14783798" cy="7940132"/>
          </a:xfrm>
          <a:custGeom>
            <a:avLst/>
            <a:gdLst/>
            <a:ahLst/>
            <a:cxnLst/>
            <a:rect l="l" t="t" r="r" b="b"/>
            <a:pathLst>
              <a:path w="14783798" h="7940132">
                <a:moveTo>
                  <a:pt x="0" y="0"/>
                </a:moveTo>
                <a:lnTo>
                  <a:pt x="14783798" y="0"/>
                </a:lnTo>
                <a:lnTo>
                  <a:pt x="14783798" y="7940132"/>
                </a:lnTo>
                <a:lnTo>
                  <a:pt x="0" y="7940132"/>
                </a:lnTo>
                <a:lnTo>
                  <a:pt x="0" y="0"/>
                </a:lnTo>
                <a:close/>
              </a:path>
            </a:pathLst>
          </a:custGeom>
          <a:blipFill>
            <a:blip r:embed="rId12"/>
            <a:stretch>
              <a:fillRect/>
            </a:stretch>
          </a:blipFill>
        </p:spPr>
      </p:sp>
      <p:sp>
        <p:nvSpPr>
          <p:cNvPr id="13" name="Freeform 13"/>
          <p:cNvSpPr/>
          <p:nvPr/>
        </p:nvSpPr>
        <p:spPr>
          <a:xfrm>
            <a:off x="11801620" y="6120649"/>
            <a:ext cx="5702328" cy="3663746"/>
          </a:xfrm>
          <a:custGeom>
            <a:avLst/>
            <a:gdLst/>
            <a:ahLst/>
            <a:cxnLst/>
            <a:rect l="l" t="t" r="r" b="b"/>
            <a:pathLst>
              <a:path w="5702328" h="3663746">
                <a:moveTo>
                  <a:pt x="0" y="0"/>
                </a:moveTo>
                <a:lnTo>
                  <a:pt x="5702327" y="0"/>
                </a:lnTo>
                <a:lnTo>
                  <a:pt x="5702327" y="3663746"/>
                </a:lnTo>
                <a:lnTo>
                  <a:pt x="0" y="366374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4" name="TextBox 14"/>
          <p:cNvSpPr txBox="1"/>
          <p:nvPr/>
        </p:nvSpPr>
        <p:spPr>
          <a:xfrm>
            <a:off x="5494381" y="1162213"/>
            <a:ext cx="8321374" cy="788035"/>
          </a:xfrm>
          <a:prstGeom prst="rect">
            <a:avLst/>
          </a:prstGeom>
        </p:spPr>
        <p:txBody>
          <a:bodyPr lIns="0" tIns="0" rIns="0" bIns="0" rtlCol="0" anchor="t">
            <a:spAutoFit/>
          </a:bodyPr>
          <a:lstStyle/>
          <a:p>
            <a:pPr>
              <a:lnSpc>
                <a:spcPts val="6439"/>
              </a:lnSpc>
            </a:pPr>
            <a:r>
              <a:rPr lang="en-US" sz="4599">
                <a:solidFill>
                  <a:srgbClr val="FFFFFF"/>
                </a:solidFill>
                <a:latin typeface="#9Slide06 Thillends"/>
              </a:rPr>
              <a:t>e. Tìm hiểu đề tài, chủ đề</a:t>
            </a:r>
          </a:p>
        </p:txBody>
      </p:sp>
      <p:sp>
        <p:nvSpPr>
          <p:cNvPr id="15" name="TextBox 15"/>
          <p:cNvSpPr txBox="1"/>
          <p:nvPr/>
        </p:nvSpPr>
        <p:spPr>
          <a:xfrm>
            <a:off x="1849167" y="2884791"/>
            <a:ext cx="4553121" cy="1234854"/>
          </a:xfrm>
          <a:prstGeom prst="rect">
            <a:avLst/>
          </a:prstGeom>
        </p:spPr>
        <p:txBody>
          <a:bodyPr lIns="0" tIns="0" rIns="0" bIns="0" rtlCol="0" anchor="t">
            <a:spAutoFit/>
          </a:bodyPr>
          <a:lstStyle/>
          <a:p>
            <a:pPr algn="ctr">
              <a:lnSpc>
                <a:spcPts val="4900"/>
              </a:lnSpc>
            </a:pPr>
            <a:r>
              <a:rPr lang="en-US" sz="3500">
                <a:solidFill>
                  <a:srgbClr val="50128D"/>
                </a:solidFill>
                <a:latin typeface="Roboto Condensed Bold"/>
              </a:rPr>
              <a:t>Đề tài:</a:t>
            </a:r>
          </a:p>
          <a:p>
            <a:pPr algn="ctr">
              <a:lnSpc>
                <a:spcPts val="4900"/>
              </a:lnSpc>
            </a:pPr>
            <a:r>
              <a:rPr lang="en-US" sz="3500">
                <a:solidFill>
                  <a:srgbClr val="50128D"/>
                </a:solidFill>
                <a:latin typeface="Roboto Condensed"/>
              </a:rPr>
              <a:t> kỉ niệm ấu thơ</a:t>
            </a:r>
          </a:p>
        </p:txBody>
      </p:sp>
      <p:sp>
        <p:nvSpPr>
          <p:cNvPr id="16" name="TextBox 16"/>
          <p:cNvSpPr txBox="1"/>
          <p:nvPr/>
        </p:nvSpPr>
        <p:spPr>
          <a:xfrm>
            <a:off x="5494381" y="4841345"/>
            <a:ext cx="7723930" cy="3091899"/>
          </a:xfrm>
          <a:prstGeom prst="rect">
            <a:avLst/>
          </a:prstGeom>
        </p:spPr>
        <p:txBody>
          <a:bodyPr lIns="0" tIns="0" rIns="0" bIns="0" rtlCol="0" anchor="t">
            <a:spAutoFit/>
          </a:bodyPr>
          <a:lstStyle/>
          <a:p>
            <a:pPr algn="just">
              <a:lnSpc>
                <a:spcPts val="4900"/>
              </a:lnSpc>
            </a:pPr>
            <a:r>
              <a:rPr lang="en-US" sz="3500">
                <a:solidFill>
                  <a:srgbClr val="50128D"/>
                </a:solidFill>
                <a:latin typeface="Roboto Condensed Bold"/>
              </a:rPr>
              <a:t>Chủ đề: </a:t>
            </a:r>
            <a:r>
              <a:rPr lang="en-US" sz="3500">
                <a:solidFill>
                  <a:srgbClr val="50128D"/>
                </a:solidFill>
                <a:latin typeface="Roboto Condensed"/>
              </a:rPr>
              <a:t>Văn bản ghi lại những kỷ niệm trong sáng của tuổi học trò trong buổi tựu trường đầu tiên, đó là dấu ấn khó phai của tác giả và cũng là của cuộc đời mỗi con người.</a:t>
            </a:r>
          </a:p>
        </p:txBody>
      </p:sp>
      <p:sp>
        <p:nvSpPr>
          <p:cNvPr id="17" name="TextBox 17"/>
          <p:cNvSpPr txBox="1"/>
          <p:nvPr/>
        </p:nvSpPr>
        <p:spPr>
          <a:xfrm>
            <a:off x="5090790" y="129456"/>
            <a:ext cx="8106420" cy="845010"/>
          </a:xfrm>
          <a:prstGeom prst="rect">
            <a:avLst/>
          </a:prstGeom>
        </p:spPr>
        <p:txBody>
          <a:bodyPr lIns="0" tIns="0" rIns="0" bIns="0" rtlCol="0" anchor="t">
            <a:spAutoFit/>
          </a:bodyPr>
          <a:lstStyle/>
          <a:p>
            <a:pPr algn="ctr">
              <a:lnSpc>
                <a:spcPts val="6970"/>
              </a:lnSpc>
            </a:pPr>
            <a:r>
              <a:rPr lang="en-US" sz="4978">
                <a:solidFill>
                  <a:srgbClr val="50128D"/>
                </a:solidFill>
                <a:latin typeface="Fraunces Bold"/>
              </a:rPr>
              <a:t>III. KHÁM PHÁ VĂN BẢN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132545" y="1028700"/>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sp>
        <p:nvSpPr>
          <p:cNvPr id="11" name="Freeform 11"/>
          <p:cNvSpPr/>
          <p:nvPr/>
        </p:nvSpPr>
        <p:spPr>
          <a:xfrm>
            <a:off x="3822539" y="1837610"/>
            <a:ext cx="3503705" cy="5463222"/>
          </a:xfrm>
          <a:custGeom>
            <a:avLst/>
            <a:gdLst/>
            <a:ahLst/>
            <a:cxnLst/>
            <a:rect l="l" t="t" r="r" b="b"/>
            <a:pathLst>
              <a:path w="3503705" h="5463222">
                <a:moveTo>
                  <a:pt x="0" y="0"/>
                </a:moveTo>
                <a:lnTo>
                  <a:pt x="3503704" y="0"/>
                </a:lnTo>
                <a:lnTo>
                  <a:pt x="3503704" y="5463222"/>
                </a:lnTo>
                <a:lnTo>
                  <a:pt x="0" y="5463222"/>
                </a:lnTo>
                <a:lnTo>
                  <a:pt x="0" y="0"/>
                </a:lnTo>
                <a:close/>
              </a:path>
            </a:pathLst>
          </a:custGeom>
          <a:blipFill>
            <a:blip r:embed="rId11"/>
            <a:stretch>
              <a:fillRect l="-13563" t="-3031" b="-3031"/>
            </a:stretch>
          </a:blipFill>
        </p:spPr>
      </p:sp>
      <p:grpSp>
        <p:nvGrpSpPr>
          <p:cNvPr id="12" name="Group 12"/>
          <p:cNvGrpSpPr/>
          <p:nvPr/>
        </p:nvGrpSpPr>
        <p:grpSpPr>
          <a:xfrm>
            <a:off x="1950622" y="1593761"/>
            <a:ext cx="2601699" cy="5950920"/>
            <a:chOff x="0" y="0"/>
            <a:chExt cx="685221" cy="1567321"/>
          </a:xfrm>
        </p:grpSpPr>
        <p:sp>
          <p:nvSpPr>
            <p:cNvPr id="13" name="Freeform 13"/>
            <p:cNvSpPr/>
            <p:nvPr/>
          </p:nvSpPr>
          <p:spPr>
            <a:xfrm>
              <a:off x="0" y="0"/>
              <a:ext cx="685221" cy="1567321"/>
            </a:xfrm>
            <a:custGeom>
              <a:avLst/>
              <a:gdLst/>
              <a:ahLst/>
              <a:cxnLst/>
              <a:rect l="l" t="t" r="r" b="b"/>
              <a:pathLst>
                <a:path w="685221" h="1567321">
                  <a:moveTo>
                    <a:pt x="151762" y="0"/>
                  </a:moveTo>
                  <a:lnTo>
                    <a:pt x="533460" y="0"/>
                  </a:lnTo>
                  <a:cubicBezTo>
                    <a:pt x="617275" y="0"/>
                    <a:pt x="685221" y="67946"/>
                    <a:pt x="685221" y="151762"/>
                  </a:cubicBezTo>
                  <a:lnTo>
                    <a:pt x="685221" y="1415559"/>
                  </a:lnTo>
                  <a:cubicBezTo>
                    <a:pt x="685221" y="1455809"/>
                    <a:pt x="669232" y="1494410"/>
                    <a:pt x="640771" y="1522871"/>
                  </a:cubicBezTo>
                  <a:cubicBezTo>
                    <a:pt x="612310" y="1551331"/>
                    <a:pt x="573709" y="1567321"/>
                    <a:pt x="533460" y="1567321"/>
                  </a:cubicBezTo>
                  <a:lnTo>
                    <a:pt x="151762" y="1567321"/>
                  </a:lnTo>
                  <a:cubicBezTo>
                    <a:pt x="67946" y="1567321"/>
                    <a:pt x="0" y="1499375"/>
                    <a:pt x="0" y="1415559"/>
                  </a:cubicBezTo>
                  <a:lnTo>
                    <a:pt x="0" y="151762"/>
                  </a:lnTo>
                  <a:cubicBezTo>
                    <a:pt x="0" y="67946"/>
                    <a:pt x="67946" y="0"/>
                    <a:pt x="151762" y="0"/>
                  </a:cubicBezTo>
                  <a:close/>
                </a:path>
              </a:pathLst>
            </a:custGeom>
            <a:solidFill>
              <a:srgbClr val="82D5E8"/>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5" name="Freeform 15"/>
          <p:cNvSpPr/>
          <p:nvPr/>
        </p:nvSpPr>
        <p:spPr>
          <a:xfrm>
            <a:off x="1367556" y="7692683"/>
            <a:ext cx="4909966" cy="1178392"/>
          </a:xfrm>
          <a:custGeom>
            <a:avLst/>
            <a:gdLst/>
            <a:ahLst/>
            <a:cxnLst/>
            <a:rect l="l" t="t" r="r" b="b"/>
            <a:pathLst>
              <a:path w="4909966" h="1178392">
                <a:moveTo>
                  <a:pt x="0" y="0"/>
                </a:moveTo>
                <a:lnTo>
                  <a:pt x="4909965" y="0"/>
                </a:lnTo>
                <a:lnTo>
                  <a:pt x="4909965" y="1178392"/>
                </a:lnTo>
                <a:lnTo>
                  <a:pt x="0" y="1178392"/>
                </a:lnTo>
                <a:lnTo>
                  <a:pt x="0" y="0"/>
                </a:lnTo>
                <a:close/>
              </a:path>
            </a:pathLst>
          </a:custGeom>
          <a:blipFill>
            <a:blip r:embed="rId12"/>
            <a:stretch>
              <a:fillRect/>
            </a:stretch>
          </a:blipFill>
        </p:spPr>
      </p:sp>
      <p:sp>
        <p:nvSpPr>
          <p:cNvPr id="16" name="TextBox 16"/>
          <p:cNvSpPr txBox="1"/>
          <p:nvPr/>
        </p:nvSpPr>
        <p:spPr>
          <a:xfrm>
            <a:off x="2162097" y="2104443"/>
            <a:ext cx="2105828" cy="4714578"/>
          </a:xfrm>
          <a:prstGeom prst="rect">
            <a:avLst/>
          </a:prstGeom>
        </p:spPr>
        <p:txBody>
          <a:bodyPr lIns="0" tIns="0" rIns="0" bIns="0" rtlCol="0" anchor="t">
            <a:spAutoFit/>
          </a:bodyPr>
          <a:lstStyle/>
          <a:p>
            <a:pPr algn="ctr">
              <a:lnSpc>
                <a:spcPts val="6299"/>
              </a:lnSpc>
            </a:pPr>
            <a:r>
              <a:rPr lang="en-US" sz="4499">
                <a:solidFill>
                  <a:srgbClr val="000000"/>
                </a:solidFill>
                <a:latin typeface="#9Slide06 Thillends"/>
              </a:rPr>
              <a:t>g. Chia sẻ bài học về cách nghĩ và ứng xử của </a:t>
            </a:r>
          </a:p>
          <a:p>
            <a:pPr algn="ctr">
              <a:lnSpc>
                <a:spcPts val="6299"/>
              </a:lnSpc>
            </a:pPr>
            <a:r>
              <a:rPr lang="en-US" sz="4499">
                <a:solidFill>
                  <a:srgbClr val="000000"/>
                </a:solidFill>
                <a:latin typeface="#9Slide06 Thillends"/>
              </a:rPr>
              <a:t>cá nhân</a:t>
            </a:r>
          </a:p>
        </p:txBody>
      </p:sp>
      <p:sp>
        <p:nvSpPr>
          <p:cNvPr id="17" name="TextBox 17"/>
          <p:cNvSpPr txBox="1"/>
          <p:nvPr/>
        </p:nvSpPr>
        <p:spPr>
          <a:xfrm>
            <a:off x="7326243" y="1770935"/>
            <a:ext cx="9065615" cy="1215806"/>
          </a:xfrm>
          <a:prstGeom prst="rect">
            <a:avLst/>
          </a:prstGeom>
        </p:spPr>
        <p:txBody>
          <a:bodyPr lIns="0" tIns="0" rIns="0" bIns="0" rtlCol="0" anchor="t">
            <a:spAutoFit/>
          </a:bodyPr>
          <a:lstStyle/>
          <a:p>
            <a:pPr algn="just">
              <a:lnSpc>
                <a:spcPts val="4899"/>
              </a:lnSpc>
              <a:spcBef>
                <a:spcPct val="0"/>
              </a:spcBef>
            </a:pPr>
            <a:r>
              <a:rPr lang="en-US" sz="3499">
                <a:solidFill>
                  <a:srgbClr val="FFFFFF"/>
                </a:solidFill>
                <a:latin typeface="Roboto Condensed"/>
              </a:rPr>
              <a:t> Kỉ niệm về lần đầu tiên đến trường là một dấu ấn trong cuộc đời mà ta hãy ghi nhớ và trân trọng.</a:t>
            </a:r>
          </a:p>
        </p:txBody>
      </p:sp>
      <p:sp>
        <p:nvSpPr>
          <p:cNvPr id="18" name="TextBox 18"/>
          <p:cNvSpPr txBox="1"/>
          <p:nvPr/>
        </p:nvSpPr>
        <p:spPr>
          <a:xfrm>
            <a:off x="7468441" y="3729690"/>
            <a:ext cx="9065615" cy="1834820"/>
          </a:xfrm>
          <a:prstGeom prst="rect">
            <a:avLst/>
          </a:prstGeom>
        </p:spPr>
        <p:txBody>
          <a:bodyPr lIns="0" tIns="0" rIns="0" bIns="0" rtlCol="0" anchor="t">
            <a:spAutoFit/>
          </a:bodyPr>
          <a:lstStyle/>
          <a:p>
            <a:pPr algn="just">
              <a:lnSpc>
                <a:spcPts val="4899"/>
              </a:lnSpc>
              <a:spcBef>
                <a:spcPct val="0"/>
              </a:spcBef>
            </a:pPr>
            <a:r>
              <a:rPr lang="en-US" sz="3499">
                <a:solidFill>
                  <a:srgbClr val="FFFFFF"/>
                </a:solidFill>
                <a:latin typeface="Roboto Condensed"/>
              </a:rPr>
              <a:t>Học tập không phải chuẩn bị cho cuộc sống, học tập chính là cuộc sống, do đó ta hãy thực sự dũng cảm tiến bước mỗi ngày</a:t>
            </a:r>
          </a:p>
        </p:txBody>
      </p:sp>
      <p:sp>
        <p:nvSpPr>
          <p:cNvPr id="19" name="TextBox 19"/>
          <p:cNvSpPr txBox="1"/>
          <p:nvPr/>
        </p:nvSpPr>
        <p:spPr>
          <a:xfrm>
            <a:off x="7468441" y="6033217"/>
            <a:ext cx="9444810" cy="1834820"/>
          </a:xfrm>
          <a:prstGeom prst="rect">
            <a:avLst/>
          </a:prstGeom>
        </p:spPr>
        <p:txBody>
          <a:bodyPr lIns="0" tIns="0" rIns="0" bIns="0" rtlCol="0" anchor="t">
            <a:spAutoFit/>
          </a:bodyPr>
          <a:lstStyle/>
          <a:p>
            <a:pPr algn="just">
              <a:lnSpc>
                <a:spcPts val="4899"/>
              </a:lnSpc>
              <a:spcBef>
                <a:spcPct val="0"/>
              </a:spcBef>
            </a:pPr>
            <a:r>
              <a:rPr lang="en-US" sz="3499">
                <a:solidFill>
                  <a:srgbClr val="FFFFFF"/>
                </a:solidFill>
                <a:latin typeface="Roboto Condensed"/>
              </a:rPr>
              <a:t>Trong hành trình học tập của con luôn cần sự đồng hành của thầy cô, ba mẹ; do đó ta đừng ngần ngại chia sẻ cùng họ về suy nghĩ của mình…</a:t>
            </a:r>
          </a:p>
        </p:txBody>
      </p:sp>
      <p:sp>
        <p:nvSpPr>
          <p:cNvPr id="20" name="Freeform 20"/>
          <p:cNvSpPr/>
          <p:nvPr/>
        </p:nvSpPr>
        <p:spPr>
          <a:xfrm rot="365901">
            <a:off x="14684446" y="8074176"/>
            <a:ext cx="7275013" cy="1746003"/>
          </a:xfrm>
          <a:custGeom>
            <a:avLst/>
            <a:gdLst/>
            <a:ahLst/>
            <a:cxnLst/>
            <a:rect l="l" t="t" r="r" b="b"/>
            <a:pathLst>
              <a:path w="7275013" h="1746003">
                <a:moveTo>
                  <a:pt x="0" y="0"/>
                </a:moveTo>
                <a:lnTo>
                  <a:pt x="7275013" y="0"/>
                </a:lnTo>
                <a:lnTo>
                  <a:pt x="7275013" y="1746003"/>
                </a:lnTo>
                <a:lnTo>
                  <a:pt x="0" y="1746003"/>
                </a:lnTo>
                <a:lnTo>
                  <a:pt x="0" y="0"/>
                </a:lnTo>
                <a:close/>
              </a:path>
            </a:pathLst>
          </a:custGeom>
          <a:blipFill>
            <a:blip r:embed="rId12"/>
            <a:stretch>
              <a:fillRect/>
            </a:stretch>
          </a:blipFill>
        </p:spPr>
      </p:sp>
      <p:sp>
        <p:nvSpPr>
          <p:cNvPr id="21" name="TextBox 21"/>
          <p:cNvSpPr txBox="1"/>
          <p:nvPr/>
        </p:nvSpPr>
        <p:spPr>
          <a:xfrm>
            <a:off x="4927947" y="129456"/>
            <a:ext cx="8432105"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III. KHÁM PHÁ VĂN BẢN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rot="365901">
            <a:off x="14684446" y="8074176"/>
            <a:ext cx="7275013" cy="1746003"/>
          </a:xfrm>
          <a:custGeom>
            <a:avLst/>
            <a:gdLst/>
            <a:ahLst/>
            <a:cxnLst/>
            <a:rect l="l" t="t" r="r" b="b"/>
            <a:pathLst>
              <a:path w="7275013" h="1746003">
                <a:moveTo>
                  <a:pt x="0" y="0"/>
                </a:moveTo>
                <a:lnTo>
                  <a:pt x="7275013" y="0"/>
                </a:lnTo>
                <a:lnTo>
                  <a:pt x="7275013" y="1746003"/>
                </a:lnTo>
                <a:lnTo>
                  <a:pt x="0" y="1746003"/>
                </a:lnTo>
                <a:lnTo>
                  <a:pt x="0" y="0"/>
                </a:lnTo>
                <a:close/>
              </a:path>
            </a:pathLst>
          </a:custGeom>
          <a:blipFill>
            <a:blip r:embed="rId11"/>
            <a:stretch>
              <a:fillRect/>
            </a:stretch>
          </a:blipFill>
        </p:spPr>
      </p:sp>
      <p:sp>
        <p:nvSpPr>
          <p:cNvPr id="15" name="TextBox 15"/>
          <p:cNvSpPr txBox="1"/>
          <p:nvPr/>
        </p:nvSpPr>
        <p:spPr>
          <a:xfrm>
            <a:off x="6280691" y="3763229"/>
            <a:ext cx="10109912" cy="3625416"/>
          </a:xfrm>
          <a:prstGeom prst="rect">
            <a:avLst/>
          </a:prstGeom>
        </p:spPr>
        <p:txBody>
          <a:bodyPr lIns="0" tIns="0" rIns="0" bIns="0" rtlCol="0" anchor="t">
            <a:spAutoFit/>
          </a:bodyPr>
          <a:lstStyle/>
          <a:p>
            <a:pPr marL="841999" lvl="1" indent="-420999" algn="just">
              <a:lnSpc>
                <a:spcPts val="6200"/>
              </a:lnSpc>
              <a:buFont typeface="Arial"/>
              <a:buChar char="•"/>
            </a:pPr>
            <a:r>
              <a:rPr lang="en-US" sz="3899">
                <a:solidFill>
                  <a:srgbClr val="FFFFFF"/>
                </a:solidFill>
                <a:latin typeface="Roboto Condensed"/>
              </a:rPr>
              <a:t>GV tổ chức trò chơi với câu hỏi trắc nghiệm nhanh về văn bản. </a:t>
            </a:r>
          </a:p>
          <a:p>
            <a:pPr marL="841999" lvl="1" indent="-420999" algn="just">
              <a:lnSpc>
                <a:spcPts val="5459"/>
              </a:lnSpc>
              <a:buFont typeface="Arial"/>
              <a:buChar char="•"/>
            </a:pPr>
            <a:r>
              <a:rPr lang="en-US" sz="3899">
                <a:solidFill>
                  <a:srgbClr val="FFFFFF"/>
                </a:solidFill>
                <a:latin typeface="Roboto Condensed"/>
              </a:rPr>
              <a:t>HS trả lời theo nhóm bằng cách giơ đáp án</a:t>
            </a:r>
          </a:p>
          <a:p>
            <a:pPr marL="841999" lvl="1" indent="-420999" algn="just">
              <a:lnSpc>
                <a:spcPts val="5459"/>
              </a:lnSpc>
              <a:buFont typeface="Arial"/>
              <a:buChar char="•"/>
            </a:pPr>
            <a:r>
              <a:rPr lang="en-US" sz="3899">
                <a:solidFill>
                  <a:srgbClr val="FFFFFF"/>
                </a:solidFill>
                <a:latin typeface="Roboto Condensed"/>
              </a:rPr>
              <a:t>Nhóm nào trả lời đúng nhiều nhất được + điểm tích cực</a:t>
            </a:r>
          </a:p>
        </p:txBody>
      </p:sp>
      <p:sp>
        <p:nvSpPr>
          <p:cNvPr id="16" name="Freeform 16"/>
          <p:cNvSpPr/>
          <p:nvPr/>
        </p:nvSpPr>
        <p:spPr>
          <a:xfrm>
            <a:off x="2250564" y="2493675"/>
            <a:ext cx="3643025" cy="9022972"/>
          </a:xfrm>
          <a:custGeom>
            <a:avLst/>
            <a:gdLst/>
            <a:ahLst/>
            <a:cxnLst/>
            <a:rect l="l" t="t" r="r" b="b"/>
            <a:pathLst>
              <a:path w="3643025" h="9022972">
                <a:moveTo>
                  <a:pt x="0" y="0"/>
                </a:moveTo>
                <a:lnTo>
                  <a:pt x="3643025" y="0"/>
                </a:lnTo>
                <a:lnTo>
                  <a:pt x="3643025" y="9022972"/>
                </a:lnTo>
                <a:lnTo>
                  <a:pt x="0" y="902297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TextBox 17"/>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8" name="TextBox 18"/>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9" name="TextBox 19"/>
          <p:cNvSpPr txBox="1"/>
          <p:nvPr/>
        </p:nvSpPr>
        <p:spPr>
          <a:xfrm>
            <a:off x="6616898" y="129456"/>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3351757" cy="4402891"/>
          </a:xfrm>
          <a:prstGeom prst="rect">
            <a:avLst/>
          </a:prstGeom>
        </p:spPr>
        <p:txBody>
          <a:bodyPr lIns="0" tIns="0" rIns="0" bIns="0" rtlCol="0" anchor="t">
            <a:spAutoFit/>
          </a:bodyPr>
          <a:lstStyle/>
          <a:p>
            <a:pPr>
              <a:lnSpc>
                <a:spcPts val="7058"/>
              </a:lnSpc>
            </a:pPr>
            <a:r>
              <a:rPr lang="en-US" sz="3899">
                <a:solidFill>
                  <a:srgbClr val="FFFFFF"/>
                </a:solidFill>
                <a:latin typeface="Roboto Condensed Bold"/>
              </a:rPr>
              <a:t>Câu 1:</a:t>
            </a:r>
            <a:r>
              <a:rPr lang="en-US" sz="3899">
                <a:solidFill>
                  <a:srgbClr val="FFFFFF"/>
                </a:solidFill>
                <a:latin typeface="Roboto Condensed"/>
              </a:rPr>
              <a:t> Truyện </a:t>
            </a:r>
            <a:r>
              <a:rPr lang="en-US" sz="3899">
                <a:solidFill>
                  <a:srgbClr val="FFFFFF"/>
                </a:solidFill>
                <a:latin typeface="Roboto Condensed Italics"/>
              </a:rPr>
              <a:t>Tôi đi học</a:t>
            </a:r>
            <a:r>
              <a:rPr lang="en-US" sz="3899">
                <a:solidFill>
                  <a:srgbClr val="FFFFFF"/>
                </a:solidFill>
                <a:latin typeface="Roboto Condensed"/>
              </a:rPr>
              <a:t> của Thanh Tịnh được viết theo thể loại nào?</a:t>
            </a:r>
          </a:p>
          <a:p>
            <a:pPr>
              <a:lnSpc>
                <a:spcPts val="7058"/>
              </a:lnSpc>
            </a:pPr>
            <a:r>
              <a:rPr lang="en-US" sz="3899">
                <a:solidFill>
                  <a:srgbClr val="FFFFFF"/>
                </a:solidFill>
                <a:latin typeface="Roboto Condensed"/>
              </a:rPr>
              <a:t>A. Truyện ngắn</a:t>
            </a:r>
          </a:p>
          <a:p>
            <a:pPr>
              <a:lnSpc>
                <a:spcPts val="7058"/>
              </a:lnSpc>
            </a:pPr>
            <a:r>
              <a:rPr lang="en-US" sz="3899">
                <a:solidFill>
                  <a:srgbClr val="FFFFFF"/>
                </a:solidFill>
                <a:latin typeface="Roboto Condensed"/>
              </a:rPr>
              <a:t>B. Truyện dài</a:t>
            </a:r>
          </a:p>
          <a:p>
            <a:pPr>
              <a:lnSpc>
                <a:spcPts val="7058"/>
              </a:lnSpc>
            </a:pPr>
            <a:r>
              <a:rPr lang="en-US" sz="3899">
                <a:solidFill>
                  <a:srgbClr val="FFFFFF"/>
                </a:solidFill>
                <a:latin typeface="Roboto Condensed"/>
              </a:rPr>
              <a:t>C. Kịch</a:t>
            </a:r>
          </a:p>
          <a:p>
            <a:pPr>
              <a:lnSpc>
                <a:spcPts val="7058"/>
              </a:lnSpc>
            </a:pPr>
            <a:r>
              <a:rPr lang="en-US" sz="3899">
                <a:solidFill>
                  <a:srgbClr val="FFFFFF"/>
                </a:solidFill>
                <a:latin typeface="Roboto Condensed"/>
              </a:rPr>
              <a:t>D. Thơ trữ tình</a:t>
            </a: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09654"/>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sp>
        <p:nvSpPr>
          <p:cNvPr id="19" name="Oval 18">
            <a:extLst>
              <a:ext uri="{FF2B5EF4-FFF2-40B4-BE49-F238E27FC236}">
                <a16:creationId xmlns:a16="http://schemas.microsoft.com/office/drawing/2014/main" xmlns="" id="{0114A984-9A41-4C80-A591-0CD92D2A8C0A}"/>
              </a:ext>
            </a:extLst>
          </p:cNvPr>
          <p:cNvSpPr/>
          <p:nvPr/>
        </p:nvSpPr>
        <p:spPr>
          <a:xfrm>
            <a:off x="1828800" y="39243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0" name="10 Second Countdown - After Effects">
            <a:hlinkClick r:id="" action="ppaction://media"/>
            <a:extLst>
              <a:ext uri="{FF2B5EF4-FFF2-40B4-BE49-F238E27FC236}">
                <a16:creationId xmlns:a16="http://schemas.microsoft.com/office/drawing/2014/main" xmlns="" id="{03BE774D-13D4-0283-F3C9-5A4A2155977A}"/>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0"/>
                </p:tgtEl>
              </p:cMediaNode>
            </p:video>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0"/>
                                        </p:tgtEl>
                                      </p:cBhvr>
                                    </p:cmd>
                                  </p:childTnLst>
                                </p:cTn>
                              </p:par>
                            </p:childTnLst>
                          </p:cTn>
                        </p:par>
                      </p:childTnLst>
                    </p:cTn>
                  </p:par>
                </p:childTnLst>
              </p:cTn>
              <p:nextCondLst>
                <p:cond evt="onClick" delay="0">
                  <p:tgtEl>
                    <p:spTgt spid="20"/>
                  </p:tgtEl>
                </p:cond>
              </p:nextCondLst>
            </p:seq>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1133670" cy="4449936"/>
          </a:xfrm>
          <a:prstGeom prst="rect">
            <a:avLst/>
          </a:prstGeom>
        </p:spPr>
        <p:txBody>
          <a:bodyPr lIns="0" tIns="0" rIns="0" bIns="0" rtlCol="0" anchor="t">
            <a:spAutoFit/>
          </a:bodyPr>
          <a:lstStyle/>
          <a:p>
            <a:pPr>
              <a:lnSpc>
                <a:spcPts val="7058"/>
              </a:lnSpc>
            </a:pPr>
            <a:r>
              <a:rPr lang="en-US" sz="3899">
                <a:solidFill>
                  <a:srgbClr val="FFFFFF"/>
                </a:solidFill>
                <a:latin typeface="Roboto Condensed Bold"/>
              </a:rPr>
              <a:t>Câu 2: </a:t>
            </a:r>
            <a:r>
              <a:rPr lang="en-US" sz="3899">
                <a:solidFill>
                  <a:srgbClr val="FFFFFF"/>
                </a:solidFill>
                <a:latin typeface="Roboto Condensed"/>
              </a:rPr>
              <a:t>Nhân vật chính trong truyện </a:t>
            </a:r>
            <a:r>
              <a:rPr lang="en-US" sz="3899" i="1">
                <a:solidFill>
                  <a:srgbClr val="FFFFFF"/>
                </a:solidFill>
                <a:latin typeface="Roboto Condensed"/>
              </a:rPr>
              <a:t>Tôi đi học </a:t>
            </a:r>
            <a:r>
              <a:rPr lang="en-US" sz="3899">
                <a:solidFill>
                  <a:srgbClr val="FFFFFF"/>
                </a:solidFill>
                <a:latin typeface="Roboto Condensed"/>
              </a:rPr>
              <a:t>là ai?</a:t>
            </a:r>
          </a:p>
          <a:p>
            <a:pPr>
              <a:lnSpc>
                <a:spcPts val="7058"/>
              </a:lnSpc>
            </a:pPr>
            <a:r>
              <a:rPr lang="en-US" sz="3899">
                <a:solidFill>
                  <a:srgbClr val="FFFFFF"/>
                </a:solidFill>
                <a:latin typeface="Roboto Condensed"/>
              </a:rPr>
              <a:t>A.   Nhân vật ông đốc</a:t>
            </a:r>
          </a:p>
          <a:p>
            <a:pPr>
              <a:lnSpc>
                <a:spcPts val="7058"/>
              </a:lnSpc>
            </a:pPr>
            <a:r>
              <a:rPr lang="en-US" sz="3899">
                <a:solidFill>
                  <a:srgbClr val="FFFFFF"/>
                </a:solidFill>
                <a:latin typeface="Roboto Condensed"/>
              </a:rPr>
              <a:t>B.   Nhân vật thầy giáo</a:t>
            </a:r>
          </a:p>
          <a:p>
            <a:pPr>
              <a:lnSpc>
                <a:spcPts val="7058"/>
              </a:lnSpc>
            </a:pPr>
            <a:r>
              <a:rPr lang="en-US" sz="3899">
                <a:solidFill>
                  <a:srgbClr val="FFFFFF"/>
                </a:solidFill>
                <a:latin typeface="Roboto Condensed"/>
              </a:rPr>
              <a:t>C.   Thằng Quý</a:t>
            </a:r>
          </a:p>
          <a:p>
            <a:pPr>
              <a:lnSpc>
                <a:spcPts val="7058"/>
              </a:lnSpc>
            </a:pPr>
            <a:r>
              <a:rPr lang="en-US" sz="3899">
                <a:solidFill>
                  <a:srgbClr val="FFFFFF"/>
                </a:solidFill>
                <a:latin typeface="Roboto Condensed"/>
              </a:rPr>
              <a:t>D.   Nhân vật tôi</a:t>
            </a: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0616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002A2A61-4DA1-0115-6BDD-782661E766C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67DB0EEA-079D-2980-3DD5-E4430AC7F312}"/>
              </a:ext>
            </a:extLst>
          </p:cNvPr>
          <p:cNvSpPr/>
          <p:nvPr/>
        </p:nvSpPr>
        <p:spPr>
          <a:xfrm>
            <a:off x="1828800" y="66675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28700" y="1283458"/>
            <a:ext cx="16295202" cy="7842618"/>
            <a:chOff x="0" y="0"/>
            <a:chExt cx="4291740" cy="2065546"/>
          </a:xfrm>
        </p:grpSpPr>
        <p:sp>
          <p:nvSpPr>
            <p:cNvPr id="9" name="Freeform 9"/>
            <p:cNvSpPr/>
            <p:nvPr/>
          </p:nvSpPr>
          <p:spPr>
            <a:xfrm>
              <a:off x="0" y="0"/>
              <a:ext cx="4291740" cy="2065546"/>
            </a:xfrm>
            <a:custGeom>
              <a:avLst/>
              <a:gdLst/>
              <a:ahLst/>
              <a:cxnLst/>
              <a:rect l="l" t="t" r="r" b="b"/>
              <a:pathLst>
                <a:path w="4291740" h="2065546">
                  <a:moveTo>
                    <a:pt x="9502" y="0"/>
                  </a:moveTo>
                  <a:lnTo>
                    <a:pt x="4282238" y="0"/>
                  </a:lnTo>
                  <a:cubicBezTo>
                    <a:pt x="4284758" y="0"/>
                    <a:pt x="4287175" y="1001"/>
                    <a:pt x="4288957" y="2783"/>
                  </a:cubicBezTo>
                  <a:cubicBezTo>
                    <a:pt x="4290739" y="4565"/>
                    <a:pt x="4291740" y="6982"/>
                    <a:pt x="4291740" y="9502"/>
                  </a:cubicBezTo>
                  <a:lnTo>
                    <a:pt x="4291740" y="2056043"/>
                  </a:lnTo>
                  <a:cubicBezTo>
                    <a:pt x="4291740" y="2058564"/>
                    <a:pt x="4290739" y="2060981"/>
                    <a:pt x="4288957" y="2062762"/>
                  </a:cubicBezTo>
                  <a:cubicBezTo>
                    <a:pt x="4287175" y="2064545"/>
                    <a:pt x="4284758" y="2065546"/>
                    <a:pt x="4282238" y="2065546"/>
                  </a:cubicBezTo>
                  <a:lnTo>
                    <a:pt x="9502" y="2065546"/>
                  </a:lnTo>
                  <a:cubicBezTo>
                    <a:pt x="6982" y="2065546"/>
                    <a:pt x="4565" y="2064545"/>
                    <a:pt x="2783" y="2062762"/>
                  </a:cubicBezTo>
                  <a:cubicBezTo>
                    <a:pt x="1001" y="2060981"/>
                    <a:pt x="0" y="2058564"/>
                    <a:pt x="0" y="2056043"/>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306563" y="2998847"/>
            <a:ext cx="12788787" cy="5298175"/>
          </a:xfrm>
          <a:prstGeom prst="rect">
            <a:avLst/>
          </a:prstGeom>
        </p:spPr>
        <p:txBody>
          <a:bodyPr lIns="0" tIns="0" rIns="0" bIns="0" rtlCol="0" anchor="t">
            <a:spAutoFit/>
          </a:bodyPr>
          <a:lstStyle/>
          <a:p>
            <a:pPr algn="just">
              <a:lnSpc>
                <a:spcPts val="7058"/>
              </a:lnSpc>
            </a:pPr>
            <a:r>
              <a:rPr lang="en-US" sz="3899">
                <a:solidFill>
                  <a:srgbClr val="FFFFFF"/>
                </a:solidFill>
                <a:latin typeface="Roboto Condensed Bold"/>
              </a:rPr>
              <a:t>Câu 3: </a:t>
            </a:r>
            <a:r>
              <a:rPr lang="en-US" sz="3899">
                <a:solidFill>
                  <a:srgbClr val="FFFFFF"/>
                </a:solidFill>
                <a:latin typeface="Roboto Condensed"/>
              </a:rPr>
              <a:t>Nhân vật chính trong văn bản được xây dựng chủ yếu ở phương diện nào?</a:t>
            </a:r>
          </a:p>
          <a:p>
            <a:pPr>
              <a:lnSpc>
                <a:spcPts val="7058"/>
              </a:lnSpc>
            </a:pPr>
            <a:r>
              <a:rPr lang="en-US" sz="3899">
                <a:solidFill>
                  <a:srgbClr val="FFFFFF"/>
                </a:solidFill>
                <a:latin typeface="Roboto Condensed"/>
              </a:rPr>
              <a:t>A.   Ngoại hình</a:t>
            </a:r>
          </a:p>
          <a:p>
            <a:pPr>
              <a:lnSpc>
                <a:spcPts val="7058"/>
              </a:lnSpc>
            </a:pPr>
            <a:r>
              <a:rPr lang="en-US" sz="3899">
                <a:solidFill>
                  <a:srgbClr val="FFFFFF"/>
                </a:solidFill>
                <a:latin typeface="Roboto Condensed"/>
              </a:rPr>
              <a:t>B.   Tâm trạng</a:t>
            </a:r>
          </a:p>
          <a:p>
            <a:pPr>
              <a:lnSpc>
                <a:spcPts val="7058"/>
              </a:lnSpc>
            </a:pPr>
            <a:r>
              <a:rPr lang="en-US" sz="3899">
                <a:solidFill>
                  <a:srgbClr val="FFFFFF"/>
                </a:solidFill>
                <a:latin typeface="Roboto Condensed"/>
              </a:rPr>
              <a:t>C.   Lời nói</a:t>
            </a:r>
          </a:p>
          <a:p>
            <a:pPr>
              <a:lnSpc>
                <a:spcPts val="7058"/>
              </a:lnSpc>
            </a:pPr>
            <a:r>
              <a:rPr lang="en-US" sz="3899">
                <a:solidFill>
                  <a:srgbClr val="FFFFFF"/>
                </a:solidFill>
                <a:latin typeface="Roboto Condensed"/>
              </a:rPr>
              <a:t>D.   Cử chỉ</a:t>
            </a:r>
          </a:p>
        </p:txBody>
      </p:sp>
      <p:sp>
        <p:nvSpPr>
          <p:cNvPr id="15" name="Freeform 15"/>
          <p:cNvSpPr/>
          <p:nvPr/>
        </p:nvSpPr>
        <p:spPr>
          <a:xfrm>
            <a:off x="13211408" y="5164738"/>
            <a:ext cx="3920282" cy="4114800"/>
          </a:xfrm>
          <a:custGeom>
            <a:avLst/>
            <a:gdLst/>
            <a:ahLst/>
            <a:cxnLst/>
            <a:rect l="l" t="t" r="r" b="b"/>
            <a:pathLst>
              <a:path w="3920282" h="4114800">
                <a:moveTo>
                  <a:pt x="0" y="0"/>
                </a:moveTo>
                <a:lnTo>
                  <a:pt x="3920283" y="0"/>
                </a:lnTo>
                <a:lnTo>
                  <a:pt x="3920283" y="4114800"/>
                </a:lnTo>
                <a:lnTo>
                  <a:pt x="0" y="411480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19" name="10 Second Countdown - After Effects">
            <a:hlinkClick r:id="" action="ppaction://media"/>
            <a:extLst>
              <a:ext uri="{FF2B5EF4-FFF2-40B4-BE49-F238E27FC236}">
                <a16:creationId xmlns:a16="http://schemas.microsoft.com/office/drawing/2014/main" xmlns="" id="{951B6F3E-657A-ACD5-1338-9F828C57E5DD}"/>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71035EB6-F81E-8064-B1EC-41A1B87A3C68}"/>
              </a:ext>
            </a:extLst>
          </p:cNvPr>
          <p:cNvSpPr/>
          <p:nvPr/>
        </p:nvSpPr>
        <p:spPr>
          <a:xfrm>
            <a:off x="1981200" y="57531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9"/>
                                        </p:tgtEl>
                                      </p:cBhvr>
                                    </p:cmd>
                                  </p:childTnLst>
                                </p:cTn>
                              </p:par>
                            </p:childTnLst>
                          </p:cTn>
                        </p:par>
                      </p:childTnLst>
                    </p:cTn>
                  </p:par>
                </p:childTnLst>
              </p:cTn>
              <p:nextCondLst>
                <p:cond evt="onClick" delay="0">
                  <p:tgtEl>
                    <p:spTgt spid="19"/>
                  </p:tgtEl>
                </p:cond>
              </p:nextCondLst>
            </p:seq>
            <p:video>
              <p:cMediaNode vol="80000">
                <p:cTn id="18" fill="hold" display="0">
                  <p:stCondLst>
                    <p:cond delay="indefinite"/>
                  </p:stCondLst>
                </p:cTn>
                <p:tgtEl>
                  <p:spTgt spid="19"/>
                </p:tgtEl>
              </p:cMediaNode>
            </p:video>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7524" y="2823079"/>
            <a:ext cx="14017555" cy="5976136"/>
          </a:xfrm>
          <a:prstGeom prst="rect">
            <a:avLst/>
          </a:prstGeom>
        </p:spPr>
        <p:txBody>
          <a:bodyPr lIns="0" tIns="0" rIns="0" bIns="0" rtlCol="0" anchor="t">
            <a:spAutoFit/>
          </a:bodyPr>
          <a:lstStyle/>
          <a:p>
            <a:pPr algn="just">
              <a:lnSpc>
                <a:spcPts val="5256"/>
              </a:lnSpc>
            </a:pPr>
            <a:r>
              <a:rPr lang="en-US" sz="3600">
                <a:solidFill>
                  <a:srgbClr val="FFFFFF"/>
                </a:solidFill>
                <a:latin typeface="Roboto Condensed Bold"/>
              </a:rPr>
              <a:t>Câu 4:</a:t>
            </a:r>
            <a:r>
              <a:rPr lang="en-US" sz="3600">
                <a:solidFill>
                  <a:srgbClr val="FFFFFF"/>
                </a:solidFill>
                <a:latin typeface="Roboto Condensed"/>
              </a:rPr>
              <a:t> Câu văn nào KHÔNG sử dụng hình ảnh so sánh để nói lên tâm trạng của nhân vật tôi?</a:t>
            </a:r>
          </a:p>
          <a:p>
            <a:pPr algn="just">
              <a:lnSpc>
                <a:spcPts val="5256"/>
              </a:lnSpc>
            </a:pPr>
            <a:r>
              <a:rPr lang="en-US" sz="3600">
                <a:solidFill>
                  <a:srgbClr val="FFFFFF"/>
                </a:solidFill>
                <a:latin typeface="Roboto Condensed"/>
              </a:rPr>
              <a:t>A. Tôi quên thế nào được những cảm giác trong sáng ấy nảy nở trong lòng tôi như mấy cành hoa tươi mỉm cười giữa bầu trời quang đãng</a:t>
            </a:r>
          </a:p>
          <a:p>
            <a:pPr algn="just">
              <a:lnSpc>
                <a:spcPts val="5256"/>
              </a:lnSpc>
            </a:pPr>
            <a:r>
              <a:rPr lang="en-US" sz="3600">
                <a:solidFill>
                  <a:srgbClr val="FFFFFF"/>
                </a:solidFill>
                <a:latin typeface="Roboto Condensed"/>
              </a:rPr>
              <a:t>B. Trong lúc ông đọc tên từng người, tôi cảm thấy như quả tim tôi ngừng đập</a:t>
            </a:r>
          </a:p>
          <a:p>
            <a:pPr algn="just">
              <a:lnSpc>
                <a:spcPts val="5256"/>
              </a:lnSpc>
            </a:pPr>
            <a:r>
              <a:rPr lang="en-US" sz="3600">
                <a:solidFill>
                  <a:srgbClr val="FFFFFF"/>
                </a:solidFill>
                <a:latin typeface="Roboto Condensed"/>
              </a:rPr>
              <a:t>C. Ý nghĩ ấy thoáng qua trong trí tôi nhẹ nhàng như một làn mây lướt ngang ngọn núi</a:t>
            </a:r>
          </a:p>
          <a:p>
            <a:pPr algn="just">
              <a:lnSpc>
                <a:spcPts val="5256"/>
              </a:lnSpc>
            </a:pPr>
            <a:r>
              <a:rPr lang="en-US" sz="3600">
                <a:solidFill>
                  <a:srgbClr val="FFFFFF"/>
                </a:solidFill>
                <a:latin typeface="Roboto Condensed"/>
              </a:rPr>
              <a:t>D. Tất cả các đáp án đều Sai.</a:t>
            </a:r>
          </a:p>
          <a:p>
            <a:pPr>
              <a:lnSpc>
                <a:spcPts val="5256"/>
              </a:lnSpc>
            </a:pPr>
            <a:endParaRPr lang="en-US" sz="3600">
              <a:solidFill>
                <a:srgbClr val="FFFFFF"/>
              </a:solidFill>
              <a:latin typeface="Roboto Condensed"/>
            </a:endParaRP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7173773" y="190081"/>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AC316302-F7E8-6E08-5208-0323B5B33C37}"/>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9829800" y="7048500"/>
            <a:ext cx="2940050" cy="1652487"/>
          </a:xfrm>
          <a:prstGeom prst="rect">
            <a:avLst/>
          </a:prstGeom>
        </p:spPr>
      </p:pic>
      <p:sp>
        <p:nvSpPr>
          <p:cNvPr id="21" name="Oval 20">
            <a:extLst>
              <a:ext uri="{FF2B5EF4-FFF2-40B4-BE49-F238E27FC236}">
                <a16:creationId xmlns:a16="http://schemas.microsoft.com/office/drawing/2014/main" xmlns="" id="{2CF02A26-D07D-A6BF-E596-6D70898BFF9E}"/>
              </a:ext>
            </a:extLst>
          </p:cNvPr>
          <p:cNvSpPr/>
          <p:nvPr/>
        </p:nvSpPr>
        <p:spPr>
          <a:xfrm>
            <a:off x="1676400" y="74295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877982" y="1301843"/>
            <a:ext cx="16295202" cy="7824233"/>
            <a:chOff x="0" y="0"/>
            <a:chExt cx="4291740" cy="2060703"/>
          </a:xfrm>
        </p:grpSpPr>
        <p:sp>
          <p:nvSpPr>
            <p:cNvPr id="9" name="Freeform 9"/>
            <p:cNvSpPr/>
            <p:nvPr/>
          </p:nvSpPr>
          <p:spPr>
            <a:xfrm>
              <a:off x="0" y="0"/>
              <a:ext cx="4291740" cy="2060703"/>
            </a:xfrm>
            <a:custGeom>
              <a:avLst/>
              <a:gdLst/>
              <a:ahLst/>
              <a:cxnLst/>
              <a:rect l="l" t="t" r="r" b="b"/>
              <a:pathLst>
                <a:path w="4291740" h="2060703">
                  <a:moveTo>
                    <a:pt x="9502" y="0"/>
                  </a:moveTo>
                  <a:lnTo>
                    <a:pt x="4282238" y="0"/>
                  </a:lnTo>
                  <a:cubicBezTo>
                    <a:pt x="4284758" y="0"/>
                    <a:pt x="4287175" y="1001"/>
                    <a:pt x="4288957" y="2783"/>
                  </a:cubicBezTo>
                  <a:cubicBezTo>
                    <a:pt x="4290739" y="4565"/>
                    <a:pt x="4291740" y="6982"/>
                    <a:pt x="4291740" y="9502"/>
                  </a:cubicBezTo>
                  <a:lnTo>
                    <a:pt x="4291740" y="2051201"/>
                  </a:lnTo>
                  <a:cubicBezTo>
                    <a:pt x="4291740" y="2053722"/>
                    <a:pt x="4290739" y="2056138"/>
                    <a:pt x="4288957" y="2057920"/>
                  </a:cubicBezTo>
                  <a:cubicBezTo>
                    <a:pt x="4287175" y="2059702"/>
                    <a:pt x="4284758" y="2060703"/>
                    <a:pt x="4282238" y="2060703"/>
                  </a:cubicBezTo>
                  <a:lnTo>
                    <a:pt x="9502" y="2060703"/>
                  </a:lnTo>
                  <a:cubicBezTo>
                    <a:pt x="6982" y="2060703"/>
                    <a:pt x="4565" y="2059702"/>
                    <a:pt x="2783" y="2057920"/>
                  </a:cubicBezTo>
                  <a:cubicBezTo>
                    <a:pt x="1001" y="2056138"/>
                    <a:pt x="0" y="2053722"/>
                    <a:pt x="0" y="2051201"/>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950622" y="1593761"/>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167524" y="3224065"/>
            <a:ext cx="14017555" cy="4893647"/>
          </a:xfrm>
          <a:prstGeom prst="rect">
            <a:avLst/>
          </a:prstGeom>
        </p:spPr>
        <p:txBody>
          <a:bodyPr lIns="0" tIns="0" rIns="0" bIns="0" rtlCol="0" anchor="t">
            <a:spAutoFit/>
          </a:bodyPr>
          <a:lstStyle/>
          <a:p>
            <a:pPr algn="just">
              <a:lnSpc>
                <a:spcPct val="150000"/>
              </a:lnSpc>
            </a:pPr>
            <a:r>
              <a:rPr lang="en-US" sz="3600">
                <a:solidFill>
                  <a:srgbClr val="FFFFFF"/>
                </a:solidFill>
                <a:latin typeface="Roboto Condensed Bold"/>
              </a:rPr>
              <a:t>Câu 5:</a:t>
            </a:r>
            <a:r>
              <a:rPr lang="en-US" sz="3600">
                <a:solidFill>
                  <a:srgbClr val="FFFFFF"/>
                </a:solidFill>
                <a:latin typeface="Roboto Condensed"/>
              </a:rPr>
              <a:t>  Câu văn </a:t>
            </a:r>
            <a:r>
              <a:rPr lang="en-US" sz="3600">
                <a:solidFill>
                  <a:srgbClr val="FFFFFF"/>
                </a:solidFill>
                <a:latin typeface="Roboto Condensed Italics"/>
              </a:rPr>
              <a:t>Tôi bặm tay ghì thật chặt nhưng một quyển vở cũng xệch ra và chênh đầu chúi xuống đất</a:t>
            </a:r>
            <a:r>
              <a:rPr lang="en-US" sz="3600">
                <a:solidFill>
                  <a:srgbClr val="FFFFFF"/>
                </a:solidFill>
                <a:latin typeface="Roboto Condensed"/>
              </a:rPr>
              <a:t> cho ta hiểu điều gì?</a:t>
            </a:r>
          </a:p>
          <a:p>
            <a:pPr algn="just">
              <a:lnSpc>
                <a:spcPct val="150000"/>
              </a:lnSpc>
            </a:pPr>
            <a:r>
              <a:rPr lang="en-US" sz="3600">
                <a:solidFill>
                  <a:srgbClr val="FFFFFF"/>
                </a:solidFill>
                <a:latin typeface="Roboto Condensed"/>
              </a:rPr>
              <a:t>A.   Cậu bé chưa quen với việc cầm vở</a:t>
            </a:r>
          </a:p>
          <a:p>
            <a:pPr algn="just">
              <a:lnSpc>
                <a:spcPct val="150000"/>
              </a:lnSpc>
            </a:pPr>
            <a:r>
              <a:rPr lang="en-US" sz="3600">
                <a:solidFill>
                  <a:srgbClr val="FFFFFF"/>
                </a:solidFill>
                <a:latin typeface="Roboto Condensed"/>
              </a:rPr>
              <a:t>B.   Cậu bé chưa tập trung học</a:t>
            </a:r>
          </a:p>
          <a:p>
            <a:pPr algn="just">
              <a:lnSpc>
                <a:spcPct val="150000"/>
              </a:lnSpc>
            </a:pPr>
            <a:r>
              <a:rPr lang="en-US" sz="3600">
                <a:solidFill>
                  <a:srgbClr val="FFFFFF"/>
                </a:solidFill>
                <a:latin typeface="Roboto Condensed"/>
              </a:rPr>
              <a:t>C.   Cậu bé quá hồi hộp</a:t>
            </a:r>
          </a:p>
          <a:p>
            <a:pPr algn="just">
              <a:lnSpc>
                <a:spcPct val="150000"/>
              </a:lnSpc>
            </a:pPr>
            <a:r>
              <a:rPr lang="en-US" sz="3600">
                <a:solidFill>
                  <a:srgbClr val="FFFFFF"/>
                </a:solidFill>
                <a:latin typeface="Roboto Condensed"/>
              </a:rPr>
              <a:t>D.   Cậu bé thấy mình không đủ sức giữ vở</a:t>
            </a: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821636" y="1724076"/>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054998" y="1752651"/>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497EA8AC-6E5C-DA14-6A29-56749BF28E4C}"/>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2725400" y="7048500"/>
            <a:ext cx="2940050" cy="1652487"/>
          </a:xfrm>
          <a:prstGeom prst="rect">
            <a:avLst/>
          </a:prstGeom>
        </p:spPr>
      </p:pic>
      <p:sp>
        <p:nvSpPr>
          <p:cNvPr id="21" name="Oval 20">
            <a:extLst>
              <a:ext uri="{FF2B5EF4-FFF2-40B4-BE49-F238E27FC236}">
                <a16:creationId xmlns:a16="http://schemas.microsoft.com/office/drawing/2014/main" xmlns="" id="{EDA5CE2E-D499-0C6E-8B2F-CE03111E7C4E}"/>
              </a:ext>
            </a:extLst>
          </p:cNvPr>
          <p:cNvSpPr/>
          <p:nvPr/>
        </p:nvSpPr>
        <p:spPr>
          <a:xfrm>
            <a:off x="1676400" y="4838700"/>
            <a:ext cx="1066800" cy="10668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83B8A"/>
                  </a:solidFill>
                  <a:latin typeface="Roboto Condensed Bold"/>
                </a:rPr>
                <a:t>Truyện</a:t>
              </a:r>
            </a:p>
            <a:p>
              <a:pPr algn="ctr">
                <a:lnSpc>
                  <a:spcPts val="6299"/>
                </a:lnSpc>
              </a:pPr>
              <a:r>
                <a:rPr lang="en-US" sz="4499">
                  <a:solidFill>
                    <a:srgbClr val="583B8A"/>
                  </a:solidFill>
                  <a:latin typeface="Roboto Condensed Bold"/>
                </a:rPr>
                <a:t> ngụ ngôn</a:t>
              </a:r>
            </a:p>
          </p:txBody>
        </p:sp>
      </p:grpSp>
      <p:sp>
        <p:nvSpPr>
          <p:cNvPr id="15" name="TextBox 15"/>
          <p:cNvSpPr txBox="1"/>
          <p:nvPr/>
        </p:nvSpPr>
        <p:spPr>
          <a:xfrm>
            <a:off x="5839535" y="2907263"/>
            <a:ext cx="10808984" cy="4806291"/>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_______________là truyện kể có thể kể bằng văn xuôi hoặc văn vần, có t</a:t>
            </a:r>
            <a:r>
              <a:rPr lang="en-US" sz="3999">
                <a:solidFill>
                  <a:srgbClr val="50128D"/>
                </a:solidFill>
                <a:latin typeface="Roboto Condensed Bold"/>
              </a:rPr>
              <a:t>ính chất đối nhân xử thế</a:t>
            </a:r>
            <a:r>
              <a:rPr lang="en-US" sz="3999">
                <a:solidFill>
                  <a:srgbClr val="50128D"/>
                </a:solidFill>
                <a:latin typeface="Roboto Condensed"/>
              </a:rPr>
              <a:t>, dùng cách ẩn dụ hoặc nhân hóa </a:t>
            </a:r>
            <a:r>
              <a:rPr lang="en-US" sz="3999">
                <a:solidFill>
                  <a:srgbClr val="50128D"/>
                </a:solidFill>
                <a:latin typeface="Roboto Condensed Bold"/>
              </a:rPr>
              <a:t>loài vật, con vật</a:t>
            </a:r>
            <a:r>
              <a:rPr lang="en-US" sz="3999">
                <a:solidFill>
                  <a:srgbClr val="50128D"/>
                </a:solidFill>
                <a:latin typeface="Roboto Condensed"/>
              </a:rPr>
              <a:t> hay kể cả con người để thuyết minh cho một chủ đề luân lý, triết lý một quan niệm nhân sinh hay một nhận xét về thực tế xã hội hay những thói hư tật xấu của con người. </a:t>
            </a:r>
          </a:p>
        </p:txBody>
      </p:sp>
      <p:sp>
        <p:nvSpPr>
          <p:cNvPr id="16" name="TextBox 16"/>
          <p:cNvSpPr txBox="1"/>
          <p:nvPr/>
        </p:nvSpPr>
        <p:spPr>
          <a:xfrm>
            <a:off x="12049779" y="422810"/>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5C2FDBCA-9330-2637-48EA-711D9A730ACB}"/>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8"/>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28700" y="1160923"/>
            <a:ext cx="16295202" cy="7965153"/>
            <a:chOff x="0" y="0"/>
            <a:chExt cx="4291740" cy="2097818"/>
          </a:xfrm>
        </p:grpSpPr>
        <p:sp>
          <p:nvSpPr>
            <p:cNvPr id="9" name="Freeform 9"/>
            <p:cNvSpPr/>
            <p:nvPr/>
          </p:nvSpPr>
          <p:spPr>
            <a:xfrm>
              <a:off x="0" y="0"/>
              <a:ext cx="4291740" cy="2097818"/>
            </a:xfrm>
            <a:custGeom>
              <a:avLst/>
              <a:gdLst/>
              <a:ahLst/>
              <a:cxnLst/>
              <a:rect l="l" t="t" r="r" b="b"/>
              <a:pathLst>
                <a:path w="4291740" h="2097818">
                  <a:moveTo>
                    <a:pt x="9502" y="0"/>
                  </a:moveTo>
                  <a:lnTo>
                    <a:pt x="4282238" y="0"/>
                  </a:lnTo>
                  <a:cubicBezTo>
                    <a:pt x="4284758" y="0"/>
                    <a:pt x="4287175" y="1001"/>
                    <a:pt x="4288957" y="2783"/>
                  </a:cubicBezTo>
                  <a:cubicBezTo>
                    <a:pt x="4290739" y="4565"/>
                    <a:pt x="4291740" y="6982"/>
                    <a:pt x="4291740" y="9502"/>
                  </a:cubicBezTo>
                  <a:lnTo>
                    <a:pt x="4291740" y="2088316"/>
                  </a:lnTo>
                  <a:cubicBezTo>
                    <a:pt x="4291740" y="2093564"/>
                    <a:pt x="4287486" y="2097818"/>
                    <a:pt x="4282238" y="2097818"/>
                  </a:cubicBezTo>
                  <a:lnTo>
                    <a:pt x="9502" y="2097818"/>
                  </a:lnTo>
                  <a:cubicBezTo>
                    <a:pt x="6982" y="2097818"/>
                    <a:pt x="4565" y="2096817"/>
                    <a:pt x="2783" y="2095035"/>
                  </a:cubicBezTo>
                  <a:cubicBezTo>
                    <a:pt x="1001" y="2093253"/>
                    <a:pt x="0" y="2090836"/>
                    <a:pt x="0" y="2088316"/>
                  </a:cubicBezTo>
                  <a:lnTo>
                    <a:pt x="0" y="9502"/>
                  </a:lnTo>
                  <a:cubicBezTo>
                    <a:pt x="0" y="6982"/>
                    <a:pt x="1001" y="4565"/>
                    <a:pt x="2783" y="2783"/>
                  </a:cubicBezTo>
                  <a:cubicBezTo>
                    <a:pt x="4565" y="1001"/>
                    <a:pt x="6982" y="0"/>
                    <a:pt x="9502"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1210712" y="2703225"/>
            <a:ext cx="15707152" cy="3309577"/>
          </a:xfrm>
          <a:prstGeom prst="rect">
            <a:avLst/>
          </a:prstGeom>
        </p:spPr>
        <p:txBody>
          <a:bodyPr lIns="0" tIns="0" rIns="0" bIns="0" rtlCol="0" anchor="t">
            <a:spAutoFit/>
          </a:bodyPr>
          <a:lstStyle/>
          <a:p>
            <a:pPr algn="just">
              <a:lnSpc>
                <a:spcPts val="5256"/>
              </a:lnSpc>
            </a:pPr>
            <a:r>
              <a:rPr lang="en-US" sz="3600">
                <a:solidFill>
                  <a:srgbClr val="FFFFFF"/>
                </a:solidFill>
                <a:latin typeface="Roboto Condensed Bold"/>
              </a:rPr>
              <a:t>Câu 6:</a:t>
            </a:r>
            <a:r>
              <a:rPr lang="en-US" sz="3600">
                <a:solidFill>
                  <a:srgbClr val="FFFFFF"/>
                </a:solidFill>
                <a:latin typeface="Roboto Condensed"/>
              </a:rPr>
              <a:t> Ý nào nói đúng nhất tác dụng của biện pháp tu từ được tác giả Thanh Tịnh sử dụng trong đoạn văn:</a:t>
            </a:r>
          </a:p>
          <a:p>
            <a:pPr algn="just">
              <a:lnSpc>
                <a:spcPts val="5256"/>
              </a:lnSpc>
            </a:pPr>
            <a:r>
              <a:rPr lang="en-US" sz="3600">
                <a:solidFill>
                  <a:srgbClr val="FFFFFF"/>
                </a:solidFill>
                <a:latin typeface="Roboto Condensed"/>
              </a:rPr>
              <a:t>"</a:t>
            </a:r>
            <a:r>
              <a:rPr lang="en-US" sz="3600">
                <a:solidFill>
                  <a:srgbClr val="FFFFFF"/>
                </a:solidFill>
                <a:latin typeface="Roboto Condensed Italics"/>
              </a:rPr>
              <a:t>Cũng như tôi, mấy cậu học trò mới bỡ ngỡ đứng nép bên người thân, chỉ dám nhìn một nửa hay dám đi từng bước nhẹ. Họ như con chim non đứng bên bờ tổ, nhìn quãng trời rộng muốn bay, nhưng còn ngập ngừng e sợ.</a:t>
            </a:r>
            <a:r>
              <a:rPr lang="en-US" sz="3600">
                <a:solidFill>
                  <a:srgbClr val="FFFFFF"/>
                </a:solidFill>
                <a:latin typeface="Roboto Condensed"/>
              </a:rPr>
              <a:t> </a:t>
            </a:r>
          </a:p>
        </p:txBody>
      </p:sp>
      <p:sp>
        <p:nvSpPr>
          <p:cNvPr id="15" name="Freeform 15"/>
          <p:cNvSpPr/>
          <p:nvPr/>
        </p:nvSpPr>
        <p:spPr>
          <a:xfrm>
            <a:off x="16155013" y="7647014"/>
            <a:ext cx="2036341" cy="2137381"/>
          </a:xfrm>
          <a:custGeom>
            <a:avLst/>
            <a:gdLst/>
            <a:ahLst/>
            <a:cxnLst/>
            <a:rect l="l" t="t" r="r" b="b"/>
            <a:pathLst>
              <a:path w="2036341" h="2137381">
                <a:moveTo>
                  <a:pt x="0" y="0"/>
                </a:moveTo>
                <a:lnTo>
                  <a:pt x="2036341" y="0"/>
                </a:lnTo>
                <a:lnTo>
                  <a:pt x="2036341" y="2137381"/>
                </a:lnTo>
                <a:lnTo>
                  <a:pt x="0" y="213738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6" name="TextBox 16"/>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7" name="TextBox 17"/>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8" name="TextBox 18"/>
          <p:cNvSpPr txBox="1"/>
          <p:nvPr/>
        </p:nvSpPr>
        <p:spPr>
          <a:xfrm>
            <a:off x="2787712" y="6136626"/>
            <a:ext cx="13367302" cy="2850087"/>
          </a:xfrm>
          <a:prstGeom prst="rect">
            <a:avLst/>
          </a:prstGeom>
        </p:spPr>
        <p:txBody>
          <a:bodyPr lIns="0" tIns="0" rIns="0" bIns="0" rtlCol="0" anchor="t">
            <a:spAutoFit/>
          </a:bodyPr>
          <a:lstStyle/>
          <a:p>
            <a:pPr algn="just">
              <a:lnSpc>
                <a:spcPts val="5741"/>
              </a:lnSpc>
            </a:pPr>
            <a:r>
              <a:rPr lang="en-US" sz="3299">
                <a:solidFill>
                  <a:srgbClr val="FFFFFF"/>
                </a:solidFill>
                <a:latin typeface="Roboto Condensed"/>
              </a:rPr>
              <a:t>A. Tô đậm tâm trạng của nhân vật </a:t>
            </a:r>
            <a:r>
              <a:rPr lang="en-US" sz="3299">
                <a:solidFill>
                  <a:srgbClr val="FFFFFF"/>
                </a:solidFill>
                <a:latin typeface="Roboto Condensed Italics"/>
              </a:rPr>
              <a:t>tôi</a:t>
            </a:r>
            <a:r>
              <a:rPr lang="en-US" sz="3299">
                <a:solidFill>
                  <a:srgbClr val="FFFFFF"/>
                </a:solidFill>
                <a:latin typeface="Roboto Condensed"/>
              </a:rPr>
              <a:t> khi thấy các bạn cũng vụng về như mình</a:t>
            </a:r>
          </a:p>
          <a:p>
            <a:pPr algn="just">
              <a:lnSpc>
                <a:spcPts val="5741"/>
              </a:lnSpc>
            </a:pPr>
            <a:r>
              <a:rPr lang="en-US" sz="3299">
                <a:solidFill>
                  <a:srgbClr val="FFFFFF"/>
                </a:solidFill>
                <a:latin typeface="Roboto Condensed"/>
              </a:rPr>
              <a:t>B. Hé lộ tâm trạng của mấy cậu học trò mới trước giờ vào lớp</a:t>
            </a:r>
          </a:p>
          <a:p>
            <a:pPr algn="just">
              <a:lnSpc>
                <a:spcPts val="5741"/>
              </a:lnSpc>
            </a:pPr>
            <a:r>
              <a:rPr lang="en-US" sz="3299">
                <a:solidFill>
                  <a:srgbClr val="FFFFFF"/>
                </a:solidFill>
                <a:latin typeface="Roboto Condensed"/>
              </a:rPr>
              <a:t>C. Tô đậm mong ước được biết lớp biết thầy để khỏi phải rụt rè khi tới trường mới</a:t>
            </a:r>
          </a:p>
          <a:p>
            <a:pPr algn="just">
              <a:lnSpc>
                <a:spcPts val="5741"/>
              </a:lnSpc>
            </a:pPr>
            <a:r>
              <a:rPr lang="en-US" sz="3299">
                <a:solidFill>
                  <a:srgbClr val="FFFFFF"/>
                </a:solidFill>
                <a:latin typeface="Roboto Condensed"/>
              </a:rPr>
              <a:t>D. Gợi tả tâm trạng của các bậc phụ huynh khi đưa con vào lớp.</a:t>
            </a:r>
          </a:p>
        </p:txBody>
      </p:sp>
      <p:sp>
        <p:nvSpPr>
          <p:cNvPr id="19" name="TextBox 19"/>
          <p:cNvSpPr txBox="1"/>
          <p:nvPr/>
        </p:nvSpPr>
        <p:spPr>
          <a:xfrm>
            <a:off x="6616898" y="268613"/>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1" name="10 Second Countdown - After Effects">
            <a:hlinkClick r:id="" action="ppaction://media"/>
            <a:extLst>
              <a:ext uri="{FF2B5EF4-FFF2-40B4-BE49-F238E27FC236}">
                <a16:creationId xmlns:a16="http://schemas.microsoft.com/office/drawing/2014/main" xmlns="" id="{A52E9C11-3E25-31C0-A3CF-EDAA97A63575}"/>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4097000" y="1485900"/>
            <a:ext cx="1752600" cy="985068"/>
          </a:xfrm>
          <a:prstGeom prst="rect">
            <a:avLst/>
          </a:prstGeom>
        </p:spPr>
      </p:pic>
      <p:sp>
        <p:nvSpPr>
          <p:cNvPr id="22" name="Oval 21">
            <a:extLst>
              <a:ext uri="{FF2B5EF4-FFF2-40B4-BE49-F238E27FC236}">
                <a16:creationId xmlns:a16="http://schemas.microsoft.com/office/drawing/2014/main" xmlns="" id="{014F5B4D-DA5A-E454-EBBB-09F24DC0FB16}"/>
              </a:ext>
            </a:extLst>
          </p:cNvPr>
          <p:cNvSpPr/>
          <p:nvPr/>
        </p:nvSpPr>
        <p:spPr>
          <a:xfrm>
            <a:off x="2286000" y="68199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838200" y="952500"/>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825429" y="6780940"/>
            <a:ext cx="3340319" cy="3506060"/>
          </a:xfrm>
          <a:custGeom>
            <a:avLst/>
            <a:gdLst/>
            <a:ahLst/>
            <a:cxnLst/>
            <a:rect l="l" t="t" r="r" b="b"/>
            <a:pathLst>
              <a:path w="3340319" h="3506060">
                <a:moveTo>
                  <a:pt x="0" y="0"/>
                </a:moveTo>
                <a:lnTo>
                  <a:pt x="3340319" y="0"/>
                </a:lnTo>
                <a:lnTo>
                  <a:pt x="3340319" y="3506060"/>
                </a:lnTo>
                <a:lnTo>
                  <a:pt x="0" y="350606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6" name="TextBox 16"/>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7" name="TextBox 17"/>
          <p:cNvSpPr txBox="1"/>
          <p:nvPr/>
        </p:nvSpPr>
        <p:spPr>
          <a:xfrm>
            <a:off x="1950622" y="2751241"/>
            <a:ext cx="14808982" cy="4583930"/>
          </a:xfrm>
          <a:prstGeom prst="rect">
            <a:avLst/>
          </a:prstGeom>
        </p:spPr>
        <p:txBody>
          <a:bodyPr lIns="0" tIns="0" rIns="0" bIns="0" rtlCol="0" anchor="t">
            <a:spAutoFit/>
          </a:bodyPr>
          <a:lstStyle/>
          <a:p>
            <a:pPr>
              <a:lnSpc>
                <a:spcPts val="6083"/>
              </a:lnSpc>
            </a:pPr>
            <a:r>
              <a:rPr lang="en-US" sz="3899">
                <a:solidFill>
                  <a:srgbClr val="FFFFFF"/>
                </a:solidFill>
                <a:latin typeface="Roboto Condensed Bold"/>
              </a:rPr>
              <a:t>Câu 7:</a:t>
            </a:r>
            <a:r>
              <a:rPr lang="en-US" sz="3899">
                <a:solidFill>
                  <a:srgbClr val="FFFFFF"/>
                </a:solidFill>
                <a:latin typeface="Roboto Condensed"/>
              </a:rPr>
              <a:t> Ông đốc và thầy giáo trẻ xuất hiện trong truyện là người có tính cách thế nào?</a:t>
            </a:r>
          </a:p>
          <a:p>
            <a:pPr>
              <a:lnSpc>
                <a:spcPts val="6083"/>
              </a:lnSpc>
            </a:pPr>
            <a:r>
              <a:rPr lang="en-US" sz="3899">
                <a:solidFill>
                  <a:srgbClr val="FFFFFF"/>
                </a:solidFill>
                <a:latin typeface="Roboto Condensed"/>
              </a:rPr>
              <a:t>A. Vô cùng nghiêm khắc</a:t>
            </a:r>
          </a:p>
          <a:p>
            <a:pPr>
              <a:lnSpc>
                <a:spcPts val="6083"/>
              </a:lnSpc>
            </a:pPr>
            <a:r>
              <a:rPr lang="en-US" sz="3899">
                <a:solidFill>
                  <a:srgbClr val="FFFFFF"/>
                </a:solidFill>
                <a:latin typeface="Roboto Condensed"/>
              </a:rPr>
              <a:t>B. Rất hiền từ và kiên nhẫn</a:t>
            </a:r>
          </a:p>
          <a:p>
            <a:pPr>
              <a:lnSpc>
                <a:spcPts val="6083"/>
              </a:lnSpc>
            </a:pPr>
            <a:r>
              <a:rPr lang="en-US" sz="3899">
                <a:solidFill>
                  <a:srgbClr val="FFFFFF"/>
                </a:solidFill>
                <a:latin typeface="Roboto Condensed"/>
              </a:rPr>
              <a:t>C. Vị tha, bao dung</a:t>
            </a:r>
          </a:p>
          <a:p>
            <a:pPr>
              <a:lnSpc>
                <a:spcPts val="6083"/>
              </a:lnSpc>
            </a:pPr>
            <a:r>
              <a:rPr lang="en-US" sz="3899">
                <a:solidFill>
                  <a:srgbClr val="FFFFFF"/>
                </a:solidFill>
                <a:latin typeface="Roboto Condensed"/>
              </a:rPr>
              <a:t>D. Luôn trẻ trung và sôi động</a:t>
            </a:r>
          </a:p>
        </p:txBody>
      </p:sp>
      <p:sp>
        <p:nvSpPr>
          <p:cNvPr id="18" name="TextBox 18"/>
          <p:cNvSpPr txBox="1"/>
          <p:nvPr/>
        </p:nvSpPr>
        <p:spPr>
          <a:xfrm>
            <a:off x="6714505" y="162451"/>
            <a:ext cx="4858990" cy="845010"/>
          </a:xfrm>
          <a:prstGeom prst="rect">
            <a:avLst/>
          </a:prstGeom>
        </p:spPr>
        <p:txBody>
          <a:bodyPr lIns="0" tIns="0" rIns="0" bIns="0" rtlCol="0" anchor="t">
            <a:spAutoFit/>
          </a:bodyPr>
          <a:lstStyle/>
          <a:p>
            <a:pPr algn="ctr">
              <a:lnSpc>
                <a:spcPts val="6970"/>
              </a:lnSpc>
            </a:pPr>
            <a:r>
              <a:rPr lang="en-US" sz="49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58AD303C-B42D-9876-6DB0-72144713D1B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1201400" y="6972300"/>
            <a:ext cx="2940050" cy="1652487"/>
          </a:xfrm>
          <a:prstGeom prst="rect">
            <a:avLst/>
          </a:prstGeom>
        </p:spPr>
      </p:pic>
      <p:sp>
        <p:nvSpPr>
          <p:cNvPr id="21" name="Oval 20">
            <a:extLst>
              <a:ext uri="{FF2B5EF4-FFF2-40B4-BE49-F238E27FC236}">
                <a16:creationId xmlns:a16="http://schemas.microsoft.com/office/drawing/2014/main" xmlns="" id="{3B1480A0-C569-B4B3-CFA3-9D5FCA6925C5}"/>
              </a:ext>
            </a:extLst>
          </p:cNvPr>
          <p:cNvSpPr/>
          <p:nvPr/>
        </p:nvSpPr>
        <p:spPr>
          <a:xfrm>
            <a:off x="1524000" y="51435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8" name="Group 8"/>
          <p:cNvGrpSpPr/>
          <p:nvPr/>
        </p:nvGrpSpPr>
        <p:grpSpPr>
          <a:xfrm>
            <a:off x="1086270" y="1160923"/>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1821636" y="1330095"/>
            <a:ext cx="10446302" cy="1163580"/>
            <a:chOff x="0" y="0"/>
            <a:chExt cx="2751289" cy="306457"/>
          </a:xfrm>
        </p:grpSpPr>
        <p:sp>
          <p:nvSpPr>
            <p:cNvPr id="12" name="Freeform 12"/>
            <p:cNvSpPr/>
            <p:nvPr/>
          </p:nvSpPr>
          <p:spPr>
            <a:xfrm>
              <a:off x="0" y="0"/>
              <a:ext cx="2751289" cy="306457"/>
            </a:xfrm>
            <a:custGeom>
              <a:avLst/>
              <a:gdLst/>
              <a:ahLst/>
              <a:cxnLst/>
              <a:rect l="l" t="t" r="r" b="b"/>
              <a:pathLst>
                <a:path w="2751289" h="306457">
                  <a:moveTo>
                    <a:pt x="37797" y="0"/>
                  </a:moveTo>
                  <a:lnTo>
                    <a:pt x="2713493" y="0"/>
                  </a:lnTo>
                  <a:cubicBezTo>
                    <a:pt x="2734367" y="0"/>
                    <a:pt x="2751289" y="16922"/>
                    <a:pt x="2751289" y="37797"/>
                  </a:cubicBezTo>
                  <a:lnTo>
                    <a:pt x="2751289" y="268660"/>
                  </a:lnTo>
                  <a:cubicBezTo>
                    <a:pt x="2751289" y="289535"/>
                    <a:pt x="2734367" y="306457"/>
                    <a:pt x="2713493" y="306457"/>
                  </a:cubicBezTo>
                  <a:lnTo>
                    <a:pt x="37797" y="306457"/>
                  </a:lnTo>
                  <a:cubicBezTo>
                    <a:pt x="16922" y="306457"/>
                    <a:pt x="0" y="289535"/>
                    <a:pt x="0" y="268660"/>
                  </a:cubicBezTo>
                  <a:lnTo>
                    <a:pt x="0" y="37797"/>
                  </a:lnTo>
                  <a:cubicBezTo>
                    <a:pt x="0" y="16922"/>
                    <a:pt x="16922" y="0"/>
                    <a:pt x="37797"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4825429" y="6780940"/>
            <a:ext cx="3340319" cy="3506060"/>
          </a:xfrm>
          <a:custGeom>
            <a:avLst/>
            <a:gdLst/>
            <a:ahLst/>
            <a:cxnLst/>
            <a:rect l="l" t="t" r="r" b="b"/>
            <a:pathLst>
              <a:path w="3340319" h="3506060">
                <a:moveTo>
                  <a:pt x="0" y="0"/>
                </a:moveTo>
                <a:lnTo>
                  <a:pt x="3340319" y="0"/>
                </a:lnTo>
                <a:lnTo>
                  <a:pt x="3340319" y="3506060"/>
                </a:lnTo>
                <a:lnTo>
                  <a:pt x="0" y="3506060"/>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5" name="TextBox 15"/>
          <p:cNvSpPr txBox="1"/>
          <p:nvPr/>
        </p:nvSpPr>
        <p:spPr>
          <a:xfrm>
            <a:off x="1950622" y="1405952"/>
            <a:ext cx="3622610" cy="769598"/>
          </a:xfrm>
          <a:prstGeom prst="rect">
            <a:avLst/>
          </a:prstGeom>
        </p:spPr>
        <p:txBody>
          <a:bodyPr lIns="0" tIns="0" rIns="0" bIns="0" rtlCol="0" anchor="t">
            <a:spAutoFit/>
          </a:bodyPr>
          <a:lstStyle/>
          <a:p>
            <a:pPr algn="ctr">
              <a:lnSpc>
                <a:spcPts val="5879"/>
              </a:lnSpc>
            </a:pPr>
            <a:r>
              <a:rPr lang="en-US" sz="4199">
                <a:solidFill>
                  <a:srgbClr val="000000"/>
                </a:solidFill>
                <a:latin typeface="#9Slide07 Crocante 2"/>
              </a:rPr>
              <a:t>trò chơi</a:t>
            </a:r>
          </a:p>
        </p:txBody>
      </p:sp>
      <p:sp>
        <p:nvSpPr>
          <p:cNvPr id="16" name="TextBox 16"/>
          <p:cNvSpPr txBox="1"/>
          <p:nvPr/>
        </p:nvSpPr>
        <p:spPr>
          <a:xfrm>
            <a:off x="5139550" y="1434527"/>
            <a:ext cx="6774670" cy="741023"/>
          </a:xfrm>
          <a:prstGeom prst="rect">
            <a:avLst/>
          </a:prstGeom>
        </p:spPr>
        <p:txBody>
          <a:bodyPr lIns="0" tIns="0" rIns="0" bIns="0" rtlCol="0" anchor="t">
            <a:spAutoFit/>
          </a:bodyPr>
          <a:lstStyle/>
          <a:p>
            <a:pPr algn="ctr">
              <a:lnSpc>
                <a:spcPts val="5879"/>
              </a:lnSpc>
            </a:pPr>
            <a:r>
              <a:rPr lang="en-US" sz="4199">
                <a:solidFill>
                  <a:srgbClr val="000000"/>
                </a:solidFill>
                <a:latin typeface="#9Slide05 Aphrodite Pro"/>
              </a:rPr>
              <a:t>Ai thông thái nhất</a:t>
            </a:r>
          </a:p>
        </p:txBody>
      </p:sp>
      <p:sp>
        <p:nvSpPr>
          <p:cNvPr id="17" name="TextBox 17"/>
          <p:cNvSpPr txBox="1"/>
          <p:nvPr/>
        </p:nvSpPr>
        <p:spPr>
          <a:xfrm>
            <a:off x="1950622" y="2751241"/>
            <a:ext cx="14808982" cy="4623060"/>
          </a:xfrm>
          <a:prstGeom prst="rect">
            <a:avLst/>
          </a:prstGeom>
        </p:spPr>
        <p:txBody>
          <a:bodyPr lIns="0" tIns="0" rIns="0" bIns="0" rtlCol="0" anchor="t">
            <a:spAutoFit/>
          </a:bodyPr>
          <a:lstStyle/>
          <a:p>
            <a:pPr>
              <a:lnSpc>
                <a:spcPts val="6083"/>
              </a:lnSpc>
            </a:pPr>
            <a:r>
              <a:rPr lang="en-US" sz="3899">
                <a:solidFill>
                  <a:srgbClr val="FFFFFF"/>
                </a:solidFill>
                <a:latin typeface="Roboto Condensed Bold"/>
              </a:rPr>
              <a:t>Câu 8:</a:t>
            </a:r>
            <a:r>
              <a:rPr lang="en-US" sz="3899">
                <a:solidFill>
                  <a:srgbClr val="FFFFFF"/>
                </a:solidFill>
                <a:latin typeface="Roboto Condensed"/>
              </a:rPr>
              <a:t> Hình ảnh bàn tay trong hai câu văn: </a:t>
            </a:r>
            <a:r>
              <a:rPr lang="en-US" sz="3899">
                <a:solidFill>
                  <a:srgbClr val="FFFFFF"/>
                </a:solidFill>
                <a:latin typeface="Roboto Condensed Italics"/>
              </a:rPr>
              <a:t>Tôi cảm thấy có một bàn tay dịu dàng đẩy tôi tới trước … </a:t>
            </a:r>
            <a:r>
              <a:rPr lang="en-US" sz="3899">
                <a:solidFill>
                  <a:srgbClr val="FFFFFF"/>
                </a:solidFill>
                <a:latin typeface="Roboto Condensed"/>
              </a:rPr>
              <a:t>nhằm diễn tả điều gì?</a:t>
            </a:r>
          </a:p>
          <a:p>
            <a:pPr>
              <a:lnSpc>
                <a:spcPts val="6083"/>
              </a:lnSpc>
            </a:pPr>
            <a:r>
              <a:rPr lang="en-US" sz="3899">
                <a:solidFill>
                  <a:srgbClr val="FFFFFF"/>
                </a:solidFill>
                <a:latin typeface="Roboto Condensed"/>
              </a:rPr>
              <a:t>A.   Sự âu yếm của người mẹ hiền</a:t>
            </a:r>
          </a:p>
          <a:p>
            <a:pPr>
              <a:lnSpc>
                <a:spcPts val="6083"/>
              </a:lnSpc>
            </a:pPr>
            <a:r>
              <a:rPr lang="en-US" sz="3899">
                <a:solidFill>
                  <a:srgbClr val="FFFFFF"/>
                </a:solidFill>
                <a:latin typeface="Roboto Condensed"/>
              </a:rPr>
              <a:t>B.   Sự săn sóc chu đáo của mẹ</a:t>
            </a:r>
          </a:p>
          <a:p>
            <a:pPr>
              <a:lnSpc>
                <a:spcPts val="6083"/>
              </a:lnSpc>
            </a:pPr>
            <a:r>
              <a:rPr lang="en-US" sz="3899">
                <a:solidFill>
                  <a:srgbClr val="FFFFFF"/>
                </a:solidFill>
                <a:latin typeface="Roboto Condensed"/>
              </a:rPr>
              <a:t>C.   Tình yêu thương con bao la của mẹ</a:t>
            </a:r>
          </a:p>
          <a:p>
            <a:pPr>
              <a:lnSpc>
                <a:spcPts val="6083"/>
              </a:lnSpc>
            </a:pPr>
            <a:r>
              <a:rPr lang="en-US" sz="3899">
                <a:solidFill>
                  <a:srgbClr val="FFFFFF"/>
                </a:solidFill>
                <a:latin typeface="Roboto Condensed"/>
              </a:rPr>
              <a:t>D.   Sự yêu thương và khích lệ của mẹ dành cho đứa con yêu</a:t>
            </a:r>
          </a:p>
        </p:txBody>
      </p:sp>
      <p:sp>
        <p:nvSpPr>
          <p:cNvPr id="18" name="TextBox 18"/>
          <p:cNvSpPr txBox="1"/>
          <p:nvPr/>
        </p:nvSpPr>
        <p:spPr>
          <a:xfrm>
            <a:off x="6860017" y="275807"/>
            <a:ext cx="505420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IV. LUYỆN TẬP</a:t>
            </a:r>
          </a:p>
        </p:txBody>
      </p:sp>
      <p:pic>
        <p:nvPicPr>
          <p:cNvPr id="20" name="10 Second Countdown - After Effects">
            <a:hlinkClick r:id="" action="ppaction://media"/>
            <a:extLst>
              <a:ext uri="{FF2B5EF4-FFF2-40B4-BE49-F238E27FC236}">
                <a16:creationId xmlns:a16="http://schemas.microsoft.com/office/drawing/2014/main" xmlns="" id="{B937FB54-41B2-E7AB-8D18-79269858F5E2}"/>
              </a:ext>
            </a:extLst>
          </p:cNvPr>
          <p:cNvPicPr>
            <a:picLocks noChangeAspect="1"/>
          </p:cNvPicPr>
          <p:nvPr>
            <a:videoFile r:link="rId2"/>
            <p:extLst>
              <p:ext uri="{DAA4B4D4-6D71-4841-9C94-3DE7FCFB9230}">
                <p14:media xmlns:p14="http://schemas.microsoft.com/office/powerpoint/2010/main" r:embed="rId1"/>
              </p:ext>
            </p:extLst>
          </p:nvPr>
        </p:nvPicPr>
        <p:blipFill>
          <a:blip r:embed="rId15"/>
          <a:stretch>
            <a:fillRect/>
          </a:stretch>
        </p:blipFill>
        <p:spPr>
          <a:xfrm>
            <a:off x="13563600" y="4762500"/>
            <a:ext cx="2940050" cy="1652487"/>
          </a:xfrm>
          <a:prstGeom prst="rect">
            <a:avLst/>
          </a:prstGeom>
        </p:spPr>
      </p:pic>
      <p:sp>
        <p:nvSpPr>
          <p:cNvPr id="21" name="Oval 20">
            <a:extLst>
              <a:ext uri="{FF2B5EF4-FFF2-40B4-BE49-F238E27FC236}">
                <a16:creationId xmlns:a16="http://schemas.microsoft.com/office/drawing/2014/main" xmlns="" id="{101A414A-D85B-8DC6-ACD8-2AAF33BA5C44}"/>
              </a:ext>
            </a:extLst>
          </p:cNvPr>
          <p:cNvSpPr/>
          <p:nvPr/>
        </p:nvSpPr>
        <p:spPr>
          <a:xfrm>
            <a:off x="1676400" y="6591300"/>
            <a:ext cx="914400" cy="9144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0"/>
                                        </p:tgtEl>
                                      </p:cBhvr>
                                    </p:cmd>
                                  </p:childTnLst>
                                </p:cTn>
                              </p:par>
                            </p:childTnLst>
                          </p:cTn>
                        </p:par>
                      </p:childTnLst>
                    </p:cTn>
                  </p:par>
                </p:childTnLst>
              </p:cTn>
              <p:nextCondLst>
                <p:cond evt="onClick" delay="0">
                  <p:tgtEl>
                    <p:spTgt spid="20"/>
                  </p:tgtEl>
                </p:cond>
              </p:nextCondLst>
            </p:seq>
            <p:video>
              <p:cMediaNode vol="80000">
                <p:cTn id="18" fill="hold" display="0">
                  <p:stCondLst>
                    <p:cond delay="indefinite"/>
                  </p:stCondLst>
                </p:cTn>
                <p:tgtEl>
                  <p:spTgt spid="20"/>
                </p:tgtEl>
              </p:cMediaNode>
            </p:video>
          </p:childTnLst>
        </p:cTn>
      </p:par>
    </p:tnLst>
    <p:bldLst>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20361" y="0"/>
            <a:ext cx="18288000" cy="9784395"/>
          </a:xfrm>
          <a:custGeom>
            <a:avLst/>
            <a:gdLst/>
            <a:ahLst/>
            <a:cxnLst/>
            <a:rect l="l" t="t" r="r" b="b"/>
            <a:pathLst>
              <a:path w="18288000" h="9784395">
                <a:moveTo>
                  <a:pt x="0" y="0"/>
                </a:moveTo>
                <a:lnTo>
                  <a:pt x="18288000" y="0"/>
                </a:lnTo>
                <a:lnTo>
                  <a:pt x="18288000" y="9784395"/>
                </a:lnTo>
                <a:lnTo>
                  <a:pt x="0" y="978439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5353460" y="8403418"/>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4125727" y="363863"/>
            <a:ext cx="673407" cy="664837"/>
          </a:xfrm>
          <a:custGeom>
            <a:avLst/>
            <a:gdLst/>
            <a:ahLst/>
            <a:cxnLst/>
            <a:rect l="l" t="t" r="r" b="b"/>
            <a:pathLst>
              <a:path w="673407" h="664837">
                <a:moveTo>
                  <a:pt x="0" y="0"/>
                </a:moveTo>
                <a:lnTo>
                  <a:pt x="673407" y="0"/>
                </a:lnTo>
                <a:lnTo>
                  <a:pt x="673407" y="664837"/>
                </a:lnTo>
                <a:lnTo>
                  <a:pt x="0" y="66483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5171549" y="8772827"/>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7503947" y="1007462"/>
            <a:ext cx="818005" cy="8272077"/>
          </a:xfrm>
          <a:custGeom>
            <a:avLst/>
            <a:gdLst/>
            <a:ahLst/>
            <a:cxnLst/>
            <a:rect l="l" t="t" r="r" b="b"/>
            <a:pathLst>
              <a:path w="818005" h="8272077">
                <a:moveTo>
                  <a:pt x="0" y="0"/>
                </a:moveTo>
                <a:lnTo>
                  <a:pt x="818005" y="0"/>
                </a:lnTo>
                <a:lnTo>
                  <a:pt x="818005" y="8272076"/>
                </a:lnTo>
                <a:lnTo>
                  <a:pt x="0" y="827207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p:nvPr/>
        </p:nvGrpSpPr>
        <p:grpSpPr>
          <a:xfrm>
            <a:off x="1210712" y="1160923"/>
            <a:ext cx="16173030" cy="7965153"/>
            <a:chOff x="0" y="0"/>
            <a:chExt cx="4259564" cy="2097818"/>
          </a:xfrm>
        </p:grpSpPr>
        <p:sp>
          <p:nvSpPr>
            <p:cNvPr id="9" name="Freeform 9"/>
            <p:cNvSpPr/>
            <p:nvPr/>
          </p:nvSpPr>
          <p:spPr>
            <a:xfrm>
              <a:off x="0" y="0"/>
              <a:ext cx="4259564" cy="2097818"/>
            </a:xfrm>
            <a:custGeom>
              <a:avLst/>
              <a:gdLst/>
              <a:ahLst/>
              <a:cxnLst/>
              <a:rect l="l" t="t" r="r" b="b"/>
              <a:pathLst>
                <a:path w="4259564" h="2097818">
                  <a:moveTo>
                    <a:pt x="9574" y="0"/>
                  </a:moveTo>
                  <a:lnTo>
                    <a:pt x="4249990" y="0"/>
                  </a:lnTo>
                  <a:cubicBezTo>
                    <a:pt x="4252529" y="0"/>
                    <a:pt x="4254964" y="1009"/>
                    <a:pt x="4256760" y="2804"/>
                  </a:cubicBezTo>
                  <a:cubicBezTo>
                    <a:pt x="4258555" y="4600"/>
                    <a:pt x="4259564" y="7035"/>
                    <a:pt x="4259564" y="9574"/>
                  </a:cubicBezTo>
                  <a:lnTo>
                    <a:pt x="4259564" y="2088244"/>
                  </a:lnTo>
                  <a:cubicBezTo>
                    <a:pt x="4259564" y="2093532"/>
                    <a:pt x="4255277" y="2097818"/>
                    <a:pt x="4249990" y="2097818"/>
                  </a:cubicBezTo>
                  <a:lnTo>
                    <a:pt x="9574" y="2097818"/>
                  </a:lnTo>
                  <a:cubicBezTo>
                    <a:pt x="7035" y="2097818"/>
                    <a:pt x="4600" y="2096809"/>
                    <a:pt x="2804" y="2095014"/>
                  </a:cubicBezTo>
                  <a:cubicBezTo>
                    <a:pt x="1009" y="2093219"/>
                    <a:pt x="0" y="2090783"/>
                    <a:pt x="0" y="2088244"/>
                  </a:cubicBezTo>
                  <a:lnTo>
                    <a:pt x="0" y="9574"/>
                  </a:lnTo>
                  <a:cubicBezTo>
                    <a:pt x="0" y="7035"/>
                    <a:pt x="1009" y="4600"/>
                    <a:pt x="2804" y="2804"/>
                  </a:cubicBezTo>
                  <a:cubicBezTo>
                    <a:pt x="4600" y="1009"/>
                    <a:pt x="7035" y="0"/>
                    <a:pt x="9574" y="0"/>
                  </a:cubicBezTo>
                  <a:close/>
                </a:path>
              </a:pathLst>
            </a:custGeom>
            <a:solidFill>
              <a:srgbClr val="583B8A"/>
            </a:solidFill>
          </p:spPr>
        </p:sp>
        <p:sp>
          <p:nvSpPr>
            <p:cNvPr id="10" name="TextBox 10"/>
            <p:cNvSpPr txBox="1"/>
            <p:nvPr/>
          </p:nvSpPr>
          <p:spPr>
            <a:xfrm>
              <a:off x="0" y="-76200"/>
              <a:ext cx="812800" cy="889000"/>
            </a:xfrm>
            <a:prstGeom prst="rect">
              <a:avLst/>
            </a:prstGeom>
          </p:spPr>
          <p:txBody>
            <a:bodyPr lIns="50800" tIns="50800" rIns="50800" bIns="50800" rtlCol="0" anchor="ctr"/>
            <a:lstStyle/>
            <a:p>
              <a:pPr algn="just">
                <a:lnSpc>
                  <a:spcPts val="5459"/>
                </a:lnSpc>
              </a:pPr>
              <a:endParaRPr/>
            </a:p>
          </p:txBody>
        </p:sp>
      </p:grpSp>
      <p:grpSp>
        <p:nvGrpSpPr>
          <p:cNvPr id="11" name="Group 11"/>
          <p:cNvGrpSpPr/>
          <p:nvPr/>
        </p:nvGrpSpPr>
        <p:grpSpPr>
          <a:xfrm>
            <a:off x="6854017" y="1593776"/>
            <a:ext cx="7533477" cy="1163580"/>
            <a:chOff x="0" y="0"/>
            <a:chExt cx="1984126" cy="306457"/>
          </a:xfrm>
        </p:grpSpPr>
        <p:sp>
          <p:nvSpPr>
            <p:cNvPr id="12" name="Freeform 12"/>
            <p:cNvSpPr/>
            <p:nvPr/>
          </p:nvSpPr>
          <p:spPr>
            <a:xfrm>
              <a:off x="0" y="0"/>
              <a:ext cx="1984126" cy="306457"/>
            </a:xfrm>
            <a:custGeom>
              <a:avLst/>
              <a:gdLst/>
              <a:ahLst/>
              <a:cxnLst/>
              <a:rect l="l" t="t" r="r" b="b"/>
              <a:pathLst>
                <a:path w="1984126" h="306457">
                  <a:moveTo>
                    <a:pt x="52411" y="0"/>
                  </a:moveTo>
                  <a:lnTo>
                    <a:pt x="1931714" y="0"/>
                  </a:lnTo>
                  <a:cubicBezTo>
                    <a:pt x="1960660" y="0"/>
                    <a:pt x="1984126" y="23465"/>
                    <a:pt x="1984126" y="52411"/>
                  </a:cubicBezTo>
                  <a:lnTo>
                    <a:pt x="1984126" y="254046"/>
                  </a:lnTo>
                  <a:cubicBezTo>
                    <a:pt x="1984126" y="282992"/>
                    <a:pt x="1960660" y="306457"/>
                    <a:pt x="1931714" y="306457"/>
                  </a:cubicBezTo>
                  <a:lnTo>
                    <a:pt x="52411" y="306457"/>
                  </a:lnTo>
                  <a:cubicBezTo>
                    <a:pt x="23465" y="306457"/>
                    <a:pt x="0" y="282992"/>
                    <a:pt x="0" y="254046"/>
                  </a:cubicBezTo>
                  <a:lnTo>
                    <a:pt x="0" y="52411"/>
                  </a:lnTo>
                  <a:cubicBezTo>
                    <a:pt x="0" y="23465"/>
                    <a:pt x="23465" y="0"/>
                    <a:pt x="52411" y="0"/>
                  </a:cubicBezTo>
                  <a:close/>
                </a:path>
              </a:pathLst>
            </a:custGeom>
            <a:solidFill>
              <a:srgbClr val="82D5E8"/>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2091543" y="3522656"/>
            <a:ext cx="14948507" cy="4355867"/>
          </a:xfrm>
          <a:prstGeom prst="rect">
            <a:avLst/>
          </a:prstGeom>
        </p:spPr>
        <p:txBody>
          <a:bodyPr lIns="0" tIns="0" rIns="0" bIns="0" rtlCol="0" anchor="t">
            <a:spAutoFit/>
          </a:bodyPr>
          <a:lstStyle/>
          <a:p>
            <a:pPr algn="just">
              <a:lnSpc>
                <a:spcPts val="6980"/>
              </a:lnSpc>
            </a:pPr>
            <a:r>
              <a:rPr lang="en-US" sz="3899">
                <a:solidFill>
                  <a:srgbClr val="FFFFFF"/>
                </a:solidFill>
                <a:latin typeface="Roboto Condensed Bold"/>
              </a:rPr>
              <a:t>Học sinh lựa chọn một trong hai yêu cầu sau để viết đoạn văn 8-10 câu:</a:t>
            </a:r>
          </a:p>
          <a:p>
            <a:pPr algn="just">
              <a:lnSpc>
                <a:spcPts val="6980"/>
              </a:lnSpc>
            </a:pPr>
            <a:r>
              <a:rPr lang="en-US" sz="3899" b="1">
                <a:solidFill>
                  <a:srgbClr val="FFFFFF"/>
                </a:solidFill>
                <a:latin typeface="Roboto Condensed"/>
              </a:rPr>
              <a:t>Câu 1: </a:t>
            </a:r>
            <a:r>
              <a:rPr lang="en-US" sz="3899">
                <a:solidFill>
                  <a:srgbClr val="FFFFFF"/>
                </a:solidFill>
                <a:latin typeface="Roboto Condensed"/>
              </a:rPr>
              <a:t>Hãy kể lại những kỉ niệm đáng nhớ trong lòng em về một ngày tựu trường đã qua.</a:t>
            </a:r>
          </a:p>
          <a:p>
            <a:pPr algn="just">
              <a:lnSpc>
                <a:spcPts val="6980"/>
              </a:lnSpc>
            </a:pPr>
            <a:r>
              <a:rPr lang="en-US" sz="3899" b="1">
                <a:solidFill>
                  <a:srgbClr val="FFFFFF"/>
                </a:solidFill>
                <a:latin typeface="Roboto Condensed"/>
              </a:rPr>
              <a:t>Câu 2: </a:t>
            </a:r>
            <a:r>
              <a:rPr lang="en-US" sz="3899">
                <a:solidFill>
                  <a:srgbClr val="FFFFFF"/>
                </a:solidFill>
                <a:latin typeface="Roboto Condensed"/>
              </a:rPr>
              <a:t>Bằng sự trải nghiệm của bản thân, hãy tưởng tượng mình là người bạn tí hon ngồi cạnh nhân vật tôi trong truyện hôm ấy, em sẽ nói với tôi điều gì?</a:t>
            </a:r>
          </a:p>
        </p:txBody>
      </p:sp>
      <p:sp>
        <p:nvSpPr>
          <p:cNvPr id="15" name="Freeform 15"/>
          <p:cNvSpPr/>
          <p:nvPr/>
        </p:nvSpPr>
        <p:spPr>
          <a:xfrm>
            <a:off x="3462571" y="1134295"/>
            <a:ext cx="3319993" cy="2082541"/>
          </a:xfrm>
          <a:custGeom>
            <a:avLst/>
            <a:gdLst/>
            <a:ahLst/>
            <a:cxnLst/>
            <a:rect l="l" t="t" r="r" b="b"/>
            <a:pathLst>
              <a:path w="3319993" h="2082541">
                <a:moveTo>
                  <a:pt x="0" y="0"/>
                </a:moveTo>
                <a:lnTo>
                  <a:pt x="3319993" y="0"/>
                </a:lnTo>
                <a:lnTo>
                  <a:pt x="3319993" y="2082541"/>
                </a:lnTo>
                <a:lnTo>
                  <a:pt x="0" y="208254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6" name="TextBox 16"/>
          <p:cNvSpPr txBox="1"/>
          <p:nvPr/>
        </p:nvSpPr>
        <p:spPr>
          <a:xfrm>
            <a:off x="7239000" y="1790700"/>
            <a:ext cx="6774670" cy="849606"/>
          </a:xfrm>
          <a:prstGeom prst="rect">
            <a:avLst/>
          </a:prstGeom>
        </p:spPr>
        <p:txBody>
          <a:bodyPr lIns="0" tIns="0" rIns="0" bIns="0" rtlCol="0" anchor="t">
            <a:spAutoFit/>
          </a:bodyPr>
          <a:lstStyle/>
          <a:p>
            <a:pPr algn="ctr">
              <a:lnSpc>
                <a:spcPts val="6719"/>
              </a:lnSpc>
            </a:pPr>
            <a:r>
              <a:rPr lang="en-US" sz="4799">
                <a:solidFill>
                  <a:srgbClr val="000000"/>
                </a:solidFill>
                <a:latin typeface="#9Slide05 Aphrodite Pro"/>
              </a:rPr>
              <a:t>Kết nối đọc – viết</a:t>
            </a:r>
          </a:p>
        </p:txBody>
      </p:sp>
      <p:sp>
        <p:nvSpPr>
          <p:cNvPr id="17" name="TextBox 17"/>
          <p:cNvSpPr txBox="1"/>
          <p:nvPr/>
        </p:nvSpPr>
        <p:spPr>
          <a:xfrm>
            <a:off x="6740054" y="268613"/>
            <a:ext cx="4807893" cy="878006"/>
          </a:xfrm>
          <a:prstGeom prst="rect">
            <a:avLst/>
          </a:prstGeom>
        </p:spPr>
        <p:txBody>
          <a:bodyPr lIns="0" tIns="0" rIns="0" bIns="0" rtlCol="0" anchor="t">
            <a:spAutoFit/>
          </a:bodyPr>
          <a:lstStyle/>
          <a:p>
            <a:pPr algn="ctr">
              <a:lnSpc>
                <a:spcPts val="7250"/>
              </a:lnSpc>
            </a:pPr>
            <a:r>
              <a:rPr lang="en-US" sz="5178">
                <a:solidFill>
                  <a:srgbClr val="50128D"/>
                </a:solidFill>
                <a:latin typeface="Fraunces Bold"/>
              </a:rPr>
              <a:t>V. VẬN DỤNG</a:t>
            </a: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309383" y="607723"/>
            <a:ext cx="16959442" cy="9071555"/>
          </a:xfrm>
          <a:custGeom>
            <a:avLst/>
            <a:gdLst/>
            <a:ahLst/>
            <a:cxnLst/>
            <a:rect l="l" t="t" r="r" b="b"/>
            <a:pathLst>
              <a:path w="16959442" h="9071555">
                <a:moveTo>
                  <a:pt x="0" y="0"/>
                </a:moveTo>
                <a:lnTo>
                  <a:pt x="16959442" y="0"/>
                </a:lnTo>
                <a:lnTo>
                  <a:pt x="16959442" y="9071554"/>
                </a:lnTo>
                <a:lnTo>
                  <a:pt x="0" y="907155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7018745" y="986223"/>
            <a:ext cx="818005" cy="8272077"/>
          </a:xfrm>
          <a:custGeom>
            <a:avLst/>
            <a:gdLst/>
            <a:ahLst/>
            <a:cxnLst/>
            <a:rect l="l" t="t" r="r" b="b"/>
            <a:pathLst>
              <a:path w="818005" h="8272077">
                <a:moveTo>
                  <a:pt x="0" y="0"/>
                </a:moveTo>
                <a:lnTo>
                  <a:pt x="818005" y="0"/>
                </a:lnTo>
                <a:lnTo>
                  <a:pt x="818005" y="8272077"/>
                </a:lnTo>
                <a:lnTo>
                  <a:pt x="0" y="827207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nvGrpSpPr>
          <p:cNvPr id="5" name="Group 5"/>
          <p:cNvGrpSpPr/>
          <p:nvPr/>
        </p:nvGrpSpPr>
        <p:grpSpPr>
          <a:xfrm>
            <a:off x="1362346" y="607723"/>
            <a:ext cx="15563308" cy="8549839"/>
            <a:chOff x="0" y="0"/>
            <a:chExt cx="20751077" cy="11399786"/>
          </a:xfrm>
        </p:grpSpPr>
        <p:sp>
          <p:nvSpPr>
            <p:cNvPr id="6" name="Freeform 6"/>
            <p:cNvSpPr/>
            <p:nvPr/>
          </p:nvSpPr>
          <p:spPr>
            <a:xfrm>
              <a:off x="0" y="10004390"/>
              <a:ext cx="1413384" cy="1395396"/>
            </a:xfrm>
            <a:custGeom>
              <a:avLst/>
              <a:gdLst/>
              <a:ahLst/>
              <a:cxnLst/>
              <a:rect l="l" t="t" r="r" b="b"/>
              <a:pathLst>
                <a:path w="1413384" h="1395396">
                  <a:moveTo>
                    <a:pt x="0" y="0"/>
                  </a:moveTo>
                  <a:lnTo>
                    <a:pt x="1413384" y="0"/>
                  </a:lnTo>
                  <a:lnTo>
                    <a:pt x="1413384" y="1395396"/>
                  </a:lnTo>
                  <a:lnTo>
                    <a:pt x="0" y="13953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9337693" y="0"/>
              <a:ext cx="1413384" cy="1395396"/>
            </a:xfrm>
            <a:custGeom>
              <a:avLst/>
              <a:gdLst/>
              <a:ahLst/>
              <a:cxnLst/>
              <a:rect l="l" t="t" r="r" b="b"/>
              <a:pathLst>
                <a:path w="1413384" h="1395396">
                  <a:moveTo>
                    <a:pt x="0" y="0"/>
                  </a:moveTo>
                  <a:lnTo>
                    <a:pt x="1413384" y="0"/>
                  </a:lnTo>
                  <a:lnTo>
                    <a:pt x="1413384" y="1395396"/>
                  </a:lnTo>
                  <a:lnTo>
                    <a:pt x="0" y="13953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3844457" y="0"/>
              <a:ext cx="2981060" cy="672093"/>
            </a:xfrm>
            <a:custGeom>
              <a:avLst/>
              <a:gdLst/>
              <a:ahLst/>
              <a:cxnLst/>
              <a:rect l="l" t="t" r="r" b="b"/>
              <a:pathLst>
                <a:path w="2981060" h="672093">
                  <a:moveTo>
                    <a:pt x="0" y="0"/>
                  </a:moveTo>
                  <a:lnTo>
                    <a:pt x="2981060" y="0"/>
                  </a:lnTo>
                  <a:lnTo>
                    <a:pt x="2981060" y="672093"/>
                  </a:lnTo>
                  <a:lnTo>
                    <a:pt x="0" y="6720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706692" y="2058839"/>
              <a:ext cx="2168180" cy="2176093"/>
            </a:xfrm>
            <a:custGeom>
              <a:avLst/>
              <a:gdLst/>
              <a:ahLst/>
              <a:cxnLst/>
              <a:rect l="l" t="t" r="r" b="b"/>
              <a:pathLst>
                <a:path w="2168180" h="2176093">
                  <a:moveTo>
                    <a:pt x="0" y="0"/>
                  </a:moveTo>
                  <a:lnTo>
                    <a:pt x="2168180" y="0"/>
                  </a:lnTo>
                  <a:lnTo>
                    <a:pt x="2168180" y="2176093"/>
                  </a:lnTo>
                  <a:lnTo>
                    <a:pt x="0" y="217609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18374869" y="9735751"/>
              <a:ext cx="829814" cy="832842"/>
            </a:xfrm>
            <a:custGeom>
              <a:avLst/>
              <a:gdLst/>
              <a:ahLst/>
              <a:cxnLst/>
              <a:rect l="l" t="t" r="r" b="b"/>
              <a:pathLst>
                <a:path w="829814" h="832842">
                  <a:moveTo>
                    <a:pt x="0" y="0"/>
                  </a:moveTo>
                  <a:lnTo>
                    <a:pt x="829814" y="0"/>
                  </a:lnTo>
                  <a:lnTo>
                    <a:pt x="829814" y="832842"/>
                  </a:lnTo>
                  <a:lnTo>
                    <a:pt x="0" y="83284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19483585" y="8878698"/>
              <a:ext cx="1121599" cy="1125692"/>
            </a:xfrm>
            <a:custGeom>
              <a:avLst/>
              <a:gdLst/>
              <a:ahLst/>
              <a:cxnLst/>
              <a:rect l="l" t="t" r="r" b="b"/>
              <a:pathLst>
                <a:path w="1121599" h="1125692">
                  <a:moveTo>
                    <a:pt x="0" y="0"/>
                  </a:moveTo>
                  <a:lnTo>
                    <a:pt x="1121599" y="0"/>
                  </a:lnTo>
                  <a:lnTo>
                    <a:pt x="1121599" y="1125692"/>
                  </a:lnTo>
                  <a:lnTo>
                    <a:pt x="0" y="112569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19337693" y="10274093"/>
              <a:ext cx="1121599" cy="1125692"/>
            </a:xfrm>
            <a:custGeom>
              <a:avLst/>
              <a:gdLst/>
              <a:ahLst/>
              <a:cxnLst/>
              <a:rect l="l" t="t" r="r" b="b"/>
              <a:pathLst>
                <a:path w="1121599" h="1125692">
                  <a:moveTo>
                    <a:pt x="0" y="0"/>
                  </a:moveTo>
                  <a:lnTo>
                    <a:pt x="1121599" y="0"/>
                  </a:lnTo>
                  <a:lnTo>
                    <a:pt x="1121599" y="1125693"/>
                  </a:lnTo>
                  <a:lnTo>
                    <a:pt x="0" y="112569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sp>
        <p:nvSpPr>
          <p:cNvPr id="15" name="TextBox 15"/>
          <p:cNvSpPr txBox="1"/>
          <p:nvPr/>
        </p:nvSpPr>
        <p:spPr>
          <a:xfrm>
            <a:off x="2057400" y="3924300"/>
            <a:ext cx="8542474" cy="2407287"/>
          </a:xfrm>
          <a:prstGeom prst="rect">
            <a:avLst/>
          </a:prstGeom>
        </p:spPr>
        <p:txBody>
          <a:bodyPr lIns="0" tIns="0" rIns="0" bIns="0" rtlCol="0" anchor="t">
            <a:spAutoFit/>
          </a:bodyPr>
          <a:lstStyle/>
          <a:p>
            <a:pPr algn="ctr">
              <a:lnSpc>
                <a:spcPts val="6439"/>
              </a:lnSpc>
              <a:spcBef>
                <a:spcPct val="0"/>
              </a:spcBef>
            </a:pPr>
            <a:r>
              <a:rPr lang="en-US" sz="4599">
                <a:solidFill>
                  <a:srgbClr val="583B8A"/>
                </a:solidFill>
                <a:latin typeface="Roboto Condensed Bold"/>
              </a:rPr>
              <a:t>Chuẩn bị văn bản 2:</a:t>
            </a:r>
          </a:p>
          <a:p>
            <a:pPr algn="ctr">
              <a:lnSpc>
                <a:spcPts val="6439"/>
              </a:lnSpc>
              <a:spcBef>
                <a:spcPct val="0"/>
              </a:spcBef>
            </a:pPr>
            <a:r>
              <a:rPr lang="en-US" sz="4599">
                <a:solidFill>
                  <a:srgbClr val="583B8A"/>
                </a:solidFill>
                <a:latin typeface="Roboto Condensed Bold"/>
              </a:rPr>
              <a:t> Đọc mở rộng văn bản cùng thể loại: </a:t>
            </a:r>
            <a:r>
              <a:rPr lang="en-US" sz="4599">
                <a:solidFill>
                  <a:srgbClr val="583B8A"/>
                </a:solidFill>
                <a:latin typeface="Roboto Condensed Bold Italics"/>
              </a:rPr>
              <a:t>Gió lạnh đầu mùa</a:t>
            </a:r>
            <a:r>
              <a:rPr lang="en-US" sz="4599">
                <a:solidFill>
                  <a:srgbClr val="583B8A"/>
                </a:solidFill>
                <a:latin typeface="Roboto Condensed Bold"/>
              </a:rPr>
              <a:t>.</a:t>
            </a:r>
          </a:p>
        </p:txBody>
      </p:sp>
      <p:sp>
        <p:nvSpPr>
          <p:cNvPr id="16" name="TextBox 16"/>
          <p:cNvSpPr txBox="1"/>
          <p:nvPr/>
        </p:nvSpPr>
        <p:spPr>
          <a:xfrm>
            <a:off x="5049772" y="2407288"/>
            <a:ext cx="5652657" cy="1034589"/>
          </a:xfrm>
          <a:prstGeom prst="rect">
            <a:avLst/>
          </a:prstGeom>
        </p:spPr>
        <p:txBody>
          <a:bodyPr lIns="0" tIns="0" rIns="0" bIns="0" rtlCol="0" anchor="t">
            <a:spAutoFit/>
          </a:bodyPr>
          <a:lstStyle/>
          <a:p>
            <a:pPr algn="ctr">
              <a:lnSpc>
                <a:spcPts val="8524"/>
              </a:lnSpc>
            </a:pPr>
            <a:r>
              <a:rPr lang="en-US" sz="6088">
                <a:solidFill>
                  <a:srgbClr val="50128D"/>
                </a:solidFill>
                <a:latin typeface="Fraunces Bold"/>
              </a:rPr>
              <a:t>V. VẬN DỤNG</a:t>
            </a:r>
          </a:p>
        </p:txBody>
      </p:sp>
      <p:pic>
        <p:nvPicPr>
          <p:cNvPr id="2050" name="Picture 2" descr="Gió lạnh đầu mùa | Truyện ngắn Thạch Lam">
            <a:extLst>
              <a:ext uri="{FF2B5EF4-FFF2-40B4-BE49-F238E27FC236}">
                <a16:creationId xmlns:a16="http://schemas.microsoft.com/office/drawing/2014/main" xmlns="" id="{6DE74150-6E87-AC45-9B5A-1AD66A5072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49000" y="3924300"/>
            <a:ext cx="5147734" cy="2895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15326332" y="9258300"/>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5" name="Picture 5"/>
          <p:cNvPicPr>
            <a:picLocks noChangeAspect="1"/>
          </p:cNvPicPr>
          <p:nvPr/>
        </p:nvPicPr>
        <p:blipFill>
          <a:blip r:embed="rId9"/>
          <a:srcRect/>
          <a:stretch>
            <a:fillRect/>
          </a:stretch>
        </p:blipFill>
        <p:spPr>
          <a:xfrm>
            <a:off x="10616120" y="634867"/>
            <a:ext cx="1255813" cy="1218139"/>
          </a:xfrm>
          <a:prstGeom prst="rect">
            <a:avLst/>
          </a:prstGeom>
        </p:spPr>
      </p:pic>
      <p:pic>
        <p:nvPicPr>
          <p:cNvPr id="6" name="Picture 6"/>
          <p:cNvPicPr>
            <a:picLocks noChangeAspect="1"/>
          </p:cNvPicPr>
          <p:nvPr/>
        </p:nvPicPr>
        <p:blipFill>
          <a:blip r:embed="rId9"/>
          <a:srcRect/>
          <a:stretch>
            <a:fillRect/>
          </a:stretch>
        </p:blipFill>
        <p:spPr>
          <a:xfrm>
            <a:off x="16631394" y="634867"/>
            <a:ext cx="1255813" cy="1218139"/>
          </a:xfrm>
          <a:prstGeom prst="rect">
            <a:avLst/>
          </a:prstGeom>
        </p:spPr>
      </p:pic>
      <p:grpSp>
        <p:nvGrpSpPr>
          <p:cNvPr id="7" name="Group 7"/>
          <p:cNvGrpSpPr/>
          <p:nvPr/>
        </p:nvGrpSpPr>
        <p:grpSpPr>
          <a:xfrm>
            <a:off x="5125165" y="2193257"/>
            <a:ext cx="12134135" cy="6386703"/>
            <a:chOff x="0" y="0"/>
            <a:chExt cx="3195821" cy="1682095"/>
          </a:xfrm>
        </p:grpSpPr>
        <p:sp>
          <p:nvSpPr>
            <p:cNvPr id="8" name="Freeform 8"/>
            <p:cNvSpPr/>
            <p:nvPr/>
          </p:nvSpPr>
          <p:spPr>
            <a:xfrm>
              <a:off x="0" y="0"/>
              <a:ext cx="3195821" cy="1682095"/>
            </a:xfrm>
            <a:custGeom>
              <a:avLst/>
              <a:gdLst/>
              <a:ahLst/>
              <a:cxnLst/>
              <a:rect l="l" t="t" r="r" b="b"/>
              <a:pathLst>
                <a:path w="3195821" h="1682095">
                  <a:moveTo>
                    <a:pt x="12761" y="0"/>
                  </a:moveTo>
                  <a:lnTo>
                    <a:pt x="3183061" y="0"/>
                  </a:lnTo>
                  <a:cubicBezTo>
                    <a:pt x="3190108" y="0"/>
                    <a:pt x="3195821" y="5713"/>
                    <a:pt x="3195821" y="12761"/>
                  </a:cubicBezTo>
                  <a:lnTo>
                    <a:pt x="3195821" y="1669334"/>
                  </a:lnTo>
                  <a:cubicBezTo>
                    <a:pt x="3195821" y="1672718"/>
                    <a:pt x="3194477" y="1675964"/>
                    <a:pt x="3192084" y="1678357"/>
                  </a:cubicBezTo>
                  <a:cubicBezTo>
                    <a:pt x="3189691" y="1680750"/>
                    <a:pt x="3186445" y="1682095"/>
                    <a:pt x="3183061" y="1682095"/>
                  </a:cubicBezTo>
                  <a:lnTo>
                    <a:pt x="12761" y="1682095"/>
                  </a:lnTo>
                  <a:cubicBezTo>
                    <a:pt x="9376" y="1682095"/>
                    <a:pt x="6131" y="1680750"/>
                    <a:pt x="3737" y="1678357"/>
                  </a:cubicBezTo>
                  <a:cubicBezTo>
                    <a:pt x="1344" y="1675964"/>
                    <a:pt x="0" y="1672718"/>
                    <a:pt x="0" y="1669334"/>
                  </a:cubicBezTo>
                  <a:lnTo>
                    <a:pt x="0" y="12761"/>
                  </a:lnTo>
                  <a:cubicBezTo>
                    <a:pt x="0" y="9376"/>
                    <a:pt x="1344" y="6131"/>
                    <a:pt x="3737" y="3737"/>
                  </a:cubicBezTo>
                  <a:cubicBezTo>
                    <a:pt x="6131" y="1344"/>
                    <a:pt x="9376" y="0"/>
                    <a:pt x="12761"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6417156" y="7806959"/>
            <a:ext cx="1470051" cy="1451341"/>
          </a:xfrm>
          <a:custGeom>
            <a:avLst/>
            <a:gdLst/>
            <a:ahLst/>
            <a:cxnLst/>
            <a:rect l="l" t="t" r="r" b="b"/>
            <a:pathLst>
              <a:path w="1470051" h="1451341">
                <a:moveTo>
                  <a:pt x="0" y="0"/>
                </a:moveTo>
                <a:lnTo>
                  <a:pt x="1470050" y="0"/>
                </a:lnTo>
                <a:lnTo>
                  <a:pt x="1470050" y="1451341"/>
                </a:lnTo>
                <a:lnTo>
                  <a:pt x="0" y="14513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a:off x="15647930" y="828735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12" name="Group 12"/>
          <p:cNvGrpSpPr/>
          <p:nvPr/>
        </p:nvGrpSpPr>
        <p:grpSpPr>
          <a:xfrm>
            <a:off x="1346213" y="610045"/>
            <a:ext cx="4899236" cy="4899236"/>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B390DB"/>
            </a:solidFill>
          </p:spPr>
        </p:sp>
        <p:sp>
          <p:nvSpPr>
            <p:cNvPr id="14" name="TextBox 14"/>
            <p:cNvSpPr txBox="1"/>
            <p:nvPr/>
          </p:nvSpPr>
          <p:spPr>
            <a:xfrm>
              <a:off x="127000" y="31750"/>
              <a:ext cx="558800" cy="654050"/>
            </a:xfrm>
            <a:prstGeom prst="rect">
              <a:avLst/>
            </a:prstGeom>
          </p:spPr>
          <p:txBody>
            <a:bodyPr lIns="50800" tIns="50800" rIns="50800" bIns="50800" rtlCol="0" anchor="ctr"/>
            <a:lstStyle/>
            <a:p>
              <a:pPr algn="ctr">
                <a:lnSpc>
                  <a:spcPts val="6299"/>
                </a:lnSpc>
              </a:pPr>
              <a:r>
                <a:rPr lang="en-US" sz="4499">
                  <a:solidFill>
                    <a:srgbClr val="50128D"/>
                  </a:solidFill>
                  <a:latin typeface="Roboto Condensed Bold"/>
                </a:rPr>
                <a:t>Truyện</a:t>
              </a:r>
            </a:p>
            <a:p>
              <a:pPr algn="ctr">
                <a:lnSpc>
                  <a:spcPts val="6299"/>
                </a:lnSpc>
              </a:pPr>
              <a:r>
                <a:rPr lang="en-US" sz="4499">
                  <a:solidFill>
                    <a:srgbClr val="50128D"/>
                  </a:solidFill>
                  <a:latin typeface="Roboto Condensed Bold"/>
                </a:rPr>
                <a:t>ngắn</a:t>
              </a:r>
            </a:p>
          </p:txBody>
        </p:sp>
      </p:grpSp>
      <p:sp>
        <p:nvSpPr>
          <p:cNvPr id="15" name="TextBox 15"/>
          <p:cNvSpPr txBox="1"/>
          <p:nvPr/>
        </p:nvSpPr>
        <p:spPr>
          <a:xfrm>
            <a:off x="5839535" y="3716778"/>
            <a:ext cx="10808984" cy="3187262"/>
          </a:xfrm>
          <a:prstGeom prst="rect">
            <a:avLst/>
          </a:prstGeom>
        </p:spPr>
        <p:txBody>
          <a:bodyPr lIns="0" tIns="0" rIns="0" bIns="0" rtlCol="0" anchor="t">
            <a:spAutoFit/>
          </a:bodyPr>
          <a:lstStyle/>
          <a:p>
            <a:pPr algn="just">
              <a:lnSpc>
                <a:spcPts val="6399"/>
              </a:lnSpc>
            </a:pPr>
            <a:r>
              <a:rPr lang="en-US" sz="3999">
                <a:solidFill>
                  <a:srgbClr val="50128D"/>
                </a:solidFill>
                <a:latin typeface="Roboto Condensed"/>
              </a:rPr>
              <a:t> _______________là thể loại cỡ nhỏ của văn xuôi hư cấu, thường phản ánh một “khoảnh khắc”, một tình huống độc đáo, một sự kiện gây ấn tượng mạnh, có ý nghĩa nhất trong cuộc đời nhân vật.</a:t>
            </a:r>
          </a:p>
        </p:txBody>
      </p:sp>
      <p:sp>
        <p:nvSpPr>
          <p:cNvPr id="16" name="TextBox 16"/>
          <p:cNvSpPr txBox="1"/>
          <p:nvPr/>
        </p:nvSpPr>
        <p:spPr>
          <a:xfrm>
            <a:off x="12067975" y="368167"/>
            <a:ext cx="4367377" cy="1656971"/>
          </a:xfrm>
          <a:prstGeom prst="rect">
            <a:avLst/>
          </a:prstGeom>
        </p:spPr>
        <p:txBody>
          <a:bodyPr lIns="0" tIns="0" rIns="0" bIns="0" rtlCol="0" anchor="t">
            <a:spAutoFit/>
          </a:bodyPr>
          <a:lstStyle/>
          <a:p>
            <a:pPr algn="ctr">
              <a:lnSpc>
                <a:spcPts val="12825"/>
              </a:lnSpc>
            </a:pPr>
            <a:r>
              <a:rPr lang="en-US" sz="9161">
                <a:solidFill>
                  <a:srgbClr val="50128D"/>
                </a:solidFill>
                <a:latin typeface="#9Slide06 SVNKarlita"/>
              </a:rPr>
              <a:t>Tôi là ai?</a:t>
            </a:r>
          </a:p>
        </p:txBody>
      </p:sp>
      <p:pic>
        <p:nvPicPr>
          <p:cNvPr id="18" name="10 Second Countdown - After Effects">
            <a:hlinkClick r:id="" action="ppaction://media"/>
            <a:extLst>
              <a:ext uri="{FF2B5EF4-FFF2-40B4-BE49-F238E27FC236}">
                <a16:creationId xmlns:a16="http://schemas.microsoft.com/office/drawing/2014/main" xmlns="" id="{4343AE31-AC79-8988-ADD2-BE9FA5A01A92}"/>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752600" y="5753100"/>
            <a:ext cx="2940050" cy="1652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2000"/>
                                  </p:stCondLst>
                                  <p:childTnLst>
                                    <p:cmd type="call" cmd="playFrom(0.0)">
                                      <p:cBhvr>
                                        <p:cTn id="6" dur="10449"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80">
                                          <p:stCondLst>
                                            <p:cond delay="0"/>
                                          </p:stCondLst>
                                        </p:cTn>
                                        <p:tgtEl>
                                          <p:spTgt spid="12"/>
                                        </p:tgtEl>
                                      </p:cBhvr>
                                    </p:animEffect>
                                    <p:anim calcmode="lin" valueType="num">
                                      <p:cBhvr>
                                        <p:cTn id="1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7" dur="26">
                                          <p:stCondLst>
                                            <p:cond delay="650"/>
                                          </p:stCondLst>
                                        </p:cTn>
                                        <p:tgtEl>
                                          <p:spTgt spid="12"/>
                                        </p:tgtEl>
                                      </p:cBhvr>
                                      <p:to x="100000" y="60000"/>
                                    </p:animScale>
                                    <p:animScale>
                                      <p:cBhvr>
                                        <p:cTn id="18" dur="166" decel="50000">
                                          <p:stCondLst>
                                            <p:cond delay="676"/>
                                          </p:stCondLst>
                                        </p:cTn>
                                        <p:tgtEl>
                                          <p:spTgt spid="12"/>
                                        </p:tgtEl>
                                      </p:cBhvr>
                                      <p:to x="100000" y="100000"/>
                                    </p:animScale>
                                    <p:animScale>
                                      <p:cBhvr>
                                        <p:cTn id="19" dur="26">
                                          <p:stCondLst>
                                            <p:cond delay="1312"/>
                                          </p:stCondLst>
                                        </p:cTn>
                                        <p:tgtEl>
                                          <p:spTgt spid="12"/>
                                        </p:tgtEl>
                                      </p:cBhvr>
                                      <p:to x="100000" y="80000"/>
                                    </p:animScale>
                                    <p:animScale>
                                      <p:cBhvr>
                                        <p:cTn id="20" dur="166" decel="50000">
                                          <p:stCondLst>
                                            <p:cond delay="1338"/>
                                          </p:stCondLst>
                                        </p:cTn>
                                        <p:tgtEl>
                                          <p:spTgt spid="12"/>
                                        </p:tgtEl>
                                      </p:cBhvr>
                                      <p:to x="100000" y="100000"/>
                                    </p:animScale>
                                    <p:animScale>
                                      <p:cBhvr>
                                        <p:cTn id="21" dur="26">
                                          <p:stCondLst>
                                            <p:cond delay="1642"/>
                                          </p:stCondLst>
                                        </p:cTn>
                                        <p:tgtEl>
                                          <p:spTgt spid="12"/>
                                        </p:tgtEl>
                                      </p:cBhvr>
                                      <p:to x="100000" y="90000"/>
                                    </p:animScale>
                                    <p:animScale>
                                      <p:cBhvr>
                                        <p:cTn id="22" dur="166" decel="50000">
                                          <p:stCondLst>
                                            <p:cond delay="1668"/>
                                          </p:stCondLst>
                                        </p:cTn>
                                        <p:tgtEl>
                                          <p:spTgt spid="12"/>
                                        </p:tgtEl>
                                      </p:cBhvr>
                                      <p:to x="100000" y="100000"/>
                                    </p:animScale>
                                    <p:animScale>
                                      <p:cBhvr>
                                        <p:cTn id="23" dur="26">
                                          <p:stCondLst>
                                            <p:cond delay="1808"/>
                                          </p:stCondLst>
                                        </p:cTn>
                                        <p:tgtEl>
                                          <p:spTgt spid="12"/>
                                        </p:tgtEl>
                                      </p:cBhvr>
                                      <p:to x="100000" y="95000"/>
                                    </p:animScale>
                                    <p:animScale>
                                      <p:cBhvr>
                                        <p:cTn id="24"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10935"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2126964" y="7033622"/>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463140" y="1028700"/>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2446604" y="8148979"/>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146660" y="183277"/>
            <a:ext cx="3054592" cy="2427012"/>
          </a:xfrm>
          <a:custGeom>
            <a:avLst/>
            <a:gdLst/>
            <a:ahLst/>
            <a:cxnLst/>
            <a:rect l="l" t="t" r="r" b="b"/>
            <a:pathLst>
              <a:path w="3054592" h="2427012">
                <a:moveTo>
                  <a:pt x="0" y="0"/>
                </a:moveTo>
                <a:lnTo>
                  <a:pt x="3054591" y="0"/>
                </a:lnTo>
                <a:lnTo>
                  <a:pt x="3054591" y="2427012"/>
                </a:lnTo>
                <a:lnTo>
                  <a:pt x="0" y="24270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11381126" y="3589564"/>
            <a:ext cx="7441595" cy="6697436"/>
          </a:xfrm>
          <a:custGeom>
            <a:avLst/>
            <a:gdLst/>
            <a:ahLst/>
            <a:cxnLst/>
            <a:rect l="l" t="t" r="r" b="b"/>
            <a:pathLst>
              <a:path w="7441595" h="6697436">
                <a:moveTo>
                  <a:pt x="0" y="0"/>
                </a:moveTo>
                <a:lnTo>
                  <a:pt x="7441595" y="0"/>
                </a:lnTo>
                <a:lnTo>
                  <a:pt x="7441595" y="6697436"/>
                </a:lnTo>
                <a:lnTo>
                  <a:pt x="0" y="66974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2938336" y="2997889"/>
            <a:ext cx="8632684" cy="1259550"/>
          </a:xfrm>
          <a:prstGeom prst="rect">
            <a:avLst/>
          </a:prstGeom>
        </p:spPr>
        <p:txBody>
          <a:bodyPr lIns="0" tIns="0" rIns="0" bIns="0" rtlCol="0" anchor="t">
            <a:spAutoFit/>
          </a:bodyPr>
          <a:lstStyle/>
          <a:p>
            <a:pPr algn="ctr">
              <a:lnSpc>
                <a:spcPts val="9759"/>
              </a:lnSpc>
            </a:pPr>
            <a:r>
              <a:rPr lang="en-US" sz="8792" spc="290">
                <a:solidFill>
                  <a:srgbClr val="583B8A"/>
                </a:solidFill>
                <a:latin typeface="Wedges"/>
              </a:rPr>
              <a:t>bài 1:</a:t>
            </a:r>
          </a:p>
        </p:txBody>
      </p:sp>
      <p:sp>
        <p:nvSpPr>
          <p:cNvPr id="10" name="TextBox 10"/>
          <p:cNvSpPr txBox="1"/>
          <p:nvPr/>
        </p:nvSpPr>
        <p:spPr>
          <a:xfrm>
            <a:off x="1954872" y="4027364"/>
            <a:ext cx="10646518" cy="1901777"/>
          </a:xfrm>
          <a:prstGeom prst="rect">
            <a:avLst/>
          </a:prstGeom>
        </p:spPr>
        <p:txBody>
          <a:bodyPr lIns="0" tIns="0" rIns="0" bIns="0" rtlCol="0" anchor="t">
            <a:spAutoFit/>
          </a:bodyPr>
          <a:lstStyle/>
          <a:p>
            <a:pPr algn="just">
              <a:lnSpc>
                <a:spcPts val="15999"/>
              </a:lnSpc>
            </a:pPr>
            <a:r>
              <a:rPr lang="en-US" sz="9999">
                <a:solidFill>
                  <a:srgbClr val="50128D"/>
                </a:solidFill>
                <a:latin typeface="Fraunces Bold"/>
              </a:rPr>
              <a:t>TRUYỆN NGẮN</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0" y="368992"/>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6368182" y="8789388"/>
            <a:ext cx="2074287" cy="467657"/>
          </a:xfrm>
          <a:custGeom>
            <a:avLst/>
            <a:gdLst/>
            <a:ahLst/>
            <a:cxnLst/>
            <a:rect l="l" t="t" r="r" b="b"/>
            <a:pathLst>
              <a:path w="2074287" h="467657">
                <a:moveTo>
                  <a:pt x="0" y="0"/>
                </a:moveTo>
                <a:lnTo>
                  <a:pt x="2074288" y="0"/>
                </a:lnTo>
                <a:lnTo>
                  <a:pt x="2074288"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6421862" y="7252399"/>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6" name="Group 6"/>
          <p:cNvGrpSpPr/>
          <p:nvPr/>
        </p:nvGrpSpPr>
        <p:grpSpPr>
          <a:xfrm>
            <a:off x="1529869" y="1028700"/>
            <a:ext cx="13787532" cy="1133207"/>
            <a:chOff x="0" y="0"/>
            <a:chExt cx="3631284" cy="298458"/>
          </a:xfrm>
        </p:grpSpPr>
        <p:sp>
          <p:nvSpPr>
            <p:cNvPr id="7" name="Freeform 7"/>
            <p:cNvSpPr/>
            <p:nvPr/>
          </p:nvSpPr>
          <p:spPr>
            <a:xfrm>
              <a:off x="0" y="0"/>
              <a:ext cx="3631284" cy="298458"/>
            </a:xfrm>
            <a:custGeom>
              <a:avLst/>
              <a:gdLst/>
              <a:ahLst/>
              <a:cxnLst/>
              <a:rect l="l" t="t" r="r" b="b"/>
              <a:pathLst>
                <a:path w="3631284" h="298458">
                  <a:moveTo>
                    <a:pt x="11230" y="0"/>
                  </a:moveTo>
                  <a:lnTo>
                    <a:pt x="3620054" y="0"/>
                  </a:lnTo>
                  <a:cubicBezTo>
                    <a:pt x="3626256" y="0"/>
                    <a:pt x="3631284" y="5028"/>
                    <a:pt x="3631284" y="11230"/>
                  </a:cubicBezTo>
                  <a:lnTo>
                    <a:pt x="3631284" y="287228"/>
                  </a:lnTo>
                  <a:cubicBezTo>
                    <a:pt x="3631284" y="290206"/>
                    <a:pt x="3630101" y="293063"/>
                    <a:pt x="3627995" y="295169"/>
                  </a:cubicBezTo>
                  <a:cubicBezTo>
                    <a:pt x="3625889" y="297275"/>
                    <a:pt x="3623032" y="298458"/>
                    <a:pt x="3620054" y="298458"/>
                  </a:cubicBezTo>
                  <a:lnTo>
                    <a:pt x="11230" y="298458"/>
                  </a:lnTo>
                  <a:cubicBezTo>
                    <a:pt x="5028" y="298458"/>
                    <a:pt x="0" y="293430"/>
                    <a:pt x="0" y="287228"/>
                  </a:cubicBezTo>
                  <a:lnTo>
                    <a:pt x="0" y="11230"/>
                  </a:lnTo>
                  <a:cubicBezTo>
                    <a:pt x="0" y="8252"/>
                    <a:pt x="1183" y="5395"/>
                    <a:pt x="3289" y="3289"/>
                  </a:cubicBezTo>
                  <a:cubicBezTo>
                    <a:pt x="5395" y="1183"/>
                    <a:pt x="8252" y="0"/>
                    <a:pt x="11230" y="0"/>
                  </a:cubicBezTo>
                  <a:close/>
                </a:path>
              </a:pathLst>
            </a:custGeom>
            <a:solidFill>
              <a:srgbClr val="DCCBFF"/>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901192" y="1037434"/>
            <a:ext cx="13124601" cy="955573"/>
          </a:xfrm>
          <a:prstGeom prst="rect">
            <a:avLst/>
          </a:prstGeom>
        </p:spPr>
        <p:txBody>
          <a:bodyPr lIns="0" tIns="0" rIns="0" bIns="0" rtlCol="0" anchor="t">
            <a:spAutoFit/>
          </a:bodyPr>
          <a:lstStyle/>
          <a:p>
            <a:pPr algn="just">
              <a:lnSpc>
                <a:spcPts val="8000"/>
              </a:lnSpc>
            </a:pPr>
            <a:r>
              <a:rPr lang="en-US" sz="5000">
                <a:solidFill>
                  <a:srgbClr val="50128D"/>
                </a:solidFill>
                <a:latin typeface="Fraunces Bold"/>
              </a:rPr>
              <a:t>TRI THỨC VỀ THỂ LOẠI TRUYỆN NGẮN</a:t>
            </a:r>
          </a:p>
        </p:txBody>
      </p:sp>
      <p:sp>
        <p:nvSpPr>
          <p:cNvPr id="10" name="Freeform 10"/>
          <p:cNvSpPr/>
          <p:nvPr/>
        </p:nvSpPr>
        <p:spPr>
          <a:xfrm>
            <a:off x="860222" y="7061454"/>
            <a:ext cx="3172764" cy="3225546"/>
          </a:xfrm>
          <a:custGeom>
            <a:avLst/>
            <a:gdLst/>
            <a:ahLst/>
            <a:cxnLst/>
            <a:rect l="l" t="t" r="r" b="b"/>
            <a:pathLst>
              <a:path w="3172764" h="3225546">
                <a:moveTo>
                  <a:pt x="0" y="0"/>
                </a:moveTo>
                <a:lnTo>
                  <a:pt x="3172764" y="0"/>
                </a:lnTo>
                <a:lnTo>
                  <a:pt x="3172764" y="3225546"/>
                </a:lnTo>
                <a:lnTo>
                  <a:pt x="0" y="32255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a:off x="15025793" y="439344"/>
            <a:ext cx="2684779" cy="2133179"/>
          </a:xfrm>
          <a:custGeom>
            <a:avLst/>
            <a:gdLst/>
            <a:ahLst/>
            <a:cxnLst/>
            <a:rect l="l" t="t" r="r" b="b"/>
            <a:pathLst>
              <a:path w="2684779" h="2133179">
                <a:moveTo>
                  <a:pt x="0" y="0"/>
                </a:moveTo>
                <a:lnTo>
                  <a:pt x="2684779" y="0"/>
                </a:lnTo>
                <a:lnTo>
                  <a:pt x="2684779" y="2133178"/>
                </a:lnTo>
                <a:lnTo>
                  <a:pt x="0" y="213317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2" name="Group 12"/>
          <p:cNvGrpSpPr/>
          <p:nvPr/>
        </p:nvGrpSpPr>
        <p:grpSpPr>
          <a:xfrm>
            <a:off x="2819402" y="3055489"/>
            <a:ext cx="14554198" cy="5624871"/>
            <a:chOff x="-96482" y="0"/>
            <a:chExt cx="3368420" cy="1481448"/>
          </a:xfrm>
        </p:grpSpPr>
        <p:sp>
          <p:nvSpPr>
            <p:cNvPr id="13" name="Freeform 13"/>
            <p:cNvSpPr/>
            <p:nvPr/>
          </p:nvSpPr>
          <p:spPr>
            <a:xfrm>
              <a:off x="0" y="0"/>
              <a:ext cx="3271938" cy="1481448"/>
            </a:xfrm>
            <a:custGeom>
              <a:avLst/>
              <a:gdLst/>
              <a:ahLst/>
              <a:cxnLst/>
              <a:rect l="l" t="t" r="r" b="b"/>
              <a:pathLst>
                <a:path w="3271938" h="1481448">
                  <a:moveTo>
                    <a:pt x="12464" y="0"/>
                  </a:moveTo>
                  <a:lnTo>
                    <a:pt x="3259475" y="0"/>
                  </a:lnTo>
                  <a:cubicBezTo>
                    <a:pt x="3262780" y="0"/>
                    <a:pt x="3265950" y="1313"/>
                    <a:pt x="3268288" y="3651"/>
                  </a:cubicBezTo>
                  <a:cubicBezTo>
                    <a:pt x="3270625" y="5988"/>
                    <a:pt x="3271938" y="9158"/>
                    <a:pt x="3271938" y="12464"/>
                  </a:cubicBezTo>
                  <a:lnTo>
                    <a:pt x="3271938" y="1468984"/>
                  </a:lnTo>
                  <a:cubicBezTo>
                    <a:pt x="3271938" y="1472289"/>
                    <a:pt x="3270625" y="1475460"/>
                    <a:pt x="3268288" y="1477797"/>
                  </a:cubicBezTo>
                  <a:cubicBezTo>
                    <a:pt x="3265950" y="1480135"/>
                    <a:pt x="3262780" y="1481448"/>
                    <a:pt x="3259475" y="1481448"/>
                  </a:cubicBezTo>
                  <a:lnTo>
                    <a:pt x="12464" y="1481448"/>
                  </a:lnTo>
                  <a:cubicBezTo>
                    <a:pt x="9158" y="1481448"/>
                    <a:pt x="5988" y="1480135"/>
                    <a:pt x="3651" y="1477797"/>
                  </a:cubicBezTo>
                  <a:cubicBezTo>
                    <a:pt x="1313" y="1475460"/>
                    <a:pt x="0" y="1472289"/>
                    <a:pt x="0" y="1468984"/>
                  </a:cubicBezTo>
                  <a:lnTo>
                    <a:pt x="0" y="12464"/>
                  </a:lnTo>
                  <a:cubicBezTo>
                    <a:pt x="0" y="9158"/>
                    <a:pt x="1313" y="5988"/>
                    <a:pt x="3651" y="3651"/>
                  </a:cubicBezTo>
                  <a:cubicBezTo>
                    <a:pt x="5988" y="1313"/>
                    <a:pt x="9158" y="0"/>
                    <a:pt x="12464" y="0"/>
                  </a:cubicBezTo>
                  <a:close/>
                </a:path>
              </a:pathLst>
            </a:custGeom>
            <a:solidFill>
              <a:srgbClr val="DCCBFF"/>
            </a:solidFill>
          </p:spPr>
        </p:sp>
        <p:sp>
          <p:nvSpPr>
            <p:cNvPr id="14" name="TextBox 14"/>
            <p:cNvSpPr txBox="1"/>
            <p:nvPr/>
          </p:nvSpPr>
          <p:spPr>
            <a:xfrm>
              <a:off x="-96482" y="128477"/>
              <a:ext cx="3368420" cy="1129830"/>
            </a:xfrm>
            <a:prstGeom prst="rect">
              <a:avLst/>
            </a:prstGeom>
          </p:spPr>
          <p:txBody>
            <a:bodyPr lIns="50800" tIns="50800" rIns="50800" bIns="50800" rtlCol="0" anchor="ctr"/>
            <a:lstStyle/>
            <a:p>
              <a:pPr marL="842010" lvl="1" indent="-421005" algn="just">
                <a:lnSpc>
                  <a:spcPts val="5459"/>
                </a:lnSpc>
                <a:buFont typeface="Arial"/>
                <a:buChar char="•"/>
              </a:pPr>
              <a:r>
                <a:rPr lang="en-US" sz="3900">
                  <a:solidFill>
                    <a:srgbClr val="583B8A"/>
                  </a:solidFill>
                  <a:latin typeface="Roboto Condensed"/>
                </a:rPr>
                <a:t>HS làm việc theo nhóm 5 bạn</a:t>
              </a:r>
            </a:p>
            <a:p>
              <a:pPr marL="842010" lvl="1" indent="-421005" algn="just">
                <a:lnSpc>
                  <a:spcPts val="5459"/>
                </a:lnSpc>
                <a:buFont typeface="Arial"/>
                <a:buChar char="•"/>
              </a:pPr>
              <a:r>
                <a:rPr lang="en-US" sz="3900">
                  <a:solidFill>
                    <a:srgbClr val="583B8A"/>
                  </a:solidFill>
                  <a:latin typeface="Roboto Condensed"/>
                </a:rPr>
                <a:t>Đọc những đặc trưng của truyện ngắn trong SGK trang 12-13 và thi tìm </a:t>
              </a:r>
              <a:r>
                <a:rPr lang="en-US" sz="3900" b="1">
                  <a:solidFill>
                    <a:srgbClr val="583B8A"/>
                  </a:solidFill>
                  <a:latin typeface="Roboto Condensed"/>
                </a:rPr>
                <a:t>các yếu tố của truyện ngắn </a:t>
              </a:r>
              <a:r>
                <a:rPr lang="en-US" sz="3900">
                  <a:solidFill>
                    <a:srgbClr val="583B8A"/>
                  </a:solidFill>
                  <a:latin typeface="Roboto Condensed"/>
                </a:rPr>
                <a:t>trên ma trận chữ.</a:t>
              </a:r>
            </a:p>
            <a:p>
              <a:pPr marL="842010" lvl="1" indent="-421005" algn="just">
                <a:lnSpc>
                  <a:spcPts val="5459"/>
                </a:lnSpc>
                <a:buFont typeface="Arial"/>
                <a:buChar char="•"/>
              </a:pPr>
              <a:r>
                <a:rPr lang="en-US" sz="3900">
                  <a:solidFill>
                    <a:srgbClr val="583B8A"/>
                  </a:solidFill>
                  <a:latin typeface="Roboto Condensed"/>
                </a:rPr>
                <a:t>Nhóm nào tìm được 10 yếu tố nhanh nhất sẽ được phát phiếu 1.2 để điền vào các dòng định nghĩa / miêu tả đúng về yếu tố đó ở bên dưới.</a:t>
              </a:r>
            </a:p>
            <a:p>
              <a:pPr marL="842010" lvl="1" indent="-421005" algn="just">
                <a:lnSpc>
                  <a:spcPts val="5459"/>
                </a:lnSpc>
                <a:buFont typeface="Arial"/>
                <a:buChar char="•"/>
              </a:pPr>
              <a:r>
                <a:rPr lang="en-US" sz="3900">
                  <a:solidFill>
                    <a:srgbClr val="583B8A"/>
                  </a:solidFill>
                  <a:latin typeface="Roboto Condensed"/>
                </a:rPr>
                <a:t>Nhóm nào hoàn thiện nhanh nhất cả hai nhiệm vụ trên là thắng cuộc.</a:t>
              </a: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a:off x="234" y="260547"/>
            <a:ext cx="17848053" cy="9549016"/>
          </a:xfrm>
          <a:custGeom>
            <a:avLst/>
            <a:gdLst/>
            <a:ahLst/>
            <a:cxnLst/>
            <a:rect l="l" t="t" r="r" b="b"/>
            <a:pathLst>
              <a:path w="17848053" h="9549016">
                <a:moveTo>
                  <a:pt x="0" y="0"/>
                </a:moveTo>
                <a:lnTo>
                  <a:pt x="17848053" y="0"/>
                </a:lnTo>
                <a:lnTo>
                  <a:pt x="17848053" y="9549016"/>
                </a:lnTo>
                <a:lnTo>
                  <a:pt x="0" y="954901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4480382" y="8968813"/>
            <a:ext cx="2074287" cy="467657"/>
          </a:xfrm>
          <a:custGeom>
            <a:avLst/>
            <a:gdLst/>
            <a:ahLst/>
            <a:cxnLst/>
            <a:rect l="l" t="t" r="r" b="b"/>
            <a:pathLst>
              <a:path w="2074287" h="467657">
                <a:moveTo>
                  <a:pt x="0" y="0"/>
                </a:moveTo>
                <a:lnTo>
                  <a:pt x="2074287" y="0"/>
                </a:lnTo>
                <a:lnTo>
                  <a:pt x="2074287" y="467657"/>
                </a:lnTo>
                <a:lnTo>
                  <a:pt x="0" y="4676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1363143" y="736083"/>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6554669" y="6090508"/>
            <a:ext cx="983464" cy="970947"/>
          </a:xfrm>
          <a:custGeom>
            <a:avLst/>
            <a:gdLst/>
            <a:ahLst/>
            <a:cxnLst/>
            <a:rect l="l" t="t" r="r" b="b"/>
            <a:pathLst>
              <a:path w="983464" h="970947">
                <a:moveTo>
                  <a:pt x="0" y="0"/>
                </a:moveTo>
                <a:lnTo>
                  <a:pt x="983463" y="0"/>
                </a:lnTo>
                <a:lnTo>
                  <a:pt x="983463" y="970946"/>
                </a:lnTo>
                <a:lnTo>
                  <a:pt x="0" y="970946"/>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7" name="Group 7"/>
          <p:cNvGrpSpPr/>
          <p:nvPr/>
        </p:nvGrpSpPr>
        <p:grpSpPr>
          <a:xfrm>
            <a:off x="3026352" y="705045"/>
            <a:ext cx="13528317" cy="1192485"/>
            <a:chOff x="0" y="0"/>
            <a:chExt cx="3563013" cy="314070"/>
          </a:xfrm>
        </p:grpSpPr>
        <p:sp>
          <p:nvSpPr>
            <p:cNvPr id="8" name="Freeform 8"/>
            <p:cNvSpPr/>
            <p:nvPr/>
          </p:nvSpPr>
          <p:spPr>
            <a:xfrm>
              <a:off x="0" y="0"/>
              <a:ext cx="3563014" cy="314070"/>
            </a:xfrm>
            <a:custGeom>
              <a:avLst/>
              <a:gdLst/>
              <a:ahLst/>
              <a:cxnLst/>
              <a:rect l="l" t="t" r="r" b="b"/>
              <a:pathLst>
                <a:path w="3563014" h="314070">
                  <a:moveTo>
                    <a:pt x="11446" y="0"/>
                  </a:moveTo>
                  <a:lnTo>
                    <a:pt x="3551568" y="0"/>
                  </a:lnTo>
                  <a:cubicBezTo>
                    <a:pt x="3557889" y="0"/>
                    <a:pt x="3563014" y="5124"/>
                    <a:pt x="3563014" y="11446"/>
                  </a:cubicBezTo>
                  <a:lnTo>
                    <a:pt x="3563014" y="302625"/>
                  </a:lnTo>
                  <a:cubicBezTo>
                    <a:pt x="3563014" y="308946"/>
                    <a:pt x="3557889" y="314070"/>
                    <a:pt x="3551568" y="314070"/>
                  </a:cubicBezTo>
                  <a:lnTo>
                    <a:pt x="11446" y="314070"/>
                  </a:lnTo>
                  <a:cubicBezTo>
                    <a:pt x="5124" y="314070"/>
                    <a:pt x="0" y="308946"/>
                    <a:pt x="0" y="302625"/>
                  </a:cubicBezTo>
                  <a:lnTo>
                    <a:pt x="0" y="11446"/>
                  </a:lnTo>
                  <a:cubicBezTo>
                    <a:pt x="0" y="5124"/>
                    <a:pt x="5124" y="0"/>
                    <a:pt x="11446" y="0"/>
                  </a:cubicBezTo>
                  <a:close/>
                </a:path>
              </a:pathLst>
            </a:custGeom>
            <a:solidFill>
              <a:srgbClr val="DCCBFF"/>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806717" y="7633225"/>
            <a:ext cx="3950475" cy="3138832"/>
          </a:xfrm>
          <a:custGeom>
            <a:avLst/>
            <a:gdLst/>
            <a:ahLst/>
            <a:cxnLst/>
            <a:rect l="l" t="t" r="r" b="b"/>
            <a:pathLst>
              <a:path w="3950475" h="3138832">
                <a:moveTo>
                  <a:pt x="0" y="0"/>
                </a:moveTo>
                <a:lnTo>
                  <a:pt x="3950475" y="0"/>
                </a:lnTo>
                <a:lnTo>
                  <a:pt x="3950475" y="3138832"/>
                </a:lnTo>
                <a:lnTo>
                  <a:pt x="0" y="313883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Freeform 11"/>
          <p:cNvSpPr/>
          <p:nvPr/>
        </p:nvSpPr>
        <p:spPr>
          <a:xfrm>
            <a:off x="14970212" y="5028883"/>
            <a:ext cx="3731312" cy="5208684"/>
          </a:xfrm>
          <a:custGeom>
            <a:avLst/>
            <a:gdLst/>
            <a:ahLst/>
            <a:cxnLst/>
            <a:rect l="l" t="t" r="r" b="b"/>
            <a:pathLst>
              <a:path w="3731312" h="5208684">
                <a:moveTo>
                  <a:pt x="0" y="0"/>
                </a:moveTo>
                <a:lnTo>
                  <a:pt x="3731312" y="0"/>
                </a:lnTo>
                <a:lnTo>
                  <a:pt x="3731312" y="5208685"/>
                </a:lnTo>
                <a:lnTo>
                  <a:pt x="0" y="520868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2" name="Freeform 12"/>
          <p:cNvSpPr/>
          <p:nvPr/>
        </p:nvSpPr>
        <p:spPr>
          <a:xfrm>
            <a:off x="2143758" y="2249955"/>
            <a:ext cx="7437487" cy="7354014"/>
          </a:xfrm>
          <a:custGeom>
            <a:avLst/>
            <a:gdLst/>
            <a:ahLst/>
            <a:cxnLst/>
            <a:rect l="l" t="t" r="r" b="b"/>
            <a:pathLst>
              <a:path w="7437487" h="7354014">
                <a:moveTo>
                  <a:pt x="0" y="0"/>
                </a:moveTo>
                <a:lnTo>
                  <a:pt x="7437488" y="0"/>
                </a:lnTo>
                <a:lnTo>
                  <a:pt x="7437488" y="7354014"/>
                </a:lnTo>
                <a:lnTo>
                  <a:pt x="0" y="7354014"/>
                </a:lnTo>
                <a:lnTo>
                  <a:pt x="0" y="0"/>
                </a:lnTo>
                <a:close/>
              </a:path>
            </a:pathLst>
          </a:custGeom>
          <a:blipFill>
            <a:blip r:embed="rId15"/>
            <a:stretch>
              <a:fillRect/>
            </a:stretch>
          </a:blipFill>
        </p:spPr>
      </p:sp>
      <p:sp>
        <p:nvSpPr>
          <p:cNvPr id="13" name="AutoShape 13"/>
          <p:cNvSpPr/>
          <p:nvPr/>
        </p:nvSpPr>
        <p:spPr>
          <a:xfrm>
            <a:off x="3488925" y="5907912"/>
            <a:ext cx="5435102" cy="19050"/>
          </a:xfrm>
          <a:prstGeom prst="line">
            <a:avLst/>
          </a:prstGeom>
          <a:ln w="133350" cap="flat">
            <a:solidFill>
              <a:srgbClr val="EA3041"/>
            </a:solidFill>
            <a:prstDash val="solid"/>
            <a:headEnd type="none" w="sm" len="sm"/>
            <a:tailEnd type="none" w="sm" len="sm"/>
          </a:ln>
        </p:spPr>
      </p:sp>
      <p:sp>
        <p:nvSpPr>
          <p:cNvPr id="14" name="AutoShape 14"/>
          <p:cNvSpPr/>
          <p:nvPr/>
        </p:nvSpPr>
        <p:spPr>
          <a:xfrm flipV="1">
            <a:off x="3026352" y="6575981"/>
            <a:ext cx="5177367" cy="0"/>
          </a:xfrm>
          <a:prstGeom prst="line">
            <a:avLst/>
          </a:prstGeom>
          <a:ln w="133350" cap="flat">
            <a:solidFill>
              <a:srgbClr val="EA3041"/>
            </a:solidFill>
            <a:prstDash val="solid"/>
            <a:headEnd type="none" w="sm" len="sm"/>
            <a:tailEnd type="none" w="sm" len="sm"/>
          </a:ln>
        </p:spPr>
      </p:sp>
      <p:sp>
        <p:nvSpPr>
          <p:cNvPr id="15" name="AutoShape 15"/>
          <p:cNvSpPr/>
          <p:nvPr/>
        </p:nvSpPr>
        <p:spPr>
          <a:xfrm flipV="1">
            <a:off x="3027106" y="7061454"/>
            <a:ext cx="5671783" cy="66667"/>
          </a:xfrm>
          <a:prstGeom prst="line">
            <a:avLst/>
          </a:prstGeom>
          <a:ln w="133350" cap="flat">
            <a:solidFill>
              <a:srgbClr val="EA3041"/>
            </a:solidFill>
            <a:prstDash val="solid"/>
            <a:headEnd type="none" w="sm" len="sm"/>
            <a:tailEnd type="none" w="sm" len="sm"/>
          </a:ln>
        </p:spPr>
      </p:sp>
      <p:sp>
        <p:nvSpPr>
          <p:cNvPr id="16" name="AutoShape 16"/>
          <p:cNvSpPr/>
          <p:nvPr/>
        </p:nvSpPr>
        <p:spPr>
          <a:xfrm flipV="1">
            <a:off x="3026610" y="9436470"/>
            <a:ext cx="5673062" cy="33333"/>
          </a:xfrm>
          <a:prstGeom prst="line">
            <a:avLst/>
          </a:prstGeom>
          <a:ln w="133350" cap="flat">
            <a:solidFill>
              <a:srgbClr val="EA3041"/>
            </a:solidFill>
            <a:prstDash val="solid"/>
            <a:headEnd type="none" w="sm" len="sm"/>
            <a:tailEnd type="none" w="sm" len="sm"/>
          </a:ln>
        </p:spPr>
      </p:sp>
      <p:sp>
        <p:nvSpPr>
          <p:cNvPr id="17" name="AutoShape 17"/>
          <p:cNvSpPr/>
          <p:nvPr/>
        </p:nvSpPr>
        <p:spPr>
          <a:xfrm>
            <a:off x="3489962" y="5276837"/>
            <a:ext cx="3506311" cy="0"/>
          </a:xfrm>
          <a:prstGeom prst="line">
            <a:avLst/>
          </a:prstGeom>
          <a:ln w="133350" cap="flat">
            <a:solidFill>
              <a:srgbClr val="EA3041"/>
            </a:solidFill>
            <a:prstDash val="solid"/>
            <a:headEnd type="none" w="sm" len="sm"/>
            <a:tailEnd type="none" w="sm" len="sm"/>
          </a:ln>
        </p:spPr>
      </p:sp>
      <p:sp>
        <p:nvSpPr>
          <p:cNvPr id="18" name="AutoShape 18"/>
          <p:cNvSpPr/>
          <p:nvPr/>
        </p:nvSpPr>
        <p:spPr>
          <a:xfrm>
            <a:off x="4109986" y="8405602"/>
            <a:ext cx="4093733" cy="15641"/>
          </a:xfrm>
          <a:prstGeom prst="line">
            <a:avLst/>
          </a:prstGeom>
          <a:ln w="133350" cap="flat">
            <a:solidFill>
              <a:srgbClr val="EA3041"/>
            </a:solidFill>
            <a:prstDash val="solid"/>
            <a:headEnd type="none" w="sm" len="sm"/>
            <a:tailEnd type="none" w="sm" len="sm"/>
          </a:ln>
        </p:spPr>
      </p:sp>
      <p:sp>
        <p:nvSpPr>
          <p:cNvPr id="19" name="AutoShape 19"/>
          <p:cNvSpPr/>
          <p:nvPr/>
        </p:nvSpPr>
        <p:spPr>
          <a:xfrm flipH="1">
            <a:off x="9514620" y="4869485"/>
            <a:ext cx="66626" cy="3449141"/>
          </a:xfrm>
          <a:prstGeom prst="line">
            <a:avLst/>
          </a:prstGeom>
          <a:ln w="133350" cap="flat">
            <a:solidFill>
              <a:srgbClr val="EA3041"/>
            </a:solidFill>
            <a:prstDash val="solid"/>
            <a:headEnd type="none" w="sm" len="sm"/>
            <a:tailEnd type="none" w="sm" len="sm"/>
          </a:ln>
        </p:spPr>
      </p:sp>
      <p:sp>
        <p:nvSpPr>
          <p:cNvPr id="20" name="AutoShape 20"/>
          <p:cNvSpPr/>
          <p:nvPr/>
        </p:nvSpPr>
        <p:spPr>
          <a:xfrm>
            <a:off x="2313276" y="3091100"/>
            <a:ext cx="66663" cy="4002578"/>
          </a:xfrm>
          <a:prstGeom prst="line">
            <a:avLst/>
          </a:prstGeom>
          <a:ln w="133350" cap="flat">
            <a:solidFill>
              <a:srgbClr val="EA3041"/>
            </a:solidFill>
            <a:prstDash val="solid"/>
            <a:headEnd type="none" w="sm" len="sm"/>
            <a:tailEnd type="none" w="sm" len="sm"/>
          </a:ln>
        </p:spPr>
      </p:sp>
      <p:sp>
        <p:nvSpPr>
          <p:cNvPr id="21" name="AutoShape 21"/>
          <p:cNvSpPr/>
          <p:nvPr/>
        </p:nvSpPr>
        <p:spPr>
          <a:xfrm>
            <a:off x="5353970" y="8960992"/>
            <a:ext cx="3346095" cy="7820"/>
          </a:xfrm>
          <a:prstGeom prst="line">
            <a:avLst/>
          </a:prstGeom>
          <a:ln w="133350" cap="flat">
            <a:solidFill>
              <a:srgbClr val="EA3041"/>
            </a:solidFill>
            <a:prstDash val="solid"/>
            <a:headEnd type="none" w="sm" len="sm"/>
            <a:tailEnd type="none" w="sm" len="sm"/>
          </a:ln>
        </p:spPr>
      </p:sp>
      <p:sp>
        <p:nvSpPr>
          <p:cNvPr id="22" name="TextBox 22"/>
          <p:cNvSpPr txBox="1"/>
          <p:nvPr/>
        </p:nvSpPr>
        <p:spPr>
          <a:xfrm>
            <a:off x="10895683" y="2291918"/>
            <a:ext cx="3144244" cy="7130157"/>
          </a:xfrm>
          <a:prstGeom prst="rect">
            <a:avLst/>
          </a:prstGeom>
          <a:solidFill>
            <a:schemeClr val="accent4">
              <a:lumMod val="20000"/>
              <a:lumOff val="80000"/>
            </a:schemeClr>
          </a:solidFill>
        </p:spPr>
        <p:txBody>
          <a:bodyPr lIns="0" tIns="0" rIns="0" bIns="0" rtlCol="0" anchor="t">
            <a:spAutoFit/>
          </a:bodyPr>
          <a:lstStyle/>
          <a:p>
            <a:pPr algn="ctr">
              <a:lnSpc>
                <a:spcPts val="5599"/>
              </a:lnSpc>
              <a:spcBef>
                <a:spcPct val="0"/>
              </a:spcBef>
            </a:pPr>
            <a:r>
              <a:rPr lang="en-US" sz="3999">
                <a:solidFill>
                  <a:srgbClr val="50128D"/>
                </a:solidFill>
                <a:latin typeface="Roboto Condensed Italics"/>
              </a:rPr>
              <a:t>truyện ngắn</a:t>
            </a:r>
          </a:p>
          <a:p>
            <a:pPr algn="ctr">
              <a:lnSpc>
                <a:spcPts val="5599"/>
              </a:lnSpc>
              <a:spcBef>
                <a:spcPct val="0"/>
              </a:spcBef>
            </a:pPr>
            <a:r>
              <a:rPr lang="en-US" sz="3999">
                <a:solidFill>
                  <a:srgbClr val="50128D"/>
                </a:solidFill>
                <a:latin typeface="Roboto Condensed Italics"/>
              </a:rPr>
              <a:t>văn xuôi</a:t>
            </a:r>
          </a:p>
          <a:p>
            <a:pPr algn="ctr">
              <a:lnSpc>
                <a:spcPts val="5599"/>
              </a:lnSpc>
              <a:spcBef>
                <a:spcPct val="0"/>
              </a:spcBef>
            </a:pPr>
            <a:r>
              <a:rPr lang="en-US" sz="3999">
                <a:solidFill>
                  <a:srgbClr val="50128D"/>
                </a:solidFill>
                <a:latin typeface="Roboto Condensed Italics"/>
              </a:rPr>
              <a:t>tình huống</a:t>
            </a:r>
          </a:p>
          <a:p>
            <a:pPr algn="ctr">
              <a:lnSpc>
                <a:spcPts val="5599"/>
              </a:lnSpc>
              <a:spcBef>
                <a:spcPct val="0"/>
              </a:spcBef>
            </a:pPr>
            <a:r>
              <a:rPr lang="en-US" sz="3999">
                <a:solidFill>
                  <a:srgbClr val="50128D"/>
                </a:solidFill>
                <a:latin typeface="Roboto Condensed Italics"/>
              </a:rPr>
              <a:t>kết cấu</a:t>
            </a:r>
          </a:p>
          <a:p>
            <a:pPr algn="ctr">
              <a:lnSpc>
                <a:spcPts val="5599"/>
              </a:lnSpc>
              <a:spcBef>
                <a:spcPct val="0"/>
              </a:spcBef>
            </a:pPr>
            <a:r>
              <a:rPr lang="en-US" sz="3999">
                <a:solidFill>
                  <a:srgbClr val="50128D"/>
                </a:solidFill>
                <a:latin typeface="Roboto Condensed Italics"/>
              </a:rPr>
              <a:t>chi tiết</a:t>
            </a:r>
          </a:p>
          <a:p>
            <a:pPr algn="ctr">
              <a:lnSpc>
                <a:spcPts val="5599"/>
              </a:lnSpc>
              <a:spcBef>
                <a:spcPct val="0"/>
              </a:spcBef>
            </a:pPr>
            <a:r>
              <a:rPr lang="en-US" sz="3999">
                <a:solidFill>
                  <a:srgbClr val="50128D"/>
                </a:solidFill>
                <a:latin typeface="Roboto Condensed Italics"/>
              </a:rPr>
              <a:t>cốt truyện</a:t>
            </a:r>
          </a:p>
          <a:p>
            <a:pPr algn="ctr">
              <a:lnSpc>
                <a:spcPts val="5599"/>
              </a:lnSpc>
              <a:spcBef>
                <a:spcPct val="0"/>
              </a:spcBef>
            </a:pPr>
            <a:r>
              <a:rPr lang="en-US" sz="3999">
                <a:solidFill>
                  <a:srgbClr val="50128D"/>
                </a:solidFill>
                <a:latin typeface="Roboto Condensed Italics"/>
              </a:rPr>
              <a:t>hàm súc</a:t>
            </a:r>
          </a:p>
          <a:p>
            <a:pPr algn="ctr">
              <a:lnSpc>
                <a:spcPts val="5599"/>
              </a:lnSpc>
              <a:spcBef>
                <a:spcPct val="0"/>
              </a:spcBef>
            </a:pPr>
            <a:r>
              <a:rPr lang="en-US" sz="3999">
                <a:solidFill>
                  <a:srgbClr val="50128D"/>
                </a:solidFill>
                <a:latin typeface="Roboto Condensed Italics"/>
              </a:rPr>
              <a:t>giản dị</a:t>
            </a:r>
          </a:p>
          <a:p>
            <a:pPr algn="ctr">
              <a:lnSpc>
                <a:spcPts val="5599"/>
              </a:lnSpc>
              <a:spcBef>
                <a:spcPct val="0"/>
              </a:spcBef>
            </a:pPr>
            <a:r>
              <a:rPr lang="en-US" sz="3999">
                <a:solidFill>
                  <a:srgbClr val="50128D"/>
                </a:solidFill>
                <a:latin typeface="Roboto Condensed Italics"/>
              </a:rPr>
              <a:t>tưởng tượng</a:t>
            </a:r>
          </a:p>
          <a:p>
            <a:pPr algn="ctr">
              <a:lnSpc>
                <a:spcPts val="5599"/>
              </a:lnSpc>
              <a:spcBef>
                <a:spcPct val="0"/>
              </a:spcBef>
            </a:pPr>
            <a:r>
              <a:rPr lang="en-US" sz="3999">
                <a:solidFill>
                  <a:srgbClr val="50128D"/>
                </a:solidFill>
                <a:latin typeface="Roboto Condensed Italics"/>
              </a:rPr>
              <a:t>chất thơ…</a:t>
            </a:r>
          </a:p>
        </p:txBody>
      </p:sp>
      <p:sp>
        <p:nvSpPr>
          <p:cNvPr id="23" name="TextBox 23"/>
          <p:cNvSpPr txBox="1"/>
          <p:nvPr/>
        </p:nvSpPr>
        <p:spPr>
          <a:xfrm>
            <a:off x="3243582" y="748385"/>
            <a:ext cx="13124601" cy="955573"/>
          </a:xfrm>
          <a:prstGeom prst="rect">
            <a:avLst/>
          </a:prstGeom>
        </p:spPr>
        <p:txBody>
          <a:bodyPr lIns="0" tIns="0" rIns="0" bIns="0" rtlCol="0" anchor="t">
            <a:spAutoFit/>
          </a:bodyPr>
          <a:lstStyle/>
          <a:p>
            <a:pPr algn="just">
              <a:lnSpc>
                <a:spcPts val="8000"/>
              </a:lnSpc>
            </a:pPr>
            <a:r>
              <a:rPr lang="en-US" sz="5000">
                <a:solidFill>
                  <a:srgbClr val="50128D"/>
                </a:solidFill>
                <a:latin typeface="Fraunces Bold"/>
              </a:rPr>
              <a:t>TRI THỨC VỀ THỂ LOẠI TRUYỆN NGẮN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par>
                                <p:cTn id="33" presetID="16" presetClass="entr" presetSubtype="2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627444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3979</Words>
  <Application>Microsoft Office PowerPoint</Application>
  <PresentationFormat>Custom</PresentationFormat>
  <Paragraphs>386</Paragraphs>
  <Slides>54</Slides>
  <Notes>1</Notes>
  <HiddenSlides>0</HiddenSlides>
  <MMClips>21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54</vt:i4>
      </vt:variant>
    </vt:vector>
  </HeadingPairs>
  <TitlesOfParts>
    <vt:vector size="71" baseType="lpstr">
      <vt:lpstr>Arial</vt:lpstr>
      <vt:lpstr>Roboto Condensed Bold</vt:lpstr>
      <vt:lpstr>#9Slide05 Aphrodite Pro</vt:lpstr>
      <vt:lpstr>Roboto Condensed</vt:lpstr>
      <vt:lpstr>Wedges</vt:lpstr>
      <vt:lpstr>#9Slide07 Crocante 1</vt:lpstr>
      <vt:lpstr>Fraunces</vt:lpstr>
      <vt:lpstr>#9Slide06 SVNKarlita</vt:lpstr>
      <vt:lpstr>#9Slide07 Crocante 2</vt:lpstr>
      <vt:lpstr>Wingdings</vt:lpstr>
      <vt:lpstr>Fraunces Bold</vt:lpstr>
      <vt:lpstr>Roboto Condensed Italics</vt:lpstr>
      <vt:lpstr>Poppins</vt:lpstr>
      <vt:lpstr>#9Slide06 Thillends</vt:lpstr>
      <vt:lpstr>Roboto Condensed Bold Italics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8CD_B1_Doc 1_Toi di hoc</dc:title>
  <dc:creator>Administrator</dc:creator>
  <cp:lastModifiedBy>YEN_STD</cp:lastModifiedBy>
  <cp:revision>6</cp:revision>
  <dcterms:created xsi:type="dcterms:W3CDTF">2006-08-16T00:00:00Z</dcterms:created>
  <dcterms:modified xsi:type="dcterms:W3CDTF">2024-09-17T13:35:00Z</dcterms:modified>
  <dc:identifier>DAFjsl8QIio</dc:identifier>
</cp:coreProperties>
</file>