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8288000" cy="10287000"/>
  <p:notesSz cx="6858000" cy="9144000"/>
  <p:embeddedFontLst>
    <p:embeddedFont>
      <p:font typeface="#9Slide07 HLT Fall For You" panose="020B0604020202020204" charset="0"/>
      <p:regular r:id="rId28"/>
    </p:embeddedFont>
    <p:embeddedFont>
      <p:font typeface="Roboto Condensed" panose="020B0604020202020204" charset="0"/>
      <p:regular r:id="rId29"/>
    </p:embeddedFont>
    <p:embeddedFont>
      <p:font typeface="Calibri" panose="020F0502020204030204" pitchFamily="34" charset="0"/>
      <p:regular r:id="rId30"/>
      <p:bold r:id="rId31"/>
      <p:italic r:id="rId32"/>
      <p:boldItalic r:id="rId33"/>
    </p:embeddedFont>
    <p:embeddedFont>
      <p:font typeface="Fraunces Bold" panose="020B0604020202020204" charset="0"/>
      <p:regular r:id="rId34"/>
    </p:embeddedFont>
    <p:embeddedFont>
      <p:font typeface="Roboto Condensed Italics" panose="020B0604020202020204" charset="0"/>
      <p:regular r:id="rId35"/>
    </p:embeddedFont>
    <p:embeddedFont>
      <p:font typeface="Roboto Condensed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A4632-4972-495A-8CA4-38469152245A}" type="datetimeFigureOut">
              <a:rPr lang="en-GB" smtClean="0"/>
              <a:t>30/08/2023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62CDB-113E-433F-895D-D5DBC780FCF5}" type="slidenum">
              <a:rPr lang="en-GB" smtClean="0"/>
              <a:t>‹#›</a:t>
            </a:fld>
            <a:endParaRPr lang="en-GB"/>
          </a:p>
        </p:txBody>
      </p:sp>
    </p:spTree>
    <p:extLst>
      <p:ext uri="{BB962C8B-B14F-4D97-AF65-F5344CB8AC3E}">
        <p14:creationId xmlns:p14="http://schemas.microsoft.com/office/powerpoint/2010/main" val="20555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70422C"/>
                </a:solidFill>
                <a:latin typeface="Fraunces Bold"/>
              </a:rPr>
              <a:t>https://www.youtube.com/watch?v=fnC_8T8NKIM</a:t>
            </a:r>
          </a:p>
          <a:p>
            <a:endParaRPr lang="en-GB"/>
          </a:p>
        </p:txBody>
      </p:sp>
      <p:sp>
        <p:nvSpPr>
          <p:cNvPr id="4" name="Slide Number Placeholder 3"/>
          <p:cNvSpPr>
            <a:spLocks noGrp="1"/>
          </p:cNvSpPr>
          <p:nvPr>
            <p:ph type="sldNum" sz="quarter" idx="5"/>
          </p:nvPr>
        </p:nvSpPr>
        <p:spPr/>
        <p:txBody>
          <a:bodyPr/>
          <a:lstStyle/>
          <a:p>
            <a:fld id="{52362CDB-113E-433F-895D-D5DBC780FCF5}" type="slidenum">
              <a:rPr lang="en-GB" smtClean="0"/>
              <a:t>2</a:t>
            </a:fld>
            <a:endParaRPr lang="en-GB"/>
          </a:p>
        </p:txBody>
      </p:sp>
    </p:spTree>
    <p:extLst>
      <p:ext uri="{BB962C8B-B14F-4D97-AF65-F5344CB8AC3E}">
        <p14:creationId xmlns:p14="http://schemas.microsoft.com/office/powerpoint/2010/main" val="309160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74D66"/>
                </a:solidFill>
                <a:latin typeface="Roboto Condensed Bold"/>
              </a:rPr>
              <a:t>https://www.youtube.com/watch?v=ONTY0pltS5s</a:t>
            </a:r>
          </a:p>
          <a:p>
            <a:endParaRPr lang="en-GB"/>
          </a:p>
        </p:txBody>
      </p:sp>
      <p:sp>
        <p:nvSpPr>
          <p:cNvPr id="4" name="Slide Number Placeholder 3"/>
          <p:cNvSpPr>
            <a:spLocks noGrp="1"/>
          </p:cNvSpPr>
          <p:nvPr>
            <p:ph type="sldNum" sz="quarter" idx="5"/>
          </p:nvPr>
        </p:nvSpPr>
        <p:spPr/>
        <p:txBody>
          <a:bodyPr/>
          <a:lstStyle/>
          <a:p>
            <a:fld id="{52362CDB-113E-433F-895D-D5DBC780FCF5}" type="slidenum">
              <a:rPr lang="en-GB" smtClean="0"/>
              <a:t>6</a:t>
            </a:fld>
            <a:endParaRPr lang="en-GB"/>
          </a:p>
        </p:txBody>
      </p:sp>
    </p:spTree>
    <p:extLst>
      <p:ext uri="{BB962C8B-B14F-4D97-AF65-F5344CB8AC3E}">
        <p14:creationId xmlns:p14="http://schemas.microsoft.com/office/powerpoint/2010/main" val="245766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18.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1.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7.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7.svg"/><Relationship Id="rId5" Type="http://schemas.openxmlformats.org/officeDocument/2006/relationships/image" Target="../media/image6.sv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7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9.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7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9.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3.gif"/><Relationship Id="rId4" Type="http://schemas.openxmlformats.org/officeDocument/2006/relationships/image" Target="../media/image10.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6.svg"/><Relationship Id="rId7"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796324">
            <a:off x="390866" y="8095897"/>
            <a:ext cx="3900415" cy="1304866"/>
          </a:xfrm>
          <a:custGeom>
            <a:avLst/>
            <a:gdLst/>
            <a:ahLst/>
            <a:cxnLst/>
            <a:rect l="l" t="t" r="r" b="b"/>
            <a:pathLst>
              <a:path w="3900415" h="1304866">
                <a:moveTo>
                  <a:pt x="0" y="0"/>
                </a:moveTo>
                <a:lnTo>
                  <a:pt x="3900415" y="0"/>
                </a:lnTo>
                <a:lnTo>
                  <a:pt x="3900415" y="1304866"/>
                </a:lnTo>
                <a:lnTo>
                  <a:pt x="0" y="1304866"/>
                </a:lnTo>
                <a:lnTo>
                  <a:pt x="0" y="0"/>
                </a:lnTo>
                <a:close/>
              </a:path>
            </a:pathLst>
          </a:custGeom>
          <a:blipFill>
            <a:blip r:embed="rId2">
              <a:extLst>
                <a:ext uri="{96DAC541-7B7A-43D3-8B79-37D633B846F1}">
                  <asvg:svgBlip xmlns:asvg="http://schemas.microsoft.com/office/drawing/2016/SVG/main" xmlns="" r:embed="rId3"/>
                </a:ext>
              </a:extLst>
            </a:blip>
            <a:stretch>
              <a:fillRect b="-198913"/>
            </a:stretch>
          </a:blipFill>
        </p:spPr>
      </p:sp>
      <p:sp>
        <p:nvSpPr>
          <p:cNvPr id="3" name="Freeform 3"/>
          <p:cNvSpPr/>
          <p:nvPr/>
        </p:nvSpPr>
        <p:spPr>
          <a:xfrm>
            <a:off x="325490" y="0"/>
            <a:ext cx="3458507" cy="3269861"/>
          </a:xfrm>
          <a:custGeom>
            <a:avLst/>
            <a:gdLst/>
            <a:ahLst/>
            <a:cxnLst/>
            <a:rect l="l" t="t" r="r" b="b"/>
            <a:pathLst>
              <a:path w="3458507" h="3269861">
                <a:moveTo>
                  <a:pt x="0" y="0"/>
                </a:moveTo>
                <a:lnTo>
                  <a:pt x="3458507" y="0"/>
                </a:lnTo>
                <a:lnTo>
                  <a:pt x="3458507" y="3269861"/>
                </a:lnTo>
                <a:lnTo>
                  <a:pt x="0" y="3269861"/>
                </a:lnTo>
                <a:lnTo>
                  <a:pt x="0" y="0"/>
                </a:lnTo>
                <a:close/>
              </a:path>
            </a:pathLst>
          </a:custGeom>
          <a:blipFill>
            <a:blip r:embed="rId4">
              <a:extLst>
                <a:ext uri="{96DAC541-7B7A-43D3-8B79-37D633B846F1}">
                  <asvg:svgBlip xmlns:asvg="http://schemas.microsoft.com/office/drawing/2016/SVG/main" xmlns="" r:embed="rId5"/>
                </a:ext>
              </a:extLst>
            </a:blip>
            <a:stretch>
              <a:fillRect b="-5769"/>
            </a:stretch>
          </a:blipFill>
        </p:spPr>
      </p:sp>
      <p:sp>
        <p:nvSpPr>
          <p:cNvPr id="4" name="Freeform 4"/>
          <p:cNvSpPr/>
          <p:nvPr/>
        </p:nvSpPr>
        <p:spPr>
          <a:xfrm rot="1534679">
            <a:off x="14622367" y="7944555"/>
            <a:ext cx="4250352" cy="2627490"/>
          </a:xfrm>
          <a:custGeom>
            <a:avLst/>
            <a:gdLst/>
            <a:ahLst/>
            <a:cxnLst/>
            <a:rect l="l" t="t" r="r" b="b"/>
            <a:pathLst>
              <a:path w="4250352" h="2627490">
                <a:moveTo>
                  <a:pt x="0" y="0"/>
                </a:moveTo>
                <a:lnTo>
                  <a:pt x="4250351" y="0"/>
                </a:lnTo>
                <a:lnTo>
                  <a:pt x="4250351" y="2627490"/>
                </a:lnTo>
                <a:lnTo>
                  <a:pt x="0" y="2627490"/>
                </a:lnTo>
                <a:lnTo>
                  <a:pt x="0" y="0"/>
                </a:lnTo>
                <a:close/>
              </a:path>
            </a:pathLst>
          </a:custGeom>
          <a:blipFill>
            <a:blip r:embed="rId6">
              <a:extLst>
                <a:ext uri="{96DAC541-7B7A-43D3-8B79-37D633B846F1}">
                  <asvg:svgBlip xmlns:asvg="http://schemas.microsoft.com/office/drawing/2016/SVG/main" xmlns="" r:embed="rId7"/>
                </a:ext>
              </a:extLst>
            </a:blip>
            <a:stretch>
              <a:fillRect b="-61764"/>
            </a:stretch>
          </a:blipFill>
        </p:spPr>
      </p:sp>
      <p:grpSp>
        <p:nvGrpSpPr>
          <p:cNvPr id="5" name="Group 5"/>
          <p:cNvGrpSpPr/>
          <p:nvPr/>
        </p:nvGrpSpPr>
        <p:grpSpPr>
          <a:xfrm>
            <a:off x="2341074" y="4204561"/>
            <a:ext cx="13905885" cy="4139108"/>
            <a:chOff x="0" y="0"/>
            <a:chExt cx="3662455" cy="1090135"/>
          </a:xfrm>
        </p:grpSpPr>
        <p:sp>
          <p:nvSpPr>
            <p:cNvPr id="6" name="Freeform 6"/>
            <p:cNvSpPr/>
            <p:nvPr/>
          </p:nvSpPr>
          <p:spPr>
            <a:xfrm>
              <a:off x="0" y="0"/>
              <a:ext cx="3662456" cy="1090135"/>
            </a:xfrm>
            <a:custGeom>
              <a:avLst/>
              <a:gdLst/>
              <a:ahLst/>
              <a:cxnLst/>
              <a:rect l="l" t="t" r="r" b="b"/>
              <a:pathLst>
                <a:path w="3662456" h="1090135">
                  <a:moveTo>
                    <a:pt x="28394" y="0"/>
                  </a:moveTo>
                  <a:lnTo>
                    <a:pt x="3634062" y="0"/>
                  </a:lnTo>
                  <a:cubicBezTo>
                    <a:pt x="3649743" y="0"/>
                    <a:pt x="3662456" y="12712"/>
                    <a:pt x="3662456" y="28394"/>
                  </a:cubicBezTo>
                  <a:lnTo>
                    <a:pt x="3662456" y="1061742"/>
                  </a:lnTo>
                  <a:cubicBezTo>
                    <a:pt x="3662456" y="1077423"/>
                    <a:pt x="3649743" y="1090135"/>
                    <a:pt x="3634062" y="1090135"/>
                  </a:cubicBezTo>
                  <a:lnTo>
                    <a:pt x="28394" y="1090135"/>
                  </a:lnTo>
                  <a:cubicBezTo>
                    <a:pt x="12712" y="1090135"/>
                    <a:pt x="0" y="1077423"/>
                    <a:pt x="0" y="1061742"/>
                  </a:cubicBezTo>
                  <a:lnTo>
                    <a:pt x="0" y="28394"/>
                  </a:lnTo>
                  <a:cubicBezTo>
                    <a:pt x="0" y="12712"/>
                    <a:pt x="12712" y="0"/>
                    <a:pt x="28394" y="0"/>
                  </a:cubicBezTo>
                  <a:close/>
                </a:path>
              </a:pathLst>
            </a:custGeom>
            <a:solidFill>
              <a:srgbClr val="A1D3D2"/>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160"/>
                </a:lnSpc>
              </a:pPr>
              <a:endParaRPr/>
            </a:p>
          </p:txBody>
        </p:sp>
      </p:grpSp>
      <p:sp>
        <p:nvSpPr>
          <p:cNvPr id="8" name="Freeform 8"/>
          <p:cNvSpPr/>
          <p:nvPr/>
        </p:nvSpPr>
        <p:spPr>
          <a:xfrm>
            <a:off x="14263442" y="1908139"/>
            <a:ext cx="2936327" cy="2723444"/>
          </a:xfrm>
          <a:custGeom>
            <a:avLst/>
            <a:gdLst/>
            <a:ahLst/>
            <a:cxnLst/>
            <a:rect l="l" t="t" r="r" b="b"/>
            <a:pathLst>
              <a:path w="2936327" h="2723444">
                <a:moveTo>
                  <a:pt x="0" y="0"/>
                </a:moveTo>
                <a:lnTo>
                  <a:pt x="2936327" y="0"/>
                </a:lnTo>
                <a:lnTo>
                  <a:pt x="2936327" y="2723444"/>
                </a:lnTo>
                <a:lnTo>
                  <a:pt x="0" y="27234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9"/>
          <p:cNvSpPr txBox="1"/>
          <p:nvPr/>
        </p:nvSpPr>
        <p:spPr>
          <a:xfrm>
            <a:off x="3042433" y="4547805"/>
            <a:ext cx="13204526" cy="4200525"/>
          </a:xfrm>
          <a:prstGeom prst="rect">
            <a:avLst/>
          </a:prstGeom>
        </p:spPr>
        <p:txBody>
          <a:bodyPr lIns="0" tIns="0" rIns="0" bIns="0" rtlCol="0" anchor="t">
            <a:spAutoFit/>
          </a:bodyPr>
          <a:lstStyle/>
          <a:p>
            <a:pPr marL="1295185" lvl="1" indent="-647592">
              <a:lnSpc>
                <a:spcPts val="8398"/>
              </a:lnSpc>
              <a:buFont typeface="Arial"/>
              <a:buChar char="•"/>
            </a:pPr>
            <a:r>
              <a:rPr lang="en-US" sz="5999">
                <a:solidFill>
                  <a:srgbClr val="000000"/>
                </a:solidFill>
                <a:latin typeface="Roboto Condensed"/>
              </a:rPr>
              <a:t>Xem video sau.</a:t>
            </a:r>
          </a:p>
          <a:p>
            <a:pPr marL="1295184" lvl="1" indent="-647592" algn="l">
              <a:lnSpc>
                <a:spcPts val="8398"/>
              </a:lnSpc>
              <a:buFont typeface="Arial"/>
              <a:buChar char="•"/>
            </a:pPr>
            <a:r>
              <a:rPr lang="en-US" sz="5998">
                <a:solidFill>
                  <a:srgbClr val="000000"/>
                </a:solidFill>
                <a:latin typeface="Roboto Condensed"/>
              </a:rPr>
              <a:t>Thi liệt kê những vấn đề "nóng" của cuộc sống hiện nay.</a:t>
            </a:r>
          </a:p>
          <a:p>
            <a:pPr algn="ctr">
              <a:lnSpc>
                <a:spcPts val="8398"/>
              </a:lnSpc>
            </a:pPr>
            <a:endParaRPr lang="en-US" sz="5998">
              <a:solidFill>
                <a:srgbClr val="000000"/>
              </a:solidFill>
              <a:latin typeface="Roboto Condensed"/>
            </a:endParaRPr>
          </a:p>
        </p:txBody>
      </p:sp>
      <p:sp>
        <p:nvSpPr>
          <p:cNvPr id="10" name="TextBox 10"/>
          <p:cNvSpPr txBox="1"/>
          <p:nvPr/>
        </p:nvSpPr>
        <p:spPr>
          <a:xfrm>
            <a:off x="5656453" y="673412"/>
            <a:ext cx="6141972" cy="1463011"/>
          </a:xfrm>
          <a:prstGeom prst="rect">
            <a:avLst/>
          </a:prstGeom>
        </p:spPr>
        <p:txBody>
          <a:bodyPr lIns="0" tIns="0" rIns="0" bIns="0" rtlCol="0" anchor="t">
            <a:spAutoFit/>
          </a:bodyPr>
          <a:lstStyle/>
          <a:p>
            <a:pPr algn="ctr">
              <a:lnSpc>
                <a:spcPts val="10708"/>
              </a:lnSpc>
            </a:pPr>
            <a:r>
              <a:rPr lang="en-US" sz="7648">
                <a:solidFill>
                  <a:srgbClr val="274D66"/>
                </a:solidFill>
                <a:latin typeface="Fraunces Bold"/>
              </a:rPr>
              <a:t>KHỞI ĐỘNG</a:t>
            </a:r>
          </a:p>
        </p:txBody>
      </p:sp>
      <p:sp>
        <p:nvSpPr>
          <p:cNvPr id="11" name="TextBox 11"/>
          <p:cNvSpPr txBox="1"/>
          <p:nvPr/>
        </p:nvSpPr>
        <p:spPr>
          <a:xfrm>
            <a:off x="1470474" y="2119769"/>
            <a:ext cx="13945936" cy="1276313"/>
          </a:xfrm>
          <a:prstGeom prst="rect">
            <a:avLst/>
          </a:prstGeom>
        </p:spPr>
        <p:txBody>
          <a:bodyPr lIns="0" tIns="0" rIns="0" bIns="0" rtlCol="0" anchor="t">
            <a:spAutoFit/>
          </a:bodyPr>
          <a:lstStyle/>
          <a:p>
            <a:pPr algn="ctr">
              <a:lnSpc>
                <a:spcPts val="10499"/>
              </a:lnSpc>
            </a:pPr>
            <a:r>
              <a:rPr lang="en-US" sz="7498">
                <a:solidFill>
                  <a:srgbClr val="000000"/>
                </a:solidFill>
                <a:latin typeface="#9Slide07 HLT Fall For You"/>
              </a:rPr>
              <a:t>BREAKING NEWS</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203326" y="7386579"/>
            <a:ext cx="6614541" cy="8229600"/>
          </a:xfrm>
          <a:custGeom>
            <a:avLst/>
            <a:gdLst/>
            <a:ahLst/>
            <a:cxnLst/>
            <a:rect l="l" t="t" r="r" b="b"/>
            <a:pathLst>
              <a:path w="6614541" h="8229600">
                <a:moveTo>
                  <a:pt x="0" y="0"/>
                </a:moveTo>
                <a:lnTo>
                  <a:pt x="6614541" y="0"/>
                </a:lnTo>
                <a:lnTo>
                  <a:pt x="6614541" y="8229600"/>
                </a:lnTo>
                <a:lnTo>
                  <a:pt x="0" y="8229600"/>
                </a:lnTo>
                <a:lnTo>
                  <a:pt x="0" y="0"/>
                </a:lnTo>
                <a:close/>
              </a:path>
            </a:pathLst>
          </a:custGeom>
          <a:blipFill>
            <a:blip r:embed="rId2"/>
            <a:stretch>
              <a:fillRect r="-125"/>
            </a:stretch>
          </a:blipFill>
        </p:spPr>
      </p:sp>
      <p:sp>
        <p:nvSpPr>
          <p:cNvPr id="3" name="Freeform 3"/>
          <p:cNvSpPr/>
          <p:nvPr/>
        </p:nvSpPr>
        <p:spPr>
          <a:xfrm>
            <a:off x="16374266" y="-1462420"/>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b="-42118"/>
            </a:stretch>
          </a:blipFill>
        </p:spPr>
      </p:sp>
      <p:sp>
        <p:nvSpPr>
          <p:cNvPr id="4" name="Freeform 4"/>
          <p:cNvSpPr/>
          <p:nvPr/>
        </p:nvSpPr>
        <p:spPr>
          <a:xfrm>
            <a:off x="-250010" y="4843609"/>
            <a:ext cx="4557101" cy="4414691"/>
          </a:xfrm>
          <a:custGeom>
            <a:avLst/>
            <a:gdLst/>
            <a:ahLst/>
            <a:cxnLst/>
            <a:rect l="l" t="t" r="r" b="b"/>
            <a:pathLst>
              <a:path w="4557101" h="4414691">
                <a:moveTo>
                  <a:pt x="0" y="0"/>
                </a:moveTo>
                <a:lnTo>
                  <a:pt x="4557101" y="0"/>
                </a:lnTo>
                <a:lnTo>
                  <a:pt x="4557101" y="4414691"/>
                </a:lnTo>
                <a:lnTo>
                  <a:pt x="0" y="4414691"/>
                </a:lnTo>
                <a:lnTo>
                  <a:pt x="0" y="0"/>
                </a:lnTo>
                <a:close/>
              </a:path>
            </a:pathLst>
          </a:custGeom>
          <a:blipFill>
            <a:blip r:embed="rId5">
              <a:extLst>
                <a:ext uri="{96DAC541-7B7A-43D3-8B79-37D633B846F1}">
                  <asvg:svgBlip xmlns:asvg="http://schemas.microsoft.com/office/drawing/2016/SVG/main" xmlns="" r:embed="rId6"/>
                </a:ext>
              </a:extLst>
            </a:blip>
            <a:stretch>
              <a:fillRect b="-3225"/>
            </a:stretch>
          </a:blipFill>
        </p:spPr>
      </p:sp>
      <p:sp>
        <p:nvSpPr>
          <p:cNvPr id="5" name="Freeform 5"/>
          <p:cNvSpPr/>
          <p:nvPr/>
        </p:nvSpPr>
        <p:spPr>
          <a:xfrm>
            <a:off x="4122609" y="2742115"/>
            <a:ext cx="9197948" cy="2348245"/>
          </a:xfrm>
          <a:custGeom>
            <a:avLst/>
            <a:gdLst/>
            <a:ahLst/>
            <a:cxnLst/>
            <a:rect l="l" t="t" r="r" b="b"/>
            <a:pathLst>
              <a:path w="9197948" h="2348245">
                <a:moveTo>
                  <a:pt x="0" y="0"/>
                </a:moveTo>
                <a:lnTo>
                  <a:pt x="9197949" y="0"/>
                </a:lnTo>
                <a:lnTo>
                  <a:pt x="9197949" y="2348245"/>
                </a:lnTo>
                <a:lnTo>
                  <a:pt x="0" y="23482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4571044" y="2955813"/>
            <a:ext cx="8749514" cy="1844650"/>
          </a:xfrm>
          <a:prstGeom prst="rect">
            <a:avLst/>
          </a:prstGeom>
        </p:spPr>
        <p:txBody>
          <a:bodyPr lIns="0" tIns="0" rIns="0" bIns="0" rtlCol="0" anchor="t">
            <a:spAutoFit/>
          </a:bodyPr>
          <a:lstStyle/>
          <a:p>
            <a:pPr algn="ctr">
              <a:lnSpc>
                <a:spcPts val="4898"/>
              </a:lnSpc>
            </a:pPr>
            <a:r>
              <a:rPr lang="en-US" sz="3499">
                <a:solidFill>
                  <a:srgbClr val="495C83"/>
                </a:solidFill>
                <a:latin typeface="Roboto Condensed Bold"/>
              </a:rPr>
              <a:t>Bước 1</a:t>
            </a:r>
            <a:r>
              <a:rPr lang="en-US" sz="3499">
                <a:solidFill>
                  <a:srgbClr val="495C83"/>
                </a:solidFill>
                <a:latin typeface="Roboto Condensed"/>
              </a:rPr>
              <a:t>: Chuẩn bị trước khi nói (xác định đề tài, người nghe, mục đích thảo luận, không gian và thời gian nói -&gt; tìm ý, lập dàn ý</a:t>
            </a:r>
          </a:p>
        </p:txBody>
      </p:sp>
      <p:sp>
        <p:nvSpPr>
          <p:cNvPr id="7" name="Freeform 7"/>
          <p:cNvSpPr/>
          <p:nvPr/>
        </p:nvSpPr>
        <p:spPr>
          <a:xfrm>
            <a:off x="5646917" y="5231853"/>
            <a:ext cx="9197948" cy="2348245"/>
          </a:xfrm>
          <a:custGeom>
            <a:avLst/>
            <a:gdLst/>
            <a:ahLst/>
            <a:cxnLst/>
            <a:rect l="l" t="t" r="r" b="b"/>
            <a:pathLst>
              <a:path w="9197948" h="2348245">
                <a:moveTo>
                  <a:pt x="0" y="0"/>
                </a:moveTo>
                <a:lnTo>
                  <a:pt x="9197948" y="0"/>
                </a:lnTo>
                <a:lnTo>
                  <a:pt x="9197948" y="2348246"/>
                </a:lnTo>
                <a:lnTo>
                  <a:pt x="0" y="2348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6026900" y="5612760"/>
            <a:ext cx="8437982" cy="3313854"/>
          </a:xfrm>
          <a:prstGeom prst="rect">
            <a:avLst/>
          </a:prstGeom>
        </p:spPr>
        <p:txBody>
          <a:bodyPr lIns="0" tIns="0" rIns="0" bIns="0" rtlCol="0" anchor="t">
            <a:spAutoFit/>
          </a:bodyPr>
          <a:lstStyle/>
          <a:p>
            <a:pPr algn="ctr">
              <a:lnSpc>
                <a:spcPts val="4898"/>
              </a:lnSpc>
            </a:pPr>
            <a:r>
              <a:rPr lang="en-US" sz="3499">
                <a:solidFill>
                  <a:srgbClr val="495C83"/>
                </a:solidFill>
                <a:latin typeface="Roboto Condensed Bold"/>
              </a:rPr>
              <a:t>Bước 2</a:t>
            </a:r>
            <a:r>
              <a:rPr lang="en-US" sz="3499">
                <a:solidFill>
                  <a:srgbClr val="495C83"/>
                </a:solidFill>
                <a:latin typeface="Roboto Condensed"/>
              </a:rPr>
              <a:t>: Trình bày bài nói (Luyện tập và trình bày bài nói)</a:t>
            </a:r>
          </a:p>
          <a:p>
            <a:pPr algn="ctr">
              <a:lnSpc>
                <a:spcPts val="4898"/>
              </a:lnSpc>
            </a:pPr>
            <a:endParaRPr lang="en-US" sz="3499">
              <a:solidFill>
                <a:srgbClr val="495C83"/>
              </a:solidFill>
              <a:latin typeface="Roboto Condensed"/>
            </a:endParaRPr>
          </a:p>
        </p:txBody>
      </p:sp>
      <p:sp>
        <p:nvSpPr>
          <p:cNvPr id="9" name="Freeform 9"/>
          <p:cNvSpPr/>
          <p:nvPr/>
        </p:nvSpPr>
        <p:spPr>
          <a:xfrm>
            <a:off x="8458986" y="7799174"/>
            <a:ext cx="9197948" cy="2348245"/>
          </a:xfrm>
          <a:custGeom>
            <a:avLst/>
            <a:gdLst/>
            <a:ahLst/>
            <a:cxnLst/>
            <a:rect l="l" t="t" r="r" b="b"/>
            <a:pathLst>
              <a:path w="9197948" h="2348245">
                <a:moveTo>
                  <a:pt x="0" y="0"/>
                </a:moveTo>
                <a:lnTo>
                  <a:pt x="9197948" y="0"/>
                </a:lnTo>
                <a:lnTo>
                  <a:pt x="9197948" y="2348245"/>
                </a:lnTo>
                <a:lnTo>
                  <a:pt x="0" y="23482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a:off x="8746984" y="8012872"/>
            <a:ext cx="9147148" cy="1844650"/>
          </a:xfrm>
          <a:prstGeom prst="rect">
            <a:avLst/>
          </a:prstGeom>
        </p:spPr>
        <p:txBody>
          <a:bodyPr lIns="0" tIns="0" rIns="0" bIns="0" rtlCol="0" anchor="t">
            <a:spAutoFit/>
          </a:bodyPr>
          <a:lstStyle/>
          <a:p>
            <a:pPr algn="ctr">
              <a:lnSpc>
                <a:spcPts val="4898"/>
              </a:lnSpc>
            </a:pPr>
            <a:r>
              <a:rPr lang="en-US" sz="3499">
                <a:solidFill>
                  <a:srgbClr val="495C83"/>
                </a:solidFill>
                <a:latin typeface="Roboto Condensed Bold"/>
              </a:rPr>
              <a:t>Bước 3</a:t>
            </a:r>
            <a:r>
              <a:rPr lang="en-US" sz="3499">
                <a:solidFill>
                  <a:srgbClr val="495C83"/>
                </a:solidFill>
                <a:latin typeface="Roboto Condensed"/>
              </a:rPr>
              <a:t>: Trao đổi, đánh giá, rút kinh nghiệm sau khi nói (sử dụng bảng kiểm để tự nhận xét và nhận xét sản phẩm của bạn)</a:t>
            </a:r>
          </a:p>
        </p:txBody>
      </p:sp>
      <p:sp>
        <p:nvSpPr>
          <p:cNvPr id="12" name="TextBox 12"/>
          <p:cNvSpPr txBox="1"/>
          <p:nvPr/>
        </p:nvSpPr>
        <p:spPr>
          <a:xfrm>
            <a:off x="1825916" y="1868196"/>
            <a:ext cx="16839951" cy="946108"/>
          </a:xfrm>
          <a:prstGeom prst="rect">
            <a:avLst/>
          </a:prstGeom>
        </p:spPr>
        <p:txBody>
          <a:bodyPr lIns="0" tIns="0" rIns="0" bIns="0" rtlCol="0" anchor="t">
            <a:spAutoFit/>
          </a:bodyPr>
          <a:lstStyle/>
          <a:p>
            <a:pPr algn="l">
              <a:lnSpc>
                <a:spcPts val="7700"/>
              </a:lnSpc>
            </a:pPr>
            <a:r>
              <a:rPr lang="en-US" sz="5499">
                <a:solidFill>
                  <a:srgbClr val="274D66"/>
                </a:solidFill>
                <a:latin typeface="Roboto Condensed Bold"/>
              </a:rPr>
              <a:t>2. Cách thức trình bày ý kiến về một vấn đề xã hội</a:t>
            </a:r>
          </a:p>
        </p:txBody>
      </p:sp>
      <p:sp>
        <p:nvSpPr>
          <p:cNvPr id="15" name="TextBox 15"/>
          <p:cNvSpPr txBox="1"/>
          <p:nvPr/>
        </p:nvSpPr>
        <p:spPr>
          <a:xfrm>
            <a:off x="1203355" y="204497"/>
            <a:ext cx="15881290" cy="1778000"/>
          </a:xfrm>
          <a:prstGeom prst="rect">
            <a:avLst/>
          </a:prstGeom>
        </p:spPr>
        <p:txBody>
          <a:bodyPr lIns="0" tIns="0" rIns="0" bIns="0" rtlCol="0" anchor="t">
            <a:spAutoFit/>
          </a:bodyPr>
          <a:lstStyle/>
          <a:p>
            <a:pPr algn="ctr">
              <a:lnSpc>
                <a:spcPts val="7150"/>
              </a:lnSpc>
            </a:pPr>
            <a:r>
              <a:rPr lang="en-US" sz="5000">
                <a:solidFill>
                  <a:srgbClr val="274D66"/>
                </a:solidFill>
                <a:latin typeface="Fraunces Bold"/>
              </a:rPr>
              <a:t>I. QUAN SÁT MẪU VÀ TÌM HIỂU CÁCH THỨC THỰC 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6698268" y="-178982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b="-42118"/>
            </a:stretch>
          </a:blipFill>
        </p:spPr>
      </p:sp>
      <p:sp>
        <p:nvSpPr>
          <p:cNvPr id="3" name="Freeform 3"/>
          <p:cNvSpPr/>
          <p:nvPr/>
        </p:nvSpPr>
        <p:spPr>
          <a:xfrm>
            <a:off x="-1471534" y="7515165"/>
            <a:ext cx="2943068" cy="2771835"/>
          </a:xfrm>
          <a:custGeom>
            <a:avLst/>
            <a:gdLst/>
            <a:ahLst/>
            <a:cxnLst/>
            <a:rect l="l" t="t" r="r" b="b"/>
            <a:pathLst>
              <a:path w="2943068" h="2771835">
                <a:moveTo>
                  <a:pt x="0" y="0"/>
                </a:moveTo>
                <a:lnTo>
                  <a:pt x="2943068" y="0"/>
                </a:lnTo>
                <a:lnTo>
                  <a:pt x="2943068" y="2771835"/>
                </a:lnTo>
                <a:lnTo>
                  <a:pt x="0" y="2771835"/>
                </a:lnTo>
                <a:lnTo>
                  <a:pt x="0" y="0"/>
                </a:lnTo>
                <a:close/>
              </a:path>
            </a:pathLst>
          </a:custGeom>
          <a:blipFill>
            <a:blip r:embed="rId4">
              <a:extLst>
                <a:ext uri="{96DAC541-7B7A-43D3-8B79-37D633B846F1}">
                  <asvg:svgBlip xmlns:asvg="http://schemas.microsoft.com/office/drawing/2016/SVG/main" xmlns="" r:embed="rId5"/>
                </a:ext>
              </a:extLst>
            </a:blip>
            <a:stretch>
              <a:fillRect b="-6177"/>
            </a:stretch>
          </a:blipFill>
        </p:spPr>
      </p:sp>
      <p:graphicFrame>
        <p:nvGraphicFramePr>
          <p:cNvPr id="4" name="Table 4"/>
          <p:cNvGraphicFramePr>
            <a:graphicFrameLocks noGrp="1"/>
          </p:cNvGraphicFramePr>
          <p:nvPr/>
        </p:nvGraphicFramePr>
        <p:xfrm>
          <a:off x="1115625" y="3187784"/>
          <a:ext cx="16462870" cy="6867525"/>
        </p:xfrm>
        <a:graphic>
          <a:graphicData uri="http://schemas.openxmlformats.org/drawingml/2006/table">
            <a:tbl>
              <a:tblPr/>
              <a:tblGrid>
                <a:gridCol w="3107165">
                  <a:extLst>
                    <a:ext uri="{9D8B030D-6E8A-4147-A177-3AD203B41FA5}">
                      <a16:colId xmlns:a16="http://schemas.microsoft.com/office/drawing/2014/main" val="20000"/>
                    </a:ext>
                  </a:extLst>
                </a:gridCol>
                <a:gridCol w="8434091">
                  <a:extLst>
                    <a:ext uri="{9D8B030D-6E8A-4147-A177-3AD203B41FA5}">
                      <a16:colId xmlns:a16="http://schemas.microsoft.com/office/drawing/2014/main" val="20001"/>
                    </a:ext>
                  </a:extLst>
                </a:gridCol>
                <a:gridCol w="2378189">
                  <a:extLst>
                    <a:ext uri="{9D8B030D-6E8A-4147-A177-3AD203B41FA5}">
                      <a16:colId xmlns:a16="http://schemas.microsoft.com/office/drawing/2014/main" val="20002"/>
                    </a:ext>
                  </a:extLst>
                </a:gridCol>
                <a:gridCol w="2543425">
                  <a:extLst>
                    <a:ext uri="{9D8B030D-6E8A-4147-A177-3AD203B41FA5}">
                      <a16:colId xmlns:a16="http://schemas.microsoft.com/office/drawing/2014/main" val="20003"/>
                    </a:ext>
                  </a:extLst>
                </a:gridCol>
              </a:tblGrid>
              <a:tr h="1893830">
                <a:tc>
                  <a:txBody>
                    <a:bodyPr/>
                    <a:lstStyle/>
                    <a:p>
                      <a:pPr algn="ctr">
                        <a:lnSpc>
                          <a:spcPts val="5599"/>
                        </a:lnSpc>
                        <a:defRPr/>
                      </a:pPr>
                      <a:r>
                        <a:rPr lang="en-US" sz="3999">
                          <a:solidFill>
                            <a:srgbClr val="000000"/>
                          </a:solidFill>
                          <a:latin typeface="Roboto Condensed Bold"/>
                        </a:rPr>
                        <a:t>Phương diện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Tiêu chí đánh giá</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Chưa 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1186035">
                <a:tc rowSpan="3">
                  <a:txBody>
                    <a:bodyPr/>
                    <a:lstStyle/>
                    <a:p>
                      <a:pPr algn="l">
                        <a:lnSpc>
                          <a:spcPts val="5599"/>
                        </a:lnSpc>
                        <a:defRPr/>
                      </a:pPr>
                      <a:r>
                        <a:rPr lang="en-US" sz="3999">
                          <a:solidFill>
                            <a:srgbClr val="000000"/>
                          </a:solidFill>
                          <a:latin typeface="Roboto Condensed Bold"/>
                        </a:rPr>
                        <a:t>Mở đầu</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Roboto Condensed"/>
                        </a:rPr>
                        <a:t>Có lời chào và lời tự giới thiệu</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1"/>
                  </a:ext>
                </a:extLst>
              </a:tr>
              <a:tr h="1893830">
                <a:tc vMerge="1">
                  <a:txBody>
                    <a:bodyPr/>
                    <a:lstStyle/>
                    <a:p>
                      <a:pPr algn="l">
                        <a:lnSpc>
                          <a:spcPts val="5599"/>
                        </a:lnSpc>
                        <a:defRPr/>
                      </a:pPr>
                      <a:r>
                        <a:rPr lang="en-US" sz="3999">
                          <a:solidFill>
                            <a:srgbClr val="000000"/>
                          </a:solidFill>
                          <a:latin typeface="Roboto Condensed Bold"/>
                        </a:rPr>
                        <a:t>Mở đầu</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Roboto Condensed"/>
                        </a:rPr>
                        <a:t>Giới thiệu được vấn đề xã hội và lí do lựa chọn vấn đề</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2"/>
                  </a:ext>
                </a:extLst>
              </a:tr>
              <a:tr h="1893830">
                <a:tc vMerge="1">
                  <a:txBody>
                    <a:bodyPr/>
                    <a:lstStyle/>
                    <a:p>
                      <a:pPr algn="l">
                        <a:lnSpc>
                          <a:spcPts val="5599"/>
                        </a:lnSpc>
                        <a:defRPr/>
                      </a:pPr>
                      <a:r>
                        <a:rPr lang="en-US" sz="3999">
                          <a:solidFill>
                            <a:srgbClr val="000000"/>
                          </a:solidFill>
                          <a:latin typeface="Roboto Condensed Bold"/>
                        </a:rPr>
                        <a:t>Mở đầu</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Roboto Condensed"/>
                        </a:rPr>
                        <a:t>Nêu khái quát được các luận điểm chính của bài nói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5284519" y="1794774"/>
            <a:ext cx="15033098" cy="946108"/>
          </a:xfrm>
          <a:prstGeom prst="rect">
            <a:avLst/>
          </a:prstGeom>
        </p:spPr>
        <p:txBody>
          <a:bodyPr lIns="0" tIns="0" rIns="0" bIns="0" rtlCol="0" anchor="t">
            <a:spAutoFit/>
          </a:bodyPr>
          <a:lstStyle/>
          <a:p>
            <a:pPr algn="l">
              <a:lnSpc>
                <a:spcPts val="7700"/>
              </a:lnSpc>
            </a:pPr>
            <a:r>
              <a:rPr lang="en-US" sz="5499">
                <a:solidFill>
                  <a:srgbClr val="274D66"/>
                </a:solidFill>
                <a:latin typeface="Roboto Condensed Bold"/>
              </a:rPr>
              <a:t>3. Bảng kiểm tham khảo </a:t>
            </a:r>
          </a:p>
        </p:txBody>
      </p:sp>
      <p:sp>
        <p:nvSpPr>
          <p:cNvPr id="6" name="TextBox 6"/>
          <p:cNvSpPr txBox="1"/>
          <p:nvPr/>
        </p:nvSpPr>
        <p:spPr>
          <a:xfrm>
            <a:off x="1028700" y="137810"/>
            <a:ext cx="16636720" cy="1778000"/>
          </a:xfrm>
          <a:prstGeom prst="rect">
            <a:avLst/>
          </a:prstGeom>
        </p:spPr>
        <p:txBody>
          <a:bodyPr lIns="0" tIns="0" rIns="0" bIns="0" rtlCol="0" anchor="t">
            <a:spAutoFit/>
          </a:bodyPr>
          <a:lstStyle/>
          <a:p>
            <a:pPr algn="ctr">
              <a:lnSpc>
                <a:spcPts val="7150"/>
              </a:lnSpc>
            </a:pPr>
            <a:r>
              <a:rPr lang="en-US" sz="5000">
                <a:solidFill>
                  <a:srgbClr val="274D66"/>
                </a:solidFill>
                <a:latin typeface="Fraunces Bold"/>
              </a:rPr>
              <a:t>I. QUAN SÁT MẪU VÀ TÌM HIỂU CÁCH THỨC </a:t>
            </a:r>
          </a:p>
          <a:p>
            <a:pPr algn="ctr">
              <a:lnSpc>
                <a:spcPts val="7150"/>
              </a:lnSpc>
            </a:pPr>
            <a:r>
              <a:rPr lang="en-US" sz="5000">
                <a:solidFill>
                  <a:srgbClr val="274D66"/>
                </a:solidFill>
                <a:latin typeface="Fraunces Bold"/>
              </a:rPr>
              <a:t>THỰC 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6698268" y="-178982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b="-42118"/>
            </a:stretch>
          </a:blipFill>
        </p:spPr>
      </p:sp>
      <p:sp>
        <p:nvSpPr>
          <p:cNvPr id="3" name="Freeform 3"/>
          <p:cNvSpPr/>
          <p:nvPr/>
        </p:nvSpPr>
        <p:spPr>
          <a:xfrm>
            <a:off x="-1471534" y="7515165"/>
            <a:ext cx="2943068" cy="2771835"/>
          </a:xfrm>
          <a:custGeom>
            <a:avLst/>
            <a:gdLst/>
            <a:ahLst/>
            <a:cxnLst/>
            <a:rect l="l" t="t" r="r" b="b"/>
            <a:pathLst>
              <a:path w="2943068" h="2771835">
                <a:moveTo>
                  <a:pt x="0" y="0"/>
                </a:moveTo>
                <a:lnTo>
                  <a:pt x="2943068" y="0"/>
                </a:lnTo>
                <a:lnTo>
                  <a:pt x="2943068" y="2771835"/>
                </a:lnTo>
                <a:lnTo>
                  <a:pt x="0" y="2771835"/>
                </a:lnTo>
                <a:lnTo>
                  <a:pt x="0" y="0"/>
                </a:lnTo>
                <a:close/>
              </a:path>
            </a:pathLst>
          </a:custGeom>
          <a:blipFill>
            <a:blip r:embed="rId4">
              <a:extLst>
                <a:ext uri="{96DAC541-7B7A-43D3-8B79-37D633B846F1}">
                  <asvg:svgBlip xmlns:asvg="http://schemas.microsoft.com/office/drawing/2016/SVG/main" xmlns="" r:embed="rId5"/>
                </a:ext>
              </a:extLst>
            </a:blip>
            <a:stretch>
              <a:fillRect b="-6177"/>
            </a:stretch>
          </a:blipFill>
        </p:spPr>
      </p:sp>
      <p:graphicFrame>
        <p:nvGraphicFramePr>
          <p:cNvPr id="4" name="Table 4"/>
          <p:cNvGraphicFramePr>
            <a:graphicFrameLocks noGrp="1"/>
          </p:cNvGraphicFramePr>
          <p:nvPr/>
        </p:nvGraphicFramePr>
        <p:xfrm>
          <a:off x="1645808" y="2324978"/>
          <a:ext cx="16193886" cy="7568208"/>
        </p:xfrm>
        <a:graphic>
          <a:graphicData uri="http://schemas.openxmlformats.org/drawingml/2006/table">
            <a:tbl>
              <a:tblPr/>
              <a:tblGrid>
                <a:gridCol w="2251110">
                  <a:extLst>
                    <a:ext uri="{9D8B030D-6E8A-4147-A177-3AD203B41FA5}">
                      <a16:colId xmlns:a16="http://schemas.microsoft.com/office/drawing/2014/main" val="20000"/>
                    </a:ext>
                  </a:extLst>
                </a:gridCol>
                <a:gridCol w="10142116">
                  <a:extLst>
                    <a:ext uri="{9D8B030D-6E8A-4147-A177-3AD203B41FA5}">
                      <a16:colId xmlns:a16="http://schemas.microsoft.com/office/drawing/2014/main" val="20001"/>
                    </a:ext>
                  </a:extLst>
                </a:gridCol>
                <a:gridCol w="1581445">
                  <a:extLst>
                    <a:ext uri="{9D8B030D-6E8A-4147-A177-3AD203B41FA5}">
                      <a16:colId xmlns:a16="http://schemas.microsoft.com/office/drawing/2014/main" val="20002"/>
                    </a:ext>
                  </a:extLst>
                </a:gridCol>
                <a:gridCol w="2219215">
                  <a:extLst>
                    <a:ext uri="{9D8B030D-6E8A-4147-A177-3AD203B41FA5}">
                      <a16:colId xmlns:a16="http://schemas.microsoft.com/office/drawing/2014/main" val="20003"/>
                    </a:ext>
                  </a:extLst>
                </a:gridCol>
              </a:tblGrid>
              <a:tr h="1893098">
                <a:tc>
                  <a:txBody>
                    <a:bodyPr/>
                    <a:lstStyle/>
                    <a:p>
                      <a:pPr algn="ctr">
                        <a:lnSpc>
                          <a:spcPts val="5599"/>
                        </a:lnSpc>
                        <a:defRPr/>
                      </a:pPr>
                      <a:r>
                        <a:rPr lang="en-US" sz="3999">
                          <a:solidFill>
                            <a:srgbClr val="000000"/>
                          </a:solidFill>
                          <a:latin typeface="Roboto Condensed Bold"/>
                        </a:rPr>
                        <a:t>Phương diện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Tiêu chí đánh giá</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5599"/>
                        </a:lnSpc>
                        <a:defRPr/>
                      </a:pPr>
                      <a:r>
                        <a:rPr lang="en-US" sz="3999">
                          <a:solidFill>
                            <a:srgbClr val="000000"/>
                          </a:solidFill>
                          <a:latin typeface="Roboto Condensed Bold"/>
                        </a:rPr>
                        <a:t>Chưa 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1185576">
                <a:tc rowSpan="3">
                  <a:txBody>
                    <a:bodyPr/>
                    <a:lstStyle/>
                    <a:p>
                      <a:pPr algn="ctr">
                        <a:lnSpc>
                          <a:spcPts val="5599"/>
                        </a:lnSpc>
                        <a:defRPr/>
                      </a:pPr>
                      <a:r>
                        <a:rPr lang="en-US" sz="3999">
                          <a:solidFill>
                            <a:srgbClr val="000000"/>
                          </a:solidFill>
                          <a:latin typeface="Roboto Condensed Bold"/>
                        </a:rPr>
                        <a:t>Nội dung chính</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Roboto Condensed"/>
                        </a:rPr>
                        <a:t>Giải thích được vấn đề đang bàn luận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1"/>
                  </a:ext>
                </a:extLst>
              </a:tr>
              <a:tr h="2598528">
                <a:tc vMerge="1">
                  <a:txBody>
                    <a:bodyPr/>
                    <a:lstStyle/>
                    <a:p>
                      <a:pPr algn="ctr">
                        <a:lnSpc>
                          <a:spcPts val="5599"/>
                        </a:lnSpc>
                        <a:defRPr/>
                      </a:pPr>
                      <a:r>
                        <a:rPr lang="en-US" sz="3999">
                          <a:solidFill>
                            <a:srgbClr val="000000"/>
                          </a:solidFill>
                          <a:latin typeface="Roboto Condensed Bold"/>
                        </a:rPr>
                        <a:t>Nội dung chính</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just">
                        <a:lnSpc>
                          <a:spcPts val="5599"/>
                        </a:lnSpc>
                        <a:defRPr/>
                      </a:pPr>
                      <a:r>
                        <a:rPr lang="en-US" sz="3999">
                          <a:solidFill>
                            <a:srgbClr val="000000"/>
                          </a:solidFill>
                          <a:latin typeface="Roboto Condensed"/>
                        </a:rPr>
                        <a:t>Nêu được trình tự các luận điểm, thể hiện được quan điểm riêng của người nói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2"/>
                  </a:ext>
                </a:extLst>
              </a:tr>
              <a:tr h="1891006">
                <a:tc vMerge="1">
                  <a:txBody>
                    <a:bodyPr/>
                    <a:lstStyle/>
                    <a:p>
                      <a:pPr algn="ctr">
                        <a:lnSpc>
                          <a:spcPts val="5599"/>
                        </a:lnSpc>
                        <a:defRPr/>
                      </a:pPr>
                      <a:r>
                        <a:rPr lang="en-US" sz="3999">
                          <a:solidFill>
                            <a:srgbClr val="000000"/>
                          </a:solidFill>
                          <a:latin typeface="Roboto Condensed Bold"/>
                        </a:rPr>
                        <a:t>Nội dung chính</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r>
                        <a:rPr lang="en-US" sz="3999">
                          <a:solidFill>
                            <a:srgbClr val="000000"/>
                          </a:solidFill>
                          <a:latin typeface="Roboto Condensed"/>
                        </a:rPr>
                        <a:t>Có lí lẽ xác đáng, bằng chứng thuyết phục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55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5"/>
          <p:cNvSpPr txBox="1"/>
          <p:nvPr/>
        </p:nvSpPr>
        <p:spPr>
          <a:xfrm>
            <a:off x="2372450" y="923995"/>
            <a:ext cx="6609033" cy="863562"/>
          </a:xfrm>
          <a:prstGeom prst="rect">
            <a:avLst/>
          </a:prstGeom>
        </p:spPr>
        <p:txBody>
          <a:bodyPr lIns="0" tIns="0" rIns="0" bIns="0" rtlCol="0" anchor="t">
            <a:spAutoFit/>
          </a:bodyPr>
          <a:lstStyle/>
          <a:p>
            <a:pPr algn="l">
              <a:lnSpc>
                <a:spcPts val="7000"/>
              </a:lnSpc>
            </a:pPr>
            <a:r>
              <a:rPr lang="en-US" sz="5000">
                <a:solidFill>
                  <a:srgbClr val="274D66"/>
                </a:solidFill>
                <a:latin typeface="Roboto Condensed Bold"/>
              </a:rPr>
              <a:t>3. Bảng kiểm tham khảo </a:t>
            </a:r>
          </a:p>
        </p:txBody>
      </p:sp>
      <p:sp>
        <p:nvSpPr>
          <p:cNvPr id="6" name="TextBox 6"/>
          <p:cNvSpPr txBox="1"/>
          <p:nvPr/>
        </p:nvSpPr>
        <p:spPr>
          <a:xfrm>
            <a:off x="1028700" y="172328"/>
            <a:ext cx="16636720" cy="773429"/>
          </a:xfrm>
          <a:prstGeom prst="rect">
            <a:avLst/>
          </a:prstGeom>
        </p:spPr>
        <p:txBody>
          <a:bodyPr lIns="0" tIns="0" rIns="0" bIns="0" rtlCol="0" anchor="t">
            <a:spAutoFit/>
          </a:bodyPr>
          <a:lstStyle/>
          <a:p>
            <a:pPr algn="ctr">
              <a:lnSpc>
                <a:spcPts val="6435"/>
              </a:lnSpc>
            </a:pPr>
            <a:r>
              <a:rPr lang="en-US" sz="4500">
                <a:solidFill>
                  <a:srgbClr val="274D66"/>
                </a:solidFill>
                <a:latin typeface="Fraunces Bold"/>
              </a:rPr>
              <a:t>I. QUAN SÁT MẪU VÀ TÌM HIỂU CÁCH THỨC THỰC HIỆN</a:t>
            </a:r>
          </a:p>
        </p:txBody>
      </p:sp>
      <p:sp>
        <p:nvSpPr>
          <p:cNvPr id="7" name="TextBox 7"/>
          <p:cNvSpPr txBox="1"/>
          <p:nvPr/>
        </p:nvSpPr>
        <p:spPr>
          <a:xfrm>
            <a:off x="8981484" y="933450"/>
            <a:ext cx="4175919" cy="854107"/>
          </a:xfrm>
          <a:prstGeom prst="rect">
            <a:avLst/>
          </a:prstGeom>
        </p:spPr>
        <p:txBody>
          <a:bodyPr lIns="0" tIns="0" rIns="0" bIns="0" rtlCol="0" anchor="t">
            <a:spAutoFit/>
          </a:bodyPr>
          <a:lstStyle/>
          <a:p>
            <a:pPr algn="ctr">
              <a:lnSpc>
                <a:spcPts val="6999"/>
              </a:lnSpc>
              <a:spcBef>
                <a:spcPct val="0"/>
              </a:spcBef>
            </a:pPr>
            <a:r>
              <a:rPr lang="en-US" sz="5000">
                <a:solidFill>
                  <a:srgbClr val="70422C"/>
                </a:solidFill>
                <a:latin typeface="#9Slide07 HLT Fall For You"/>
              </a:rPr>
              <a:t>*Dành cho người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6698268" y="-178982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b="-42118"/>
            </a:stretch>
          </a:blipFill>
        </p:spPr>
      </p:sp>
      <p:sp>
        <p:nvSpPr>
          <p:cNvPr id="3" name="Freeform 3"/>
          <p:cNvSpPr/>
          <p:nvPr/>
        </p:nvSpPr>
        <p:spPr>
          <a:xfrm>
            <a:off x="-1471534" y="7515165"/>
            <a:ext cx="2943068" cy="2771835"/>
          </a:xfrm>
          <a:custGeom>
            <a:avLst/>
            <a:gdLst/>
            <a:ahLst/>
            <a:cxnLst/>
            <a:rect l="l" t="t" r="r" b="b"/>
            <a:pathLst>
              <a:path w="2943068" h="2771835">
                <a:moveTo>
                  <a:pt x="0" y="0"/>
                </a:moveTo>
                <a:lnTo>
                  <a:pt x="2943068" y="0"/>
                </a:lnTo>
                <a:lnTo>
                  <a:pt x="2943068" y="2771835"/>
                </a:lnTo>
                <a:lnTo>
                  <a:pt x="0" y="2771835"/>
                </a:lnTo>
                <a:lnTo>
                  <a:pt x="0" y="0"/>
                </a:lnTo>
                <a:close/>
              </a:path>
            </a:pathLst>
          </a:custGeom>
          <a:blipFill>
            <a:blip r:embed="rId4">
              <a:extLst>
                <a:ext uri="{96DAC541-7B7A-43D3-8B79-37D633B846F1}">
                  <asvg:svgBlip xmlns:asvg="http://schemas.microsoft.com/office/drawing/2016/SVG/main" xmlns="" r:embed="rId5"/>
                </a:ext>
              </a:extLst>
            </a:blip>
            <a:stretch>
              <a:fillRect b="-6177"/>
            </a:stretch>
          </a:blipFill>
        </p:spPr>
      </p:sp>
      <p:graphicFrame>
        <p:nvGraphicFramePr>
          <p:cNvPr id="4" name="Table 4"/>
          <p:cNvGraphicFramePr>
            <a:graphicFrameLocks noGrp="1"/>
          </p:cNvGraphicFramePr>
          <p:nvPr/>
        </p:nvGraphicFramePr>
        <p:xfrm>
          <a:off x="1237547" y="1101721"/>
          <a:ext cx="16415303" cy="8953503"/>
        </p:xfrm>
        <a:graphic>
          <a:graphicData uri="http://schemas.openxmlformats.org/drawingml/2006/table">
            <a:tbl>
              <a:tblPr/>
              <a:tblGrid>
                <a:gridCol w="2251056">
                  <a:extLst>
                    <a:ext uri="{9D8B030D-6E8A-4147-A177-3AD203B41FA5}">
                      <a16:colId xmlns:a16="http://schemas.microsoft.com/office/drawing/2014/main" val="20000"/>
                    </a:ext>
                  </a:extLst>
                </a:gridCol>
                <a:gridCol w="10101303">
                  <a:extLst>
                    <a:ext uri="{9D8B030D-6E8A-4147-A177-3AD203B41FA5}">
                      <a16:colId xmlns:a16="http://schemas.microsoft.com/office/drawing/2014/main" val="20001"/>
                    </a:ext>
                  </a:extLst>
                </a:gridCol>
                <a:gridCol w="2027688">
                  <a:extLst>
                    <a:ext uri="{9D8B030D-6E8A-4147-A177-3AD203B41FA5}">
                      <a16:colId xmlns:a16="http://schemas.microsoft.com/office/drawing/2014/main" val="20002"/>
                    </a:ext>
                  </a:extLst>
                </a:gridCol>
                <a:gridCol w="2035256">
                  <a:extLst>
                    <a:ext uri="{9D8B030D-6E8A-4147-A177-3AD203B41FA5}">
                      <a16:colId xmlns:a16="http://schemas.microsoft.com/office/drawing/2014/main" val="20003"/>
                    </a:ext>
                  </a:extLst>
                </a:gridCol>
              </a:tblGrid>
              <a:tr h="1595768">
                <a:tc>
                  <a:txBody>
                    <a:bodyPr/>
                    <a:lstStyle/>
                    <a:p>
                      <a:pPr algn="ctr">
                        <a:lnSpc>
                          <a:spcPts val="4479"/>
                        </a:lnSpc>
                        <a:defRPr/>
                      </a:pPr>
                      <a:r>
                        <a:rPr lang="en-US" sz="3199">
                          <a:solidFill>
                            <a:srgbClr val="000000"/>
                          </a:solidFill>
                          <a:latin typeface="Roboto Condensed Bold"/>
                        </a:rPr>
                        <a:t>Phương diện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619"/>
                        </a:lnSpc>
                        <a:defRPr/>
                      </a:pPr>
                      <a:r>
                        <a:rPr lang="en-US" sz="3299">
                          <a:solidFill>
                            <a:srgbClr val="000000"/>
                          </a:solidFill>
                          <a:latin typeface="Roboto Condensed Bold"/>
                        </a:rPr>
                        <a:t>Tiêu chí đánh giá</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479"/>
                        </a:lnSpc>
                        <a:defRPr/>
                      </a:pPr>
                      <a:r>
                        <a:rPr lang="en-US" sz="3199">
                          <a:solidFill>
                            <a:srgbClr val="000000"/>
                          </a:solidFill>
                          <a:latin typeface="Roboto Condensed Bold"/>
                        </a:rPr>
                        <a:t>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479"/>
                        </a:lnSpc>
                        <a:defRPr/>
                      </a:pPr>
                      <a:r>
                        <a:rPr lang="en-US" sz="3199">
                          <a:solidFill>
                            <a:srgbClr val="000000"/>
                          </a:solidFill>
                          <a:latin typeface="Roboto Condensed Bold"/>
                        </a:rPr>
                        <a:t>Chưa 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1051105">
                <a:tc rowSpan="3">
                  <a:txBody>
                    <a:bodyPr/>
                    <a:lstStyle/>
                    <a:p>
                      <a:pPr algn="ctr">
                        <a:lnSpc>
                          <a:spcPts val="4899"/>
                        </a:lnSpc>
                        <a:defRPr/>
                      </a:pPr>
                      <a:r>
                        <a:rPr lang="en-US" sz="3499">
                          <a:solidFill>
                            <a:srgbClr val="000000"/>
                          </a:solidFill>
                          <a:latin typeface="Roboto Condensed Bold"/>
                        </a:rPr>
                        <a:t>Kết thúc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Khái quát được ý nghĩa của vấn đề đang bàn luận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1"/>
                  </a:ext>
                </a:extLst>
              </a:tr>
              <a:tr h="1051105">
                <a:tc vMerge="1">
                  <a:txBody>
                    <a:bodyPr/>
                    <a:lstStyle/>
                    <a:p>
                      <a:pPr algn="ctr">
                        <a:lnSpc>
                          <a:spcPts val="4899"/>
                        </a:lnSpc>
                        <a:defRPr/>
                      </a:pPr>
                      <a:r>
                        <a:rPr lang="en-US" sz="3499">
                          <a:solidFill>
                            <a:srgbClr val="000000"/>
                          </a:solidFill>
                          <a:latin typeface="Roboto Condensed Bold"/>
                        </a:rPr>
                        <a:t>Kết thúc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just">
                        <a:lnSpc>
                          <a:spcPts val="4619"/>
                        </a:lnSpc>
                        <a:defRPr/>
                      </a:pPr>
                      <a:r>
                        <a:rPr lang="en-US" sz="3299">
                          <a:solidFill>
                            <a:srgbClr val="000000"/>
                          </a:solidFill>
                          <a:latin typeface="Roboto Condensed"/>
                        </a:rPr>
                        <a:t>Đưa ra một số đề xuất, kiến nghị (nếu có)</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2"/>
                  </a:ext>
                </a:extLst>
              </a:tr>
              <a:tr h="1051105">
                <a:tc vMerge="1">
                  <a:txBody>
                    <a:bodyPr/>
                    <a:lstStyle/>
                    <a:p>
                      <a:pPr algn="ctr">
                        <a:lnSpc>
                          <a:spcPts val="4899"/>
                        </a:lnSpc>
                        <a:defRPr/>
                      </a:pPr>
                      <a:r>
                        <a:rPr lang="en-US" sz="3499">
                          <a:solidFill>
                            <a:srgbClr val="000000"/>
                          </a:solidFill>
                          <a:latin typeface="Roboto Condensed Bold"/>
                        </a:rPr>
                        <a:t>Kết thúc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Lời kết thúc và cảm ơn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3"/>
                  </a:ext>
                </a:extLst>
              </a:tr>
              <a:tr h="1051105">
                <a:tc rowSpan="4">
                  <a:txBody>
                    <a:bodyPr/>
                    <a:lstStyle/>
                    <a:p>
                      <a:pPr algn="ctr">
                        <a:lnSpc>
                          <a:spcPts val="4899"/>
                        </a:lnSpc>
                        <a:defRPr/>
                      </a:pPr>
                      <a:r>
                        <a:rPr lang="en-US" sz="3499">
                          <a:solidFill>
                            <a:srgbClr val="000000"/>
                          </a:solidFill>
                          <a:latin typeface="Roboto Condensed Bold"/>
                        </a:rPr>
                        <a:t>Kĩ năng</a:t>
                      </a:r>
                      <a:endParaRPr lang="en-US" sz="1100"/>
                    </a:p>
                    <a:p>
                      <a:pPr algn="ctr">
                        <a:lnSpc>
                          <a:spcPts val="4899"/>
                        </a:lnSpc>
                      </a:pPr>
                      <a:r>
                        <a:rPr lang="en-US" sz="3499">
                          <a:solidFill>
                            <a:srgbClr val="000000"/>
                          </a:solidFill>
                          <a:latin typeface="Roboto Condensed Bold"/>
                        </a:rPr>
                        <a:t> trình bày</a:t>
                      </a:r>
                    </a:p>
                    <a:p>
                      <a:pPr algn="ctr">
                        <a:lnSpc>
                          <a:spcPts val="4899"/>
                        </a:lnSpc>
                      </a:pPr>
                      <a:endParaRPr lang="en-US" sz="3499">
                        <a:solidFill>
                          <a:srgbClr val="000000"/>
                        </a:solidFill>
                        <a:latin typeface="Roboto Condensed Bold"/>
                      </a:endParaRPr>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Bố cục bài nói rõ ràng, mạch lạc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4"/>
                  </a:ext>
                </a:extLst>
              </a:tr>
              <a:tr h="1051105">
                <a:tc vMerge="1">
                  <a:txBody>
                    <a:bodyPr/>
                    <a:lstStyle/>
                    <a:p>
                      <a:pPr algn="ctr">
                        <a:lnSpc>
                          <a:spcPts val="4899"/>
                        </a:lnSpc>
                        <a:defRPr/>
                      </a:pPr>
                      <a:r>
                        <a:rPr lang="en-US" sz="3499">
                          <a:solidFill>
                            <a:srgbClr val="000000"/>
                          </a:solidFill>
                          <a:latin typeface="Roboto Condensed Bold"/>
                        </a:rPr>
                        <a:t>Kĩ năng</a:t>
                      </a:r>
                      <a:endParaRPr lang="en-US" sz="1100"/>
                    </a:p>
                    <a:p>
                      <a:pPr algn="ctr">
                        <a:lnSpc>
                          <a:spcPts val="4899"/>
                        </a:lnSpc>
                      </a:pPr>
                      <a:r>
                        <a:rPr lang="en-US" sz="3499">
                          <a:solidFill>
                            <a:srgbClr val="000000"/>
                          </a:solidFill>
                          <a:latin typeface="Roboto Condensed Bold"/>
                        </a:rPr>
                        <a:t> trình bày</a:t>
                      </a:r>
                    </a:p>
                    <a:p>
                      <a:pPr algn="ctr">
                        <a:lnSpc>
                          <a:spcPts val="4899"/>
                        </a:lnSpc>
                      </a:pPr>
                      <a:endParaRPr lang="en-US" sz="3499">
                        <a:solidFill>
                          <a:srgbClr val="000000"/>
                        </a:solidFill>
                        <a:latin typeface="Roboto Condensed Bold"/>
                      </a:endParaRPr>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Tương tác tích cực trong suốt quá trình nói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5"/>
                  </a:ext>
                </a:extLst>
              </a:tr>
              <a:tr h="1051105">
                <a:tc vMerge="1">
                  <a:txBody>
                    <a:bodyPr/>
                    <a:lstStyle/>
                    <a:p>
                      <a:pPr algn="ctr">
                        <a:lnSpc>
                          <a:spcPts val="4899"/>
                        </a:lnSpc>
                        <a:defRPr/>
                      </a:pPr>
                      <a:r>
                        <a:rPr lang="en-US" sz="3499">
                          <a:solidFill>
                            <a:srgbClr val="000000"/>
                          </a:solidFill>
                          <a:latin typeface="Roboto Condensed Bold"/>
                        </a:rPr>
                        <a:t>Kĩ năng</a:t>
                      </a:r>
                      <a:endParaRPr lang="en-US" sz="1100"/>
                    </a:p>
                    <a:p>
                      <a:pPr algn="ctr">
                        <a:lnSpc>
                          <a:spcPts val="4899"/>
                        </a:lnSpc>
                      </a:pPr>
                      <a:r>
                        <a:rPr lang="en-US" sz="3499">
                          <a:solidFill>
                            <a:srgbClr val="000000"/>
                          </a:solidFill>
                          <a:latin typeface="Roboto Condensed Bold"/>
                        </a:rPr>
                        <a:t> trình bày</a:t>
                      </a:r>
                    </a:p>
                    <a:p>
                      <a:pPr algn="ctr">
                        <a:lnSpc>
                          <a:spcPts val="4899"/>
                        </a:lnSpc>
                      </a:pPr>
                      <a:endParaRPr lang="en-US" sz="3499">
                        <a:solidFill>
                          <a:srgbClr val="000000"/>
                        </a:solidFill>
                        <a:latin typeface="Roboto Condensed Bold"/>
                      </a:endParaRPr>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Kết hợp hiệu quả các phương tiện phi ngôn ngữ</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6"/>
                  </a:ext>
                </a:extLst>
              </a:tr>
              <a:tr h="1051105">
                <a:tc vMerge="1">
                  <a:txBody>
                    <a:bodyPr/>
                    <a:lstStyle/>
                    <a:p>
                      <a:pPr algn="ctr">
                        <a:lnSpc>
                          <a:spcPts val="4899"/>
                        </a:lnSpc>
                        <a:defRPr/>
                      </a:pPr>
                      <a:r>
                        <a:rPr lang="en-US" sz="3499">
                          <a:solidFill>
                            <a:srgbClr val="000000"/>
                          </a:solidFill>
                          <a:latin typeface="Roboto Condensed Bold"/>
                        </a:rPr>
                        <a:t>Kĩ năng</a:t>
                      </a:r>
                      <a:endParaRPr lang="en-US" sz="1100"/>
                    </a:p>
                    <a:p>
                      <a:pPr algn="ctr">
                        <a:lnSpc>
                          <a:spcPts val="4899"/>
                        </a:lnSpc>
                      </a:pPr>
                      <a:r>
                        <a:rPr lang="en-US" sz="3499">
                          <a:solidFill>
                            <a:srgbClr val="000000"/>
                          </a:solidFill>
                          <a:latin typeface="Roboto Condensed Bold"/>
                        </a:rPr>
                        <a:t> trình bày</a:t>
                      </a:r>
                    </a:p>
                    <a:p>
                      <a:pPr algn="ctr">
                        <a:lnSpc>
                          <a:spcPts val="4899"/>
                        </a:lnSpc>
                      </a:pPr>
                      <a:endParaRPr lang="en-US" sz="3499">
                        <a:solidFill>
                          <a:srgbClr val="000000"/>
                        </a:solidFill>
                        <a:latin typeface="Roboto Condensed Bold"/>
                      </a:endParaRPr>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619"/>
                        </a:lnSpc>
                        <a:defRPr/>
                      </a:pPr>
                      <a:r>
                        <a:rPr lang="en-US" sz="3299">
                          <a:solidFill>
                            <a:srgbClr val="000000"/>
                          </a:solidFill>
                          <a:latin typeface="Roboto Condensed"/>
                        </a:rPr>
                        <a:t>Tiếp thu tích cực và đối thoại với các ý kiến phản hồi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47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5"/>
          <p:cNvSpPr txBox="1"/>
          <p:nvPr/>
        </p:nvSpPr>
        <p:spPr>
          <a:xfrm>
            <a:off x="4589123" y="155613"/>
            <a:ext cx="15033098" cy="946108"/>
          </a:xfrm>
          <a:prstGeom prst="rect">
            <a:avLst/>
          </a:prstGeom>
        </p:spPr>
        <p:txBody>
          <a:bodyPr lIns="0" tIns="0" rIns="0" bIns="0" rtlCol="0" anchor="t">
            <a:spAutoFit/>
          </a:bodyPr>
          <a:lstStyle/>
          <a:p>
            <a:pPr algn="l">
              <a:lnSpc>
                <a:spcPts val="7700"/>
              </a:lnSpc>
            </a:pPr>
            <a:r>
              <a:rPr lang="en-US" sz="5499">
                <a:solidFill>
                  <a:srgbClr val="274D66"/>
                </a:solidFill>
                <a:latin typeface="Roboto Condensed Bold"/>
              </a:rPr>
              <a:t>3. Bảng kiểm tham khảo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6698268" y="-178982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b="-42118"/>
            </a:stretch>
          </a:blipFill>
        </p:spPr>
      </p:sp>
      <p:sp>
        <p:nvSpPr>
          <p:cNvPr id="3" name="Freeform 3"/>
          <p:cNvSpPr/>
          <p:nvPr/>
        </p:nvSpPr>
        <p:spPr>
          <a:xfrm>
            <a:off x="-1471534" y="7515165"/>
            <a:ext cx="2943068" cy="2771835"/>
          </a:xfrm>
          <a:custGeom>
            <a:avLst/>
            <a:gdLst/>
            <a:ahLst/>
            <a:cxnLst/>
            <a:rect l="l" t="t" r="r" b="b"/>
            <a:pathLst>
              <a:path w="2943068" h="2771835">
                <a:moveTo>
                  <a:pt x="0" y="0"/>
                </a:moveTo>
                <a:lnTo>
                  <a:pt x="2943068" y="0"/>
                </a:lnTo>
                <a:lnTo>
                  <a:pt x="2943068" y="2771835"/>
                </a:lnTo>
                <a:lnTo>
                  <a:pt x="0" y="2771835"/>
                </a:lnTo>
                <a:lnTo>
                  <a:pt x="0" y="0"/>
                </a:lnTo>
                <a:close/>
              </a:path>
            </a:pathLst>
          </a:custGeom>
          <a:blipFill>
            <a:blip r:embed="rId4">
              <a:extLst>
                <a:ext uri="{96DAC541-7B7A-43D3-8B79-37D633B846F1}">
                  <asvg:svgBlip xmlns:asvg="http://schemas.microsoft.com/office/drawing/2016/SVG/main" xmlns="" r:embed="rId5"/>
                </a:ext>
              </a:extLst>
            </a:blip>
            <a:stretch>
              <a:fillRect b="-6177"/>
            </a:stretch>
          </a:blipFill>
        </p:spPr>
      </p:sp>
      <p:graphicFrame>
        <p:nvGraphicFramePr>
          <p:cNvPr id="4" name="Table 4"/>
          <p:cNvGraphicFramePr>
            <a:graphicFrameLocks noGrp="1"/>
          </p:cNvGraphicFramePr>
          <p:nvPr/>
        </p:nvGraphicFramePr>
        <p:xfrm>
          <a:off x="480053" y="1028700"/>
          <a:ext cx="17327895" cy="8401050"/>
        </p:xfrm>
        <a:graphic>
          <a:graphicData uri="http://schemas.openxmlformats.org/drawingml/2006/table">
            <a:tbl>
              <a:tblPr/>
              <a:tblGrid>
                <a:gridCol w="2697089">
                  <a:extLst>
                    <a:ext uri="{9D8B030D-6E8A-4147-A177-3AD203B41FA5}">
                      <a16:colId xmlns:a16="http://schemas.microsoft.com/office/drawing/2014/main" val="20000"/>
                    </a:ext>
                  </a:extLst>
                </a:gridCol>
                <a:gridCol w="10830586">
                  <a:extLst>
                    <a:ext uri="{9D8B030D-6E8A-4147-A177-3AD203B41FA5}">
                      <a16:colId xmlns:a16="http://schemas.microsoft.com/office/drawing/2014/main" val="20001"/>
                    </a:ext>
                  </a:extLst>
                </a:gridCol>
                <a:gridCol w="1946367">
                  <a:extLst>
                    <a:ext uri="{9D8B030D-6E8A-4147-A177-3AD203B41FA5}">
                      <a16:colId xmlns:a16="http://schemas.microsoft.com/office/drawing/2014/main" val="20002"/>
                    </a:ext>
                  </a:extLst>
                </a:gridCol>
                <a:gridCol w="1853853">
                  <a:extLst>
                    <a:ext uri="{9D8B030D-6E8A-4147-A177-3AD203B41FA5}">
                      <a16:colId xmlns:a16="http://schemas.microsoft.com/office/drawing/2014/main" val="20003"/>
                    </a:ext>
                  </a:extLst>
                </a:gridCol>
              </a:tblGrid>
              <a:tr h="1710794">
                <a:tc>
                  <a:txBody>
                    <a:bodyPr/>
                    <a:lstStyle/>
                    <a:p>
                      <a:pPr algn="ctr">
                        <a:lnSpc>
                          <a:spcPts val="4899"/>
                        </a:lnSpc>
                        <a:defRPr/>
                      </a:pPr>
                      <a:r>
                        <a:rPr lang="en-US" sz="3499">
                          <a:solidFill>
                            <a:srgbClr val="000000"/>
                          </a:solidFill>
                          <a:latin typeface="Roboto Condensed Bold"/>
                        </a:rPr>
                        <a:t>Phương diện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Tiêu chí đánh giá</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Chưa 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1089556">
                <a:tc rowSpan="2">
                  <a:txBody>
                    <a:bodyPr/>
                    <a:lstStyle/>
                    <a:p>
                      <a:pPr algn="ctr">
                        <a:lnSpc>
                          <a:spcPts val="4899"/>
                        </a:lnSpc>
                        <a:defRPr/>
                      </a:pPr>
                      <a:r>
                        <a:rPr lang="en-US" sz="3499">
                          <a:solidFill>
                            <a:srgbClr val="000000"/>
                          </a:solidFill>
                          <a:latin typeface="Roboto Condensed Bold"/>
                        </a:rPr>
                        <a:t>Trước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Xác định được nội dung sắp bàn luận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1"/>
                  </a:ext>
                </a:extLst>
              </a:tr>
              <a:tr h="1089556">
                <a:tc vMerge="1">
                  <a:txBody>
                    <a:bodyPr/>
                    <a:lstStyle/>
                    <a:p>
                      <a:pPr algn="ctr">
                        <a:lnSpc>
                          <a:spcPts val="4899"/>
                        </a:lnSpc>
                        <a:defRPr/>
                      </a:pPr>
                      <a:r>
                        <a:rPr lang="en-US" sz="3499">
                          <a:solidFill>
                            <a:srgbClr val="000000"/>
                          </a:solidFill>
                          <a:latin typeface="Roboto Condensed Bold"/>
                        </a:rPr>
                        <a:t>Trước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Tìm hiểu thông tin về vấn đề đang bàn luận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2"/>
                  </a:ext>
                </a:extLst>
              </a:tr>
              <a:tr h="1710794">
                <a:tc rowSpan="3">
                  <a:txBody>
                    <a:bodyPr/>
                    <a:lstStyle/>
                    <a:p>
                      <a:pPr algn="ctr">
                        <a:lnSpc>
                          <a:spcPts val="4899"/>
                        </a:lnSpc>
                        <a:defRPr/>
                      </a:pPr>
                      <a:r>
                        <a:rPr lang="en-US" sz="3499">
                          <a:solidFill>
                            <a:srgbClr val="000000"/>
                          </a:solidFill>
                          <a:latin typeface="Roboto Condensed Bold"/>
                        </a:rPr>
                        <a:t>Trong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Ghi chép trong quá trình nghe: Nội dung bài nói của bạn, Quan điểm của người nói, Cách thức thực hiện bài nói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3"/>
                  </a:ext>
                </a:extLst>
              </a:tr>
              <a:tr h="1710794">
                <a:tc vMerge="1">
                  <a:txBody>
                    <a:bodyPr/>
                    <a:lstStyle/>
                    <a:p>
                      <a:pPr algn="ctr">
                        <a:lnSpc>
                          <a:spcPts val="4899"/>
                        </a:lnSpc>
                        <a:defRPr/>
                      </a:pPr>
                      <a:r>
                        <a:rPr lang="en-US" sz="3499">
                          <a:solidFill>
                            <a:srgbClr val="000000"/>
                          </a:solidFill>
                          <a:latin typeface="Roboto Condensed Bold"/>
                        </a:rPr>
                        <a:t>Trong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Chú ý lắng nghe, sử dụng ảnh mắt, điệu bộ, cử chỉ phi ngôn ngữ để khích lệ người nói</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4"/>
                  </a:ext>
                </a:extLst>
              </a:tr>
              <a:tr h="1089556">
                <a:tc vMerge="1">
                  <a:txBody>
                    <a:bodyPr/>
                    <a:lstStyle/>
                    <a:p>
                      <a:pPr algn="ctr">
                        <a:lnSpc>
                          <a:spcPts val="4899"/>
                        </a:lnSpc>
                        <a:defRPr/>
                      </a:pPr>
                      <a:r>
                        <a:rPr lang="en-US" sz="3499">
                          <a:solidFill>
                            <a:srgbClr val="000000"/>
                          </a:solidFill>
                          <a:latin typeface="Roboto Condensed Bold"/>
                        </a:rPr>
                        <a:t>Trong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Phản hồi những điểm chưa rõ hoặc có ý kiến khác</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5"/>
          <p:cNvSpPr txBox="1"/>
          <p:nvPr/>
        </p:nvSpPr>
        <p:spPr>
          <a:xfrm>
            <a:off x="11665916" y="-95250"/>
            <a:ext cx="4555431" cy="854107"/>
          </a:xfrm>
          <a:prstGeom prst="rect">
            <a:avLst/>
          </a:prstGeom>
        </p:spPr>
        <p:txBody>
          <a:bodyPr lIns="0" tIns="0" rIns="0" bIns="0" rtlCol="0" anchor="t">
            <a:spAutoFit/>
          </a:bodyPr>
          <a:lstStyle/>
          <a:p>
            <a:pPr algn="ctr">
              <a:lnSpc>
                <a:spcPts val="6999"/>
              </a:lnSpc>
              <a:spcBef>
                <a:spcPct val="0"/>
              </a:spcBef>
            </a:pPr>
            <a:r>
              <a:rPr lang="en-US" sz="5000">
                <a:solidFill>
                  <a:srgbClr val="70422C"/>
                </a:solidFill>
                <a:latin typeface="#9Slide07 HLT Fall For You"/>
              </a:rPr>
              <a:t>*Dành cho người nghe</a:t>
            </a:r>
          </a:p>
        </p:txBody>
      </p:sp>
      <p:sp>
        <p:nvSpPr>
          <p:cNvPr id="6" name="TextBox 6"/>
          <p:cNvSpPr txBox="1"/>
          <p:nvPr/>
        </p:nvSpPr>
        <p:spPr>
          <a:xfrm>
            <a:off x="2226202" y="-66823"/>
            <a:ext cx="15033098" cy="946108"/>
          </a:xfrm>
          <a:prstGeom prst="rect">
            <a:avLst/>
          </a:prstGeom>
        </p:spPr>
        <p:txBody>
          <a:bodyPr lIns="0" tIns="0" rIns="0" bIns="0" rtlCol="0" anchor="t">
            <a:spAutoFit/>
          </a:bodyPr>
          <a:lstStyle/>
          <a:p>
            <a:pPr algn="l">
              <a:lnSpc>
                <a:spcPts val="7700"/>
              </a:lnSpc>
            </a:pPr>
            <a:r>
              <a:rPr lang="en-US" sz="5499">
                <a:solidFill>
                  <a:srgbClr val="274D66"/>
                </a:solidFill>
                <a:latin typeface="Roboto Condensed Bold"/>
              </a:rPr>
              <a:t>3. Bảng kiểm tham khảo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6698268" y="-178982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b="-42118"/>
            </a:stretch>
          </a:blipFill>
        </p:spPr>
      </p:sp>
      <p:sp>
        <p:nvSpPr>
          <p:cNvPr id="3" name="Freeform 3"/>
          <p:cNvSpPr/>
          <p:nvPr/>
        </p:nvSpPr>
        <p:spPr>
          <a:xfrm>
            <a:off x="-1471534" y="7515165"/>
            <a:ext cx="2943068" cy="2771835"/>
          </a:xfrm>
          <a:custGeom>
            <a:avLst/>
            <a:gdLst/>
            <a:ahLst/>
            <a:cxnLst/>
            <a:rect l="l" t="t" r="r" b="b"/>
            <a:pathLst>
              <a:path w="2943068" h="2771835">
                <a:moveTo>
                  <a:pt x="0" y="0"/>
                </a:moveTo>
                <a:lnTo>
                  <a:pt x="2943068" y="0"/>
                </a:lnTo>
                <a:lnTo>
                  <a:pt x="2943068" y="2771835"/>
                </a:lnTo>
                <a:lnTo>
                  <a:pt x="0" y="2771835"/>
                </a:lnTo>
                <a:lnTo>
                  <a:pt x="0" y="0"/>
                </a:lnTo>
                <a:close/>
              </a:path>
            </a:pathLst>
          </a:custGeom>
          <a:blipFill>
            <a:blip r:embed="rId4">
              <a:extLst>
                <a:ext uri="{96DAC541-7B7A-43D3-8B79-37D633B846F1}">
                  <asvg:svgBlip xmlns:asvg="http://schemas.microsoft.com/office/drawing/2016/SVG/main" xmlns="" r:embed="rId5"/>
                </a:ext>
              </a:extLst>
            </a:blip>
            <a:stretch>
              <a:fillRect b="-6177"/>
            </a:stretch>
          </a:blipFill>
        </p:spPr>
      </p:sp>
      <p:graphicFrame>
        <p:nvGraphicFramePr>
          <p:cNvPr id="4" name="Table 4"/>
          <p:cNvGraphicFramePr>
            <a:graphicFrameLocks noGrp="1"/>
          </p:cNvGraphicFramePr>
          <p:nvPr/>
        </p:nvGraphicFramePr>
        <p:xfrm>
          <a:off x="688755" y="2650535"/>
          <a:ext cx="17327895" cy="5659660"/>
        </p:xfrm>
        <a:graphic>
          <a:graphicData uri="http://schemas.openxmlformats.org/drawingml/2006/table">
            <a:tbl>
              <a:tblPr/>
              <a:tblGrid>
                <a:gridCol w="2697089">
                  <a:extLst>
                    <a:ext uri="{9D8B030D-6E8A-4147-A177-3AD203B41FA5}">
                      <a16:colId xmlns:a16="http://schemas.microsoft.com/office/drawing/2014/main" val="20000"/>
                    </a:ext>
                  </a:extLst>
                </a:gridCol>
                <a:gridCol w="10830586">
                  <a:extLst>
                    <a:ext uri="{9D8B030D-6E8A-4147-A177-3AD203B41FA5}">
                      <a16:colId xmlns:a16="http://schemas.microsoft.com/office/drawing/2014/main" val="20001"/>
                    </a:ext>
                  </a:extLst>
                </a:gridCol>
                <a:gridCol w="1946367">
                  <a:extLst>
                    <a:ext uri="{9D8B030D-6E8A-4147-A177-3AD203B41FA5}">
                      <a16:colId xmlns:a16="http://schemas.microsoft.com/office/drawing/2014/main" val="20002"/>
                    </a:ext>
                  </a:extLst>
                </a:gridCol>
                <a:gridCol w="1853853">
                  <a:extLst>
                    <a:ext uri="{9D8B030D-6E8A-4147-A177-3AD203B41FA5}">
                      <a16:colId xmlns:a16="http://schemas.microsoft.com/office/drawing/2014/main" val="20003"/>
                    </a:ext>
                  </a:extLst>
                </a:gridCol>
              </a:tblGrid>
              <a:tr h="2146354">
                <a:tc>
                  <a:txBody>
                    <a:bodyPr/>
                    <a:lstStyle/>
                    <a:p>
                      <a:pPr algn="ctr">
                        <a:lnSpc>
                          <a:spcPts val="4899"/>
                        </a:lnSpc>
                        <a:defRPr/>
                      </a:pPr>
                      <a:r>
                        <a:rPr lang="en-US" sz="3499">
                          <a:solidFill>
                            <a:srgbClr val="000000"/>
                          </a:solidFill>
                          <a:latin typeface="Roboto Condensed Bold"/>
                        </a:rPr>
                        <a:t>Phương diện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Tiêu chí đánh giá</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tc>
                  <a:txBody>
                    <a:bodyPr/>
                    <a:lstStyle/>
                    <a:p>
                      <a:pPr algn="ctr">
                        <a:lnSpc>
                          <a:spcPts val="4899"/>
                        </a:lnSpc>
                        <a:defRPr/>
                      </a:pPr>
                      <a:r>
                        <a:rPr lang="en-US" sz="3499">
                          <a:solidFill>
                            <a:srgbClr val="000000"/>
                          </a:solidFill>
                          <a:latin typeface="Roboto Condensed Bold"/>
                        </a:rPr>
                        <a:t>Chưa đạt</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2146354">
                <a:tc rowSpan="2">
                  <a:txBody>
                    <a:bodyPr/>
                    <a:lstStyle/>
                    <a:p>
                      <a:pPr algn="ctr">
                        <a:lnSpc>
                          <a:spcPts val="4899"/>
                        </a:lnSpc>
                        <a:defRPr/>
                      </a:pPr>
                      <a:r>
                        <a:rPr lang="en-US" sz="3499">
                          <a:solidFill>
                            <a:srgbClr val="000000"/>
                          </a:solidFill>
                          <a:latin typeface="Roboto Condensed Bold"/>
                        </a:rPr>
                        <a:t>Sau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Nhận xét, bình luận được bài nói của bạn; Đưa ra một số đề xuất, kiến nghị (nếu có)</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1"/>
                  </a:ext>
                </a:extLst>
              </a:tr>
              <a:tr h="1366952">
                <a:tc vMerge="1">
                  <a:txBody>
                    <a:bodyPr/>
                    <a:lstStyle/>
                    <a:p>
                      <a:pPr algn="ctr">
                        <a:lnSpc>
                          <a:spcPts val="4899"/>
                        </a:lnSpc>
                        <a:defRPr/>
                      </a:pPr>
                      <a:r>
                        <a:rPr lang="en-US" sz="3499">
                          <a:solidFill>
                            <a:srgbClr val="000000"/>
                          </a:solidFill>
                          <a:latin typeface="Roboto Condensed Bold"/>
                        </a:rPr>
                        <a:t>Sau khi nghe</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Rút ra được bài học kinh nghiệm từ bài trình bày của bạn</a:t>
                      </a: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tc>
                  <a:txBody>
                    <a:bodyPr/>
                    <a:lstStyle/>
                    <a:p>
                      <a:pPr algn="l">
                        <a:lnSpc>
                          <a:spcPts val="4899"/>
                        </a:lnSpc>
                        <a:defRPr/>
                      </a:pPr>
                      <a:endParaRPr lang="en-US" sz="1100"/>
                    </a:p>
                  </a:txBody>
                  <a:tcPr marL="190500" marR="190500" marT="190500" marB="190500" anchor="ctr">
                    <a:lnL w="28575" cap="flat" cmpd="sng" algn="ctr">
                      <a:solidFill>
                        <a:srgbClr val="57B5A8"/>
                      </a:solidFill>
                      <a:prstDash val="solid"/>
                      <a:round/>
                      <a:headEnd type="none" w="med" len="med"/>
                      <a:tailEnd type="none" w="med" len="med"/>
                    </a:lnL>
                    <a:lnR w="28575" cap="flat" cmpd="sng" algn="ctr">
                      <a:solidFill>
                        <a:srgbClr val="57B5A8"/>
                      </a:solidFill>
                      <a:prstDash val="solid"/>
                      <a:round/>
                      <a:headEnd type="none" w="med" len="med"/>
                      <a:tailEnd type="none" w="med" len="med"/>
                    </a:lnR>
                    <a:lnT w="28575" cap="flat" cmpd="sng" algn="ctr">
                      <a:solidFill>
                        <a:srgbClr val="57B5A8"/>
                      </a:solidFill>
                      <a:prstDash val="solid"/>
                      <a:round/>
                      <a:headEnd type="none" w="med" len="med"/>
                      <a:tailEnd type="none" w="med" len="med"/>
                    </a:lnT>
                    <a:lnB w="28575" cap="flat" cmpd="sng" algn="ctr">
                      <a:solidFill>
                        <a:srgbClr val="57B5A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5"/>
          <p:cNvSpPr txBox="1"/>
          <p:nvPr/>
        </p:nvSpPr>
        <p:spPr>
          <a:xfrm>
            <a:off x="10600138" y="933450"/>
            <a:ext cx="4555431" cy="854107"/>
          </a:xfrm>
          <a:prstGeom prst="rect">
            <a:avLst/>
          </a:prstGeom>
        </p:spPr>
        <p:txBody>
          <a:bodyPr lIns="0" tIns="0" rIns="0" bIns="0" rtlCol="0" anchor="t">
            <a:spAutoFit/>
          </a:bodyPr>
          <a:lstStyle/>
          <a:p>
            <a:pPr algn="ctr">
              <a:lnSpc>
                <a:spcPts val="6999"/>
              </a:lnSpc>
              <a:spcBef>
                <a:spcPct val="0"/>
              </a:spcBef>
            </a:pPr>
            <a:r>
              <a:rPr lang="en-US" sz="5000">
                <a:solidFill>
                  <a:srgbClr val="70422C"/>
                </a:solidFill>
                <a:latin typeface="#9Slide07 HLT Fall For You"/>
              </a:rPr>
              <a:t>*Dành cho người nghe</a:t>
            </a:r>
          </a:p>
        </p:txBody>
      </p:sp>
      <p:sp>
        <p:nvSpPr>
          <p:cNvPr id="6" name="TextBox 6"/>
          <p:cNvSpPr txBox="1"/>
          <p:nvPr/>
        </p:nvSpPr>
        <p:spPr>
          <a:xfrm>
            <a:off x="2021506" y="914400"/>
            <a:ext cx="15033098" cy="946108"/>
          </a:xfrm>
          <a:prstGeom prst="rect">
            <a:avLst/>
          </a:prstGeom>
        </p:spPr>
        <p:txBody>
          <a:bodyPr lIns="0" tIns="0" rIns="0" bIns="0" rtlCol="0" anchor="t">
            <a:spAutoFit/>
          </a:bodyPr>
          <a:lstStyle/>
          <a:p>
            <a:pPr algn="l">
              <a:lnSpc>
                <a:spcPts val="7700"/>
              </a:lnSpc>
            </a:pPr>
            <a:r>
              <a:rPr lang="en-US" sz="5499">
                <a:solidFill>
                  <a:srgbClr val="274D66"/>
                </a:solidFill>
                <a:latin typeface="Roboto Condensed Bold"/>
              </a:rPr>
              <a:t>3. Bảng kiểm tham khảo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483282" y="5049936"/>
            <a:ext cx="7627888" cy="6788202"/>
          </a:xfrm>
          <a:custGeom>
            <a:avLst/>
            <a:gdLst/>
            <a:ahLst/>
            <a:cxnLst/>
            <a:rect l="l" t="t" r="r" b="b"/>
            <a:pathLst>
              <a:path w="7627888" h="6788202">
                <a:moveTo>
                  <a:pt x="0" y="0"/>
                </a:moveTo>
                <a:lnTo>
                  <a:pt x="7627888" y="0"/>
                </a:lnTo>
                <a:lnTo>
                  <a:pt x="7627888" y="6788202"/>
                </a:lnTo>
                <a:lnTo>
                  <a:pt x="0" y="6788202"/>
                </a:lnTo>
                <a:lnTo>
                  <a:pt x="0" y="0"/>
                </a:lnTo>
                <a:close/>
              </a:path>
            </a:pathLst>
          </a:custGeom>
          <a:blipFill>
            <a:blip r:embed="rId2">
              <a:extLst>
                <a:ext uri="{96DAC541-7B7A-43D3-8B79-37D633B846F1}">
                  <asvg:svgBlip xmlns:asvg="http://schemas.microsoft.com/office/drawing/2016/SVG/main" xmlns="" r:embed="rId3"/>
                </a:ext>
              </a:extLst>
            </a:blip>
            <a:stretch>
              <a:fillRect b="-12369"/>
            </a:stretch>
          </a:blipFill>
        </p:spPr>
      </p:sp>
      <p:sp>
        <p:nvSpPr>
          <p:cNvPr id="3" name="Freeform 3"/>
          <p:cNvSpPr/>
          <p:nvPr/>
        </p:nvSpPr>
        <p:spPr>
          <a:xfrm>
            <a:off x="8766549" y="1883489"/>
            <a:ext cx="5805100" cy="8234711"/>
          </a:xfrm>
          <a:custGeom>
            <a:avLst/>
            <a:gdLst/>
            <a:ahLst/>
            <a:cxnLst/>
            <a:rect l="l" t="t" r="r" b="b"/>
            <a:pathLst>
              <a:path w="5805100" h="8234711">
                <a:moveTo>
                  <a:pt x="0" y="0"/>
                </a:moveTo>
                <a:lnTo>
                  <a:pt x="5805101" y="0"/>
                </a:lnTo>
                <a:lnTo>
                  <a:pt x="5805101" y="8234712"/>
                </a:lnTo>
                <a:lnTo>
                  <a:pt x="0" y="8234712"/>
                </a:lnTo>
                <a:lnTo>
                  <a:pt x="0" y="0"/>
                </a:lnTo>
                <a:close/>
              </a:path>
            </a:pathLst>
          </a:custGeom>
          <a:blipFill>
            <a:blip r:embed="rId4"/>
            <a:stretch>
              <a:fillRect/>
            </a:stretch>
          </a:blipFill>
        </p:spPr>
      </p:sp>
      <p:sp>
        <p:nvSpPr>
          <p:cNvPr id="4" name="Freeform 4"/>
          <p:cNvSpPr/>
          <p:nvPr/>
        </p:nvSpPr>
        <p:spPr>
          <a:xfrm rot="1304964">
            <a:off x="12480017" y="3100454"/>
            <a:ext cx="4897995" cy="6872742"/>
          </a:xfrm>
          <a:custGeom>
            <a:avLst/>
            <a:gdLst/>
            <a:ahLst/>
            <a:cxnLst/>
            <a:rect l="l" t="t" r="r" b="b"/>
            <a:pathLst>
              <a:path w="4897995" h="6872742">
                <a:moveTo>
                  <a:pt x="0" y="0"/>
                </a:moveTo>
                <a:lnTo>
                  <a:pt x="4897995" y="0"/>
                </a:lnTo>
                <a:lnTo>
                  <a:pt x="4897995" y="6872742"/>
                </a:lnTo>
                <a:lnTo>
                  <a:pt x="0" y="6872742"/>
                </a:lnTo>
                <a:lnTo>
                  <a:pt x="0" y="0"/>
                </a:lnTo>
                <a:close/>
              </a:path>
            </a:pathLst>
          </a:custGeom>
          <a:blipFill>
            <a:blip r:embed="rId5"/>
            <a:stretch>
              <a:fillRect/>
            </a:stretch>
          </a:blipFill>
        </p:spPr>
      </p:sp>
      <p:sp>
        <p:nvSpPr>
          <p:cNvPr id="5" name="TextBox 5"/>
          <p:cNvSpPr txBox="1"/>
          <p:nvPr/>
        </p:nvSpPr>
        <p:spPr>
          <a:xfrm>
            <a:off x="3795994" y="343230"/>
            <a:ext cx="10379963"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
        <p:nvSpPr>
          <p:cNvPr id="6" name="TextBox 6"/>
          <p:cNvSpPr txBox="1"/>
          <p:nvPr/>
        </p:nvSpPr>
        <p:spPr>
          <a:xfrm>
            <a:off x="1654811" y="2893273"/>
            <a:ext cx="8174989" cy="3107572"/>
          </a:xfrm>
          <a:prstGeom prst="rect">
            <a:avLst/>
          </a:prstGeom>
        </p:spPr>
        <p:txBody>
          <a:bodyPr lIns="0" tIns="0" rIns="0" bIns="0" rtlCol="0" anchor="t">
            <a:spAutoFit/>
          </a:bodyPr>
          <a:lstStyle/>
          <a:p>
            <a:pPr algn="l">
              <a:lnSpc>
                <a:spcPts val="6038"/>
              </a:lnSpc>
            </a:pPr>
            <a:r>
              <a:rPr lang="en-US" sz="4313">
                <a:solidFill>
                  <a:srgbClr val="274D66"/>
                </a:solidFill>
                <a:latin typeface="Roboto Condensed Bold"/>
              </a:rPr>
              <a:t>• Thảo luận theo 4 nhóm</a:t>
            </a:r>
          </a:p>
          <a:p>
            <a:pPr algn="l">
              <a:lnSpc>
                <a:spcPts val="6038"/>
              </a:lnSpc>
            </a:pPr>
            <a:r>
              <a:rPr lang="en-US" sz="4313">
                <a:solidFill>
                  <a:srgbClr val="274D66"/>
                </a:solidFill>
                <a:latin typeface="Roboto Condensed Bold"/>
              </a:rPr>
              <a:t>• Nội dung: PHT số 2</a:t>
            </a:r>
          </a:p>
          <a:p>
            <a:pPr algn="l">
              <a:lnSpc>
                <a:spcPts val="6038"/>
              </a:lnSpc>
            </a:pPr>
            <a:r>
              <a:rPr lang="en-US" sz="4313">
                <a:solidFill>
                  <a:srgbClr val="274D66"/>
                </a:solidFill>
                <a:latin typeface="Roboto Condensed Bold"/>
              </a:rPr>
              <a:t>• Thời gian thảo luận: 10 phút</a:t>
            </a:r>
          </a:p>
          <a:p>
            <a:pPr algn="l">
              <a:lnSpc>
                <a:spcPts val="6038"/>
              </a:lnSpc>
            </a:pPr>
            <a:endParaRPr lang="en-US" sz="4313">
              <a:solidFill>
                <a:srgbClr val="274D66"/>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5034603" y="6338941"/>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r="-2420"/>
            </a:stretch>
          </a:blipFill>
        </p:spPr>
      </p:sp>
      <p:sp>
        <p:nvSpPr>
          <p:cNvPr id="3" name="Freeform 3"/>
          <p:cNvSpPr/>
          <p:nvPr/>
        </p:nvSpPr>
        <p:spPr>
          <a:xfrm>
            <a:off x="-437665" y="6338941"/>
            <a:ext cx="1466365" cy="4114800"/>
          </a:xfrm>
          <a:custGeom>
            <a:avLst/>
            <a:gdLst/>
            <a:ahLst/>
            <a:cxnLst/>
            <a:rect l="l" t="t" r="r" b="b"/>
            <a:pathLst>
              <a:path w="1466365" h="4114800">
                <a:moveTo>
                  <a:pt x="0" y="0"/>
                </a:moveTo>
                <a:lnTo>
                  <a:pt x="1466365" y="0"/>
                </a:lnTo>
                <a:lnTo>
                  <a:pt x="1466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r="-180612"/>
            </a:stretch>
          </a:blipFill>
        </p:spPr>
      </p:sp>
      <p:sp>
        <p:nvSpPr>
          <p:cNvPr id="4" name="Freeform 4"/>
          <p:cNvSpPr/>
          <p:nvPr/>
        </p:nvSpPr>
        <p:spPr>
          <a:xfrm>
            <a:off x="15034603" y="-704737"/>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r="-16279"/>
            </a:stretch>
          </a:blipFill>
        </p:spPr>
      </p:sp>
      <p:graphicFrame>
        <p:nvGraphicFramePr>
          <p:cNvPr id="5" name="Table 5"/>
          <p:cNvGraphicFramePr>
            <a:graphicFrameLocks noGrp="1"/>
          </p:cNvGraphicFramePr>
          <p:nvPr/>
        </p:nvGraphicFramePr>
        <p:xfrm>
          <a:off x="345244" y="1549736"/>
          <a:ext cx="17759921" cy="8818318"/>
        </p:xfrm>
        <a:graphic>
          <a:graphicData uri="http://schemas.openxmlformats.org/drawingml/2006/table">
            <a:tbl>
              <a:tblPr/>
              <a:tblGrid>
                <a:gridCol w="1608273">
                  <a:extLst>
                    <a:ext uri="{9D8B030D-6E8A-4147-A177-3AD203B41FA5}">
                      <a16:colId xmlns:a16="http://schemas.microsoft.com/office/drawing/2014/main" val="20000"/>
                    </a:ext>
                  </a:extLst>
                </a:gridCol>
                <a:gridCol w="3872979">
                  <a:extLst>
                    <a:ext uri="{9D8B030D-6E8A-4147-A177-3AD203B41FA5}">
                      <a16:colId xmlns:a16="http://schemas.microsoft.com/office/drawing/2014/main" val="20001"/>
                    </a:ext>
                  </a:extLst>
                </a:gridCol>
                <a:gridCol w="6973693">
                  <a:extLst>
                    <a:ext uri="{9D8B030D-6E8A-4147-A177-3AD203B41FA5}">
                      <a16:colId xmlns:a16="http://schemas.microsoft.com/office/drawing/2014/main" val="20002"/>
                    </a:ext>
                  </a:extLst>
                </a:gridCol>
                <a:gridCol w="5304976">
                  <a:extLst>
                    <a:ext uri="{9D8B030D-6E8A-4147-A177-3AD203B41FA5}">
                      <a16:colId xmlns:a16="http://schemas.microsoft.com/office/drawing/2014/main" val="20003"/>
                    </a:ext>
                  </a:extLst>
                </a:gridCol>
              </a:tblGrid>
              <a:tr h="1414283">
                <a:tc>
                  <a:txBody>
                    <a:bodyPr/>
                    <a:lstStyle/>
                    <a:p>
                      <a:pPr algn="ctr">
                        <a:lnSpc>
                          <a:spcPts val="4199"/>
                        </a:lnSpc>
                        <a:defRPr/>
                      </a:pPr>
                      <a:r>
                        <a:rPr lang="en-US" sz="3499">
                          <a:solidFill>
                            <a:srgbClr val="495C83"/>
                          </a:solidFill>
                          <a:latin typeface="Roboto Condensed Bold"/>
                        </a:rPr>
                        <a:t>CÁC BƯỚC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gridSpan="2">
                  <a:txBody>
                    <a:bodyPr/>
                    <a:lstStyle/>
                    <a:p>
                      <a:pPr algn="ctr">
                        <a:lnSpc>
                          <a:spcPts val="4199"/>
                        </a:lnSpc>
                        <a:defRPr/>
                      </a:pPr>
                      <a:r>
                        <a:rPr lang="en-US" sz="3499">
                          <a:solidFill>
                            <a:srgbClr val="495C83"/>
                          </a:solidFill>
                          <a:latin typeface="Roboto Condensed Bold"/>
                        </a:rPr>
                        <a:t>YÊU CẦU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hMerge="1">
                  <a:txBody>
                    <a:bodyPr/>
                    <a:lstStyle/>
                    <a:p>
                      <a:pPr algn="ctr">
                        <a:lnSpc>
                          <a:spcPts val="4199"/>
                        </a:lnSpc>
                        <a:defRPr/>
                      </a:pPr>
                      <a:r>
                        <a:rPr lang="en-US" sz="3499">
                          <a:solidFill>
                            <a:srgbClr val="495C83"/>
                          </a:solidFill>
                          <a:latin typeface="Roboto Condensed Bold"/>
                        </a:rPr>
                        <a:t>YÊU CẦU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a:txBody>
                    <a:bodyPr/>
                    <a:lstStyle/>
                    <a:p>
                      <a:pPr algn="ctr">
                        <a:lnSpc>
                          <a:spcPts val="4199"/>
                        </a:lnSpc>
                        <a:defRPr/>
                      </a:pPr>
                      <a:r>
                        <a:rPr lang="en-US" sz="3499">
                          <a:solidFill>
                            <a:srgbClr val="495C83"/>
                          </a:solidFill>
                          <a:latin typeface="Roboto Condensed Bold"/>
                        </a:rPr>
                        <a:t>LƯU Ý</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989600">
                <a:tc rowSpan="5">
                  <a:txBody>
                    <a:bodyPr/>
                    <a:lstStyle/>
                    <a:p>
                      <a:pPr algn="l">
                        <a:lnSpc>
                          <a:spcPts val="4199"/>
                        </a:lnSpc>
                        <a:defRPr/>
                      </a:pPr>
                      <a:r>
                        <a:rPr lang="en-US" sz="3499">
                          <a:solidFill>
                            <a:srgbClr val="495C83"/>
                          </a:solidFill>
                          <a:latin typeface="Roboto Condensed Bol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Xác định đề tài </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Trình bày ý kiến về một vấn đề  xã hội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rowSpan="4">
                  <a:txBody>
                    <a:bodyPr/>
                    <a:lstStyle/>
                    <a:p>
                      <a:pPr algn="l">
                        <a:lnSpc>
                          <a:spcPts val="4199"/>
                        </a:lnSpc>
                        <a:defRPr/>
                      </a:pPr>
                      <a:r>
                        <a:rPr lang="en-US" sz="3499">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1"/>
                  </a:ext>
                </a:extLst>
              </a:tr>
              <a:tr h="1564193">
                <a:tc vMerge="1">
                  <a:txBody>
                    <a:bodyPr/>
                    <a:lstStyle/>
                    <a:p>
                      <a:pPr algn="l">
                        <a:lnSpc>
                          <a:spcPts val="4199"/>
                        </a:lnSpc>
                        <a:defRPr/>
                      </a:pPr>
                      <a:r>
                        <a:rPr lang="en-US" sz="3499">
                          <a:solidFill>
                            <a:srgbClr val="495C83"/>
                          </a:solidFill>
                          <a:latin typeface="Roboto Condensed Bol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Xác định không gian, thời gian </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Trình bày ở đâu? Thời gian nói bao lâu?</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199"/>
                        </a:lnSpc>
                        <a:defRPr/>
                      </a:pPr>
                      <a:r>
                        <a:rPr lang="en-US" sz="3499">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2"/>
                  </a:ext>
                </a:extLst>
              </a:tr>
              <a:tr h="989632">
                <a:tc vMerge="1">
                  <a:txBody>
                    <a:bodyPr/>
                    <a:lstStyle/>
                    <a:p>
                      <a:pPr algn="l">
                        <a:lnSpc>
                          <a:spcPts val="4199"/>
                        </a:lnSpc>
                        <a:defRPr/>
                      </a:pPr>
                      <a:r>
                        <a:rPr lang="en-US" sz="3499">
                          <a:solidFill>
                            <a:srgbClr val="495C83"/>
                          </a:solidFill>
                          <a:latin typeface="Roboto Condensed Bol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Xác định người nghe</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Trình bày cho ai nghe?</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199"/>
                        </a:lnSpc>
                        <a:defRPr/>
                      </a:pPr>
                      <a:r>
                        <a:rPr lang="en-US" sz="3499">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3"/>
                  </a:ext>
                </a:extLst>
              </a:tr>
              <a:tr h="1404727">
                <a:tc vMerge="1">
                  <a:txBody>
                    <a:bodyPr/>
                    <a:lstStyle/>
                    <a:p>
                      <a:pPr algn="l">
                        <a:lnSpc>
                          <a:spcPts val="4199"/>
                        </a:lnSpc>
                        <a:defRPr/>
                      </a:pPr>
                      <a:r>
                        <a:rPr lang="en-US" sz="3499">
                          <a:solidFill>
                            <a:srgbClr val="495C83"/>
                          </a:solidFill>
                          <a:latin typeface="Roboto Condensed Bol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Xác định mục đích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Trình bày để làm gì?</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199"/>
                        </a:lnSpc>
                        <a:defRPr/>
                      </a:pPr>
                      <a:r>
                        <a:rPr lang="en-US" sz="3499">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4"/>
                  </a:ext>
                </a:extLst>
              </a:tr>
              <a:tr h="2455883">
                <a:tc vMerge="1">
                  <a:txBody>
                    <a:bodyPr/>
                    <a:lstStyle/>
                    <a:p>
                      <a:pPr algn="l">
                        <a:lnSpc>
                          <a:spcPts val="4199"/>
                        </a:lnSpc>
                        <a:defRPr/>
                      </a:pPr>
                      <a:r>
                        <a:rPr lang="en-US" sz="3499">
                          <a:solidFill>
                            <a:srgbClr val="495C83"/>
                          </a:solidFill>
                          <a:latin typeface="Roboto Condensed Bol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Tìm ý, lập dàn ý</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Đặt ra những câu hỏi để tìm ý: Là gì? Như thế nào? Tác động ra sao? Vì sao? Bài học nhận thức và hành động là gì?</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199"/>
                        </a:lnSpc>
                        <a:defRPr/>
                      </a:pPr>
                      <a:r>
                        <a:rPr lang="en-US" sz="3499">
                          <a:solidFill>
                            <a:srgbClr val="495C83"/>
                          </a:solidFill>
                          <a:latin typeface="Roboto Condensed"/>
                        </a:rPr>
                        <a:t>Có thể sử dụng thêm hình ảnh minh họa/video phối hợp để phần trình bày hấp dẫn, sinh động hơn</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3191399" y="124598"/>
            <a:ext cx="10752677"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5196787" y="6338941"/>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r="-2420"/>
            </a:stretch>
          </a:blipFill>
        </p:spPr>
      </p:sp>
      <p:sp>
        <p:nvSpPr>
          <p:cNvPr id="3" name="Freeform 3"/>
          <p:cNvSpPr/>
          <p:nvPr/>
        </p:nvSpPr>
        <p:spPr>
          <a:xfrm>
            <a:off x="-275481" y="6338941"/>
            <a:ext cx="1466365" cy="4114800"/>
          </a:xfrm>
          <a:custGeom>
            <a:avLst/>
            <a:gdLst/>
            <a:ahLst/>
            <a:cxnLst/>
            <a:rect l="l" t="t" r="r" b="b"/>
            <a:pathLst>
              <a:path w="1466365" h="4114800">
                <a:moveTo>
                  <a:pt x="0" y="0"/>
                </a:moveTo>
                <a:lnTo>
                  <a:pt x="1466365" y="0"/>
                </a:lnTo>
                <a:lnTo>
                  <a:pt x="1466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r="-180612"/>
            </a:stretch>
          </a:blipFill>
        </p:spPr>
      </p:sp>
      <p:sp>
        <p:nvSpPr>
          <p:cNvPr id="4" name="Freeform 4"/>
          <p:cNvSpPr/>
          <p:nvPr/>
        </p:nvSpPr>
        <p:spPr>
          <a:xfrm>
            <a:off x="15196787" y="-704737"/>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r="-16279"/>
            </a:stretch>
          </a:blipFill>
        </p:spPr>
      </p:sp>
      <p:graphicFrame>
        <p:nvGraphicFramePr>
          <p:cNvPr id="5" name="Table 5"/>
          <p:cNvGraphicFramePr>
            <a:graphicFrameLocks noGrp="1"/>
          </p:cNvGraphicFramePr>
          <p:nvPr/>
        </p:nvGraphicFramePr>
        <p:xfrm>
          <a:off x="1381954" y="2090235"/>
          <a:ext cx="14794467" cy="6650698"/>
        </p:xfrm>
        <a:graphic>
          <a:graphicData uri="http://schemas.openxmlformats.org/drawingml/2006/table">
            <a:tbl>
              <a:tblPr/>
              <a:tblGrid>
                <a:gridCol w="2247471">
                  <a:extLst>
                    <a:ext uri="{9D8B030D-6E8A-4147-A177-3AD203B41FA5}">
                      <a16:colId xmlns:a16="http://schemas.microsoft.com/office/drawing/2014/main" val="20000"/>
                    </a:ext>
                  </a:extLst>
                </a:gridCol>
                <a:gridCol w="2913459">
                  <a:extLst>
                    <a:ext uri="{9D8B030D-6E8A-4147-A177-3AD203B41FA5}">
                      <a16:colId xmlns:a16="http://schemas.microsoft.com/office/drawing/2014/main" val="20001"/>
                    </a:ext>
                  </a:extLst>
                </a:gridCol>
                <a:gridCol w="5531426">
                  <a:extLst>
                    <a:ext uri="{9D8B030D-6E8A-4147-A177-3AD203B41FA5}">
                      <a16:colId xmlns:a16="http://schemas.microsoft.com/office/drawing/2014/main" val="20002"/>
                    </a:ext>
                  </a:extLst>
                </a:gridCol>
                <a:gridCol w="4102111">
                  <a:extLst>
                    <a:ext uri="{9D8B030D-6E8A-4147-A177-3AD203B41FA5}">
                      <a16:colId xmlns:a16="http://schemas.microsoft.com/office/drawing/2014/main" val="20003"/>
                    </a:ext>
                  </a:extLst>
                </a:gridCol>
              </a:tblGrid>
              <a:tr h="2140372">
                <a:tc>
                  <a:txBody>
                    <a:bodyPr/>
                    <a:lstStyle/>
                    <a:p>
                      <a:pPr algn="ctr">
                        <a:lnSpc>
                          <a:spcPts val="4200"/>
                        </a:lnSpc>
                        <a:defRPr/>
                      </a:pPr>
                      <a:r>
                        <a:rPr lang="en-US" sz="3500">
                          <a:solidFill>
                            <a:srgbClr val="495C83"/>
                          </a:solidFill>
                          <a:latin typeface="Roboto Condensed Bold"/>
                        </a:rPr>
                        <a:t>CÁC BƯỚC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gridSpan="2">
                  <a:txBody>
                    <a:bodyPr/>
                    <a:lstStyle/>
                    <a:p>
                      <a:pPr algn="ctr">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hMerge="1">
                  <a:txBody>
                    <a:bodyPr/>
                    <a:lstStyle/>
                    <a:p>
                      <a:pPr algn="ctr">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a:txBody>
                    <a:bodyPr/>
                    <a:lstStyle/>
                    <a:p>
                      <a:pPr algn="ctr">
                        <a:lnSpc>
                          <a:spcPts val="4200"/>
                        </a:lnSpc>
                        <a:defRPr/>
                      </a:pPr>
                      <a:r>
                        <a:rPr lang="en-US" sz="3500">
                          <a:solidFill>
                            <a:srgbClr val="495C83"/>
                          </a:solidFill>
                          <a:latin typeface="Roboto Condensed Bold"/>
                        </a:rPr>
                        <a:t>LƯU Ý</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4510326">
                <a:tc>
                  <a:txBody>
                    <a:bodyPr/>
                    <a:lstStyle/>
                    <a:p>
                      <a:pPr algn="l">
                        <a:lnSpc>
                          <a:spcPts val="4200"/>
                        </a:lnSpc>
                        <a:defRPr/>
                      </a:pPr>
                      <a:r>
                        <a:rPr lang="en-US" sz="3500">
                          <a:solidFill>
                            <a:srgbClr val="495C83"/>
                          </a:solidFill>
                          <a:latin typeface="Roboto Condensed Bold"/>
                        </a:rPr>
                        <a:t>Luyện tập và trình bày bài nói</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gridSpan="2">
                  <a:txBody>
                    <a:bodyPr/>
                    <a:lstStyle/>
                    <a:p>
                      <a:pPr algn="l">
                        <a:lnSpc>
                          <a:spcPts val="4200"/>
                        </a:lnSpc>
                        <a:defRPr/>
                      </a:pPr>
                      <a:r>
                        <a:rPr lang="en-US" sz="3500">
                          <a:solidFill>
                            <a:srgbClr val="495C83"/>
                          </a:solidFill>
                          <a:latin typeface="Roboto Condensed"/>
                        </a:rPr>
                        <a:t>Có thể đứng trước gương trình bày hoặc trình bày cho bạn nghe</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hMerge="1">
                  <a:txBody>
                    <a:bodyPr/>
                    <a:lstStyle/>
                    <a:p>
                      <a:pPr algn="l">
                        <a:lnSpc>
                          <a:spcPts val="4200"/>
                        </a:lnSpc>
                        <a:defRPr/>
                      </a:pPr>
                      <a:r>
                        <a:rPr lang="en-US" sz="3500">
                          <a:solidFill>
                            <a:srgbClr val="495C83"/>
                          </a:solidFill>
                          <a:latin typeface="Roboto Condensed"/>
                        </a:rPr>
                        <a:t>Có thể đứng trước gương trình bày hoặc trình bày cho bạn nghe</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Chú ý cách kết hợp giọng điệu, cử chỉ, nét mặt,… khi trình bày</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2380734" y="343230"/>
            <a:ext cx="11415084"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5034603" y="6338941"/>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r="-2420"/>
            </a:stretch>
          </a:blipFill>
        </p:spPr>
      </p:sp>
      <p:sp>
        <p:nvSpPr>
          <p:cNvPr id="3" name="Freeform 3"/>
          <p:cNvSpPr/>
          <p:nvPr/>
        </p:nvSpPr>
        <p:spPr>
          <a:xfrm>
            <a:off x="-437665" y="6338941"/>
            <a:ext cx="1466365" cy="4114800"/>
          </a:xfrm>
          <a:custGeom>
            <a:avLst/>
            <a:gdLst/>
            <a:ahLst/>
            <a:cxnLst/>
            <a:rect l="l" t="t" r="r" b="b"/>
            <a:pathLst>
              <a:path w="1466365" h="4114800">
                <a:moveTo>
                  <a:pt x="0" y="0"/>
                </a:moveTo>
                <a:lnTo>
                  <a:pt x="1466365" y="0"/>
                </a:lnTo>
                <a:lnTo>
                  <a:pt x="1466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r="-180612"/>
            </a:stretch>
          </a:blipFill>
        </p:spPr>
      </p:sp>
      <p:sp>
        <p:nvSpPr>
          <p:cNvPr id="4" name="Freeform 4"/>
          <p:cNvSpPr/>
          <p:nvPr/>
        </p:nvSpPr>
        <p:spPr>
          <a:xfrm>
            <a:off x="15034603" y="-704737"/>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r="-16279"/>
            </a:stretch>
          </a:blipFill>
        </p:spPr>
      </p:sp>
      <p:graphicFrame>
        <p:nvGraphicFramePr>
          <p:cNvPr id="5" name="Table 5"/>
          <p:cNvGraphicFramePr>
            <a:graphicFrameLocks noGrp="1"/>
          </p:cNvGraphicFramePr>
          <p:nvPr/>
        </p:nvGraphicFramePr>
        <p:xfrm>
          <a:off x="1028700" y="2820247"/>
          <a:ext cx="15405100" cy="7037387"/>
        </p:xfrm>
        <a:graphic>
          <a:graphicData uri="http://schemas.openxmlformats.org/drawingml/2006/table">
            <a:tbl>
              <a:tblPr/>
              <a:tblGrid>
                <a:gridCol w="2340311">
                  <a:extLst>
                    <a:ext uri="{9D8B030D-6E8A-4147-A177-3AD203B41FA5}">
                      <a16:colId xmlns:a16="http://schemas.microsoft.com/office/drawing/2014/main" val="20000"/>
                    </a:ext>
                  </a:extLst>
                </a:gridCol>
                <a:gridCol w="3033752">
                  <a:extLst>
                    <a:ext uri="{9D8B030D-6E8A-4147-A177-3AD203B41FA5}">
                      <a16:colId xmlns:a16="http://schemas.microsoft.com/office/drawing/2014/main" val="20001"/>
                    </a:ext>
                  </a:extLst>
                </a:gridCol>
                <a:gridCol w="5759635">
                  <a:extLst>
                    <a:ext uri="{9D8B030D-6E8A-4147-A177-3AD203B41FA5}">
                      <a16:colId xmlns:a16="http://schemas.microsoft.com/office/drawing/2014/main" val="20002"/>
                    </a:ext>
                  </a:extLst>
                </a:gridCol>
                <a:gridCol w="4271402">
                  <a:extLst>
                    <a:ext uri="{9D8B030D-6E8A-4147-A177-3AD203B41FA5}">
                      <a16:colId xmlns:a16="http://schemas.microsoft.com/office/drawing/2014/main" val="20003"/>
                    </a:ext>
                  </a:extLst>
                </a:gridCol>
              </a:tblGrid>
              <a:tr h="2328326">
                <a:tc>
                  <a:txBody>
                    <a:bodyPr/>
                    <a:lstStyle/>
                    <a:p>
                      <a:pPr algn="ctr">
                        <a:lnSpc>
                          <a:spcPts val="4200"/>
                        </a:lnSpc>
                        <a:defRPr/>
                      </a:pPr>
                      <a:r>
                        <a:rPr lang="en-US" sz="3500">
                          <a:solidFill>
                            <a:srgbClr val="495C83"/>
                          </a:solidFill>
                          <a:latin typeface="Roboto Condensed Bold"/>
                        </a:rPr>
                        <a:t>CÁC BƯỚC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gridSpan="2">
                  <a:txBody>
                    <a:bodyPr/>
                    <a:lstStyle/>
                    <a:p>
                      <a:pPr algn="ctr">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hMerge="1">
                  <a:txBody>
                    <a:bodyPr/>
                    <a:lstStyle/>
                    <a:p>
                      <a:pPr algn="ctr">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a:txBody>
                    <a:bodyPr/>
                    <a:lstStyle/>
                    <a:p>
                      <a:pPr algn="ctr">
                        <a:lnSpc>
                          <a:spcPts val="4200"/>
                        </a:lnSpc>
                        <a:defRPr/>
                      </a:pPr>
                      <a:r>
                        <a:rPr lang="en-US" sz="3500">
                          <a:solidFill>
                            <a:srgbClr val="495C83"/>
                          </a:solidFill>
                          <a:latin typeface="Roboto Condensed Bold"/>
                        </a:rPr>
                        <a:t>LƯU Ý</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4709061">
                <a:tc>
                  <a:txBody>
                    <a:bodyPr/>
                    <a:lstStyle/>
                    <a:p>
                      <a:pPr algn="l">
                        <a:lnSpc>
                          <a:spcPts val="4200"/>
                        </a:lnSpc>
                        <a:defRPr/>
                      </a:pPr>
                      <a:r>
                        <a:rPr lang="en-US" sz="3500">
                          <a:solidFill>
                            <a:srgbClr val="495C83"/>
                          </a:solidFill>
                          <a:latin typeface="Roboto Condensed Bold"/>
                        </a:rPr>
                        <a:t>Trao đổi, đánh giá, rút kinh nghiệm sau khi nói</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gridSpan="2">
                  <a:txBody>
                    <a:bodyPr/>
                    <a:lstStyle/>
                    <a:p>
                      <a:pPr algn="l">
                        <a:lnSpc>
                          <a:spcPts val="4200"/>
                        </a:lnSpc>
                        <a:defRPr/>
                      </a:pPr>
                      <a:r>
                        <a:rPr lang="en-US" sz="3500">
                          <a:solidFill>
                            <a:srgbClr val="495C83"/>
                          </a:solidFill>
                          <a:latin typeface="Roboto Condensed"/>
                        </a:rPr>
                        <a:t>Sử dụng bảng kiểm để tự nhận xét và nhận xét cho bạn</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hMerge="1">
                  <a:txBody>
                    <a:bodyPr/>
                    <a:lstStyle/>
                    <a:p>
                      <a:pPr algn="l">
                        <a:lnSpc>
                          <a:spcPts val="4200"/>
                        </a:lnSpc>
                        <a:defRPr/>
                      </a:pPr>
                      <a:r>
                        <a:rPr lang="en-US" sz="3500">
                          <a:solidFill>
                            <a:srgbClr val="495C83"/>
                          </a:solidFill>
                          <a:latin typeface="Roboto Condensed"/>
                        </a:rPr>
                        <a:t>Sử dụng bảng kiểm để tự nhận xét và nhận xét cho bạn</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Chú ý tính khách quan, khoa học, tránh chủ quan, cực đoan khi </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extLst>
                  <a:ext uri="{0D108BD9-81ED-4DB2-BD59-A6C34878D82A}">
                    <a16:rowId xmlns:a16="http://schemas.microsoft.com/office/drawing/2014/main" val="10001"/>
                  </a:ext>
                </a:extLst>
              </a:tr>
            </a:tbl>
          </a:graphicData>
        </a:graphic>
      </p:graphicFrame>
      <p:sp>
        <p:nvSpPr>
          <p:cNvPr id="6" name="TextBox 6"/>
          <p:cNvSpPr txBox="1"/>
          <p:nvPr/>
        </p:nvSpPr>
        <p:spPr>
          <a:xfrm>
            <a:off x="3252931" y="667193"/>
            <a:ext cx="10578979"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796324">
            <a:off x="-715728" y="8344001"/>
            <a:ext cx="5231081" cy="1750034"/>
          </a:xfrm>
          <a:custGeom>
            <a:avLst/>
            <a:gdLst/>
            <a:ahLst/>
            <a:cxnLst/>
            <a:rect l="l" t="t" r="r" b="b"/>
            <a:pathLst>
              <a:path w="5231081" h="1750034">
                <a:moveTo>
                  <a:pt x="0" y="0"/>
                </a:moveTo>
                <a:lnTo>
                  <a:pt x="5231081" y="0"/>
                </a:lnTo>
                <a:lnTo>
                  <a:pt x="5231081" y="1750034"/>
                </a:lnTo>
                <a:lnTo>
                  <a:pt x="0" y="1750034"/>
                </a:lnTo>
                <a:lnTo>
                  <a:pt x="0" y="0"/>
                </a:lnTo>
                <a:close/>
              </a:path>
            </a:pathLst>
          </a:custGeom>
          <a:blipFill>
            <a:blip r:embed="rId3">
              <a:extLst>
                <a:ext uri="{96DAC541-7B7A-43D3-8B79-37D633B846F1}">
                  <asvg:svgBlip xmlns:asvg="http://schemas.microsoft.com/office/drawing/2016/SVG/main" xmlns="" r:embed="rId4"/>
                </a:ext>
              </a:extLst>
            </a:blip>
            <a:stretch>
              <a:fillRect b="-198913"/>
            </a:stretch>
          </a:blipFill>
        </p:spPr>
      </p:sp>
      <p:sp>
        <p:nvSpPr>
          <p:cNvPr id="3" name="Freeform 3"/>
          <p:cNvSpPr/>
          <p:nvPr/>
        </p:nvSpPr>
        <p:spPr>
          <a:xfrm>
            <a:off x="170559" y="279299"/>
            <a:ext cx="2149758" cy="2032498"/>
          </a:xfrm>
          <a:custGeom>
            <a:avLst/>
            <a:gdLst/>
            <a:ahLst/>
            <a:cxnLst/>
            <a:rect l="l" t="t" r="r" b="b"/>
            <a:pathLst>
              <a:path w="2149758" h="2032498">
                <a:moveTo>
                  <a:pt x="0" y="0"/>
                </a:moveTo>
                <a:lnTo>
                  <a:pt x="2149758" y="0"/>
                </a:lnTo>
                <a:lnTo>
                  <a:pt x="2149758" y="2032499"/>
                </a:lnTo>
                <a:lnTo>
                  <a:pt x="0" y="2032499"/>
                </a:lnTo>
                <a:lnTo>
                  <a:pt x="0" y="0"/>
                </a:lnTo>
                <a:close/>
              </a:path>
            </a:pathLst>
          </a:custGeom>
          <a:blipFill>
            <a:blip r:embed="rId5">
              <a:extLst>
                <a:ext uri="{96DAC541-7B7A-43D3-8B79-37D633B846F1}">
                  <asvg:svgBlip xmlns:asvg="http://schemas.microsoft.com/office/drawing/2016/SVG/main" xmlns="" r:embed="rId6"/>
                </a:ext>
              </a:extLst>
            </a:blip>
            <a:stretch>
              <a:fillRect b="-5769"/>
            </a:stretch>
          </a:blipFill>
        </p:spPr>
      </p:sp>
      <p:sp>
        <p:nvSpPr>
          <p:cNvPr id="4" name="Freeform 4"/>
          <p:cNvSpPr/>
          <p:nvPr/>
        </p:nvSpPr>
        <p:spPr>
          <a:xfrm rot="-1069454">
            <a:off x="12204022" y="7279873"/>
            <a:ext cx="10110556" cy="4954173"/>
          </a:xfrm>
          <a:custGeom>
            <a:avLst/>
            <a:gdLst/>
            <a:ahLst/>
            <a:cxnLst/>
            <a:rect l="l" t="t" r="r" b="b"/>
            <a:pathLst>
              <a:path w="10110556" h="4954173">
                <a:moveTo>
                  <a:pt x="0" y="0"/>
                </a:moveTo>
                <a:lnTo>
                  <a:pt x="10110556" y="0"/>
                </a:lnTo>
                <a:lnTo>
                  <a:pt x="10110556" y="4954173"/>
                </a:lnTo>
                <a:lnTo>
                  <a:pt x="0" y="4954173"/>
                </a:lnTo>
                <a:lnTo>
                  <a:pt x="0" y="0"/>
                </a:lnTo>
                <a:close/>
              </a:path>
            </a:pathLst>
          </a:custGeom>
          <a:blipFill>
            <a:blip r:embed="rId7">
              <a:extLst>
                <a:ext uri="{96DAC541-7B7A-43D3-8B79-37D633B846F1}">
                  <asvg:svgBlip xmlns:asvg="http://schemas.microsoft.com/office/drawing/2016/SVG/main" xmlns="" r:embed="rId8"/>
                </a:ext>
              </a:extLst>
            </a:blip>
            <a:stretch>
              <a:fillRect b="-104081"/>
            </a:stretch>
          </a:blipFill>
        </p:spPr>
      </p:sp>
      <p:sp>
        <p:nvSpPr>
          <p:cNvPr id="5" name="TextBox 5"/>
          <p:cNvSpPr txBox="1"/>
          <p:nvPr/>
        </p:nvSpPr>
        <p:spPr>
          <a:xfrm>
            <a:off x="6193400" y="522134"/>
            <a:ext cx="5901201" cy="1403955"/>
          </a:xfrm>
          <a:prstGeom prst="rect">
            <a:avLst/>
          </a:prstGeom>
        </p:spPr>
        <p:txBody>
          <a:bodyPr lIns="0" tIns="0" rIns="0" bIns="0" rtlCol="0" anchor="t">
            <a:spAutoFit/>
          </a:bodyPr>
          <a:lstStyle/>
          <a:p>
            <a:pPr algn="ctr">
              <a:lnSpc>
                <a:spcPts val="10288"/>
              </a:lnSpc>
            </a:pPr>
            <a:r>
              <a:rPr lang="en-US" sz="7348">
                <a:solidFill>
                  <a:srgbClr val="274D66"/>
                </a:solidFill>
                <a:latin typeface="Fraunces Bold"/>
              </a:rPr>
              <a:t>KHỞI ĐỘNG</a:t>
            </a:r>
          </a:p>
        </p:txBody>
      </p:sp>
      <p:sp>
        <p:nvSpPr>
          <p:cNvPr id="6" name="Freeform 6"/>
          <p:cNvSpPr/>
          <p:nvPr/>
        </p:nvSpPr>
        <p:spPr>
          <a:xfrm>
            <a:off x="16344547" y="8892756"/>
            <a:ext cx="1503228" cy="1394244"/>
          </a:xfrm>
          <a:custGeom>
            <a:avLst/>
            <a:gdLst/>
            <a:ahLst/>
            <a:cxnLst/>
            <a:rect l="l" t="t" r="r" b="b"/>
            <a:pathLst>
              <a:path w="1503228" h="1394244">
                <a:moveTo>
                  <a:pt x="0" y="0"/>
                </a:moveTo>
                <a:lnTo>
                  <a:pt x="1503227" y="0"/>
                </a:lnTo>
                <a:lnTo>
                  <a:pt x="1503227" y="1394244"/>
                </a:lnTo>
                <a:lnTo>
                  <a:pt x="0" y="13942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5787243" y="3482485"/>
            <a:ext cx="8169218" cy="1383840"/>
          </a:xfrm>
          <a:prstGeom prst="rect">
            <a:avLst/>
          </a:prstGeom>
        </p:spPr>
        <p:txBody>
          <a:bodyPr lIns="0" tIns="0" rIns="0" bIns="0" rtlCol="0" anchor="t">
            <a:spAutoFit/>
          </a:bodyPr>
          <a:lstStyle/>
          <a:p>
            <a:pPr algn="ctr">
              <a:lnSpc>
                <a:spcPts val="5600"/>
              </a:lnSpc>
            </a:pPr>
            <a:r>
              <a:rPr lang="en-US" sz="3999">
                <a:solidFill>
                  <a:srgbClr val="70422C"/>
                </a:solidFill>
                <a:latin typeface="Fraunces Bold"/>
              </a:rPr>
              <a:t>https://www.youtube.com/watch?v=fnC_8T8NKIM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5034603" y="6338941"/>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r="-2420"/>
            </a:stretch>
          </a:blipFill>
        </p:spPr>
      </p:sp>
      <p:sp>
        <p:nvSpPr>
          <p:cNvPr id="3" name="Freeform 3"/>
          <p:cNvSpPr/>
          <p:nvPr/>
        </p:nvSpPr>
        <p:spPr>
          <a:xfrm>
            <a:off x="-437665" y="6338941"/>
            <a:ext cx="1466365" cy="4114800"/>
          </a:xfrm>
          <a:custGeom>
            <a:avLst/>
            <a:gdLst/>
            <a:ahLst/>
            <a:cxnLst/>
            <a:rect l="l" t="t" r="r" b="b"/>
            <a:pathLst>
              <a:path w="1466365" h="4114800">
                <a:moveTo>
                  <a:pt x="0" y="0"/>
                </a:moveTo>
                <a:lnTo>
                  <a:pt x="1466365" y="0"/>
                </a:lnTo>
                <a:lnTo>
                  <a:pt x="1466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r="-180612"/>
            </a:stretch>
          </a:blipFill>
        </p:spPr>
      </p:sp>
      <p:sp>
        <p:nvSpPr>
          <p:cNvPr id="4" name="Freeform 4"/>
          <p:cNvSpPr/>
          <p:nvPr/>
        </p:nvSpPr>
        <p:spPr>
          <a:xfrm>
            <a:off x="15034603" y="-704737"/>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r="-16279"/>
            </a:stretch>
          </a:blipFill>
        </p:spPr>
      </p:sp>
      <p:graphicFrame>
        <p:nvGraphicFramePr>
          <p:cNvPr id="5" name="Table 5"/>
          <p:cNvGraphicFramePr>
            <a:graphicFrameLocks noGrp="1"/>
          </p:cNvGraphicFramePr>
          <p:nvPr/>
        </p:nvGraphicFramePr>
        <p:xfrm>
          <a:off x="345244" y="1352663"/>
          <a:ext cx="17239732" cy="9168548"/>
        </p:xfrm>
        <a:graphic>
          <a:graphicData uri="http://schemas.openxmlformats.org/drawingml/2006/table">
            <a:tbl>
              <a:tblPr/>
              <a:tblGrid>
                <a:gridCol w="2614976">
                  <a:extLst>
                    <a:ext uri="{9D8B030D-6E8A-4147-A177-3AD203B41FA5}">
                      <a16:colId xmlns:a16="http://schemas.microsoft.com/office/drawing/2014/main" val="20000"/>
                    </a:ext>
                  </a:extLst>
                </a:gridCol>
                <a:gridCol w="3392858">
                  <a:extLst>
                    <a:ext uri="{9D8B030D-6E8A-4147-A177-3AD203B41FA5}">
                      <a16:colId xmlns:a16="http://schemas.microsoft.com/office/drawing/2014/main" val="20001"/>
                    </a:ext>
                  </a:extLst>
                </a:gridCol>
                <a:gridCol w="6450678">
                  <a:extLst>
                    <a:ext uri="{9D8B030D-6E8A-4147-A177-3AD203B41FA5}">
                      <a16:colId xmlns:a16="http://schemas.microsoft.com/office/drawing/2014/main" val="20002"/>
                    </a:ext>
                  </a:extLst>
                </a:gridCol>
                <a:gridCol w="4781220">
                  <a:extLst>
                    <a:ext uri="{9D8B030D-6E8A-4147-A177-3AD203B41FA5}">
                      <a16:colId xmlns:a16="http://schemas.microsoft.com/office/drawing/2014/main" val="20003"/>
                    </a:ext>
                  </a:extLst>
                </a:gridCol>
              </a:tblGrid>
              <a:tr h="1162364">
                <a:tc>
                  <a:txBody>
                    <a:bodyPr/>
                    <a:lstStyle/>
                    <a:p>
                      <a:pPr algn="l">
                        <a:lnSpc>
                          <a:spcPts val="4200"/>
                        </a:lnSpc>
                        <a:defRPr/>
                      </a:pPr>
                      <a:r>
                        <a:rPr lang="en-US" sz="3500">
                          <a:solidFill>
                            <a:srgbClr val="495C83"/>
                          </a:solidFill>
                          <a:latin typeface="Roboto Condensed Bold"/>
                        </a:rPr>
                        <a:t>CÁC BƯỚC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gridSpan="2">
                  <a:txBody>
                    <a:bodyPr/>
                    <a:lstStyle/>
                    <a:p>
                      <a:pPr algn="l">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hMerge="1">
                  <a:txBody>
                    <a:bodyPr/>
                    <a:lstStyle/>
                    <a:p>
                      <a:pPr algn="l">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tc>
                  <a:txBody>
                    <a:bodyPr/>
                    <a:lstStyle/>
                    <a:p>
                      <a:pPr algn="l">
                        <a:lnSpc>
                          <a:spcPts val="4200"/>
                        </a:lnSpc>
                        <a:defRPr/>
                      </a:pPr>
                      <a:r>
                        <a:rPr lang="en-US" sz="3500">
                          <a:solidFill>
                            <a:srgbClr val="495C83"/>
                          </a:solidFill>
                          <a:latin typeface="Roboto Condensed Bold"/>
                        </a:rPr>
                        <a:t>LƯU Ý</a:t>
                      </a:r>
                      <a:endParaRPr lang="en-US" sz="1100"/>
                    </a:p>
                  </a:txBody>
                  <a:tcPr marT="91440" marB="91440" anchor="ctr">
                    <a:lnL w="38100" cap="flat" cmpd="sng" algn="ctr">
                      <a:solidFill>
                        <a:srgbClr val="B0DFD7"/>
                      </a:solidFill>
                      <a:prstDash val="solid"/>
                      <a:round/>
                      <a:headEnd type="none" w="med" len="med"/>
                      <a:tailEnd type="none" w="med" len="med"/>
                    </a:lnL>
                    <a:lnR w="38100" cap="flat" cmpd="sng" algn="ctr">
                      <a:solidFill>
                        <a:srgbClr val="B0DFD7"/>
                      </a:solidFill>
                      <a:prstDash val="solid"/>
                      <a:round/>
                      <a:headEnd type="none" w="med" len="med"/>
                      <a:tailEnd type="none" w="med" len="med"/>
                    </a:lnR>
                    <a:lnT w="3810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1141619">
                <a:tc rowSpan="5">
                  <a:txBody>
                    <a:bodyPr/>
                    <a:lstStyle/>
                    <a:p>
                      <a:pPr algn="l">
                        <a:lnSpc>
                          <a:spcPts val="4200"/>
                        </a:lnSpc>
                        <a:defRPr/>
                      </a:pPr>
                      <a:r>
                        <a:rPr lang="en-US" sz="3500">
                          <a:solidFill>
                            <a:srgbClr val="495C83"/>
                          </a:solidFill>
                          <a:latin typeface="Roboto Condense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Xác định đề tài </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Trình bày ý kiến về một vấn đề </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rowSpan="4">
                  <a:txBody>
                    <a:bodyPr/>
                    <a:lstStyle/>
                    <a:p>
                      <a:pPr algn="l">
                        <a:lnSpc>
                          <a:spcPts val="4200"/>
                        </a:lnSpc>
                        <a:defRPr/>
                      </a:pPr>
                      <a:r>
                        <a:rPr lang="en-US" sz="3500">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1"/>
                  </a:ext>
                </a:extLst>
              </a:tr>
              <a:tr h="1456930">
                <a:tc vMerge="1">
                  <a:txBody>
                    <a:bodyPr/>
                    <a:lstStyle/>
                    <a:p>
                      <a:pPr algn="l">
                        <a:lnSpc>
                          <a:spcPts val="4200"/>
                        </a:lnSpc>
                        <a:defRPr/>
                      </a:pPr>
                      <a:r>
                        <a:rPr lang="en-US" sz="3500">
                          <a:solidFill>
                            <a:srgbClr val="495C83"/>
                          </a:solidFill>
                          <a:latin typeface="Roboto Condense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Xác định không gian, thời gian </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Trình bày ở đâu? Thời gian nói bao lâu?</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200"/>
                        </a:lnSpc>
                        <a:defRPr/>
                      </a:pPr>
                      <a:r>
                        <a:rPr lang="en-US" sz="3500">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2"/>
                  </a:ext>
                </a:extLst>
              </a:tr>
              <a:tr h="1423662">
                <a:tc vMerge="1">
                  <a:txBody>
                    <a:bodyPr/>
                    <a:lstStyle/>
                    <a:p>
                      <a:pPr algn="l">
                        <a:lnSpc>
                          <a:spcPts val="4200"/>
                        </a:lnSpc>
                        <a:defRPr/>
                      </a:pPr>
                      <a:r>
                        <a:rPr lang="en-US" sz="3500">
                          <a:solidFill>
                            <a:srgbClr val="495C83"/>
                          </a:solidFill>
                          <a:latin typeface="Roboto Condense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Xác định người nghe</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Trình bày cho ai nghe?</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200"/>
                        </a:lnSpc>
                        <a:defRPr/>
                      </a:pPr>
                      <a:r>
                        <a:rPr lang="en-US" sz="3500">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3"/>
                  </a:ext>
                </a:extLst>
              </a:tr>
              <a:tr h="1423662">
                <a:tc vMerge="1">
                  <a:txBody>
                    <a:bodyPr/>
                    <a:lstStyle/>
                    <a:p>
                      <a:pPr algn="l">
                        <a:lnSpc>
                          <a:spcPts val="4200"/>
                        </a:lnSpc>
                        <a:defRPr/>
                      </a:pPr>
                      <a:r>
                        <a:rPr lang="en-US" sz="3500">
                          <a:solidFill>
                            <a:srgbClr val="495C83"/>
                          </a:solidFill>
                          <a:latin typeface="Roboto Condense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Xác định mục đích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Trình bày để làm gì?</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vMerge="1">
                  <a:txBody>
                    <a:bodyPr/>
                    <a:lstStyle/>
                    <a:p>
                      <a:pPr algn="l">
                        <a:lnSpc>
                          <a:spcPts val="4200"/>
                        </a:lnSpc>
                        <a:defRPr/>
                      </a:pPr>
                      <a:r>
                        <a:rPr lang="en-US" sz="3500">
                          <a:solidFill>
                            <a:srgbClr val="495C83"/>
                          </a:solidFill>
                          <a:latin typeface="Roboto Condensed"/>
                        </a:rPr>
                        <a:t>Trả lời những câu hỏi gợi ý để định hướng được nội dung bài nói, tăng hiệu quả giao tiếp</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4"/>
                  </a:ext>
                </a:extLst>
              </a:tr>
              <a:tr h="2560311">
                <a:tc vMerge="1">
                  <a:txBody>
                    <a:bodyPr/>
                    <a:lstStyle/>
                    <a:p>
                      <a:pPr algn="l">
                        <a:lnSpc>
                          <a:spcPts val="4200"/>
                        </a:lnSpc>
                        <a:defRPr/>
                      </a:pPr>
                      <a:r>
                        <a:rPr lang="en-US" sz="3500">
                          <a:solidFill>
                            <a:srgbClr val="495C83"/>
                          </a:solidFill>
                          <a:latin typeface="Roboto Condensed"/>
                        </a:rPr>
                        <a:t>Chuẩn bị trước khi nói</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Tìm ý, lập dàn ý</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Đặt ra những câu hỏi để tìm ý: Là gì? Như thế nào? Tác động ra sao? Vì sao? Bài học nhận thức và hành động là gì?</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Có thể sử dụng thêm hình ảnh minh họa/video phối hợp để phần trình bày hấp dẫn, sinh động hơn</a:t>
                      </a:r>
                      <a:endParaRPr lang="en-US" sz="1100"/>
                    </a:p>
                  </a:txBody>
                  <a:tcPr marT="91440" marB="91440" anchor="ctr">
                    <a:lnL w="19050" cap="flat" cmpd="sng" algn="ctr">
                      <a:solidFill>
                        <a:srgbClr val="B0DFD7"/>
                      </a:solidFill>
                      <a:prstDash val="solid"/>
                      <a:round/>
                      <a:headEnd type="none" w="med" len="med"/>
                      <a:tailEnd type="none" w="med" len="med"/>
                    </a:lnL>
                    <a:lnR w="19050" cap="flat" cmpd="sng" algn="ctr">
                      <a:solidFill>
                        <a:srgbClr val="B0DFD7"/>
                      </a:solidFill>
                      <a:prstDash val="solid"/>
                      <a:round/>
                      <a:headEnd type="none" w="med" len="med"/>
                      <a:tailEnd type="none" w="med" len="med"/>
                    </a:lnR>
                    <a:lnT w="19050" cap="flat" cmpd="sng" algn="ctr">
                      <a:solidFill>
                        <a:srgbClr val="B0DFD7"/>
                      </a:solidFill>
                      <a:prstDash val="solid"/>
                      <a:round/>
                      <a:headEnd type="none" w="med" len="med"/>
                      <a:tailEnd type="none" w="med" len="med"/>
                    </a:lnT>
                    <a:lnB w="19050" cap="flat" cmpd="sng" algn="ctr">
                      <a:solidFill>
                        <a:srgbClr val="B0DFD7"/>
                      </a:solidFill>
                      <a:prstDash val="solid"/>
                      <a:round/>
                      <a:headEnd type="none" w="med" len="med"/>
                      <a:tailEnd type="none" w="med" len="med"/>
                    </a:lnB>
                    <a:solidFill>
                      <a:srgbClr val="FFFFFE"/>
                    </a:solidFill>
                  </a:tcPr>
                </a:tc>
                <a:extLst>
                  <a:ext uri="{0D108BD9-81ED-4DB2-BD59-A6C34878D82A}">
                    <a16:rowId xmlns:a16="http://schemas.microsoft.com/office/drawing/2014/main" val="10005"/>
                  </a:ext>
                </a:extLst>
              </a:tr>
            </a:tbl>
          </a:graphicData>
        </a:graphic>
      </p:graphicFrame>
      <p:sp>
        <p:nvSpPr>
          <p:cNvPr id="6" name="TextBox 6"/>
          <p:cNvSpPr txBox="1"/>
          <p:nvPr/>
        </p:nvSpPr>
        <p:spPr>
          <a:xfrm>
            <a:off x="3840133" y="-142875"/>
            <a:ext cx="10974381"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15034603" y="6338941"/>
            <a:ext cx="4017541" cy="4114800"/>
          </a:xfrm>
          <a:custGeom>
            <a:avLst/>
            <a:gdLst/>
            <a:ahLst/>
            <a:cxnLst/>
            <a:rect l="l" t="t" r="r" b="b"/>
            <a:pathLst>
              <a:path w="4017541" h="4114800">
                <a:moveTo>
                  <a:pt x="0" y="0"/>
                </a:moveTo>
                <a:lnTo>
                  <a:pt x="4017541" y="0"/>
                </a:lnTo>
                <a:lnTo>
                  <a:pt x="401754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r="-2420"/>
            </a:stretch>
          </a:blipFill>
        </p:spPr>
      </p:sp>
      <p:sp>
        <p:nvSpPr>
          <p:cNvPr id="3" name="Freeform 3"/>
          <p:cNvSpPr/>
          <p:nvPr/>
        </p:nvSpPr>
        <p:spPr>
          <a:xfrm>
            <a:off x="-437665" y="6338941"/>
            <a:ext cx="1466365" cy="4114800"/>
          </a:xfrm>
          <a:custGeom>
            <a:avLst/>
            <a:gdLst/>
            <a:ahLst/>
            <a:cxnLst/>
            <a:rect l="l" t="t" r="r" b="b"/>
            <a:pathLst>
              <a:path w="1466365" h="4114800">
                <a:moveTo>
                  <a:pt x="0" y="0"/>
                </a:moveTo>
                <a:lnTo>
                  <a:pt x="1466365" y="0"/>
                </a:lnTo>
                <a:lnTo>
                  <a:pt x="14663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r="-180612"/>
            </a:stretch>
          </a:blipFill>
        </p:spPr>
      </p:sp>
      <p:sp>
        <p:nvSpPr>
          <p:cNvPr id="4" name="Freeform 4"/>
          <p:cNvSpPr/>
          <p:nvPr/>
        </p:nvSpPr>
        <p:spPr>
          <a:xfrm>
            <a:off x="15034603" y="-704737"/>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r="-16279"/>
            </a:stretch>
          </a:blipFill>
        </p:spPr>
      </p:sp>
      <p:graphicFrame>
        <p:nvGraphicFramePr>
          <p:cNvPr id="5" name="Table 5"/>
          <p:cNvGraphicFramePr>
            <a:graphicFrameLocks noGrp="1"/>
          </p:cNvGraphicFramePr>
          <p:nvPr/>
        </p:nvGraphicFramePr>
        <p:xfrm>
          <a:off x="361950" y="1769706"/>
          <a:ext cx="17564099" cy="8125308"/>
        </p:xfrm>
        <a:graphic>
          <a:graphicData uri="http://schemas.openxmlformats.org/drawingml/2006/table">
            <a:tbl>
              <a:tblPr/>
              <a:tblGrid>
                <a:gridCol w="2664177">
                  <a:extLst>
                    <a:ext uri="{9D8B030D-6E8A-4147-A177-3AD203B41FA5}">
                      <a16:colId xmlns:a16="http://schemas.microsoft.com/office/drawing/2014/main" val="20000"/>
                    </a:ext>
                  </a:extLst>
                </a:gridCol>
                <a:gridCol w="3456695">
                  <a:extLst>
                    <a:ext uri="{9D8B030D-6E8A-4147-A177-3AD203B41FA5}">
                      <a16:colId xmlns:a16="http://schemas.microsoft.com/office/drawing/2014/main" val="20001"/>
                    </a:ext>
                  </a:extLst>
                </a:gridCol>
                <a:gridCol w="6572048">
                  <a:extLst>
                    <a:ext uri="{9D8B030D-6E8A-4147-A177-3AD203B41FA5}">
                      <a16:colId xmlns:a16="http://schemas.microsoft.com/office/drawing/2014/main" val="20002"/>
                    </a:ext>
                  </a:extLst>
                </a:gridCol>
                <a:gridCol w="4871179">
                  <a:extLst>
                    <a:ext uri="{9D8B030D-6E8A-4147-A177-3AD203B41FA5}">
                      <a16:colId xmlns:a16="http://schemas.microsoft.com/office/drawing/2014/main" val="20003"/>
                    </a:ext>
                  </a:extLst>
                </a:gridCol>
              </a:tblGrid>
              <a:tr h="1925706">
                <a:tc>
                  <a:txBody>
                    <a:bodyPr/>
                    <a:lstStyle/>
                    <a:p>
                      <a:pPr algn="l">
                        <a:lnSpc>
                          <a:spcPts val="4200"/>
                        </a:lnSpc>
                        <a:defRPr/>
                      </a:pPr>
                      <a:r>
                        <a:rPr lang="en-US" sz="3500">
                          <a:solidFill>
                            <a:srgbClr val="495C83"/>
                          </a:solidFill>
                          <a:latin typeface="Roboto Condensed Bold"/>
                        </a:rPr>
                        <a:t>CÁC BƯỚC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gridSpan="2">
                  <a:txBody>
                    <a:bodyPr/>
                    <a:lstStyle/>
                    <a:p>
                      <a:pPr algn="l">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hMerge="1">
                  <a:txBody>
                    <a:bodyPr/>
                    <a:lstStyle/>
                    <a:p>
                      <a:pPr algn="l">
                        <a:lnSpc>
                          <a:spcPts val="4200"/>
                        </a:lnSpc>
                        <a:defRPr/>
                      </a:pPr>
                      <a:r>
                        <a:rPr lang="en-US" sz="3500">
                          <a:solidFill>
                            <a:srgbClr val="495C83"/>
                          </a:solidFill>
                          <a:latin typeface="Roboto Condensed Bold"/>
                        </a:rPr>
                        <a:t>YÊU CẦU </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tc>
                  <a:txBody>
                    <a:bodyPr/>
                    <a:lstStyle/>
                    <a:p>
                      <a:pPr algn="l">
                        <a:lnSpc>
                          <a:spcPts val="4200"/>
                        </a:lnSpc>
                        <a:defRPr/>
                      </a:pPr>
                      <a:r>
                        <a:rPr lang="en-US" sz="3500">
                          <a:solidFill>
                            <a:srgbClr val="495C83"/>
                          </a:solidFill>
                          <a:latin typeface="Roboto Condensed Bold"/>
                        </a:rPr>
                        <a:t>LƯU Ý</a:t>
                      </a:r>
                      <a:endParaRPr lang="en-US" sz="1100"/>
                    </a:p>
                  </a:txBody>
                  <a:tcPr marT="91440" marB="91440" anchor="ctr">
                    <a:lnL w="38100" cap="flat" cmpd="sng" algn="ctr">
                      <a:solidFill>
                        <a:srgbClr val="2F8886"/>
                      </a:solidFill>
                      <a:prstDash val="solid"/>
                      <a:round/>
                      <a:headEnd type="none" w="med" len="med"/>
                      <a:tailEnd type="none" w="med" len="med"/>
                    </a:lnL>
                    <a:lnR w="38100" cap="flat" cmpd="sng" algn="ctr">
                      <a:solidFill>
                        <a:srgbClr val="2F8886"/>
                      </a:solidFill>
                      <a:prstDash val="solid"/>
                      <a:round/>
                      <a:headEnd type="none" w="med" len="med"/>
                      <a:tailEnd type="none" w="med" len="med"/>
                    </a:lnR>
                    <a:lnT w="3810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B0DFD7"/>
                    </a:solidFill>
                  </a:tcPr>
                </a:tc>
                <a:extLst>
                  <a:ext uri="{0D108BD9-81ED-4DB2-BD59-A6C34878D82A}">
                    <a16:rowId xmlns:a16="http://schemas.microsoft.com/office/drawing/2014/main" val="10000"/>
                  </a:ext>
                </a:extLst>
              </a:tr>
              <a:tr h="2688829">
                <a:tc>
                  <a:txBody>
                    <a:bodyPr/>
                    <a:lstStyle/>
                    <a:p>
                      <a:pPr algn="l">
                        <a:lnSpc>
                          <a:spcPts val="4200"/>
                        </a:lnSpc>
                        <a:defRPr/>
                      </a:pPr>
                      <a:r>
                        <a:rPr lang="en-US" sz="3500">
                          <a:solidFill>
                            <a:srgbClr val="495C83"/>
                          </a:solidFill>
                          <a:latin typeface="Roboto Condensed"/>
                        </a:rPr>
                        <a:t>Luyện tập và trình bày bài nói</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gridSpan="2">
                  <a:txBody>
                    <a:bodyPr/>
                    <a:lstStyle/>
                    <a:p>
                      <a:pPr algn="l">
                        <a:lnSpc>
                          <a:spcPts val="4200"/>
                        </a:lnSpc>
                        <a:defRPr/>
                      </a:pPr>
                      <a:r>
                        <a:rPr lang="en-US" sz="3500">
                          <a:solidFill>
                            <a:srgbClr val="495C83"/>
                          </a:solidFill>
                          <a:latin typeface="Roboto Condensed"/>
                        </a:rPr>
                        <a:t>Có thể đứng trước gương trình bày hoặc trình bày cho bạn nghe</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hMerge="1">
                  <a:txBody>
                    <a:bodyPr/>
                    <a:lstStyle/>
                    <a:p>
                      <a:pPr algn="l">
                        <a:lnSpc>
                          <a:spcPts val="4200"/>
                        </a:lnSpc>
                        <a:defRPr/>
                      </a:pPr>
                      <a:r>
                        <a:rPr lang="en-US" sz="3500">
                          <a:solidFill>
                            <a:srgbClr val="495C83"/>
                          </a:solidFill>
                          <a:latin typeface="Roboto Condensed"/>
                        </a:rPr>
                        <a:t>Có thể đứng trước gương trình bày hoặc trình bày cho bạn nghe</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Chú ý cách kết hợp giọng điệu, cử chỉ, nét mặt,… khi trình bày</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extLst>
                  <a:ext uri="{0D108BD9-81ED-4DB2-BD59-A6C34878D82A}">
                    <a16:rowId xmlns:a16="http://schemas.microsoft.com/office/drawing/2014/main" val="10001"/>
                  </a:ext>
                </a:extLst>
              </a:tr>
              <a:tr h="3510773">
                <a:tc>
                  <a:txBody>
                    <a:bodyPr/>
                    <a:lstStyle/>
                    <a:p>
                      <a:pPr algn="l">
                        <a:lnSpc>
                          <a:spcPts val="4200"/>
                        </a:lnSpc>
                        <a:defRPr/>
                      </a:pPr>
                      <a:r>
                        <a:rPr lang="en-US" sz="3500">
                          <a:solidFill>
                            <a:srgbClr val="495C83"/>
                          </a:solidFill>
                          <a:latin typeface="Roboto Condensed"/>
                        </a:rPr>
                        <a:t>Trao đổi, đánh giá, rút kinh nghiệm sau khi nói</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gridSpan="2">
                  <a:txBody>
                    <a:bodyPr/>
                    <a:lstStyle/>
                    <a:p>
                      <a:pPr algn="l">
                        <a:lnSpc>
                          <a:spcPts val="4200"/>
                        </a:lnSpc>
                        <a:defRPr/>
                      </a:pPr>
                      <a:r>
                        <a:rPr lang="en-US" sz="3500">
                          <a:solidFill>
                            <a:srgbClr val="495C83"/>
                          </a:solidFill>
                          <a:latin typeface="Roboto Condensed"/>
                        </a:rPr>
                        <a:t>Sử dụng bảng kiểm để tự nhận xét và nhận xét cho bạn</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hMerge="1">
                  <a:txBody>
                    <a:bodyPr/>
                    <a:lstStyle/>
                    <a:p>
                      <a:pPr algn="l">
                        <a:lnSpc>
                          <a:spcPts val="4200"/>
                        </a:lnSpc>
                        <a:defRPr/>
                      </a:pPr>
                      <a:r>
                        <a:rPr lang="en-US" sz="3500">
                          <a:solidFill>
                            <a:srgbClr val="495C83"/>
                          </a:solidFill>
                          <a:latin typeface="Roboto Condensed"/>
                        </a:rPr>
                        <a:t>Sử dụng bảng kiểm để tự nhận xét và nhận xét cho bạn</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tc>
                  <a:txBody>
                    <a:bodyPr/>
                    <a:lstStyle/>
                    <a:p>
                      <a:pPr algn="l">
                        <a:lnSpc>
                          <a:spcPts val="4200"/>
                        </a:lnSpc>
                        <a:defRPr/>
                      </a:pPr>
                      <a:r>
                        <a:rPr lang="en-US" sz="3500">
                          <a:solidFill>
                            <a:srgbClr val="495C83"/>
                          </a:solidFill>
                          <a:latin typeface="Roboto Condensed"/>
                        </a:rPr>
                        <a:t>Chú ý tính khách quan, khoa học, tránh chủ quan, cực đoan khi </a:t>
                      </a:r>
                      <a:endParaRPr lang="en-US" sz="1100"/>
                    </a:p>
                  </a:txBody>
                  <a:tcPr marT="91440" marB="91440" anchor="ctr">
                    <a:lnL w="19050" cap="flat" cmpd="sng" algn="ctr">
                      <a:solidFill>
                        <a:srgbClr val="2F8886"/>
                      </a:solidFill>
                      <a:prstDash val="solid"/>
                      <a:round/>
                      <a:headEnd type="none" w="med" len="med"/>
                      <a:tailEnd type="none" w="med" len="med"/>
                    </a:lnL>
                    <a:lnR w="19050" cap="flat" cmpd="sng" algn="ctr">
                      <a:solidFill>
                        <a:srgbClr val="2F8886"/>
                      </a:solidFill>
                      <a:prstDash val="solid"/>
                      <a:round/>
                      <a:headEnd type="none" w="med" len="med"/>
                      <a:tailEnd type="none" w="med" len="med"/>
                    </a:lnR>
                    <a:lnT w="19050" cap="flat" cmpd="sng" algn="ctr">
                      <a:solidFill>
                        <a:srgbClr val="2F8886"/>
                      </a:solidFill>
                      <a:prstDash val="solid"/>
                      <a:round/>
                      <a:headEnd type="none" w="med" len="med"/>
                      <a:tailEnd type="none" w="med" len="med"/>
                    </a:lnT>
                    <a:lnB w="19050" cap="flat" cmpd="sng" algn="ctr">
                      <a:solidFill>
                        <a:srgbClr val="2F8886"/>
                      </a:solidFill>
                      <a:prstDash val="solid"/>
                      <a:round/>
                      <a:headEnd type="none" w="med" len="med"/>
                      <a:tailEnd type="none" w="med" len="med"/>
                    </a:lnB>
                    <a:solidFill>
                      <a:srgbClr val="FFFFFE"/>
                    </a:solidFill>
                  </a:tcPr>
                </a:tc>
                <a:extLst>
                  <a:ext uri="{0D108BD9-81ED-4DB2-BD59-A6C34878D82A}">
                    <a16:rowId xmlns:a16="http://schemas.microsoft.com/office/drawing/2014/main" val="10002"/>
                  </a:ext>
                </a:extLst>
              </a:tr>
            </a:tbl>
          </a:graphicData>
        </a:graphic>
      </p:graphicFrame>
      <p:sp>
        <p:nvSpPr>
          <p:cNvPr id="6" name="TextBox 6"/>
          <p:cNvSpPr txBox="1"/>
          <p:nvPr/>
        </p:nvSpPr>
        <p:spPr>
          <a:xfrm>
            <a:off x="3909641" y="343230"/>
            <a:ext cx="10974381" cy="122806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 CHUẨN BỊ BÀI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a:off x="8589456" y="-1488720"/>
            <a:ext cx="11899684" cy="11358790"/>
          </a:xfrm>
          <a:custGeom>
            <a:avLst/>
            <a:gdLst/>
            <a:ahLst/>
            <a:cxnLst/>
            <a:rect l="l" t="t" r="r" b="b"/>
            <a:pathLst>
              <a:path w="11899684" h="11358790">
                <a:moveTo>
                  <a:pt x="0" y="0"/>
                </a:moveTo>
                <a:lnTo>
                  <a:pt x="11899684" y="0"/>
                </a:lnTo>
                <a:lnTo>
                  <a:pt x="11899684" y="11358790"/>
                </a:lnTo>
                <a:lnTo>
                  <a:pt x="0" y="11358790"/>
                </a:lnTo>
                <a:lnTo>
                  <a:pt x="0" y="0"/>
                </a:lnTo>
                <a:close/>
              </a:path>
            </a:pathLst>
          </a:custGeom>
          <a:blipFill>
            <a:blip r:embed="rId2">
              <a:extLst>
                <a:ext uri="{96DAC541-7B7A-43D3-8B79-37D633B846F1}">
                  <asvg:svgBlip xmlns:asvg="http://schemas.microsoft.com/office/drawing/2016/SVG/main" xmlns="" r:embed="rId3"/>
                </a:ext>
              </a:extLst>
            </a:blip>
            <a:stretch>
              <a:fillRect b="-4761"/>
            </a:stretch>
          </a:blipFill>
        </p:spPr>
      </p:sp>
      <p:sp>
        <p:nvSpPr>
          <p:cNvPr id="3" name="Freeform 3"/>
          <p:cNvSpPr/>
          <p:nvPr/>
        </p:nvSpPr>
        <p:spPr>
          <a:xfrm>
            <a:off x="8732291" y="810121"/>
            <a:ext cx="9366775" cy="6761109"/>
          </a:xfrm>
          <a:custGeom>
            <a:avLst/>
            <a:gdLst/>
            <a:ahLst/>
            <a:cxnLst/>
            <a:rect l="l" t="t" r="r" b="b"/>
            <a:pathLst>
              <a:path w="9366775" h="6761109">
                <a:moveTo>
                  <a:pt x="0" y="0"/>
                </a:moveTo>
                <a:lnTo>
                  <a:pt x="9366775" y="0"/>
                </a:lnTo>
                <a:lnTo>
                  <a:pt x="9366775" y="6761109"/>
                </a:lnTo>
                <a:lnTo>
                  <a:pt x="0" y="6761109"/>
                </a:lnTo>
                <a:lnTo>
                  <a:pt x="0" y="0"/>
                </a:lnTo>
                <a:close/>
              </a:path>
            </a:pathLst>
          </a:custGeom>
          <a:blipFill>
            <a:blip r:embed="rId4">
              <a:extLst>
                <a:ext uri="{96DAC541-7B7A-43D3-8B79-37D633B846F1}">
                  <asvg:svgBlip xmlns:asvg="http://schemas.microsoft.com/office/drawing/2016/SVG/main" xmlns="" r:embed="rId5"/>
                </a:ext>
              </a:extLst>
            </a:blip>
            <a:stretch>
              <a:fillRect b="-38539"/>
            </a:stretch>
          </a:blipFill>
        </p:spPr>
      </p:sp>
      <p:sp>
        <p:nvSpPr>
          <p:cNvPr id="4" name="Freeform 4"/>
          <p:cNvSpPr/>
          <p:nvPr/>
        </p:nvSpPr>
        <p:spPr>
          <a:xfrm>
            <a:off x="14483711" y="7339390"/>
            <a:ext cx="5551179" cy="6167976"/>
          </a:xfrm>
          <a:custGeom>
            <a:avLst/>
            <a:gdLst/>
            <a:ahLst/>
            <a:cxnLst/>
            <a:rect l="l" t="t" r="r" b="b"/>
            <a:pathLst>
              <a:path w="5551179" h="6167976">
                <a:moveTo>
                  <a:pt x="0" y="0"/>
                </a:moveTo>
                <a:lnTo>
                  <a:pt x="5551179" y="0"/>
                </a:lnTo>
                <a:lnTo>
                  <a:pt x="5551179" y="6167976"/>
                </a:lnTo>
                <a:lnTo>
                  <a:pt x="0" y="6167976"/>
                </a:lnTo>
                <a:lnTo>
                  <a:pt x="0" y="0"/>
                </a:lnTo>
                <a:close/>
              </a:path>
            </a:pathLst>
          </a:custGeom>
          <a:blipFill>
            <a:blip r:embed="rId6">
              <a:extLst>
                <a:ext uri="{96DAC541-7B7A-43D3-8B79-37D633B846F1}">
                  <asvg:svgBlip xmlns:asvg="http://schemas.microsoft.com/office/drawing/2016/SVG/main" xmlns="" r:embed="rId7"/>
                </a:ext>
              </a:extLst>
            </a:blip>
            <a:stretch>
              <a:fillRect r="-11111"/>
            </a:stretch>
          </a:blipFill>
        </p:spPr>
      </p:sp>
      <p:sp>
        <p:nvSpPr>
          <p:cNvPr id="5" name="TextBox 5"/>
          <p:cNvSpPr txBox="1"/>
          <p:nvPr/>
        </p:nvSpPr>
        <p:spPr>
          <a:xfrm>
            <a:off x="474156" y="-27697"/>
            <a:ext cx="7526844" cy="2494890"/>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III. TRÌNH BÀY BÀI NÓI</a:t>
            </a:r>
          </a:p>
        </p:txBody>
      </p:sp>
      <p:sp>
        <p:nvSpPr>
          <p:cNvPr id="6" name="TextBox 6"/>
          <p:cNvSpPr txBox="1"/>
          <p:nvPr/>
        </p:nvSpPr>
        <p:spPr>
          <a:xfrm>
            <a:off x="127821" y="2575117"/>
            <a:ext cx="8219513" cy="7711883"/>
          </a:xfrm>
          <a:prstGeom prst="rect">
            <a:avLst/>
          </a:prstGeom>
        </p:spPr>
        <p:txBody>
          <a:bodyPr lIns="0" tIns="0" rIns="0" bIns="0" rtlCol="0" anchor="t">
            <a:spAutoFit/>
          </a:bodyPr>
          <a:lstStyle/>
          <a:p>
            <a:pPr marL="891414" lvl="2" indent="-297138" algn="just">
              <a:lnSpc>
                <a:spcPts val="6589"/>
              </a:lnSpc>
              <a:buFont typeface="Arial"/>
              <a:buChar char="⚬"/>
            </a:pPr>
            <a:r>
              <a:rPr lang="en-US" sz="3898">
                <a:solidFill>
                  <a:srgbClr val="274D66"/>
                </a:solidFill>
                <a:latin typeface="Roboto Condensed"/>
              </a:rPr>
              <a:t>HS thực hiện trình bày bài thảo luận theo nhóm</a:t>
            </a:r>
          </a:p>
          <a:p>
            <a:pPr marL="891414" lvl="2" indent="-297138" algn="just">
              <a:lnSpc>
                <a:spcPts val="6589"/>
              </a:lnSpc>
              <a:buFont typeface="Arial"/>
              <a:buChar char="⚬"/>
            </a:pPr>
            <a:r>
              <a:rPr lang="en-US" sz="3898">
                <a:solidFill>
                  <a:srgbClr val="274D66"/>
                </a:solidFill>
                <a:latin typeface="Roboto Condensed"/>
              </a:rPr>
              <a:t>Các nhóm có 10 phút để luyện tập nói trong nhóm</a:t>
            </a:r>
          </a:p>
          <a:p>
            <a:pPr marL="891414" lvl="2" indent="-297138" algn="just">
              <a:lnSpc>
                <a:spcPts val="6589"/>
              </a:lnSpc>
              <a:buFont typeface="Arial"/>
              <a:buChar char="⚬"/>
            </a:pPr>
            <a:r>
              <a:rPr lang="en-US" sz="3898">
                <a:solidFill>
                  <a:srgbClr val="274D66"/>
                </a:solidFill>
                <a:latin typeface="Roboto Condensed"/>
              </a:rPr>
              <a:t>Mỗi em có tối đa 5 phút trình bày bài nói và 5 phút để lắng nghe nhận xét cũng như phản hồi nhận xét của các em khác.</a:t>
            </a:r>
          </a:p>
          <a:p>
            <a:pPr marL="891414" lvl="2" indent="-297138" algn="just">
              <a:lnSpc>
                <a:spcPts val="6589"/>
              </a:lnSpc>
            </a:pPr>
            <a:endParaRPr lang="en-US" sz="3898">
              <a:solidFill>
                <a:srgbClr val="274D6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27448">
            <a:off x="-659277" y="-7717266"/>
            <a:ext cx="19606554" cy="10658836"/>
          </a:xfrm>
          <a:custGeom>
            <a:avLst/>
            <a:gdLst/>
            <a:ahLst/>
            <a:cxnLst/>
            <a:rect l="l" t="t" r="r" b="b"/>
            <a:pathLst>
              <a:path w="19606554" h="10658836">
                <a:moveTo>
                  <a:pt x="0" y="0"/>
                </a:moveTo>
                <a:lnTo>
                  <a:pt x="19606554" y="0"/>
                </a:lnTo>
                <a:lnTo>
                  <a:pt x="19606554" y="10658836"/>
                </a:lnTo>
                <a:lnTo>
                  <a:pt x="0" y="10658836"/>
                </a:lnTo>
                <a:lnTo>
                  <a:pt x="0" y="0"/>
                </a:lnTo>
                <a:close/>
              </a:path>
            </a:pathLst>
          </a:custGeom>
          <a:blipFill>
            <a:blip r:embed="rId2">
              <a:extLst>
                <a:ext uri="{96DAC541-7B7A-43D3-8B79-37D633B846F1}">
                  <asvg:svgBlip xmlns:asvg="http://schemas.microsoft.com/office/drawing/2016/SVG/main" xmlns="" r:embed="rId3"/>
                </a:ext>
              </a:extLst>
            </a:blip>
            <a:stretch>
              <a:fillRect b="-83946"/>
            </a:stretch>
          </a:blipFill>
        </p:spPr>
      </p:sp>
      <p:sp>
        <p:nvSpPr>
          <p:cNvPr id="3" name="Freeform 3"/>
          <p:cNvSpPr/>
          <p:nvPr/>
        </p:nvSpPr>
        <p:spPr>
          <a:xfrm rot="1534679">
            <a:off x="15175939" y="1521246"/>
            <a:ext cx="3170920" cy="1960205"/>
          </a:xfrm>
          <a:custGeom>
            <a:avLst/>
            <a:gdLst/>
            <a:ahLst/>
            <a:cxnLst/>
            <a:rect l="l" t="t" r="r" b="b"/>
            <a:pathLst>
              <a:path w="3170920" h="1960205">
                <a:moveTo>
                  <a:pt x="0" y="0"/>
                </a:moveTo>
                <a:lnTo>
                  <a:pt x="3170920" y="0"/>
                </a:lnTo>
                <a:lnTo>
                  <a:pt x="3170920" y="1960205"/>
                </a:lnTo>
                <a:lnTo>
                  <a:pt x="0" y="1960205"/>
                </a:lnTo>
                <a:lnTo>
                  <a:pt x="0" y="0"/>
                </a:lnTo>
                <a:close/>
              </a:path>
            </a:pathLst>
          </a:custGeom>
          <a:blipFill>
            <a:blip r:embed="rId4">
              <a:extLst>
                <a:ext uri="{96DAC541-7B7A-43D3-8B79-37D633B846F1}">
                  <asvg:svgBlip xmlns:asvg="http://schemas.microsoft.com/office/drawing/2016/SVG/main" xmlns="" r:embed="rId5"/>
                </a:ext>
              </a:extLst>
            </a:blip>
            <a:stretch>
              <a:fillRect b="-61764"/>
            </a:stretch>
          </a:blipFill>
        </p:spPr>
      </p:sp>
      <p:sp>
        <p:nvSpPr>
          <p:cNvPr id="4" name="Freeform 4"/>
          <p:cNvSpPr/>
          <p:nvPr/>
        </p:nvSpPr>
        <p:spPr>
          <a:xfrm>
            <a:off x="3151969" y="4069905"/>
            <a:ext cx="6107340" cy="6107340"/>
          </a:xfrm>
          <a:custGeom>
            <a:avLst/>
            <a:gdLst/>
            <a:ahLst/>
            <a:cxnLst/>
            <a:rect l="l" t="t" r="r" b="b"/>
            <a:pathLst>
              <a:path w="6107340" h="6107340">
                <a:moveTo>
                  <a:pt x="0" y="0"/>
                </a:moveTo>
                <a:lnTo>
                  <a:pt x="6107340" y="0"/>
                </a:lnTo>
                <a:lnTo>
                  <a:pt x="6107340" y="6107340"/>
                </a:lnTo>
                <a:lnTo>
                  <a:pt x="0" y="61073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726121" y="4069905"/>
            <a:ext cx="6107340" cy="6107340"/>
          </a:xfrm>
          <a:custGeom>
            <a:avLst/>
            <a:gdLst/>
            <a:ahLst/>
            <a:cxnLst/>
            <a:rect l="l" t="t" r="r" b="b"/>
            <a:pathLst>
              <a:path w="6107340" h="6107340">
                <a:moveTo>
                  <a:pt x="0" y="0"/>
                </a:moveTo>
                <a:lnTo>
                  <a:pt x="6107340" y="0"/>
                </a:lnTo>
                <a:lnTo>
                  <a:pt x="6107340" y="6107340"/>
                </a:lnTo>
                <a:lnTo>
                  <a:pt x="0" y="61073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608663" y="4069905"/>
            <a:ext cx="4679337" cy="6246688"/>
          </a:xfrm>
          <a:custGeom>
            <a:avLst/>
            <a:gdLst/>
            <a:ahLst/>
            <a:cxnLst/>
            <a:rect l="l" t="t" r="r" b="b"/>
            <a:pathLst>
              <a:path w="4679337" h="6246688">
                <a:moveTo>
                  <a:pt x="0" y="0"/>
                </a:moveTo>
                <a:lnTo>
                  <a:pt x="4679337" y="0"/>
                </a:lnTo>
                <a:lnTo>
                  <a:pt x="4679337" y="6246688"/>
                </a:lnTo>
                <a:lnTo>
                  <a:pt x="0" y="6246688"/>
                </a:lnTo>
                <a:lnTo>
                  <a:pt x="0" y="0"/>
                </a:lnTo>
                <a:close/>
              </a:path>
            </a:pathLst>
          </a:custGeom>
          <a:blipFill>
            <a:blip r:embed="rId8">
              <a:extLst>
                <a:ext uri="{96DAC541-7B7A-43D3-8B79-37D633B846F1}">
                  <asvg:svgBlip xmlns:asvg="http://schemas.microsoft.com/office/drawing/2016/SVG/main" xmlns="" r:embed="rId9"/>
                </a:ext>
              </a:extLst>
            </a:blip>
            <a:stretch>
              <a:fillRect r="-33495"/>
            </a:stretch>
          </a:blipFill>
        </p:spPr>
      </p:sp>
      <p:sp>
        <p:nvSpPr>
          <p:cNvPr id="7" name="TextBox 7"/>
          <p:cNvSpPr txBox="1"/>
          <p:nvPr/>
        </p:nvSpPr>
        <p:spPr>
          <a:xfrm>
            <a:off x="4001679" y="6459"/>
            <a:ext cx="9726121" cy="2494915"/>
          </a:xfrm>
          <a:prstGeom prst="rect">
            <a:avLst/>
          </a:prstGeom>
        </p:spPr>
        <p:txBody>
          <a:bodyPr lIns="0" tIns="0" rIns="0" bIns="0" rtlCol="0" anchor="t">
            <a:spAutoFit/>
          </a:bodyPr>
          <a:lstStyle/>
          <a:p>
            <a:pPr algn="ctr">
              <a:lnSpc>
                <a:spcPts val="10008"/>
              </a:lnSpc>
            </a:pPr>
            <a:r>
              <a:rPr lang="en-US" sz="7148">
                <a:solidFill>
                  <a:srgbClr val="274D66"/>
                </a:solidFill>
                <a:latin typeface="Fraunces Bold"/>
              </a:rPr>
              <a:t>IV. ĐÁNH GIÁ, </a:t>
            </a:r>
          </a:p>
          <a:p>
            <a:pPr algn="ctr">
              <a:lnSpc>
                <a:spcPts val="10008"/>
              </a:lnSpc>
            </a:pPr>
            <a:r>
              <a:rPr lang="en-US" sz="7148">
                <a:solidFill>
                  <a:srgbClr val="274D66"/>
                </a:solidFill>
                <a:latin typeface="Fraunces Bold"/>
              </a:rPr>
              <a:t>RÚT KINH NGHIỆM</a:t>
            </a:r>
          </a:p>
        </p:txBody>
      </p:sp>
      <p:sp>
        <p:nvSpPr>
          <p:cNvPr id="8" name="TextBox 8"/>
          <p:cNvSpPr txBox="1"/>
          <p:nvPr/>
        </p:nvSpPr>
        <p:spPr>
          <a:xfrm>
            <a:off x="3882542" y="6307646"/>
            <a:ext cx="4380497" cy="1908128"/>
          </a:xfrm>
          <a:prstGeom prst="rect">
            <a:avLst/>
          </a:prstGeom>
        </p:spPr>
        <p:txBody>
          <a:bodyPr lIns="0" tIns="0" rIns="0" bIns="0" rtlCol="0" anchor="t">
            <a:spAutoFit/>
          </a:bodyPr>
          <a:lstStyle/>
          <a:p>
            <a:pPr algn="ctr">
              <a:lnSpc>
                <a:spcPts val="7699"/>
              </a:lnSpc>
            </a:pPr>
            <a:r>
              <a:rPr lang="en-US" sz="5498">
                <a:solidFill>
                  <a:srgbClr val="274D66"/>
                </a:solidFill>
                <a:latin typeface="Roboto Condensed Bold"/>
              </a:rPr>
              <a:t>Đánh giá dựa trên bảng kiểm </a:t>
            </a:r>
          </a:p>
        </p:txBody>
      </p:sp>
      <p:sp>
        <p:nvSpPr>
          <p:cNvPr id="9" name="TextBox 9"/>
          <p:cNvSpPr txBox="1"/>
          <p:nvPr/>
        </p:nvSpPr>
        <p:spPr>
          <a:xfrm>
            <a:off x="10483999" y="6013005"/>
            <a:ext cx="4591584" cy="946077"/>
          </a:xfrm>
          <a:prstGeom prst="rect">
            <a:avLst/>
          </a:prstGeom>
        </p:spPr>
        <p:txBody>
          <a:bodyPr lIns="0" tIns="0" rIns="0" bIns="0" rtlCol="0" anchor="t">
            <a:spAutoFit/>
          </a:bodyPr>
          <a:lstStyle/>
          <a:p>
            <a:pPr algn="ctr">
              <a:lnSpc>
                <a:spcPts val="7700"/>
              </a:lnSpc>
            </a:pPr>
            <a:r>
              <a:rPr lang="en-US" sz="5499">
                <a:solidFill>
                  <a:srgbClr val="274D66"/>
                </a:solidFill>
                <a:latin typeface="Roboto Condensed Bold"/>
              </a:rPr>
              <a:t>Rút kinh nghiệm</a:t>
            </a:r>
          </a:p>
        </p:txBody>
      </p:sp>
      <p:sp>
        <p:nvSpPr>
          <p:cNvPr id="10" name="Freeform 10"/>
          <p:cNvSpPr/>
          <p:nvPr/>
        </p:nvSpPr>
        <p:spPr>
          <a:xfrm>
            <a:off x="-763911" y="1735608"/>
            <a:ext cx="3585222" cy="4391697"/>
          </a:xfrm>
          <a:custGeom>
            <a:avLst/>
            <a:gdLst/>
            <a:ahLst/>
            <a:cxnLst/>
            <a:rect l="l" t="t" r="r" b="b"/>
            <a:pathLst>
              <a:path w="3585222" h="4391697">
                <a:moveTo>
                  <a:pt x="0" y="0"/>
                </a:moveTo>
                <a:lnTo>
                  <a:pt x="3585222" y="0"/>
                </a:lnTo>
                <a:lnTo>
                  <a:pt x="3585222" y="4391697"/>
                </a:lnTo>
                <a:lnTo>
                  <a:pt x="0" y="4391697"/>
                </a:lnTo>
                <a:lnTo>
                  <a:pt x="0" y="0"/>
                </a:lnTo>
                <a:close/>
              </a:path>
            </a:pathLst>
          </a:custGeom>
          <a:blipFill>
            <a:blip r:embed="rId10">
              <a:extLst>
                <a:ext uri="{96DAC541-7B7A-43D3-8B79-37D633B846F1}">
                  <asvg:svgBlip xmlns:asvg="http://schemas.microsoft.com/office/drawing/2016/SVG/main" xmlns="" r:embed="rId11"/>
                </a:ext>
              </a:extLst>
            </a:blip>
            <a:stretch>
              <a:fillRect r="-22494"/>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27448">
            <a:off x="-659277" y="-7833111"/>
            <a:ext cx="19606554" cy="10658836"/>
          </a:xfrm>
          <a:custGeom>
            <a:avLst/>
            <a:gdLst/>
            <a:ahLst/>
            <a:cxnLst/>
            <a:rect l="l" t="t" r="r" b="b"/>
            <a:pathLst>
              <a:path w="19606554" h="10658836">
                <a:moveTo>
                  <a:pt x="0" y="0"/>
                </a:moveTo>
                <a:lnTo>
                  <a:pt x="19606554" y="0"/>
                </a:lnTo>
                <a:lnTo>
                  <a:pt x="19606554" y="10658836"/>
                </a:lnTo>
                <a:lnTo>
                  <a:pt x="0" y="10658836"/>
                </a:lnTo>
                <a:lnTo>
                  <a:pt x="0" y="0"/>
                </a:lnTo>
                <a:close/>
              </a:path>
            </a:pathLst>
          </a:custGeom>
          <a:blipFill>
            <a:blip r:embed="rId2">
              <a:extLst>
                <a:ext uri="{96DAC541-7B7A-43D3-8B79-37D633B846F1}">
                  <asvg:svgBlip xmlns:asvg="http://schemas.microsoft.com/office/drawing/2016/SVG/main" xmlns="" r:embed="rId3"/>
                </a:ext>
              </a:extLst>
            </a:blip>
            <a:stretch>
              <a:fillRect b="-83946"/>
            </a:stretch>
          </a:blipFill>
        </p:spPr>
      </p:sp>
      <p:sp>
        <p:nvSpPr>
          <p:cNvPr id="3" name="Freeform 3"/>
          <p:cNvSpPr/>
          <p:nvPr/>
        </p:nvSpPr>
        <p:spPr>
          <a:xfrm>
            <a:off x="13216284" y="220825"/>
            <a:ext cx="4772975" cy="3846751"/>
          </a:xfrm>
          <a:custGeom>
            <a:avLst/>
            <a:gdLst/>
            <a:ahLst/>
            <a:cxnLst/>
            <a:rect l="l" t="t" r="r" b="b"/>
            <a:pathLst>
              <a:path w="4772975" h="3846751">
                <a:moveTo>
                  <a:pt x="0" y="0"/>
                </a:moveTo>
                <a:lnTo>
                  <a:pt x="4772975" y="0"/>
                </a:lnTo>
                <a:lnTo>
                  <a:pt x="4772975" y="3846751"/>
                </a:lnTo>
                <a:lnTo>
                  <a:pt x="0" y="3846751"/>
                </a:lnTo>
                <a:lnTo>
                  <a:pt x="0" y="0"/>
                </a:lnTo>
                <a:close/>
              </a:path>
            </a:pathLst>
          </a:custGeom>
          <a:blipFill>
            <a:blip r:embed="rId4">
              <a:extLst>
                <a:ext uri="{96DAC541-7B7A-43D3-8B79-37D633B846F1}">
                  <asvg:svgBlip xmlns:asvg="http://schemas.microsoft.com/office/drawing/2016/SVG/main" xmlns="" r:embed="rId5"/>
                </a:ext>
              </a:extLst>
            </a:blip>
            <a:stretch>
              <a:fillRect b="-24078"/>
            </a:stretch>
          </a:blipFill>
        </p:spPr>
      </p:sp>
      <p:sp>
        <p:nvSpPr>
          <p:cNvPr id="4" name="Freeform 4"/>
          <p:cNvSpPr/>
          <p:nvPr/>
        </p:nvSpPr>
        <p:spPr>
          <a:xfrm>
            <a:off x="13941652" y="6715224"/>
            <a:ext cx="4346348" cy="5086152"/>
          </a:xfrm>
          <a:custGeom>
            <a:avLst/>
            <a:gdLst/>
            <a:ahLst/>
            <a:cxnLst/>
            <a:rect l="l" t="t" r="r" b="b"/>
            <a:pathLst>
              <a:path w="4346348" h="5086152">
                <a:moveTo>
                  <a:pt x="0" y="0"/>
                </a:moveTo>
                <a:lnTo>
                  <a:pt x="4346348" y="0"/>
                </a:lnTo>
                <a:lnTo>
                  <a:pt x="4346348" y="5086152"/>
                </a:lnTo>
                <a:lnTo>
                  <a:pt x="0" y="5086152"/>
                </a:lnTo>
                <a:lnTo>
                  <a:pt x="0" y="0"/>
                </a:lnTo>
                <a:close/>
              </a:path>
            </a:pathLst>
          </a:custGeom>
          <a:blipFill>
            <a:blip r:embed="rId6">
              <a:extLst>
                <a:ext uri="{96DAC541-7B7A-43D3-8B79-37D633B846F1}">
                  <asvg:svgBlip xmlns:asvg="http://schemas.microsoft.com/office/drawing/2016/SVG/main" xmlns="" r:embed="rId7"/>
                </a:ext>
              </a:extLst>
            </a:blip>
            <a:stretch>
              <a:fillRect r="-17021"/>
            </a:stretch>
          </a:blipFill>
        </p:spPr>
      </p:sp>
      <p:sp>
        <p:nvSpPr>
          <p:cNvPr id="5" name="TextBox 5"/>
          <p:cNvSpPr txBox="1"/>
          <p:nvPr/>
        </p:nvSpPr>
        <p:spPr>
          <a:xfrm>
            <a:off x="708651" y="2623552"/>
            <a:ext cx="12819468" cy="7426325"/>
          </a:xfrm>
          <a:prstGeom prst="rect">
            <a:avLst/>
          </a:prstGeom>
        </p:spPr>
        <p:txBody>
          <a:bodyPr lIns="0" tIns="0" rIns="0" bIns="0" rtlCol="0" anchor="t">
            <a:spAutoFit/>
          </a:bodyPr>
          <a:lstStyle/>
          <a:p>
            <a:pPr algn="just">
              <a:lnSpc>
                <a:spcPts val="4900"/>
              </a:lnSpc>
            </a:pPr>
            <a:r>
              <a:rPr lang="en-US" sz="3500">
                <a:solidFill>
                  <a:srgbClr val="274D66"/>
                </a:solidFill>
                <a:latin typeface="Roboto Condensed Bold"/>
              </a:rPr>
              <a:t>Yêu cầu</a:t>
            </a:r>
            <a:r>
              <a:rPr lang="en-US" sz="3500">
                <a:solidFill>
                  <a:srgbClr val="274D66"/>
                </a:solidFill>
                <a:latin typeface="Roboto Condensed"/>
              </a:rPr>
              <a:t>: </a:t>
            </a:r>
          </a:p>
          <a:p>
            <a:pPr algn="just">
              <a:lnSpc>
                <a:spcPts val="4900"/>
              </a:lnSpc>
            </a:pPr>
            <a:r>
              <a:rPr lang="en-US" sz="3500">
                <a:solidFill>
                  <a:srgbClr val="274D66"/>
                </a:solidFill>
                <a:latin typeface="Roboto Condensed"/>
              </a:rPr>
              <a:t>- Mỗi HS thực hiện nhiệm vụ trình bày ý kiến về một vấn đề xã  hội (trong SGK hoặc vấn đề đời sống đặt ra) – quay video gửi lại cho GV</a:t>
            </a:r>
          </a:p>
          <a:p>
            <a:pPr algn="just">
              <a:lnSpc>
                <a:spcPts val="4900"/>
              </a:lnSpc>
            </a:pPr>
            <a:r>
              <a:rPr lang="en-US" sz="3500">
                <a:solidFill>
                  <a:srgbClr val="274D66"/>
                </a:solidFill>
                <a:latin typeface="Roboto Condensed"/>
              </a:rPr>
              <a:t>- </a:t>
            </a:r>
            <a:r>
              <a:rPr lang="en-US" sz="3500">
                <a:solidFill>
                  <a:srgbClr val="274D66"/>
                </a:solidFill>
                <a:latin typeface="Roboto Condensed Bold"/>
              </a:rPr>
              <a:t>Các ví dụ có thể sử dụng để trình bày ý kiến:</a:t>
            </a:r>
          </a:p>
          <a:p>
            <a:pPr algn="just">
              <a:lnSpc>
                <a:spcPts val="4900"/>
              </a:lnSpc>
            </a:pPr>
            <a:r>
              <a:rPr lang="en-US" sz="3500">
                <a:solidFill>
                  <a:srgbClr val="274D66"/>
                </a:solidFill>
                <a:latin typeface="Roboto Condensed"/>
              </a:rPr>
              <a:t>+ Có người cho rằng: “Việc sử dụng các từ tiếng Anh trong giao tiếp của người Việt trẻ đang làm mất đi sự trong sáng của tiếng Việt”. Ý kiến của em thế nào?</a:t>
            </a:r>
          </a:p>
          <a:p>
            <a:pPr algn="just">
              <a:lnSpc>
                <a:spcPts val="4900"/>
              </a:lnSpc>
            </a:pPr>
            <a:r>
              <a:rPr lang="en-US" sz="3500">
                <a:solidFill>
                  <a:srgbClr val="274D66"/>
                </a:solidFill>
                <a:latin typeface="Roboto Condensed"/>
              </a:rPr>
              <a:t>+ Em có ý kiến gì về nhận xét: “Đi tham quan, du lịch, chúng ta sẽ được mở rộng tầm mắt. học hỏi được nhiều điều”?</a:t>
            </a:r>
          </a:p>
          <a:p>
            <a:pPr algn="just">
              <a:lnSpc>
                <a:spcPts val="4900"/>
              </a:lnSpc>
            </a:pPr>
            <a:r>
              <a:rPr lang="en-US" sz="3500">
                <a:solidFill>
                  <a:srgbClr val="274D66"/>
                </a:solidFill>
                <a:latin typeface="Roboto Condensed"/>
              </a:rPr>
              <a:t>+ Ý kiến của em như thế nào về vai trò của gia đình với mỗi người?</a:t>
            </a:r>
          </a:p>
          <a:p>
            <a:pPr algn="just">
              <a:lnSpc>
                <a:spcPts val="4900"/>
              </a:lnSpc>
            </a:pPr>
            <a:r>
              <a:rPr lang="en-US" sz="3500">
                <a:solidFill>
                  <a:srgbClr val="274D66"/>
                </a:solidFill>
                <a:latin typeface="Roboto Condensed"/>
              </a:rPr>
              <a:t>+ Trình bày ý kiến của em về câu nói của Lê-nin: </a:t>
            </a:r>
            <a:r>
              <a:rPr lang="en-US" sz="3500">
                <a:solidFill>
                  <a:srgbClr val="274D66"/>
                </a:solidFill>
                <a:latin typeface="Roboto Condensed Italics"/>
              </a:rPr>
              <a:t>Học, học nữa,  học mãi.</a:t>
            </a:r>
          </a:p>
          <a:p>
            <a:pPr algn="just">
              <a:lnSpc>
                <a:spcPts val="4900"/>
              </a:lnSpc>
            </a:pPr>
            <a:endParaRPr lang="en-US" sz="3500">
              <a:solidFill>
                <a:srgbClr val="274D66"/>
              </a:solidFill>
              <a:latin typeface="Roboto Condensed Italics"/>
            </a:endParaRPr>
          </a:p>
        </p:txBody>
      </p:sp>
      <p:sp>
        <p:nvSpPr>
          <p:cNvPr id="6" name="TextBox 6"/>
          <p:cNvSpPr txBox="1"/>
          <p:nvPr/>
        </p:nvSpPr>
        <p:spPr>
          <a:xfrm>
            <a:off x="2817037" y="630965"/>
            <a:ext cx="9726121" cy="1228065"/>
          </a:xfrm>
          <a:prstGeom prst="rect">
            <a:avLst/>
          </a:prstGeom>
        </p:spPr>
        <p:txBody>
          <a:bodyPr lIns="0" tIns="0" rIns="0" bIns="0" rtlCol="0" anchor="t">
            <a:spAutoFit/>
          </a:bodyPr>
          <a:lstStyle/>
          <a:p>
            <a:pPr algn="l">
              <a:lnSpc>
                <a:spcPts val="10008"/>
              </a:lnSpc>
            </a:pPr>
            <a:r>
              <a:rPr lang="en-US" sz="7148">
                <a:solidFill>
                  <a:srgbClr val="274D66"/>
                </a:solidFill>
                <a:latin typeface="Fraunces Bold"/>
              </a:rPr>
              <a:t>V. VẬN DỤNG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arn(inVertical)">
                                      <p:cBhvr>
                                        <p:cTn id="24" dur="500"/>
                                        <p:tgtEl>
                                          <p:spTgt spid="5">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27448">
            <a:off x="-659277" y="-7717266"/>
            <a:ext cx="19606554" cy="10658836"/>
          </a:xfrm>
          <a:custGeom>
            <a:avLst/>
            <a:gdLst/>
            <a:ahLst/>
            <a:cxnLst/>
            <a:rect l="l" t="t" r="r" b="b"/>
            <a:pathLst>
              <a:path w="19606554" h="10658836">
                <a:moveTo>
                  <a:pt x="0" y="0"/>
                </a:moveTo>
                <a:lnTo>
                  <a:pt x="19606554" y="0"/>
                </a:lnTo>
                <a:lnTo>
                  <a:pt x="19606554" y="10658836"/>
                </a:lnTo>
                <a:lnTo>
                  <a:pt x="0" y="10658836"/>
                </a:lnTo>
                <a:lnTo>
                  <a:pt x="0" y="0"/>
                </a:lnTo>
                <a:close/>
              </a:path>
            </a:pathLst>
          </a:custGeom>
          <a:blipFill>
            <a:blip r:embed="rId2">
              <a:extLst>
                <a:ext uri="{96DAC541-7B7A-43D3-8B79-37D633B846F1}">
                  <asvg:svgBlip xmlns:asvg="http://schemas.microsoft.com/office/drawing/2016/SVG/main" xmlns="" r:embed="rId3"/>
                </a:ext>
              </a:extLst>
            </a:blip>
            <a:stretch>
              <a:fillRect b="-83946"/>
            </a:stretch>
          </a:blipFill>
        </p:spPr>
      </p:sp>
      <p:sp>
        <p:nvSpPr>
          <p:cNvPr id="3" name="Freeform 3"/>
          <p:cNvSpPr/>
          <p:nvPr/>
        </p:nvSpPr>
        <p:spPr>
          <a:xfrm>
            <a:off x="13216284" y="220825"/>
            <a:ext cx="4772975" cy="3846751"/>
          </a:xfrm>
          <a:custGeom>
            <a:avLst/>
            <a:gdLst/>
            <a:ahLst/>
            <a:cxnLst/>
            <a:rect l="l" t="t" r="r" b="b"/>
            <a:pathLst>
              <a:path w="4772975" h="3846751">
                <a:moveTo>
                  <a:pt x="0" y="0"/>
                </a:moveTo>
                <a:lnTo>
                  <a:pt x="4772975" y="0"/>
                </a:lnTo>
                <a:lnTo>
                  <a:pt x="4772975" y="3846751"/>
                </a:lnTo>
                <a:lnTo>
                  <a:pt x="0" y="3846751"/>
                </a:lnTo>
                <a:lnTo>
                  <a:pt x="0" y="0"/>
                </a:lnTo>
                <a:close/>
              </a:path>
            </a:pathLst>
          </a:custGeom>
          <a:blipFill>
            <a:blip r:embed="rId4">
              <a:extLst>
                <a:ext uri="{96DAC541-7B7A-43D3-8B79-37D633B846F1}">
                  <asvg:svgBlip xmlns:asvg="http://schemas.microsoft.com/office/drawing/2016/SVG/main" xmlns="" r:embed="rId5"/>
                </a:ext>
              </a:extLst>
            </a:blip>
            <a:stretch>
              <a:fillRect b="-24078"/>
            </a:stretch>
          </a:blipFill>
        </p:spPr>
      </p:sp>
      <p:sp>
        <p:nvSpPr>
          <p:cNvPr id="4" name="Freeform 4"/>
          <p:cNvSpPr/>
          <p:nvPr/>
        </p:nvSpPr>
        <p:spPr>
          <a:xfrm>
            <a:off x="13941652" y="6715224"/>
            <a:ext cx="4346348" cy="5086152"/>
          </a:xfrm>
          <a:custGeom>
            <a:avLst/>
            <a:gdLst/>
            <a:ahLst/>
            <a:cxnLst/>
            <a:rect l="l" t="t" r="r" b="b"/>
            <a:pathLst>
              <a:path w="4346348" h="5086152">
                <a:moveTo>
                  <a:pt x="0" y="0"/>
                </a:moveTo>
                <a:lnTo>
                  <a:pt x="4346348" y="0"/>
                </a:lnTo>
                <a:lnTo>
                  <a:pt x="4346348" y="5086152"/>
                </a:lnTo>
                <a:lnTo>
                  <a:pt x="0" y="5086152"/>
                </a:lnTo>
                <a:lnTo>
                  <a:pt x="0" y="0"/>
                </a:lnTo>
                <a:close/>
              </a:path>
            </a:pathLst>
          </a:custGeom>
          <a:blipFill>
            <a:blip r:embed="rId6">
              <a:extLst>
                <a:ext uri="{96DAC541-7B7A-43D3-8B79-37D633B846F1}">
                  <asvg:svgBlip xmlns:asvg="http://schemas.microsoft.com/office/drawing/2016/SVG/main" xmlns="" r:embed="rId7"/>
                </a:ext>
              </a:extLst>
            </a:blip>
            <a:stretch>
              <a:fillRect r="-17021"/>
            </a:stretch>
          </a:blipFill>
        </p:spPr>
      </p:sp>
      <p:sp>
        <p:nvSpPr>
          <p:cNvPr id="5" name="TextBox 5"/>
          <p:cNvSpPr txBox="1"/>
          <p:nvPr/>
        </p:nvSpPr>
        <p:spPr>
          <a:xfrm>
            <a:off x="708651" y="355248"/>
            <a:ext cx="9726121" cy="1228065"/>
          </a:xfrm>
          <a:prstGeom prst="rect">
            <a:avLst/>
          </a:prstGeom>
        </p:spPr>
        <p:txBody>
          <a:bodyPr lIns="0" tIns="0" rIns="0" bIns="0" rtlCol="0" anchor="t">
            <a:spAutoFit/>
          </a:bodyPr>
          <a:lstStyle/>
          <a:p>
            <a:pPr algn="l">
              <a:lnSpc>
                <a:spcPts val="10008"/>
              </a:lnSpc>
            </a:pPr>
            <a:r>
              <a:rPr lang="en-US" sz="7148">
                <a:solidFill>
                  <a:srgbClr val="274D66"/>
                </a:solidFill>
                <a:latin typeface="Fraunces Bold"/>
              </a:rPr>
              <a:t>V. VẬN DỤNG </a:t>
            </a:r>
          </a:p>
        </p:txBody>
      </p:sp>
      <p:sp>
        <p:nvSpPr>
          <p:cNvPr id="6" name="TextBox 6"/>
          <p:cNvSpPr txBox="1"/>
          <p:nvPr/>
        </p:nvSpPr>
        <p:spPr>
          <a:xfrm>
            <a:off x="228601" y="2894623"/>
            <a:ext cx="12573000" cy="7099300"/>
          </a:xfrm>
          <a:prstGeom prst="rect">
            <a:avLst/>
          </a:prstGeom>
          <a:solidFill>
            <a:schemeClr val="accent1">
              <a:lumMod val="20000"/>
              <a:lumOff val="80000"/>
            </a:schemeClr>
          </a:solidFill>
        </p:spPr>
        <p:txBody>
          <a:bodyPr wrap="square" lIns="0" tIns="0" rIns="0" bIns="0" rtlCol="0" anchor="t">
            <a:spAutoFit/>
          </a:bodyPr>
          <a:lstStyle/>
          <a:p>
            <a:pPr algn="just">
              <a:lnSpc>
                <a:spcPts val="5598"/>
              </a:lnSpc>
            </a:pPr>
            <a:endParaRPr/>
          </a:p>
          <a:p>
            <a:pPr marL="571500" indent="-571500" algn="just">
              <a:lnSpc>
                <a:spcPts val="5598"/>
              </a:lnSpc>
              <a:buFont typeface="Courier New" panose="02070309020205020404" pitchFamily="49" charset="0"/>
              <a:buChar char="o"/>
            </a:pPr>
            <a:r>
              <a:rPr lang="en-US" sz="3999">
                <a:solidFill>
                  <a:srgbClr val="274D66"/>
                </a:solidFill>
                <a:latin typeface="Roboto Condensed Bold"/>
              </a:rPr>
              <a:t>Lưu ý</a:t>
            </a:r>
            <a:r>
              <a:rPr lang="en-US" sz="3999">
                <a:solidFill>
                  <a:srgbClr val="274D66"/>
                </a:solidFill>
                <a:latin typeface="Roboto Condensed"/>
              </a:rPr>
              <a:t>:</a:t>
            </a:r>
          </a:p>
          <a:p>
            <a:pPr algn="just">
              <a:lnSpc>
                <a:spcPts val="5598"/>
              </a:lnSpc>
            </a:pPr>
            <a:r>
              <a:rPr lang="en-US" sz="3999">
                <a:solidFill>
                  <a:srgbClr val="274D66"/>
                </a:solidFill>
                <a:latin typeface="Roboto Condensed"/>
              </a:rPr>
              <a:t>+ HS vận dụng kĩ năng nói và nghe để trình bày ý kiến về một vấn đề đời sống</a:t>
            </a:r>
          </a:p>
          <a:p>
            <a:pPr algn="just">
              <a:lnSpc>
                <a:spcPts val="5598"/>
              </a:lnSpc>
            </a:pPr>
            <a:r>
              <a:rPr lang="en-US" sz="3999">
                <a:solidFill>
                  <a:srgbClr val="274D66"/>
                </a:solidFill>
                <a:latin typeface="Roboto Condensed"/>
              </a:rPr>
              <a:t>+ Video quay rõ tối thiểu là chân dung học sinh, quay ngang điện thoại</a:t>
            </a:r>
          </a:p>
          <a:p>
            <a:pPr algn="just">
              <a:lnSpc>
                <a:spcPts val="5598"/>
              </a:lnSpc>
            </a:pPr>
            <a:r>
              <a:rPr lang="en-US" sz="3999">
                <a:solidFill>
                  <a:srgbClr val="274D66"/>
                </a:solidFill>
                <a:latin typeface="Roboto Condensed"/>
              </a:rPr>
              <a:t>+ Âm thanh rõ, không lẫn tạp âm</a:t>
            </a:r>
          </a:p>
          <a:p>
            <a:pPr algn="just">
              <a:lnSpc>
                <a:spcPts val="5598"/>
              </a:lnSpc>
            </a:pPr>
            <a:r>
              <a:rPr lang="en-US" sz="3999">
                <a:solidFill>
                  <a:srgbClr val="274D66"/>
                </a:solidFill>
                <a:latin typeface="Roboto Condensed"/>
              </a:rPr>
              <a:t>+ Độ dài video không quá 10 phút</a:t>
            </a:r>
          </a:p>
          <a:p>
            <a:pPr algn="just">
              <a:lnSpc>
                <a:spcPts val="5598"/>
              </a:lnSpc>
            </a:pPr>
            <a:r>
              <a:rPr lang="en-US" sz="3999">
                <a:solidFill>
                  <a:srgbClr val="274D66"/>
                </a:solidFill>
                <a:latin typeface="Roboto Condensed"/>
              </a:rPr>
              <a:t>+ Hạn nộp: 1 tuần </a:t>
            </a:r>
          </a:p>
          <a:p>
            <a:pPr algn="just">
              <a:lnSpc>
                <a:spcPts val="5598"/>
              </a:lnSpc>
            </a:pPr>
            <a:endParaRPr lang="en-US" sz="3999">
              <a:solidFill>
                <a:srgbClr val="274D66"/>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796324">
            <a:off x="-715728" y="8344001"/>
            <a:ext cx="5231081" cy="1750034"/>
          </a:xfrm>
          <a:custGeom>
            <a:avLst/>
            <a:gdLst/>
            <a:ahLst/>
            <a:cxnLst/>
            <a:rect l="l" t="t" r="r" b="b"/>
            <a:pathLst>
              <a:path w="5231081" h="1750034">
                <a:moveTo>
                  <a:pt x="0" y="0"/>
                </a:moveTo>
                <a:lnTo>
                  <a:pt x="5231081" y="0"/>
                </a:lnTo>
                <a:lnTo>
                  <a:pt x="5231081" y="1750034"/>
                </a:lnTo>
                <a:lnTo>
                  <a:pt x="0" y="1750034"/>
                </a:lnTo>
                <a:lnTo>
                  <a:pt x="0" y="0"/>
                </a:lnTo>
                <a:close/>
              </a:path>
            </a:pathLst>
          </a:custGeom>
          <a:blipFill>
            <a:blip r:embed="rId2">
              <a:extLst>
                <a:ext uri="{96DAC541-7B7A-43D3-8B79-37D633B846F1}">
                  <asvg:svgBlip xmlns:asvg="http://schemas.microsoft.com/office/drawing/2016/SVG/main" xmlns="" r:embed="rId3"/>
                </a:ext>
              </a:extLst>
            </a:blip>
            <a:stretch>
              <a:fillRect b="-198913"/>
            </a:stretch>
          </a:blipFill>
        </p:spPr>
      </p:sp>
      <p:sp>
        <p:nvSpPr>
          <p:cNvPr id="3" name="Freeform 3"/>
          <p:cNvSpPr/>
          <p:nvPr/>
        </p:nvSpPr>
        <p:spPr>
          <a:xfrm>
            <a:off x="12255859" y="0"/>
            <a:ext cx="11065008" cy="8229600"/>
          </a:xfrm>
          <a:custGeom>
            <a:avLst/>
            <a:gdLst/>
            <a:ahLst/>
            <a:cxnLst/>
            <a:rect l="l" t="t" r="r" b="b"/>
            <a:pathLst>
              <a:path w="11065008" h="8229600">
                <a:moveTo>
                  <a:pt x="0" y="0"/>
                </a:moveTo>
                <a:lnTo>
                  <a:pt x="11065008" y="0"/>
                </a:lnTo>
                <a:lnTo>
                  <a:pt x="11065008" y="8229600"/>
                </a:lnTo>
                <a:lnTo>
                  <a:pt x="0" y="8229600"/>
                </a:lnTo>
                <a:lnTo>
                  <a:pt x="0" y="0"/>
                </a:lnTo>
                <a:close/>
              </a:path>
            </a:pathLst>
          </a:custGeom>
          <a:blipFill>
            <a:blip r:embed="rId4"/>
            <a:stretch>
              <a:fillRect/>
            </a:stretch>
          </a:blipFill>
        </p:spPr>
      </p:sp>
      <p:sp>
        <p:nvSpPr>
          <p:cNvPr id="4" name="Freeform 4"/>
          <p:cNvSpPr/>
          <p:nvPr/>
        </p:nvSpPr>
        <p:spPr>
          <a:xfrm rot="-1069454">
            <a:off x="12204022" y="7279873"/>
            <a:ext cx="10110556" cy="4954173"/>
          </a:xfrm>
          <a:custGeom>
            <a:avLst/>
            <a:gdLst/>
            <a:ahLst/>
            <a:cxnLst/>
            <a:rect l="l" t="t" r="r" b="b"/>
            <a:pathLst>
              <a:path w="10110556" h="4954173">
                <a:moveTo>
                  <a:pt x="0" y="0"/>
                </a:moveTo>
                <a:lnTo>
                  <a:pt x="10110556" y="0"/>
                </a:lnTo>
                <a:lnTo>
                  <a:pt x="10110556" y="4954173"/>
                </a:lnTo>
                <a:lnTo>
                  <a:pt x="0" y="4954173"/>
                </a:lnTo>
                <a:lnTo>
                  <a:pt x="0" y="0"/>
                </a:lnTo>
                <a:close/>
              </a:path>
            </a:pathLst>
          </a:custGeom>
          <a:blipFill>
            <a:blip r:embed="rId5">
              <a:extLst>
                <a:ext uri="{96DAC541-7B7A-43D3-8B79-37D633B846F1}">
                  <asvg:svgBlip xmlns:asvg="http://schemas.microsoft.com/office/drawing/2016/SVG/main" xmlns="" r:embed="rId6"/>
                </a:ext>
              </a:extLst>
            </a:blip>
            <a:stretch>
              <a:fillRect b="-104081"/>
            </a:stretch>
          </a:blipFill>
        </p:spPr>
      </p:sp>
      <p:sp>
        <p:nvSpPr>
          <p:cNvPr id="5" name="Freeform 5"/>
          <p:cNvSpPr/>
          <p:nvPr/>
        </p:nvSpPr>
        <p:spPr>
          <a:xfrm>
            <a:off x="13747440" y="3086100"/>
            <a:ext cx="4515537" cy="8196520"/>
          </a:xfrm>
          <a:custGeom>
            <a:avLst/>
            <a:gdLst/>
            <a:ahLst/>
            <a:cxnLst/>
            <a:rect l="l" t="t" r="r" b="b"/>
            <a:pathLst>
              <a:path w="4515537" h="8196520">
                <a:moveTo>
                  <a:pt x="0" y="0"/>
                </a:moveTo>
                <a:lnTo>
                  <a:pt x="4515538" y="0"/>
                </a:lnTo>
                <a:lnTo>
                  <a:pt x="4515538" y="8196520"/>
                </a:lnTo>
                <a:lnTo>
                  <a:pt x="0" y="819652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5568938" y="6057164"/>
            <a:ext cx="10545951" cy="6402271"/>
          </a:xfrm>
          <a:custGeom>
            <a:avLst/>
            <a:gdLst/>
            <a:ahLst/>
            <a:cxnLst/>
            <a:rect l="l" t="t" r="r" b="b"/>
            <a:pathLst>
              <a:path w="10545951" h="6402271">
                <a:moveTo>
                  <a:pt x="0" y="0"/>
                </a:moveTo>
                <a:lnTo>
                  <a:pt x="10545951" y="0"/>
                </a:lnTo>
                <a:lnTo>
                  <a:pt x="10545951" y="6402272"/>
                </a:lnTo>
                <a:lnTo>
                  <a:pt x="0" y="6402272"/>
                </a:lnTo>
                <a:lnTo>
                  <a:pt x="0" y="0"/>
                </a:lnTo>
                <a:close/>
              </a:path>
            </a:pathLst>
          </a:custGeom>
          <a:blipFill>
            <a:blip r:embed="rId9"/>
            <a:stretch>
              <a:fillRect/>
            </a:stretch>
          </a:blipFill>
        </p:spPr>
      </p:sp>
      <p:sp>
        <p:nvSpPr>
          <p:cNvPr id="7" name="TextBox 7"/>
          <p:cNvSpPr txBox="1"/>
          <p:nvPr/>
        </p:nvSpPr>
        <p:spPr>
          <a:xfrm>
            <a:off x="461696" y="2560818"/>
            <a:ext cx="12451085" cy="3290545"/>
          </a:xfrm>
          <a:prstGeom prst="rect">
            <a:avLst/>
          </a:prstGeom>
          <a:solidFill>
            <a:schemeClr val="accent2">
              <a:lumMod val="20000"/>
              <a:lumOff val="80000"/>
            </a:schemeClr>
          </a:solidFill>
        </p:spPr>
        <p:txBody>
          <a:bodyPr lIns="0" tIns="0" rIns="0" bIns="0" rtlCol="0" anchor="t">
            <a:spAutoFit/>
          </a:bodyPr>
          <a:lstStyle/>
          <a:p>
            <a:pPr marL="1014514" lvl="1" indent="-507257" algn="just">
              <a:lnSpc>
                <a:spcPts val="6578"/>
              </a:lnSpc>
              <a:buFont typeface="Arial"/>
              <a:buChar char="•"/>
            </a:pPr>
            <a:r>
              <a:rPr lang="en-US" sz="4698">
                <a:solidFill>
                  <a:srgbClr val="000000"/>
                </a:solidFill>
                <a:latin typeface="Roboto Condensed"/>
              </a:rPr>
              <a:t>Em đã bao giờ cùng trao đổi, bàn luận với người khác về các vấn đề xung quanh em chưa? Hoặc đã bao giờ em chia sẻ với người khác về ý kiến, quan điểm của em để thuyết phục họ hay chưa?</a:t>
            </a:r>
          </a:p>
        </p:txBody>
      </p:sp>
      <p:sp>
        <p:nvSpPr>
          <p:cNvPr id="8" name="TextBox 8"/>
          <p:cNvSpPr txBox="1"/>
          <p:nvPr/>
        </p:nvSpPr>
        <p:spPr>
          <a:xfrm>
            <a:off x="6354658" y="510275"/>
            <a:ext cx="5901201" cy="1403955"/>
          </a:xfrm>
          <a:prstGeom prst="rect">
            <a:avLst/>
          </a:prstGeom>
        </p:spPr>
        <p:txBody>
          <a:bodyPr lIns="0" tIns="0" rIns="0" bIns="0" rtlCol="0" anchor="t">
            <a:spAutoFit/>
          </a:bodyPr>
          <a:lstStyle/>
          <a:p>
            <a:pPr algn="ctr">
              <a:lnSpc>
                <a:spcPts val="10288"/>
              </a:lnSpc>
            </a:pPr>
            <a:r>
              <a:rPr lang="en-US" sz="7348">
                <a:solidFill>
                  <a:srgbClr val="70422C"/>
                </a:solidFill>
                <a:latin typeface="Fraunces Bold"/>
              </a:rPr>
              <a:t>KHỞI ĐỘNG</a:t>
            </a:r>
          </a:p>
        </p:txBody>
      </p:sp>
      <p:sp>
        <p:nvSpPr>
          <p:cNvPr id="9" name="TextBox 9"/>
          <p:cNvSpPr txBox="1"/>
          <p:nvPr/>
        </p:nvSpPr>
        <p:spPr>
          <a:xfrm>
            <a:off x="4038600" y="6438900"/>
            <a:ext cx="9697190" cy="2461859"/>
          </a:xfrm>
          <a:prstGeom prst="rect">
            <a:avLst/>
          </a:prstGeom>
          <a:solidFill>
            <a:schemeClr val="accent2">
              <a:lumMod val="40000"/>
              <a:lumOff val="60000"/>
            </a:schemeClr>
          </a:solidFill>
        </p:spPr>
        <p:txBody>
          <a:bodyPr lIns="0" tIns="0" rIns="0" bIns="0" rtlCol="0" anchor="t">
            <a:spAutoFit/>
          </a:bodyPr>
          <a:lstStyle/>
          <a:p>
            <a:pPr marL="1014729" lvl="1" indent="-507364" algn="just">
              <a:lnSpc>
                <a:spcPts val="6580"/>
              </a:lnSpc>
              <a:buFont typeface="Arial"/>
              <a:buChar char="•"/>
            </a:pPr>
            <a:r>
              <a:rPr lang="en-US" sz="4699">
                <a:solidFill>
                  <a:srgbClr val="000000"/>
                </a:solidFill>
                <a:latin typeface="Roboto Condensed"/>
              </a:rPr>
              <a:t>Theo em, những yếu tố nào sẽ giúp phần trình bày của mình trở nên hấp dẫn và thu hút người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DBD7"/>
        </a:solidFill>
        <a:effectLst/>
      </p:bgPr>
    </p:bg>
    <p:spTree>
      <p:nvGrpSpPr>
        <p:cNvPr id="1" name=""/>
        <p:cNvGrpSpPr/>
        <p:nvPr/>
      </p:nvGrpSpPr>
      <p:grpSpPr>
        <a:xfrm>
          <a:off x="0" y="0"/>
          <a:ext cx="0" cy="0"/>
          <a:chOff x="0" y="0"/>
          <a:chExt cx="0" cy="0"/>
        </a:xfrm>
      </p:grpSpPr>
      <p:sp>
        <p:nvSpPr>
          <p:cNvPr id="2" name="Freeform 2"/>
          <p:cNvSpPr/>
          <p:nvPr/>
        </p:nvSpPr>
        <p:spPr>
          <a:xfrm>
            <a:off x="-1373220" y="-580293"/>
            <a:ext cx="19661220" cy="10867293"/>
          </a:xfrm>
          <a:custGeom>
            <a:avLst/>
            <a:gdLst/>
            <a:ahLst/>
            <a:cxnLst/>
            <a:rect l="l" t="t" r="r" b="b"/>
            <a:pathLst>
              <a:path w="19661220" h="10867293">
                <a:moveTo>
                  <a:pt x="0" y="0"/>
                </a:moveTo>
                <a:lnTo>
                  <a:pt x="19661220" y="0"/>
                </a:lnTo>
                <a:lnTo>
                  <a:pt x="19661220" y="10867293"/>
                </a:lnTo>
                <a:lnTo>
                  <a:pt x="0" y="10867293"/>
                </a:lnTo>
                <a:lnTo>
                  <a:pt x="0" y="0"/>
                </a:lnTo>
                <a:close/>
              </a:path>
            </a:pathLst>
          </a:custGeom>
          <a:blipFill>
            <a:blip r:embed="rId2">
              <a:extLst>
                <a:ext uri="{96DAC541-7B7A-43D3-8B79-37D633B846F1}">
                  <asvg:svgBlip xmlns:asvg="http://schemas.microsoft.com/office/drawing/2016/SVG/main" xmlns="" r:embed="rId3"/>
                </a:ext>
              </a:extLst>
            </a:blip>
            <a:stretch>
              <a:fillRect b="-80921"/>
            </a:stretch>
          </a:blipFill>
        </p:spPr>
      </p:sp>
      <p:sp>
        <p:nvSpPr>
          <p:cNvPr id="3" name="Freeform 3"/>
          <p:cNvSpPr/>
          <p:nvPr/>
        </p:nvSpPr>
        <p:spPr>
          <a:xfrm rot="-988409">
            <a:off x="13780112" y="7856346"/>
            <a:ext cx="3406834" cy="1003467"/>
          </a:xfrm>
          <a:custGeom>
            <a:avLst/>
            <a:gdLst/>
            <a:ahLst/>
            <a:cxnLst/>
            <a:rect l="l" t="t" r="r" b="b"/>
            <a:pathLst>
              <a:path w="3406834" h="1003467">
                <a:moveTo>
                  <a:pt x="0" y="0"/>
                </a:moveTo>
                <a:lnTo>
                  <a:pt x="3406834" y="0"/>
                </a:lnTo>
                <a:lnTo>
                  <a:pt x="3406834" y="1003467"/>
                </a:lnTo>
                <a:lnTo>
                  <a:pt x="0" y="1003467"/>
                </a:lnTo>
                <a:lnTo>
                  <a:pt x="0" y="0"/>
                </a:lnTo>
                <a:close/>
              </a:path>
            </a:pathLst>
          </a:custGeom>
          <a:blipFill>
            <a:blip r:embed="rId4">
              <a:extLst>
                <a:ext uri="{96DAC541-7B7A-43D3-8B79-37D633B846F1}">
                  <asvg:svgBlip xmlns:asvg="http://schemas.microsoft.com/office/drawing/2016/SVG/main" xmlns="" r:embed="rId5"/>
                </a:ext>
              </a:extLst>
            </a:blip>
            <a:stretch>
              <a:fillRect b="-239506"/>
            </a:stretch>
          </a:blipFill>
        </p:spPr>
      </p:sp>
      <p:sp>
        <p:nvSpPr>
          <p:cNvPr id="4" name="Freeform 4"/>
          <p:cNvSpPr/>
          <p:nvPr/>
        </p:nvSpPr>
        <p:spPr>
          <a:xfrm>
            <a:off x="18744" y="5875728"/>
            <a:ext cx="4400856" cy="4114800"/>
          </a:xfrm>
          <a:custGeom>
            <a:avLst/>
            <a:gdLst/>
            <a:ahLst/>
            <a:cxnLst/>
            <a:rect l="l" t="t" r="r" b="b"/>
            <a:pathLst>
              <a:path w="4400856" h="4114800">
                <a:moveTo>
                  <a:pt x="0" y="0"/>
                </a:moveTo>
                <a:lnTo>
                  <a:pt x="4400856" y="0"/>
                </a:lnTo>
                <a:lnTo>
                  <a:pt x="440085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6260871" y="0"/>
            <a:ext cx="1912142" cy="2007020"/>
          </a:xfrm>
          <a:custGeom>
            <a:avLst/>
            <a:gdLst/>
            <a:ahLst/>
            <a:cxnLst/>
            <a:rect l="l" t="t" r="r" b="b"/>
            <a:pathLst>
              <a:path w="1912142" h="2007020">
                <a:moveTo>
                  <a:pt x="0" y="0"/>
                </a:moveTo>
                <a:lnTo>
                  <a:pt x="1912143" y="0"/>
                </a:lnTo>
                <a:lnTo>
                  <a:pt x="1912143" y="2007020"/>
                </a:lnTo>
                <a:lnTo>
                  <a:pt x="0" y="20070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6" name="Picture 6"/>
          <p:cNvPicPr>
            <a:picLocks noChangeAspect="1"/>
          </p:cNvPicPr>
          <p:nvPr/>
        </p:nvPicPr>
        <p:blipFill>
          <a:blip r:embed="rId10"/>
          <a:srcRect/>
          <a:stretch>
            <a:fillRect/>
          </a:stretch>
        </p:blipFill>
        <p:spPr>
          <a:xfrm>
            <a:off x="2273351" y="944626"/>
            <a:ext cx="2146249" cy="2124787"/>
          </a:xfrm>
          <a:prstGeom prst="rect">
            <a:avLst/>
          </a:prstGeom>
        </p:spPr>
      </p:pic>
      <p:sp>
        <p:nvSpPr>
          <p:cNvPr id="7" name="TextBox 7"/>
          <p:cNvSpPr txBox="1"/>
          <p:nvPr/>
        </p:nvSpPr>
        <p:spPr>
          <a:xfrm>
            <a:off x="3704820" y="1219192"/>
            <a:ext cx="10878360" cy="1228065"/>
          </a:xfrm>
          <a:prstGeom prst="rect">
            <a:avLst/>
          </a:prstGeom>
        </p:spPr>
        <p:txBody>
          <a:bodyPr lIns="0" tIns="0" rIns="0" bIns="0" rtlCol="0" anchor="t">
            <a:spAutoFit/>
          </a:bodyPr>
          <a:lstStyle/>
          <a:p>
            <a:pPr algn="ctr">
              <a:lnSpc>
                <a:spcPts val="10008"/>
              </a:lnSpc>
            </a:pPr>
            <a:r>
              <a:rPr lang="en-US" sz="7148">
                <a:solidFill>
                  <a:srgbClr val="9B3E29"/>
                </a:solidFill>
                <a:latin typeface="Fraunces Bold"/>
              </a:rPr>
              <a:t>BÀI 1: TRUYỆN NGẮN</a:t>
            </a:r>
          </a:p>
        </p:txBody>
      </p:sp>
      <p:sp>
        <p:nvSpPr>
          <p:cNvPr id="8" name="TextBox 8"/>
          <p:cNvSpPr txBox="1"/>
          <p:nvPr/>
        </p:nvSpPr>
        <p:spPr>
          <a:xfrm>
            <a:off x="3886200" y="2781300"/>
            <a:ext cx="10594576" cy="1360145"/>
          </a:xfrm>
          <a:prstGeom prst="rect">
            <a:avLst/>
          </a:prstGeom>
        </p:spPr>
        <p:txBody>
          <a:bodyPr lIns="0" tIns="0" rIns="0" bIns="0" rtlCol="0" anchor="t">
            <a:spAutoFit/>
          </a:bodyPr>
          <a:lstStyle/>
          <a:p>
            <a:pPr algn="ctr">
              <a:lnSpc>
                <a:spcPts val="11129"/>
              </a:lnSpc>
            </a:pPr>
            <a:r>
              <a:rPr lang="en-US" sz="7948">
                <a:solidFill>
                  <a:srgbClr val="EE6945"/>
                </a:solidFill>
                <a:latin typeface="#9Slide07 HLT Fall For You"/>
              </a:rPr>
              <a:t>Kĩ năng Nói và Nghe</a:t>
            </a:r>
          </a:p>
        </p:txBody>
      </p:sp>
      <p:sp>
        <p:nvSpPr>
          <p:cNvPr id="9" name="TextBox 9"/>
          <p:cNvSpPr txBox="1"/>
          <p:nvPr/>
        </p:nvSpPr>
        <p:spPr>
          <a:xfrm>
            <a:off x="2819400" y="4533900"/>
            <a:ext cx="14189571" cy="2787583"/>
          </a:xfrm>
          <a:prstGeom prst="rect">
            <a:avLst/>
          </a:prstGeom>
        </p:spPr>
        <p:txBody>
          <a:bodyPr lIns="0" tIns="0" rIns="0" bIns="0" rtlCol="0" anchor="t">
            <a:spAutoFit/>
          </a:bodyPr>
          <a:lstStyle/>
          <a:p>
            <a:pPr algn="ctr">
              <a:lnSpc>
                <a:spcPts val="11200"/>
              </a:lnSpc>
            </a:pPr>
            <a:r>
              <a:rPr lang="en-US" sz="8000">
                <a:solidFill>
                  <a:srgbClr val="70422C"/>
                </a:solidFill>
                <a:latin typeface="Fraunces Bold"/>
              </a:rPr>
              <a:t>TRÌNH BÀY Ý KIẾN VỀ MỘT VẤN ĐỀ XÃ HỘI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6DBD7"/>
        </a:solidFill>
        <a:effectLst/>
      </p:bgPr>
    </p:bg>
    <p:spTree>
      <p:nvGrpSpPr>
        <p:cNvPr id="1" name=""/>
        <p:cNvGrpSpPr/>
        <p:nvPr/>
      </p:nvGrpSpPr>
      <p:grpSpPr>
        <a:xfrm>
          <a:off x="0" y="0"/>
          <a:ext cx="0" cy="0"/>
          <a:chOff x="0" y="0"/>
          <a:chExt cx="0" cy="0"/>
        </a:xfrm>
      </p:grpSpPr>
      <p:sp>
        <p:nvSpPr>
          <p:cNvPr id="2" name="Freeform 2"/>
          <p:cNvSpPr/>
          <p:nvPr/>
        </p:nvSpPr>
        <p:spPr>
          <a:xfrm>
            <a:off x="-1373220" y="-5120588"/>
            <a:ext cx="27875569" cy="15407588"/>
          </a:xfrm>
          <a:custGeom>
            <a:avLst/>
            <a:gdLst/>
            <a:ahLst/>
            <a:cxnLst/>
            <a:rect l="l" t="t" r="r" b="b"/>
            <a:pathLst>
              <a:path w="27875569" h="15407588">
                <a:moveTo>
                  <a:pt x="0" y="0"/>
                </a:moveTo>
                <a:lnTo>
                  <a:pt x="27875569" y="0"/>
                </a:lnTo>
                <a:lnTo>
                  <a:pt x="27875569" y="15407588"/>
                </a:lnTo>
                <a:lnTo>
                  <a:pt x="0" y="15407588"/>
                </a:lnTo>
                <a:lnTo>
                  <a:pt x="0" y="0"/>
                </a:lnTo>
                <a:close/>
              </a:path>
            </a:pathLst>
          </a:custGeom>
          <a:blipFill>
            <a:blip r:embed="rId2">
              <a:extLst>
                <a:ext uri="{96DAC541-7B7A-43D3-8B79-37D633B846F1}">
                  <asvg:svgBlip xmlns:asvg="http://schemas.microsoft.com/office/drawing/2016/SVG/main" xmlns="" r:embed="rId3"/>
                </a:ext>
              </a:extLst>
            </a:blip>
            <a:stretch>
              <a:fillRect b="-80921"/>
            </a:stretch>
          </a:blipFill>
        </p:spPr>
      </p:sp>
      <p:sp>
        <p:nvSpPr>
          <p:cNvPr id="3" name="Freeform 3"/>
          <p:cNvSpPr/>
          <p:nvPr/>
        </p:nvSpPr>
        <p:spPr>
          <a:xfrm rot="-988409">
            <a:off x="13780112" y="7856346"/>
            <a:ext cx="3406834" cy="1003467"/>
          </a:xfrm>
          <a:custGeom>
            <a:avLst/>
            <a:gdLst/>
            <a:ahLst/>
            <a:cxnLst/>
            <a:rect l="l" t="t" r="r" b="b"/>
            <a:pathLst>
              <a:path w="3406834" h="1003467">
                <a:moveTo>
                  <a:pt x="0" y="0"/>
                </a:moveTo>
                <a:lnTo>
                  <a:pt x="3406834" y="0"/>
                </a:lnTo>
                <a:lnTo>
                  <a:pt x="3406834" y="1003467"/>
                </a:lnTo>
                <a:lnTo>
                  <a:pt x="0" y="1003467"/>
                </a:lnTo>
                <a:lnTo>
                  <a:pt x="0" y="0"/>
                </a:lnTo>
                <a:close/>
              </a:path>
            </a:pathLst>
          </a:custGeom>
          <a:blipFill>
            <a:blip r:embed="rId4">
              <a:extLst>
                <a:ext uri="{96DAC541-7B7A-43D3-8B79-37D633B846F1}">
                  <asvg:svgBlip xmlns:asvg="http://schemas.microsoft.com/office/drawing/2016/SVG/main" xmlns="" r:embed="rId5"/>
                </a:ext>
              </a:extLst>
            </a:blip>
            <a:stretch>
              <a:fillRect b="-239506"/>
            </a:stretch>
          </a:blipFill>
        </p:spPr>
      </p:sp>
      <p:sp>
        <p:nvSpPr>
          <p:cNvPr id="4" name="Freeform 4"/>
          <p:cNvSpPr/>
          <p:nvPr/>
        </p:nvSpPr>
        <p:spPr>
          <a:xfrm>
            <a:off x="16260871" y="0"/>
            <a:ext cx="1912142" cy="2007020"/>
          </a:xfrm>
          <a:custGeom>
            <a:avLst/>
            <a:gdLst/>
            <a:ahLst/>
            <a:cxnLst/>
            <a:rect l="l" t="t" r="r" b="b"/>
            <a:pathLst>
              <a:path w="1912142" h="2007020">
                <a:moveTo>
                  <a:pt x="0" y="0"/>
                </a:moveTo>
                <a:lnTo>
                  <a:pt x="1912143" y="0"/>
                </a:lnTo>
                <a:lnTo>
                  <a:pt x="1912143" y="2007020"/>
                </a:lnTo>
                <a:lnTo>
                  <a:pt x="0" y="20070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5" name="Picture 5"/>
          <p:cNvPicPr>
            <a:picLocks noChangeAspect="1"/>
          </p:cNvPicPr>
          <p:nvPr/>
        </p:nvPicPr>
        <p:blipFill>
          <a:blip r:embed="rId8"/>
          <a:srcRect/>
          <a:stretch>
            <a:fillRect/>
          </a:stretch>
        </p:blipFill>
        <p:spPr>
          <a:xfrm>
            <a:off x="2273351" y="944626"/>
            <a:ext cx="2146249" cy="2124787"/>
          </a:xfrm>
          <a:prstGeom prst="rect">
            <a:avLst/>
          </a:prstGeom>
        </p:spPr>
      </p:pic>
      <p:sp>
        <p:nvSpPr>
          <p:cNvPr id="6" name="TextBox 6"/>
          <p:cNvSpPr txBox="1"/>
          <p:nvPr/>
        </p:nvSpPr>
        <p:spPr>
          <a:xfrm>
            <a:off x="3124200" y="3314700"/>
            <a:ext cx="12781593" cy="2098650"/>
          </a:xfrm>
          <a:prstGeom prst="rect">
            <a:avLst/>
          </a:prstGeom>
          <a:solidFill>
            <a:schemeClr val="accent1">
              <a:lumMod val="20000"/>
              <a:lumOff val="80000"/>
            </a:schemeClr>
          </a:solidFill>
        </p:spPr>
        <p:txBody>
          <a:bodyPr lIns="0" tIns="0" rIns="0" bIns="0" rtlCol="0" anchor="t">
            <a:spAutoFit/>
          </a:bodyPr>
          <a:lstStyle/>
          <a:p>
            <a:pPr marL="863598" lvl="1" indent="-431799" algn="just">
              <a:lnSpc>
                <a:spcPts val="5600"/>
              </a:lnSpc>
              <a:buFont typeface="Arial"/>
              <a:buChar char="•"/>
            </a:pPr>
            <a:r>
              <a:rPr lang="en-US" sz="3999">
                <a:solidFill>
                  <a:srgbClr val="274D66"/>
                </a:solidFill>
                <a:latin typeface="Roboto Condensed"/>
              </a:rPr>
              <a:t>Là nêu rõ quan điểm (ý kiến) của người nói, sử dụng các luận điểm (lí lẽ) và bằng chứng tin cậy nhằm thuyết phục người nghe về một vấn đề xã hội.</a:t>
            </a:r>
          </a:p>
        </p:txBody>
      </p:sp>
      <p:sp>
        <p:nvSpPr>
          <p:cNvPr id="7" name="TextBox 7"/>
          <p:cNvSpPr txBox="1"/>
          <p:nvPr/>
        </p:nvSpPr>
        <p:spPr>
          <a:xfrm>
            <a:off x="1676400" y="495300"/>
            <a:ext cx="14189571" cy="2121535"/>
          </a:xfrm>
          <a:prstGeom prst="rect">
            <a:avLst/>
          </a:prstGeom>
        </p:spPr>
        <p:txBody>
          <a:bodyPr lIns="0" tIns="0" rIns="0" bIns="0" rtlCol="0" anchor="t">
            <a:spAutoFit/>
          </a:bodyPr>
          <a:lstStyle/>
          <a:p>
            <a:pPr algn="ctr">
              <a:lnSpc>
                <a:spcPts val="8538"/>
              </a:lnSpc>
            </a:pPr>
            <a:r>
              <a:rPr lang="en-US" sz="6098">
                <a:solidFill>
                  <a:srgbClr val="274D66"/>
                </a:solidFill>
                <a:latin typeface="Fraunces Bold"/>
              </a:rPr>
              <a:t>TRÌNH BÀY Ý KIẾN VỀ MỘT</a:t>
            </a:r>
          </a:p>
          <a:p>
            <a:pPr algn="ctr">
              <a:lnSpc>
                <a:spcPts val="8539"/>
              </a:lnSpc>
            </a:pPr>
            <a:r>
              <a:rPr lang="en-US" sz="6098">
                <a:solidFill>
                  <a:srgbClr val="274D66"/>
                </a:solidFill>
                <a:latin typeface="Fraunces Bold"/>
              </a:rPr>
              <a:t> VẤN ĐỀ XÃ HỘI</a:t>
            </a:r>
          </a:p>
        </p:txBody>
      </p:sp>
      <p:sp>
        <p:nvSpPr>
          <p:cNvPr id="8" name="TextBox 8"/>
          <p:cNvSpPr txBox="1"/>
          <p:nvPr/>
        </p:nvSpPr>
        <p:spPr>
          <a:xfrm>
            <a:off x="3048000" y="6591300"/>
            <a:ext cx="12781593" cy="2098650"/>
          </a:xfrm>
          <a:prstGeom prst="rect">
            <a:avLst/>
          </a:prstGeom>
          <a:solidFill>
            <a:schemeClr val="tx2">
              <a:lumMod val="40000"/>
              <a:lumOff val="60000"/>
            </a:schemeClr>
          </a:solidFill>
        </p:spPr>
        <p:txBody>
          <a:bodyPr lIns="0" tIns="0" rIns="0" bIns="0" rtlCol="0" anchor="t">
            <a:spAutoFit/>
          </a:bodyPr>
          <a:lstStyle/>
          <a:p>
            <a:pPr marL="863598" lvl="1" indent="-431799" algn="just">
              <a:lnSpc>
                <a:spcPts val="5600"/>
              </a:lnSpc>
              <a:buFont typeface="Arial"/>
              <a:buChar char="•"/>
            </a:pPr>
            <a:r>
              <a:rPr lang="en-US" sz="3999">
                <a:solidFill>
                  <a:srgbClr val="274D66"/>
                </a:solidFill>
                <a:latin typeface="Roboto Condensed"/>
              </a:rPr>
              <a:t>Vấn đề XH có thể là: một câu hỏi cần trả lời/một vấn đề cần giải quyết/một hiện tượng tích cực/tiêu cực/vừa tích cực, vừa tiêu cực...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610639">
            <a:off x="-1219299" y="-524549"/>
            <a:ext cx="3899237" cy="1304472"/>
          </a:xfrm>
          <a:custGeom>
            <a:avLst/>
            <a:gdLst/>
            <a:ahLst/>
            <a:cxnLst/>
            <a:rect l="l" t="t" r="r" b="b"/>
            <a:pathLst>
              <a:path w="3899237" h="1304472">
                <a:moveTo>
                  <a:pt x="0" y="0"/>
                </a:moveTo>
                <a:lnTo>
                  <a:pt x="3899237" y="0"/>
                </a:lnTo>
                <a:lnTo>
                  <a:pt x="3899237" y="1304472"/>
                </a:lnTo>
                <a:lnTo>
                  <a:pt x="0" y="1304472"/>
                </a:lnTo>
                <a:lnTo>
                  <a:pt x="0" y="0"/>
                </a:lnTo>
                <a:close/>
              </a:path>
            </a:pathLst>
          </a:custGeom>
          <a:blipFill>
            <a:blip r:embed="rId3">
              <a:extLst>
                <a:ext uri="{96DAC541-7B7A-43D3-8B79-37D633B846F1}">
                  <asvg:svgBlip xmlns:asvg="http://schemas.microsoft.com/office/drawing/2016/SVG/main" xmlns="" r:embed="rId4"/>
                </a:ext>
              </a:extLst>
            </a:blip>
            <a:stretch>
              <a:fillRect b="-198913"/>
            </a:stretch>
          </a:blipFill>
        </p:spPr>
      </p:sp>
      <p:sp>
        <p:nvSpPr>
          <p:cNvPr id="3" name="Freeform 3"/>
          <p:cNvSpPr/>
          <p:nvPr/>
        </p:nvSpPr>
        <p:spPr>
          <a:xfrm>
            <a:off x="1028700" y="3934940"/>
            <a:ext cx="4582217" cy="3285831"/>
          </a:xfrm>
          <a:custGeom>
            <a:avLst/>
            <a:gdLst/>
            <a:ahLst/>
            <a:cxnLst/>
            <a:rect l="l" t="t" r="r" b="b"/>
            <a:pathLst>
              <a:path w="4582217" h="3285831">
                <a:moveTo>
                  <a:pt x="0" y="0"/>
                </a:moveTo>
                <a:lnTo>
                  <a:pt x="4582217" y="0"/>
                </a:lnTo>
                <a:lnTo>
                  <a:pt x="4582217" y="3285831"/>
                </a:lnTo>
                <a:lnTo>
                  <a:pt x="0" y="3285831"/>
                </a:lnTo>
                <a:lnTo>
                  <a:pt x="0" y="0"/>
                </a:lnTo>
                <a:close/>
              </a:path>
            </a:pathLst>
          </a:custGeom>
          <a:blipFill>
            <a:blip r:embed="rId5"/>
            <a:stretch>
              <a:fillRect b="-20"/>
            </a:stretch>
          </a:blipFill>
        </p:spPr>
      </p:sp>
      <p:sp>
        <p:nvSpPr>
          <p:cNvPr id="4" name="TextBox 4"/>
          <p:cNvSpPr txBox="1"/>
          <p:nvPr/>
        </p:nvSpPr>
        <p:spPr>
          <a:xfrm>
            <a:off x="339495" y="211980"/>
            <a:ext cx="15502711" cy="1898631"/>
          </a:xfrm>
          <a:prstGeom prst="rect">
            <a:avLst/>
          </a:prstGeom>
        </p:spPr>
        <p:txBody>
          <a:bodyPr lIns="0" tIns="0" rIns="0" bIns="0" rtlCol="0" anchor="t">
            <a:spAutoFit/>
          </a:bodyPr>
          <a:lstStyle/>
          <a:p>
            <a:pPr algn="ctr">
              <a:lnSpc>
                <a:spcPts val="7699"/>
              </a:lnSpc>
            </a:pPr>
            <a:r>
              <a:rPr lang="en-US" sz="5499">
                <a:solidFill>
                  <a:srgbClr val="274D66"/>
                </a:solidFill>
                <a:latin typeface="Fraunces Bold"/>
              </a:rPr>
              <a:t>I. QUAN SÁT MẪU VÀ TÌM HIỂU </a:t>
            </a:r>
          </a:p>
          <a:p>
            <a:pPr algn="ctr">
              <a:lnSpc>
                <a:spcPts val="7700"/>
              </a:lnSpc>
            </a:pPr>
            <a:r>
              <a:rPr lang="en-US" sz="5499">
                <a:solidFill>
                  <a:srgbClr val="274D66"/>
                </a:solidFill>
                <a:latin typeface="Fraunces Bold"/>
              </a:rPr>
              <a:t>CÁCH THỨC THỰC HIỆN</a:t>
            </a:r>
          </a:p>
        </p:txBody>
      </p:sp>
      <p:sp>
        <p:nvSpPr>
          <p:cNvPr id="5" name="Freeform 5"/>
          <p:cNvSpPr/>
          <p:nvPr/>
        </p:nvSpPr>
        <p:spPr>
          <a:xfrm>
            <a:off x="6514307" y="4096865"/>
            <a:ext cx="4493902" cy="3222502"/>
          </a:xfrm>
          <a:custGeom>
            <a:avLst/>
            <a:gdLst/>
            <a:ahLst/>
            <a:cxnLst/>
            <a:rect l="l" t="t" r="r" b="b"/>
            <a:pathLst>
              <a:path w="4493902" h="3222502">
                <a:moveTo>
                  <a:pt x="0" y="0"/>
                </a:moveTo>
                <a:lnTo>
                  <a:pt x="4493902" y="0"/>
                </a:lnTo>
                <a:lnTo>
                  <a:pt x="4493902" y="3222502"/>
                </a:lnTo>
                <a:lnTo>
                  <a:pt x="0" y="3222502"/>
                </a:lnTo>
                <a:lnTo>
                  <a:pt x="0" y="0"/>
                </a:lnTo>
                <a:close/>
              </a:path>
            </a:pathLst>
          </a:custGeom>
          <a:blipFill>
            <a:blip r:embed="rId5"/>
            <a:stretch>
              <a:fillRect b="-20"/>
            </a:stretch>
          </a:blipFill>
        </p:spPr>
      </p:sp>
      <p:sp>
        <p:nvSpPr>
          <p:cNvPr id="6" name="Freeform 6"/>
          <p:cNvSpPr/>
          <p:nvPr/>
        </p:nvSpPr>
        <p:spPr>
          <a:xfrm>
            <a:off x="11639200" y="4172045"/>
            <a:ext cx="4389061" cy="3147322"/>
          </a:xfrm>
          <a:custGeom>
            <a:avLst/>
            <a:gdLst/>
            <a:ahLst/>
            <a:cxnLst/>
            <a:rect l="l" t="t" r="r" b="b"/>
            <a:pathLst>
              <a:path w="4389061" h="3147322">
                <a:moveTo>
                  <a:pt x="0" y="0"/>
                </a:moveTo>
                <a:lnTo>
                  <a:pt x="4389061" y="0"/>
                </a:lnTo>
                <a:lnTo>
                  <a:pt x="4389061" y="3147322"/>
                </a:lnTo>
                <a:lnTo>
                  <a:pt x="0" y="3147322"/>
                </a:lnTo>
                <a:lnTo>
                  <a:pt x="0" y="0"/>
                </a:lnTo>
                <a:close/>
              </a:path>
            </a:pathLst>
          </a:custGeom>
          <a:blipFill>
            <a:blip r:embed="rId5"/>
            <a:stretch>
              <a:fillRect b="-20"/>
            </a:stretch>
          </a:blipFill>
        </p:spPr>
      </p:sp>
      <p:sp>
        <p:nvSpPr>
          <p:cNvPr id="7" name="Freeform 7"/>
          <p:cNvSpPr/>
          <p:nvPr/>
        </p:nvSpPr>
        <p:spPr>
          <a:xfrm>
            <a:off x="14774403" y="-992020"/>
            <a:ext cx="5461992" cy="5164065"/>
          </a:xfrm>
          <a:custGeom>
            <a:avLst/>
            <a:gdLst/>
            <a:ahLst/>
            <a:cxnLst/>
            <a:rect l="l" t="t" r="r" b="b"/>
            <a:pathLst>
              <a:path w="5461992" h="5164065">
                <a:moveTo>
                  <a:pt x="0" y="0"/>
                </a:moveTo>
                <a:lnTo>
                  <a:pt x="5461992" y="0"/>
                </a:lnTo>
                <a:lnTo>
                  <a:pt x="5461992" y="5164065"/>
                </a:lnTo>
                <a:lnTo>
                  <a:pt x="0" y="5164065"/>
                </a:lnTo>
                <a:lnTo>
                  <a:pt x="0" y="0"/>
                </a:lnTo>
                <a:close/>
              </a:path>
            </a:pathLst>
          </a:custGeom>
          <a:blipFill>
            <a:blip r:embed="rId6">
              <a:extLst>
                <a:ext uri="{96DAC541-7B7A-43D3-8B79-37D633B846F1}">
                  <asvg:svgBlip xmlns:asvg="http://schemas.microsoft.com/office/drawing/2016/SVG/main" xmlns="" r:embed="rId7"/>
                </a:ext>
              </a:extLst>
            </a:blip>
            <a:stretch>
              <a:fillRect b="-5769"/>
            </a:stretch>
          </a:blipFill>
        </p:spPr>
      </p:sp>
      <p:sp>
        <p:nvSpPr>
          <p:cNvPr id="8" name="TextBox 8"/>
          <p:cNvSpPr txBox="1"/>
          <p:nvPr/>
        </p:nvSpPr>
        <p:spPr>
          <a:xfrm>
            <a:off x="6289322" y="3158360"/>
            <a:ext cx="7297962" cy="877100"/>
          </a:xfrm>
          <a:prstGeom prst="rect">
            <a:avLst/>
          </a:prstGeom>
        </p:spPr>
        <p:txBody>
          <a:bodyPr lIns="0" tIns="0" rIns="0" bIns="0" rtlCol="0" anchor="t">
            <a:spAutoFit/>
          </a:bodyPr>
          <a:lstStyle/>
          <a:p>
            <a:pPr algn="ctr">
              <a:lnSpc>
                <a:spcPts val="7069"/>
              </a:lnSpc>
            </a:pPr>
            <a:r>
              <a:rPr lang="en-US" sz="5048" b="1">
                <a:solidFill>
                  <a:srgbClr val="C54850"/>
                </a:solidFill>
                <a:latin typeface="#9Slide07 HLT Fall For You"/>
              </a:rPr>
              <a:t>THINK - PAIR - SHARE</a:t>
            </a:r>
          </a:p>
        </p:txBody>
      </p:sp>
      <p:sp>
        <p:nvSpPr>
          <p:cNvPr id="9" name="TextBox 9"/>
          <p:cNvSpPr txBox="1"/>
          <p:nvPr/>
        </p:nvSpPr>
        <p:spPr>
          <a:xfrm>
            <a:off x="1260175" y="4966131"/>
            <a:ext cx="3472957" cy="1826870"/>
          </a:xfrm>
          <a:prstGeom prst="rect">
            <a:avLst/>
          </a:prstGeom>
        </p:spPr>
        <p:txBody>
          <a:bodyPr lIns="0" tIns="0" rIns="0" bIns="0" rtlCol="0" anchor="t">
            <a:spAutoFit/>
          </a:bodyPr>
          <a:lstStyle/>
          <a:p>
            <a:pPr algn="ctr">
              <a:lnSpc>
                <a:spcPts val="4828"/>
              </a:lnSpc>
            </a:pPr>
            <a:r>
              <a:rPr lang="en-US" sz="3448">
                <a:solidFill>
                  <a:srgbClr val="274D66"/>
                </a:solidFill>
                <a:latin typeface="Roboto Condensed Bold"/>
              </a:rPr>
              <a:t>THINK:</a:t>
            </a:r>
            <a:r>
              <a:rPr lang="en-US" sz="3448">
                <a:solidFill>
                  <a:srgbClr val="274D66"/>
                </a:solidFill>
                <a:latin typeface="Roboto Condensed"/>
              </a:rPr>
              <a:t> cá nhân HS suy nghĩ, trả lời</a:t>
            </a:r>
          </a:p>
          <a:p>
            <a:pPr algn="ctr">
              <a:lnSpc>
                <a:spcPts val="4828"/>
              </a:lnSpc>
            </a:pPr>
            <a:endParaRPr lang="en-US" sz="3448">
              <a:solidFill>
                <a:srgbClr val="274D66"/>
              </a:solidFill>
              <a:latin typeface="Roboto Condensed"/>
            </a:endParaRPr>
          </a:p>
        </p:txBody>
      </p:sp>
      <p:sp>
        <p:nvSpPr>
          <p:cNvPr id="10" name="TextBox 10"/>
          <p:cNvSpPr txBox="1"/>
          <p:nvPr/>
        </p:nvSpPr>
        <p:spPr>
          <a:xfrm>
            <a:off x="7060634" y="4797411"/>
            <a:ext cx="3165161" cy="1826870"/>
          </a:xfrm>
          <a:prstGeom prst="rect">
            <a:avLst/>
          </a:prstGeom>
        </p:spPr>
        <p:txBody>
          <a:bodyPr lIns="0" tIns="0" rIns="0" bIns="0" rtlCol="0" anchor="t">
            <a:spAutoFit/>
          </a:bodyPr>
          <a:lstStyle/>
          <a:p>
            <a:pPr algn="ctr">
              <a:lnSpc>
                <a:spcPts val="4828"/>
              </a:lnSpc>
            </a:pPr>
            <a:r>
              <a:rPr lang="en-US" sz="3448">
                <a:solidFill>
                  <a:srgbClr val="274D66"/>
                </a:solidFill>
                <a:latin typeface="Roboto Condensed Bold"/>
              </a:rPr>
              <a:t>PAIR</a:t>
            </a:r>
            <a:r>
              <a:rPr lang="en-US" sz="3448">
                <a:solidFill>
                  <a:srgbClr val="274D66"/>
                </a:solidFill>
                <a:latin typeface="Roboto Condensed"/>
              </a:rPr>
              <a:t>: HS trao đổi cặp đôi với bạn bên cạnh</a:t>
            </a:r>
          </a:p>
        </p:txBody>
      </p:sp>
      <p:sp>
        <p:nvSpPr>
          <p:cNvPr id="11" name="TextBox 11"/>
          <p:cNvSpPr txBox="1"/>
          <p:nvPr/>
        </p:nvSpPr>
        <p:spPr>
          <a:xfrm>
            <a:off x="12131520" y="5057775"/>
            <a:ext cx="3316530" cy="1826870"/>
          </a:xfrm>
          <a:prstGeom prst="rect">
            <a:avLst/>
          </a:prstGeom>
        </p:spPr>
        <p:txBody>
          <a:bodyPr lIns="0" tIns="0" rIns="0" bIns="0" rtlCol="0" anchor="t">
            <a:spAutoFit/>
          </a:bodyPr>
          <a:lstStyle/>
          <a:p>
            <a:pPr algn="ctr">
              <a:lnSpc>
                <a:spcPts val="4828"/>
              </a:lnSpc>
            </a:pPr>
            <a:r>
              <a:rPr lang="en-US" sz="3448">
                <a:solidFill>
                  <a:srgbClr val="274D66"/>
                </a:solidFill>
                <a:latin typeface="Roboto Condensed Bold"/>
              </a:rPr>
              <a:t>SHARE:</a:t>
            </a:r>
            <a:r>
              <a:rPr lang="en-US" sz="3448">
                <a:solidFill>
                  <a:srgbClr val="274D66"/>
                </a:solidFill>
                <a:latin typeface="Roboto Condensed"/>
              </a:rPr>
              <a:t> HS chia sẻ toàn lớp</a:t>
            </a:r>
          </a:p>
          <a:p>
            <a:pPr algn="ctr">
              <a:lnSpc>
                <a:spcPts val="4828"/>
              </a:lnSpc>
            </a:pPr>
            <a:endParaRPr lang="en-US" sz="3448">
              <a:solidFill>
                <a:srgbClr val="274D66"/>
              </a:solidFill>
              <a:latin typeface="Roboto Condensed"/>
            </a:endParaRPr>
          </a:p>
        </p:txBody>
      </p:sp>
      <p:sp>
        <p:nvSpPr>
          <p:cNvPr id="12" name="TextBox 12"/>
          <p:cNvSpPr txBox="1"/>
          <p:nvPr/>
        </p:nvSpPr>
        <p:spPr>
          <a:xfrm>
            <a:off x="1138654" y="7144571"/>
            <a:ext cx="13904394" cy="2500605"/>
          </a:xfrm>
          <a:prstGeom prst="rect">
            <a:avLst/>
          </a:prstGeom>
        </p:spPr>
        <p:txBody>
          <a:bodyPr lIns="0" tIns="0" rIns="0" bIns="0" rtlCol="0" anchor="t">
            <a:spAutoFit/>
          </a:bodyPr>
          <a:lstStyle/>
          <a:p>
            <a:pPr algn="l">
              <a:lnSpc>
                <a:spcPts val="4969"/>
              </a:lnSpc>
            </a:pPr>
            <a:r>
              <a:rPr lang="en-US" sz="3549">
                <a:solidFill>
                  <a:srgbClr val="274D66"/>
                </a:solidFill>
                <a:latin typeface="Roboto Condensed Bold"/>
              </a:rPr>
              <a:t>Yêu cầu: </a:t>
            </a:r>
          </a:p>
          <a:p>
            <a:pPr algn="l">
              <a:lnSpc>
                <a:spcPts val="4969"/>
              </a:lnSpc>
            </a:pPr>
            <a:r>
              <a:rPr lang="en-US" sz="3549">
                <a:solidFill>
                  <a:srgbClr val="274D66"/>
                </a:solidFill>
                <a:latin typeface="Roboto Condensed Bold"/>
              </a:rPr>
              <a:t>Xem video và trả lời các câu hỏi (phiếu học tập số 1)</a:t>
            </a:r>
          </a:p>
          <a:p>
            <a:pPr algn="l">
              <a:lnSpc>
                <a:spcPts val="4969"/>
              </a:lnSpc>
            </a:pPr>
            <a:r>
              <a:rPr lang="en-US" sz="3549">
                <a:solidFill>
                  <a:srgbClr val="274D66"/>
                </a:solidFill>
                <a:latin typeface="Roboto Condensed Bold"/>
              </a:rPr>
              <a:t>https://www.youtube.com/watch?v=ONTY0pltS5s</a:t>
            </a:r>
          </a:p>
          <a:p>
            <a:pPr algn="l">
              <a:lnSpc>
                <a:spcPts val="4969"/>
              </a:lnSpc>
            </a:pPr>
            <a:r>
              <a:rPr lang="en-US" sz="3549">
                <a:solidFill>
                  <a:srgbClr val="274D66"/>
                </a:solidFill>
                <a:latin typeface="Roboto Condensed Bold"/>
              </a:rPr>
              <a:t>Thời gian xem  video và suy nghĩ, thảo luận, chia sẻ: 9 phút</a:t>
            </a:r>
          </a:p>
        </p:txBody>
      </p:sp>
      <p:sp>
        <p:nvSpPr>
          <p:cNvPr id="13" name="TextBox 13"/>
          <p:cNvSpPr txBox="1"/>
          <p:nvPr/>
        </p:nvSpPr>
        <p:spPr>
          <a:xfrm>
            <a:off x="929042" y="2212252"/>
            <a:ext cx="7608180" cy="946108"/>
          </a:xfrm>
          <a:prstGeom prst="rect">
            <a:avLst/>
          </a:prstGeom>
        </p:spPr>
        <p:txBody>
          <a:bodyPr lIns="0" tIns="0" rIns="0" bIns="0" rtlCol="0" anchor="t">
            <a:spAutoFit/>
          </a:bodyPr>
          <a:lstStyle/>
          <a:p>
            <a:pPr algn="ctr">
              <a:lnSpc>
                <a:spcPts val="7700"/>
              </a:lnSpc>
            </a:pPr>
            <a:r>
              <a:rPr lang="en-US" sz="5499">
                <a:solidFill>
                  <a:srgbClr val="274D66"/>
                </a:solidFill>
                <a:latin typeface="Roboto Condensed Bold"/>
              </a:rPr>
              <a:t>1. Quan sát mẫu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610639">
            <a:off x="-1219299" y="-524549"/>
            <a:ext cx="3899237" cy="1304472"/>
          </a:xfrm>
          <a:custGeom>
            <a:avLst/>
            <a:gdLst/>
            <a:ahLst/>
            <a:cxnLst/>
            <a:rect l="l" t="t" r="r" b="b"/>
            <a:pathLst>
              <a:path w="3899237" h="1304472">
                <a:moveTo>
                  <a:pt x="0" y="0"/>
                </a:moveTo>
                <a:lnTo>
                  <a:pt x="3899237" y="0"/>
                </a:lnTo>
                <a:lnTo>
                  <a:pt x="3899237" y="1304472"/>
                </a:lnTo>
                <a:lnTo>
                  <a:pt x="0" y="1304472"/>
                </a:lnTo>
                <a:lnTo>
                  <a:pt x="0" y="0"/>
                </a:lnTo>
                <a:close/>
              </a:path>
            </a:pathLst>
          </a:custGeom>
          <a:blipFill>
            <a:blip r:embed="rId2">
              <a:extLst>
                <a:ext uri="{96DAC541-7B7A-43D3-8B79-37D633B846F1}">
                  <asvg:svgBlip xmlns:asvg="http://schemas.microsoft.com/office/drawing/2016/SVG/main" xmlns="" r:embed="rId3"/>
                </a:ext>
              </a:extLst>
            </a:blip>
            <a:stretch>
              <a:fillRect b="-198913"/>
            </a:stretch>
          </a:blipFill>
        </p:spPr>
      </p:sp>
      <p:sp>
        <p:nvSpPr>
          <p:cNvPr id="3" name="TextBox 3"/>
          <p:cNvSpPr txBox="1"/>
          <p:nvPr/>
        </p:nvSpPr>
        <p:spPr>
          <a:xfrm>
            <a:off x="339495" y="51487"/>
            <a:ext cx="15502711" cy="695931"/>
          </a:xfrm>
          <a:prstGeom prst="rect">
            <a:avLst/>
          </a:prstGeom>
        </p:spPr>
        <p:txBody>
          <a:bodyPr lIns="0" tIns="0" rIns="0" bIns="0" rtlCol="0" anchor="t">
            <a:spAutoFit/>
          </a:bodyPr>
          <a:lstStyle/>
          <a:p>
            <a:pPr algn="ctr">
              <a:lnSpc>
                <a:spcPts val="5740"/>
              </a:lnSpc>
            </a:pPr>
            <a:r>
              <a:rPr lang="en-US" sz="4099">
                <a:solidFill>
                  <a:srgbClr val="274D66"/>
                </a:solidFill>
                <a:latin typeface="Fraunces Bold"/>
              </a:rPr>
              <a:t>I. QUAN SÁT MẪU VÀ TÌM HIỂU CÁCH THỨC THỰC HIỆN</a:t>
            </a:r>
          </a:p>
        </p:txBody>
      </p:sp>
      <p:sp>
        <p:nvSpPr>
          <p:cNvPr id="4" name="Freeform 4"/>
          <p:cNvSpPr/>
          <p:nvPr/>
        </p:nvSpPr>
        <p:spPr>
          <a:xfrm>
            <a:off x="16828716" y="-480128"/>
            <a:ext cx="2189572" cy="2070141"/>
          </a:xfrm>
          <a:custGeom>
            <a:avLst/>
            <a:gdLst/>
            <a:ahLst/>
            <a:cxnLst/>
            <a:rect l="l" t="t" r="r" b="b"/>
            <a:pathLst>
              <a:path w="2189572" h="2070141">
                <a:moveTo>
                  <a:pt x="0" y="0"/>
                </a:moveTo>
                <a:lnTo>
                  <a:pt x="2189573" y="0"/>
                </a:lnTo>
                <a:lnTo>
                  <a:pt x="2189573" y="2070140"/>
                </a:lnTo>
                <a:lnTo>
                  <a:pt x="0" y="2070140"/>
                </a:lnTo>
                <a:lnTo>
                  <a:pt x="0" y="0"/>
                </a:lnTo>
                <a:close/>
              </a:path>
            </a:pathLst>
          </a:custGeom>
          <a:blipFill>
            <a:blip r:embed="rId4">
              <a:extLst>
                <a:ext uri="{96DAC541-7B7A-43D3-8B79-37D633B846F1}">
                  <asvg:svgBlip xmlns:asvg="http://schemas.microsoft.com/office/drawing/2016/SVG/main" xmlns="" r:embed="rId5"/>
                </a:ext>
              </a:extLst>
            </a:blip>
            <a:stretch>
              <a:fillRect b="-5769"/>
            </a:stretch>
          </a:blipFill>
        </p:spPr>
      </p:sp>
      <p:graphicFrame>
        <p:nvGraphicFramePr>
          <p:cNvPr id="5" name="Table 5"/>
          <p:cNvGraphicFramePr>
            <a:graphicFrameLocks noGrp="1"/>
          </p:cNvGraphicFramePr>
          <p:nvPr/>
        </p:nvGraphicFramePr>
        <p:xfrm>
          <a:off x="576424" y="1742412"/>
          <a:ext cx="17347079" cy="8315957"/>
        </p:xfrm>
        <a:graphic>
          <a:graphicData uri="http://schemas.openxmlformats.org/drawingml/2006/table">
            <a:tbl>
              <a:tblPr/>
              <a:tblGrid>
                <a:gridCol w="5609414">
                  <a:extLst>
                    <a:ext uri="{9D8B030D-6E8A-4147-A177-3AD203B41FA5}">
                      <a16:colId xmlns:a16="http://schemas.microsoft.com/office/drawing/2014/main" val="20000"/>
                    </a:ext>
                  </a:extLst>
                </a:gridCol>
                <a:gridCol w="11737665">
                  <a:extLst>
                    <a:ext uri="{9D8B030D-6E8A-4147-A177-3AD203B41FA5}">
                      <a16:colId xmlns:a16="http://schemas.microsoft.com/office/drawing/2014/main" val="20001"/>
                    </a:ext>
                  </a:extLst>
                </a:gridCol>
              </a:tblGrid>
              <a:tr h="2979337">
                <a:tc>
                  <a:txBody>
                    <a:bodyPr/>
                    <a:lstStyle/>
                    <a:p>
                      <a:pPr algn="just">
                        <a:lnSpc>
                          <a:spcPts val="4899"/>
                        </a:lnSpc>
                        <a:defRPr/>
                      </a:pPr>
                      <a:r>
                        <a:rPr lang="en-US" sz="3499">
                          <a:solidFill>
                            <a:srgbClr val="000000"/>
                          </a:solidFill>
                          <a:latin typeface="Roboto Condensed"/>
                        </a:rPr>
                        <a:t>Xác định không gian, thời gian và đối tượng nghe được người nói thực hiện trong video.</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marL="755646" lvl="1" indent="-377823" algn="just">
                        <a:lnSpc>
                          <a:spcPts val="4899"/>
                        </a:lnSpc>
                        <a:buFont typeface="Arial"/>
                        <a:buChar char="•"/>
                        <a:defRPr/>
                      </a:pPr>
                      <a:r>
                        <a:rPr lang="en-US" sz="3499">
                          <a:solidFill>
                            <a:srgbClr val="000000"/>
                          </a:solidFill>
                          <a:latin typeface="Roboto Condensed"/>
                        </a:rPr>
                        <a:t>Không gian: trực tuyến</a:t>
                      </a:r>
                      <a:endParaRPr lang="en-US" sz="1100"/>
                    </a:p>
                    <a:p>
                      <a:pPr marL="755646" lvl="1" indent="-377823" algn="just">
                        <a:lnSpc>
                          <a:spcPts val="4899"/>
                        </a:lnSpc>
                        <a:buFont typeface="Arial"/>
                        <a:buChar char="•"/>
                      </a:pPr>
                      <a:r>
                        <a:rPr lang="en-US" sz="3499">
                          <a:solidFill>
                            <a:srgbClr val="000000"/>
                          </a:solidFill>
                          <a:latin typeface="Roboto Condensed"/>
                        </a:rPr>
                        <a:t>Thời gian: 4 phút</a:t>
                      </a:r>
                    </a:p>
                    <a:p>
                      <a:pPr marL="755646" lvl="1" indent="-377823" algn="just">
                        <a:lnSpc>
                          <a:spcPts val="4899"/>
                        </a:lnSpc>
                        <a:buFont typeface="Arial"/>
                        <a:buChar char="•"/>
                      </a:pPr>
                      <a:r>
                        <a:rPr lang="en-US" sz="3499">
                          <a:solidFill>
                            <a:srgbClr val="000000"/>
                          </a:solidFill>
                          <a:latin typeface="Roboto Condensed"/>
                        </a:rPr>
                        <a:t>Đối tượng nghe: thầy cô, bạn bè, những người quan tâm đến vấn đề.</a:t>
                      </a:r>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0"/>
                  </a:ext>
                </a:extLst>
              </a:tr>
              <a:tr h="2357283">
                <a:tc>
                  <a:txBody>
                    <a:bodyPr/>
                    <a:lstStyle/>
                    <a:p>
                      <a:pPr algn="just">
                        <a:lnSpc>
                          <a:spcPts val="4899"/>
                        </a:lnSpc>
                        <a:defRPr/>
                      </a:pPr>
                      <a:r>
                        <a:rPr lang="en-US" sz="3499">
                          <a:solidFill>
                            <a:srgbClr val="000000"/>
                          </a:solidFill>
                          <a:latin typeface="Roboto Condensed"/>
                        </a:rPr>
                        <a:t>Dự đoán mục đích của người nói khi thảo luận về vấn đề “Ý nghĩa của sự tha thứ” là gì?</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algn="just">
                        <a:lnSpc>
                          <a:spcPts val="4899"/>
                        </a:lnSpc>
                        <a:defRPr/>
                      </a:pPr>
                      <a:r>
                        <a:rPr lang="en-US" sz="3499">
                          <a:solidFill>
                            <a:srgbClr val="000000"/>
                          </a:solidFill>
                          <a:latin typeface="Roboto Condensed"/>
                        </a:rPr>
                        <a:t>Mục đích của người nói: Nêu lên cách hiểu về tha thứ, giá trị của nó và thuyết phục mọi người cần có sự tha thứ trong cuộc sống.</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1"/>
                  </a:ext>
                </a:extLst>
              </a:tr>
              <a:tr h="2979337">
                <a:tc>
                  <a:txBody>
                    <a:bodyPr/>
                    <a:lstStyle/>
                    <a:p>
                      <a:pPr algn="just">
                        <a:lnSpc>
                          <a:spcPts val="4899"/>
                        </a:lnSpc>
                        <a:defRPr/>
                      </a:pPr>
                      <a:r>
                        <a:rPr lang="en-US" sz="3499">
                          <a:solidFill>
                            <a:srgbClr val="000000"/>
                          </a:solidFill>
                          <a:latin typeface="Roboto Condensed"/>
                        </a:rPr>
                        <a:t>Người nói đã trình bày những ý kiến nào về chủ đề đặt ra?</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marL="755646" lvl="1" indent="-377823" algn="just">
                        <a:lnSpc>
                          <a:spcPts val="4899"/>
                        </a:lnSpc>
                        <a:buFont typeface="Arial"/>
                        <a:buChar char="•"/>
                        <a:defRPr/>
                      </a:pPr>
                      <a:r>
                        <a:rPr lang="en-US" sz="3499">
                          <a:solidFill>
                            <a:srgbClr val="000000"/>
                          </a:solidFill>
                          <a:latin typeface="Roboto Condensed"/>
                        </a:rPr>
                        <a:t>Ý kiến 1: Giải thích tha thứ là gì?</a:t>
                      </a:r>
                      <a:endParaRPr lang="en-US" sz="1100"/>
                    </a:p>
                    <a:p>
                      <a:pPr marL="755646" lvl="1" indent="-377823" algn="just">
                        <a:lnSpc>
                          <a:spcPts val="4899"/>
                        </a:lnSpc>
                        <a:buFont typeface="Arial"/>
                        <a:buChar char="•"/>
                      </a:pPr>
                      <a:r>
                        <a:rPr lang="en-US" sz="3499">
                          <a:solidFill>
                            <a:srgbClr val="000000"/>
                          </a:solidFill>
                          <a:latin typeface="Roboto Condensed"/>
                        </a:rPr>
                        <a:t>Ý kiến 2: Giá trị của tha thứ: Giúp tạo cơ hội sửa chữa lỗi lầm, giúp buôn bỏ hận thù</a:t>
                      </a:r>
                    </a:p>
                    <a:p>
                      <a:pPr marL="755646" lvl="1" indent="-377823" algn="just">
                        <a:lnSpc>
                          <a:spcPts val="4899"/>
                        </a:lnSpc>
                        <a:buFont typeface="Arial"/>
                        <a:buChar char="•"/>
                      </a:pPr>
                      <a:r>
                        <a:rPr lang="en-US" sz="3499">
                          <a:solidFill>
                            <a:srgbClr val="000000"/>
                          </a:solidFill>
                          <a:latin typeface="Roboto Condensed"/>
                        </a:rPr>
                        <a:t>Ý kiến 3: Phân biệt tha thứ với dung túng cho cái sai, cái ác.</a:t>
                      </a:r>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extBox 6"/>
          <p:cNvSpPr txBox="1"/>
          <p:nvPr/>
        </p:nvSpPr>
        <p:spPr>
          <a:xfrm>
            <a:off x="5001012" y="787733"/>
            <a:ext cx="7608180" cy="946109"/>
          </a:xfrm>
          <a:prstGeom prst="rect">
            <a:avLst/>
          </a:prstGeom>
        </p:spPr>
        <p:txBody>
          <a:bodyPr lIns="0" tIns="0" rIns="0" bIns="0" rtlCol="0" anchor="t">
            <a:spAutoFit/>
          </a:bodyPr>
          <a:lstStyle/>
          <a:p>
            <a:pPr algn="ctr">
              <a:lnSpc>
                <a:spcPts val="7700"/>
              </a:lnSpc>
            </a:pPr>
            <a:r>
              <a:rPr lang="en-US" sz="5499">
                <a:solidFill>
                  <a:srgbClr val="274D66"/>
                </a:solidFill>
                <a:latin typeface="Roboto Condensed Bold"/>
              </a:rPr>
              <a:t>1. Quan sát mẫu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610639">
            <a:off x="-1219299" y="-524549"/>
            <a:ext cx="3899237" cy="1304472"/>
          </a:xfrm>
          <a:custGeom>
            <a:avLst/>
            <a:gdLst/>
            <a:ahLst/>
            <a:cxnLst/>
            <a:rect l="l" t="t" r="r" b="b"/>
            <a:pathLst>
              <a:path w="3899237" h="1304472">
                <a:moveTo>
                  <a:pt x="0" y="0"/>
                </a:moveTo>
                <a:lnTo>
                  <a:pt x="3899237" y="0"/>
                </a:lnTo>
                <a:lnTo>
                  <a:pt x="3899237" y="1304472"/>
                </a:lnTo>
                <a:lnTo>
                  <a:pt x="0" y="1304472"/>
                </a:lnTo>
                <a:lnTo>
                  <a:pt x="0" y="0"/>
                </a:lnTo>
                <a:close/>
              </a:path>
            </a:pathLst>
          </a:custGeom>
          <a:blipFill>
            <a:blip r:embed="rId2">
              <a:extLst>
                <a:ext uri="{96DAC541-7B7A-43D3-8B79-37D633B846F1}">
                  <asvg:svgBlip xmlns:asvg="http://schemas.microsoft.com/office/drawing/2016/SVG/main" xmlns="" r:embed="rId3"/>
                </a:ext>
              </a:extLst>
            </a:blip>
            <a:stretch>
              <a:fillRect b="-198913"/>
            </a:stretch>
          </a:blipFill>
        </p:spPr>
      </p:sp>
      <p:sp>
        <p:nvSpPr>
          <p:cNvPr id="3" name="TextBox 3"/>
          <p:cNvSpPr txBox="1"/>
          <p:nvPr/>
        </p:nvSpPr>
        <p:spPr>
          <a:xfrm>
            <a:off x="339495" y="51487"/>
            <a:ext cx="16267290" cy="745459"/>
          </a:xfrm>
          <a:prstGeom prst="rect">
            <a:avLst/>
          </a:prstGeom>
        </p:spPr>
        <p:txBody>
          <a:bodyPr lIns="0" tIns="0" rIns="0" bIns="0" rtlCol="0" anchor="t">
            <a:spAutoFit/>
          </a:bodyPr>
          <a:lstStyle/>
          <a:p>
            <a:pPr algn="ctr">
              <a:lnSpc>
                <a:spcPts val="6160"/>
              </a:lnSpc>
            </a:pPr>
            <a:r>
              <a:rPr lang="en-US" sz="4399">
                <a:solidFill>
                  <a:srgbClr val="274D66"/>
                </a:solidFill>
                <a:latin typeface="Fraunces Bold"/>
              </a:rPr>
              <a:t>I. QUAN SÁT MẪU VÀ TÌM HIỂU CÁCH THỨC THỰC HIỆN</a:t>
            </a:r>
          </a:p>
        </p:txBody>
      </p:sp>
      <p:sp>
        <p:nvSpPr>
          <p:cNvPr id="4" name="Freeform 4"/>
          <p:cNvSpPr/>
          <p:nvPr/>
        </p:nvSpPr>
        <p:spPr>
          <a:xfrm>
            <a:off x="16828716" y="-480128"/>
            <a:ext cx="2189572" cy="2070141"/>
          </a:xfrm>
          <a:custGeom>
            <a:avLst/>
            <a:gdLst/>
            <a:ahLst/>
            <a:cxnLst/>
            <a:rect l="l" t="t" r="r" b="b"/>
            <a:pathLst>
              <a:path w="2189572" h="2070141">
                <a:moveTo>
                  <a:pt x="0" y="0"/>
                </a:moveTo>
                <a:lnTo>
                  <a:pt x="2189573" y="0"/>
                </a:lnTo>
                <a:lnTo>
                  <a:pt x="2189573" y="2070140"/>
                </a:lnTo>
                <a:lnTo>
                  <a:pt x="0" y="2070140"/>
                </a:lnTo>
                <a:lnTo>
                  <a:pt x="0" y="0"/>
                </a:lnTo>
                <a:close/>
              </a:path>
            </a:pathLst>
          </a:custGeom>
          <a:blipFill>
            <a:blip r:embed="rId4">
              <a:extLst>
                <a:ext uri="{96DAC541-7B7A-43D3-8B79-37D633B846F1}">
                  <asvg:svgBlip xmlns:asvg="http://schemas.microsoft.com/office/drawing/2016/SVG/main" xmlns="" r:embed="rId5"/>
                </a:ext>
              </a:extLst>
            </a:blip>
            <a:stretch>
              <a:fillRect b="-5769"/>
            </a:stretch>
          </a:blipFill>
        </p:spPr>
      </p:sp>
      <p:graphicFrame>
        <p:nvGraphicFramePr>
          <p:cNvPr id="5" name="Table 5"/>
          <p:cNvGraphicFramePr>
            <a:graphicFrameLocks noGrp="1"/>
          </p:cNvGraphicFramePr>
          <p:nvPr/>
        </p:nvGraphicFramePr>
        <p:xfrm>
          <a:off x="576424" y="1742412"/>
          <a:ext cx="17347079" cy="7834557"/>
        </p:xfrm>
        <a:graphic>
          <a:graphicData uri="http://schemas.openxmlformats.org/drawingml/2006/table">
            <a:tbl>
              <a:tblPr/>
              <a:tblGrid>
                <a:gridCol w="7511236">
                  <a:extLst>
                    <a:ext uri="{9D8B030D-6E8A-4147-A177-3AD203B41FA5}">
                      <a16:colId xmlns:a16="http://schemas.microsoft.com/office/drawing/2014/main" val="20000"/>
                    </a:ext>
                  </a:extLst>
                </a:gridCol>
                <a:gridCol w="9835843">
                  <a:extLst>
                    <a:ext uri="{9D8B030D-6E8A-4147-A177-3AD203B41FA5}">
                      <a16:colId xmlns:a16="http://schemas.microsoft.com/office/drawing/2014/main" val="20001"/>
                    </a:ext>
                  </a:extLst>
                </a:gridCol>
              </a:tblGrid>
              <a:tr h="2979756">
                <a:tc>
                  <a:txBody>
                    <a:bodyPr/>
                    <a:lstStyle/>
                    <a:p>
                      <a:pPr algn="just">
                        <a:lnSpc>
                          <a:spcPts val="5459"/>
                        </a:lnSpc>
                        <a:defRPr/>
                      </a:pPr>
                      <a:r>
                        <a:rPr lang="en-US" sz="3899">
                          <a:solidFill>
                            <a:srgbClr val="000000"/>
                          </a:solidFill>
                          <a:latin typeface="Roboto Condensed"/>
                        </a:rPr>
                        <a:t>Nhận xét cách triển khai ý kiến của người viết.</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marL="842004" lvl="1" indent="-421002" algn="just">
                        <a:lnSpc>
                          <a:spcPts val="5459"/>
                        </a:lnSpc>
                        <a:buFont typeface="Arial"/>
                        <a:buChar char="•"/>
                        <a:defRPr/>
                      </a:pPr>
                      <a:r>
                        <a:rPr lang="en-US" sz="3899">
                          <a:solidFill>
                            <a:srgbClr val="000000"/>
                          </a:solidFill>
                          <a:latin typeface="Roboto Condensed"/>
                        </a:rPr>
                        <a:t>Cách triển khai mạch lạc, sáng rõ.</a:t>
                      </a:r>
                      <a:endParaRPr lang="en-US" sz="1100"/>
                    </a:p>
                    <a:p>
                      <a:pPr marL="842004" lvl="1" indent="-421002" algn="just">
                        <a:lnSpc>
                          <a:spcPts val="5459"/>
                        </a:lnSpc>
                        <a:buFont typeface="Arial"/>
                        <a:buChar char="•"/>
                      </a:pPr>
                      <a:r>
                        <a:rPr lang="en-US" sz="3899">
                          <a:solidFill>
                            <a:srgbClr val="000000"/>
                          </a:solidFill>
                          <a:latin typeface="Roboto Condensed"/>
                        </a:rPr>
                        <a:t>Lí lẽ, bằng chứng xác thực, tiêu biểu</a:t>
                      </a:r>
                    </a:p>
                    <a:p>
                      <a:pPr marL="842004" lvl="1" indent="-421002" algn="just">
                        <a:lnSpc>
                          <a:spcPts val="5459"/>
                        </a:lnSpc>
                        <a:buFont typeface="Arial"/>
                        <a:buChar char="•"/>
                      </a:pPr>
                      <a:r>
                        <a:rPr lang="en-US" sz="3899">
                          <a:solidFill>
                            <a:srgbClr val="000000"/>
                          </a:solidFill>
                          <a:latin typeface="Roboto Condensed"/>
                        </a:rPr>
                        <a:t>Khơi gợi định hướng hành động tốt đẹp.</a:t>
                      </a:r>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0"/>
                  </a:ext>
                </a:extLst>
              </a:tr>
              <a:tr h="4854801">
                <a:tc>
                  <a:txBody>
                    <a:bodyPr/>
                    <a:lstStyle/>
                    <a:p>
                      <a:pPr algn="just">
                        <a:lnSpc>
                          <a:spcPts val="5459"/>
                        </a:lnSpc>
                        <a:defRPr/>
                      </a:pPr>
                      <a:r>
                        <a:rPr lang="en-US" sz="3899">
                          <a:solidFill>
                            <a:srgbClr val="000000"/>
                          </a:solidFill>
                          <a:latin typeface="Roboto Condensed"/>
                        </a:rPr>
                        <a:t>Nhận xét về giọng thảo luận trong video. Nhận xét về cử chỉ, điệu bộ, ánh mắt, nét mặt… của người thảo luận trong video.</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marL="842004" lvl="1" indent="-421002" algn="just">
                        <a:lnSpc>
                          <a:spcPts val="5459"/>
                        </a:lnSpc>
                        <a:buFont typeface="Arial"/>
                        <a:buChar char="•"/>
                        <a:defRPr/>
                      </a:pPr>
                      <a:r>
                        <a:rPr lang="en-US" sz="3899">
                          <a:solidFill>
                            <a:srgbClr val="000000"/>
                          </a:solidFill>
                          <a:latin typeface="Roboto Condensed"/>
                        </a:rPr>
                        <a:t>Giọng thảo luận: linh hoạt, truyền cảm</a:t>
                      </a:r>
                      <a:endParaRPr lang="en-US" sz="1100"/>
                    </a:p>
                    <a:p>
                      <a:pPr marL="842004" lvl="1" indent="-421002" algn="just">
                        <a:lnSpc>
                          <a:spcPts val="5459"/>
                        </a:lnSpc>
                        <a:buFont typeface="Arial"/>
                        <a:buChar char="•"/>
                      </a:pPr>
                      <a:r>
                        <a:rPr lang="en-US" sz="3899">
                          <a:solidFill>
                            <a:srgbClr val="000000"/>
                          </a:solidFill>
                          <a:latin typeface="Roboto Condensed"/>
                        </a:rPr>
                        <a:t>Kết hợp ngôn ngữ vởi cử chỉ phi ngôn ngữ như: ánh mắt, nụ cười,... tạo nên sự gần gũi, truyền cảm.</a:t>
                      </a:r>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TextBox 6"/>
          <p:cNvSpPr txBox="1"/>
          <p:nvPr/>
        </p:nvSpPr>
        <p:spPr>
          <a:xfrm>
            <a:off x="5001012" y="787733"/>
            <a:ext cx="7608180" cy="946109"/>
          </a:xfrm>
          <a:prstGeom prst="rect">
            <a:avLst/>
          </a:prstGeom>
        </p:spPr>
        <p:txBody>
          <a:bodyPr lIns="0" tIns="0" rIns="0" bIns="0" rtlCol="0" anchor="t">
            <a:spAutoFit/>
          </a:bodyPr>
          <a:lstStyle/>
          <a:p>
            <a:pPr algn="ctr">
              <a:lnSpc>
                <a:spcPts val="7700"/>
              </a:lnSpc>
            </a:pPr>
            <a:r>
              <a:rPr lang="en-US" sz="5499">
                <a:solidFill>
                  <a:srgbClr val="274D66"/>
                </a:solidFill>
                <a:latin typeface="Roboto Condensed Bold"/>
              </a:rPr>
              <a:t>1. Quan sát mẫu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Freeform 2"/>
          <p:cNvSpPr/>
          <p:nvPr/>
        </p:nvSpPr>
        <p:spPr>
          <a:xfrm rot="-1610639">
            <a:off x="-1219299" y="-524549"/>
            <a:ext cx="3899237" cy="1304472"/>
          </a:xfrm>
          <a:custGeom>
            <a:avLst/>
            <a:gdLst/>
            <a:ahLst/>
            <a:cxnLst/>
            <a:rect l="l" t="t" r="r" b="b"/>
            <a:pathLst>
              <a:path w="3899237" h="1304472">
                <a:moveTo>
                  <a:pt x="0" y="0"/>
                </a:moveTo>
                <a:lnTo>
                  <a:pt x="3899237" y="0"/>
                </a:lnTo>
                <a:lnTo>
                  <a:pt x="3899237" y="1304472"/>
                </a:lnTo>
                <a:lnTo>
                  <a:pt x="0" y="1304472"/>
                </a:lnTo>
                <a:lnTo>
                  <a:pt x="0" y="0"/>
                </a:lnTo>
                <a:close/>
              </a:path>
            </a:pathLst>
          </a:custGeom>
          <a:blipFill>
            <a:blip r:embed="rId2">
              <a:extLst>
                <a:ext uri="{96DAC541-7B7A-43D3-8B79-37D633B846F1}">
                  <asvg:svgBlip xmlns:asvg="http://schemas.microsoft.com/office/drawing/2016/SVG/main" xmlns="" r:embed="rId3"/>
                </a:ext>
              </a:extLst>
            </a:blip>
            <a:stretch>
              <a:fillRect b="-198913"/>
            </a:stretch>
          </a:blipFill>
        </p:spPr>
      </p:sp>
      <p:sp>
        <p:nvSpPr>
          <p:cNvPr id="3" name="TextBox 3"/>
          <p:cNvSpPr txBox="1"/>
          <p:nvPr/>
        </p:nvSpPr>
        <p:spPr>
          <a:xfrm>
            <a:off x="1326005" y="32437"/>
            <a:ext cx="15933295" cy="1898631"/>
          </a:xfrm>
          <a:prstGeom prst="rect">
            <a:avLst/>
          </a:prstGeom>
        </p:spPr>
        <p:txBody>
          <a:bodyPr lIns="0" tIns="0" rIns="0" bIns="0" rtlCol="0" anchor="t">
            <a:spAutoFit/>
          </a:bodyPr>
          <a:lstStyle/>
          <a:p>
            <a:pPr algn="ctr">
              <a:lnSpc>
                <a:spcPts val="7699"/>
              </a:lnSpc>
            </a:pPr>
            <a:r>
              <a:rPr lang="en-US" sz="5499">
                <a:solidFill>
                  <a:srgbClr val="274D66"/>
                </a:solidFill>
                <a:latin typeface="Fraunces Bold"/>
              </a:rPr>
              <a:t>I. QUAN SÁT MẪU VÀ TÌM HIỂU </a:t>
            </a:r>
          </a:p>
          <a:p>
            <a:pPr algn="ctr">
              <a:lnSpc>
                <a:spcPts val="7700"/>
              </a:lnSpc>
            </a:pPr>
            <a:r>
              <a:rPr lang="en-US" sz="5499">
                <a:solidFill>
                  <a:srgbClr val="274D66"/>
                </a:solidFill>
                <a:latin typeface="Fraunces Bold"/>
              </a:rPr>
              <a:t>CÁCH THỨC THỰC HIỆN</a:t>
            </a:r>
          </a:p>
        </p:txBody>
      </p:sp>
      <p:sp>
        <p:nvSpPr>
          <p:cNvPr id="4" name="Freeform 4"/>
          <p:cNvSpPr/>
          <p:nvPr/>
        </p:nvSpPr>
        <p:spPr>
          <a:xfrm>
            <a:off x="16828716" y="-480128"/>
            <a:ext cx="2189572" cy="2070141"/>
          </a:xfrm>
          <a:custGeom>
            <a:avLst/>
            <a:gdLst/>
            <a:ahLst/>
            <a:cxnLst/>
            <a:rect l="l" t="t" r="r" b="b"/>
            <a:pathLst>
              <a:path w="2189572" h="2070141">
                <a:moveTo>
                  <a:pt x="0" y="0"/>
                </a:moveTo>
                <a:lnTo>
                  <a:pt x="2189573" y="0"/>
                </a:lnTo>
                <a:lnTo>
                  <a:pt x="2189573" y="2070140"/>
                </a:lnTo>
                <a:lnTo>
                  <a:pt x="0" y="2070140"/>
                </a:lnTo>
                <a:lnTo>
                  <a:pt x="0" y="0"/>
                </a:lnTo>
                <a:close/>
              </a:path>
            </a:pathLst>
          </a:custGeom>
          <a:blipFill>
            <a:blip r:embed="rId4">
              <a:extLst>
                <a:ext uri="{96DAC541-7B7A-43D3-8B79-37D633B846F1}">
                  <asvg:svgBlip xmlns:asvg="http://schemas.microsoft.com/office/drawing/2016/SVG/main" xmlns="" r:embed="rId5"/>
                </a:ext>
              </a:extLst>
            </a:blip>
            <a:stretch>
              <a:fillRect b="-5769"/>
            </a:stretch>
          </a:blipFill>
        </p:spPr>
      </p:sp>
      <p:graphicFrame>
        <p:nvGraphicFramePr>
          <p:cNvPr id="5" name="Table 5"/>
          <p:cNvGraphicFramePr>
            <a:graphicFrameLocks noGrp="1"/>
          </p:cNvGraphicFramePr>
          <p:nvPr/>
        </p:nvGraphicFramePr>
        <p:xfrm>
          <a:off x="730320" y="3152775"/>
          <a:ext cx="17347079" cy="6105525"/>
        </p:xfrm>
        <a:graphic>
          <a:graphicData uri="http://schemas.openxmlformats.org/drawingml/2006/table">
            <a:tbl>
              <a:tblPr/>
              <a:tblGrid>
                <a:gridCol w="7511236">
                  <a:extLst>
                    <a:ext uri="{9D8B030D-6E8A-4147-A177-3AD203B41FA5}">
                      <a16:colId xmlns:a16="http://schemas.microsoft.com/office/drawing/2014/main" val="20000"/>
                    </a:ext>
                  </a:extLst>
                </a:gridCol>
                <a:gridCol w="9835843">
                  <a:extLst>
                    <a:ext uri="{9D8B030D-6E8A-4147-A177-3AD203B41FA5}">
                      <a16:colId xmlns:a16="http://schemas.microsoft.com/office/drawing/2014/main" val="20001"/>
                    </a:ext>
                  </a:extLst>
                </a:gridCol>
              </a:tblGrid>
              <a:tr h="6105525">
                <a:tc>
                  <a:txBody>
                    <a:bodyPr/>
                    <a:lstStyle/>
                    <a:p>
                      <a:pPr algn="just">
                        <a:lnSpc>
                          <a:spcPts val="4899"/>
                        </a:lnSpc>
                        <a:defRPr/>
                      </a:pPr>
                      <a:r>
                        <a:rPr lang="en-US" sz="3499">
                          <a:solidFill>
                            <a:srgbClr val="000000"/>
                          </a:solidFill>
                          <a:latin typeface="Roboto Condensed"/>
                        </a:rPr>
                        <a:t>Theo em, để thảo luận được vấn đề “Ý nghĩa của sự tha thứ” người nói trong video đã phải làm những công việc nào?</a:t>
                      </a:r>
                      <a:endParaRPr lang="en-US" sz="1100"/>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solidFill>
                      <a:srgbClr val="B0DFD7"/>
                    </a:solidFill>
                  </a:tcPr>
                </a:tc>
                <a:tc>
                  <a:txBody>
                    <a:bodyPr/>
                    <a:lstStyle/>
                    <a:p>
                      <a:pPr algn="just">
                        <a:lnSpc>
                          <a:spcPts val="4899"/>
                        </a:lnSpc>
                        <a:defRPr/>
                      </a:pPr>
                      <a:r>
                        <a:rPr lang="en-US" sz="3499">
                          <a:solidFill>
                            <a:srgbClr val="000000"/>
                          </a:solidFill>
                          <a:latin typeface="Roboto Condensed"/>
                        </a:rPr>
                        <a:t>Các thao tác thực hiện bài nói:</a:t>
                      </a:r>
                      <a:endParaRPr lang="en-US" sz="1100"/>
                    </a:p>
                    <a:p>
                      <a:pPr marL="755646" lvl="1" indent="-377823" algn="just">
                        <a:lnSpc>
                          <a:spcPts val="4899"/>
                        </a:lnSpc>
                        <a:buFont typeface="Arial"/>
                        <a:buChar char="•"/>
                      </a:pPr>
                      <a:r>
                        <a:rPr lang="en-US" sz="3499">
                          <a:solidFill>
                            <a:srgbClr val="000000"/>
                          </a:solidFill>
                          <a:latin typeface="Roboto Condensed"/>
                        </a:rPr>
                        <a:t>Xác định vấn đề cần bàn luận</a:t>
                      </a:r>
                    </a:p>
                    <a:p>
                      <a:pPr marL="755646" lvl="1" indent="-377823" algn="just">
                        <a:lnSpc>
                          <a:spcPts val="4899"/>
                        </a:lnSpc>
                        <a:buFont typeface="Arial"/>
                        <a:buChar char="•"/>
                      </a:pPr>
                      <a:r>
                        <a:rPr lang="en-US" sz="3499">
                          <a:solidFill>
                            <a:srgbClr val="000000"/>
                          </a:solidFill>
                          <a:latin typeface="Roboto Condensed"/>
                        </a:rPr>
                        <a:t>Tìm hiểu rõ khái niệm (cách hiểu), đưa ra quan điểm của bản thân về vấn đề, thu thập những bằng chứng trong đời sống để chứng minh</a:t>
                      </a:r>
                    </a:p>
                    <a:p>
                      <a:pPr marL="755646" lvl="1" indent="-377823" algn="just">
                        <a:lnSpc>
                          <a:spcPts val="4899"/>
                        </a:lnSpc>
                        <a:buFont typeface="Arial"/>
                        <a:buChar char="•"/>
                      </a:pPr>
                      <a:r>
                        <a:rPr lang="en-US" sz="3499">
                          <a:solidFill>
                            <a:srgbClr val="000000"/>
                          </a:solidFill>
                          <a:latin typeface="Roboto Condensed"/>
                        </a:rPr>
                        <a:t>Lên dàn ý</a:t>
                      </a:r>
                    </a:p>
                    <a:p>
                      <a:pPr marL="755646" lvl="1" indent="-377823" algn="just">
                        <a:lnSpc>
                          <a:spcPts val="4899"/>
                        </a:lnSpc>
                        <a:buFont typeface="Arial"/>
                        <a:buChar char="•"/>
                      </a:pPr>
                      <a:r>
                        <a:rPr lang="en-US" sz="3499">
                          <a:solidFill>
                            <a:srgbClr val="000000"/>
                          </a:solidFill>
                          <a:latin typeface="Roboto Condensed"/>
                        </a:rPr>
                        <a:t>Luyện tập cho bài nói</a:t>
                      </a:r>
                    </a:p>
                    <a:p>
                      <a:pPr marL="755646" lvl="1" indent="-377823" algn="just">
                        <a:lnSpc>
                          <a:spcPts val="4899"/>
                        </a:lnSpc>
                        <a:buFont typeface="Arial"/>
                        <a:buChar char="•"/>
                      </a:pPr>
                      <a:r>
                        <a:rPr lang="en-US" sz="3499">
                          <a:solidFill>
                            <a:srgbClr val="000000"/>
                          </a:solidFill>
                          <a:latin typeface="Roboto Condensed"/>
                        </a:rPr>
                        <a:t>Thực hành nói</a:t>
                      </a:r>
                    </a:p>
                    <a:p>
                      <a:pPr marL="755646" lvl="1" indent="-377823" algn="just">
                        <a:lnSpc>
                          <a:spcPts val="4899"/>
                        </a:lnSpc>
                        <a:buFont typeface="Arial"/>
                        <a:buChar char="•"/>
                      </a:pPr>
                      <a:r>
                        <a:rPr lang="en-US" sz="3499">
                          <a:solidFill>
                            <a:srgbClr val="000000"/>
                          </a:solidFill>
                          <a:latin typeface="Roboto Condensed"/>
                        </a:rPr>
                        <a:t>Rút kinh nghiệm</a:t>
                      </a:r>
                    </a:p>
                  </a:txBody>
                  <a:tcPr marL="190500" marR="190500" marT="190500" marB="190500" anchor="ctr">
                    <a:lnL w="47625" cap="flat" cmpd="sng" algn="ctr">
                      <a:solidFill>
                        <a:srgbClr val="96DBD7"/>
                      </a:solidFill>
                      <a:prstDash val="solid"/>
                      <a:round/>
                      <a:headEnd type="none" w="med" len="med"/>
                      <a:tailEnd type="none" w="med" len="med"/>
                    </a:lnL>
                    <a:lnR w="47625" cap="flat" cmpd="sng" algn="ctr">
                      <a:solidFill>
                        <a:srgbClr val="96DBD7"/>
                      </a:solidFill>
                      <a:prstDash val="solid"/>
                      <a:round/>
                      <a:headEnd type="none" w="med" len="med"/>
                      <a:tailEnd type="none" w="med" len="med"/>
                    </a:lnR>
                    <a:lnT w="47625" cap="flat" cmpd="sng" algn="ctr">
                      <a:solidFill>
                        <a:srgbClr val="96DBD7"/>
                      </a:solidFill>
                      <a:prstDash val="solid"/>
                      <a:round/>
                      <a:headEnd type="none" w="med" len="med"/>
                      <a:tailEnd type="none" w="med" len="med"/>
                    </a:lnT>
                    <a:lnB w="47625" cap="flat" cmpd="sng" algn="ctr">
                      <a:solidFill>
                        <a:srgbClr val="96DBD7"/>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Freeform 6"/>
          <p:cNvSpPr/>
          <p:nvPr/>
        </p:nvSpPr>
        <p:spPr>
          <a:xfrm>
            <a:off x="-1561146" y="6138862"/>
            <a:ext cx="5847907" cy="4114800"/>
          </a:xfrm>
          <a:custGeom>
            <a:avLst/>
            <a:gdLst/>
            <a:ahLst/>
            <a:cxnLst/>
            <a:rect l="l" t="t" r="r" b="b"/>
            <a:pathLst>
              <a:path w="5847907" h="4114800">
                <a:moveTo>
                  <a:pt x="0" y="0"/>
                </a:moveTo>
                <a:lnTo>
                  <a:pt x="5847907" y="0"/>
                </a:lnTo>
                <a:lnTo>
                  <a:pt x="584790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b="-42118"/>
            </a:stretch>
          </a:blipFill>
        </p:spPr>
      </p:sp>
      <p:sp>
        <p:nvSpPr>
          <p:cNvPr id="7" name="TextBox 7"/>
          <p:cNvSpPr txBox="1"/>
          <p:nvPr/>
        </p:nvSpPr>
        <p:spPr>
          <a:xfrm>
            <a:off x="5001012" y="2011717"/>
            <a:ext cx="7608180" cy="946109"/>
          </a:xfrm>
          <a:prstGeom prst="rect">
            <a:avLst/>
          </a:prstGeom>
        </p:spPr>
        <p:txBody>
          <a:bodyPr lIns="0" tIns="0" rIns="0" bIns="0" rtlCol="0" anchor="t">
            <a:spAutoFit/>
          </a:bodyPr>
          <a:lstStyle/>
          <a:p>
            <a:pPr algn="ctr">
              <a:lnSpc>
                <a:spcPts val="7700"/>
              </a:lnSpc>
            </a:pPr>
            <a:r>
              <a:rPr lang="en-US" sz="5499">
                <a:solidFill>
                  <a:srgbClr val="274D66"/>
                </a:solidFill>
                <a:latin typeface="Roboto Condensed Bold"/>
              </a:rPr>
              <a:t>1. Quan sát mẫu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2039</Words>
  <Application>Microsoft Office PowerPoint</Application>
  <PresentationFormat>Custom</PresentationFormat>
  <Paragraphs>213</Paragraphs>
  <Slides>25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#9Slide07 HLT Fall For You</vt:lpstr>
      <vt:lpstr>Roboto Condensed</vt:lpstr>
      <vt:lpstr>Arial</vt:lpstr>
      <vt:lpstr>Calibri</vt:lpstr>
      <vt:lpstr>Fraunces Bold</vt:lpstr>
      <vt:lpstr>Roboto Condensed Italics</vt:lpstr>
      <vt:lpstr>Courier New</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8CD_B1_Nói nghe.pptx</dc:title>
  <dc:creator>Administrator</dc:creator>
  <cp:lastModifiedBy>Admin</cp:lastModifiedBy>
  <cp:revision>3</cp:revision>
  <dcterms:created xsi:type="dcterms:W3CDTF">2006-08-16T00:00:00Z</dcterms:created>
  <dcterms:modified xsi:type="dcterms:W3CDTF">2023-08-30T14:28:12Z</dcterms:modified>
  <dc:identifier>DAFmhvUUyw0</dc:identifier>
</cp:coreProperties>
</file>