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63" r:id="rId6"/>
    <p:sldId id="264" r:id="rId7"/>
    <p:sldId id="265" r:id="rId8"/>
    <p:sldId id="266" r:id="rId9"/>
    <p:sldId id="267" r:id="rId10"/>
    <p:sldId id="258" r:id="rId11"/>
    <p:sldId id="268" r:id="rId12"/>
    <p:sldId id="269" r:id="rId13"/>
    <p:sldId id="270" r:id="rId14"/>
    <p:sldId id="271" r:id="rId15"/>
    <p:sldId id="273" r:id="rId16"/>
    <p:sldId id="272" r:id="rId17"/>
    <p:sldId id="259" r:id="rId18"/>
    <p:sldId id="274" r:id="rId19"/>
    <p:sldId id="275" r:id="rId20"/>
    <p:sldId id="276" r:id="rId21"/>
    <p:sldId id="277" r:id="rId22"/>
    <p:sldId id="278" r:id="rId23"/>
    <p:sldId id="279" r:id="rId24"/>
    <p:sldId id="280" r:id="rId25"/>
    <p:sldId id="281" r:id="rId26"/>
    <p:sldId id="282" r:id="rId27"/>
    <p:sldId id="283" r:id="rId28"/>
    <p:sldId id="284"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8" r:id="rId51"/>
    <p:sldId id="307" r:id="rId52"/>
    <p:sldId id="309" r:id="rId53"/>
    <p:sldId id="310" r:id="rId54"/>
    <p:sldId id="311" r:id="rId55"/>
    <p:sldId id="312" r:id="rId56"/>
    <p:sldId id="313" r:id="rId57"/>
    <p:sldId id="314" r:id="rId58"/>
    <p:sldId id="260" r:id="rId59"/>
    <p:sldId id="315" r:id="rId60"/>
    <p:sldId id="316" r:id="rId61"/>
    <p:sldId id="317" r:id="rId62"/>
    <p:sldId id="318"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64" d="100"/>
          <a:sy n="64" d="100"/>
        </p:scale>
        <p:origin x="748"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E785A9-C16A-4924-9210-E71E6AE22987}" type="datetimeFigureOut">
              <a:rPr lang="en-US" smtClean="0"/>
              <a:t>13/6/2024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1538102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785A9-C16A-4924-9210-E71E6AE22987}" type="datetimeFigureOut">
              <a:rPr lang="en-US" smtClean="0"/>
              <a:t>13/6/2024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609250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785A9-C16A-4924-9210-E71E6AE22987}" type="datetimeFigureOut">
              <a:rPr lang="en-US" smtClean="0"/>
              <a:t>13/6/2024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127199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785A9-C16A-4924-9210-E71E6AE22987}" type="datetimeFigureOut">
              <a:rPr lang="en-US" smtClean="0"/>
              <a:t>13/6/2024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3029002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BE785A9-C16A-4924-9210-E71E6AE22987}" type="datetimeFigureOut">
              <a:rPr lang="en-US" smtClean="0"/>
              <a:t>13/6/2024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1115471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E785A9-C16A-4924-9210-E71E6AE22987}" type="datetimeFigureOut">
              <a:rPr lang="en-US" smtClean="0"/>
              <a:t>13/6/2024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421630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E785A9-C16A-4924-9210-E71E6AE22987}" type="datetimeFigureOut">
              <a:rPr lang="en-US" smtClean="0"/>
              <a:t>13/6/2024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786523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E785A9-C16A-4924-9210-E71E6AE22987}" type="datetimeFigureOut">
              <a:rPr lang="en-US" smtClean="0"/>
              <a:t>13/6/2024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320308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E785A9-C16A-4924-9210-E71E6AE22987}" type="datetimeFigureOut">
              <a:rPr lang="en-US" smtClean="0"/>
              <a:t>13/6/2024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355953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BE785A9-C16A-4924-9210-E71E6AE22987}" type="datetimeFigureOut">
              <a:rPr lang="en-US" smtClean="0"/>
              <a:t>13/6/2024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1015489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BE785A9-C16A-4924-9210-E71E6AE22987}" type="datetimeFigureOut">
              <a:rPr lang="en-US" smtClean="0"/>
              <a:t>13/6/2024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AF5529-7F4B-4B91-97F4-A2B0E5ACAAA1}" type="slidenum">
              <a:rPr lang="en-US" smtClean="0"/>
              <a:t>‹#›</a:t>
            </a:fld>
            <a:endParaRPr lang="en-US"/>
          </a:p>
        </p:txBody>
      </p:sp>
    </p:spTree>
    <p:extLst>
      <p:ext uri="{BB962C8B-B14F-4D97-AF65-F5344CB8AC3E}">
        <p14:creationId xmlns:p14="http://schemas.microsoft.com/office/powerpoint/2010/main" val="3073115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785A9-C16A-4924-9210-E71E6AE22987}" type="datetimeFigureOut">
              <a:rPr lang="en-US" smtClean="0"/>
              <a:t>13/6/2024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AF5529-7F4B-4B91-97F4-A2B0E5ACAAA1}" type="slidenum">
              <a:rPr lang="en-US" smtClean="0"/>
              <a:t>‹#›</a:t>
            </a:fld>
            <a:endParaRPr lang="en-US"/>
          </a:p>
        </p:txBody>
      </p:sp>
    </p:spTree>
    <p:extLst>
      <p:ext uri="{BB962C8B-B14F-4D97-AF65-F5344CB8AC3E}">
        <p14:creationId xmlns:p14="http://schemas.microsoft.com/office/powerpoint/2010/main" val="31016219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35811"/>
          </a:xfrm>
          <a:prstGeom prst="rect">
            <a:avLst/>
          </a:prstGeom>
        </p:spPr>
      </p:pic>
      <p:sp>
        <p:nvSpPr>
          <p:cNvPr id="5" name="Rectangle 4"/>
          <p:cNvSpPr/>
          <p:nvPr/>
        </p:nvSpPr>
        <p:spPr>
          <a:xfrm>
            <a:off x="1759226" y="1800222"/>
            <a:ext cx="7782339" cy="2492990"/>
          </a:xfrm>
          <a:prstGeom prst="rect">
            <a:avLst/>
          </a:prstGeom>
        </p:spPr>
        <p:txBody>
          <a:bodyPr wrap="square">
            <a:spAutoFit/>
          </a:bodyPr>
          <a:lstStyle/>
          <a:p>
            <a:pPr algn="ctr">
              <a:lnSpc>
                <a:spcPct val="130000"/>
              </a:lnSpc>
              <a:spcAft>
                <a:spcPts val="0"/>
              </a:spcAft>
            </a:pPr>
            <a:r>
              <a:rPr lang="vi-VN" sz="4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Tiết ………..VIẾT: </a:t>
            </a:r>
            <a:endParaRPr lang="en-US" sz="40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30000"/>
              </a:lnSpc>
              <a:spcAft>
                <a:spcPts val="0"/>
              </a:spcAft>
            </a:pPr>
            <a:r>
              <a:rPr lang="vi-VN" sz="40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VIẾT BÀI VĂN PHÂN TÍCH MỘT TÁC PHẨM </a:t>
            </a:r>
            <a:r>
              <a:rPr lang="en-US" sz="40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THƠ</a:t>
            </a:r>
            <a:endParaRPr lang="en-US"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686856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1417" y="-79513"/>
            <a:ext cx="9531627" cy="6937513"/>
          </a:xfrm>
        </p:spPr>
      </p:pic>
      <p:sp>
        <p:nvSpPr>
          <p:cNvPr id="5" name="TextBox 4"/>
          <p:cNvSpPr txBox="1"/>
          <p:nvPr/>
        </p:nvSpPr>
        <p:spPr>
          <a:xfrm>
            <a:off x="3588027" y="2603116"/>
            <a:ext cx="5317435" cy="2862322"/>
          </a:xfrm>
          <a:prstGeom prst="rect">
            <a:avLst/>
          </a:prstGeom>
          <a:noFill/>
        </p:spPr>
        <p:txBody>
          <a:bodyPr wrap="square" rtlCol="0">
            <a:spAutoFit/>
          </a:bodyPr>
          <a:lstStyle/>
          <a:p>
            <a:r>
              <a:rPr lang="pt-BR" sz="6000" b="1" dirty="0" smtClean="0">
                <a:latin typeface="Times New Roman" panose="02020603050405020304" pitchFamily="18" charset="0"/>
                <a:cs typeface="Times New Roman" panose="02020603050405020304" pitchFamily="18" charset="0"/>
              </a:rPr>
              <a:t>HÌNH THÀNH</a:t>
            </a:r>
          </a:p>
          <a:p>
            <a:r>
              <a:rPr lang="pt-BR" sz="6000" b="1" dirty="0" smtClean="0">
                <a:latin typeface="Times New Roman" panose="02020603050405020304" pitchFamily="18" charset="0"/>
                <a:cs typeface="Times New Roman" panose="02020603050405020304" pitchFamily="18" charset="0"/>
              </a:rPr>
              <a:t>KIẾN THỨC</a:t>
            </a:r>
          </a:p>
          <a:p>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679628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48031" y="526774"/>
            <a:ext cx="6864703" cy="839019"/>
          </a:xfrm>
        </p:spPr>
      </p:pic>
      <p:sp>
        <p:nvSpPr>
          <p:cNvPr id="5" name="Rectangle 4"/>
          <p:cNvSpPr/>
          <p:nvPr/>
        </p:nvSpPr>
        <p:spPr>
          <a:xfrm>
            <a:off x="1252331" y="1854210"/>
            <a:ext cx="9203634" cy="3149580"/>
          </a:xfrm>
          <a:prstGeom prst="rect">
            <a:avLst/>
          </a:prstGeom>
        </p:spPr>
        <p:txBody>
          <a:bodyPr wrap="square">
            <a:spAutoFit/>
          </a:bodyPr>
          <a:lstStyle/>
          <a:p>
            <a:pPr>
              <a:lnSpc>
                <a:spcPct val="150000"/>
              </a:lnSpc>
              <a:spcAft>
                <a:spcPts val="800"/>
              </a:spcAft>
              <a:tabLst>
                <a:tab pos="1386840" algn="l"/>
              </a:tabLst>
            </a:pPr>
            <a:r>
              <a:rPr lang="en-US" sz="3200" dirty="0">
                <a:solidFill>
                  <a:srgbClr val="0070C0"/>
                </a:solidFill>
                <a:latin typeface="Times New Roman" panose="02020603050405020304" pitchFamily="18" charset="0"/>
                <a:ea typeface="MS Mincho"/>
                <a:cs typeface="Times New Roman" panose="02020603050405020304" pitchFamily="18" charset="0"/>
              </a:rPr>
              <a:t>- </a:t>
            </a:r>
            <a:r>
              <a:rPr lang="en-US" sz="3200" i="1" dirty="0" err="1">
                <a:solidFill>
                  <a:srgbClr val="0070C0"/>
                </a:solidFill>
                <a:latin typeface="Times New Roman" panose="02020603050405020304" pitchFamily="18" charset="0"/>
                <a:ea typeface="MS Mincho"/>
                <a:cs typeface="Times New Roman" panose="02020603050405020304" pitchFamily="18" charset="0"/>
              </a:rPr>
              <a:t>Thế</a:t>
            </a:r>
            <a:r>
              <a:rPr lang="en-US" sz="3200" i="1" dirty="0">
                <a:solidFill>
                  <a:srgbClr val="0070C0"/>
                </a:solidFill>
                <a:latin typeface="Times New Roman" panose="02020603050405020304" pitchFamily="18" charset="0"/>
                <a:ea typeface="MS Mincho"/>
                <a:cs typeface="Times New Roman" panose="02020603050405020304" pitchFamily="18" charset="0"/>
              </a:rPr>
              <a:t> </a:t>
            </a:r>
            <a:r>
              <a:rPr lang="en-US" sz="3200" i="1" dirty="0" err="1">
                <a:solidFill>
                  <a:srgbClr val="0070C0"/>
                </a:solidFill>
                <a:latin typeface="Times New Roman" panose="02020603050405020304" pitchFamily="18" charset="0"/>
                <a:ea typeface="MS Mincho"/>
                <a:cs typeface="Times New Roman" panose="02020603050405020304" pitchFamily="18" charset="0"/>
              </a:rPr>
              <a:t>nào</a:t>
            </a:r>
            <a:r>
              <a:rPr lang="en-US" sz="3200" i="1" dirty="0">
                <a:solidFill>
                  <a:srgbClr val="0070C0"/>
                </a:solidFill>
                <a:latin typeface="Times New Roman" panose="02020603050405020304" pitchFamily="18" charset="0"/>
                <a:ea typeface="MS Mincho"/>
                <a:cs typeface="Times New Roman" panose="02020603050405020304" pitchFamily="18" charset="0"/>
              </a:rPr>
              <a:t> </a:t>
            </a:r>
            <a:r>
              <a:rPr lang="en-US" sz="3200" i="1" dirty="0" err="1">
                <a:solidFill>
                  <a:srgbClr val="0070C0"/>
                </a:solidFill>
                <a:latin typeface="Times New Roman" panose="02020603050405020304" pitchFamily="18" charset="0"/>
                <a:ea typeface="MS Mincho"/>
                <a:cs typeface="Times New Roman" panose="02020603050405020304" pitchFamily="18" charset="0"/>
              </a:rPr>
              <a:t>là</a:t>
            </a:r>
            <a:r>
              <a:rPr lang="en-US" sz="3200" i="1" dirty="0">
                <a:solidFill>
                  <a:srgbClr val="0070C0"/>
                </a:solidFill>
                <a:latin typeface="Times New Roman" panose="02020603050405020304" pitchFamily="18" charset="0"/>
                <a:ea typeface="MS Mincho"/>
                <a:cs typeface="Times New Roman" panose="02020603050405020304" pitchFamily="18" charset="0"/>
              </a:rPr>
              <a:t> </a:t>
            </a:r>
            <a:r>
              <a:rPr lang="en-US" sz="3200" i="1" dirty="0" err="1">
                <a:solidFill>
                  <a:srgbClr val="0070C0"/>
                </a:solidFill>
                <a:latin typeface="Times New Roman" panose="02020603050405020304" pitchFamily="18" charset="0"/>
                <a:ea typeface="MS Mincho"/>
                <a:cs typeface="Times New Roman" panose="02020603050405020304" pitchFamily="18" charset="0"/>
              </a:rPr>
              <a:t>viết</a:t>
            </a:r>
            <a:r>
              <a:rPr lang="en-US" sz="3200" i="1" dirty="0">
                <a:solidFill>
                  <a:srgbClr val="0070C0"/>
                </a:solidFill>
                <a:latin typeface="Times New Roman" panose="02020603050405020304" pitchFamily="18" charset="0"/>
                <a:ea typeface="MS Mincho"/>
                <a:cs typeface="Times New Roman" panose="02020603050405020304" pitchFamily="18" charset="0"/>
              </a:rPr>
              <a:t> </a:t>
            </a:r>
            <a:r>
              <a:rPr lang="en-US" sz="3200" i="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bài</a:t>
            </a:r>
            <a:r>
              <a:rPr lang="en-US"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văn</a:t>
            </a:r>
            <a:r>
              <a:rPr lang="en-US"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vi-VN"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phân tích một tác phẩm </a:t>
            </a:r>
            <a:r>
              <a:rPr lang="en-US" sz="3200" i="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thơ</a:t>
            </a:r>
            <a:r>
              <a:rPr lang="vi-VN"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32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1386840" algn="l"/>
              </a:tabLst>
            </a:pPr>
            <a:r>
              <a:rPr lang="en-US" sz="3200" i="1" dirty="0">
                <a:solidFill>
                  <a:srgbClr val="0070C0"/>
                </a:solidFill>
                <a:latin typeface="Times New Roman" panose="02020603050405020304" pitchFamily="18" charset="0"/>
                <a:ea typeface="MS Mincho"/>
                <a:cs typeface="Times New Roman" panose="02020603050405020304" pitchFamily="18" charset="0"/>
              </a:rPr>
              <a:t>- Theo </a:t>
            </a:r>
            <a:r>
              <a:rPr lang="en-US" sz="3200" i="1" dirty="0" err="1">
                <a:solidFill>
                  <a:srgbClr val="0070C0"/>
                </a:solidFill>
                <a:latin typeface="Times New Roman" panose="02020603050405020304" pitchFamily="18" charset="0"/>
                <a:ea typeface="MS Mincho"/>
                <a:cs typeface="Times New Roman" panose="02020603050405020304" pitchFamily="18" charset="0"/>
              </a:rPr>
              <a:t>em</a:t>
            </a:r>
            <a:r>
              <a:rPr lang="en-US" sz="3200" i="1" dirty="0">
                <a:solidFill>
                  <a:srgbClr val="0070C0"/>
                </a:solidFill>
                <a:latin typeface="Times New Roman" panose="02020603050405020304" pitchFamily="18" charset="0"/>
                <a:ea typeface="MS Mincho"/>
                <a:cs typeface="Times New Roman" panose="02020603050405020304" pitchFamily="18" charset="0"/>
              </a:rPr>
              <a:t>, </a:t>
            </a:r>
            <a:r>
              <a:rPr lang="vi-VN" sz="3200" i="1" dirty="0">
                <a:solidFill>
                  <a:srgbClr val="0070C0"/>
                </a:solidFill>
                <a:latin typeface="Times New Roman" panose="02020603050405020304" pitchFamily="18" charset="0"/>
                <a:ea typeface="MS Mincho"/>
                <a:cs typeface="Times New Roman" panose="02020603050405020304" pitchFamily="18" charset="0"/>
              </a:rPr>
              <a:t>để viết được </a:t>
            </a:r>
            <a:r>
              <a:rPr lang="en-US" sz="3200" i="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bài</a:t>
            </a:r>
            <a:r>
              <a:rPr lang="en-US"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văn</a:t>
            </a:r>
            <a:r>
              <a:rPr lang="en-US"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vi-VN"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phân tích một tác phẩm </a:t>
            </a:r>
            <a:r>
              <a:rPr lang="en-US" sz="3200" i="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thơ</a:t>
            </a:r>
            <a:r>
              <a:rPr lang="vi-VN" sz="3200"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người viết cần phải làm gì</a:t>
            </a:r>
            <a:r>
              <a:rPr lang="en-US" sz="3200" i="1" dirty="0">
                <a:solidFill>
                  <a:srgbClr val="0070C0"/>
                </a:solidFill>
                <a:latin typeface="Times New Roman" panose="02020603050405020304" pitchFamily="18" charset="0"/>
                <a:ea typeface="MS Mincho"/>
                <a:cs typeface="Times New Roman" panose="02020603050405020304" pitchFamily="18" charset="0"/>
              </a:rPr>
              <a:t>?</a:t>
            </a:r>
            <a:endParaRPr lang="en-US"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345157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797491"/>
            <a:ext cx="4732667" cy="3060509"/>
          </a:xfrm>
        </p:spPr>
      </p:pic>
      <p:sp>
        <p:nvSpPr>
          <p:cNvPr id="5" name="Rectangle 4"/>
          <p:cNvSpPr/>
          <p:nvPr/>
        </p:nvSpPr>
        <p:spPr>
          <a:xfrm>
            <a:off x="2196548" y="159168"/>
            <a:ext cx="9690652" cy="5673348"/>
          </a:xfrm>
          <a:prstGeom prst="rect">
            <a:avLst/>
          </a:prstGeom>
        </p:spPr>
        <p:txBody>
          <a:bodyPr wrap="square">
            <a:spAutoFit/>
          </a:bodyPr>
          <a:lstStyle/>
          <a:p>
            <a:pPr algn="ctr">
              <a:lnSpc>
                <a:spcPct val="150000"/>
              </a:lnSpc>
              <a:spcAft>
                <a:spcPts val="800"/>
              </a:spcAft>
            </a:pP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Định</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hướng</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1. </a:t>
            </a:r>
            <a:r>
              <a:rPr lang="vi-VN" sz="2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1. Khái niệm</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phẩm</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là</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kiểu</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nghị</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luận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văn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mà</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đó</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người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dùng</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lí</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lẽ</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bằng</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chứng</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làm</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rõ</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về</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nội</a:t>
            </a:r>
            <a:r>
              <a:rPr lang="en-US" sz="2800" dirty="0">
                <a:latin typeface="Times New Roman" panose="02020603050405020304" pitchFamily="18" charset="0"/>
                <a:ea typeface="Calibri" panose="020F0502020204030204" pitchFamily="34" charset="0"/>
                <a:cs typeface="Times New Roman" panose="02020603050405020304" pitchFamily="18" charset="0"/>
              </a:rPr>
              <a:t> dung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nghệ</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thuật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phẩm</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văn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phẩm</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vi-VN" sz="2800" dirty="0">
                <a:latin typeface="Times New Roman" panose="02020603050405020304" pitchFamily="18" charset="0"/>
                <a:ea typeface="Calibri" panose="020F0502020204030204" pitchFamily="34" charset="0"/>
                <a:cs typeface="Times New Roman" panose="02020603050405020304" pitchFamily="18" charset="0"/>
              </a:rPr>
              <a:t>người viết cần phải</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vi-VN"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Đọc</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kĩ</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bài</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thơ</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chú</a:t>
            </a:r>
            <a:r>
              <a:rPr lang="en-US" sz="2800" dirty="0">
                <a:latin typeface="Times New Roman" panose="02020603050405020304" pitchFamily="18" charset="0"/>
                <a:ea typeface="Calibri" panose="020F0502020204030204" pitchFamily="34" charset="0"/>
                <a:cs typeface="Times New Roman" panose="02020603050405020304" pitchFamily="18" charset="0"/>
              </a:rPr>
              <a:t> ý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thể</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loại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giả</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bối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cảnh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ra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đời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nếu</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cần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thiết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phẩm</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792695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797491"/>
            <a:ext cx="4732667" cy="3060509"/>
          </a:xfrm>
        </p:spPr>
      </p:pic>
      <p:sp>
        <p:nvSpPr>
          <p:cNvPr id="5" name="Rectangle 4"/>
          <p:cNvSpPr/>
          <p:nvPr/>
        </p:nvSpPr>
        <p:spPr>
          <a:xfrm>
            <a:off x="1858617" y="179047"/>
            <a:ext cx="10005391" cy="5570756"/>
          </a:xfrm>
          <a:prstGeom prst="rect">
            <a:avLst/>
          </a:prstGeom>
        </p:spPr>
        <p:txBody>
          <a:bodyPr wrap="square">
            <a:spAutoFit/>
          </a:bodyPr>
          <a:lstStyle/>
          <a:p>
            <a:pPr>
              <a:lnSpc>
                <a:spcPct val="150000"/>
              </a:lnSpc>
              <a:spcAft>
                <a:spcPts val="800"/>
              </a:spcAft>
            </a:pP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Định</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hướng</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viết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văn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tích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phẩm</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vi-VN" sz="2800" dirty="0">
                <a:latin typeface="Times New Roman" panose="02020603050405020304" pitchFamily="18" charset="0"/>
                <a:ea typeface="Calibri" panose="020F0502020204030204" pitchFamily="34" charset="0"/>
                <a:cs typeface="Times New Roman" panose="02020603050405020304" pitchFamily="18" charset="0"/>
              </a:rPr>
              <a:t>người viết cần phải</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vi-VN"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P</a:t>
            </a:r>
            <a:r>
              <a:rPr lang="vi-VN" sz="2800" dirty="0">
                <a:latin typeface="Times New Roman" panose="02020603050405020304" pitchFamily="18" charset="0"/>
                <a:ea typeface="Calibri" panose="020F0502020204030204" pitchFamily="34" charset="0"/>
                <a:cs typeface="Times New Roman" panose="02020603050405020304" pitchFamily="18" charset="0"/>
              </a:rPr>
              <a:t>hân tích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nội</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dung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yếu</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tố</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thức</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nổi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bật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thơ</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Chỉ</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ra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mối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hệ</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giữa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nội</a:t>
            </a:r>
            <a:r>
              <a:rPr lang="en-US" sz="2800" dirty="0">
                <a:latin typeface="Times New Roman" panose="02020603050405020304" pitchFamily="18" charset="0"/>
                <a:ea typeface="Calibri" panose="020F0502020204030204" pitchFamily="34" charset="0"/>
                <a:cs typeface="Times New Roman" panose="02020603050405020304" pitchFamily="18" charset="0"/>
              </a:rPr>
              <a:t> dung;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từ</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đó</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làm</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rõ</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giá</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trị</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yếu</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tố</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việc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thể</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hiện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nội</a:t>
            </a:r>
            <a:r>
              <a:rPr lang="en-US" sz="2800" dirty="0">
                <a:latin typeface="Times New Roman" panose="02020603050405020304" pitchFamily="18" charset="0"/>
                <a:ea typeface="Calibri" panose="020F0502020204030204" pitchFamily="34" charset="0"/>
                <a:cs typeface="Times New Roman" panose="02020603050405020304" pitchFamily="18" charset="0"/>
              </a:rPr>
              <a:t> dung,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chủ</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phẩm</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vi-VN"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Suy</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nghĩ</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xét</a:t>
            </a:r>
            <a:r>
              <a:rPr lang="en-US" sz="28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về</a:t>
            </a:r>
            <a:r>
              <a:rPr lang="en-US" sz="2800" dirty="0">
                <a:latin typeface="Times New Roman" panose="02020603050405020304" pitchFamily="18" charset="0"/>
                <a:ea typeface="Calibri" panose="020F0502020204030204" pitchFamily="34" charset="0"/>
                <a:cs typeface="Times New Roman" panose="02020603050405020304" pitchFamily="18" charset="0"/>
              </a:rPr>
              <a:t> ý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nghĩa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giá</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trị</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sự</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động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phẩm</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đối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người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đọc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cũng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như</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cá</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nhân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em</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86722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barn(inVertical)">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barn(inVertical)">
                                      <p:cBhvr>
                                        <p:cTn id="1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51256" y="268357"/>
            <a:ext cx="8936549" cy="548099"/>
          </a:xfrm>
          <a:prstGeom prst="rect">
            <a:avLst/>
          </a:prstGeom>
        </p:spPr>
        <p:txBody>
          <a:bodyPr wrap="none">
            <a:spAutoFit/>
          </a:bodyPr>
          <a:lstStyle/>
          <a:p>
            <a:pPr algn="just">
              <a:lnSpc>
                <a:spcPct val="115000"/>
              </a:lnSpc>
              <a:spcAft>
                <a:spcPts val="0"/>
              </a:spcAft>
            </a:pPr>
            <a:r>
              <a:rPr lang="vi-VN" sz="2800" b="1" dirty="0">
                <a:solidFill>
                  <a:srgbClr val="FF0000"/>
                </a:solidFill>
                <a:latin typeface="Times New Roman" panose="02020603050405020304" pitchFamily="18" charset="0"/>
                <a:ea typeface="Calibri" panose="020F0502020204030204" pitchFamily="34" charset="0"/>
              </a:rPr>
              <a:t>1. 2. </a:t>
            </a:r>
            <a:r>
              <a:rPr lang="vi-VN" sz="2800" b="1" dirty="0">
                <a:solidFill>
                  <a:srgbClr val="FF0000"/>
                </a:solidFill>
                <a:latin typeface="Times New Roman" panose="02020603050405020304" pitchFamily="18" charset="0"/>
                <a:ea typeface="MS Mincho"/>
              </a:rPr>
              <a:t>Yêu cầu đối với </a:t>
            </a:r>
            <a:r>
              <a:rPr lang="en-US" sz="2800" b="1" dirty="0" err="1">
                <a:solidFill>
                  <a:srgbClr val="FF0000"/>
                </a:solidFill>
                <a:latin typeface="Times New Roman" panose="02020603050405020304" pitchFamily="18" charset="0"/>
                <a:ea typeface="Calibri" panose="020F0502020204030204" pitchFamily="34" charset="0"/>
              </a:rPr>
              <a:t>bài</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văn</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phân</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tích</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một</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tác</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phẩm</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thơ</a:t>
            </a:r>
            <a:r>
              <a:rPr lang="en-US" sz="2800" b="1" dirty="0">
                <a:solidFill>
                  <a:srgbClr val="FF0000"/>
                </a:solidFill>
                <a:latin typeface="Times New Roman" panose="02020603050405020304" pitchFamily="18" charset="0"/>
                <a:ea typeface="Calibri" panose="020F0502020204030204" pitchFamily="34" charset="0"/>
              </a:rPr>
              <a:t>.</a:t>
            </a:r>
            <a:endParaRPr lang="en-US" sz="2800" dirty="0">
              <a:solidFill>
                <a:srgbClr val="FF0000"/>
              </a:solidFill>
              <a:effectLst/>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10563714"/>
              </p:ext>
            </p:extLst>
          </p:nvPr>
        </p:nvGraphicFramePr>
        <p:xfrm>
          <a:off x="619539" y="1895200"/>
          <a:ext cx="10952921" cy="4898138"/>
        </p:xfrm>
        <a:graphic>
          <a:graphicData uri="http://schemas.openxmlformats.org/drawingml/2006/table">
            <a:tbl>
              <a:tblPr firstRow="1" firstCol="1" bandRow="1">
                <a:tableStyleId>{E8B1032C-EA38-4F05-BA0D-38AFFFC7BED3}</a:tableStyleId>
              </a:tblPr>
              <a:tblGrid>
                <a:gridCol w="5128592">
                  <a:extLst>
                    <a:ext uri="{9D8B030D-6E8A-4147-A177-3AD203B41FA5}">
                      <a16:colId xmlns:a16="http://schemas.microsoft.com/office/drawing/2014/main" val="2166485121"/>
                    </a:ext>
                  </a:extLst>
                </a:gridCol>
                <a:gridCol w="5824329">
                  <a:extLst>
                    <a:ext uri="{9D8B030D-6E8A-4147-A177-3AD203B41FA5}">
                      <a16:colId xmlns:a16="http://schemas.microsoft.com/office/drawing/2014/main" val="3894000802"/>
                    </a:ext>
                  </a:extLst>
                </a:gridCol>
              </a:tblGrid>
              <a:tr h="373352">
                <a:tc gridSpan="2">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PHIẾU HỌC TẬP SỐ 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545499464"/>
                  </a:ext>
                </a:extLst>
              </a:tr>
              <a:tr h="779270">
                <a:tc gridSpan="2">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Những yêu cầu chính của kiểu bài phân tích </a:t>
                      </a:r>
                    </a:p>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tác phẩm thơ (thơ song thất lục bát).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391168872"/>
                  </a:ext>
                </a:extLst>
              </a:tr>
              <a:tr h="779270">
                <a:tc>
                  <a:txBody>
                    <a:bodyPr/>
                    <a:lstStyle/>
                    <a:p>
                      <a:pPr algn="ctr">
                        <a:lnSpc>
                          <a:spcPct val="115000"/>
                        </a:lnSpc>
                        <a:spcAft>
                          <a:spcPts val="0"/>
                        </a:spcAft>
                      </a:pPr>
                      <a:r>
                        <a:rPr lang="vi-VN" sz="2800" dirty="0">
                          <a:effectLst/>
                          <a:latin typeface="Times New Roman" panose="02020603050405020304" pitchFamily="18" charset="0"/>
                          <a:cs typeface="Times New Roman" panose="02020603050405020304" pitchFamily="18" charset="0"/>
                        </a:rPr>
                        <a:t>Kiểu bài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US" sz="2800" dirty="0" smtClean="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cs typeface="Times New Roman" panose="02020603050405020304" pitchFamily="18" charset="0"/>
                      </a:endParaRPr>
                    </a:p>
                    <a:p>
                      <a:pPr marL="457200"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6915343"/>
                  </a:ext>
                </a:extLst>
              </a:tr>
              <a:tr h="771946">
                <a:tc>
                  <a:txBody>
                    <a:bodyPr/>
                    <a:lstStyle/>
                    <a:p>
                      <a:pPr algn="just">
                        <a:lnSpc>
                          <a:spcPct val="115000"/>
                        </a:lnSpc>
                        <a:spcAft>
                          <a:spcPts val="0"/>
                        </a:spcAft>
                      </a:pPr>
                      <a:r>
                        <a:rPr lang="vi-VN" sz="2800" dirty="0">
                          <a:effectLst/>
                          <a:latin typeface="Times New Roman" panose="02020603050405020304" pitchFamily="18" charset="0"/>
                          <a:cs typeface="Times New Roman" panose="02020603050405020304" pitchFamily="18" charset="0"/>
                        </a:rPr>
                        <a:t>Phạm vi phân tích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en-US" sz="2800" dirty="0" smtClean="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4056186"/>
                  </a:ext>
                </a:extLst>
              </a:tr>
              <a:tr h="514631">
                <a:tc>
                  <a:txBody>
                    <a:bodyPr/>
                    <a:lstStyle/>
                    <a:p>
                      <a:pPr algn="just">
                        <a:lnSpc>
                          <a:spcPct val="115000"/>
                        </a:lnSpc>
                        <a:spcAft>
                          <a:spcPts val="0"/>
                        </a:spcAft>
                      </a:pPr>
                      <a:r>
                        <a:rPr lang="vi-VN" sz="2800">
                          <a:effectLst/>
                          <a:latin typeface="Times New Roman" panose="02020603050405020304" pitchFamily="18" charset="0"/>
                          <a:cs typeface="Times New Roman" panose="02020603050405020304" pitchFamily="18" charset="0"/>
                        </a:rPr>
                        <a:t>Các bước thực hiện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en-US" sz="2800" dirty="0" smtClean="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800604"/>
                  </a:ext>
                </a:extLst>
              </a:tr>
              <a:tr h="1157921">
                <a:tc>
                  <a:txBody>
                    <a:bodyPr/>
                    <a:lstStyle/>
                    <a:p>
                      <a:pPr algn="just">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yêu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cầu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khác</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en-US" sz="2800" dirty="0" smtClean="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31272843"/>
                  </a:ext>
                </a:extLst>
              </a:tr>
            </a:tbl>
          </a:graphicData>
        </a:graphic>
      </p:graphicFrame>
      <p:sp>
        <p:nvSpPr>
          <p:cNvPr id="7" name="Rectangle 6"/>
          <p:cNvSpPr/>
          <p:nvPr/>
        </p:nvSpPr>
        <p:spPr>
          <a:xfrm>
            <a:off x="2788139" y="1077611"/>
            <a:ext cx="6615722" cy="556434"/>
          </a:xfrm>
          <a:prstGeom prst="rect">
            <a:avLst/>
          </a:prstGeom>
        </p:spPr>
        <p:txBody>
          <a:bodyPr wrap="none">
            <a:spAutoFit/>
          </a:bodyPr>
          <a:lstStyle/>
          <a:p>
            <a:pPr>
              <a:lnSpc>
                <a:spcPct val="115000"/>
              </a:lnSpc>
              <a:spcAft>
                <a:spcPts val="800"/>
              </a:spcAft>
              <a:tabLst>
                <a:tab pos="1386840" algn="l"/>
              </a:tabLst>
            </a:pPr>
            <a:r>
              <a:rPr lang="en-US" sz="2800" b="1" dirty="0">
                <a:solidFill>
                  <a:srgbClr val="FF0000"/>
                </a:solidFill>
                <a:latin typeface="Times New Roman" panose="02020603050405020304" pitchFamily="18" charset="0"/>
                <a:ea typeface="MS Mincho"/>
                <a:cs typeface="Times New Roman" panose="02020603050405020304" pitchFamily="18" charset="0"/>
              </a:rPr>
              <a:t>HOẠT ĐỘNG THẢO LUẬN THEO BÀN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564616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08721437"/>
              </p:ext>
            </p:extLst>
          </p:nvPr>
        </p:nvGraphicFramePr>
        <p:xfrm>
          <a:off x="425726" y="1127848"/>
          <a:ext cx="11340547" cy="5398008"/>
        </p:xfrm>
        <a:graphic>
          <a:graphicData uri="http://schemas.openxmlformats.org/drawingml/2006/table">
            <a:tbl>
              <a:tblPr firstRow="1" firstCol="1" bandRow="1">
                <a:tableStyleId>{E8B1032C-EA38-4F05-BA0D-38AFFFC7BED3}</a:tableStyleId>
              </a:tblPr>
              <a:tblGrid>
                <a:gridCol w="2335767">
                  <a:extLst>
                    <a:ext uri="{9D8B030D-6E8A-4147-A177-3AD203B41FA5}">
                      <a16:colId xmlns:a16="http://schemas.microsoft.com/office/drawing/2014/main" val="1622085285"/>
                    </a:ext>
                  </a:extLst>
                </a:gridCol>
                <a:gridCol w="9004780">
                  <a:extLst>
                    <a:ext uri="{9D8B030D-6E8A-4147-A177-3AD203B41FA5}">
                      <a16:colId xmlns:a16="http://schemas.microsoft.com/office/drawing/2014/main" val="3939324407"/>
                    </a:ext>
                  </a:extLst>
                </a:gridCol>
              </a:tblGrid>
              <a:tr h="181306">
                <a:tc gridSpan="2">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PHIẾU HỌC TẬP SỐ 1</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905542097"/>
                  </a:ext>
                </a:extLst>
              </a:tr>
              <a:tr h="362611">
                <a:tc gridSpan="2">
                  <a:txBody>
                    <a:bodyPr/>
                    <a:lstStyle/>
                    <a:p>
                      <a:pPr algn="ct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Những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yêu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cầu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kiểu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tích</a:t>
                      </a:r>
                      <a:r>
                        <a:rPr lang="en-US" sz="2800" dirty="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tác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phẩm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 song </a:t>
                      </a:r>
                      <a:r>
                        <a:rPr lang="en-US" sz="2800" dirty="0" err="1">
                          <a:effectLst/>
                          <a:latin typeface="Times New Roman" panose="02020603050405020304" pitchFamily="18" charset="0"/>
                          <a:cs typeface="Times New Roman" panose="02020603050405020304" pitchFamily="18" charset="0"/>
                        </a:rPr>
                        <a:t>thất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lục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bát</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736715290"/>
                  </a:ext>
                </a:extLst>
              </a:tr>
              <a:tr h="362611">
                <a:tc>
                  <a:txBody>
                    <a:bodyPr/>
                    <a:lstStyle/>
                    <a:p>
                      <a:pPr algn="ctr">
                        <a:lnSpc>
                          <a:spcPct val="115000"/>
                        </a:lnSpc>
                        <a:spcAft>
                          <a:spcPts val="0"/>
                        </a:spcAft>
                      </a:pPr>
                      <a:r>
                        <a:rPr lang="vi-VN" sz="2800">
                          <a:effectLst/>
                          <a:latin typeface="Times New Roman" panose="02020603050405020304" pitchFamily="18" charset="0"/>
                          <a:cs typeface="Times New Roman" panose="02020603050405020304" pitchFamily="18" charset="0"/>
                        </a:rPr>
                        <a:t>Kiểu bài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US" sz="2800">
                          <a:effectLst/>
                          <a:latin typeface="Times New Roman" panose="02020603050405020304" pitchFamily="18" charset="0"/>
                          <a:cs typeface="Times New Roman" panose="02020603050405020304" pitchFamily="18" charset="0"/>
                        </a:rPr>
                        <a:t>N</a:t>
                      </a:r>
                      <a:r>
                        <a:rPr lang="vi-VN" sz="2800">
                          <a:effectLst/>
                          <a:latin typeface="Times New Roman" panose="02020603050405020304" pitchFamily="18" charset="0"/>
                          <a:cs typeface="Times New Roman" panose="02020603050405020304" pitchFamily="18" charset="0"/>
                        </a:rPr>
                        <a:t>ghị luận</a:t>
                      </a:r>
                      <a:r>
                        <a:rPr lang="en-US" sz="2800">
                          <a:effectLst/>
                          <a:latin typeface="Times New Roman" panose="02020603050405020304" pitchFamily="18" charset="0"/>
                          <a:cs typeface="Times New Roman" panose="02020603050405020304" pitchFamily="18" charset="0"/>
                        </a:rPr>
                        <a:t> về</a:t>
                      </a:r>
                      <a:r>
                        <a:rPr lang="vi-VN" sz="2800">
                          <a:effectLst/>
                          <a:latin typeface="Times New Roman" panose="02020603050405020304" pitchFamily="18" charset="0"/>
                          <a:cs typeface="Times New Roman" panose="02020603050405020304" pitchFamily="18" charset="0"/>
                        </a:rPr>
                        <a:t> tác phẩm </a:t>
                      </a:r>
                      <a:r>
                        <a:rPr lang="en-US" sz="2800">
                          <a:effectLst/>
                          <a:latin typeface="Times New Roman" panose="02020603050405020304" pitchFamily="18" charset="0"/>
                          <a:cs typeface="Times New Roman" panose="02020603050405020304" pitchFamily="18" charset="0"/>
                        </a:rPr>
                        <a:t>thơ.</a:t>
                      </a:r>
                    </a:p>
                    <a:p>
                      <a:pPr marL="457200" algn="ctr">
                        <a:lnSpc>
                          <a:spcPct val="115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8058644"/>
                  </a:ext>
                </a:extLst>
              </a:tr>
              <a:tr h="1087834">
                <a:tc>
                  <a:txBody>
                    <a:bodyPr/>
                    <a:lstStyle/>
                    <a:p>
                      <a:pPr algn="just">
                        <a:lnSpc>
                          <a:spcPct val="115000"/>
                        </a:lnSpc>
                        <a:spcAft>
                          <a:spcPts val="0"/>
                        </a:spcAft>
                      </a:pPr>
                      <a:r>
                        <a:rPr lang="vi-VN" sz="2800">
                          <a:effectLst/>
                          <a:latin typeface="Times New Roman" panose="02020603050405020304" pitchFamily="18" charset="0"/>
                          <a:cs typeface="Times New Roman" panose="02020603050405020304" pitchFamily="18" charset="0"/>
                        </a:rPr>
                        <a:t>Phạm vi phân tích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en-US" sz="2800">
                          <a:effectLst/>
                          <a:latin typeface="Times New Roman" panose="02020603050405020304" pitchFamily="18" charset="0"/>
                          <a:cs typeface="Times New Roman" panose="02020603050405020304" pitchFamily="18" charset="0"/>
                        </a:rPr>
                        <a:t>-</a:t>
                      </a:r>
                      <a:r>
                        <a:rPr lang="vi-VN" sz="2800">
                          <a:effectLst/>
                          <a:latin typeface="Times New Roman" panose="02020603050405020304" pitchFamily="18" charset="0"/>
                          <a:cs typeface="Times New Roman" panose="02020603050405020304" pitchFamily="18" charset="0"/>
                        </a:rPr>
                        <a:t> Nhận xét, đánh giá về </a:t>
                      </a:r>
                      <a:r>
                        <a:rPr lang="en-US" sz="2800">
                          <a:effectLst/>
                          <a:latin typeface="Times New Roman" panose="02020603050405020304" pitchFamily="18" charset="0"/>
                          <a:cs typeface="Times New Roman" panose="02020603050405020304" pitchFamily="18" charset="0"/>
                        </a:rPr>
                        <a:t>nội dung, nghệ thuất của một </a:t>
                      </a:r>
                      <a:r>
                        <a:rPr lang="vi-VN" sz="2800">
                          <a:effectLst/>
                          <a:latin typeface="Times New Roman" panose="02020603050405020304" pitchFamily="18" charset="0"/>
                          <a:cs typeface="Times New Roman" panose="02020603050405020304" pitchFamily="18" charset="0"/>
                        </a:rPr>
                        <a:t>tác phẩm </a:t>
                      </a:r>
                      <a:r>
                        <a:rPr lang="en-US" sz="2800">
                          <a:effectLst/>
                          <a:latin typeface="Times New Roman" panose="02020603050405020304" pitchFamily="18" charset="0"/>
                          <a:cs typeface="Times New Roman" panose="02020603050405020304" pitchFamily="18" charset="0"/>
                        </a:rPr>
                        <a:t>thơ (thơ song thất lục bát)</a:t>
                      </a:r>
                      <a:r>
                        <a:rPr lang="vi-VN"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2800">
                          <a:effectLst/>
                          <a:latin typeface="Times New Roman" panose="02020603050405020304" pitchFamily="18" charset="0"/>
                          <a:cs typeface="Times New Roman" panose="02020603050405020304" pitchFamily="18" charset="0"/>
                        </a:rPr>
                        <a:t>-</a:t>
                      </a:r>
                      <a:r>
                        <a:rPr lang="vi-VN" sz="2800">
                          <a:effectLst/>
                          <a:latin typeface="Times New Roman" panose="02020603050405020304" pitchFamily="18" charset="0"/>
                          <a:cs typeface="Times New Roman" panose="02020603050405020304" pitchFamily="18" charset="0"/>
                        </a:rPr>
                        <a:t> Phải bám sát </a:t>
                      </a:r>
                      <a:r>
                        <a:rPr lang="en-US" sz="2800">
                          <a:effectLst/>
                          <a:latin typeface="Times New Roman" panose="02020603050405020304" pitchFamily="18" charset="0"/>
                          <a:cs typeface="Times New Roman" panose="02020603050405020304" pitchFamily="18" charset="0"/>
                        </a:rPr>
                        <a:t>nội dung</a:t>
                      </a:r>
                      <a:r>
                        <a:rPr lang="vi-VN" sz="2800">
                          <a:effectLst/>
                          <a:latin typeface="Times New Roman" panose="02020603050405020304" pitchFamily="18" charset="0"/>
                          <a:cs typeface="Times New Roman" panose="02020603050405020304" pitchFamily="18" charset="0"/>
                        </a:rPr>
                        <a:t>, chủ đề, những nét đặc sắc về nghệ thuật trong tác phẩm.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0362122"/>
                  </a:ext>
                </a:extLst>
              </a:tr>
              <a:tr h="725223">
                <a:tc>
                  <a:txBody>
                    <a:bodyPr/>
                    <a:lstStyle/>
                    <a:p>
                      <a:pPr algn="just">
                        <a:lnSpc>
                          <a:spcPct val="115000"/>
                        </a:lnSpc>
                        <a:spcAft>
                          <a:spcPts val="0"/>
                        </a:spcAft>
                      </a:pPr>
                      <a:r>
                        <a:rPr lang="vi-VN" sz="2800">
                          <a:effectLst/>
                          <a:latin typeface="Times New Roman" panose="02020603050405020304" pitchFamily="18" charset="0"/>
                          <a:cs typeface="Times New Roman" panose="02020603050405020304" pitchFamily="18" charset="0"/>
                        </a:rPr>
                        <a:t>Các bước thực hiện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en-US" sz="2800" dirty="0">
                          <a:effectLst/>
                          <a:latin typeface="Times New Roman" panose="02020603050405020304" pitchFamily="18" charset="0"/>
                          <a:cs typeface="Times New Roman" panose="02020603050405020304" pitchFamily="18" charset="0"/>
                        </a:rPr>
                        <a:t>-</a:t>
                      </a:r>
                      <a:r>
                        <a:rPr lang="vi-VN" sz="2800" dirty="0">
                          <a:effectLst/>
                          <a:latin typeface="Times New Roman" panose="02020603050405020304" pitchFamily="18" charset="0"/>
                          <a:cs typeface="Times New Roman" panose="02020603050405020304" pitchFamily="18" charset="0"/>
                        </a:rPr>
                        <a:t> Trước khi viết, cần tìm ý, lập dàn ý.</a:t>
                      </a:r>
                      <a:endParaRPr lang="en-US" sz="28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cứ</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vào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định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tìm</a:t>
                      </a:r>
                      <a:r>
                        <a:rPr lang="en-US" sz="2800" dirty="0">
                          <a:effectLst/>
                          <a:latin typeface="Times New Roman" panose="02020603050405020304" pitchFamily="18" charset="0"/>
                          <a:cs typeface="Times New Roman" panose="02020603050405020304" pitchFamily="18" charset="0"/>
                        </a:rPr>
                        <a:t> ý </a:t>
                      </a:r>
                      <a:r>
                        <a:rPr lang="en-US" sz="2800" dirty="0" err="1">
                          <a:effectLst/>
                          <a:latin typeface="Times New Roman" panose="02020603050405020304" pitchFamily="18" charset="0"/>
                          <a:cs typeface="Times New Roman" panose="02020603050405020304" pitchFamily="18" charset="0"/>
                        </a:rPr>
                        <a:t>cho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phù</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hợp</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3537916"/>
                  </a:ext>
                </a:extLst>
              </a:tr>
            </a:tbl>
          </a:graphicData>
        </a:graphic>
      </p:graphicFrame>
      <p:sp>
        <p:nvSpPr>
          <p:cNvPr id="5" name="Rectangle 4"/>
          <p:cNvSpPr/>
          <p:nvPr/>
        </p:nvSpPr>
        <p:spPr>
          <a:xfrm>
            <a:off x="1051256" y="268357"/>
            <a:ext cx="8936549" cy="548099"/>
          </a:xfrm>
          <a:prstGeom prst="rect">
            <a:avLst/>
          </a:prstGeom>
        </p:spPr>
        <p:txBody>
          <a:bodyPr wrap="none">
            <a:spAutoFit/>
          </a:bodyPr>
          <a:lstStyle/>
          <a:p>
            <a:pPr algn="just">
              <a:lnSpc>
                <a:spcPct val="115000"/>
              </a:lnSpc>
              <a:spcAft>
                <a:spcPts val="0"/>
              </a:spcAft>
            </a:pPr>
            <a:r>
              <a:rPr lang="vi-VN" sz="2800" b="1" dirty="0">
                <a:solidFill>
                  <a:srgbClr val="FF0000"/>
                </a:solidFill>
                <a:latin typeface="Times New Roman" panose="02020603050405020304" pitchFamily="18" charset="0"/>
                <a:ea typeface="Calibri" panose="020F0502020204030204" pitchFamily="34" charset="0"/>
              </a:rPr>
              <a:t>1. 2. </a:t>
            </a:r>
            <a:r>
              <a:rPr lang="vi-VN" sz="2800" b="1" dirty="0">
                <a:solidFill>
                  <a:srgbClr val="FF0000"/>
                </a:solidFill>
                <a:latin typeface="Times New Roman" panose="02020603050405020304" pitchFamily="18" charset="0"/>
                <a:ea typeface="MS Mincho"/>
              </a:rPr>
              <a:t>Yêu cầu đối với </a:t>
            </a:r>
            <a:r>
              <a:rPr lang="en-US" sz="2800" b="1" dirty="0" err="1">
                <a:solidFill>
                  <a:srgbClr val="FF0000"/>
                </a:solidFill>
                <a:latin typeface="Times New Roman" panose="02020603050405020304" pitchFamily="18" charset="0"/>
                <a:ea typeface="Calibri" panose="020F0502020204030204" pitchFamily="34" charset="0"/>
              </a:rPr>
              <a:t>bài</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văn</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phân</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tích</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một</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tác</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phẩm</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thơ</a:t>
            </a:r>
            <a:r>
              <a:rPr lang="en-US" sz="2800" b="1" dirty="0">
                <a:solidFill>
                  <a:srgbClr val="FF0000"/>
                </a:solidFill>
                <a:latin typeface="Times New Roman" panose="02020603050405020304" pitchFamily="18" charset="0"/>
                <a:ea typeface="Calibri" panose="020F0502020204030204" pitchFamily="34" charset="0"/>
              </a:rPr>
              <a:t>.</a:t>
            </a:r>
            <a:endParaRPr lang="en-US" sz="28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751007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26909560"/>
              </p:ext>
            </p:extLst>
          </p:nvPr>
        </p:nvGraphicFramePr>
        <p:xfrm>
          <a:off x="515178" y="2131700"/>
          <a:ext cx="11340547" cy="3925824"/>
        </p:xfrm>
        <a:graphic>
          <a:graphicData uri="http://schemas.openxmlformats.org/drawingml/2006/table">
            <a:tbl>
              <a:tblPr firstRow="1" firstCol="1" bandRow="1">
                <a:tableStyleId>{E8B1032C-EA38-4F05-BA0D-38AFFFC7BED3}</a:tableStyleId>
              </a:tblPr>
              <a:tblGrid>
                <a:gridCol w="2335767">
                  <a:extLst>
                    <a:ext uri="{9D8B030D-6E8A-4147-A177-3AD203B41FA5}">
                      <a16:colId xmlns:a16="http://schemas.microsoft.com/office/drawing/2014/main" val="1622085285"/>
                    </a:ext>
                  </a:extLst>
                </a:gridCol>
                <a:gridCol w="9004780">
                  <a:extLst>
                    <a:ext uri="{9D8B030D-6E8A-4147-A177-3AD203B41FA5}">
                      <a16:colId xmlns:a16="http://schemas.microsoft.com/office/drawing/2014/main" val="3939324407"/>
                    </a:ext>
                  </a:extLst>
                </a:gridCol>
              </a:tblGrid>
              <a:tr h="181306">
                <a:tc gridSpan="2">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PHIẾU HỌC TẬP SỐ 1</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905542097"/>
                  </a:ext>
                </a:extLst>
              </a:tr>
              <a:tr h="362611">
                <a:tc gridSpan="2">
                  <a:txBody>
                    <a:bodyPr/>
                    <a:lstStyle/>
                    <a:p>
                      <a:pPr algn="ct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Những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yêu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cầu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kiểu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tích</a:t>
                      </a:r>
                      <a:r>
                        <a:rPr lang="en-US" sz="2800" dirty="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tác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phẩm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 song </a:t>
                      </a:r>
                      <a:r>
                        <a:rPr lang="en-US" sz="2800" dirty="0" err="1">
                          <a:effectLst/>
                          <a:latin typeface="Times New Roman" panose="02020603050405020304" pitchFamily="18" charset="0"/>
                          <a:cs typeface="Times New Roman" panose="02020603050405020304" pitchFamily="18" charset="0"/>
                        </a:rPr>
                        <a:t>thất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lục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bát</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736715290"/>
                  </a:ext>
                </a:extLst>
              </a:tr>
              <a:tr h="1631752">
                <a:tc>
                  <a:txBody>
                    <a:bodyPr/>
                    <a:lstStyle/>
                    <a:p>
                      <a:pPr algn="just">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yêu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cầu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khác</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15000"/>
                        </a:lnSpc>
                        <a:spcAft>
                          <a:spcPts val="0"/>
                        </a:spcAft>
                      </a:pP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xét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đánh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phải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rõ</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ràng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đúng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đắn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lí</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lẽ</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bằng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chứng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thuyết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phục</a:t>
                      </a:r>
                      <a:r>
                        <a:rPr lang="en-US" sz="2800" dirty="0">
                          <a:effectLst/>
                          <a:latin typeface="Times New Roman" panose="02020603050405020304" pitchFamily="18" charset="0"/>
                          <a:cs typeface="Times New Roman" panose="02020603050405020304" pitchFamily="18" charset="0"/>
                        </a:rPr>
                        <a:t>.</a:t>
                      </a:r>
                    </a:p>
                    <a:p>
                      <a:pPr marL="457200" algn="just">
                        <a:lnSpc>
                          <a:spcPct val="115000"/>
                        </a:lnSpc>
                        <a:spcAft>
                          <a:spcPts val="0"/>
                        </a:spcAft>
                      </a:pPr>
                      <a:r>
                        <a:rPr lang="en-US" sz="2800" dirty="0">
                          <a:effectLst/>
                          <a:latin typeface="Times New Roman" panose="02020603050405020304" pitchFamily="18" charset="0"/>
                          <a:cs typeface="Times New Roman" panose="02020603050405020304" pitchFamily="18" charset="0"/>
                        </a:rPr>
                        <a:t>- </a:t>
                      </a:r>
                      <a:r>
                        <a:rPr lang="vi-VN" sz="2800" dirty="0">
                          <a:effectLst/>
                          <a:latin typeface="Times New Roman" panose="02020603050405020304" pitchFamily="18" charset="0"/>
                          <a:cs typeface="Times New Roman" panose="02020603050405020304" pitchFamily="18" charset="0"/>
                        </a:rPr>
                        <a:t>Để bài viết thuyết phục, cần kết hợp các yếu tố tự sự, biểu cảm, miêu tả trong quá trình nghị luận.</a:t>
                      </a:r>
                      <a:endParaRPr lang="en-US" sz="2800" dirty="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effectLst/>
                          <a:latin typeface="Times New Roman" panose="02020603050405020304" pitchFamily="18" charset="0"/>
                          <a:cs typeface="Times New Roman" panose="02020603050405020304" pitchFamily="18" charset="0"/>
                        </a:rPr>
                        <a:t>- Bài văn cần có bố cục mạch lạc, lời văn chuẩn xác, gợi cảm.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676" marR="50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1137376"/>
                  </a:ext>
                </a:extLst>
              </a:tr>
            </a:tbl>
          </a:graphicData>
        </a:graphic>
      </p:graphicFrame>
      <p:sp>
        <p:nvSpPr>
          <p:cNvPr id="5" name="Rectangle 4"/>
          <p:cNvSpPr/>
          <p:nvPr/>
        </p:nvSpPr>
        <p:spPr>
          <a:xfrm>
            <a:off x="1200343" y="496956"/>
            <a:ext cx="8936549" cy="548099"/>
          </a:xfrm>
          <a:prstGeom prst="rect">
            <a:avLst/>
          </a:prstGeom>
        </p:spPr>
        <p:txBody>
          <a:bodyPr wrap="none">
            <a:spAutoFit/>
          </a:bodyPr>
          <a:lstStyle/>
          <a:p>
            <a:pPr algn="just">
              <a:lnSpc>
                <a:spcPct val="115000"/>
              </a:lnSpc>
              <a:spcAft>
                <a:spcPts val="0"/>
              </a:spcAft>
            </a:pPr>
            <a:r>
              <a:rPr lang="vi-VN" sz="2800" b="1" dirty="0">
                <a:solidFill>
                  <a:srgbClr val="FF0000"/>
                </a:solidFill>
                <a:latin typeface="Times New Roman" panose="02020603050405020304" pitchFamily="18" charset="0"/>
                <a:ea typeface="Calibri" panose="020F0502020204030204" pitchFamily="34" charset="0"/>
              </a:rPr>
              <a:t>1. 2. </a:t>
            </a:r>
            <a:r>
              <a:rPr lang="vi-VN" sz="2800" b="1" dirty="0">
                <a:solidFill>
                  <a:srgbClr val="FF0000"/>
                </a:solidFill>
                <a:latin typeface="Times New Roman" panose="02020603050405020304" pitchFamily="18" charset="0"/>
                <a:ea typeface="MS Mincho"/>
              </a:rPr>
              <a:t>Yêu cầu đối với </a:t>
            </a:r>
            <a:r>
              <a:rPr lang="en-US" sz="2800" b="1" dirty="0" err="1">
                <a:solidFill>
                  <a:srgbClr val="FF0000"/>
                </a:solidFill>
                <a:latin typeface="Times New Roman" panose="02020603050405020304" pitchFamily="18" charset="0"/>
                <a:ea typeface="Calibri" panose="020F0502020204030204" pitchFamily="34" charset="0"/>
              </a:rPr>
              <a:t>bài</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văn</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phân</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tích</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một</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tác</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phẩm</a:t>
            </a:r>
            <a:r>
              <a:rPr lang="en-US" sz="2800" b="1" dirty="0">
                <a:solidFill>
                  <a:srgbClr val="FF0000"/>
                </a:solidFill>
                <a:latin typeface="Times New Roman" panose="02020603050405020304" pitchFamily="18" charset="0"/>
                <a:ea typeface="Calibri" panose="020F0502020204030204" pitchFamily="34" charset="0"/>
              </a:rPr>
              <a:t> </a:t>
            </a:r>
            <a:r>
              <a:rPr lang="en-US" sz="2800" b="1" dirty="0" err="1">
                <a:solidFill>
                  <a:srgbClr val="FF0000"/>
                </a:solidFill>
                <a:latin typeface="Times New Roman" panose="02020603050405020304" pitchFamily="18" charset="0"/>
                <a:ea typeface="Calibri" panose="020F0502020204030204" pitchFamily="34" charset="0"/>
              </a:rPr>
              <a:t>thơ</a:t>
            </a:r>
            <a:r>
              <a:rPr lang="en-US" sz="2800" b="1" dirty="0">
                <a:solidFill>
                  <a:srgbClr val="FF0000"/>
                </a:solidFill>
                <a:latin typeface="Times New Roman" panose="02020603050405020304" pitchFamily="18" charset="0"/>
                <a:ea typeface="Calibri" panose="020F0502020204030204" pitchFamily="34" charset="0"/>
              </a:rPr>
              <a:t>.</a:t>
            </a:r>
            <a:endParaRPr lang="en-US" sz="28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8786871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1417" y="-79513"/>
            <a:ext cx="9531627" cy="6937513"/>
          </a:xfrm>
        </p:spPr>
      </p:pic>
      <p:sp>
        <p:nvSpPr>
          <p:cNvPr id="5" name="TextBox 4"/>
          <p:cNvSpPr txBox="1"/>
          <p:nvPr/>
        </p:nvSpPr>
        <p:spPr>
          <a:xfrm>
            <a:off x="3041373" y="2459504"/>
            <a:ext cx="6251714" cy="1938992"/>
          </a:xfrm>
          <a:prstGeom prst="rect">
            <a:avLst/>
          </a:prstGeom>
          <a:noFill/>
        </p:spPr>
        <p:txBody>
          <a:bodyPr wrap="square" rtlCol="0">
            <a:spAutoFit/>
          </a:bodyPr>
          <a:lstStyle/>
          <a:p>
            <a:r>
              <a:rPr lang="pt-BR" sz="6000" b="1" dirty="0" smtClean="0">
                <a:latin typeface="Times New Roman" panose="02020603050405020304" pitchFamily="18" charset="0"/>
                <a:cs typeface="Times New Roman" panose="02020603050405020304" pitchFamily="18" charset="0"/>
              </a:rPr>
              <a:t>2. THỰC HÀNH</a:t>
            </a:r>
          </a:p>
          <a:p>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91251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84800410"/>
              </p:ext>
            </p:extLst>
          </p:nvPr>
        </p:nvGraphicFramePr>
        <p:xfrm>
          <a:off x="541392" y="875106"/>
          <a:ext cx="11109216" cy="5547360"/>
        </p:xfrm>
        <a:graphic>
          <a:graphicData uri="http://schemas.openxmlformats.org/drawingml/2006/table">
            <a:tbl>
              <a:tblPr firstRow="1" firstCol="1" bandRow="1">
                <a:tableStyleId>{E8B1032C-EA38-4F05-BA0D-38AFFFC7BED3}</a:tableStyleId>
              </a:tblPr>
              <a:tblGrid>
                <a:gridCol w="5554608">
                  <a:extLst>
                    <a:ext uri="{9D8B030D-6E8A-4147-A177-3AD203B41FA5}">
                      <a16:colId xmlns:a16="http://schemas.microsoft.com/office/drawing/2014/main" val="1118564179"/>
                    </a:ext>
                  </a:extLst>
                </a:gridCol>
                <a:gridCol w="5554608">
                  <a:extLst>
                    <a:ext uri="{9D8B030D-6E8A-4147-A177-3AD203B41FA5}">
                      <a16:colId xmlns:a16="http://schemas.microsoft.com/office/drawing/2014/main" val="964480976"/>
                    </a:ext>
                  </a:extLst>
                </a:gridCol>
              </a:tblGrid>
              <a:tr h="0">
                <a:tc gridSpan="2">
                  <a:txBody>
                    <a:bodyPr/>
                    <a:lstStyle/>
                    <a:p>
                      <a:pPr algn="ctr">
                        <a:lnSpc>
                          <a:spcPct val="130000"/>
                        </a:lnSpc>
                        <a:spcAft>
                          <a:spcPts val="0"/>
                        </a:spcAft>
                      </a:pPr>
                      <a:r>
                        <a:rPr lang="en-US" sz="2800" u="sng">
                          <a:effectLst/>
                          <a:latin typeface="Times New Roman" panose="02020603050405020304" pitchFamily="18" charset="0"/>
                          <a:cs typeface="Times New Roman" panose="02020603050405020304" pitchFamily="18" charset="0"/>
                        </a:rPr>
                        <a:t>Phiếu học tập 02:</a:t>
                      </a:r>
                      <a:r>
                        <a:rPr lang="en-US" sz="2800">
                          <a:effectLst/>
                          <a:latin typeface="Times New Roman" panose="02020603050405020304" pitchFamily="18" charset="0"/>
                          <a:cs typeface="Times New Roman" panose="02020603050405020304" pitchFamily="18" charset="0"/>
                        </a:rPr>
                        <a:t> Chuẩn bị</a:t>
                      </a:r>
                    </a:p>
                    <a:p>
                      <a:pPr>
                        <a:lnSpc>
                          <a:spcPct val="130000"/>
                        </a:lnSpc>
                        <a:spcAft>
                          <a:spcPts val="0"/>
                        </a:spcAft>
                      </a:pPr>
                      <a:r>
                        <a:rPr lang="en-US" sz="2800">
                          <a:effectLst/>
                          <a:latin typeface="Times New Roman" panose="02020603050405020304" pitchFamily="18" charset="0"/>
                          <a:cs typeface="Times New Roman" panose="02020603050405020304" pitchFamily="18" charset="0"/>
                        </a:rPr>
                        <a:t>Đọc kĩ đề bài, xác định yêu cầu của đề bài: Phân tích bài thơ “Khóc Dương Khuê” của Nguyễn Khuyến.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420359482"/>
                  </a:ext>
                </a:extLst>
              </a:tr>
              <a:tr h="0">
                <a:tc>
                  <a:txBody>
                    <a:bodyPr/>
                    <a:lstStyle/>
                    <a:p>
                      <a:pPr>
                        <a:lnSpc>
                          <a:spcPct val="130000"/>
                        </a:lnSpc>
                        <a:spcAft>
                          <a:spcPts val="0"/>
                        </a:spcAft>
                      </a:pPr>
                      <a:r>
                        <a:rPr lang="en-US" sz="2800" b="0">
                          <a:effectLst/>
                          <a:latin typeface="Times New Roman" panose="02020603050405020304" pitchFamily="18" charset="0"/>
                          <a:cs typeface="Times New Roman" panose="02020603050405020304" pitchFamily="18" charset="0"/>
                        </a:rPr>
                        <a:t>Dạng bài cần triển khai là gì?</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3934012"/>
                  </a:ext>
                </a:extLst>
              </a:tr>
              <a:tr h="0">
                <a:tc>
                  <a:txBody>
                    <a:bodyPr/>
                    <a:lstStyle/>
                    <a:p>
                      <a:pPr>
                        <a:lnSpc>
                          <a:spcPct val="130000"/>
                        </a:lnSpc>
                        <a:spcAft>
                          <a:spcPts val="0"/>
                        </a:spcAft>
                      </a:pPr>
                      <a:r>
                        <a:rPr lang="en-US" sz="2800" b="0">
                          <a:effectLst/>
                          <a:latin typeface="Times New Roman" panose="02020603050405020304" pitchFamily="18" charset="0"/>
                          <a:cs typeface="Times New Roman" panose="02020603050405020304" pitchFamily="18" charset="0"/>
                        </a:rPr>
                        <a:t>Xác định vấn đề mà đề bài yêu cầu người viết cần bàn luận là gì?</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a:t>
                      </a:r>
                    </a:p>
                    <a:p>
                      <a:pPr>
                        <a:lnSpc>
                          <a:spcPct val="130000"/>
                        </a:lnSpc>
                        <a:spcAft>
                          <a:spcPts val="0"/>
                        </a:spcAft>
                      </a:pPr>
                      <a:r>
                        <a:rPr lang="en-US"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0309317"/>
                  </a:ext>
                </a:extLst>
              </a:tr>
              <a:tr h="0">
                <a:tc>
                  <a:txBody>
                    <a:bodyPr/>
                    <a:lstStyle/>
                    <a:p>
                      <a:pPr>
                        <a:lnSpc>
                          <a:spcPct val="130000"/>
                        </a:lnSpc>
                        <a:spcAft>
                          <a:spcPts val="0"/>
                        </a:spcAft>
                      </a:pPr>
                      <a:r>
                        <a:rPr lang="en-US" sz="2800" b="0">
                          <a:effectLst/>
                          <a:latin typeface="Times New Roman" panose="02020603050405020304" pitchFamily="18" charset="0"/>
                          <a:cs typeface="Times New Roman" panose="02020603050405020304" pitchFamily="18" charset="0"/>
                        </a:rPr>
                        <a:t>Xác định chủ đề và một số nghệ thuật nổi bật trong bài thơ?</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a:t>
                      </a:r>
                    </a:p>
                    <a:p>
                      <a:pPr>
                        <a:lnSpc>
                          <a:spcPct val="130000"/>
                        </a:lnSpc>
                        <a:spcAft>
                          <a:spcPts val="0"/>
                        </a:spcAft>
                      </a:pPr>
                      <a:r>
                        <a:rPr lang="en-US"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0756358"/>
                  </a:ext>
                </a:extLst>
              </a:tr>
              <a:tr h="0">
                <a:tc>
                  <a:txBody>
                    <a:bodyPr/>
                    <a:lstStyle/>
                    <a:p>
                      <a:pPr>
                        <a:lnSpc>
                          <a:spcPct val="130000"/>
                        </a:lnSpc>
                        <a:spcAft>
                          <a:spcPts val="0"/>
                        </a:spcAft>
                      </a:pPr>
                      <a:r>
                        <a:rPr lang="en-US" sz="2800" b="0" dirty="0" err="1">
                          <a:effectLst/>
                          <a:latin typeface="Times New Roman" panose="02020603050405020304" pitchFamily="18" charset="0"/>
                          <a:cs typeface="Times New Roman" panose="02020603050405020304" pitchFamily="18" charset="0"/>
                        </a:rPr>
                        <a:t>Em</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dự</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định</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sẽ</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dùng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những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bằng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chứng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nào</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cho</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bài</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viết</a:t>
                      </a: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dirty="0">
                          <a:effectLst/>
                          <a:latin typeface="Times New Roman" panose="02020603050405020304" pitchFamily="18" charset="0"/>
                          <a:cs typeface="Times New Roman" panose="02020603050405020304" pitchFamily="18" charset="0"/>
                        </a:rPr>
                        <a:t>...........................................................</a:t>
                      </a:r>
                    </a:p>
                    <a:p>
                      <a:pPr>
                        <a:lnSpc>
                          <a:spcPct val="130000"/>
                        </a:lnSpc>
                        <a:spcAft>
                          <a:spcPts val="0"/>
                        </a:spcAft>
                      </a:pP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2270645"/>
                  </a:ext>
                </a:extLst>
              </a:tr>
            </a:tbl>
          </a:graphicData>
        </a:graphic>
      </p:graphicFrame>
    </p:spTree>
    <p:extLst>
      <p:ext uri="{BB962C8B-B14F-4D97-AF65-F5344CB8AC3E}">
        <p14:creationId xmlns:p14="http://schemas.microsoft.com/office/powerpoint/2010/main" val="19482573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26752759"/>
              </p:ext>
            </p:extLst>
          </p:nvPr>
        </p:nvGraphicFramePr>
        <p:xfrm>
          <a:off x="347868" y="672687"/>
          <a:ext cx="11062253" cy="6038088"/>
        </p:xfrm>
        <a:graphic>
          <a:graphicData uri="http://schemas.openxmlformats.org/drawingml/2006/table">
            <a:tbl>
              <a:tblPr firstRow="1" firstCol="1" bandRow="1">
                <a:tableStyleId>{E8B1032C-EA38-4F05-BA0D-38AFFFC7BED3}</a:tableStyleId>
              </a:tblPr>
              <a:tblGrid>
                <a:gridCol w="8468140">
                  <a:extLst>
                    <a:ext uri="{9D8B030D-6E8A-4147-A177-3AD203B41FA5}">
                      <a16:colId xmlns:a16="http://schemas.microsoft.com/office/drawing/2014/main" val="2166816917"/>
                    </a:ext>
                  </a:extLst>
                </a:gridCol>
                <a:gridCol w="2594113">
                  <a:extLst>
                    <a:ext uri="{9D8B030D-6E8A-4147-A177-3AD203B41FA5}">
                      <a16:colId xmlns:a16="http://schemas.microsoft.com/office/drawing/2014/main" val="60142549"/>
                    </a:ext>
                  </a:extLst>
                </a:gridCol>
              </a:tblGrid>
              <a:tr h="255961">
                <a:tc gridSpan="2">
                  <a:txBody>
                    <a:bodyPr/>
                    <a:lstStyle/>
                    <a:p>
                      <a:pPr algn="ctr">
                        <a:lnSpc>
                          <a:spcPct val="130000"/>
                        </a:lnSpc>
                        <a:spcAft>
                          <a:spcPts val="0"/>
                        </a:spcAft>
                      </a:pPr>
                      <a:r>
                        <a:rPr lang="en-US" sz="2800" dirty="0">
                          <a:effectLst/>
                          <a:latin typeface="Times New Roman" panose="02020603050405020304" pitchFamily="18" charset="0"/>
                          <a:cs typeface="Times New Roman" panose="02020603050405020304" pitchFamily="18" charset="0"/>
                        </a:rPr>
                        <a:t>PHIẾU HỌC TẬP 03- PHIẾU TÌM Ý</a:t>
                      </a:r>
                    </a:p>
                    <a:p>
                      <a:pPr algn="ct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Tìm</a:t>
                      </a:r>
                      <a:r>
                        <a:rPr lang="en-US" sz="2800" dirty="0">
                          <a:effectLst/>
                          <a:latin typeface="Times New Roman" panose="02020603050405020304" pitchFamily="18" charset="0"/>
                          <a:cs typeface="Times New Roman" panose="02020603050405020304" pitchFamily="18" charset="0"/>
                        </a:rPr>
                        <a:t> ý </a:t>
                      </a:r>
                      <a:r>
                        <a:rPr lang="en-US" sz="2800" dirty="0" err="1">
                          <a:effectLst/>
                          <a:latin typeface="Times New Roman" panose="02020603050405020304" pitchFamily="18" charset="0"/>
                          <a:cs typeface="Times New Roman" panose="02020603050405020304" pitchFamily="18" charset="0"/>
                        </a:rPr>
                        <a:t>cho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viết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Khóc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Dương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Khuê</a:t>
                      </a:r>
                      <a:r>
                        <a:rPr lang="en-US" sz="2800" dirty="0" smtClean="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hMerge="1">
                  <a:txBody>
                    <a:bodyPr/>
                    <a:lstStyle/>
                    <a:p>
                      <a:endParaRPr lang="en-US"/>
                    </a:p>
                  </a:txBody>
                  <a:tcPr/>
                </a:tc>
                <a:extLst>
                  <a:ext uri="{0D108BD9-81ED-4DB2-BD59-A6C34878D82A}">
                    <a16:rowId xmlns:a16="http://schemas.microsoft.com/office/drawing/2014/main" val="1198549007"/>
                  </a:ext>
                </a:extLst>
              </a:tr>
              <a:tr h="88733">
                <a:tc>
                  <a:txBody>
                    <a:bodyPr/>
                    <a:lstStyle/>
                    <a:p>
                      <a:pPr algn="ctr">
                        <a:lnSpc>
                          <a:spcPct val="130000"/>
                        </a:lnSpc>
                        <a:spcAft>
                          <a:spcPts val="0"/>
                        </a:spcAft>
                      </a:pPr>
                      <a:r>
                        <a:rPr lang="en-US" sz="2800">
                          <a:effectLst/>
                          <a:latin typeface="Times New Roman" panose="02020603050405020304" pitchFamily="18" charset="0"/>
                          <a:cs typeface="Times New Roman" panose="02020603050405020304" pitchFamily="18" charset="0"/>
                        </a:rPr>
                        <a:t> Định hướng</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a:txBody>
                    <a:bodyPr/>
                    <a:lstStyle/>
                    <a:p>
                      <a:pPr algn="ctr">
                        <a:lnSpc>
                          <a:spcPct val="130000"/>
                        </a:lnSpc>
                        <a:spcAft>
                          <a:spcPts val="0"/>
                        </a:spcAft>
                      </a:pPr>
                      <a:r>
                        <a:rPr lang="en-US" sz="2800">
                          <a:effectLst/>
                          <a:latin typeface="Times New Roman" panose="02020603050405020304" pitchFamily="18" charset="0"/>
                          <a:cs typeface="Times New Roman" panose="02020603050405020304" pitchFamily="18" charset="0"/>
                        </a:rPr>
                        <a:t>Dự kiến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extLst>
                  <a:ext uri="{0D108BD9-81ED-4DB2-BD59-A6C34878D82A}">
                    <a16:rowId xmlns:a16="http://schemas.microsoft.com/office/drawing/2014/main" val="2401266342"/>
                  </a:ext>
                </a:extLst>
              </a:tr>
              <a:tr h="443666">
                <a:tc>
                  <a:txBody>
                    <a:bodyPr/>
                    <a:lstStyle/>
                    <a:p>
                      <a:pPr algn="just">
                        <a:lnSpc>
                          <a:spcPct val="130000"/>
                        </a:lnSpc>
                        <a:spcAft>
                          <a:spcPts val="0"/>
                        </a:spcAft>
                      </a:pPr>
                      <a:r>
                        <a:rPr lang="en-US" sz="2800" b="0">
                          <a:effectLst/>
                          <a:latin typeface="Times New Roman" panose="02020603050405020304" pitchFamily="18" charset="0"/>
                          <a:cs typeface="Times New Roman" panose="02020603050405020304" pitchFamily="18" charset="0"/>
                        </a:rPr>
                        <a:t>1. Bối cảnh, đề tài và chủ đề của bài thơ là gì?</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a:txBody>
                    <a:bodyPr/>
                    <a:lstStyle/>
                    <a:p>
                      <a:pPr>
                        <a:lnSpc>
                          <a:spcPct val="130000"/>
                        </a:lnSpc>
                        <a:spcAft>
                          <a:spcPts val="0"/>
                        </a:spcAft>
                      </a:pPr>
                      <a:r>
                        <a:rPr lang="en-US" sz="2800" dirty="0" err="1">
                          <a:effectLst/>
                          <a:latin typeface="Times New Roman" panose="02020603050405020304" pitchFamily="18" charset="0"/>
                          <a:cs typeface="Times New Roman" panose="02020603050405020304" pitchFamily="18" charset="0"/>
                        </a:rPr>
                        <a:t>Bối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cảnh</a:t>
                      </a:r>
                      <a:r>
                        <a:rPr lang="en-US" sz="2800" dirty="0" smtClean="0">
                          <a:effectLst/>
                          <a:latin typeface="Times New Roman" panose="02020603050405020304" pitchFamily="18" charset="0"/>
                          <a:cs typeface="Times New Roman" panose="02020603050405020304" pitchFamily="18" charset="0"/>
                        </a:rPr>
                        <a:t>:…</a:t>
                      </a:r>
                    </a:p>
                    <a:p>
                      <a:pPr>
                        <a:lnSpc>
                          <a:spcPct val="130000"/>
                        </a:lnSpc>
                        <a:spcAft>
                          <a:spcPts val="0"/>
                        </a:spcAft>
                      </a:pPr>
                      <a:r>
                        <a:rPr lang="en-US" sz="2800" dirty="0" err="1" smtClean="0">
                          <a:effectLst/>
                          <a:latin typeface="Times New Roman" panose="02020603050405020304" pitchFamily="18" charset="0"/>
                          <a:cs typeface="Times New Roman" panose="02020603050405020304" pitchFamily="18" charset="0"/>
                        </a:rPr>
                        <a:t>Đề</a:t>
                      </a:r>
                      <a:r>
                        <a:rPr lang="en-US" sz="2800" dirty="0" smtClean="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tài</a:t>
                      </a:r>
                      <a:r>
                        <a:rPr lang="en-US" sz="2800" dirty="0" smtClean="0">
                          <a:effectLst/>
                          <a:latin typeface="Times New Roman" panose="02020603050405020304" pitchFamily="18" charset="0"/>
                          <a:cs typeface="Times New Roman" panose="02020603050405020304" pitchFamily="18" charset="0"/>
                        </a:rPr>
                        <a:t>:…</a:t>
                      </a:r>
                    </a:p>
                    <a:p>
                      <a:pPr>
                        <a:lnSpc>
                          <a:spcPct val="130000"/>
                        </a:lnSpc>
                        <a:spcAft>
                          <a:spcPts val="0"/>
                        </a:spcAft>
                      </a:pPr>
                      <a:r>
                        <a:rPr lang="en-US" sz="2800" dirty="0" err="1" smtClean="0">
                          <a:effectLst/>
                          <a:latin typeface="Times New Roman" panose="02020603050405020304" pitchFamily="18" charset="0"/>
                          <a:cs typeface="Times New Roman" panose="02020603050405020304" pitchFamily="18" charset="0"/>
                        </a:rPr>
                        <a:t>Chủ</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đề</a:t>
                      </a:r>
                      <a:r>
                        <a:rPr lang="en-US" sz="2800" dirty="0" smtClean="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extLst>
                  <a:ext uri="{0D108BD9-81ED-4DB2-BD59-A6C34878D82A}">
                    <a16:rowId xmlns:a16="http://schemas.microsoft.com/office/drawing/2014/main" val="1974016878"/>
                  </a:ext>
                </a:extLst>
              </a:tr>
              <a:tr h="1597197">
                <a:tc>
                  <a:txBody>
                    <a:bodyPr/>
                    <a:lstStyle/>
                    <a:p>
                      <a:pPr algn="just">
                        <a:lnSpc>
                          <a:spcPct val="130000"/>
                        </a:lnSpc>
                        <a:spcAft>
                          <a:spcPts val="0"/>
                        </a:spcAft>
                      </a:pPr>
                      <a:r>
                        <a:rPr lang="en-US" sz="2800" b="0" dirty="0">
                          <a:effectLst/>
                          <a:latin typeface="Times New Roman" panose="02020603050405020304" pitchFamily="18" charset="0"/>
                          <a:cs typeface="Times New Roman" panose="02020603050405020304" pitchFamily="18" charset="0"/>
                        </a:rPr>
                        <a:t>2. </a:t>
                      </a:r>
                      <a:r>
                        <a:rPr lang="en-US" sz="2800" b="0" dirty="0" err="1">
                          <a:effectLst/>
                          <a:latin typeface="Times New Roman" panose="02020603050405020304" pitchFamily="18" charset="0"/>
                          <a:cs typeface="Times New Roman" panose="02020603050405020304" pitchFamily="18" charset="0"/>
                        </a:rPr>
                        <a:t>Nghệ</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thuật</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của</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bài</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thơ</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có</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gì</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đặc</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sắc</a:t>
                      </a:r>
                      <a:r>
                        <a:rPr lang="en-US" sz="2800" b="0" dirty="0">
                          <a:effectLst/>
                          <a:latin typeface="Times New Roman" panose="02020603050405020304" pitchFamily="18" charset="0"/>
                          <a:cs typeface="Times New Roman" panose="02020603050405020304" pitchFamily="18" charset="0"/>
                        </a:rPr>
                        <a:t>?</a:t>
                      </a:r>
                    </a:p>
                    <a:p>
                      <a:pPr algn="just">
                        <a:lnSpc>
                          <a:spcPct val="130000"/>
                        </a:lnSpc>
                        <a:spcAft>
                          <a:spcPts val="0"/>
                        </a:spcAft>
                      </a:pP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Thể</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thơ</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và</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đặc</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điểm</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vần</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nhịp</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của</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thể</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thơ</a:t>
                      </a:r>
                      <a:r>
                        <a:rPr lang="en-US" sz="2800" b="0" dirty="0">
                          <a:effectLst/>
                          <a:latin typeface="Times New Roman" panose="02020603050405020304" pitchFamily="18" charset="0"/>
                          <a:cs typeface="Times New Roman" panose="02020603050405020304" pitchFamily="18" charset="0"/>
                        </a:rPr>
                        <a:t>?</a:t>
                      </a:r>
                    </a:p>
                    <a:p>
                      <a:pPr algn="just">
                        <a:lnSpc>
                          <a:spcPct val="130000"/>
                        </a:lnSpc>
                        <a:spcAft>
                          <a:spcPts val="0"/>
                        </a:spcAft>
                      </a:pP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Nhân</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vật</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trữ</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tình</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và</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cảm</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hứng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chủ</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đạo</a:t>
                      </a:r>
                      <a:r>
                        <a:rPr lang="en-US" sz="2800" b="0" dirty="0">
                          <a:effectLst/>
                          <a:latin typeface="Times New Roman" panose="02020603050405020304" pitchFamily="18" charset="0"/>
                          <a:cs typeface="Times New Roman" panose="02020603050405020304" pitchFamily="18" charset="0"/>
                        </a:rPr>
                        <a:t> </a:t>
                      </a:r>
                      <a:r>
                        <a:rPr lang="en-US" sz="2800" b="0" dirty="0" err="1" smtClean="0">
                          <a:effectLst/>
                          <a:latin typeface="Times New Roman" panose="02020603050405020304" pitchFamily="18" charset="0"/>
                          <a:cs typeface="Times New Roman" panose="02020603050405020304" pitchFamily="18" charset="0"/>
                        </a:rPr>
                        <a:t>là</a:t>
                      </a:r>
                      <a:r>
                        <a:rPr lang="en-US" sz="2800" b="0" dirty="0" smtClean="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gì</a:t>
                      </a:r>
                      <a:r>
                        <a:rPr lang="en-US" sz="2800" b="0" dirty="0">
                          <a:effectLst/>
                          <a:latin typeface="Times New Roman" panose="02020603050405020304" pitchFamily="18" charset="0"/>
                          <a:cs typeface="Times New Roman" panose="02020603050405020304" pitchFamily="18" charset="0"/>
                        </a:rPr>
                        <a:t>?</a:t>
                      </a:r>
                    </a:p>
                    <a:p>
                      <a:pPr>
                        <a:lnSpc>
                          <a:spcPct val="130000"/>
                        </a:lnSpc>
                        <a:spcAft>
                          <a:spcPts val="0"/>
                        </a:spcAft>
                      </a:pP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Giọng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điệu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chủ</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đạo</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của</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bài</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thơ</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là</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gì</a:t>
                      </a:r>
                      <a:r>
                        <a:rPr lang="en-US" sz="2800" b="0" dirty="0">
                          <a:effectLst/>
                          <a:latin typeface="Times New Roman" panose="02020603050405020304" pitchFamily="18" charset="0"/>
                          <a:cs typeface="Times New Roman" panose="02020603050405020304" pitchFamily="18" charset="0"/>
                        </a:rPr>
                        <a:t>?</a:t>
                      </a:r>
                    </a:p>
                    <a:p>
                      <a:pPr>
                        <a:lnSpc>
                          <a:spcPct val="130000"/>
                        </a:lnSpc>
                        <a:spcAft>
                          <a:spcPts val="0"/>
                        </a:spcAft>
                      </a:pP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Những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biện</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pháp</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từ</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nào</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đã</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được</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sử</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dụng</a:t>
                      </a: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a:txBody>
                    <a:bodyPr/>
                    <a:lstStyle/>
                    <a:p>
                      <a:pPr>
                        <a:lnSpc>
                          <a:spcPct val="115000"/>
                        </a:lnSpc>
                        <a:spcAft>
                          <a:spcPts val="0"/>
                        </a:spcAft>
                      </a:pPr>
                      <a:endParaRPr lang="en-US" sz="2800" dirty="0">
                        <a:effectLst/>
                        <a:latin typeface="Times New Roman" panose="02020603050405020304" pitchFamily="18" charset="0"/>
                        <a:cs typeface="Times New Roman" panose="02020603050405020304" pitchFamily="18" charset="0"/>
                      </a:endParaRPr>
                    </a:p>
                  </a:txBody>
                  <a:tcPr marL="21940" marR="21940" marT="0" marB="0"/>
                </a:tc>
                <a:extLst>
                  <a:ext uri="{0D108BD9-81ED-4DB2-BD59-A6C34878D82A}">
                    <a16:rowId xmlns:a16="http://schemas.microsoft.com/office/drawing/2014/main" val="2391476677"/>
                  </a:ext>
                </a:extLst>
              </a:tr>
            </a:tbl>
          </a:graphicData>
        </a:graphic>
      </p:graphicFrame>
    </p:spTree>
    <p:extLst>
      <p:ext uri="{BB962C8B-B14F-4D97-AF65-F5344CB8AC3E}">
        <p14:creationId xmlns:p14="http://schemas.microsoft.com/office/powerpoint/2010/main" val="27022747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1417" y="-79513"/>
            <a:ext cx="9531627" cy="6937513"/>
          </a:xfrm>
        </p:spPr>
      </p:pic>
      <p:sp>
        <p:nvSpPr>
          <p:cNvPr id="5" name="TextBox 4"/>
          <p:cNvSpPr txBox="1"/>
          <p:nvPr/>
        </p:nvSpPr>
        <p:spPr>
          <a:xfrm>
            <a:off x="3588027" y="2603116"/>
            <a:ext cx="5317435" cy="1015663"/>
          </a:xfrm>
          <a:prstGeom prst="rect">
            <a:avLst/>
          </a:prstGeom>
          <a:noFill/>
        </p:spPr>
        <p:txBody>
          <a:bodyPr wrap="square" rtlCol="0">
            <a:spAutoFit/>
          </a:bodyPr>
          <a:lstStyle/>
          <a:p>
            <a:r>
              <a:rPr lang="pt-BR" sz="6000" b="1" dirty="0">
                <a:latin typeface="Times New Roman" panose="02020603050405020304" pitchFamily="18" charset="0"/>
                <a:cs typeface="Times New Roman" panose="02020603050405020304" pitchFamily="18" charset="0"/>
              </a:rPr>
              <a:t>KHỞI ĐỘNG</a:t>
            </a:r>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051481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15351083"/>
              </p:ext>
            </p:extLst>
          </p:nvPr>
        </p:nvGraphicFramePr>
        <p:xfrm>
          <a:off x="357808" y="394391"/>
          <a:ext cx="11062253" cy="5974080"/>
        </p:xfrm>
        <a:graphic>
          <a:graphicData uri="http://schemas.openxmlformats.org/drawingml/2006/table">
            <a:tbl>
              <a:tblPr firstRow="1" firstCol="1" bandRow="1">
                <a:tableStyleId>{E8B1032C-EA38-4F05-BA0D-38AFFFC7BED3}</a:tableStyleId>
              </a:tblPr>
              <a:tblGrid>
                <a:gridCol w="7404653">
                  <a:extLst>
                    <a:ext uri="{9D8B030D-6E8A-4147-A177-3AD203B41FA5}">
                      <a16:colId xmlns:a16="http://schemas.microsoft.com/office/drawing/2014/main" val="2166816917"/>
                    </a:ext>
                  </a:extLst>
                </a:gridCol>
                <a:gridCol w="3657600">
                  <a:extLst>
                    <a:ext uri="{9D8B030D-6E8A-4147-A177-3AD203B41FA5}">
                      <a16:colId xmlns:a16="http://schemas.microsoft.com/office/drawing/2014/main" val="60142549"/>
                    </a:ext>
                  </a:extLst>
                </a:gridCol>
              </a:tblGrid>
              <a:tr h="255961">
                <a:tc gridSpan="2">
                  <a:txBody>
                    <a:bodyPr/>
                    <a:lstStyle/>
                    <a:p>
                      <a:pPr algn="ctr">
                        <a:lnSpc>
                          <a:spcPct val="130000"/>
                        </a:lnSpc>
                        <a:spcAft>
                          <a:spcPts val="0"/>
                        </a:spcAft>
                      </a:pPr>
                      <a:r>
                        <a:rPr lang="en-US" sz="2800" dirty="0">
                          <a:effectLst/>
                          <a:latin typeface="Times New Roman" panose="02020603050405020304" pitchFamily="18" charset="0"/>
                          <a:cs typeface="Times New Roman" panose="02020603050405020304" pitchFamily="18" charset="0"/>
                        </a:rPr>
                        <a:t>PHIẾU HỌC TẬP 03- PHIẾU TÌM Ý</a:t>
                      </a:r>
                    </a:p>
                    <a:p>
                      <a:pPr algn="ct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Tìm</a:t>
                      </a:r>
                      <a:r>
                        <a:rPr lang="en-US" sz="2800" dirty="0">
                          <a:effectLst/>
                          <a:latin typeface="Times New Roman" panose="02020603050405020304" pitchFamily="18" charset="0"/>
                          <a:cs typeface="Times New Roman" panose="02020603050405020304" pitchFamily="18" charset="0"/>
                        </a:rPr>
                        <a:t> ý </a:t>
                      </a:r>
                      <a:r>
                        <a:rPr lang="en-US" sz="2800" dirty="0" err="1">
                          <a:effectLst/>
                          <a:latin typeface="Times New Roman" panose="02020603050405020304" pitchFamily="18" charset="0"/>
                          <a:cs typeface="Times New Roman" panose="02020603050405020304" pitchFamily="18" charset="0"/>
                        </a:rPr>
                        <a:t>cho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viết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Khóc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Dương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Khuê</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Nguyễn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Khuyến</a:t>
                      </a:r>
                      <a:r>
                        <a:rPr lang="en-US" sz="2800" dirty="0" smtClean="0">
                          <a:effectLst/>
                          <a:latin typeface="Times New Roman" panose="02020603050405020304" pitchFamily="18" charset="0"/>
                          <a:cs typeface="Times New Roman" panose="02020603050405020304" pitchFamily="18" charset="0"/>
                        </a:rPr>
                        <a:t>.</a:t>
                      </a: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hMerge="1">
                  <a:txBody>
                    <a:bodyPr/>
                    <a:lstStyle/>
                    <a:p>
                      <a:endParaRPr lang="en-US"/>
                    </a:p>
                  </a:txBody>
                  <a:tcPr/>
                </a:tc>
                <a:extLst>
                  <a:ext uri="{0D108BD9-81ED-4DB2-BD59-A6C34878D82A}">
                    <a16:rowId xmlns:a16="http://schemas.microsoft.com/office/drawing/2014/main" val="1198549007"/>
                  </a:ext>
                </a:extLst>
              </a:tr>
              <a:tr h="88733">
                <a:tc>
                  <a:txBody>
                    <a:bodyPr/>
                    <a:lstStyle/>
                    <a:p>
                      <a:pPr algn="ctr">
                        <a:lnSpc>
                          <a:spcPct val="130000"/>
                        </a:lnSpc>
                        <a:spcAft>
                          <a:spcPts val="0"/>
                        </a:spcAft>
                      </a:pPr>
                      <a:r>
                        <a:rPr lang="en-US" sz="2800">
                          <a:effectLst/>
                          <a:latin typeface="Times New Roman" panose="02020603050405020304" pitchFamily="18" charset="0"/>
                          <a:cs typeface="Times New Roman" panose="02020603050405020304" pitchFamily="18" charset="0"/>
                        </a:rPr>
                        <a:t> Định hướng</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a:txBody>
                    <a:bodyPr/>
                    <a:lstStyle/>
                    <a:p>
                      <a:pPr algn="ctr">
                        <a:lnSpc>
                          <a:spcPct val="130000"/>
                        </a:lnSpc>
                        <a:spcAft>
                          <a:spcPts val="0"/>
                        </a:spcAft>
                      </a:pPr>
                      <a:r>
                        <a:rPr lang="en-US" sz="2800" b="1" dirty="0" err="1">
                          <a:effectLst/>
                          <a:latin typeface="Times New Roman" panose="02020603050405020304" pitchFamily="18" charset="0"/>
                          <a:cs typeface="Times New Roman" panose="02020603050405020304" pitchFamily="18" charset="0"/>
                        </a:rPr>
                        <a:t>Dự</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kiến</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extLst>
                  <a:ext uri="{0D108BD9-81ED-4DB2-BD59-A6C34878D82A}">
                    <a16:rowId xmlns:a16="http://schemas.microsoft.com/office/drawing/2014/main" val="2401266342"/>
                  </a:ext>
                </a:extLst>
              </a:tr>
              <a:tr h="470968">
                <a:tc>
                  <a:txBody>
                    <a:bodyPr/>
                    <a:lstStyle/>
                    <a:p>
                      <a:pPr algn="just">
                        <a:lnSpc>
                          <a:spcPct val="130000"/>
                        </a:lnSpc>
                        <a:spcAft>
                          <a:spcPts val="0"/>
                        </a:spcAft>
                      </a:pPr>
                      <a:r>
                        <a:rPr lang="en-US" sz="2800" b="0" dirty="0">
                          <a:effectLst/>
                          <a:latin typeface="Times New Roman" panose="02020603050405020304" pitchFamily="18" charset="0"/>
                          <a:cs typeface="Times New Roman" panose="02020603050405020304" pitchFamily="18" charset="0"/>
                        </a:rPr>
                        <a:t>3. </a:t>
                      </a:r>
                      <a:r>
                        <a:rPr lang="en-US" sz="2800" b="0" dirty="0" err="1">
                          <a:effectLst/>
                          <a:latin typeface="Times New Roman" panose="02020603050405020304" pitchFamily="18" charset="0"/>
                          <a:cs typeface="Times New Roman" panose="02020603050405020304" pitchFamily="18" charset="0"/>
                        </a:rPr>
                        <a:t>Các</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hình</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thức</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nghệ</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thuật</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trên</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đã</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làm</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rõ</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cho</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chủ</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đề</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bài</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thơ</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như</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thế</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nào</a:t>
                      </a: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a:txBody>
                    <a:bodyPr/>
                    <a:lstStyle/>
                    <a:p>
                      <a:pPr>
                        <a:lnSpc>
                          <a:spcPct val="115000"/>
                        </a:lnSpc>
                        <a:spcAft>
                          <a:spcPts val="0"/>
                        </a:spcAf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1940" marR="21940" marT="0" marB="0"/>
                </a:tc>
                <a:extLst>
                  <a:ext uri="{0D108BD9-81ED-4DB2-BD59-A6C34878D82A}">
                    <a16:rowId xmlns:a16="http://schemas.microsoft.com/office/drawing/2014/main" val="4029589313"/>
                  </a:ext>
                </a:extLst>
              </a:tr>
              <a:tr h="621132">
                <a:tc>
                  <a:txBody>
                    <a:bodyPr/>
                    <a:lstStyle/>
                    <a:p>
                      <a:pPr algn="just">
                        <a:lnSpc>
                          <a:spcPct val="130000"/>
                        </a:lnSpc>
                        <a:spcAft>
                          <a:spcPts val="0"/>
                        </a:spcAft>
                      </a:pPr>
                      <a:r>
                        <a:rPr lang="en-US" sz="2800" b="0">
                          <a:effectLst/>
                          <a:latin typeface="Times New Roman" panose="02020603050405020304" pitchFamily="18" charset="0"/>
                          <a:cs typeface="Times New Roman" panose="02020603050405020304" pitchFamily="18" charset="0"/>
                        </a:rPr>
                        <a:t>4. Qua bài thơ, có thể thấy tinh thần, tình cảm, thái độ của người viết với người bạn như thế nào?</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a:txBody>
                    <a:bodyPr/>
                    <a:lstStyle/>
                    <a:p>
                      <a:pPr>
                        <a:lnSpc>
                          <a:spcPct val="115000"/>
                        </a:lnSpc>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1940" marR="21940" marT="0" marB="0"/>
                </a:tc>
                <a:extLst>
                  <a:ext uri="{0D108BD9-81ED-4DB2-BD59-A6C34878D82A}">
                    <a16:rowId xmlns:a16="http://schemas.microsoft.com/office/drawing/2014/main" val="3330474763"/>
                  </a:ext>
                </a:extLst>
              </a:tr>
              <a:tr h="313979">
                <a:tc>
                  <a:txBody>
                    <a:bodyPr/>
                    <a:lstStyle/>
                    <a:p>
                      <a:pPr algn="just">
                        <a:lnSpc>
                          <a:spcPct val="130000"/>
                        </a:lnSpc>
                        <a:spcAft>
                          <a:spcPts val="0"/>
                        </a:spcAft>
                      </a:pPr>
                      <a:r>
                        <a:rPr lang="en-US" sz="2800" b="0">
                          <a:effectLst/>
                          <a:latin typeface="Times New Roman" panose="02020603050405020304" pitchFamily="18" charset="0"/>
                          <a:cs typeface="Times New Roman" panose="02020603050405020304" pitchFamily="18" charset="0"/>
                        </a:rPr>
                        <a:t>5. Có thể học được gì về tình bạn từ bài thơ?</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a:txBody>
                    <a:bodyPr/>
                    <a:lstStyle/>
                    <a:p>
                      <a:pPr>
                        <a:lnSpc>
                          <a:spcPct val="115000"/>
                        </a:lnSpc>
                        <a:spcAft>
                          <a:spcPts val="0"/>
                        </a:spcAf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1940" marR="21940" marT="0" marB="0"/>
                </a:tc>
                <a:extLst>
                  <a:ext uri="{0D108BD9-81ED-4DB2-BD59-A6C34878D82A}">
                    <a16:rowId xmlns:a16="http://schemas.microsoft.com/office/drawing/2014/main" val="4214627250"/>
                  </a:ext>
                </a:extLst>
              </a:tr>
              <a:tr h="559701">
                <a:tc>
                  <a:txBody>
                    <a:bodyPr/>
                    <a:lstStyle/>
                    <a:p>
                      <a:pPr algn="just">
                        <a:lnSpc>
                          <a:spcPct val="130000"/>
                        </a:lnSpc>
                        <a:spcAft>
                          <a:spcPts val="0"/>
                        </a:spcAft>
                      </a:pPr>
                      <a:r>
                        <a:rPr lang="en-US" sz="2800" b="0" dirty="0">
                          <a:effectLst/>
                          <a:latin typeface="Times New Roman" panose="02020603050405020304" pitchFamily="18" charset="0"/>
                          <a:cs typeface="Times New Roman" panose="02020603050405020304" pitchFamily="18" charset="0"/>
                        </a:rPr>
                        <a:t>6. </a:t>
                      </a:r>
                      <a:r>
                        <a:rPr lang="en-US" sz="2800" b="0" dirty="0" err="1">
                          <a:effectLst/>
                          <a:latin typeface="Times New Roman" panose="02020603050405020304" pitchFamily="18" charset="0"/>
                          <a:cs typeface="Times New Roman" panose="02020603050405020304" pitchFamily="18" charset="0"/>
                        </a:rPr>
                        <a:t>Đánh</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giá</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được</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thành</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công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của</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bài</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thơ</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về</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nghệ</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thuật</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nội</a:t>
                      </a:r>
                      <a:r>
                        <a:rPr lang="en-US" sz="2800" b="0" dirty="0">
                          <a:effectLst/>
                          <a:latin typeface="Times New Roman" panose="02020603050405020304" pitchFamily="18" charset="0"/>
                          <a:cs typeface="Times New Roman" panose="02020603050405020304" pitchFamily="18" charset="0"/>
                        </a:rPr>
                        <a:t> dung, </a:t>
                      </a:r>
                      <a:r>
                        <a:rPr lang="en-US" sz="2800" b="0" dirty="0" err="1">
                          <a:effectLst/>
                          <a:latin typeface="Times New Roman" panose="02020603050405020304" pitchFamily="18" charset="0"/>
                          <a:cs typeface="Times New Roman" panose="02020603050405020304" pitchFamily="18" charset="0"/>
                        </a:rPr>
                        <a:t>đề</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tài</a:t>
                      </a:r>
                      <a:r>
                        <a:rPr lang="en-US" sz="2800" b="0" dirty="0">
                          <a:effectLst/>
                          <a:latin typeface="Times New Roman" panose="02020603050405020304" pitchFamily="18" charset="0"/>
                          <a:cs typeface="Times New Roman" panose="02020603050405020304" pitchFamily="18" charset="0"/>
                        </a:rPr>
                        <a:t>, ...)</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tc>
                  <a:txBody>
                    <a:bodyPr/>
                    <a:lstStyle/>
                    <a:p>
                      <a:pPr>
                        <a:lnSpc>
                          <a:spcPct val="115000"/>
                        </a:lnSpc>
                        <a:spcAft>
                          <a:spcPts val="0"/>
                        </a:spcAft>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1940" marR="21940" marT="0" marB="0"/>
                </a:tc>
                <a:extLst>
                  <a:ext uri="{0D108BD9-81ED-4DB2-BD59-A6C34878D82A}">
                    <a16:rowId xmlns:a16="http://schemas.microsoft.com/office/drawing/2014/main" val="2995118029"/>
                  </a:ext>
                </a:extLst>
              </a:tr>
            </a:tbl>
          </a:graphicData>
        </a:graphic>
      </p:graphicFrame>
    </p:spTree>
    <p:extLst>
      <p:ext uri="{BB962C8B-B14F-4D97-AF65-F5344CB8AC3E}">
        <p14:creationId xmlns:p14="http://schemas.microsoft.com/office/powerpoint/2010/main" val="29833979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613334774"/>
              </p:ext>
            </p:extLst>
          </p:nvPr>
        </p:nvGraphicFramePr>
        <p:xfrm>
          <a:off x="447260" y="241686"/>
          <a:ext cx="11509513" cy="6656832"/>
        </p:xfrm>
        <a:graphic>
          <a:graphicData uri="http://schemas.openxmlformats.org/drawingml/2006/table">
            <a:tbl>
              <a:tblPr firstRow="1" firstCol="1" bandRow="1">
                <a:tableStyleId>{E8B1032C-EA38-4F05-BA0D-38AFFFC7BED3}</a:tableStyleId>
              </a:tblPr>
              <a:tblGrid>
                <a:gridCol w="1294306">
                  <a:extLst>
                    <a:ext uri="{9D8B030D-6E8A-4147-A177-3AD203B41FA5}">
                      <a16:colId xmlns:a16="http://schemas.microsoft.com/office/drawing/2014/main" val="3080870386"/>
                    </a:ext>
                  </a:extLst>
                </a:gridCol>
                <a:gridCol w="10215207">
                  <a:extLst>
                    <a:ext uri="{9D8B030D-6E8A-4147-A177-3AD203B41FA5}">
                      <a16:colId xmlns:a16="http://schemas.microsoft.com/office/drawing/2014/main" val="2957031331"/>
                    </a:ext>
                  </a:extLst>
                </a:gridCol>
              </a:tblGrid>
              <a:tr h="511922">
                <a:tc gridSpan="2">
                  <a:txBody>
                    <a:bodyPr/>
                    <a:lstStyle/>
                    <a:p>
                      <a:pPr algn="ctr">
                        <a:lnSpc>
                          <a:spcPct val="130000"/>
                        </a:lnSpc>
                        <a:spcAft>
                          <a:spcPts val="0"/>
                        </a:spcAft>
                      </a:pPr>
                      <a:r>
                        <a:rPr lang="vi-VN" sz="2800" spc="-20" dirty="0">
                          <a:effectLst/>
                          <a:latin typeface="Times New Roman" panose="02020603050405020304" pitchFamily="18" charset="0"/>
                          <a:cs typeface="Times New Roman" panose="02020603050405020304" pitchFamily="18" charset="0"/>
                        </a:rPr>
                        <a:t>P</a:t>
                      </a:r>
                      <a:r>
                        <a:rPr lang="en-US" sz="2800" spc="-20" dirty="0">
                          <a:effectLst/>
                          <a:latin typeface="Times New Roman" panose="02020603050405020304" pitchFamily="18" charset="0"/>
                          <a:cs typeface="Times New Roman" panose="02020603050405020304" pitchFamily="18" charset="0"/>
                        </a:rPr>
                        <a:t>HIẾU HỌC TẬP SỐ 04</a:t>
                      </a:r>
                      <a:r>
                        <a:rPr lang="vi-VN" sz="2800" dirty="0">
                          <a:effectLst/>
                          <a:latin typeface="Times New Roman" panose="02020603050405020304" pitchFamily="18" charset="0"/>
                          <a:cs typeface="Times New Roman" panose="02020603050405020304" pitchFamily="18" charset="0"/>
                        </a:rPr>
                        <a:t>: Phiếu lập dàn ý</a:t>
                      </a:r>
                      <a:endParaRPr lang="en-US" sz="2800" dirty="0">
                        <a:effectLst/>
                        <a:latin typeface="Times New Roman" panose="02020603050405020304" pitchFamily="18" charset="0"/>
                        <a:cs typeface="Times New Roman" panose="02020603050405020304" pitchFamily="18" charset="0"/>
                      </a:endParaRPr>
                    </a:p>
                    <a:p>
                      <a:pPr algn="ctr">
                        <a:lnSpc>
                          <a:spcPct val="130000"/>
                        </a:lnSpc>
                        <a:spcAft>
                          <a:spcPts val="0"/>
                        </a:spcAft>
                      </a:pPr>
                      <a:r>
                        <a:rPr lang="vi-VN" sz="2800" dirty="0">
                          <a:effectLst/>
                          <a:latin typeface="Times New Roman" panose="02020603050405020304" pitchFamily="18" charset="0"/>
                          <a:cs typeface="Times New Roman" panose="02020603050405020304" pitchFamily="18" charset="0"/>
                        </a:rPr>
                        <a:t>(Sắp xếp các ý đã tìm được theo bố cục ba phần)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267541098"/>
                  </a:ext>
                </a:extLst>
              </a:tr>
              <a:tr h="255961">
                <a:tc>
                  <a:txBody>
                    <a:bodyPr/>
                    <a:lstStyle/>
                    <a:p>
                      <a:pPr algn="ctr">
                        <a:lnSpc>
                          <a:spcPct val="130000"/>
                        </a:lnSpc>
                        <a:spcAft>
                          <a:spcPts val="0"/>
                        </a:spcAft>
                      </a:pPr>
                      <a:r>
                        <a:rPr lang="en-US" sz="2800">
                          <a:effectLst/>
                          <a:latin typeface="Times New Roman" panose="02020603050405020304" pitchFamily="18" charset="0"/>
                          <a:cs typeface="Times New Roman" panose="02020603050405020304" pitchFamily="18" charset="0"/>
                        </a:rPr>
                        <a:t>Mở </a:t>
                      </a:r>
                      <a:r>
                        <a:rPr lang="vi-VN" sz="2800">
                          <a:effectLst/>
                          <a:latin typeface="Times New Roman" panose="02020603050405020304" pitchFamily="18" charset="0"/>
                          <a:cs typeface="Times New Roman" panose="02020603050405020304" pitchFamily="18" charset="0"/>
                        </a:rPr>
                        <a:t>bài</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Giới thiệu khái quát về đề tài và giá trị của bài thơ “Khóc Dương Khuê”.</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177817"/>
                  </a:ext>
                </a:extLst>
              </a:tr>
              <a:tr h="3071533">
                <a:tc>
                  <a:txBody>
                    <a:bodyPr/>
                    <a:lstStyle/>
                    <a:p>
                      <a:pPr algn="ctr">
                        <a:lnSpc>
                          <a:spcPct val="130000"/>
                        </a:lnSpc>
                        <a:spcAft>
                          <a:spcPts val="0"/>
                        </a:spcAft>
                      </a:pPr>
                      <a:r>
                        <a:rPr lang="en-US" sz="2800">
                          <a:effectLst/>
                          <a:latin typeface="Times New Roman" panose="02020603050405020304" pitchFamily="18" charset="0"/>
                          <a:cs typeface="Times New Roman" panose="02020603050405020304" pitchFamily="18" charset="0"/>
                        </a:rPr>
                        <a:t>Thân </a:t>
                      </a:r>
                      <a:r>
                        <a:rPr lang="vi-VN" sz="2800">
                          <a:effectLst/>
                          <a:latin typeface="Times New Roman" panose="02020603050405020304" pitchFamily="18" charset="0"/>
                          <a:cs typeface="Times New Roman" panose="02020603050405020304" pitchFamily="18" charset="0"/>
                        </a:rPr>
                        <a:t>bài</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spcAft>
                          <a:spcPts val="0"/>
                        </a:spcAft>
                        <a:tabLst>
                          <a:tab pos="5376545" algn="l"/>
                        </a:tabLst>
                      </a:pPr>
                      <a:r>
                        <a:rPr lang="vi-VN" sz="2800" dirty="0">
                          <a:effectLst/>
                          <a:latin typeface="Times New Roman" panose="02020603050405020304" pitchFamily="18" charset="0"/>
                          <a:cs typeface="Times New Roman" panose="02020603050405020304" pitchFamily="18" charset="0"/>
                        </a:rPr>
                        <a:t>1. Nêu </a:t>
                      </a:r>
                      <a:r>
                        <a:rPr lang="en-US" sz="2800" dirty="0" err="1">
                          <a:effectLst/>
                          <a:latin typeface="Times New Roman" panose="02020603050405020304" pitchFamily="18" charset="0"/>
                          <a:cs typeface="Times New Roman" panose="02020603050405020304" pitchFamily="18" charset="0"/>
                        </a:rPr>
                        <a:t>bối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cảnh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kiện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tạo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nguồn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xúc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giả</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viết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a:t>
                      </a:r>
                    </a:p>
                    <a:p>
                      <a:pPr algn="just">
                        <a:lnSpc>
                          <a:spcPct val="130000"/>
                        </a:lnSpc>
                        <a:spcAft>
                          <a:spcPts val="0"/>
                        </a:spcAft>
                        <a:tabLst>
                          <a:tab pos="5376545" algn="l"/>
                        </a:tabLst>
                      </a:pPr>
                      <a:r>
                        <a:rPr lang="vi-VN" sz="2800" dirty="0">
                          <a:effectLst/>
                          <a:latin typeface="Times New Roman" panose="02020603050405020304" pitchFamily="18" charset="0"/>
                          <a:cs typeface="Times New Roman" panose="02020603050405020304" pitchFamily="18" charset="0"/>
                        </a:rPr>
                        <a:t>2. </a:t>
                      </a:r>
                      <a:r>
                        <a:rPr lang="en-US" sz="2800" dirty="0" err="1">
                          <a:effectLst/>
                          <a:latin typeface="Times New Roman" panose="02020603050405020304" pitchFamily="18" charset="0"/>
                          <a:cs typeface="Times New Roman" panose="02020603050405020304" pitchFamily="18" charset="0"/>
                        </a:rPr>
                        <a:t>Chủ</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xúc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chủ</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đạo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a:t>
                      </a:r>
                    </a:p>
                    <a:p>
                      <a:pPr algn="just">
                        <a:lnSpc>
                          <a:spcPct val="130000"/>
                        </a:lnSpc>
                        <a:spcAft>
                          <a:spcPts val="0"/>
                        </a:spcAft>
                        <a:tabLst>
                          <a:tab pos="5376545" algn="l"/>
                        </a:tabLst>
                      </a:pPr>
                      <a:r>
                        <a:rPr lang="en-US" sz="2800" dirty="0">
                          <a:effectLst/>
                          <a:latin typeface="Times New Roman" panose="02020603050405020304" pitchFamily="18" charset="0"/>
                          <a:cs typeface="Times New Roman" panose="02020603050405020304" pitchFamily="18" charset="0"/>
                        </a:rPr>
                        <a:t>3. </a:t>
                      </a:r>
                      <a:r>
                        <a:rPr lang="en-US" sz="2800" dirty="0" err="1">
                          <a:effectLst/>
                          <a:latin typeface="Times New Roman" panose="02020603050405020304" pitchFamily="18" charset="0"/>
                          <a:cs typeface="Times New Roman" panose="02020603050405020304" pitchFamily="18" charset="0"/>
                        </a:rPr>
                        <a:t>Phân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tích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yếu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thức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dụng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chúng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việc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đạt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nội</a:t>
                      </a:r>
                      <a:r>
                        <a:rPr lang="en-US" sz="2800" dirty="0">
                          <a:effectLst/>
                          <a:latin typeface="Times New Roman" panose="02020603050405020304" pitchFamily="18" charset="0"/>
                          <a:cs typeface="Times New Roman" panose="02020603050405020304" pitchFamily="18" charset="0"/>
                        </a:rPr>
                        <a:t> dung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a:t>
                      </a:r>
                    </a:p>
                    <a:p>
                      <a:pPr algn="just">
                        <a:lnSpc>
                          <a:spcPct val="130000"/>
                        </a:lnSpc>
                        <a:spcAft>
                          <a:spcPts val="0"/>
                        </a:spcAft>
                        <a:tabLst>
                          <a:tab pos="5376545" algn="l"/>
                        </a:tabLst>
                      </a:pP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đặc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điểm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vần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nhịp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a:t>
                      </a:r>
                    </a:p>
                    <a:p>
                      <a:pPr algn="just">
                        <a:lnSpc>
                          <a:spcPct val="130000"/>
                        </a:lnSpc>
                        <a:spcAft>
                          <a:spcPts val="0"/>
                        </a:spcAft>
                        <a:tabLst>
                          <a:tab pos="5376545" algn="l"/>
                        </a:tabLst>
                      </a:pP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Giọng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chủ</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đạo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a:t>
                      </a:r>
                    </a:p>
                    <a:p>
                      <a:pPr algn="just">
                        <a:lnSpc>
                          <a:spcPct val="130000"/>
                        </a:lnSpc>
                        <a:spcAft>
                          <a:spcPts val="0"/>
                        </a:spcAft>
                        <a:tabLst>
                          <a:tab pos="5376545" algn="l"/>
                        </a:tabLst>
                      </a:pP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ảnh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sử</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dụng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smtClean="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7482334"/>
                  </a:ext>
                </a:extLst>
              </a:tr>
            </a:tbl>
          </a:graphicData>
        </a:graphic>
      </p:graphicFrame>
    </p:spTree>
    <p:extLst>
      <p:ext uri="{BB962C8B-B14F-4D97-AF65-F5344CB8AC3E}">
        <p14:creationId xmlns:p14="http://schemas.microsoft.com/office/powerpoint/2010/main" val="1166601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959309342"/>
              </p:ext>
            </p:extLst>
          </p:nvPr>
        </p:nvGraphicFramePr>
        <p:xfrm>
          <a:off x="447260" y="241686"/>
          <a:ext cx="11509513" cy="6399949"/>
        </p:xfrm>
        <a:graphic>
          <a:graphicData uri="http://schemas.openxmlformats.org/drawingml/2006/table">
            <a:tbl>
              <a:tblPr firstRow="1" firstCol="1" bandRow="1">
                <a:tableStyleId>{E8B1032C-EA38-4F05-BA0D-38AFFFC7BED3}</a:tableStyleId>
              </a:tblPr>
              <a:tblGrid>
                <a:gridCol w="1294306">
                  <a:extLst>
                    <a:ext uri="{9D8B030D-6E8A-4147-A177-3AD203B41FA5}">
                      <a16:colId xmlns:a16="http://schemas.microsoft.com/office/drawing/2014/main" val="3080870386"/>
                    </a:ext>
                  </a:extLst>
                </a:gridCol>
                <a:gridCol w="10215207">
                  <a:extLst>
                    <a:ext uri="{9D8B030D-6E8A-4147-A177-3AD203B41FA5}">
                      <a16:colId xmlns:a16="http://schemas.microsoft.com/office/drawing/2014/main" val="2957031331"/>
                    </a:ext>
                  </a:extLst>
                </a:gridCol>
              </a:tblGrid>
              <a:tr h="511922">
                <a:tc gridSpan="2">
                  <a:txBody>
                    <a:bodyPr/>
                    <a:lstStyle/>
                    <a:p>
                      <a:pPr algn="ctr">
                        <a:lnSpc>
                          <a:spcPct val="130000"/>
                        </a:lnSpc>
                        <a:spcAft>
                          <a:spcPts val="0"/>
                        </a:spcAft>
                      </a:pPr>
                      <a:r>
                        <a:rPr lang="vi-VN" sz="2800" spc="-20" dirty="0">
                          <a:effectLst/>
                          <a:latin typeface="Times New Roman" panose="02020603050405020304" pitchFamily="18" charset="0"/>
                          <a:cs typeface="Times New Roman" panose="02020603050405020304" pitchFamily="18" charset="0"/>
                        </a:rPr>
                        <a:t>P</a:t>
                      </a:r>
                      <a:r>
                        <a:rPr lang="en-US" sz="2800" spc="-20" dirty="0">
                          <a:effectLst/>
                          <a:latin typeface="Times New Roman" panose="02020603050405020304" pitchFamily="18" charset="0"/>
                          <a:cs typeface="Times New Roman" panose="02020603050405020304" pitchFamily="18" charset="0"/>
                        </a:rPr>
                        <a:t>HIẾU HỌC TẬP SỐ 04</a:t>
                      </a:r>
                      <a:r>
                        <a:rPr lang="vi-VN" sz="2800" dirty="0">
                          <a:effectLst/>
                          <a:latin typeface="Times New Roman" panose="02020603050405020304" pitchFamily="18" charset="0"/>
                          <a:cs typeface="Times New Roman" panose="02020603050405020304" pitchFamily="18" charset="0"/>
                        </a:rPr>
                        <a:t>: Phiếu lập dàn ý</a:t>
                      </a:r>
                      <a:endParaRPr lang="en-US" sz="2800" dirty="0">
                        <a:effectLst/>
                        <a:latin typeface="Times New Roman" panose="02020603050405020304" pitchFamily="18" charset="0"/>
                        <a:cs typeface="Times New Roman" panose="02020603050405020304" pitchFamily="18" charset="0"/>
                      </a:endParaRPr>
                    </a:p>
                    <a:p>
                      <a:pPr algn="ctr">
                        <a:lnSpc>
                          <a:spcPct val="130000"/>
                        </a:lnSpc>
                        <a:spcAft>
                          <a:spcPts val="0"/>
                        </a:spcAft>
                      </a:pPr>
                      <a:r>
                        <a:rPr lang="vi-VN" sz="2800" dirty="0">
                          <a:effectLst/>
                          <a:latin typeface="Times New Roman" panose="02020603050405020304" pitchFamily="18" charset="0"/>
                          <a:cs typeface="Times New Roman" panose="02020603050405020304" pitchFamily="18" charset="0"/>
                        </a:rPr>
                        <a:t>(Sắp xếp các ý đã tìm được theo bố cục ba phần)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267541098"/>
                  </a:ext>
                </a:extLst>
              </a:tr>
              <a:tr h="255961">
                <a:tc>
                  <a:txBody>
                    <a:bodyPr/>
                    <a:lstStyle/>
                    <a:p>
                      <a:pPr algn="ctr">
                        <a:lnSpc>
                          <a:spcPct val="130000"/>
                        </a:lnSpc>
                        <a:spcAft>
                          <a:spcPts val="0"/>
                        </a:spcAft>
                      </a:pPr>
                      <a:r>
                        <a:rPr lang="en-US" sz="2800">
                          <a:effectLst/>
                          <a:latin typeface="Times New Roman" panose="02020603050405020304" pitchFamily="18" charset="0"/>
                          <a:cs typeface="Times New Roman" panose="02020603050405020304" pitchFamily="18" charset="0"/>
                        </a:rPr>
                        <a:t>Mở </a:t>
                      </a:r>
                      <a:r>
                        <a:rPr lang="vi-VN" sz="2800">
                          <a:effectLst/>
                          <a:latin typeface="Times New Roman" panose="02020603050405020304" pitchFamily="18" charset="0"/>
                          <a:cs typeface="Times New Roman" panose="02020603050405020304" pitchFamily="18" charset="0"/>
                        </a:rPr>
                        <a:t>bài</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pPr>
                      <a:r>
                        <a:rPr lang="en-US" sz="2800" dirty="0" err="1">
                          <a:effectLst/>
                          <a:latin typeface="Times New Roman" panose="02020603050405020304" pitchFamily="18" charset="0"/>
                          <a:cs typeface="Times New Roman" panose="02020603050405020304" pitchFamily="18" charset="0"/>
                        </a:rPr>
                        <a:t>Giới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quát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trị</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Khóc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Dương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Khuê</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177817"/>
                  </a:ext>
                </a:extLst>
              </a:tr>
              <a:tr h="3071533">
                <a:tc>
                  <a:txBody>
                    <a:bodyPr/>
                    <a:lstStyle/>
                    <a:p>
                      <a:pPr algn="ctr">
                        <a:lnSpc>
                          <a:spcPct val="130000"/>
                        </a:lnSpc>
                        <a:spcAft>
                          <a:spcPts val="0"/>
                        </a:spcAft>
                      </a:pPr>
                      <a:r>
                        <a:rPr lang="en-US" sz="2800">
                          <a:effectLst/>
                          <a:latin typeface="Times New Roman" panose="02020603050405020304" pitchFamily="18" charset="0"/>
                          <a:cs typeface="Times New Roman" panose="02020603050405020304" pitchFamily="18" charset="0"/>
                        </a:rPr>
                        <a:t>Thân </a:t>
                      </a:r>
                      <a:r>
                        <a:rPr lang="vi-VN" sz="2800">
                          <a:effectLst/>
                          <a:latin typeface="Times New Roman" panose="02020603050405020304" pitchFamily="18" charset="0"/>
                          <a:cs typeface="Times New Roman" panose="02020603050405020304" pitchFamily="18" charset="0"/>
                        </a:rPr>
                        <a:t>bài</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spcAft>
                          <a:spcPts val="0"/>
                        </a:spcAft>
                        <a:tabLst>
                          <a:tab pos="5376545" algn="l"/>
                        </a:tabLst>
                      </a:pPr>
                      <a:r>
                        <a:rPr lang="en-US" sz="2800" dirty="0" smtClean="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Những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biện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pháp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nào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đã</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sử</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dụng</a:t>
                      </a:r>
                      <a:r>
                        <a:rPr lang="en-US" sz="2800" dirty="0">
                          <a:effectLst/>
                          <a:latin typeface="Times New Roman" panose="02020603050405020304" pitchFamily="18" charset="0"/>
                          <a:cs typeface="Times New Roman" panose="02020603050405020304" pitchFamily="18" charset="0"/>
                        </a:rPr>
                        <a:t>.</a:t>
                      </a:r>
                    </a:p>
                    <a:p>
                      <a:pPr algn="just">
                        <a:lnSpc>
                          <a:spcPct val="130000"/>
                        </a:lnSpc>
                        <a:spcAft>
                          <a:spcPts val="0"/>
                        </a:spcAft>
                      </a:pPr>
                      <a:r>
                        <a:rPr lang="en-US" sz="2800" dirty="0">
                          <a:effectLst/>
                          <a:latin typeface="Times New Roman" panose="02020603050405020304" pitchFamily="18" charset="0"/>
                          <a:cs typeface="Times New Roman" panose="02020603050405020304" pitchFamily="18" charset="0"/>
                        </a:rPr>
                        <a:t>4</a:t>
                      </a:r>
                      <a:r>
                        <a:rPr lang="vi-VN" sz="2800" dirty="0">
                          <a:effectLst/>
                          <a:latin typeface="Times New Roman" panose="02020603050405020304" pitchFamily="18" charset="0"/>
                          <a:cs typeface="Times New Roman" panose="02020603050405020304" pitchFamily="18" charset="0"/>
                        </a:rPr>
                        <a:t>. Đánh giá đặc sắc về nội dung và nghệ thuật</a:t>
                      </a:r>
                      <a:r>
                        <a:rPr lang="en-US" sz="2800" dirty="0">
                          <a:effectLst/>
                          <a:latin typeface="Times New Roman" panose="02020603050405020304" pitchFamily="18" charset="0"/>
                          <a:cs typeface="Times New Roman" panose="02020603050405020304" pitchFamily="18" charset="0"/>
                        </a:rPr>
                        <a:t>.</a:t>
                      </a:r>
                    </a:p>
                    <a:p>
                      <a:pPr algn="just">
                        <a:lnSpc>
                          <a:spcPct val="130000"/>
                        </a:lnSpc>
                        <a:spcAft>
                          <a:spcPts val="0"/>
                        </a:spcAft>
                      </a:pPr>
                      <a:r>
                        <a:rPr lang="vi-VN" sz="2800" dirty="0">
                          <a:effectLst/>
                          <a:latin typeface="Times New Roman" panose="02020603050405020304" pitchFamily="18" charset="0"/>
                          <a:cs typeface="Times New Roman" panose="02020603050405020304" pitchFamily="18" charset="0"/>
                        </a:rPr>
                        <a:t>5. </a:t>
                      </a:r>
                      <a:r>
                        <a:rPr lang="en-US" sz="2800" dirty="0">
                          <a:effectLst/>
                          <a:latin typeface="Times New Roman" panose="02020603050405020304" pitchFamily="18" charset="0"/>
                          <a:cs typeface="Times New Roman" panose="02020603050405020304" pitchFamily="18" charset="0"/>
                        </a:rPr>
                        <a:t>So </a:t>
                      </a:r>
                      <a:r>
                        <a:rPr lang="en-US" sz="2800" dirty="0" err="1">
                          <a:effectLst/>
                          <a:latin typeface="Times New Roman" panose="02020603050405020304" pitchFamily="18" charset="0"/>
                          <a:cs typeface="Times New Roman" panose="02020603050405020304" pitchFamily="18" charset="0"/>
                        </a:rPr>
                        <a:t>sánh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những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viết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cùng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làm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rõ</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độc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đáo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thơ</a:t>
                      </a:r>
                      <a:endParaRPr lang="en-US" sz="2800" dirty="0">
                        <a:effectLst/>
                        <a:latin typeface="Times New Roman" panose="02020603050405020304" pitchFamily="18" charset="0"/>
                        <a:cs typeface="Times New Roman" panose="02020603050405020304" pitchFamily="18" charset="0"/>
                      </a:endParaRPr>
                    </a:p>
                    <a:p>
                      <a:pPr algn="just">
                        <a:lnSpc>
                          <a:spcPct val="130000"/>
                        </a:lnSpc>
                        <a:spcAft>
                          <a:spcPts val="0"/>
                        </a:spcAft>
                      </a:pP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Khóc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Dương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Khuê</a:t>
                      </a: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7482334"/>
                  </a:ext>
                </a:extLst>
              </a:tr>
              <a:tr h="511922">
                <a:tc>
                  <a:txBody>
                    <a:bodyPr/>
                    <a:lstStyle/>
                    <a:p>
                      <a:pPr algn="ctr">
                        <a:lnSpc>
                          <a:spcPct val="130000"/>
                        </a:lnSpc>
                        <a:spcAft>
                          <a:spcPts val="0"/>
                        </a:spcAft>
                      </a:pPr>
                      <a:r>
                        <a:rPr lang="en-US" sz="2800">
                          <a:effectLst/>
                          <a:latin typeface="Times New Roman" panose="02020603050405020304" pitchFamily="18" charset="0"/>
                          <a:cs typeface="Times New Roman" panose="02020603050405020304" pitchFamily="18" charset="0"/>
                        </a:rPr>
                        <a:t>Kết </a:t>
                      </a:r>
                      <a:r>
                        <a:rPr lang="vi-VN" sz="2800">
                          <a:effectLst/>
                          <a:latin typeface="Times New Roman" panose="02020603050405020304" pitchFamily="18" charset="0"/>
                          <a:cs typeface="Times New Roman" panose="02020603050405020304" pitchFamily="18" charset="0"/>
                        </a:rPr>
                        <a:t>bài</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spcAft>
                          <a:spcPts val="0"/>
                        </a:spcAft>
                      </a:pPr>
                      <a:r>
                        <a:rPr lang="vi-VN"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quát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xúc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suy</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nghĩ</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bản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yếu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nội</a:t>
                      </a:r>
                      <a:r>
                        <a:rPr lang="en-US" sz="2800" dirty="0">
                          <a:effectLst/>
                          <a:latin typeface="Times New Roman" panose="02020603050405020304" pitchFamily="18" charset="0"/>
                          <a:cs typeface="Times New Roman" panose="02020603050405020304" pitchFamily="18" charset="0"/>
                        </a:rPr>
                        <a:t> dung </a:t>
                      </a:r>
                      <a:r>
                        <a:rPr lang="en-US" sz="2800" dirty="0" err="1">
                          <a:effectLst/>
                          <a:latin typeface="Times New Roman" panose="02020603050405020304" pitchFamily="18" charset="0"/>
                          <a:cs typeface="Times New Roman" panose="02020603050405020304" pitchFamily="18" charset="0"/>
                        </a:rPr>
                        <a:t>hoặc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nghệ</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thuật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đặc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sắc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đã</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bày</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297529"/>
                  </a:ext>
                </a:extLst>
              </a:tr>
            </a:tbl>
          </a:graphicData>
        </a:graphic>
      </p:graphicFrame>
    </p:spTree>
    <p:extLst>
      <p:ext uri="{BB962C8B-B14F-4D97-AF65-F5344CB8AC3E}">
        <p14:creationId xmlns:p14="http://schemas.microsoft.com/office/powerpoint/2010/main" val="41540146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0026" y="365068"/>
            <a:ext cx="11111947" cy="6356099"/>
          </a:xfrm>
          <a:prstGeom prst="rect">
            <a:avLst/>
          </a:prstGeom>
        </p:spPr>
        <p:txBody>
          <a:bodyPr wrap="square">
            <a:spAutoFit/>
          </a:bodyPr>
          <a:lstStyle/>
          <a:p>
            <a:pPr algn="just">
              <a:lnSpc>
                <a:spcPct val="130000"/>
              </a:lnSpc>
              <a:spcAft>
                <a:spcPts val="800"/>
              </a:spcAft>
            </a:pPr>
            <a:r>
              <a:rPr lang="en-US" sz="2800" b="1" dirty="0">
                <a:solidFill>
                  <a:srgbClr val="FF0000"/>
                </a:solidFill>
                <a:latin typeface="Times New Roman" panose="02020603050405020304" pitchFamily="18" charset="0"/>
                <a:ea typeface="MS Mincho"/>
                <a:cs typeface="Times New Roman" panose="02020603050405020304" pitchFamily="18" charset="0"/>
              </a:rPr>
              <a:t>2. </a:t>
            </a:r>
            <a:r>
              <a:rPr lang="en-US" sz="2800" b="1" dirty="0" err="1">
                <a:solidFill>
                  <a:srgbClr val="FF0000"/>
                </a:solidFill>
                <a:latin typeface="Times New Roman" panose="02020603050405020304" pitchFamily="18" charset="0"/>
                <a:ea typeface="MS Mincho"/>
                <a:cs typeface="Times New Roman" panose="02020603050405020304" pitchFamily="18" charset="0"/>
              </a:rPr>
              <a:t>Thực</a:t>
            </a:r>
            <a:r>
              <a:rPr lang="en-US" sz="2800" b="1" dirty="0">
                <a:solidFill>
                  <a:srgbClr val="FF0000"/>
                </a:solidFill>
                <a:latin typeface="Times New Roman" panose="02020603050405020304" pitchFamily="18" charset="0"/>
                <a:ea typeface="MS Mincho"/>
                <a:cs typeface="Times New Roman" panose="02020603050405020304" pitchFamily="18" charset="0"/>
              </a:rPr>
              <a:t> </a:t>
            </a:r>
            <a:r>
              <a:rPr lang="en-US" sz="2800" b="1" dirty="0" err="1">
                <a:solidFill>
                  <a:srgbClr val="FF0000"/>
                </a:solidFill>
                <a:latin typeface="Times New Roman" panose="02020603050405020304" pitchFamily="18" charset="0"/>
                <a:ea typeface="MS Mincho"/>
                <a:cs typeface="Times New Roman" panose="02020603050405020304" pitchFamily="18" charset="0"/>
              </a:rPr>
              <a:t>hành</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800" b="1" dirty="0">
                <a:solidFill>
                  <a:srgbClr val="0070C0"/>
                </a:solidFill>
                <a:latin typeface="Times New Roman" panose="02020603050405020304" pitchFamily="18" charset="0"/>
                <a:ea typeface="MS Mincho"/>
                <a:cs typeface="Times New Roman" panose="02020603050405020304" pitchFamily="18" charset="0"/>
              </a:rPr>
              <a:t>2.1. </a:t>
            </a:r>
            <a:r>
              <a:rPr lang="en-US" sz="2800" b="1" dirty="0" err="1">
                <a:solidFill>
                  <a:srgbClr val="0070C0"/>
                </a:solidFill>
                <a:latin typeface="Times New Roman" panose="02020603050405020304" pitchFamily="18" charset="0"/>
                <a:ea typeface="MS Mincho"/>
                <a:cs typeface="Times New Roman" panose="02020603050405020304" pitchFamily="18" charset="0"/>
              </a:rPr>
              <a:t>Thực</a:t>
            </a:r>
            <a:r>
              <a:rPr lang="en-US" sz="2800" b="1" dirty="0">
                <a:solidFill>
                  <a:srgbClr val="0070C0"/>
                </a:solidFill>
                <a:latin typeface="Times New Roman" panose="02020603050405020304" pitchFamily="18" charset="0"/>
                <a:ea typeface="MS Mincho"/>
                <a:cs typeface="Times New Roman" panose="02020603050405020304" pitchFamily="18" charset="0"/>
              </a:rPr>
              <a:t> </a:t>
            </a:r>
            <a:r>
              <a:rPr lang="en-US" sz="2800" b="1" dirty="0" err="1">
                <a:solidFill>
                  <a:srgbClr val="0070C0"/>
                </a:solidFill>
                <a:latin typeface="Times New Roman" panose="02020603050405020304" pitchFamily="18" charset="0"/>
                <a:ea typeface="MS Mincho"/>
                <a:cs typeface="Times New Roman" panose="02020603050405020304" pitchFamily="18" charset="0"/>
              </a:rPr>
              <a:t>hành</a:t>
            </a:r>
            <a:r>
              <a:rPr lang="en-US" sz="2800" b="1" dirty="0">
                <a:solidFill>
                  <a:srgbClr val="0070C0"/>
                </a:solidFill>
                <a:latin typeface="Times New Roman" panose="02020603050405020304" pitchFamily="18" charset="0"/>
                <a:ea typeface="MS Mincho"/>
                <a:cs typeface="Times New Roman" panose="02020603050405020304" pitchFamily="18" charset="0"/>
              </a:rPr>
              <a:t> </a:t>
            </a:r>
            <a:r>
              <a:rPr lang="en-US" sz="2800" b="1" dirty="0" err="1">
                <a:solidFill>
                  <a:srgbClr val="0070C0"/>
                </a:solidFill>
                <a:latin typeface="Times New Roman" panose="02020603050405020304" pitchFamily="18" charset="0"/>
                <a:ea typeface="MS Mincho"/>
                <a:cs typeface="Times New Roman" panose="02020603050405020304" pitchFamily="18" charset="0"/>
              </a:rPr>
              <a:t>viết</a:t>
            </a:r>
            <a:r>
              <a:rPr lang="en-US" sz="2800" b="1" dirty="0">
                <a:solidFill>
                  <a:srgbClr val="0070C0"/>
                </a:solidFill>
                <a:latin typeface="Times New Roman" panose="02020603050405020304" pitchFamily="18" charset="0"/>
                <a:ea typeface="MS Mincho"/>
                <a:cs typeface="Times New Roman" panose="02020603050405020304" pitchFamily="18" charset="0"/>
              </a:rPr>
              <a:t> </a:t>
            </a:r>
            <a:r>
              <a:rPr lang="en-US" sz="2800" b="1" dirty="0" err="1">
                <a:solidFill>
                  <a:srgbClr val="0070C0"/>
                </a:solidFill>
                <a:latin typeface="Times New Roman" panose="02020603050405020304" pitchFamily="18" charset="0"/>
                <a:ea typeface="MS Mincho"/>
                <a:cs typeface="Times New Roman" panose="02020603050405020304" pitchFamily="18" charset="0"/>
              </a:rPr>
              <a:t>theo</a:t>
            </a:r>
            <a:r>
              <a:rPr lang="en-US" sz="2800" b="1" dirty="0">
                <a:solidFill>
                  <a:srgbClr val="0070C0"/>
                </a:solidFill>
                <a:latin typeface="Times New Roman" panose="02020603050405020304" pitchFamily="18" charset="0"/>
                <a:ea typeface="MS Mincho"/>
                <a:cs typeface="Times New Roman" panose="02020603050405020304" pitchFamily="18" charset="0"/>
              </a:rPr>
              <a:t> </a:t>
            </a:r>
            <a:r>
              <a:rPr lang="en-US" sz="2800" b="1" dirty="0" err="1">
                <a:solidFill>
                  <a:srgbClr val="0070C0"/>
                </a:solidFill>
                <a:latin typeface="Times New Roman" panose="02020603050405020304" pitchFamily="18" charset="0"/>
                <a:ea typeface="MS Mincho"/>
                <a:cs typeface="Times New Roman" panose="02020603050405020304" pitchFamily="18" charset="0"/>
              </a:rPr>
              <a:t>các</a:t>
            </a:r>
            <a:r>
              <a:rPr lang="en-US" sz="2800" b="1" dirty="0">
                <a:solidFill>
                  <a:srgbClr val="0070C0"/>
                </a:solidFill>
                <a:latin typeface="Times New Roman" panose="02020603050405020304" pitchFamily="18" charset="0"/>
                <a:ea typeface="MS Mincho"/>
                <a:cs typeface="Times New Roman" panose="02020603050405020304" pitchFamily="18" charset="0"/>
              </a:rPr>
              <a:t> </a:t>
            </a:r>
            <a:r>
              <a:rPr lang="en-US" sz="2800" b="1" dirty="0" err="1">
                <a:solidFill>
                  <a:srgbClr val="0070C0"/>
                </a:solidFill>
                <a:latin typeface="Times New Roman" panose="02020603050405020304" pitchFamily="18" charset="0"/>
                <a:ea typeface="MS Mincho"/>
                <a:cs typeface="Times New Roman" panose="02020603050405020304" pitchFamily="18" charset="0"/>
              </a:rPr>
              <a:t>bước</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800" b="1" dirty="0" err="1">
                <a:solidFill>
                  <a:srgbClr val="0070C0"/>
                </a:solidFill>
                <a:latin typeface="Times New Roman" panose="02020603050405020304" pitchFamily="18" charset="0"/>
                <a:ea typeface="MS Mincho"/>
                <a:cs typeface="Times New Roman" panose="02020603050405020304" pitchFamily="18" charset="0"/>
              </a:rPr>
              <a:t>Đề</a:t>
            </a:r>
            <a:r>
              <a:rPr lang="en-US" sz="2800" b="1" dirty="0">
                <a:solidFill>
                  <a:srgbClr val="0070C0"/>
                </a:solidFill>
                <a:latin typeface="Times New Roman" panose="02020603050405020304" pitchFamily="18" charset="0"/>
                <a:ea typeface="MS Mincho"/>
                <a:cs typeface="Times New Roman" panose="02020603050405020304" pitchFamily="18" charset="0"/>
              </a:rPr>
              <a:t> </a:t>
            </a:r>
            <a:r>
              <a:rPr lang="en-US" sz="2800" b="1" dirty="0" err="1">
                <a:solidFill>
                  <a:srgbClr val="0070C0"/>
                </a:solidFill>
                <a:latin typeface="Times New Roman" panose="02020603050405020304" pitchFamily="18" charset="0"/>
                <a:ea typeface="MS Mincho"/>
                <a:cs typeface="Times New Roman" panose="02020603050405020304" pitchFamily="18" charset="0"/>
              </a:rPr>
              <a:t>bài</a:t>
            </a:r>
            <a:r>
              <a:rPr lang="en-US" sz="2800" b="1" dirty="0">
                <a:solidFill>
                  <a:srgbClr val="0070C0"/>
                </a:solidFill>
                <a:latin typeface="Times New Roman" panose="02020603050405020304" pitchFamily="18" charset="0"/>
                <a:ea typeface="MS Mincho"/>
                <a:cs typeface="Times New Roman" panose="02020603050405020304" pitchFamily="18" charset="0"/>
              </a:rPr>
              <a:t>: </a:t>
            </a:r>
            <a:r>
              <a:rPr lang="vi-VN" sz="28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Phân tích bài thơ “</a:t>
            </a:r>
            <a:r>
              <a:rPr lang="en-US" sz="28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Khóc</a:t>
            </a:r>
            <a:r>
              <a:rPr lang="en-US"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Dương</a:t>
            </a:r>
            <a:r>
              <a:rPr lang="en-US" sz="28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Khuê</a:t>
            </a:r>
            <a:r>
              <a:rPr lang="vi-VN" sz="28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của </a:t>
            </a:r>
            <a:r>
              <a:rPr lang="en-US" sz="28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28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Khuyến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800" b="1" dirty="0">
                <a:solidFill>
                  <a:srgbClr val="2E74B5"/>
                </a:solidFill>
                <a:latin typeface="Times New Roman" panose="02020603050405020304" pitchFamily="18" charset="0"/>
                <a:ea typeface="MS Mincho"/>
                <a:cs typeface="Times New Roman" panose="02020603050405020304" pitchFamily="18" charset="0"/>
              </a:rPr>
              <a:t>a. </a:t>
            </a:r>
            <a:r>
              <a:rPr lang="en-US" sz="2800" b="1" dirty="0" err="1">
                <a:solidFill>
                  <a:srgbClr val="2E74B5"/>
                </a:solidFill>
                <a:latin typeface="Times New Roman" panose="02020603050405020304" pitchFamily="18" charset="0"/>
                <a:ea typeface="MS Mincho"/>
                <a:cs typeface="Times New Roman" panose="02020603050405020304" pitchFamily="18" charset="0"/>
              </a:rPr>
              <a:t>Bước</a:t>
            </a:r>
            <a:r>
              <a:rPr lang="en-US" sz="2800" b="1" dirty="0">
                <a:solidFill>
                  <a:srgbClr val="2E74B5"/>
                </a:solidFill>
                <a:latin typeface="Times New Roman" panose="02020603050405020304" pitchFamily="18" charset="0"/>
                <a:ea typeface="MS Mincho"/>
                <a:cs typeface="Times New Roman" panose="02020603050405020304" pitchFamily="18" charset="0"/>
              </a:rPr>
              <a:t> 1: </a:t>
            </a:r>
            <a:r>
              <a:rPr lang="en-US" sz="2800" b="1" dirty="0" err="1">
                <a:solidFill>
                  <a:srgbClr val="2E74B5"/>
                </a:solidFill>
                <a:latin typeface="Times New Roman" panose="02020603050405020304" pitchFamily="18" charset="0"/>
                <a:ea typeface="MS Mincho"/>
                <a:cs typeface="Times New Roman" panose="02020603050405020304" pitchFamily="18" charset="0"/>
              </a:rPr>
              <a:t>Chuẩn</a:t>
            </a:r>
            <a:r>
              <a:rPr lang="en-US" sz="2800" b="1" dirty="0">
                <a:solidFill>
                  <a:srgbClr val="2E74B5"/>
                </a:solidFill>
                <a:latin typeface="Times New Roman" panose="02020603050405020304" pitchFamily="18" charset="0"/>
                <a:ea typeface="MS Mincho"/>
                <a:cs typeface="Times New Roman" panose="02020603050405020304" pitchFamily="18" charset="0"/>
              </a:rPr>
              <a:t> </a:t>
            </a:r>
            <a:r>
              <a:rPr lang="en-US" sz="2800" b="1" dirty="0" err="1">
                <a:solidFill>
                  <a:srgbClr val="2E74B5"/>
                </a:solidFill>
                <a:latin typeface="Times New Roman" panose="02020603050405020304" pitchFamily="18" charset="0"/>
                <a:ea typeface="MS Mincho"/>
                <a:cs typeface="Times New Roman" panose="02020603050405020304" pitchFamily="18" charset="0"/>
              </a:rPr>
              <a:t>bị</a:t>
            </a:r>
            <a:r>
              <a:rPr lang="vi-VN" sz="2800" b="1" dirty="0">
                <a:solidFill>
                  <a:srgbClr val="2E74B5"/>
                </a:solidFill>
                <a:latin typeface="Times New Roman" panose="02020603050405020304" pitchFamily="18" charset="0"/>
                <a:ea typeface="MS Mincho"/>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Xác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định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yêu</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cầu</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đề</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30000"/>
              </a:lnSpc>
              <a:spcAft>
                <a:spcPts val="80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a:t>
            </a:r>
            <a:r>
              <a:rPr lang="vi-VN" sz="2800" b="1" dirty="0">
                <a:latin typeface="Times New Roman" panose="02020603050405020304" pitchFamily="18" charset="0"/>
                <a:ea typeface="Times New Roman" panose="02020603050405020304" pitchFamily="18" charset="0"/>
                <a:cs typeface="Times New Roman" panose="02020603050405020304" pitchFamily="18" charset="0"/>
              </a:rPr>
              <a:t> Kiểu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bài</a:t>
            </a:r>
            <a:r>
              <a:rPr lang="vi-VN"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nghị luận (về tác phẩm thơ)</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Vấn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đề</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nghị</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luận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thơ “Khóc Dương Khuê” của Nguyễn Khuyến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Về </a:t>
            </a:r>
            <a:r>
              <a:rPr lang="vi-VN" sz="2800" b="1" dirty="0">
                <a:latin typeface="Times New Roman" panose="02020603050405020304" pitchFamily="18" charset="0"/>
                <a:ea typeface="Times New Roman" panose="02020603050405020304" pitchFamily="18" charset="0"/>
                <a:cs typeface="Times New Roman" panose="02020603050405020304" pitchFamily="18" charset="0"/>
              </a:rPr>
              <a:t>nội dung </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bài viết: làm rõ đặc sắc về nội dung (chủ đề) và nghệ thuật của bài thơ. Nêu được cảm nhận của bản thân về bài thơ.</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Về </a:t>
            </a:r>
            <a:r>
              <a:rPr lang="vi-VN" sz="2800" b="1" dirty="0">
                <a:latin typeface="Times New Roman" panose="02020603050405020304" pitchFamily="18" charset="0"/>
                <a:ea typeface="Times New Roman" panose="02020603050405020304" pitchFamily="18" charset="0"/>
                <a:cs typeface="Times New Roman" panose="02020603050405020304" pitchFamily="18" charset="0"/>
              </a:rPr>
              <a:t>phạm vi </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dẫn chứng: Sử dụng dẫn chứng trong bài thơ và các tác phẩm cùng đề tài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46119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barn(inVertical)">
                                      <p:cBhvr>
                                        <p:cTn id="24" dur="500"/>
                                        <p:tgtEl>
                                          <p:spTgt spid="4">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wipe(down)">
                                      <p:cBhvr>
                                        <p:cTn id="29" dur="580">
                                          <p:stCondLst>
                                            <p:cond delay="0"/>
                                          </p:stCondLst>
                                        </p:cTn>
                                        <p:tgtEl>
                                          <p:spTgt spid="4">
                                            <p:txEl>
                                              <p:pRg st="4" end="4"/>
                                            </p:txEl>
                                          </p:spTgt>
                                        </p:tgtEl>
                                      </p:cBhvr>
                                    </p:animEffect>
                                    <p:anim calcmode="lin" valueType="num">
                                      <p:cBhvr>
                                        <p:cTn id="30" dur="1822" tmFilter="0,0; 0.14,0.36; 0.43,0.73; 0.71,0.91; 1.0,1.0">
                                          <p:stCondLst>
                                            <p:cond delay="0"/>
                                          </p:stCondLst>
                                        </p:cTn>
                                        <p:tgtEl>
                                          <p:spTgt spid="4">
                                            <p:txEl>
                                              <p:pRg st="4" end="4"/>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4">
                                            <p:txEl>
                                              <p:pRg st="4" end="4"/>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4">
                                            <p:txEl>
                                              <p:pRg st="4" end="4"/>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4">
                                            <p:txEl>
                                              <p:pRg st="4" end="4"/>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4">
                                            <p:txEl>
                                              <p:pRg st="4" end="4"/>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4">
                                            <p:txEl>
                                              <p:pRg st="4" end="4"/>
                                            </p:txEl>
                                          </p:spTgt>
                                        </p:tgtEl>
                                      </p:cBhvr>
                                      <p:to x="100000" y="60000"/>
                                    </p:animScale>
                                    <p:animScale>
                                      <p:cBhvr>
                                        <p:cTn id="36" dur="166" decel="50000">
                                          <p:stCondLst>
                                            <p:cond delay="676"/>
                                          </p:stCondLst>
                                        </p:cTn>
                                        <p:tgtEl>
                                          <p:spTgt spid="4">
                                            <p:txEl>
                                              <p:pRg st="4" end="4"/>
                                            </p:txEl>
                                          </p:spTgt>
                                        </p:tgtEl>
                                      </p:cBhvr>
                                      <p:to x="100000" y="100000"/>
                                    </p:animScale>
                                    <p:animScale>
                                      <p:cBhvr>
                                        <p:cTn id="37" dur="26">
                                          <p:stCondLst>
                                            <p:cond delay="1312"/>
                                          </p:stCondLst>
                                        </p:cTn>
                                        <p:tgtEl>
                                          <p:spTgt spid="4">
                                            <p:txEl>
                                              <p:pRg st="4" end="4"/>
                                            </p:txEl>
                                          </p:spTgt>
                                        </p:tgtEl>
                                      </p:cBhvr>
                                      <p:to x="100000" y="80000"/>
                                    </p:animScale>
                                    <p:animScale>
                                      <p:cBhvr>
                                        <p:cTn id="38" dur="166" decel="50000">
                                          <p:stCondLst>
                                            <p:cond delay="1338"/>
                                          </p:stCondLst>
                                        </p:cTn>
                                        <p:tgtEl>
                                          <p:spTgt spid="4">
                                            <p:txEl>
                                              <p:pRg st="4" end="4"/>
                                            </p:txEl>
                                          </p:spTgt>
                                        </p:tgtEl>
                                      </p:cBhvr>
                                      <p:to x="100000" y="100000"/>
                                    </p:animScale>
                                    <p:animScale>
                                      <p:cBhvr>
                                        <p:cTn id="39" dur="26">
                                          <p:stCondLst>
                                            <p:cond delay="1642"/>
                                          </p:stCondLst>
                                        </p:cTn>
                                        <p:tgtEl>
                                          <p:spTgt spid="4">
                                            <p:txEl>
                                              <p:pRg st="4" end="4"/>
                                            </p:txEl>
                                          </p:spTgt>
                                        </p:tgtEl>
                                      </p:cBhvr>
                                      <p:to x="100000" y="90000"/>
                                    </p:animScale>
                                    <p:animScale>
                                      <p:cBhvr>
                                        <p:cTn id="40" dur="166" decel="50000">
                                          <p:stCondLst>
                                            <p:cond delay="1668"/>
                                          </p:stCondLst>
                                        </p:cTn>
                                        <p:tgtEl>
                                          <p:spTgt spid="4">
                                            <p:txEl>
                                              <p:pRg st="4" end="4"/>
                                            </p:txEl>
                                          </p:spTgt>
                                        </p:tgtEl>
                                      </p:cBhvr>
                                      <p:to x="100000" y="100000"/>
                                    </p:animScale>
                                    <p:animScale>
                                      <p:cBhvr>
                                        <p:cTn id="41" dur="26">
                                          <p:stCondLst>
                                            <p:cond delay="1808"/>
                                          </p:stCondLst>
                                        </p:cTn>
                                        <p:tgtEl>
                                          <p:spTgt spid="4">
                                            <p:txEl>
                                              <p:pRg st="4" end="4"/>
                                            </p:txEl>
                                          </p:spTgt>
                                        </p:tgtEl>
                                      </p:cBhvr>
                                      <p:to x="100000" y="95000"/>
                                    </p:animScale>
                                    <p:animScale>
                                      <p:cBhvr>
                                        <p:cTn id="42" dur="166" decel="50000">
                                          <p:stCondLst>
                                            <p:cond delay="1834"/>
                                          </p:stCondLst>
                                        </p:cTn>
                                        <p:tgtEl>
                                          <p:spTgt spid="4">
                                            <p:txEl>
                                              <p:pRg st="4" end="4"/>
                                            </p:txEl>
                                          </p:spTgt>
                                        </p:tgtEl>
                                      </p:cBhvr>
                                      <p:to x="100000" y="100000"/>
                                    </p:animScale>
                                  </p:childTnLst>
                                </p:cTn>
                              </p:par>
                              <p:par>
                                <p:cTn id="43" presetID="26" presetClass="entr" presetSubtype="0" fill="hold" nodeType="withEffect">
                                  <p:stCondLst>
                                    <p:cond delay="0"/>
                                  </p:stCondLst>
                                  <p:childTnLst>
                                    <p:set>
                                      <p:cBhvr>
                                        <p:cTn id="44" dur="1" fill="hold">
                                          <p:stCondLst>
                                            <p:cond delay="0"/>
                                          </p:stCondLst>
                                        </p:cTn>
                                        <p:tgtEl>
                                          <p:spTgt spid="4">
                                            <p:txEl>
                                              <p:pRg st="5" end="5"/>
                                            </p:txEl>
                                          </p:spTgt>
                                        </p:tgtEl>
                                        <p:attrNameLst>
                                          <p:attrName>style.visibility</p:attrName>
                                        </p:attrNameLst>
                                      </p:cBhvr>
                                      <p:to>
                                        <p:strVal val="visible"/>
                                      </p:to>
                                    </p:set>
                                    <p:animEffect transition="in" filter="wipe(down)">
                                      <p:cBhvr>
                                        <p:cTn id="45" dur="580">
                                          <p:stCondLst>
                                            <p:cond delay="0"/>
                                          </p:stCondLst>
                                        </p:cTn>
                                        <p:tgtEl>
                                          <p:spTgt spid="4">
                                            <p:txEl>
                                              <p:pRg st="5" end="5"/>
                                            </p:txEl>
                                          </p:spTgt>
                                        </p:tgtEl>
                                      </p:cBhvr>
                                    </p:animEffect>
                                    <p:anim calcmode="lin" valueType="num">
                                      <p:cBhvr>
                                        <p:cTn id="46" dur="1822" tmFilter="0,0; 0.14,0.36; 0.43,0.73; 0.71,0.91; 1.0,1.0">
                                          <p:stCondLst>
                                            <p:cond delay="0"/>
                                          </p:stCondLst>
                                        </p:cTn>
                                        <p:tgtEl>
                                          <p:spTgt spid="4">
                                            <p:txEl>
                                              <p:pRg st="5" end="5"/>
                                            </p:txEl>
                                          </p:spTgt>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4">
                                            <p:txEl>
                                              <p:pRg st="5" end="5"/>
                                            </p:txEl>
                                          </p:spTgt>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4">
                                            <p:txEl>
                                              <p:pRg st="5" end="5"/>
                                            </p:txEl>
                                          </p:spTgt>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4">
                                            <p:txEl>
                                              <p:pRg st="5" end="5"/>
                                            </p:txEl>
                                          </p:spTgt>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4">
                                            <p:txEl>
                                              <p:pRg st="5" end="5"/>
                                            </p:txEl>
                                          </p:spTgt>
                                        </p:tgtEl>
                                        <p:attrNameLst>
                                          <p:attrName>ppt_y</p:attrName>
                                        </p:attrNameLst>
                                      </p:cBhvr>
                                      <p:tavLst>
                                        <p:tav tm="0" fmla="#ppt_y-sin(pi*$)/81">
                                          <p:val>
                                            <p:fltVal val="0"/>
                                          </p:val>
                                        </p:tav>
                                        <p:tav tm="100000">
                                          <p:val>
                                            <p:fltVal val="1"/>
                                          </p:val>
                                        </p:tav>
                                      </p:tavLst>
                                    </p:anim>
                                    <p:animScale>
                                      <p:cBhvr>
                                        <p:cTn id="51" dur="26">
                                          <p:stCondLst>
                                            <p:cond delay="650"/>
                                          </p:stCondLst>
                                        </p:cTn>
                                        <p:tgtEl>
                                          <p:spTgt spid="4">
                                            <p:txEl>
                                              <p:pRg st="5" end="5"/>
                                            </p:txEl>
                                          </p:spTgt>
                                        </p:tgtEl>
                                      </p:cBhvr>
                                      <p:to x="100000" y="60000"/>
                                    </p:animScale>
                                    <p:animScale>
                                      <p:cBhvr>
                                        <p:cTn id="52" dur="166" decel="50000">
                                          <p:stCondLst>
                                            <p:cond delay="676"/>
                                          </p:stCondLst>
                                        </p:cTn>
                                        <p:tgtEl>
                                          <p:spTgt spid="4">
                                            <p:txEl>
                                              <p:pRg st="5" end="5"/>
                                            </p:txEl>
                                          </p:spTgt>
                                        </p:tgtEl>
                                      </p:cBhvr>
                                      <p:to x="100000" y="100000"/>
                                    </p:animScale>
                                    <p:animScale>
                                      <p:cBhvr>
                                        <p:cTn id="53" dur="26">
                                          <p:stCondLst>
                                            <p:cond delay="1312"/>
                                          </p:stCondLst>
                                        </p:cTn>
                                        <p:tgtEl>
                                          <p:spTgt spid="4">
                                            <p:txEl>
                                              <p:pRg st="5" end="5"/>
                                            </p:txEl>
                                          </p:spTgt>
                                        </p:tgtEl>
                                      </p:cBhvr>
                                      <p:to x="100000" y="80000"/>
                                    </p:animScale>
                                    <p:animScale>
                                      <p:cBhvr>
                                        <p:cTn id="54" dur="166" decel="50000">
                                          <p:stCondLst>
                                            <p:cond delay="1338"/>
                                          </p:stCondLst>
                                        </p:cTn>
                                        <p:tgtEl>
                                          <p:spTgt spid="4">
                                            <p:txEl>
                                              <p:pRg st="5" end="5"/>
                                            </p:txEl>
                                          </p:spTgt>
                                        </p:tgtEl>
                                      </p:cBhvr>
                                      <p:to x="100000" y="100000"/>
                                    </p:animScale>
                                    <p:animScale>
                                      <p:cBhvr>
                                        <p:cTn id="55" dur="26">
                                          <p:stCondLst>
                                            <p:cond delay="1642"/>
                                          </p:stCondLst>
                                        </p:cTn>
                                        <p:tgtEl>
                                          <p:spTgt spid="4">
                                            <p:txEl>
                                              <p:pRg st="5" end="5"/>
                                            </p:txEl>
                                          </p:spTgt>
                                        </p:tgtEl>
                                      </p:cBhvr>
                                      <p:to x="100000" y="90000"/>
                                    </p:animScale>
                                    <p:animScale>
                                      <p:cBhvr>
                                        <p:cTn id="56" dur="166" decel="50000">
                                          <p:stCondLst>
                                            <p:cond delay="1668"/>
                                          </p:stCondLst>
                                        </p:cTn>
                                        <p:tgtEl>
                                          <p:spTgt spid="4">
                                            <p:txEl>
                                              <p:pRg st="5" end="5"/>
                                            </p:txEl>
                                          </p:spTgt>
                                        </p:tgtEl>
                                      </p:cBhvr>
                                      <p:to x="100000" y="100000"/>
                                    </p:animScale>
                                    <p:animScale>
                                      <p:cBhvr>
                                        <p:cTn id="57" dur="26">
                                          <p:stCondLst>
                                            <p:cond delay="1808"/>
                                          </p:stCondLst>
                                        </p:cTn>
                                        <p:tgtEl>
                                          <p:spTgt spid="4">
                                            <p:txEl>
                                              <p:pRg st="5" end="5"/>
                                            </p:txEl>
                                          </p:spTgt>
                                        </p:tgtEl>
                                      </p:cBhvr>
                                      <p:to x="100000" y="95000"/>
                                    </p:animScale>
                                    <p:animScale>
                                      <p:cBhvr>
                                        <p:cTn id="58" dur="166" decel="50000">
                                          <p:stCondLst>
                                            <p:cond delay="1834"/>
                                          </p:stCondLst>
                                        </p:cTn>
                                        <p:tgtEl>
                                          <p:spTgt spid="4">
                                            <p:txEl>
                                              <p:pRg st="5" end="5"/>
                                            </p:txEl>
                                          </p:spTgt>
                                        </p:tgtEl>
                                      </p:cBhvr>
                                      <p:to x="100000" y="100000"/>
                                    </p:animScale>
                                  </p:childTnLst>
                                </p:cTn>
                              </p:par>
                              <p:par>
                                <p:cTn id="59" presetID="26" presetClass="entr" presetSubtype="0" fill="hold" nodeType="withEffect">
                                  <p:stCondLst>
                                    <p:cond delay="0"/>
                                  </p:stCondLst>
                                  <p:childTnLst>
                                    <p:set>
                                      <p:cBhvr>
                                        <p:cTn id="60" dur="1" fill="hold">
                                          <p:stCondLst>
                                            <p:cond delay="0"/>
                                          </p:stCondLst>
                                        </p:cTn>
                                        <p:tgtEl>
                                          <p:spTgt spid="4">
                                            <p:txEl>
                                              <p:pRg st="6" end="6"/>
                                            </p:txEl>
                                          </p:spTgt>
                                        </p:tgtEl>
                                        <p:attrNameLst>
                                          <p:attrName>style.visibility</p:attrName>
                                        </p:attrNameLst>
                                      </p:cBhvr>
                                      <p:to>
                                        <p:strVal val="visible"/>
                                      </p:to>
                                    </p:set>
                                    <p:animEffect transition="in" filter="wipe(down)">
                                      <p:cBhvr>
                                        <p:cTn id="61" dur="580">
                                          <p:stCondLst>
                                            <p:cond delay="0"/>
                                          </p:stCondLst>
                                        </p:cTn>
                                        <p:tgtEl>
                                          <p:spTgt spid="4">
                                            <p:txEl>
                                              <p:pRg st="6" end="6"/>
                                            </p:txEl>
                                          </p:spTgt>
                                        </p:tgtEl>
                                      </p:cBhvr>
                                    </p:animEffect>
                                    <p:anim calcmode="lin" valueType="num">
                                      <p:cBhvr>
                                        <p:cTn id="62" dur="1822" tmFilter="0,0; 0.14,0.36; 0.43,0.73; 0.71,0.91; 1.0,1.0">
                                          <p:stCondLst>
                                            <p:cond delay="0"/>
                                          </p:stCondLst>
                                        </p:cTn>
                                        <p:tgtEl>
                                          <p:spTgt spid="4">
                                            <p:txEl>
                                              <p:pRg st="6" end="6"/>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4">
                                            <p:txEl>
                                              <p:pRg st="6" end="6"/>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4">
                                            <p:txEl>
                                              <p:pRg st="6" end="6"/>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4">
                                            <p:txEl>
                                              <p:pRg st="6" end="6"/>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4">
                                            <p:txEl>
                                              <p:pRg st="6" end="6"/>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4">
                                            <p:txEl>
                                              <p:pRg st="6" end="6"/>
                                            </p:txEl>
                                          </p:spTgt>
                                        </p:tgtEl>
                                      </p:cBhvr>
                                      <p:to x="100000" y="60000"/>
                                    </p:animScale>
                                    <p:animScale>
                                      <p:cBhvr>
                                        <p:cTn id="68" dur="166" decel="50000">
                                          <p:stCondLst>
                                            <p:cond delay="676"/>
                                          </p:stCondLst>
                                        </p:cTn>
                                        <p:tgtEl>
                                          <p:spTgt spid="4">
                                            <p:txEl>
                                              <p:pRg st="6" end="6"/>
                                            </p:txEl>
                                          </p:spTgt>
                                        </p:tgtEl>
                                      </p:cBhvr>
                                      <p:to x="100000" y="100000"/>
                                    </p:animScale>
                                    <p:animScale>
                                      <p:cBhvr>
                                        <p:cTn id="69" dur="26">
                                          <p:stCondLst>
                                            <p:cond delay="1312"/>
                                          </p:stCondLst>
                                        </p:cTn>
                                        <p:tgtEl>
                                          <p:spTgt spid="4">
                                            <p:txEl>
                                              <p:pRg st="6" end="6"/>
                                            </p:txEl>
                                          </p:spTgt>
                                        </p:tgtEl>
                                      </p:cBhvr>
                                      <p:to x="100000" y="80000"/>
                                    </p:animScale>
                                    <p:animScale>
                                      <p:cBhvr>
                                        <p:cTn id="70" dur="166" decel="50000">
                                          <p:stCondLst>
                                            <p:cond delay="1338"/>
                                          </p:stCondLst>
                                        </p:cTn>
                                        <p:tgtEl>
                                          <p:spTgt spid="4">
                                            <p:txEl>
                                              <p:pRg st="6" end="6"/>
                                            </p:txEl>
                                          </p:spTgt>
                                        </p:tgtEl>
                                      </p:cBhvr>
                                      <p:to x="100000" y="100000"/>
                                    </p:animScale>
                                    <p:animScale>
                                      <p:cBhvr>
                                        <p:cTn id="71" dur="26">
                                          <p:stCondLst>
                                            <p:cond delay="1642"/>
                                          </p:stCondLst>
                                        </p:cTn>
                                        <p:tgtEl>
                                          <p:spTgt spid="4">
                                            <p:txEl>
                                              <p:pRg st="6" end="6"/>
                                            </p:txEl>
                                          </p:spTgt>
                                        </p:tgtEl>
                                      </p:cBhvr>
                                      <p:to x="100000" y="90000"/>
                                    </p:animScale>
                                    <p:animScale>
                                      <p:cBhvr>
                                        <p:cTn id="72" dur="166" decel="50000">
                                          <p:stCondLst>
                                            <p:cond delay="1668"/>
                                          </p:stCondLst>
                                        </p:cTn>
                                        <p:tgtEl>
                                          <p:spTgt spid="4">
                                            <p:txEl>
                                              <p:pRg st="6" end="6"/>
                                            </p:txEl>
                                          </p:spTgt>
                                        </p:tgtEl>
                                      </p:cBhvr>
                                      <p:to x="100000" y="100000"/>
                                    </p:animScale>
                                    <p:animScale>
                                      <p:cBhvr>
                                        <p:cTn id="73" dur="26">
                                          <p:stCondLst>
                                            <p:cond delay="1808"/>
                                          </p:stCondLst>
                                        </p:cTn>
                                        <p:tgtEl>
                                          <p:spTgt spid="4">
                                            <p:txEl>
                                              <p:pRg st="6" end="6"/>
                                            </p:txEl>
                                          </p:spTgt>
                                        </p:tgtEl>
                                      </p:cBhvr>
                                      <p:to x="100000" y="95000"/>
                                    </p:animScale>
                                    <p:animScale>
                                      <p:cBhvr>
                                        <p:cTn id="74" dur="166" decel="50000">
                                          <p:stCondLst>
                                            <p:cond delay="1834"/>
                                          </p:stCondLst>
                                        </p:cTn>
                                        <p:tgtEl>
                                          <p:spTgt spid="4">
                                            <p:txEl>
                                              <p:pRg st="6" end="6"/>
                                            </p:txEl>
                                          </p:spTgt>
                                        </p:tgtEl>
                                      </p:cBhvr>
                                      <p:to x="100000" y="100000"/>
                                    </p:animScale>
                                  </p:childTnLst>
                                </p:cTn>
                              </p:par>
                              <p:par>
                                <p:cTn id="75" presetID="26" presetClass="entr" presetSubtype="0" fill="hold" nodeType="withEffect">
                                  <p:stCondLst>
                                    <p:cond delay="0"/>
                                  </p:stCondLst>
                                  <p:childTnLst>
                                    <p:set>
                                      <p:cBhvr>
                                        <p:cTn id="76" dur="1" fill="hold">
                                          <p:stCondLst>
                                            <p:cond delay="0"/>
                                          </p:stCondLst>
                                        </p:cTn>
                                        <p:tgtEl>
                                          <p:spTgt spid="4">
                                            <p:txEl>
                                              <p:pRg st="7" end="7"/>
                                            </p:txEl>
                                          </p:spTgt>
                                        </p:tgtEl>
                                        <p:attrNameLst>
                                          <p:attrName>style.visibility</p:attrName>
                                        </p:attrNameLst>
                                      </p:cBhvr>
                                      <p:to>
                                        <p:strVal val="visible"/>
                                      </p:to>
                                    </p:set>
                                    <p:animEffect transition="in" filter="wipe(down)">
                                      <p:cBhvr>
                                        <p:cTn id="77" dur="580">
                                          <p:stCondLst>
                                            <p:cond delay="0"/>
                                          </p:stCondLst>
                                        </p:cTn>
                                        <p:tgtEl>
                                          <p:spTgt spid="4">
                                            <p:txEl>
                                              <p:pRg st="7" end="7"/>
                                            </p:txEl>
                                          </p:spTgt>
                                        </p:tgtEl>
                                      </p:cBhvr>
                                    </p:animEffect>
                                    <p:anim calcmode="lin" valueType="num">
                                      <p:cBhvr>
                                        <p:cTn id="78" dur="1822" tmFilter="0,0; 0.14,0.36; 0.43,0.73; 0.71,0.91; 1.0,1.0">
                                          <p:stCondLst>
                                            <p:cond delay="0"/>
                                          </p:stCondLst>
                                        </p:cTn>
                                        <p:tgtEl>
                                          <p:spTgt spid="4">
                                            <p:txEl>
                                              <p:pRg st="7" end="7"/>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4">
                                            <p:txEl>
                                              <p:pRg st="7" end="7"/>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4">
                                            <p:txEl>
                                              <p:pRg st="7" end="7"/>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4">
                                            <p:txEl>
                                              <p:pRg st="7" end="7"/>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4">
                                            <p:txEl>
                                              <p:pRg st="7" end="7"/>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4">
                                            <p:txEl>
                                              <p:pRg st="7" end="7"/>
                                            </p:txEl>
                                          </p:spTgt>
                                        </p:tgtEl>
                                      </p:cBhvr>
                                      <p:to x="100000" y="60000"/>
                                    </p:animScale>
                                    <p:animScale>
                                      <p:cBhvr>
                                        <p:cTn id="84" dur="166" decel="50000">
                                          <p:stCondLst>
                                            <p:cond delay="676"/>
                                          </p:stCondLst>
                                        </p:cTn>
                                        <p:tgtEl>
                                          <p:spTgt spid="4">
                                            <p:txEl>
                                              <p:pRg st="7" end="7"/>
                                            </p:txEl>
                                          </p:spTgt>
                                        </p:tgtEl>
                                      </p:cBhvr>
                                      <p:to x="100000" y="100000"/>
                                    </p:animScale>
                                    <p:animScale>
                                      <p:cBhvr>
                                        <p:cTn id="85" dur="26">
                                          <p:stCondLst>
                                            <p:cond delay="1312"/>
                                          </p:stCondLst>
                                        </p:cTn>
                                        <p:tgtEl>
                                          <p:spTgt spid="4">
                                            <p:txEl>
                                              <p:pRg st="7" end="7"/>
                                            </p:txEl>
                                          </p:spTgt>
                                        </p:tgtEl>
                                      </p:cBhvr>
                                      <p:to x="100000" y="80000"/>
                                    </p:animScale>
                                    <p:animScale>
                                      <p:cBhvr>
                                        <p:cTn id="86" dur="166" decel="50000">
                                          <p:stCondLst>
                                            <p:cond delay="1338"/>
                                          </p:stCondLst>
                                        </p:cTn>
                                        <p:tgtEl>
                                          <p:spTgt spid="4">
                                            <p:txEl>
                                              <p:pRg st="7" end="7"/>
                                            </p:txEl>
                                          </p:spTgt>
                                        </p:tgtEl>
                                      </p:cBhvr>
                                      <p:to x="100000" y="100000"/>
                                    </p:animScale>
                                    <p:animScale>
                                      <p:cBhvr>
                                        <p:cTn id="87" dur="26">
                                          <p:stCondLst>
                                            <p:cond delay="1642"/>
                                          </p:stCondLst>
                                        </p:cTn>
                                        <p:tgtEl>
                                          <p:spTgt spid="4">
                                            <p:txEl>
                                              <p:pRg st="7" end="7"/>
                                            </p:txEl>
                                          </p:spTgt>
                                        </p:tgtEl>
                                      </p:cBhvr>
                                      <p:to x="100000" y="90000"/>
                                    </p:animScale>
                                    <p:animScale>
                                      <p:cBhvr>
                                        <p:cTn id="88" dur="166" decel="50000">
                                          <p:stCondLst>
                                            <p:cond delay="1668"/>
                                          </p:stCondLst>
                                        </p:cTn>
                                        <p:tgtEl>
                                          <p:spTgt spid="4">
                                            <p:txEl>
                                              <p:pRg st="7" end="7"/>
                                            </p:txEl>
                                          </p:spTgt>
                                        </p:tgtEl>
                                      </p:cBhvr>
                                      <p:to x="100000" y="100000"/>
                                    </p:animScale>
                                    <p:animScale>
                                      <p:cBhvr>
                                        <p:cTn id="89" dur="26">
                                          <p:stCondLst>
                                            <p:cond delay="1808"/>
                                          </p:stCondLst>
                                        </p:cTn>
                                        <p:tgtEl>
                                          <p:spTgt spid="4">
                                            <p:txEl>
                                              <p:pRg st="7" end="7"/>
                                            </p:txEl>
                                          </p:spTgt>
                                        </p:tgtEl>
                                      </p:cBhvr>
                                      <p:to x="100000" y="95000"/>
                                    </p:animScale>
                                    <p:animScale>
                                      <p:cBhvr>
                                        <p:cTn id="90" dur="166" decel="50000">
                                          <p:stCondLst>
                                            <p:cond delay="1834"/>
                                          </p:stCondLst>
                                        </p:cTn>
                                        <p:tgtEl>
                                          <p:spTgt spid="4">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0026" y="365068"/>
            <a:ext cx="11111947" cy="5262979"/>
          </a:xfrm>
          <a:prstGeom prst="rect">
            <a:avLst/>
          </a:prstGeom>
        </p:spPr>
        <p:txBody>
          <a:bodyPr wrap="square">
            <a:spAutoFit/>
          </a:bodyPr>
          <a:lstStyle/>
          <a:p>
            <a:pPr>
              <a:lnSpc>
                <a:spcPct val="150000"/>
              </a:lnSpc>
            </a:pPr>
            <a:r>
              <a:rPr lang="en-US" sz="2800" b="1" dirty="0">
                <a:latin typeface="Times New Roman" panose="02020603050405020304" pitchFamily="18" charset="0"/>
                <a:cs typeface="Times New Roman" panose="02020603050405020304" pitchFamily="18" charset="0"/>
              </a:rPr>
              <a:t>b.</a:t>
            </a: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ước 2:</a:t>
            </a:r>
            <a:r>
              <a:rPr lang="vi-VN" sz="2800"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Tìm ý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lập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dàn</a:t>
            </a:r>
            <a:r>
              <a:rPr lang="en-US" sz="2800" b="1" dirty="0">
                <a:latin typeface="Times New Roman" panose="02020603050405020304" pitchFamily="18" charset="0"/>
                <a:cs typeface="Times New Roman" panose="02020603050405020304" pitchFamily="18" charset="0"/>
              </a:rPr>
              <a:t> ý</a:t>
            </a:r>
            <a:endParaRPr lang="en-US" sz="2800" dirty="0">
              <a:latin typeface="Times New Roman" panose="02020603050405020304" pitchFamily="18" charset="0"/>
              <a:cs typeface="Times New Roman" panose="02020603050405020304" pitchFamily="18" charset="0"/>
            </a:endParaRPr>
          </a:p>
          <a:p>
            <a:pPr>
              <a:lnSpc>
                <a:spcPct val="150000"/>
              </a:lnSpc>
            </a:pP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Tìm</a:t>
            </a:r>
            <a:r>
              <a:rPr lang="en-US" sz="2800" b="1" dirty="0">
                <a:latin typeface="Times New Roman" panose="02020603050405020304" pitchFamily="18" charset="0"/>
                <a:cs typeface="Times New Roman" panose="02020603050405020304" pitchFamily="18" charset="0"/>
              </a:rPr>
              <a:t> ý: </a:t>
            </a:r>
            <a:endParaRPr lang="en-US" sz="2800" dirty="0">
              <a:latin typeface="Times New Roman" panose="02020603050405020304" pitchFamily="18" charset="0"/>
              <a:cs typeface="Times New Roman" panose="02020603050405020304" pitchFamily="18" charset="0"/>
            </a:endParaRPr>
          </a:p>
          <a:p>
            <a:pPr>
              <a:lnSpc>
                <a:spcPct val="150000"/>
              </a:lnSpc>
            </a:pP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Bối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cảnh</a:t>
            </a:r>
            <a:r>
              <a:rPr lang="en-US" sz="2800" b="1" dirty="0">
                <a:solidFill>
                  <a:srgbClr val="00B05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nảy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nghe</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đớn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a:t>
            </a:r>
          </a:p>
          <a:p>
            <a:pPr>
              <a:lnSpc>
                <a:spcPct val="150000"/>
              </a:lnSpc>
            </a:pP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Đề</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tài</a:t>
            </a:r>
            <a:r>
              <a:rPr lang="en-US" sz="2800" b="1" dirty="0">
                <a:solidFill>
                  <a:srgbClr val="00B05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a:t>
            </a:r>
          </a:p>
          <a:p>
            <a:pPr>
              <a:lnSpc>
                <a:spcPct val="150000"/>
              </a:lnSpc>
            </a:pPr>
            <a:r>
              <a:rPr lang="en-US" sz="2800" b="1" dirty="0">
                <a:solidFill>
                  <a:srgbClr val="00B050"/>
                </a:solidFill>
                <a:latin typeface="Times New Roman" panose="02020603050405020304" pitchFamily="18" charset="0"/>
                <a:cs typeface="Times New Roman" panose="02020603050405020304" pitchFamily="18" charset="0"/>
              </a:rPr>
              <a:t>- </a:t>
            </a:r>
            <a:r>
              <a:rPr lang="vi-VN" sz="2800" b="1" dirty="0">
                <a:solidFill>
                  <a:srgbClr val="00B050"/>
                </a:solidFill>
                <a:latin typeface="Times New Roman" panose="02020603050405020304" pitchFamily="18" charset="0"/>
                <a:cs typeface="Times New Roman" panose="02020603050405020304" pitchFamily="18" charset="0"/>
              </a:rPr>
              <a:t>Chủ đề </a:t>
            </a:r>
            <a:r>
              <a:rPr lang="vi-VN" sz="2800" dirty="0">
                <a:latin typeface="Times New Roman" panose="02020603050405020304" pitchFamily="18" charset="0"/>
                <a:cs typeface="Times New Roman" panose="02020603050405020304" pitchFamily="18" charset="0"/>
              </a:rPr>
              <a:t>của bài thơ: </a:t>
            </a:r>
            <a:r>
              <a:rPr lang="en-US" sz="2800" dirty="0">
                <a:latin typeface="Times New Roman" panose="02020603050405020304" pitchFamily="18" charset="0"/>
                <a:cs typeface="Times New Roman" panose="02020603050405020304" pitchFamily="18" charset="0"/>
              </a:rPr>
              <a:t>Ca </a:t>
            </a:r>
            <a:r>
              <a:rPr lang="en-US" sz="2800" dirty="0" err="1">
                <a:latin typeface="Times New Roman" panose="02020603050405020304" pitchFamily="18" charset="0"/>
                <a:cs typeface="Times New Roman" panose="02020603050405020304" pitchFamily="18" charset="0"/>
              </a:rPr>
              <a:t>ngợi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đớn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937830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0026" y="365068"/>
            <a:ext cx="11111947" cy="6555641"/>
          </a:xfrm>
          <a:prstGeom prst="rect">
            <a:avLst/>
          </a:prstGeom>
        </p:spPr>
        <p:txBody>
          <a:bodyPr wrap="square">
            <a:spAutoFit/>
          </a:bodyPr>
          <a:lstStyle/>
          <a:p>
            <a:pPr algn="just">
              <a:lnSpc>
                <a:spcPct val="150000"/>
              </a:lnSpc>
            </a:pPr>
            <a:r>
              <a:rPr lang="en-US" sz="2800" b="1"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Nghệ thuật </a:t>
            </a:r>
            <a:r>
              <a:rPr lang="en-US" sz="2800" b="1" dirty="0" err="1">
                <a:latin typeface="Times New Roman" panose="02020603050405020304" pitchFamily="18" charset="0"/>
                <a:cs typeface="Times New Roman" panose="02020603050405020304" pitchFamily="18" charset="0"/>
              </a:rPr>
              <a:t>đặc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sắc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của</a:t>
            </a:r>
            <a:r>
              <a:rPr lang="vi-VN" sz="2800" b="1" dirty="0">
                <a:latin typeface="Times New Roman" panose="02020603050405020304" pitchFamily="18" charset="0"/>
                <a:cs typeface="Times New Roman" panose="02020603050405020304" pitchFamily="18" charset="0"/>
              </a:rPr>
              <a:t> bài thơ:</a:t>
            </a:r>
            <a:endParaRPr lang="en-US" sz="2800" b="1" dirty="0">
              <a:latin typeface="Times New Roman" panose="02020603050405020304" pitchFamily="18" charset="0"/>
              <a:cs typeface="Times New Roman" panose="02020603050405020304" pitchFamily="18" charset="0"/>
            </a:endParaRPr>
          </a:p>
          <a:p>
            <a:pPr algn="just">
              <a:lnSpc>
                <a:spcPct val="150000"/>
              </a:lnSpc>
            </a:pPr>
            <a:r>
              <a:rPr lang="vi-VN" sz="2800" b="1" dirty="0">
                <a:solidFill>
                  <a:srgbClr val="00B050"/>
                </a:solidFill>
                <a:latin typeface="Times New Roman" panose="02020603050405020304" pitchFamily="18" charset="0"/>
                <a:cs typeface="Times New Roman" panose="02020603050405020304" pitchFamily="18" charset="0"/>
              </a:rPr>
              <a:t>+ Thể thơ và đặc điểm vần, nhịp của thể thơ: </a:t>
            </a:r>
            <a:r>
              <a:rPr lang="vi-VN" sz="2800" dirty="0">
                <a:latin typeface="Times New Roman" panose="02020603050405020304" pitchFamily="18" charset="0"/>
                <a:cs typeface="Times New Roman" panose="02020603050405020304" pitchFamily="18" charset="0"/>
              </a:rPr>
              <a:t>Thể thơ song thất lục bát, gieo vần</a:t>
            </a:r>
            <a:r>
              <a:rPr lang="en-US" sz="2800" dirty="0">
                <a:latin typeface="Times New Roman" panose="02020603050405020304" pitchFamily="18" charset="0"/>
                <a:cs typeface="Times New Roman" panose="02020603050405020304" pitchFamily="18" charset="0"/>
              </a:rPr>
              <a:t> ở m</a:t>
            </a:r>
            <a:r>
              <a:rPr lang="vi-VN" sz="2800" dirty="0">
                <a:latin typeface="Times New Roman" panose="02020603050405020304" pitchFamily="18" charset="0"/>
                <a:cs typeface="Times New Roman" panose="02020603050405020304" pitchFamily="18" charset="0"/>
              </a:rPr>
              <a:t>ỗi khổ thơ có một vần trắc và ba vần bằng; câu sáu chỉ có vần chân, ba câu kia vừa có vần chân vừa có vần lưng; Ngắt nhịp: Các câu bảy có thể ngắt nhịp 3/4 hoặc 3/2/2, hai câu sáu </a:t>
            </a:r>
            <a:r>
              <a:rPr lang="en-US" sz="2800" dirty="0">
                <a:latin typeface="Times New Roman" panose="02020603050405020304" pitchFamily="18" charset="0"/>
                <a:cs typeface="Times New Roman" panose="02020603050405020304" pitchFamily="18" charset="0"/>
              </a:rPr>
              <a:t>-</a:t>
            </a:r>
            <a:r>
              <a:rPr lang="vi-VN" sz="2800" dirty="0">
                <a:latin typeface="Times New Roman" panose="02020603050405020304" pitchFamily="18" charset="0"/>
                <a:cs typeface="Times New Roman" panose="02020603050405020304" pitchFamily="18" charset="0"/>
              </a:rPr>
              <a:t> tám ngắt theo thể lục bát, thường là nhịp chẵn. Nếu như ở các thể thơ khác chỉ gieo vần ở thanh bằng, thì thơ song thất lục bát lại gieo vần ở cả thanh bằng và trắc. Tiếng thứ 7 của câu thất 1 thanh trắc sẽ được vần với tiếng thứ 5 của thanh trắc ở câu thất 2. Tiếng thứ 7 của câu thất 2 thanh bằng sẽ được vần với tiếng thứ 6 của câu lục kế.</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51089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0026" y="365068"/>
            <a:ext cx="11111947" cy="5185522"/>
          </a:xfrm>
          <a:prstGeom prst="rect">
            <a:avLst/>
          </a:prstGeom>
        </p:spPr>
        <p:txBody>
          <a:bodyPr wrap="square">
            <a:spAutoFit/>
          </a:bodyPr>
          <a:lstStyle/>
          <a:p>
            <a:pPr algn="just">
              <a:lnSpc>
                <a:spcPct val="150000"/>
              </a:lnSpc>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Nhân vật trữ tình và cảm hứng chủ đạo trong bài 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đớn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giọng</a:t>
            </a:r>
            <a:r>
              <a:rPr lang="en-US" sz="2800" dirty="0">
                <a:latin typeface="Times New Roman" panose="02020603050405020304" pitchFamily="18" charset="0"/>
                <a:cs typeface="Times New Roman" panose="02020603050405020304" pitchFamily="18" charset="0"/>
              </a:rPr>
              <a:t> than </a:t>
            </a:r>
            <a:r>
              <a:rPr lang="en-US" sz="2800" dirty="0" err="1">
                <a:latin typeface="Times New Roman" panose="02020603050405020304" pitchFamily="18" charset="0"/>
                <a:cs typeface="Times New Roman" panose="02020603050405020304" pitchFamily="18" charset="0"/>
              </a:rPr>
              <a:t>thở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nghẹn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nghèo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dứt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thêm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thía</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0358071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0574" y="921660"/>
            <a:ext cx="11111947" cy="3970318"/>
          </a:xfrm>
          <a:prstGeom prst="rect">
            <a:avLst/>
          </a:prstGeom>
        </p:spPr>
        <p:txBody>
          <a:bodyPr wrap="square">
            <a:spAutoFit/>
          </a:bodyPr>
          <a:lstStyle/>
          <a:p>
            <a:pPr algn="just">
              <a:lnSpc>
                <a:spcPct val="150000"/>
              </a:lnSpc>
            </a:pP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Các hình thức nghệ thuật đã làm nổi bật chủ đề của bài thơ: </a:t>
            </a:r>
            <a:r>
              <a:rPr lang="en-US" sz="2800" dirty="0" err="1" smtClean="0">
                <a:latin typeface="Times New Roman" panose="02020603050405020304" pitchFamily="18" charset="0"/>
                <a:cs typeface="Times New Roman" panose="02020603050405020304" pitchFamily="18" charset="0"/>
              </a:rPr>
              <a:t>Những</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thở</a:t>
            </a:r>
            <a:r>
              <a:rPr lang="en-US" sz="2800" dirty="0">
                <a:latin typeface="Times New Roman" panose="02020603050405020304" pitchFamily="18" charset="0"/>
                <a:cs typeface="Times New Roman" panose="02020603050405020304" pitchFamily="18" charset="0"/>
              </a:rPr>
              <a:t> than,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luyện</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749016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2096" y="0"/>
            <a:ext cx="11111947" cy="6555641"/>
          </a:xfrm>
          <a:prstGeom prst="rect">
            <a:avLst/>
          </a:prstGeom>
        </p:spPr>
        <p:txBody>
          <a:bodyPr wrap="square">
            <a:spAutoFit/>
          </a:bodyPr>
          <a:lstStyle/>
          <a:p>
            <a:pPr algn="just">
              <a:lnSpc>
                <a:spcPct val="150000"/>
              </a:lnSpc>
            </a:pP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đớn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rút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gắn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p>
          <a:p>
            <a:pPr algn="just">
              <a:lnSpc>
                <a:spcPct val="15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luyện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  Ca </a:t>
            </a:r>
            <a:r>
              <a:rPr lang="en-US" sz="2800" dirty="0" err="1">
                <a:latin typeface="Times New Roman" panose="02020603050405020304" pitchFamily="18" charset="0"/>
                <a:cs typeface="Times New Roman" panose="02020603050405020304" pitchFamily="18" charset="0"/>
              </a:rPr>
              <a:t>ngợi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đớn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li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21881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1424" y="511049"/>
            <a:ext cx="11111947" cy="5909310"/>
          </a:xfrm>
          <a:prstGeom prst="rect">
            <a:avLst/>
          </a:prstGeom>
        </p:spPr>
        <p:txBody>
          <a:bodyPr wrap="square">
            <a:spAutoFit/>
          </a:bodyPr>
          <a:lstStyle/>
          <a:p>
            <a:pPr algn="just">
              <a:lnSpc>
                <a:spcPct val="150000"/>
              </a:lnSpc>
            </a:pPr>
            <a:r>
              <a:rPr lang="en-US" sz="2800" dirty="0" smtClean="0">
                <a:latin typeface="Times New Roman" panose="02020603050405020304" pitchFamily="18" charset="0"/>
                <a:cs typeface="Times New Roman" panose="02020603050405020304" pitchFamily="18" charset="0"/>
              </a:rPr>
              <a:t>MỞ BÀI</a:t>
            </a:r>
          </a:p>
          <a:p>
            <a:pPr algn="just">
              <a:lnSpc>
                <a:spcPct val="150000"/>
              </a:lnSpc>
            </a:pPr>
            <a:r>
              <a:rPr lang="en-US" sz="2800" dirty="0" smtClean="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Giới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thiệu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tác</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giả</a:t>
            </a:r>
            <a:r>
              <a:rPr lang="en-US" sz="2800" dirty="0" smtClean="0">
                <a:latin typeface="Times New Roman" panose="02020603050405020304" pitchFamily="18" charset="0"/>
                <a:cs typeface="Times New Roman" panose="02020603050405020304" pitchFamily="18" charset="0"/>
              </a:rPr>
              <a:t>:</a:t>
            </a:r>
            <a:r>
              <a:rPr lang="en-US" sz="2800" i="1" dirty="0" smtClean="0">
                <a:latin typeface="Times New Roman" panose="02020603050405020304" pitchFamily="18" charset="0"/>
                <a:cs typeface="Times New Roman" panose="02020603050405020304" pitchFamily="18" charset="0"/>
              </a:rPr>
              <a:t> </a:t>
            </a:r>
            <a:r>
              <a:rPr lang="pt-BR" sz="2800" dirty="0">
                <a:latin typeface="Times New Roman" panose="02020603050405020304" pitchFamily="18" charset="0"/>
                <a:cs typeface="Times New Roman" panose="02020603050405020304" pitchFamily="18" charset="0"/>
              </a:rPr>
              <a:t>Nguyễn Khuyến là nhà thơ lớn của văn học trung đại Việt Nam. Ông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mệnh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thơ</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cảnh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Việt</a:t>
            </a:r>
            <a:r>
              <a:rPr lang="en-US" sz="2800" i="1" dirty="0">
                <a:latin typeface="Times New Roman" panose="02020603050405020304" pitchFamily="18" charset="0"/>
                <a:cs typeface="Times New Roman" panose="02020603050405020304" pitchFamily="18" charset="0"/>
              </a:rPr>
              <a:t> Nam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Giới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thiệu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bài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Khóc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Khuê</a:t>
            </a:r>
            <a:r>
              <a:rPr lang="en-US" sz="2800" i="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Vãn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đồng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niên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Vân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Đình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tiến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sĩ</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Thượng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dịch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Nôm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nghe</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 Ý kiến chung về bài thơ</a:t>
            </a:r>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động</a:t>
            </a:r>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9" y="139148"/>
            <a:ext cx="3896139" cy="584775"/>
          </a:xfrm>
          <a:prstGeom prst="rect">
            <a:avLst/>
          </a:prstGeom>
          <a:noFill/>
        </p:spPr>
        <p:txBody>
          <a:bodyPr wrap="square" rtlCol="0">
            <a:spAutoFit/>
          </a:bodyPr>
          <a:lstStyle/>
          <a:p>
            <a:r>
              <a:rPr lang="vi-VN" sz="3200" b="1" dirty="0" smtClean="0">
                <a:solidFill>
                  <a:srgbClr val="FF0000"/>
                </a:solidFill>
                <a:latin typeface="Times New Roman" panose="02020603050405020304" pitchFamily="18" charset="0"/>
                <a:cs typeface="Times New Roman" panose="02020603050405020304" pitchFamily="18" charset="0"/>
              </a:rPr>
              <a:t>PHIẾU LẬP DÀN Ý</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876031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arn(inVertical)">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solidFill>
                  <a:srgbClr val="FF0000"/>
                </a:solidFill>
                <a:latin typeface="Times New Roman" panose="02020603050405020304" pitchFamily="18" charset="0"/>
                <a:cs typeface="Times New Roman" panose="02020603050405020304" pitchFamily="18" charset="0"/>
              </a:rPr>
              <a:t>TRÒ CHƠI AI NHANH HƠN.</a:t>
            </a:r>
            <a:endParaRPr lang="en-US" sz="5400" b="1" dirty="0">
              <a:solidFill>
                <a:srgbClr val="FF0000"/>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2147" y="1351723"/>
            <a:ext cx="9064487" cy="5247860"/>
          </a:xfrm>
        </p:spPr>
      </p:pic>
    </p:spTree>
    <p:extLst>
      <p:ext uri="{BB962C8B-B14F-4D97-AF65-F5344CB8AC3E}">
        <p14:creationId xmlns:p14="http://schemas.microsoft.com/office/powerpoint/2010/main" val="13768053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1424" y="511049"/>
            <a:ext cx="11111947" cy="6555641"/>
          </a:xfrm>
          <a:prstGeom prst="rect">
            <a:avLst/>
          </a:prstGeom>
        </p:spPr>
        <p:txBody>
          <a:bodyPr wrap="square">
            <a:spAutoFit/>
          </a:bodyPr>
          <a:lstStyle/>
          <a:p>
            <a:pPr algn="just">
              <a:lnSpc>
                <a:spcPct val="150000"/>
              </a:lnSpc>
            </a:pPr>
            <a:r>
              <a:rPr lang="vi-VN" sz="2800" b="1" dirty="0">
                <a:latin typeface="Times New Roman" panose="02020603050405020304" pitchFamily="18" charset="0"/>
                <a:cs typeface="Times New Roman" panose="02020603050405020304" pitchFamily="18" charset="0"/>
              </a:rPr>
              <a:t>1. Nêu chủ đề và phân tích chủ đề</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vi-VN" sz="2800" b="1"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Đây là bài thơ khóc bạn </a:t>
            </a:r>
            <a:r>
              <a:rPr lang="vi-VN" sz="2800">
                <a:latin typeface="Times New Roman" panose="02020603050405020304" pitchFamily="18" charset="0"/>
                <a:cs typeface="Times New Roman" panose="02020603050405020304" pitchFamily="18" charset="0"/>
              </a:rPr>
              <a:t>rất </a:t>
            </a:r>
            <a:r>
              <a:rPr lang="vi-VN" sz="2800" smtClean="0">
                <a:latin typeface="Times New Roman" panose="02020603050405020304" pitchFamily="18" charset="0"/>
                <a:cs typeface="Times New Roman" panose="02020603050405020304" pitchFamily="18" charset="0"/>
              </a:rPr>
              <a:t>cảm </a:t>
            </a:r>
            <a:r>
              <a:rPr lang="vi-VN" sz="2800" dirty="0">
                <a:latin typeface="Times New Roman" panose="02020603050405020304" pitchFamily="18" charset="0"/>
                <a:cs typeface="Times New Roman" panose="02020603050405020304" pitchFamily="18" charset="0"/>
              </a:rPr>
              <a:t>động của Nguyễn Khuyến cũng là bài thơ khóc bạn rất nổi tiếng trong nền thơ ca dân tộc. Dương Khuê là bạn đồng khoa với Nguyễn </a:t>
            </a:r>
            <a:r>
              <a:rPr lang="vi-VN" sz="2800" dirty="0" smtClean="0">
                <a:latin typeface="Times New Roman" panose="02020603050405020304" pitchFamily="18" charset="0"/>
                <a:cs typeface="Times New Roman" panose="02020603050405020304" pitchFamily="18" charset="0"/>
              </a:rPr>
              <a:t>Khuyến. </a:t>
            </a:r>
            <a:r>
              <a:rPr lang="vi-VN" sz="2800" dirty="0">
                <a:latin typeface="Times New Roman" panose="02020603050405020304" pitchFamily="18" charset="0"/>
                <a:cs typeface="Times New Roman" panose="02020603050405020304" pitchFamily="18" charset="0"/>
              </a:rPr>
              <a:t>Dương Khuê đỗ tiến sĩ, làm quan to. Từ bạn đồng khoa đã phát triển thành bạn tri âm tri kỉ nên Nguyễn Khuyến mới có thơ khóc bạn cảm động và tha thi</a:t>
            </a:r>
            <a:r>
              <a:rPr lang="en-US" sz="2800" dirty="0">
                <a:latin typeface="Times New Roman" panose="02020603050405020304" pitchFamily="18" charset="0"/>
                <a:cs typeface="Times New Roman" panose="02020603050405020304" pitchFamily="18" charset="0"/>
              </a:rPr>
              <a:t>ế</a:t>
            </a:r>
            <a:r>
              <a:rPr lang="vi-VN" sz="2800" dirty="0">
                <a:latin typeface="Times New Roman" panose="02020603050405020304" pitchFamily="18" charset="0"/>
                <a:cs typeface="Times New Roman" panose="02020603050405020304" pitchFamily="18" charset="0"/>
              </a:rPr>
              <a:t>t như vậy. Có thể xem đây cũng là một bài văn tế được viết bằng thể thơ song thất lục bát, giọng thơ réo rắt thấm đầy lệ</a:t>
            </a:r>
            <a:r>
              <a:rPr lang="vi-VN" sz="2800" dirty="0" smtClean="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có 38 câu </a:t>
            </a:r>
            <a:r>
              <a:rPr lang="vi-VN" sz="2800" dirty="0" smtClean="0">
                <a:latin typeface="Times New Roman" panose="02020603050405020304" pitchFamily="18" charset="0"/>
                <a:cs typeface="Times New Roman" panose="02020603050405020304" pitchFamily="18" charset="0"/>
              </a:rPr>
              <a:t>thơ.</a:t>
            </a:r>
            <a:r>
              <a:rPr lang="en-US" sz="2800" dirty="0" err="1" smtClean="0">
                <a:latin typeface="Times New Roman" panose="02020603050405020304" pitchFamily="18" charset="0"/>
                <a:cs typeface="Times New Roman" panose="02020603050405020304" pitchFamily="18" charset="0"/>
              </a:rPr>
              <a:t>Mở</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than,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đớn</a:t>
            </a:r>
            <a:r>
              <a:rPr lang="en-US" sz="2800" dirty="0">
                <a:latin typeface="Times New Roman" panose="02020603050405020304" pitchFamily="18" charset="0"/>
                <a:cs typeface="Times New Roman" panose="02020603050405020304" pitchFamily="18" charset="0"/>
              </a:rPr>
              <a:t>:</a:t>
            </a:r>
          </a:p>
          <a:p>
            <a:pPr algn="just">
              <a:lnSpc>
                <a:spcPct val="150000"/>
              </a:lnSpc>
            </a:pPr>
            <a:r>
              <a:rPr lang="en-US" sz="2800" i="1"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Bác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đã</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rồi</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i="1" dirty="0" err="1">
                <a:latin typeface="Times New Roman" panose="02020603050405020304" pitchFamily="18" charset="0"/>
                <a:cs typeface="Times New Roman" panose="02020603050405020304" pitchFamily="18" charset="0"/>
              </a:rPr>
              <a:t>Nước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mây</a:t>
            </a:r>
            <a:r>
              <a:rPr lang="en-US" sz="2800" i="1" dirty="0">
                <a:latin typeface="Times New Roman" panose="02020603050405020304" pitchFamily="18" charset="0"/>
                <a:cs typeface="Times New Roman" panose="02020603050405020304" pitchFamily="18" charset="0"/>
              </a:rPr>
              <a:t> man </a:t>
            </a:r>
            <a:r>
              <a:rPr lang="en-US" sz="2800" i="1" dirty="0" err="1">
                <a:latin typeface="Times New Roman" panose="02020603050405020304" pitchFamily="18" charset="0"/>
                <a:cs typeface="Times New Roman" panose="02020603050405020304" pitchFamily="18" charset="0"/>
              </a:rPr>
              <a:t>mác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ngậm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ngùi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lòng</a:t>
            </a:r>
            <a:r>
              <a:rPr lang="en-US" sz="2800" i="1" dirty="0">
                <a:latin typeface="Times New Roman" panose="02020603050405020304" pitchFamily="18" charset="0"/>
                <a:cs typeface="Times New Roman" panose="02020603050405020304" pitchFamily="18" charset="0"/>
              </a:rPr>
              <a:t> ta”.</a:t>
            </a:r>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9" y="139148"/>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67539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arn(inVertical)">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1422" y="451415"/>
            <a:ext cx="11111947" cy="6488828"/>
          </a:xfrm>
          <a:prstGeom prst="rect">
            <a:avLst/>
          </a:prstGeom>
        </p:spPr>
        <p:txBody>
          <a:bodyPr wrap="square">
            <a:spAutoFit/>
          </a:bodyPr>
          <a:lstStyle/>
          <a:p>
            <a:pPr algn="just">
              <a:lnSpc>
                <a:spcPct val="150000"/>
              </a:lnSpc>
            </a:pPr>
            <a:r>
              <a:rPr lang="vi-VN" sz="2800" b="1" dirty="0">
                <a:latin typeface="+mj-lt"/>
                <a:cs typeface="Times New Roman" panose="02020603050405020304" pitchFamily="18" charset="0"/>
              </a:rPr>
              <a:t>1. Nêu chủ đề và phân tích chủ đề</a:t>
            </a:r>
            <a:endParaRPr lang="en-US" sz="2800" dirty="0">
              <a:latin typeface="+mj-lt"/>
              <a:cs typeface="Times New Roman" panose="02020603050405020304" pitchFamily="18" charset="0"/>
            </a:endParaRPr>
          </a:p>
          <a:p>
            <a:pPr algn="just">
              <a:lnSpc>
                <a:spcPct val="150000"/>
              </a:lnSpc>
            </a:pPr>
            <a:r>
              <a:rPr lang="vi-VN" sz="2800" b="1" dirty="0">
                <a:latin typeface="+mj-lt"/>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ngờ</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rồi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V.V…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bớt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đớn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ghê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gớm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a:t>
            </a:r>
            <a:r>
              <a:rPr lang="en-US" sz="2800" dirty="0">
                <a:latin typeface="Times New Roman" panose="02020603050405020304" pitchFamily="18" charset="0"/>
                <a:cs typeface="Times New Roman" panose="02020603050405020304" pitchFamily="18" charset="0"/>
              </a:rPr>
              <a:t>. Hai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chảy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nghìn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lòng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chảy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bóng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láy</a:t>
            </a:r>
            <a:r>
              <a:rPr lang="en-US" sz="2800" dirty="0">
                <a:latin typeface="Times New Roman" panose="02020603050405020304" pitchFamily="18" charset="0"/>
                <a:cs typeface="Times New Roman" panose="02020603050405020304" pitchFamily="18" charset="0"/>
              </a:rPr>
              <a:t> "man </a:t>
            </a:r>
            <a:r>
              <a:rPr lang="en-US" sz="2800" dirty="0" err="1">
                <a:latin typeface="Times New Roman" panose="02020603050405020304" pitchFamily="18" charset="0"/>
                <a:cs typeface="Times New Roman" panose="02020603050405020304" pitchFamily="18" charset="0"/>
              </a:rPr>
              <a:t>mác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ngậm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ngùi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bao</a:t>
            </a:r>
            <a:r>
              <a:rPr lang="en-US" sz="2800" dirty="0">
                <a:latin typeface="Times New Roman" panose="02020603050405020304" pitchFamily="18" charset="0"/>
                <a:cs typeface="Times New Roman" panose="02020603050405020304" pitchFamily="18" charset="0"/>
              </a:rPr>
              <a:t> la,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buồn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nặng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trĩu</a:t>
            </a:r>
            <a:r>
              <a:rPr lang="en-US" sz="2800" dirty="0">
                <a:latin typeface="Times New Roman" panose="02020603050405020304" pitchFamily="18" charset="0"/>
                <a:cs typeface="Times New Roman" panose="02020603050405020304" pitchFamily="18" charset="0"/>
              </a:rPr>
              <a:t>.</a:t>
            </a: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52055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0752" y="674228"/>
            <a:ext cx="11111947" cy="5780044"/>
          </a:xfrm>
          <a:prstGeom prst="rect">
            <a:avLst/>
          </a:prstGeom>
        </p:spPr>
        <p:txBody>
          <a:bodyPr wrap="square">
            <a:spAutoFit/>
          </a:bodyPr>
          <a:lstStyle/>
          <a:p>
            <a:pPr algn="just">
              <a:lnSpc>
                <a:spcPct val="110000"/>
              </a:lnSpc>
            </a:pPr>
            <a:r>
              <a:rPr lang="vi-VN" sz="2800" b="1" dirty="0">
                <a:latin typeface="Times New Roman" panose="02020603050405020304" pitchFamily="18" charset="0"/>
                <a:cs typeface="Times New Roman" panose="02020603050405020304" pitchFamily="18" charset="0"/>
              </a:rPr>
              <a:t>1. Nêu chủ đề và phân tích chủ </a:t>
            </a:r>
            <a:r>
              <a:rPr lang="vi-VN" sz="2800" b="1" dirty="0" smtClean="0">
                <a:latin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p>
            <a:pPr>
              <a:lnSpc>
                <a:spcPct val="11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mang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tấm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5 </a:t>
            </a:r>
            <a:r>
              <a:rPr lang="en-US" sz="2800" dirty="0" err="1">
                <a:latin typeface="Times New Roman" panose="02020603050405020304" pitchFamily="18" charset="0"/>
                <a:cs typeface="Times New Roman" panose="02020603050405020304" pitchFamily="18" charset="0"/>
              </a:rPr>
              <a:t>tuổi</a:t>
            </a:r>
            <a:r>
              <a:rPr lang="en-US" sz="2800" dirty="0">
                <a:latin typeface="Times New Roman" panose="02020603050405020304" pitchFamily="18" charset="0"/>
                <a:cs typeface="Times New Roman" panose="02020603050405020304" pitchFamily="18" charset="0"/>
              </a:rPr>
              <a:t>.</a:t>
            </a:r>
          </a:p>
          <a:p>
            <a:pPr lvl="0">
              <a:lnSpc>
                <a:spcPct val="110000"/>
              </a:lnSpc>
            </a:pPr>
            <a:r>
              <a:rPr lang="en-US" sz="2800" dirty="0" err="1">
                <a:latin typeface="Times New Roman" panose="02020603050405020304" pitchFamily="18" charset="0"/>
                <a:cs typeface="Times New Roman" panose="02020603050405020304" pitchFamily="18" charset="0"/>
              </a:rPr>
              <a:t>Phần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gồm</a:t>
            </a:r>
            <a:r>
              <a:rPr lang="en-US" sz="2800" dirty="0">
                <a:latin typeface="Times New Roman" panose="02020603050405020304" pitchFamily="18" charset="0"/>
                <a:cs typeface="Times New Roman" panose="02020603050405020304" pitchFamily="18" charset="0"/>
              </a:rPr>
              <a:t> 24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khoa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đỗ</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a:t>
            </a:r>
          </a:p>
          <a:p>
            <a:pPr>
              <a:lnSpc>
                <a:spcPct val="110000"/>
              </a:lnSpc>
            </a:pPr>
            <a:r>
              <a:rPr lang="en-US" sz="2800" i="1"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Nhớ</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từ</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thuở</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đăng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khoa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ngày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trước</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nSpc>
                <a:spcPct val="110000"/>
              </a:lnSpc>
            </a:pPr>
            <a:r>
              <a:rPr lang="en-US" sz="2800" i="1" dirty="0" err="1">
                <a:latin typeface="Times New Roman" panose="02020603050405020304" pitchFamily="18" charset="0"/>
                <a:cs typeface="Times New Roman" panose="02020603050405020304" pitchFamily="18" charset="0"/>
              </a:rPr>
              <a:t>Vẫn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sớm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hôm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cùng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nhau</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nSpc>
                <a:spcPct val="110000"/>
              </a:lnSpc>
            </a:pPr>
            <a:r>
              <a:rPr lang="en-US" sz="2800" i="1" dirty="0" err="1">
                <a:latin typeface="Times New Roman" panose="02020603050405020304" pitchFamily="18" charset="0"/>
                <a:cs typeface="Times New Roman" panose="02020603050405020304" pitchFamily="18" charset="0"/>
              </a:rPr>
              <a:t>Kính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yêu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từ</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trước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đến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sau</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nSpc>
                <a:spcPct val="110000"/>
              </a:lnSpc>
            </a:pPr>
            <a:r>
              <a:rPr lang="en-US" sz="2800" i="1" dirty="0" err="1">
                <a:latin typeface="Times New Roman" panose="02020603050405020304" pitchFamily="18" charset="0"/>
                <a:cs typeface="Times New Roman" panose="02020603050405020304" pitchFamily="18" charset="0"/>
              </a:rPr>
              <a:t>Trong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gặp</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gỡ</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đâu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duyên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trời</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24081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arn(inVertical)">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barn(inVertical)">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barn(inVertical)">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barn(inVertical)">
                                      <p:cBhvr>
                                        <p:cTn id="4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5736955"/>
          </a:xfrm>
          <a:prstGeom prst="rect">
            <a:avLst/>
          </a:prstGeom>
        </p:spPr>
        <p:txBody>
          <a:bodyPr wrap="square">
            <a:spAutoFit/>
          </a:bodyPr>
          <a:lstStyle/>
          <a:p>
            <a:pPr algn="just">
              <a:lnSpc>
                <a:spcPct val="110000"/>
              </a:lnSpc>
            </a:pPr>
            <a:r>
              <a:rPr lang="vi-VN" sz="2800" b="1" dirty="0">
                <a:latin typeface="Times New Roman" panose="02020603050405020304" pitchFamily="18" charset="0"/>
                <a:cs typeface="Times New Roman" panose="02020603050405020304" pitchFamily="18" charset="0"/>
              </a:rPr>
              <a:t>1. Nêu chủ đề và phân tích chủ </a:t>
            </a:r>
            <a:r>
              <a:rPr lang="vi-VN" sz="2800" b="1" dirty="0" smtClean="0">
                <a:latin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sớm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hôm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giọt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đầu</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cầm</a:t>
            </a:r>
            <a:r>
              <a:rPr lang="en-US" sz="2800" dirty="0">
                <a:latin typeface="Times New Roman" panose="02020603050405020304" pitchFamily="18" charset="0"/>
                <a:cs typeface="Times New Roman" panose="02020603050405020304" pitchFamily="18" charset="0"/>
              </a:rPr>
              <a:t> ca,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vậy</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cuộc</a:t>
            </a:r>
            <a:r>
              <a:rPr lang="en-US" sz="2800" dirty="0">
                <a:latin typeface="Times New Roman" panose="02020603050405020304" pitchFamily="18" charset="0"/>
                <a:cs typeface="Times New Roman" panose="02020603050405020304" pitchFamily="18" charset="0"/>
              </a:rPr>
              <a:t> du </a:t>
            </a:r>
            <a:r>
              <a:rPr lang="en-US" sz="2800" dirty="0" err="1">
                <a:latin typeface="Times New Roman" panose="02020603050405020304" pitchFamily="18" charset="0"/>
                <a:cs typeface="Times New Roman" panose="02020603050405020304" pitchFamily="18" charset="0"/>
              </a:rPr>
              <a:t>ngoạn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dặm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giữa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tuyền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đè</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hát</a:t>
            </a:r>
            <a:r>
              <a:rPr lang="en-US" sz="2800" dirty="0">
                <a:latin typeface="Times New Roman" panose="02020603050405020304" pitchFamily="18" charset="0"/>
                <a:cs typeface="Times New Roman" panose="02020603050405020304" pitchFamily="18" charset="0"/>
              </a:rPr>
              <a:t> ả </a:t>
            </a:r>
            <a:r>
              <a:rPr lang="en-US" sz="2800" dirty="0" err="1">
                <a:latin typeface="Times New Roman" panose="02020603050405020304" pitchFamily="18" charset="0"/>
                <a:cs typeface="Times New Roman" panose="02020603050405020304" pitchFamily="18" charset="0"/>
              </a:rPr>
              <a:t>đào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hát</a:t>
            </a:r>
            <a:r>
              <a:rPr lang="en-US" sz="2800" dirty="0">
                <a:latin typeface="Times New Roman" panose="02020603050405020304" pitchFamily="18" charset="0"/>
                <a:cs typeface="Times New Roman" panose="02020603050405020304" pitchFamily="18" charset="0"/>
              </a:rPr>
              <a:t>:</a:t>
            </a:r>
          </a:p>
          <a:p>
            <a:pPr algn="just"/>
            <a:r>
              <a:rPr lang="en-US" sz="2800" i="1"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từng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cheo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leo</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Thú</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vui</a:t>
            </a:r>
            <a:r>
              <a:rPr lang="en-US" sz="2800" i="1" dirty="0">
                <a:latin typeface="Times New Roman" panose="02020603050405020304" pitchFamily="18" charset="0"/>
                <a:cs typeface="Times New Roman" panose="02020603050405020304" pitchFamily="18" charset="0"/>
              </a:rPr>
              <a:t> con </a:t>
            </a:r>
            <a:r>
              <a:rPr lang="en-US" sz="2800" i="1" dirty="0" err="1">
                <a:latin typeface="Times New Roman" panose="02020603050405020304" pitchFamily="18" charset="0"/>
                <a:cs typeface="Times New Roman" panose="02020603050405020304" pitchFamily="18" charset="0"/>
              </a:rPr>
              <a:t>hát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lựa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chiều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cầm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xoang</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7780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4">
                                            <p:txEl>
                                              <p:charRg st="34" end="415"/>
                                            </p:txEl>
                                          </p:spTgt>
                                        </p:tgtEl>
                                        <p:attrNameLst>
                                          <p:attrName>style.visibility</p:attrName>
                                        </p:attrNameLst>
                                      </p:cBhvr>
                                      <p:to>
                                        <p:strVal val="visible"/>
                                      </p:to>
                                    </p:set>
                                    <p:animEffect transition="in" filter="fade">
                                      <p:cBhvr>
                                        <p:cTn id="17" dur="1000"/>
                                        <p:tgtEl>
                                          <p:spTgt spid="4">
                                            <p:txEl>
                                              <p:charRg st="34" end="415"/>
                                            </p:txEl>
                                          </p:spTgt>
                                        </p:tgtEl>
                                      </p:cBhvr>
                                    </p:animEffect>
                                    <p:anim calcmode="lin" valueType="num">
                                      <p:cBhvr>
                                        <p:cTn id="18" dur="1000" fill="hold"/>
                                        <p:tgtEl>
                                          <p:spTgt spid="4">
                                            <p:txEl>
                                              <p:charRg st="34" end="415"/>
                                            </p:txEl>
                                          </p:spTgt>
                                        </p:tgtEl>
                                        <p:attrNameLst>
                                          <p:attrName>ppt_x</p:attrName>
                                        </p:attrNameLst>
                                      </p:cBhvr>
                                      <p:tavLst>
                                        <p:tav tm="0">
                                          <p:val>
                                            <p:strVal val="#ppt_x"/>
                                          </p:val>
                                        </p:tav>
                                        <p:tav tm="100000">
                                          <p:val>
                                            <p:strVal val="#ppt_x"/>
                                          </p:val>
                                        </p:tav>
                                      </p:tavLst>
                                    </p:anim>
                                    <p:anim calcmode="lin" valueType="num">
                                      <p:cBhvr>
                                        <p:cTn id="19" dur="1000" fill="hold"/>
                                        <p:tgtEl>
                                          <p:spTgt spid="4">
                                            <p:txEl>
                                              <p:charRg st="34" end="415"/>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charRg st="415" end="643"/>
                                            </p:txEl>
                                          </p:spTgt>
                                        </p:tgtEl>
                                        <p:attrNameLst>
                                          <p:attrName>style.visibility</p:attrName>
                                        </p:attrNameLst>
                                      </p:cBhvr>
                                      <p:to>
                                        <p:strVal val="visible"/>
                                      </p:to>
                                    </p:set>
                                    <p:animEffect transition="in" filter="fade">
                                      <p:cBhvr>
                                        <p:cTn id="22" dur="1000"/>
                                        <p:tgtEl>
                                          <p:spTgt spid="4">
                                            <p:txEl>
                                              <p:charRg st="415" end="643"/>
                                            </p:txEl>
                                          </p:spTgt>
                                        </p:tgtEl>
                                      </p:cBhvr>
                                    </p:animEffect>
                                    <p:anim calcmode="lin" valueType="num">
                                      <p:cBhvr>
                                        <p:cTn id="23" dur="1000" fill="hold"/>
                                        <p:tgtEl>
                                          <p:spTgt spid="4">
                                            <p:txEl>
                                              <p:charRg st="415" end="643"/>
                                            </p:txEl>
                                          </p:spTgt>
                                        </p:tgtEl>
                                        <p:attrNameLst>
                                          <p:attrName>ppt_x</p:attrName>
                                        </p:attrNameLst>
                                      </p:cBhvr>
                                      <p:tavLst>
                                        <p:tav tm="0">
                                          <p:val>
                                            <p:strVal val="#ppt_x"/>
                                          </p:val>
                                        </p:tav>
                                        <p:tav tm="100000">
                                          <p:val>
                                            <p:strVal val="#ppt_x"/>
                                          </p:val>
                                        </p:tav>
                                      </p:tavLst>
                                    </p:anim>
                                    <p:anim calcmode="lin" valueType="num">
                                      <p:cBhvr>
                                        <p:cTn id="24" dur="1000" fill="hold"/>
                                        <p:tgtEl>
                                          <p:spTgt spid="4">
                                            <p:txEl>
                                              <p:charRg st="415" end="64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xEl>
                                              <p:charRg st="643" end="670"/>
                                            </p:txEl>
                                          </p:spTgt>
                                        </p:tgtEl>
                                        <p:attrNameLst>
                                          <p:attrName>style.visibility</p:attrName>
                                        </p:attrNameLst>
                                      </p:cBhvr>
                                      <p:to>
                                        <p:strVal val="visible"/>
                                      </p:to>
                                    </p:set>
                                    <p:animEffect transition="in" filter="fade">
                                      <p:cBhvr>
                                        <p:cTn id="27" dur="1000"/>
                                        <p:tgtEl>
                                          <p:spTgt spid="4">
                                            <p:txEl>
                                              <p:charRg st="643" end="670"/>
                                            </p:txEl>
                                          </p:spTgt>
                                        </p:tgtEl>
                                      </p:cBhvr>
                                    </p:animEffect>
                                    <p:anim calcmode="lin" valueType="num">
                                      <p:cBhvr>
                                        <p:cTn id="28" dur="1000" fill="hold"/>
                                        <p:tgtEl>
                                          <p:spTgt spid="4">
                                            <p:txEl>
                                              <p:charRg st="643" end="670"/>
                                            </p:txEl>
                                          </p:spTgt>
                                        </p:tgtEl>
                                        <p:attrNameLst>
                                          <p:attrName>ppt_x</p:attrName>
                                        </p:attrNameLst>
                                      </p:cBhvr>
                                      <p:tavLst>
                                        <p:tav tm="0">
                                          <p:val>
                                            <p:strVal val="#ppt_x"/>
                                          </p:val>
                                        </p:tav>
                                        <p:tav tm="100000">
                                          <p:val>
                                            <p:strVal val="#ppt_x"/>
                                          </p:val>
                                        </p:tav>
                                      </p:tavLst>
                                    </p:anim>
                                    <p:anim calcmode="lin" valueType="num">
                                      <p:cBhvr>
                                        <p:cTn id="29" dur="1000" fill="hold"/>
                                        <p:tgtEl>
                                          <p:spTgt spid="4">
                                            <p:txEl>
                                              <p:charRg st="643" end="670"/>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4">
                                            <p:txEl>
                                              <p:charRg st="670" end="708"/>
                                            </p:txEl>
                                          </p:spTgt>
                                        </p:tgtEl>
                                        <p:attrNameLst>
                                          <p:attrName>style.visibility</p:attrName>
                                        </p:attrNameLst>
                                      </p:cBhvr>
                                      <p:to>
                                        <p:strVal val="visible"/>
                                      </p:to>
                                    </p:set>
                                    <p:animEffect transition="in" filter="fade">
                                      <p:cBhvr>
                                        <p:cTn id="32" dur="1000"/>
                                        <p:tgtEl>
                                          <p:spTgt spid="4">
                                            <p:txEl>
                                              <p:charRg st="670" end="708"/>
                                            </p:txEl>
                                          </p:spTgt>
                                        </p:tgtEl>
                                      </p:cBhvr>
                                    </p:animEffect>
                                    <p:anim calcmode="lin" valueType="num">
                                      <p:cBhvr>
                                        <p:cTn id="33" dur="1000" fill="hold"/>
                                        <p:tgtEl>
                                          <p:spTgt spid="4">
                                            <p:txEl>
                                              <p:charRg st="670" end="708"/>
                                            </p:txEl>
                                          </p:spTgt>
                                        </p:tgtEl>
                                        <p:attrNameLst>
                                          <p:attrName>ppt_x</p:attrName>
                                        </p:attrNameLst>
                                      </p:cBhvr>
                                      <p:tavLst>
                                        <p:tav tm="0">
                                          <p:val>
                                            <p:strVal val="#ppt_x"/>
                                          </p:val>
                                        </p:tav>
                                        <p:tav tm="100000">
                                          <p:val>
                                            <p:strVal val="#ppt_x"/>
                                          </p:val>
                                        </p:tav>
                                      </p:tavLst>
                                    </p:anim>
                                    <p:anim calcmode="lin" valueType="num">
                                      <p:cBhvr>
                                        <p:cTn id="34" dur="1000" fill="hold"/>
                                        <p:tgtEl>
                                          <p:spTgt spid="4">
                                            <p:txEl>
                                              <p:charRg st="670" end="70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5736955"/>
          </a:xfrm>
          <a:prstGeom prst="rect">
            <a:avLst/>
          </a:prstGeom>
        </p:spPr>
        <p:txBody>
          <a:bodyPr wrap="square">
            <a:spAutoFit/>
          </a:bodyPr>
          <a:lstStyle/>
          <a:p>
            <a:pPr algn="just">
              <a:lnSpc>
                <a:spcPct val="110000"/>
              </a:lnSpc>
            </a:pPr>
            <a:r>
              <a:rPr lang="vi-VN" sz="2800" b="1" dirty="0">
                <a:latin typeface="Times New Roman" panose="02020603050405020304" pitchFamily="18" charset="0"/>
                <a:cs typeface="Times New Roman" panose="02020603050405020304" pitchFamily="18" charset="0"/>
              </a:rPr>
              <a:t>1. Nêu chủ đề và phân tích chủ </a:t>
            </a:r>
            <a:r>
              <a:rPr lang="vi-VN" sz="2800" b="1" dirty="0" smtClean="0">
                <a:latin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Cầm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xoang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hát</a:t>
            </a:r>
            <a:r>
              <a:rPr lang="en-US" sz="2800" dirty="0">
                <a:latin typeface="Times New Roman" panose="02020603050405020304" pitchFamily="18" charset="0"/>
                <a:cs typeface="Times New Roman" panose="02020603050405020304" pitchFamily="18" charset="0"/>
              </a:rPr>
              <a:t> ả </a:t>
            </a:r>
            <a:r>
              <a:rPr lang="en-US" sz="2800" dirty="0" err="1">
                <a:latin typeface="Times New Roman" panose="02020603050405020304" pitchFamily="18" charset="0"/>
                <a:cs typeface="Times New Roman" panose="02020603050405020304" pitchFamily="18" charset="0"/>
              </a:rPr>
              <a:t>đào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phùng</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thiểu</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nghe</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nửa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rượu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a:t>
            </a:r>
          </a:p>
          <a:p>
            <a:pPr algn="just"/>
            <a:r>
              <a:rPr lang="en-US" sz="2800" i="1"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Cũng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lúc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rượu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ngon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cùng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nhắp</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Chén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quỳnh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ăm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ắp</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bầu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xuân</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hàn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soạn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câu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văn</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Biết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bao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bích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điển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phần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trước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sau</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533105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charRg st="34" end="272"/>
                                            </p:txEl>
                                          </p:spTgt>
                                        </p:tgtEl>
                                        <p:attrNameLst>
                                          <p:attrName>style.visibility</p:attrName>
                                        </p:attrNameLst>
                                      </p:cBhvr>
                                      <p:to>
                                        <p:strVal val="visible"/>
                                      </p:to>
                                    </p:set>
                                    <p:animEffect transition="in" filter="barn(inVertical)">
                                      <p:cBhvr>
                                        <p:cTn id="17" dur="500"/>
                                        <p:tgtEl>
                                          <p:spTgt spid="4">
                                            <p:txEl>
                                              <p:charRg st="34" end="272"/>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4">
                                            <p:txEl>
                                              <p:charRg st="272" end="515"/>
                                            </p:txEl>
                                          </p:spTgt>
                                        </p:tgtEl>
                                        <p:attrNameLst>
                                          <p:attrName>style.visibility</p:attrName>
                                        </p:attrNameLst>
                                      </p:cBhvr>
                                      <p:to>
                                        <p:strVal val="visible"/>
                                      </p:to>
                                    </p:set>
                                    <p:animEffect transition="in" filter="barn(inVertical)">
                                      <p:cBhvr>
                                        <p:cTn id="20" dur="500"/>
                                        <p:tgtEl>
                                          <p:spTgt spid="4">
                                            <p:txEl>
                                              <p:charRg st="272" end="515"/>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4">
                                            <p:txEl>
                                              <p:charRg st="515" end="549"/>
                                            </p:txEl>
                                          </p:spTgt>
                                        </p:tgtEl>
                                        <p:attrNameLst>
                                          <p:attrName>style.visibility</p:attrName>
                                        </p:attrNameLst>
                                      </p:cBhvr>
                                      <p:to>
                                        <p:strVal val="visible"/>
                                      </p:to>
                                    </p:set>
                                    <p:animEffect transition="in" filter="barn(inVertical)">
                                      <p:cBhvr>
                                        <p:cTn id="23" dur="500"/>
                                        <p:tgtEl>
                                          <p:spTgt spid="4">
                                            <p:txEl>
                                              <p:charRg st="515" end="549"/>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4">
                                            <p:txEl>
                                              <p:charRg st="549" end="582"/>
                                            </p:txEl>
                                          </p:spTgt>
                                        </p:tgtEl>
                                        <p:attrNameLst>
                                          <p:attrName>style.visibility</p:attrName>
                                        </p:attrNameLst>
                                      </p:cBhvr>
                                      <p:to>
                                        <p:strVal val="visible"/>
                                      </p:to>
                                    </p:set>
                                    <p:animEffect transition="in" filter="barn(inVertical)">
                                      <p:cBhvr>
                                        <p:cTn id="26" dur="500"/>
                                        <p:tgtEl>
                                          <p:spTgt spid="4">
                                            <p:txEl>
                                              <p:charRg st="549" end="582"/>
                                            </p:txEl>
                                          </p:spTgt>
                                        </p:tgtEl>
                                      </p:cBhvr>
                                    </p:animEffect>
                                  </p:childTnLst>
                                </p:cTn>
                              </p:par>
                              <p:par>
                                <p:cTn id="27" presetID="16" presetClass="entr" presetSubtype="21" fill="hold" nodeType="withEffect">
                                  <p:stCondLst>
                                    <p:cond delay="0"/>
                                  </p:stCondLst>
                                  <p:childTnLst>
                                    <p:set>
                                      <p:cBhvr>
                                        <p:cTn id="28" dur="1" fill="hold">
                                          <p:stCondLst>
                                            <p:cond delay="0"/>
                                          </p:stCondLst>
                                        </p:cTn>
                                        <p:tgtEl>
                                          <p:spTgt spid="4">
                                            <p:txEl>
                                              <p:charRg st="582" end="607"/>
                                            </p:txEl>
                                          </p:spTgt>
                                        </p:tgtEl>
                                        <p:attrNameLst>
                                          <p:attrName>style.visibility</p:attrName>
                                        </p:attrNameLst>
                                      </p:cBhvr>
                                      <p:to>
                                        <p:strVal val="visible"/>
                                      </p:to>
                                    </p:set>
                                    <p:animEffect transition="in" filter="barn(inVertical)">
                                      <p:cBhvr>
                                        <p:cTn id="29" dur="500"/>
                                        <p:tgtEl>
                                          <p:spTgt spid="4">
                                            <p:txEl>
                                              <p:charRg st="582" end="607"/>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4">
                                            <p:txEl>
                                              <p:charRg st="607" end="648"/>
                                            </p:txEl>
                                          </p:spTgt>
                                        </p:tgtEl>
                                        <p:attrNameLst>
                                          <p:attrName>style.visibility</p:attrName>
                                        </p:attrNameLst>
                                      </p:cBhvr>
                                      <p:to>
                                        <p:strVal val="visible"/>
                                      </p:to>
                                    </p:set>
                                    <p:animEffect transition="in" filter="barn(inVertical)">
                                      <p:cBhvr>
                                        <p:cTn id="32" dur="500"/>
                                        <p:tgtEl>
                                          <p:spTgt spid="4">
                                            <p:txEl>
                                              <p:charRg st="607" end="64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4875181"/>
          </a:xfrm>
          <a:prstGeom prst="rect">
            <a:avLst/>
          </a:prstGeom>
        </p:spPr>
        <p:txBody>
          <a:bodyPr wrap="square">
            <a:spAutoFit/>
          </a:bodyPr>
          <a:lstStyle/>
          <a:p>
            <a:pPr algn="just">
              <a:lnSpc>
                <a:spcPct val="110000"/>
              </a:lnSpc>
            </a:pPr>
            <a:r>
              <a:rPr lang="vi-VN" sz="2800" b="1" dirty="0">
                <a:latin typeface="Times New Roman" panose="02020603050405020304" pitchFamily="18" charset="0"/>
                <a:cs typeface="Times New Roman" panose="02020603050405020304" pitchFamily="18" charset="0"/>
              </a:rPr>
              <a:t>1. Nêu chủ đề và phân tích chủ </a:t>
            </a:r>
            <a:r>
              <a:rPr lang="vi-VN" sz="2800" b="1" dirty="0" smtClean="0">
                <a:latin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Chén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quỳnh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chén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sang </a:t>
            </a:r>
            <a:r>
              <a:rPr lang="en-US" sz="2800" dirty="0" err="1">
                <a:latin typeface="Times New Roman" panose="02020603050405020304" pitchFamily="18" charset="0"/>
                <a:cs typeface="Times New Roman" panose="02020603050405020304" pitchFamily="18" charset="0"/>
              </a:rPr>
              <a:t>trọng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Rượu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ngon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khởi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cố</a:t>
            </a:r>
            <a:r>
              <a:rPr lang="en-US" sz="2800" dirty="0">
                <a:latin typeface="Times New Roman" panose="02020603050405020304" pitchFamily="18" charset="0"/>
                <a:cs typeface="Times New Roman" panose="02020603050405020304" pitchFamily="18" charset="0"/>
              </a:rPr>
              <a:t>. Hai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chéo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quấn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quýt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giờ</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2864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charRg st="34" end="372"/>
                                            </p:txEl>
                                          </p:spTgt>
                                        </p:tgtEl>
                                        <p:attrNameLst>
                                          <p:attrName>style.visibility</p:attrName>
                                        </p:attrNameLst>
                                      </p:cBhvr>
                                      <p:to>
                                        <p:strVal val="visible"/>
                                      </p:to>
                                    </p:set>
                                    <p:animEffect transition="in" filter="barn(inVertical)">
                                      <p:cBhvr>
                                        <p:cTn id="17" dur="500"/>
                                        <p:tgtEl>
                                          <p:spTgt spid="4">
                                            <p:txEl>
                                              <p:charRg st="34" end="372"/>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barn(inVertical)">
                                      <p:cBhvr>
                                        <p:cTn id="2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6598730"/>
          </a:xfrm>
          <a:prstGeom prst="rect">
            <a:avLst/>
          </a:prstGeom>
        </p:spPr>
        <p:txBody>
          <a:bodyPr wrap="square">
            <a:spAutoFit/>
          </a:bodyPr>
          <a:lstStyle/>
          <a:p>
            <a:pPr algn="just">
              <a:lnSpc>
                <a:spcPct val="110000"/>
              </a:lnSpc>
            </a:pPr>
            <a:r>
              <a:rPr lang="vi-VN" sz="2800" b="1" dirty="0">
                <a:latin typeface="Times New Roman" panose="02020603050405020304" pitchFamily="18" charset="0"/>
                <a:cs typeface="Times New Roman" panose="02020603050405020304" pitchFamily="18" charset="0"/>
              </a:rPr>
              <a:t>1. Nêu chủ đề và phân tích chủ </a:t>
            </a:r>
            <a:r>
              <a:rPr lang="vi-VN" sz="2800" b="1" dirty="0" smtClean="0">
                <a:latin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buồn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nhưng</a:t>
            </a:r>
            <a:r>
              <a:rPr lang="en-US" sz="2800" dirty="0">
                <a:latin typeface="Times New Roman" panose="02020603050405020304" pitchFamily="18" charset="0"/>
                <a:cs typeface="Times New Roman" panose="02020603050405020304" pitchFamily="18" charset="0"/>
              </a:rPr>
              <a:t> Tam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giờ</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a:t>
            </a:r>
            <a:r>
              <a:rPr lang="en-US" sz="2800" dirty="0">
                <a:latin typeface="Times New Roman" panose="02020603050405020304" pitchFamily="18" charset="0"/>
                <a:cs typeface="Times New Roman" panose="02020603050405020304" pitchFamily="18" charset="0"/>
              </a:rPr>
              <a:t>:</a:t>
            </a:r>
          </a:p>
          <a:p>
            <a:pPr algn="just"/>
            <a:r>
              <a:rPr lang="en-US" sz="2800" i="1"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Bác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cũng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rồi</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Biết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thế</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thì</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mới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smtClean="0">
                <a:latin typeface="Times New Roman" panose="02020603050405020304" pitchFamily="18" charset="0"/>
                <a:cs typeface="Times New Roman" panose="02020603050405020304" pitchFamily="18" charset="0"/>
              </a:rPr>
              <a:t>”.</a:t>
            </a:r>
          </a:p>
          <a:p>
            <a:pPr algn="just"/>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rồi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an </a:t>
            </a:r>
            <a:r>
              <a:rPr lang="en-US" sz="2800" dirty="0" err="1">
                <a:latin typeface="Times New Roman" panose="02020603050405020304" pitchFamily="18" charset="0"/>
                <a:cs typeface="Times New Roman" panose="02020603050405020304" pitchFamily="18" charset="0"/>
              </a:rPr>
              <a:t>ủi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muốn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muốn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nữa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bè</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giao</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a:t>
            </a:r>
          </a:p>
          <a:p>
            <a:pPr algn="just"/>
            <a:r>
              <a:rPr lang="en-US" sz="2800" i="1"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Muốn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tuổi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thêm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nhác</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Trước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năm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gặp</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lần</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Cấm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tay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hỏi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hết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gần</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Mừng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rằng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vẩn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thần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chưa</a:t>
            </a:r>
            <a:r>
              <a:rPr lang="en-US" sz="2800" i="1" dirty="0">
                <a:latin typeface="Times New Roman" panose="02020603050405020304" pitchFamily="18" charset="0"/>
                <a:cs typeface="Times New Roman" panose="02020603050405020304" pitchFamily="18" charset="0"/>
              </a:rPr>
              <a:t> can”.</a:t>
            </a:r>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540586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barn(inVertical)">
                                      <p:cBhvr>
                                        <p:cTn id="20" dur="500"/>
                                        <p:tgtEl>
                                          <p:spTgt spid="4">
                                            <p:txEl>
                                              <p:pRg st="2" end="2"/>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barn(inVertical)">
                                      <p:cBhvr>
                                        <p:cTn id="23" dur="500"/>
                                        <p:tgtEl>
                                          <p:spTgt spid="4">
                                            <p:txEl>
                                              <p:pRg st="3" end="3"/>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barn(inVertical)">
                                      <p:cBhvr>
                                        <p:cTn id="26" dur="500"/>
                                        <p:tgtEl>
                                          <p:spTgt spid="4">
                                            <p:txEl>
                                              <p:pRg st="4" end="4"/>
                                            </p:txEl>
                                          </p:spTgt>
                                        </p:tgtEl>
                                      </p:cBhvr>
                                    </p:animEffect>
                                  </p:childTnLst>
                                </p:cTn>
                              </p:par>
                              <p:par>
                                <p:cTn id="27" presetID="16" presetClass="entr" presetSubtype="21"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barn(inVertical)">
                                      <p:cBhvr>
                                        <p:cTn id="29" dur="500"/>
                                        <p:tgtEl>
                                          <p:spTgt spid="4">
                                            <p:txEl>
                                              <p:pRg st="5" end="5"/>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barn(inVertical)">
                                      <p:cBhvr>
                                        <p:cTn id="32" dur="500"/>
                                        <p:tgtEl>
                                          <p:spTgt spid="4">
                                            <p:txEl>
                                              <p:pRg st="6" end="6"/>
                                            </p:txEl>
                                          </p:spTgt>
                                        </p:tgtEl>
                                      </p:cBhvr>
                                    </p:animEffect>
                                  </p:childTnLst>
                                </p:cTn>
                              </p:par>
                              <p:par>
                                <p:cTn id="33" presetID="16" presetClass="entr" presetSubtype="21"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barn(inVertical)">
                                      <p:cBhvr>
                                        <p:cTn id="35" dur="500"/>
                                        <p:tgtEl>
                                          <p:spTgt spid="4">
                                            <p:txEl>
                                              <p:pRg st="7" end="7"/>
                                            </p:txEl>
                                          </p:spTgt>
                                        </p:tgtEl>
                                      </p:cBhvr>
                                    </p:animEffect>
                                  </p:childTnLst>
                                </p:cTn>
                              </p:par>
                              <p:par>
                                <p:cTn id="36" presetID="16" presetClass="entr" presetSubtype="21" fill="hold" nodeType="withEffect">
                                  <p:stCondLst>
                                    <p:cond delay="0"/>
                                  </p:stCondLst>
                                  <p:childTnLst>
                                    <p:set>
                                      <p:cBhvr>
                                        <p:cTn id="37" dur="1" fill="hold">
                                          <p:stCondLst>
                                            <p:cond delay="0"/>
                                          </p:stCondLst>
                                        </p:cTn>
                                        <p:tgtEl>
                                          <p:spTgt spid="4">
                                            <p:txEl>
                                              <p:pRg st="8" end="8"/>
                                            </p:txEl>
                                          </p:spTgt>
                                        </p:tgtEl>
                                        <p:attrNameLst>
                                          <p:attrName>style.visibility</p:attrName>
                                        </p:attrNameLst>
                                      </p:cBhvr>
                                      <p:to>
                                        <p:strVal val="visible"/>
                                      </p:to>
                                    </p:set>
                                    <p:animEffect transition="in" filter="barn(inVertical)">
                                      <p:cBhvr>
                                        <p:cTn id="38" dur="500"/>
                                        <p:tgtEl>
                                          <p:spTgt spid="4">
                                            <p:txEl>
                                              <p:pRg st="8" end="8"/>
                                            </p:txEl>
                                          </p:spTgt>
                                        </p:tgtEl>
                                      </p:cBhvr>
                                    </p:animEffect>
                                  </p:childTnLst>
                                </p:cTn>
                              </p:par>
                              <p:par>
                                <p:cTn id="39" presetID="16" presetClass="entr" presetSubtype="21" fill="hold" nodeType="withEffect">
                                  <p:stCondLst>
                                    <p:cond delay="0"/>
                                  </p:stCondLst>
                                  <p:childTnLst>
                                    <p:set>
                                      <p:cBhvr>
                                        <p:cTn id="40" dur="1" fill="hold">
                                          <p:stCondLst>
                                            <p:cond delay="0"/>
                                          </p:stCondLst>
                                        </p:cTn>
                                        <p:tgtEl>
                                          <p:spTgt spid="4">
                                            <p:txEl>
                                              <p:pRg st="9" end="9"/>
                                            </p:txEl>
                                          </p:spTgt>
                                        </p:tgtEl>
                                        <p:attrNameLst>
                                          <p:attrName>style.visibility</p:attrName>
                                        </p:attrNameLst>
                                      </p:cBhvr>
                                      <p:to>
                                        <p:strVal val="visible"/>
                                      </p:to>
                                    </p:set>
                                    <p:animEffect transition="in" filter="barn(inVertical)">
                                      <p:cBhvr>
                                        <p:cTn id="41"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4875181"/>
          </a:xfrm>
          <a:prstGeom prst="rect">
            <a:avLst/>
          </a:prstGeom>
        </p:spPr>
        <p:txBody>
          <a:bodyPr wrap="square">
            <a:spAutoFit/>
          </a:bodyPr>
          <a:lstStyle/>
          <a:p>
            <a:pPr algn="just">
              <a:lnSpc>
                <a:spcPct val="110000"/>
              </a:lnSpc>
            </a:pPr>
            <a:r>
              <a:rPr lang="vi-VN" sz="2800" b="1" dirty="0">
                <a:latin typeface="Times New Roman" panose="02020603050405020304" pitchFamily="18" charset="0"/>
                <a:cs typeface="Times New Roman" panose="02020603050405020304" pitchFamily="18" charset="0"/>
              </a:rPr>
              <a:t>1. Nêu chủ đề và phân tích chủ </a:t>
            </a:r>
            <a:r>
              <a:rPr lang="vi-VN" sz="2800" b="1" dirty="0" smtClean="0">
                <a:latin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chưa</a:t>
            </a:r>
            <a:r>
              <a:rPr lang="en-US" sz="2800" dirty="0">
                <a:latin typeface="Times New Roman" panose="02020603050405020304" pitchFamily="18" charset="0"/>
                <a:cs typeface="Times New Roman" panose="02020603050405020304" pitchFamily="18" charset="0"/>
              </a:rPr>
              <a:t> can” ý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khoẻ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suốt</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ngột</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a:t>
            </a:r>
          </a:p>
          <a:p>
            <a:pPr algn="just"/>
            <a:r>
              <a:rPr lang="en-US" sz="2800" i="1"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Kể</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tuổi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còn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hơn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tuổi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bác</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đau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trước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mấy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ngày</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Làm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sao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vội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về</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ngay</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Chợt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nghe</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bổng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chân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tay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rụng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rời</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Giọng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than </a:t>
            </a:r>
            <a:r>
              <a:rPr lang="en-US" sz="2800" dirty="0" err="1">
                <a:latin typeface="Times New Roman" panose="02020603050405020304" pitchFamily="18" charset="0"/>
                <a:cs typeface="Times New Roman" panose="02020603050405020304" pitchFamily="18" charset="0"/>
              </a:rPr>
              <a:t>thấm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đớn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xiết</a:t>
            </a:r>
            <a:r>
              <a:rPr lang="en-US" sz="2800" dirty="0">
                <a:latin typeface="Times New Roman" panose="02020603050405020304" pitchFamily="18" charset="0"/>
                <a:cs typeface="Times New Roman" panose="02020603050405020304" pitchFamily="18" charset="0"/>
              </a:rPr>
              <a:t>.</a:t>
            </a:r>
          </a:p>
          <a:p>
            <a:pPr algn="just"/>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2854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barn(inVertical)">
                                      <p:cBhvr>
                                        <p:cTn id="20" dur="500"/>
                                        <p:tgtEl>
                                          <p:spTgt spid="4">
                                            <p:txEl>
                                              <p:pRg st="2" end="2"/>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barn(inVertical)">
                                      <p:cBhvr>
                                        <p:cTn id="23" dur="500"/>
                                        <p:tgtEl>
                                          <p:spTgt spid="4">
                                            <p:txEl>
                                              <p:pRg st="3" end="3"/>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barn(inVertical)">
                                      <p:cBhvr>
                                        <p:cTn id="26" dur="500"/>
                                        <p:tgtEl>
                                          <p:spTgt spid="4">
                                            <p:txEl>
                                              <p:pRg st="4" end="4"/>
                                            </p:txEl>
                                          </p:spTgt>
                                        </p:tgtEl>
                                      </p:cBhvr>
                                    </p:animEffect>
                                  </p:childTnLst>
                                </p:cTn>
                              </p:par>
                              <p:par>
                                <p:cTn id="27" presetID="16" presetClass="entr" presetSubtype="21"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barn(inVertical)">
                                      <p:cBhvr>
                                        <p:cTn id="29" dur="500"/>
                                        <p:tgtEl>
                                          <p:spTgt spid="4">
                                            <p:txEl>
                                              <p:pRg st="5" end="5"/>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barn(inVertical)">
                                      <p:cBhvr>
                                        <p:cTn id="3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5736955"/>
          </a:xfrm>
          <a:prstGeom prst="rect">
            <a:avLst/>
          </a:prstGeom>
        </p:spPr>
        <p:txBody>
          <a:bodyPr wrap="square">
            <a:spAutoFit/>
          </a:bodyPr>
          <a:lstStyle/>
          <a:p>
            <a:pPr algn="just">
              <a:lnSpc>
                <a:spcPct val="110000"/>
              </a:lnSpc>
            </a:pPr>
            <a:r>
              <a:rPr lang="vi-VN" sz="2800" b="1" dirty="0">
                <a:latin typeface="Times New Roman" panose="02020603050405020304" pitchFamily="18" charset="0"/>
                <a:cs typeface="Times New Roman" panose="02020603050405020304" pitchFamily="18" charset="0"/>
              </a:rPr>
              <a:t>1. Nêu chủ đề và phân tích chủ </a:t>
            </a:r>
            <a:r>
              <a:rPr lang="vi-VN" sz="2800" b="1" dirty="0" smtClean="0">
                <a:latin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thêm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a:t>
            </a:r>
          </a:p>
          <a:p>
            <a:pPr algn="just"/>
            <a:r>
              <a:rPr lang="en-US" sz="2800" i="1" dirty="0">
                <a:latin typeface="Times New Roman" panose="02020603050405020304" pitchFamily="18" charset="0"/>
                <a:cs typeface="Times New Roman" panose="02020603050405020304" pitchFamily="18" charset="0"/>
              </a:rPr>
              <a:t>“Ai </a:t>
            </a:r>
            <a:r>
              <a:rPr lang="en-US" sz="2800" i="1" dirty="0" err="1">
                <a:latin typeface="Times New Roman" panose="02020603050405020304" pitchFamily="18" charset="0"/>
                <a:cs typeface="Times New Roman" panose="02020603050405020304" pitchFamily="18" charset="0"/>
              </a:rPr>
              <a:t>chẳng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biết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chán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đời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phải</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Sao </a:t>
            </a:r>
            <a:r>
              <a:rPr lang="en-US" sz="2800" i="1" dirty="0" err="1">
                <a:latin typeface="Times New Roman" panose="02020603050405020304" pitchFamily="18" charset="0"/>
                <a:cs typeface="Times New Roman" panose="02020603050405020304" pitchFamily="18" charset="0"/>
              </a:rPr>
              <a:t>vội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vàng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đã</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mải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tiên</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Rượu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ngon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bạn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hiền</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mua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phải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tiền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mua</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chẳng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5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niềm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đổi</a:t>
            </a:r>
            <a:r>
              <a:rPr lang="en-US" sz="2800" dirty="0">
                <a:latin typeface="Times New Roman" panose="02020603050405020304" pitchFamily="18" charset="0"/>
                <a:cs typeface="Times New Roman" panose="02020603050405020304" pitchFamily="18" charset="0"/>
              </a:rPr>
              <a:t>.</a:t>
            </a:r>
          </a:p>
          <a:p>
            <a:pPr algn="just"/>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2387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barn(inVertical)">
                                      <p:cBhvr>
                                        <p:cTn id="20" dur="500"/>
                                        <p:tgtEl>
                                          <p:spTgt spid="4">
                                            <p:txEl>
                                              <p:pRg st="2" end="2"/>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barn(inVertical)">
                                      <p:cBhvr>
                                        <p:cTn id="23" dur="500"/>
                                        <p:tgtEl>
                                          <p:spTgt spid="4">
                                            <p:txEl>
                                              <p:pRg st="3" end="3"/>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barn(inVertical)">
                                      <p:cBhvr>
                                        <p:cTn id="26" dur="500"/>
                                        <p:tgtEl>
                                          <p:spTgt spid="4">
                                            <p:txEl>
                                              <p:pRg st="4" end="4"/>
                                            </p:txEl>
                                          </p:spTgt>
                                        </p:tgtEl>
                                      </p:cBhvr>
                                    </p:animEffect>
                                  </p:childTnLst>
                                </p:cTn>
                              </p:par>
                              <p:par>
                                <p:cTn id="27" presetID="16" presetClass="entr" presetSubtype="21"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barn(inVertical)">
                                      <p:cBhvr>
                                        <p:cTn id="29" dur="500"/>
                                        <p:tgtEl>
                                          <p:spTgt spid="4">
                                            <p:txEl>
                                              <p:pRg st="5" end="5"/>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barn(inVertical)">
                                      <p:cBhvr>
                                        <p:cTn id="3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6598730"/>
          </a:xfrm>
          <a:prstGeom prst="rect">
            <a:avLst/>
          </a:prstGeom>
        </p:spPr>
        <p:txBody>
          <a:bodyPr wrap="square">
            <a:spAutoFit/>
          </a:bodyPr>
          <a:lstStyle/>
          <a:p>
            <a:pPr algn="just">
              <a:lnSpc>
                <a:spcPct val="110000"/>
              </a:lnSpc>
            </a:pPr>
            <a:r>
              <a:rPr lang="vi-VN" sz="2800" b="1" dirty="0">
                <a:latin typeface="Times New Roman" panose="02020603050405020304" pitchFamily="18" charset="0"/>
                <a:cs typeface="Times New Roman" panose="02020603050405020304" pitchFamily="18" charset="0"/>
              </a:rPr>
              <a:t>1. Nêu chủ đề và phân tích chủ </a:t>
            </a:r>
            <a:r>
              <a:rPr lang="vi-VN" sz="2800" b="1" dirty="0" smtClean="0">
                <a:latin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thêm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tủi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hết</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muốn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rượu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nữa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a:t>
            </a:r>
          </a:p>
          <a:p>
            <a:pPr algn="just"/>
            <a:r>
              <a:rPr lang="en-US" sz="2800" i="1"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Câu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thơ</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nghĩ</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đắn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viết</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Viết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đưa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ai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ai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biết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đưa</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Giường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kia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treo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cũng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hững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hờ</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Đàn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kia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gảy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cũng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ngẩn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ngơ</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tiếng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đàn</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than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Kỳ</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Bá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Phổn</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chẳng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rượu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thăm</a:t>
            </a:r>
            <a:r>
              <a:rPr lang="en-US" sz="2800" dirty="0">
                <a:latin typeface="Times New Roman" panose="02020603050405020304" pitchFamily="18" charset="0"/>
                <a:cs typeface="Times New Roman" panose="02020603050405020304" pitchFamily="18" charset="0"/>
              </a:rPr>
              <a:t> nom, chia </a:t>
            </a:r>
            <a:r>
              <a:rPr lang="en-US" sz="2800" dirty="0" err="1">
                <a:latin typeface="Times New Roman" panose="02020603050405020304" pitchFamily="18" charset="0"/>
                <a:cs typeface="Times New Roman" panose="02020603050405020304" pitchFamily="18" charset="0"/>
              </a:rPr>
              <a:t>ngọt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bùi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buồn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mình</a:t>
            </a:r>
            <a:r>
              <a:rPr lang="en-US" sz="2800" dirty="0">
                <a:latin typeface="Times New Roman" panose="02020603050405020304" pitchFamily="18" charset="0"/>
                <a:cs typeface="Times New Roman" panose="02020603050405020304" pitchFamily="18" charset="0"/>
              </a:rPr>
              <a:t>.</a:t>
            </a:r>
          </a:p>
          <a:p>
            <a:pPr algn="just"/>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07208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barn(inVertical)">
                                      <p:cBhvr>
                                        <p:cTn id="20" dur="500"/>
                                        <p:tgtEl>
                                          <p:spTgt spid="4">
                                            <p:txEl>
                                              <p:pRg st="2" end="2"/>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barn(inVertical)">
                                      <p:cBhvr>
                                        <p:cTn id="23" dur="500"/>
                                        <p:tgtEl>
                                          <p:spTgt spid="4">
                                            <p:txEl>
                                              <p:pRg st="3" end="3"/>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barn(inVertical)">
                                      <p:cBhvr>
                                        <p:cTn id="26" dur="500"/>
                                        <p:tgtEl>
                                          <p:spTgt spid="4">
                                            <p:txEl>
                                              <p:pRg st="4" end="4"/>
                                            </p:txEl>
                                          </p:spTgt>
                                        </p:tgtEl>
                                      </p:cBhvr>
                                    </p:animEffect>
                                  </p:childTnLst>
                                </p:cTn>
                              </p:par>
                              <p:par>
                                <p:cTn id="27" presetID="16" presetClass="entr" presetSubtype="21"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barn(inVertical)">
                                      <p:cBhvr>
                                        <p:cTn id="29" dur="500"/>
                                        <p:tgtEl>
                                          <p:spTgt spid="4">
                                            <p:txEl>
                                              <p:pRg st="5" end="5"/>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barn(inVertical)">
                                      <p:cBhvr>
                                        <p:cTn id="3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1" cy="7017026"/>
          </a:xfrm>
        </p:spPr>
      </p:pic>
      <p:sp>
        <p:nvSpPr>
          <p:cNvPr id="5" name="Rectangle 4"/>
          <p:cNvSpPr/>
          <p:nvPr/>
        </p:nvSpPr>
        <p:spPr>
          <a:xfrm>
            <a:off x="1023731" y="1083460"/>
            <a:ext cx="9939130" cy="2973122"/>
          </a:xfrm>
          <a:prstGeom prst="rect">
            <a:avLst/>
          </a:prstGeom>
        </p:spPr>
        <p:txBody>
          <a:bodyPr wrap="square">
            <a:spAutoFit/>
          </a:bodyPr>
          <a:lstStyle/>
          <a:p>
            <a:pPr algn="just">
              <a:lnSpc>
                <a:spcPct val="130000"/>
              </a:lnSpc>
              <a:spcAft>
                <a:spcPts val="0"/>
              </a:spcAft>
              <a:tabLst>
                <a:tab pos="57150" algn="l"/>
                <a:tab pos="152400" algn="l"/>
              </a:tabLst>
            </a:pPr>
            <a:r>
              <a:rPr lang="en-US" sz="3600" b="1" dirty="0" err="1">
                <a:latin typeface="Times New Roman" panose="02020603050405020304" pitchFamily="18" charset="0"/>
                <a:ea typeface="MS Mincho"/>
                <a:cs typeface="Times New Roman" panose="02020603050405020304" pitchFamily="18" charset="0"/>
              </a:rPr>
              <a:t>Câu</a:t>
            </a:r>
            <a:r>
              <a:rPr lang="en-US" sz="3600" b="1" dirty="0">
                <a:latin typeface="Times New Roman" panose="02020603050405020304" pitchFamily="18" charset="0"/>
                <a:ea typeface="MS Mincho"/>
                <a:cs typeface="Times New Roman" panose="02020603050405020304" pitchFamily="18" charset="0"/>
              </a:rPr>
              <a:t> 1</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Thể</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thơ</a:t>
            </a:r>
            <a:r>
              <a:rPr lang="en-US" sz="3600" dirty="0">
                <a:latin typeface="Times New Roman" panose="02020603050405020304" pitchFamily="18" charset="0"/>
                <a:ea typeface="MS Mincho"/>
                <a:cs typeface="Times New Roman" panose="02020603050405020304" pitchFamily="18" charset="0"/>
              </a:rPr>
              <a:t> song </a:t>
            </a:r>
            <a:r>
              <a:rPr lang="en-US" sz="3600" dirty="0" err="1">
                <a:latin typeface="Times New Roman" panose="02020603050405020304" pitchFamily="18" charset="0"/>
                <a:ea typeface="MS Mincho"/>
                <a:cs typeface="Times New Roman" panose="02020603050405020304" pitchFamily="18" charset="0"/>
              </a:rPr>
              <a:t>thất</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lục</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bát</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có</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nguồn</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gốc</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từ</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nước</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nào</a:t>
            </a:r>
            <a:r>
              <a:rPr lang="en-US" sz="3600" dirty="0">
                <a:latin typeface="Times New Roman" panose="02020603050405020304" pitchFamily="18" charset="0"/>
                <a:ea typeface="MS Mincho"/>
                <a:cs typeface="Times New Roman" panose="02020603050405020304" pitchFamily="18" charset="0"/>
              </a:rPr>
              <a:t>?</a:t>
            </a:r>
            <a:endParaRPr lang="en-US" sz="3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57150" algn="l"/>
                <a:tab pos="152400" algn="l"/>
              </a:tabLst>
            </a:pPr>
            <a:r>
              <a:rPr lang="en-US" sz="3600" dirty="0">
                <a:latin typeface="Times New Roman" panose="02020603050405020304" pitchFamily="18" charset="0"/>
                <a:ea typeface="MS Mincho"/>
                <a:cs typeface="Times New Roman" panose="02020603050405020304" pitchFamily="18" charset="0"/>
              </a:rPr>
              <a:t>A. </a:t>
            </a:r>
            <a:r>
              <a:rPr lang="en-US" sz="3600" dirty="0" err="1">
                <a:latin typeface="Times New Roman" panose="02020603050405020304" pitchFamily="18" charset="0"/>
                <a:ea typeface="MS Mincho"/>
                <a:cs typeface="Times New Roman" panose="02020603050405020304" pitchFamily="18" charset="0"/>
              </a:rPr>
              <a:t>Trung</a:t>
            </a:r>
            <a:r>
              <a:rPr lang="en-US" sz="3600" dirty="0">
                <a:latin typeface="Times New Roman" panose="02020603050405020304" pitchFamily="18" charset="0"/>
                <a:ea typeface="MS Mincho"/>
                <a:cs typeface="Times New Roman" panose="02020603050405020304" pitchFamily="18" charset="0"/>
              </a:rPr>
              <a:t> </a:t>
            </a:r>
            <a:r>
              <a:rPr lang="en-US" sz="3600" dirty="0" err="1">
                <a:latin typeface="Times New Roman" panose="02020603050405020304" pitchFamily="18" charset="0"/>
                <a:ea typeface="MS Mincho"/>
                <a:cs typeface="Times New Roman" panose="02020603050405020304" pitchFamily="18" charset="0"/>
              </a:rPr>
              <a:t>Quốc</a:t>
            </a:r>
            <a:r>
              <a:rPr lang="en-US" sz="3600" dirty="0">
                <a:latin typeface="Times New Roman" panose="02020603050405020304" pitchFamily="18" charset="0"/>
                <a:ea typeface="MS Mincho"/>
                <a:cs typeface="Times New Roman" panose="02020603050405020304" pitchFamily="18" charset="0"/>
              </a:rPr>
              <a:t>         B. </a:t>
            </a:r>
            <a:r>
              <a:rPr lang="en-US" sz="3600" dirty="0" err="1">
                <a:latin typeface="Times New Roman" panose="02020603050405020304" pitchFamily="18" charset="0"/>
                <a:ea typeface="MS Mincho"/>
                <a:cs typeface="Times New Roman" panose="02020603050405020304" pitchFamily="18" charset="0"/>
              </a:rPr>
              <a:t>Việt</a:t>
            </a:r>
            <a:r>
              <a:rPr lang="en-US" sz="3600" dirty="0">
                <a:latin typeface="Times New Roman" panose="02020603050405020304" pitchFamily="18" charset="0"/>
                <a:ea typeface="MS Mincho"/>
                <a:cs typeface="Times New Roman" panose="02020603050405020304" pitchFamily="18" charset="0"/>
              </a:rPr>
              <a:t> Nam</a:t>
            </a:r>
            <a:endParaRPr lang="en-US" sz="3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57150" algn="l"/>
                <a:tab pos="152400" algn="l"/>
              </a:tabLst>
            </a:pPr>
            <a:r>
              <a:rPr lang="en-US" sz="3600" dirty="0">
                <a:latin typeface="Times New Roman" panose="02020603050405020304" pitchFamily="18" charset="0"/>
                <a:ea typeface="MS Mincho"/>
                <a:cs typeface="Times New Roman" panose="02020603050405020304" pitchFamily="18" charset="0"/>
              </a:rPr>
              <a:t>C. </a:t>
            </a:r>
            <a:r>
              <a:rPr lang="en-US" sz="3600" dirty="0" err="1">
                <a:latin typeface="Times New Roman" panose="02020603050405020304" pitchFamily="18" charset="0"/>
                <a:ea typeface="MS Mincho"/>
                <a:cs typeface="Times New Roman" panose="02020603050405020304" pitchFamily="18" charset="0"/>
              </a:rPr>
              <a:t>Nga</a:t>
            </a:r>
            <a:r>
              <a:rPr lang="en-US" sz="3600" dirty="0">
                <a:latin typeface="Times New Roman" panose="02020603050405020304" pitchFamily="18" charset="0"/>
                <a:ea typeface="MS Mincho"/>
                <a:cs typeface="Times New Roman" panose="02020603050405020304" pitchFamily="18" charset="0"/>
              </a:rPr>
              <a:t>                      D. </a:t>
            </a:r>
            <a:r>
              <a:rPr lang="en-US" sz="3600" dirty="0" err="1">
                <a:latin typeface="Times New Roman" panose="02020603050405020304" pitchFamily="18" charset="0"/>
                <a:ea typeface="MS Mincho"/>
                <a:cs typeface="Times New Roman" panose="02020603050405020304" pitchFamily="18" charset="0"/>
              </a:rPr>
              <a:t>Pháp</a:t>
            </a:r>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p:cNvSpPr txBox="1"/>
          <p:nvPr/>
        </p:nvSpPr>
        <p:spPr>
          <a:xfrm>
            <a:off x="7722704" y="4711148"/>
            <a:ext cx="1977887" cy="1200329"/>
          </a:xfrm>
          <a:prstGeom prst="rect">
            <a:avLst/>
          </a:prstGeom>
          <a:noFill/>
        </p:spPr>
        <p:txBody>
          <a:bodyPr wrap="square" rtlCol="0">
            <a:spAutoFit/>
          </a:bodyPr>
          <a:lstStyle/>
          <a:p>
            <a:r>
              <a:rPr lang="en-US" sz="7200" b="1" dirty="0" smtClean="0">
                <a:solidFill>
                  <a:srgbClr val="FF0000"/>
                </a:solidFill>
              </a:rPr>
              <a:t>B</a:t>
            </a:r>
            <a:endParaRPr lang="en-US" sz="7200" b="1" dirty="0">
              <a:solidFill>
                <a:srgbClr val="FF0000"/>
              </a:solidFill>
            </a:endParaRPr>
          </a:p>
        </p:txBody>
      </p:sp>
    </p:spTree>
    <p:extLst>
      <p:ext uri="{BB962C8B-B14F-4D97-AF65-F5344CB8AC3E}">
        <p14:creationId xmlns:p14="http://schemas.microsoft.com/office/powerpoint/2010/main" val="18649813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barn(inVertical)">
                                      <p:cBhvr>
                                        <p:cTn id="14"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5736955"/>
          </a:xfrm>
          <a:prstGeom prst="rect">
            <a:avLst/>
          </a:prstGeom>
        </p:spPr>
        <p:txBody>
          <a:bodyPr wrap="square">
            <a:spAutoFit/>
          </a:bodyPr>
          <a:lstStyle/>
          <a:p>
            <a:pPr algn="just">
              <a:lnSpc>
                <a:spcPct val="110000"/>
              </a:lnSpc>
            </a:pPr>
            <a:r>
              <a:rPr lang="vi-VN" sz="2800" b="1" dirty="0">
                <a:latin typeface="Times New Roman" panose="02020603050405020304" pitchFamily="18" charset="0"/>
                <a:cs typeface="Times New Roman" panose="02020603050405020304" pitchFamily="18" charset="0"/>
              </a:rPr>
              <a:t>1. Nêu chủ đề và phân tích chủ </a:t>
            </a:r>
            <a:r>
              <a:rPr lang="vi-VN" sz="2800" b="1" dirty="0" smtClean="0">
                <a:latin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đớn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gắn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niềm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cam </a:t>
            </a:r>
            <a:r>
              <a:rPr lang="en-US" sz="2800" dirty="0" err="1">
                <a:latin typeface="Times New Roman" panose="02020603050405020304" pitchFamily="18" charset="0"/>
                <a:cs typeface="Times New Roman" panose="02020603050405020304" pitchFamily="18" charset="0"/>
              </a:rPr>
              <a:t>chịu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phận</a:t>
            </a:r>
            <a:r>
              <a:rPr lang="en-US" sz="2800" dirty="0">
                <a:latin typeface="Times New Roman" panose="02020603050405020304" pitchFamily="18" charset="0"/>
                <a:cs typeface="Times New Roman" panose="02020603050405020304" pitchFamily="18" charset="0"/>
              </a:rPr>
              <a:t> bi </a:t>
            </a:r>
            <a:r>
              <a:rPr lang="en-US" sz="2800" dirty="0" err="1">
                <a:latin typeface="Times New Roman" panose="02020603050405020304" pitchFamily="18" charset="0"/>
                <a:cs typeface="Times New Roman" panose="02020603050405020304" pitchFamily="18" charset="0"/>
              </a:rPr>
              <a:t>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tiên</a:t>
            </a:r>
            <a:r>
              <a:rPr lang="en-US" sz="2800" dirty="0">
                <a:latin typeface="Times New Roman" panose="02020603050405020304" pitchFamily="18" charset="0"/>
                <a:cs typeface="Times New Roman" panose="02020603050405020304" pitchFamily="18" charset="0"/>
              </a:rPr>
              <a:t>":</a:t>
            </a:r>
          </a:p>
          <a:p>
            <a:pPr algn="just"/>
            <a:r>
              <a:rPr lang="en-US" sz="2800" i="1"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Bác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chẳng</a:t>
            </a:r>
            <a:r>
              <a:rPr lang="en-US" sz="2800" i="1" dirty="0">
                <a:latin typeface="Times New Roman" panose="02020603050405020304" pitchFamily="18" charset="0"/>
                <a:cs typeface="Times New Roman" panose="02020603050405020304" pitchFamily="18" charset="0"/>
              </a:rPr>
              <a:t> ở </a:t>
            </a:r>
            <a:r>
              <a:rPr lang="en-US" sz="2800" i="1" dirty="0" err="1">
                <a:latin typeface="Times New Roman" panose="02020603050405020304" pitchFamily="18" charset="0"/>
                <a:cs typeface="Times New Roman" panose="02020603050405020304" pitchFamily="18" charset="0"/>
              </a:rPr>
              <a:t>dẫu</a:t>
            </a:r>
            <a:r>
              <a:rPr lang="en-US" sz="2800" i="1" dirty="0">
                <a:latin typeface="Times New Roman" panose="02020603050405020304" pitchFamily="18" charset="0"/>
                <a:cs typeface="Times New Roman" panose="02020603050405020304" pitchFamily="18" charset="0"/>
              </a:rPr>
              <a:t> van </a:t>
            </a:r>
            <a:r>
              <a:rPr lang="en-US" sz="2800" i="1" dirty="0" err="1">
                <a:latin typeface="Times New Roman" panose="02020603050405020304" pitchFamily="18" charset="0"/>
                <a:cs typeface="Times New Roman" panose="02020603050405020304" pitchFamily="18" charset="0"/>
              </a:rPr>
              <a:t>chẳng</a:t>
            </a:r>
            <a:r>
              <a:rPr lang="en-US" sz="2800" i="1" dirty="0">
                <a:latin typeface="Times New Roman" panose="02020603050405020304" pitchFamily="18" charset="0"/>
                <a:cs typeface="Times New Roman" panose="02020603050405020304" pitchFamily="18" charset="0"/>
              </a:rPr>
              <a:t> ở,</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tuy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lấy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nhớ</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thương</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Tuổi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hạt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lệ</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như</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sương</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i="1" dirty="0" err="1">
                <a:latin typeface="Times New Roman" panose="02020603050405020304" pitchFamily="18" charset="0"/>
                <a:cs typeface="Times New Roman" panose="02020603050405020304" pitchFamily="18" charset="0"/>
              </a:rPr>
              <a:t>Hơi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đâu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ép</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lấy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hai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hàng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chứa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chan</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b="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rưng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rưng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nghẹn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mắt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a:t>
            </a:r>
          </a:p>
          <a:p>
            <a:pPr algn="just"/>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938065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barn(inVertical)">
                                      <p:cBhvr>
                                        <p:cTn id="20" dur="500"/>
                                        <p:tgtEl>
                                          <p:spTgt spid="4">
                                            <p:txEl>
                                              <p:pRg st="2" end="2"/>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barn(inVertical)">
                                      <p:cBhvr>
                                        <p:cTn id="23" dur="500"/>
                                        <p:tgtEl>
                                          <p:spTgt spid="4">
                                            <p:txEl>
                                              <p:pRg st="3" end="3"/>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barn(inVertical)">
                                      <p:cBhvr>
                                        <p:cTn id="26" dur="500"/>
                                        <p:tgtEl>
                                          <p:spTgt spid="4">
                                            <p:txEl>
                                              <p:pRg st="4" end="4"/>
                                            </p:txEl>
                                          </p:spTgt>
                                        </p:tgtEl>
                                      </p:cBhvr>
                                    </p:animEffect>
                                  </p:childTnLst>
                                </p:cTn>
                              </p:par>
                              <p:par>
                                <p:cTn id="27" presetID="16" presetClass="entr" presetSubtype="21"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barn(inVertical)">
                                      <p:cBhvr>
                                        <p:cTn id="29" dur="500"/>
                                        <p:tgtEl>
                                          <p:spTgt spid="4">
                                            <p:txEl>
                                              <p:pRg st="5" end="5"/>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barn(inVertical)">
                                      <p:cBhvr>
                                        <p:cTn id="3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5693866"/>
          </a:xfrm>
          <a:prstGeom prst="rect">
            <a:avLst/>
          </a:prstGeom>
        </p:spPr>
        <p:txBody>
          <a:bodyPr wrap="square">
            <a:spAutoFit/>
          </a:bodyPr>
          <a:lstStyle/>
          <a:p>
            <a:pPr algn="just">
              <a:lnSpc>
                <a:spcPct val="130000"/>
              </a:lnSpc>
            </a:pPr>
            <a:r>
              <a:rPr lang="en-US" sz="2800" dirty="0">
                <a:latin typeface="Times New Roman" panose="02020603050405020304" pitchFamily="18" charset="0"/>
                <a:cs typeface="Times New Roman" panose="02020603050405020304" pitchFamily="18" charset="0"/>
              </a:rPr>
              <a:t> </a:t>
            </a:r>
            <a:r>
              <a:rPr lang="vi-VN" sz="2800" b="1" dirty="0" smtClean="0">
                <a:latin typeface="Times New Roman" panose="02020603050405020304" pitchFamily="18" charset="0"/>
                <a:cs typeface="Times New Roman" panose="02020603050405020304" pitchFamily="18" charset="0"/>
              </a:rPr>
              <a:t>2</a:t>
            </a:r>
            <a:r>
              <a:rPr lang="vi-VN"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Phân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tích</a:t>
            </a:r>
            <a:r>
              <a:rPr lang="en-US" sz="2800" b="1"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nghệ thuật theo bài thơ để làm sáng tỏ chủ đề:</a:t>
            </a:r>
            <a:endParaRPr lang="en-US" sz="2800" dirty="0">
              <a:latin typeface="Times New Roman" panose="02020603050405020304" pitchFamily="18" charset="0"/>
              <a:cs typeface="Times New Roman" panose="02020603050405020304" pitchFamily="18" charset="0"/>
            </a:endParaRPr>
          </a:p>
          <a:p>
            <a:pPr algn="just">
              <a:lnSpc>
                <a:spcPct val="130000"/>
              </a:lnSpc>
            </a:pPr>
            <a:r>
              <a:rPr lang="en-US" sz="2800" b="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thở</a:t>
            </a:r>
            <a:r>
              <a:rPr lang="en-US" sz="2800" dirty="0">
                <a:latin typeface="Times New Roman" panose="02020603050405020304" pitchFamily="18" charset="0"/>
                <a:cs typeface="Times New Roman" panose="02020603050405020304" pitchFamily="18" charset="0"/>
              </a:rPr>
              <a:t> than,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bình</a:t>
            </a:r>
            <a:r>
              <a:rPr lang="en-US" sz="2800" dirty="0">
                <a:latin typeface="Times New Roman" panose="02020603050405020304" pitchFamily="18" charset="0"/>
                <a:cs typeface="Times New Roman" panose="02020603050405020304" pitchFamily="18" charset="0"/>
              </a:rPr>
              <a:t> di,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luyện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a:t>
            </a:r>
            <a:r>
              <a:rPr lang="en-US" sz="2800" dirty="0">
                <a:latin typeface="Times New Roman" panose="02020603050405020304" pitchFamily="18" charset="0"/>
                <a:cs typeface="Times New Roman" panose="02020603050405020304" pitchFamily="18" charset="0"/>
              </a:rPr>
              <a:t> vi </a:t>
            </a:r>
            <a:r>
              <a:rPr lang="en-US" sz="2800" dirty="0" err="1">
                <a:latin typeface="Times New Roman" panose="02020603050405020304" pitchFamily="18" charset="0"/>
                <a:cs typeface="Times New Roman" panose="02020603050405020304" pitchFamily="18" charset="0"/>
              </a:rPr>
              <a:t>tới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đỉnh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tri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a:t>
            </a:r>
          </a:p>
          <a:p>
            <a:pPr algn="just">
              <a:lnSpc>
                <a:spcPct val="130000"/>
              </a:lnSpc>
            </a:pPr>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763703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5831853"/>
          </a:xfrm>
          <a:prstGeom prst="rect">
            <a:avLst/>
          </a:prstGeom>
        </p:spPr>
        <p:txBody>
          <a:bodyPr wrap="square">
            <a:spAutoFit/>
          </a:bodyPr>
          <a:lstStyle/>
          <a:p>
            <a:pPr algn="just">
              <a:lnSpc>
                <a:spcPct val="150000"/>
              </a:lnSpc>
            </a:pPr>
            <a:r>
              <a:rPr lang="en-US" sz="2800" dirty="0">
                <a:latin typeface="Times New Roman" panose="02020603050405020304" pitchFamily="18" charset="0"/>
                <a:cs typeface="Times New Roman" panose="02020603050405020304" pitchFamily="18" charset="0"/>
              </a:rPr>
              <a:t> </a:t>
            </a:r>
            <a:r>
              <a:rPr lang="vi-VN" sz="2800" b="1" dirty="0" smtClean="0">
                <a:latin typeface="Times New Roman" panose="02020603050405020304" pitchFamily="18" charset="0"/>
                <a:cs typeface="Times New Roman" panose="02020603050405020304" pitchFamily="18" charset="0"/>
              </a:rPr>
              <a:t>2</a:t>
            </a:r>
            <a:r>
              <a:rPr lang="vi-VN"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Phân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tích</a:t>
            </a:r>
            <a:r>
              <a:rPr lang="en-US" sz="2800" b="1"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nghệ thuật theo bài thơ để làm sáng tỏ chủ đề:</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ấn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thắm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chúng</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ngụ</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thắm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góp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thêm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thía</a:t>
            </a:r>
            <a:r>
              <a:rPr lang="en-US" sz="2800" dirty="0">
                <a:latin typeface="Times New Roman" panose="02020603050405020304" pitchFamily="18" charset="0"/>
                <a:cs typeface="Times New Roman" panose="02020603050405020304" pitchFamily="18" charset="0"/>
              </a:rPr>
              <a:t>.</a:t>
            </a: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20100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charRg st="62" end="636"/>
                                            </p:txEl>
                                          </p:spTgt>
                                        </p:tgtEl>
                                        <p:attrNameLst>
                                          <p:attrName>style.visibility</p:attrName>
                                        </p:attrNameLst>
                                      </p:cBhvr>
                                      <p:to>
                                        <p:strVal val="visible"/>
                                      </p:to>
                                    </p:set>
                                    <p:animEffect transition="in" filter="barn(inVertical)">
                                      <p:cBhvr>
                                        <p:cTn id="17" dur="500"/>
                                        <p:tgtEl>
                                          <p:spTgt spid="4">
                                            <p:txEl>
                                              <p:charRg st="62" end="63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197" y="753741"/>
            <a:ext cx="11277605" cy="4616648"/>
          </a:xfrm>
          <a:prstGeom prst="rect">
            <a:avLst/>
          </a:prstGeom>
        </p:spPr>
        <p:txBody>
          <a:bodyPr wrap="square">
            <a:spAutoFit/>
          </a:bodyPr>
          <a:lstStyle/>
          <a:p>
            <a:pPr algn="just">
              <a:lnSpc>
                <a:spcPct val="150000"/>
              </a:lnSpc>
            </a:pPr>
            <a:r>
              <a:rPr lang="en-US" sz="2800"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3.</a:t>
            </a:r>
            <a:r>
              <a:rPr lang="vi-VN" sz="2800"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Đánh giá đặc sắc về nội dung và nghệ thuật</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vi-VN" sz="2800" b="1" dirty="0">
                <a:latin typeface="Times New Roman" panose="02020603050405020304" pitchFamily="18" charset="0"/>
                <a:cs typeface="Times New Roman" panose="02020603050405020304" pitchFamily="18" charset="0"/>
              </a:rPr>
              <a:t>- Về nghệ thuật, </a:t>
            </a:r>
            <a:r>
              <a:rPr lang="vi-VN" sz="2800"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Khóc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Khuê</a:t>
            </a:r>
            <a:r>
              <a:rPr lang="vi-VN" sz="2800" dirty="0">
                <a:latin typeface="Times New Roman" panose="02020603050405020304" pitchFamily="18" charset="0"/>
                <a:cs typeface="Times New Roman" panose="02020603050405020304" pitchFamily="18" charset="0"/>
              </a:rPr>
              <a:t>” là một bài thơ </a:t>
            </a:r>
            <a:r>
              <a:rPr lang="en-US" sz="2800" dirty="0">
                <a:latin typeface="Times New Roman" panose="02020603050405020304" pitchFamily="18" charset="0"/>
                <a:cs typeface="Times New Roman" panose="02020603050405020304" pitchFamily="18" charset="0"/>
              </a:rPr>
              <a:t>song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vi-VN" sz="2800" dirty="0">
                <a:latin typeface="Times New Roman" panose="02020603050405020304" pitchFamily="18" charset="0"/>
                <a:cs typeface="Times New Roman" panose="02020603050405020304" pitchFamily="18" charset="0"/>
              </a:rPr>
              <a:t> bát đặc sắc. </a:t>
            </a:r>
            <a:r>
              <a:rPr lang="pt-BR" sz="2800" dirty="0">
                <a:latin typeface="Times New Roman" panose="02020603050405020304" pitchFamily="18" charset="0"/>
                <a:cs typeface="Times New Roman" panose="02020603050405020304" pitchFamily="18" charset="0"/>
              </a:rPr>
              <a:t>Hình ảnh thơ </a:t>
            </a:r>
            <a:r>
              <a:rPr lang="vi-VN" sz="2800" dirty="0">
                <a:latin typeface="Times New Roman" panose="02020603050405020304" pitchFamily="18" charset="0"/>
                <a:cs typeface="Times New Roman" panose="02020603050405020304" pitchFamily="18" charset="0"/>
              </a:rPr>
              <a:t>chân thực, sống động, giàu sức gợi; n</a:t>
            </a:r>
            <a:r>
              <a:rPr lang="en-US" sz="2800" dirty="0" err="1">
                <a:latin typeface="Times New Roman" panose="02020603050405020304" pitchFamily="18" charset="0"/>
                <a:cs typeface="Times New Roman" panose="02020603050405020304" pitchFamily="18" charset="0"/>
              </a:rPr>
              <a:t>gôn</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từ độc đáo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đọng</a:t>
            </a:r>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sử dụng phép </a:t>
            </a:r>
            <a:r>
              <a:rPr lang="en-US" sz="2800" dirty="0" err="1">
                <a:latin typeface="Times New Roman" panose="02020603050405020304" pitchFamily="18" charset="0"/>
                <a:cs typeface="Times New Roman" panose="02020603050405020304" pitchFamily="18" charset="0"/>
              </a:rPr>
              <a:t>điệp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nổi bật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a:t>
            </a:r>
          </a:p>
          <a:p>
            <a:pPr algn="just">
              <a:lnSpc>
                <a:spcPct val="150000"/>
              </a:lnSpc>
            </a:pPr>
            <a:r>
              <a:rPr lang="vi-VN" sz="2800" b="1" dirty="0">
                <a:latin typeface="Times New Roman" panose="02020603050405020304" pitchFamily="18" charset="0"/>
                <a:cs typeface="Times New Roman" panose="02020603050405020304" pitchFamily="18" charset="0"/>
              </a:rPr>
              <a:t>- Về nội dung:</a:t>
            </a:r>
            <a:r>
              <a:rPr lang="vi-VN" sz="2800" dirty="0">
                <a:latin typeface="Times New Roman" panose="02020603050405020304" pitchFamily="18" charset="0"/>
                <a:cs typeface="Times New Roman" panose="02020603050405020304" pitchFamily="18" charset="0"/>
              </a:rPr>
              <a:t> Qua bài thơ, tác giả đã </a:t>
            </a:r>
            <a:r>
              <a:rPr lang="en-US" sz="2800" dirty="0">
                <a:latin typeface="Times New Roman" panose="02020603050405020304" pitchFamily="18" charset="0"/>
                <a:cs typeface="Times New Roman" panose="02020603050405020304" pitchFamily="18" charset="0"/>
              </a:rPr>
              <a:t>ca </a:t>
            </a:r>
            <a:r>
              <a:rPr lang="en-US" sz="2800" dirty="0" err="1">
                <a:latin typeface="Times New Roman" panose="02020603050405020304" pitchFamily="18" charset="0"/>
                <a:cs typeface="Times New Roman" panose="02020603050405020304" pitchFamily="18" charset="0"/>
              </a:rPr>
              <a:t>ngợi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hiền</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9327" y="89453"/>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880730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593" y="1482569"/>
            <a:ext cx="11277605" cy="3892861"/>
          </a:xfrm>
          <a:prstGeom prst="rect">
            <a:avLst/>
          </a:prstGeom>
        </p:spPr>
        <p:txBody>
          <a:bodyPr wrap="square">
            <a:spAutoFit/>
          </a:bodyPr>
          <a:lstStyle/>
          <a:p>
            <a:pPr algn="just">
              <a:lnSpc>
                <a:spcPct val="150000"/>
              </a:lnSpc>
            </a:pPr>
            <a:r>
              <a:rPr lang="en-US" sz="2800" dirty="0">
                <a:latin typeface="Times New Roman" panose="02020603050405020304" pitchFamily="18" charset="0"/>
                <a:cs typeface="Times New Roman" panose="02020603050405020304" pitchFamily="18" charset="0"/>
              </a:rPr>
              <a:t> </a:t>
            </a:r>
            <a:r>
              <a:rPr lang="vi-VN" sz="2800" b="1" dirty="0" smtClean="0">
                <a:latin typeface="Times New Roman" panose="02020603050405020304" pitchFamily="18" charset="0"/>
                <a:cs typeface="Times New Roman" panose="02020603050405020304" pitchFamily="18" charset="0"/>
              </a:rPr>
              <a:t>4</a:t>
            </a:r>
            <a:r>
              <a:rPr lang="vi-VN" sz="2800" b="1" dirty="0">
                <a:latin typeface="Times New Roman" panose="02020603050405020304" pitchFamily="18" charset="0"/>
                <a:cs typeface="Times New Roman" panose="02020603050405020304" pitchFamily="18" charset="0"/>
              </a:rPr>
              <a:t>. Mở rộng- liên hệ:</a:t>
            </a:r>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liêng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Bởi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xưa</a:t>
            </a:r>
            <a:r>
              <a:rPr lang="en-US" sz="2800" dirty="0">
                <a:latin typeface="Times New Roman" panose="02020603050405020304" pitchFamily="18" charset="0"/>
                <a:cs typeface="Times New Roman" panose="02020603050405020304" pitchFamily="18" charset="0"/>
              </a:rPr>
              <a:t> nay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hiếm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Bạn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đến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Riêng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Khóc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a:t>
            </a:r>
          </a:p>
        </p:txBody>
      </p:sp>
      <p:sp>
        <p:nvSpPr>
          <p:cNvPr id="3" name="TextBox 2"/>
          <p:cNvSpPr txBox="1"/>
          <p:nvPr/>
        </p:nvSpPr>
        <p:spPr>
          <a:xfrm>
            <a:off x="3988901" y="496958"/>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THÂN 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69014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5435" y="1482569"/>
            <a:ext cx="10760763" cy="3970318"/>
          </a:xfrm>
          <a:prstGeom prst="rect">
            <a:avLst/>
          </a:prstGeom>
        </p:spPr>
        <p:txBody>
          <a:bodyPr wrap="square">
            <a:spAutoFit/>
          </a:bodyPr>
          <a:lstStyle/>
          <a:p>
            <a:pPr algn="just">
              <a:lnSpc>
                <a:spcPct val="150000"/>
              </a:lnSpc>
            </a:pPr>
            <a:r>
              <a:rPr lang="en-US" sz="2800" b="1"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Khái</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a:t>
            </a:r>
          </a:p>
          <a:p>
            <a:pPr algn="just">
              <a:lnSpc>
                <a:spcPct val="150000"/>
              </a:lnSpc>
            </a:pPr>
            <a:r>
              <a:rPr lang="vi-VN"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cs typeface="Times New Roman" panose="02020603050405020304" pitchFamily="18" charset="0"/>
              </a:rPr>
              <a:t>Khóc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Khuê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ca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bồi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chúng</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hữu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a:t>
            </a:r>
          </a:p>
        </p:txBody>
      </p:sp>
      <p:sp>
        <p:nvSpPr>
          <p:cNvPr id="3" name="TextBox 2"/>
          <p:cNvSpPr txBox="1"/>
          <p:nvPr/>
        </p:nvSpPr>
        <p:spPr>
          <a:xfrm>
            <a:off x="3988901" y="496958"/>
            <a:ext cx="3896139"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KẾT </a:t>
            </a:r>
            <a:r>
              <a:rPr lang="en-US" sz="3200" b="1" dirty="0" smtClean="0">
                <a:solidFill>
                  <a:srgbClr val="FF0000"/>
                </a:solidFill>
                <a:latin typeface="Times New Roman" panose="02020603050405020304" pitchFamily="18" charset="0"/>
                <a:cs typeface="Times New Roman" panose="02020603050405020304" pitchFamily="18" charset="0"/>
              </a:rPr>
              <a:t>BÀI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000741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1926957" cy="6690321"/>
          </a:xfrm>
        </p:spPr>
      </p:pic>
      <p:sp>
        <p:nvSpPr>
          <p:cNvPr id="5" name="Rectangle 4"/>
          <p:cNvSpPr/>
          <p:nvPr/>
        </p:nvSpPr>
        <p:spPr>
          <a:xfrm>
            <a:off x="1520687" y="334328"/>
            <a:ext cx="9640955" cy="5544082"/>
          </a:xfrm>
          <a:prstGeom prst="rect">
            <a:avLst/>
          </a:prstGeom>
        </p:spPr>
        <p:txBody>
          <a:bodyPr wrap="square">
            <a:spAutoFit/>
          </a:bodyPr>
          <a:lstStyle/>
          <a:p>
            <a:pPr algn="ctr">
              <a:lnSpc>
                <a:spcPct val="130000"/>
              </a:lnSpc>
              <a:spcAft>
                <a:spcPts val="800"/>
              </a:spcAft>
              <a:tabLst>
                <a:tab pos="655955" algn="l"/>
              </a:tabLst>
            </a:pPr>
            <a:r>
              <a:rPr lang="vi-VN"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 Hướng dẫn viết bài</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30000"/>
              </a:lnSpc>
              <a:tabLst>
                <a:tab pos="1386840" algn="l"/>
              </a:tabLst>
            </a:pPr>
            <a:r>
              <a:rPr lang="en-US" sz="2800" b="1"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Dựa</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vào</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dàn</a:t>
            </a:r>
            <a:r>
              <a:rPr lang="en-US" sz="2800" dirty="0">
                <a:solidFill>
                  <a:srgbClr val="0D0D0D"/>
                </a:solidFill>
                <a:latin typeface="Times New Roman" panose="02020603050405020304" pitchFamily="18" charset="0"/>
                <a:ea typeface="MS Mincho"/>
                <a:cs typeface="Times New Roman" panose="02020603050405020304" pitchFamily="18" charset="0"/>
              </a:rPr>
              <a:t> ý </a:t>
            </a:r>
            <a:r>
              <a:rPr lang="en-US" sz="2800" dirty="0" err="1">
                <a:solidFill>
                  <a:srgbClr val="0D0D0D"/>
                </a:solidFill>
                <a:latin typeface="Times New Roman" panose="02020603050405020304" pitchFamily="18" charset="0"/>
                <a:ea typeface="MS Mincho"/>
                <a:cs typeface="Times New Roman" panose="02020603050405020304" pitchFamily="18" charset="0"/>
              </a:rPr>
              <a:t>đã</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xây</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dựng</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để</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luyện</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tập</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kĩ</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năng</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viết</a:t>
            </a:r>
            <a:r>
              <a:rPr lang="en-US" sz="2800" dirty="0">
                <a:solidFill>
                  <a:srgbClr val="0D0D0D"/>
                </a:solidFill>
                <a:latin typeface="Times New Roman" panose="02020603050405020304" pitchFamily="18" charset="0"/>
                <a:ea typeface="MS Mincho"/>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nSpc>
                <a:spcPct val="130000"/>
              </a:lnSpc>
              <a:tabLst>
                <a:tab pos="1386840" algn="l"/>
              </a:tabLst>
            </a:pP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Yêu</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cầu</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chung</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khi</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viết</a:t>
            </a:r>
            <a:r>
              <a:rPr lang="en-US" sz="2800" dirty="0">
                <a:solidFill>
                  <a:srgbClr val="0D0D0D"/>
                </a:solidFill>
                <a:latin typeface="Times New Roman" panose="02020603050405020304" pitchFamily="18" charset="0"/>
                <a:ea typeface="MS Mincho"/>
                <a:cs typeface="Times New Roman" panose="02020603050405020304" pitchFamily="18" charset="0"/>
              </a:rPr>
              <a:t> </a:t>
            </a:r>
            <a:r>
              <a:rPr lang="en-US" sz="2800" dirty="0" err="1">
                <a:solidFill>
                  <a:srgbClr val="0D0D0D"/>
                </a:solidFill>
                <a:latin typeface="Times New Roman" panose="02020603050405020304" pitchFamily="18" charset="0"/>
                <a:ea typeface="MS Mincho"/>
                <a:cs typeface="Times New Roman" panose="02020603050405020304" pitchFamily="18" charset="0"/>
              </a:rPr>
              <a:t>bài</a:t>
            </a:r>
            <a:r>
              <a:rPr lang="en-US" sz="2800" dirty="0">
                <a:solidFill>
                  <a:srgbClr val="0D0D0D"/>
                </a:solidFill>
                <a:latin typeface="Times New Roman" panose="02020603050405020304" pitchFamily="18" charset="0"/>
                <a:ea typeface="MS Mincho"/>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lnSpc>
                <a:spcPct val="130000"/>
              </a:lnSpc>
              <a:spcAft>
                <a:spcPts val="800"/>
              </a:spcAft>
            </a:pPr>
            <a:r>
              <a:rPr lang="en-US" sz="2800" dirty="0">
                <a:solidFill>
                  <a:srgbClr val="0D0D0D"/>
                </a:solidFill>
                <a:latin typeface="Times New Roman" panose="02020603050405020304" pitchFamily="18" charset="0"/>
                <a:ea typeface="Arial" panose="020B0604020202020204" pitchFamily="34" charset="0"/>
                <a:cs typeface="Times New Roman" panose="02020603050405020304" pitchFamily="18" charset="0"/>
              </a:rPr>
              <a:t> + </a:t>
            </a:r>
            <a:r>
              <a:rPr lang="vi-VN"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Phần </a:t>
            </a:r>
            <a:r>
              <a:rPr lang="vi-VN" sz="2800" i="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Mở bài</a:t>
            </a:r>
            <a:r>
              <a:rPr lang="vi-VN"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và phần </a:t>
            </a:r>
            <a:r>
              <a:rPr lang="vi-VN" sz="2800" i="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Kết bài: </a:t>
            </a:r>
            <a:r>
              <a:rPr lang="vi-VN"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mỗi phần viết thành một đoạn văn hoàn chỉnh.</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Phần</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i="1"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Thân</a:t>
            </a:r>
            <a:r>
              <a:rPr lang="en-US" sz="2800" i="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i="1"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bài</a:t>
            </a:r>
            <a:r>
              <a:rPr lang="en-US" sz="2800" i="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 L</a:t>
            </a:r>
            <a:r>
              <a:rPr lang="vi-VN"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ựa chọn kiểu tổ chức đoạn văn (diễn dịch, quy nạp, song song, phối hợp) cho phù hợp</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với</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từng</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ý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triển</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khai</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trong</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Thân</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bài</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4427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1926957" cy="6690321"/>
          </a:xfrm>
        </p:spPr>
      </p:pic>
      <p:sp>
        <p:nvSpPr>
          <p:cNvPr id="5" name="Rectangle 4"/>
          <p:cNvSpPr/>
          <p:nvPr/>
        </p:nvSpPr>
        <p:spPr>
          <a:xfrm>
            <a:off x="1500809" y="746214"/>
            <a:ext cx="9640955" cy="5365571"/>
          </a:xfrm>
          <a:prstGeom prst="rect">
            <a:avLst/>
          </a:prstGeom>
        </p:spPr>
        <p:txBody>
          <a:bodyPr wrap="square">
            <a:spAutoFit/>
          </a:bodyPr>
          <a:lstStyle/>
          <a:p>
            <a:pPr algn="just">
              <a:lnSpc>
                <a:spcPct val="150000"/>
              </a:lnSpc>
              <a:spcAft>
                <a:spcPts val="800"/>
              </a:spcAft>
              <a:tabLst>
                <a:tab pos="655955" algn="l"/>
              </a:tabLst>
            </a:pPr>
            <a:r>
              <a:rPr lang="vi-VN"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 Hướng dẫn viết bài</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tabLst>
                <a:tab pos="1386840" algn="l"/>
              </a:tabLst>
            </a:pP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r>
              <a:rPr lang="vi-VN"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Khi viết, luôn chú ý liên kết các câu trong đoạn và liên kết các đoạn trong bài.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nSpc>
                <a:spcPct val="150000"/>
              </a:lnSpc>
              <a:tabLst>
                <a:tab pos="1386840" algn="l"/>
              </a:tabLst>
            </a:pPr>
            <a:r>
              <a:rPr lang="en-US" sz="2800" dirty="0"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Chú</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ý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kết</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hợp</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nhuần</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nhuyễn</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giữa</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vi-VN"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sử dụng lí lẽ và bằng chứng trong khi triển khai các ý của phần </a:t>
            </a:r>
            <a:r>
              <a:rPr lang="vi-VN" sz="2800" i="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Thân bài</a:t>
            </a:r>
            <a:r>
              <a:rPr lang="vi-VN"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để đảm bảo tính thuyết phục của một bài văn nghị luận.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Chú</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ý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làm</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rõ</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những</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nét</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đặc</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sắc</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về</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nội</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dung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và</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nghệ</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thuật</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của</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bài</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thơ</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không</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sa</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vào</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tóm</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tắt</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en-US"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nội</a:t>
            </a:r>
            <a:r>
              <a:rPr lang="en-US"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dung.</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25085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3342722357"/>
              </p:ext>
            </p:extLst>
          </p:nvPr>
        </p:nvGraphicFramePr>
        <p:xfrm>
          <a:off x="599661" y="1136339"/>
          <a:ext cx="10992678" cy="5270500"/>
        </p:xfrm>
        <a:graphic>
          <a:graphicData uri="http://schemas.openxmlformats.org/drawingml/2006/table">
            <a:tbl>
              <a:tblPr firstRow="1" firstCol="1" bandRow="1">
                <a:tableStyleId>{E8B1032C-EA38-4F05-BA0D-38AFFFC7BED3}</a:tableStyleId>
              </a:tblPr>
              <a:tblGrid>
                <a:gridCol w="1520686">
                  <a:extLst>
                    <a:ext uri="{9D8B030D-6E8A-4147-A177-3AD203B41FA5}">
                      <a16:colId xmlns:a16="http://schemas.microsoft.com/office/drawing/2014/main" val="3890169284"/>
                    </a:ext>
                  </a:extLst>
                </a:gridCol>
                <a:gridCol w="6997358">
                  <a:extLst>
                    <a:ext uri="{9D8B030D-6E8A-4147-A177-3AD203B41FA5}">
                      <a16:colId xmlns:a16="http://schemas.microsoft.com/office/drawing/2014/main" val="392572514"/>
                    </a:ext>
                  </a:extLst>
                </a:gridCol>
                <a:gridCol w="1336111">
                  <a:extLst>
                    <a:ext uri="{9D8B030D-6E8A-4147-A177-3AD203B41FA5}">
                      <a16:colId xmlns:a16="http://schemas.microsoft.com/office/drawing/2014/main" val="3445958794"/>
                    </a:ext>
                  </a:extLst>
                </a:gridCol>
                <a:gridCol w="1138523">
                  <a:extLst>
                    <a:ext uri="{9D8B030D-6E8A-4147-A177-3AD203B41FA5}">
                      <a16:colId xmlns:a16="http://schemas.microsoft.com/office/drawing/2014/main" val="2892722637"/>
                    </a:ext>
                  </a:extLst>
                </a:gridCol>
              </a:tblGrid>
              <a:tr h="348107">
                <a:tc gridSpan="2">
                  <a:txBody>
                    <a:bodyPr/>
                    <a:lstStyle/>
                    <a:p>
                      <a:pPr algn="ct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Nội dung kiểm tra</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ct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Đạt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Chưa đạt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5294012"/>
                  </a:ext>
                </a:extLst>
              </a:tr>
              <a:tr h="522161">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Mở bài</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spcAft>
                          <a:spcPts val="0"/>
                        </a:spcAft>
                        <a:tabLst>
                          <a:tab pos="90170" algn="l"/>
                        </a:tabLst>
                      </a:pPr>
                      <a:r>
                        <a:rPr lang="en-US" sz="2800">
                          <a:effectLst/>
                          <a:latin typeface="Times New Roman" panose="02020603050405020304" pitchFamily="18" charset="0"/>
                          <a:cs typeface="Times New Roman" panose="02020603050405020304" pitchFamily="18" charset="0"/>
                        </a:rPr>
                        <a:t>Đã giới thiệu được tác giả, bài thơ; hoàn cảnh ra đời (nếu có).</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8182514"/>
                  </a:ext>
                </a:extLst>
              </a:tr>
              <a:tr h="348107">
                <a:tc rowSpan="3">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Thân bài</a:t>
                      </a:r>
                      <a:endParaRPr lang="en-US" sz="2800">
                        <a:effectLst/>
                        <a:latin typeface="Times New Roman" panose="02020603050405020304" pitchFamily="18" charset="0"/>
                        <a:cs typeface="Times New Roman" panose="02020603050405020304" pitchFamily="18" charset="0"/>
                      </a:endParaRPr>
                    </a:p>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spcAft>
                          <a:spcPts val="0"/>
                        </a:spcAft>
                        <a:tabLst>
                          <a:tab pos="1714500" algn="l"/>
                        </a:tabLst>
                      </a:pPr>
                      <a:r>
                        <a:rPr lang="en-US" sz="2800">
                          <a:effectLst/>
                          <a:latin typeface="Times New Roman" panose="02020603050405020304" pitchFamily="18" charset="0"/>
                          <a:cs typeface="Times New Roman" panose="02020603050405020304" pitchFamily="18" charset="0"/>
                        </a:rPr>
                        <a:t>+ Đã chỉ rõ </a:t>
                      </a:r>
                      <a:r>
                        <a:rPr lang="vi-VN" sz="2800">
                          <a:effectLst/>
                          <a:latin typeface="Times New Roman" panose="02020603050405020304" pitchFamily="18" charset="0"/>
                          <a:cs typeface="Times New Roman" panose="02020603050405020304" pitchFamily="18" charset="0"/>
                        </a:rPr>
                        <a:t>chủ đề và phân tích chủ đề bài thơ</a:t>
                      </a:r>
                      <a:r>
                        <a:rPr lang="en-US"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9835487"/>
                  </a:ext>
                </a:extLst>
              </a:tr>
              <a:tr h="696214">
                <a:tc vMerge="1">
                  <a:txBody>
                    <a:bodyPr/>
                    <a:lstStyle/>
                    <a:p>
                      <a:endParaRPr lang="en-US"/>
                    </a:p>
                  </a:txBody>
                  <a:tcPr/>
                </a:tc>
                <a:tc>
                  <a:txBody>
                    <a:bodyPr/>
                    <a:lstStyle/>
                    <a:p>
                      <a:pPr algn="just">
                        <a:lnSpc>
                          <a:spcPct val="130000"/>
                        </a:lnSpc>
                        <a:spcAft>
                          <a:spcPts val="0"/>
                        </a:spcAft>
                        <a:tabLst>
                          <a:tab pos="90170" algn="l"/>
                        </a:tabLst>
                      </a:pPr>
                      <a:r>
                        <a:rPr lang="vi-VN" sz="2800">
                          <a:effectLst/>
                          <a:latin typeface="Times New Roman" panose="02020603050405020304" pitchFamily="18" charset="0"/>
                          <a:cs typeface="Times New Roman" panose="02020603050405020304" pitchFamily="18" charset="0"/>
                        </a:rPr>
                        <a:t>+ </a:t>
                      </a:r>
                      <a:r>
                        <a:rPr lang="nl-NL" sz="2800">
                          <a:effectLst/>
                          <a:latin typeface="Times New Roman" panose="02020603050405020304" pitchFamily="18" charset="0"/>
                          <a:cs typeface="Times New Roman" panose="02020603050405020304" pitchFamily="18" charset="0"/>
                        </a:rPr>
                        <a:t>Đã phân tích, làm rõ một số nét đặc sắc về nghệ thuật (từ ngữ, hình ảnh, biện pháp tu từ</a:t>
                      </a:r>
                      <a:r>
                        <a:rPr lang="vi-VN" sz="2800">
                          <a:effectLst/>
                          <a:latin typeface="Times New Roman" panose="02020603050405020304" pitchFamily="18" charset="0"/>
                          <a:cs typeface="Times New Roman" panose="02020603050405020304" pitchFamily="18" charset="0"/>
                        </a:rPr>
                        <a:t>, ...</a:t>
                      </a:r>
                      <a:r>
                        <a:rPr lang="nl-NL"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878689"/>
                  </a:ext>
                </a:extLst>
              </a:tr>
              <a:tr h="696214">
                <a:tc vMerge="1">
                  <a:txBody>
                    <a:bodyPr/>
                    <a:lstStyle/>
                    <a:p>
                      <a:endParaRPr lang="en-US"/>
                    </a:p>
                  </a:txBody>
                  <a:tcPr/>
                </a:tc>
                <a:tc>
                  <a:txBody>
                    <a:bodyPr/>
                    <a:lstStyle/>
                    <a:p>
                      <a:pPr algn="just">
                        <a:lnSpc>
                          <a:spcPct val="130000"/>
                        </a:lnSpc>
                        <a:spcAft>
                          <a:spcPts val="0"/>
                        </a:spcAft>
                        <a:tabLst>
                          <a:tab pos="90170" algn="l"/>
                        </a:tabLst>
                      </a:pPr>
                      <a:r>
                        <a:rPr lang="vi-VN" sz="2800">
                          <a:effectLst/>
                          <a:latin typeface="Times New Roman" panose="02020603050405020304" pitchFamily="18" charset="0"/>
                          <a:cs typeface="Times New Roman" panose="02020603050405020304" pitchFamily="18" charset="0"/>
                        </a:rPr>
                        <a:t> + Đã nêu được những suy nghĩ, cảm xúc của bản thân về nội dung, nghệ thuật của bài thơ</a:t>
                      </a:r>
                      <a:r>
                        <a:rPr lang="en-US"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7601233"/>
                  </a:ext>
                </a:extLst>
              </a:tr>
            </a:tbl>
          </a:graphicData>
        </a:graphic>
      </p:graphicFrame>
      <p:sp>
        <p:nvSpPr>
          <p:cNvPr id="8" name="Rectangle 7"/>
          <p:cNvSpPr/>
          <p:nvPr/>
        </p:nvSpPr>
        <p:spPr>
          <a:xfrm>
            <a:off x="1094750" y="360193"/>
            <a:ext cx="8432117" cy="604909"/>
          </a:xfrm>
          <a:prstGeom prst="rect">
            <a:avLst/>
          </a:prstGeom>
        </p:spPr>
        <p:txBody>
          <a:bodyPr wrap="none">
            <a:spAutoFit/>
          </a:bodyPr>
          <a:lstStyle/>
          <a:p>
            <a:pPr algn="ctr">
              <a:lnSpc>
                <a:spcPct val="130000"/>
              </a:lnSpc>
              <a:spcAft>
                <a:spcPts val="0"/>
              </a:spcAft>
            </a:pP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Bảng</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kiểm</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kĩ</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viết</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bài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văn</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phân</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tích</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bài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thơ</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182269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77387190"/>
              </p:ext>
            </p:extLst>
          </p:nvPr>
        </p:nvGraphicFramePr>
        <p:xfrm>
          <a:off x="530087" y="1792321"/>
          <a:ext cx="10992678" cy="4105656"/>
        </p:xfrm>
        <a:graphic>
          <a:graphicData uri="http://schemas.openxmlformats.org/drawingml/2006/table">
            <a:tbl>
              <a:tblPr firstRow="1" firstCol="1" bandRow="1">
                <a:tableStyleId>{E8B1032C-EA38-4F05-BA0D-38AFFFC7BED3}</a:tableStyleId>
              </a:tblPr>
              <a:tblGrid>
                <a:gridCol w="1520686">
                  <a:extLst>
                    <a:ext uri="{9D8B030D-6E8A-4147-A177-3AD203B41FA5}">
                      <a16:colId xmlns:a16="http://schemas.microsoft.com/office/drawing/2014/main" val="3890169284"/>
                    </a:ext>
                  </a:extLst>
                </a:gridCol>
                <a:gridCol w="6997358">
                  <a:extLst>
                    <a:ext uri="{9D8B030D-6E8A-4147-A177-3AD203B41FA5}">
                      <a16:colId xmlns:a16="http://schemas.microsoft.com/office/drawing/2014/main" val="392572514"/>
                    </a:ext>
                  </a:extLst>
                </a:gridCol>
                <a:gridCol w="1336111">
                  <a:extLst>
                    <a:ext uri="{9D8B030D-6E8A-4147-A177-3AD203B41FA5}">
                      <a16:colId xmlns:a16="http://schemas.microsoft.com/office/drawing/2014/main" val="3445958794"/>
                    </a:ext>
                  </a:extLst>
                </a:gridCol>
                <a:gridCol w="1138523">
                  <a:extLst>
                    <a:ext uri="{9D8B030D-6E8A-4147-A177-3AD203B41FA5}">
                      <a16:colId xmlns:a16="http://schemas.microsoft.com/office/drawing/2014/main" val="2892722637"/>
                    </a:ext>
                  </a:extLst>
                </a:gridCol>
              </a:tblGrid>
              <a:tr h="348107">
                <a:tc gridSpan="2">
                  <a:txBody>
                    <a:bodyPr/>
                    <a:lstStyle/>
                    <a:p>
                      <a:pPr algn="ct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Nội dung kiểm tra</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ct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Đạt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Chưa đạt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5294012"/>
                  </a:ext>
                </a:extLst>
              </a:tr>
              <a:tr h="348107">
                <a:tc>
                  <a:txBody>
                    <a:bodyPr/>
                    <a:lstStyle/>
                    <a:p>
                      <a:pPr>
                        <a:lnSpc>
                          <a:spcPct val="130000"/>
                        </a:lnSpc>
                        <a:spcAft>
                          <a:spcPts val="0"/>
                        </a:spcAft>
                        <a:tabLst>
                          <a:tab pos="90170" algn="l"/>
                        </a:tabLst>
                      </a:pPr>
                      <a:r>
                        <a:rPr lang="nl-NL" sz="2800" dirty="0">
                          <a:effectLst/>
                          <a:latin typeface="Times New Roman" panose="02020603050405020304" pitchFamily="18" charset="0"/>
                          <a:cs typeface="Times New Roman" panose="02020603050405020304" pitchFamily="18" charset="0"/>
                        </a:rPr>
                        <a:t>Kết bài</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spcAft>
                          <a:spcPts val="0"/>
                        </a:spcAft>
                      </a:pPr>
                      <a:r>
                        <a:rPr lang="en-US" sz="2800">
                          <a:effectLst/>
                          <a:latin typeface="Times New Roman" panose="02020603050405020304" pitchFamily="18" charset="0"/>
                          <a:cs typeface="Times New Roman" panose="02020603050405020304" pitchFamily="18" charset="0"/>
                        </a:rPr>
                        <a:t>Khẳng định được ý nghĩa và giá trị nghệ thuật của bài thơ.</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5182933"/>
                  </a:ext>
                </a:extLst>
              </a:tr>
              <a:tr h="348107">
                <a:tc rowSpan="4">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Kĩ năng, trình bày diễn đạt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Sắp xếp các ý triển khai và dẫn chứng hợp lí.</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5191614"/>
                  </a:ext>
                </a:extLst>
              </a:tr>
              <a:tr h="348107">
                <a:tc vMerge="1">
                  <a:txBody>
                    <a:bodyPr/>
                    <a:lstStyle/>
                    <a:p>
                      <a:endParaRPr lang="en-US"/>
                    </a:p>
                  </a:txBody>
                  <a:tcPr/>
                </a:tc>
                <a:tc>
                  <a:txBody>
                    <a:bodyPr/>
                    <a:lstStyle/>
                    <a:p>
                      <a:pPr algn="just">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Bố cục chặt chẽ, trình bày mạch lạc.</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645668"/>
                  </a:ext>
                </a:extLst>
              </a:tr>
              <a:tr h="348107">
                <a:tc vMerge="1">
                  <a:txBody>
                    <a:bodyPr/>
                    <a:lstStyle/>
                    <a:p>
                      <a:endParaRPr lang="en-US"/>
                    </a:p>
                  </a:txBody>
                  <a:tcPr/>
                </a:tc>
                <a:tc>
                  <a:txBody>
                    <a:bodyPr/>
                    <a:lstStyle/>
                    <a:p>
                      <a:pPr algn="just">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Đảm bảo chính tả, dùng từ và diễn đạt.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9296926"/>
                  </a:ext>
                </a:extLst>
              </a:tr>
              <a:tr h="348107">
                <a:tc vMerge="1">
                  <a:txBody>
                    <a:bodyPr/>
                    <a:lstStyle/>
                    <a:p>
                      <a:endParaRPr lang="en-US"/>
                    </a:p>
                  </a:txBody>
                  <a:tcPr/>
                </a:tc>
                <a:tc>
                  <a:txBody>
                    <a:bodyPr/>
                    <a:lstStyle/>
                    <a:p>
                      <a:pPr algn="just">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Sử dụng các từ ngữ, câu văn để liên kết các ý.</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30000"/>
                        </a:lnSpc>
                        <a:spcAft>
                          <a:spcPts val="0"/>
                        </a:spcAft>
                        <a:tabLst>
                          <a:tab pos="90170" algn="l"/>
                        </a:tabLst>
                      </a:pPr>
                      <a:r>
                        <a:rPr lang="nl-NL"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3035" marR="4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3452920"/>
                  </a:ext>
                </a:extLst>
              </a:tr>
            </a:tbl>
          </a:graphicData>
        </a:graphic>
      </p:graphicFrame>
      <p:sp>
        <p:nvSpPr>
          <p:cNvPr id="8" name="Rectangle 7"/>
          <p:cNvSpPr/>
          <p:nvPr/>
        </p:nvSpPr>
        <p:spPr>
          <a:xfrm>
            <a:off x="1094750" y="360193"/>
            <a:ext cx="8432117" cy="604909"/>
          </a:xfrm>
          <a:prstGeom prst="rect">
            <a:avLst/>
          </a:prstGeom>
        </p:spPr>
        <p:txBody>
          <a:bodyPr wrap="none">
            <a:spAutoFit/>
          </a:bodyPr>
          <a:lstStyle/>
          <a:p>
            <a:pPr algn="ctr">
              <a:lnSpc>
                <a:spcPct val="130000"/>
              </a:lnSpc>
              <a:spcAft>
                <a:spcPts val="0"/>
              </a:spcAft>
            </a:pP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Bảng</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kiểm</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kĩ</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viết</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bài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văn</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phân</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tích</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một</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bài</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thơ</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448075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1" cy="7017026"/>
          </a:xfrm>
        </p:spPr>
      </p:pic>
      <p:sp>
        <p:nvSpPr>
          <p:cNvPr id="5" name="Rectangle 4"/>
          <p:cNvSpPr/>
          <p:nvPr/>
        </p:nvSpPr>
        <p:spPr>
          <a:xfrm>
            <a:off x="1381539" y="1083460"/>
            <a:ext cx="9581322" cy="3323987"/>
          </a:xfrm>
          <a:prstGeom prst="rect">
            <a:avLst/>
          </a:prstGeom>
        </p:spPr>
        <p:txBody>
          <a:bodyPr wrap="square">
            <a:spAutoFit/>
          </a:bodyPr>
          <a:lstStyle/>
          <a:p>
            <a:pPr>
              <a:lnSpc>
                <a:spcPct val="150000"/>
              </a:lnSpc>
            </a:pPr>
            <a:r>
              <a:rPr lang="en-US" sz="2800"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gồm</a:t>
            </a:r>
            <a:r>
              <a:rPr lang="en-US" sz="2800" dirty="0">
                <a:latin typeface="Times New Roman" panose="02020603050405020304" pitchFamily="18" charset="0"/>
                <a:cs typeface="Times New Roman" panose="02020603050405020304" pitchFamily="18" charset="0"/>
              </a:rPr>
              <a:t> </a:t>
            </a:r>
          </a:p>
          <a:p>
            <a:pPr>
              <a:lnSpc>
                <a:spcPct val="150000"/>
              </a:lnSpc>
            </a:pPr>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endParaRPr lang="en-US" sz="2800" dirty="0">
              <a:latin typeface="Times New Roman" panose="02020603050405020304" pitchFamily="18" charset="0"/>
              <a:cs typeface="Times New Roman" panose="02020603050405020304" pitchFamily="18" charset="0"/>
            </a:endParaRPr>
          </a:p>
          <a:p>
            <a:pPr>
              <a:lnSpc>
                <a:spcPct val="150000"/>
              </a:lnSpc>
            </a:pPr>
            <a:r>
              <a:rPr lang="en-US" sz="2800" dirty="0">
                <a:latin typeface="Times New Roman" panose="02020603050405020304" pitchFamily="18" charset="0"/>
                <a:cs typeface="Times New Roman" panose="02020603050405020304" pitchFamily="18" charset="0"/>
              </a:rPr>
              <a:t>B. </a:t>
            </a:r>
            <a:r>
              <a:rPr lang="en-US" sz="2800" dirty="0" err="1">
                <a:latin typeface="Times New Roman" panose="02020603050405020304" pitchFamily="18" charset="0"/>
                <a:cs typeface="Times New Roman" panose="02020603050405020304" pitchFamily="18" charset="0"/>
              </a:rPr>
              <a:t>bốn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1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thất</a:t>
            </a:r>
            <a:endParaRPr lang="en-US" sz="2800" dirty="0">
              <a:latin typeface="Times New Roman" panose="02020603050405020304" pitchFamily="18" charset="0"/>
              <a:cs typeface="Times New Roman" panose="02020603050405020304" pitchFamily="18" charset="0"/>
            </a:endParaRPr>
          </a:p>
          <a:p>
            <a:pPr>
              <a:lnSpc>
                <a:spcPct val="150000"/>
              </a:lnSpc>
            </a:pPr>
            <a:r>
              <a:rPr lang="en-US" sz="2800" dirty="0">
                <a:latin typeface="Times New Roman" panose="02020603050405020304" pitchFamily="18" charset="0"/>
                <a:cs typeface="Times New Roman" panose="02020603050405020304" pitchFamily="18" charset="0"/>
              </a:rPr>
              <a:t>C. </a:t>
            </a:r>
            <a:r>
              <a:rPr lang="en-US" sz="2800" dirty="0" err="1">
                <a:latin typeface="Times New Roman" panose="02020603050405020304" pitchFamily="18" charset="0"/>
                <a:cs typeface="Times New Roman" panose="02020603050405020304" pitchFamily="18" charset="0"/>
              </a:rPr>
              <a:t>bốn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endParaRPr lang="en-US" sz="2800" dirty="0">
              <a:latin typeface="Times New Roman" panose="02020603050405020304" pitchFamily="18" charset="0"/>
              <a:cs typeface="Times New Roman" panose="02020603050405020304" pitchFamily="18" charset="0"/>
            </a:endParaRPr>
          </a:p>
          <a:p>
            <a:pPr>
              <a:lnSpc>
                <a:spcPct val="150000"/>
              </a:lnSpc>
            </a:pPr>
            <a:r>
              <a:rPr lang="en-US" sz="2800" dirty="0">
                <a:latin typeface="Times New Roman" panose="02020603050405020304" pitchFamily="18" charset="0"/>
                <a:cs typeface="Times New Roman" panose="02020603050405020304" pitchFamily="18" charset="0"/>
              </a:rPr>
              <a:t>D. </a:t>
            </a:r>
            <a:r>
              <a:rPr lang="en-US" sz="2800" dirty="0" err="1">
                <a:latin typeface="Times New Roman" panose="02020603050405020304" pitchFamily="18" charset="0"/>
                <a:cs typeface="Times New Roman" panose="02020603050405020304" pitchFamily="18" charset="0"/>
              </a:rPr>
              <a:t>bốn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endParaRPr lang="en-US" sz="28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7722704" y="4711148"/>
            <a:ext cx="1977887" cy="1200329"/>
          </a:xfrm>
          <a:prstGeom prst="rect">
            <a:avLst/>
          </a:prstGeom>
          <a:noFill/>
        </p:spPr>
        <p:txBody>
          <a:bodyPr wrap="square" rtlCol="0">
            <a:spAutoFit/>
          </a:bodyPr>
          <a:lstStyle/>
          <a:p>
            <a:r>
              <a:rPr lang="en-US" sz="7200" b="1" dirty="0" smtClean="0">
                <a:solidFill>
                  <a:srgbClr val="FF0000"/>
                </a:solidFill>
              </a:rPr>
              <a:t>D</a:t>
            </a:r>
            <a:endParaRPr lang="en-US" sz="7200" b="1" dirty="0">
              <a:solidFill>
                <a:srgbClr val="FF0000"/>
              </a:solidFill>
            </a:endParaRPr>
          </a:p>
        </p:txBody>
      </p:sp>
    </p:spTree>
    <p:extLst>
      <p:ext uri="{BB962C8B-B14F-4D97-AF65-F5344CB8AC3E}">
        <p14:creationId xmlns:p14="http://schemas.microsoft.com/office/powerpoint/2010/main" val="209816350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barn(inVertical)">
                                      <p:cBhvr>
                                        <p:cTn id="14"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098603" y="141532"/>
            <a:ext cx="7240957" cy="523220"/>
          </a:xfrm>
          <a:prstGeom prst="rect">
            <a:avLst/>
          </a:prstGeom>
        </p:spPr>
        <p:txBody>
          <a:bodyPr wrap="none">
            <a:spAutoFit/>
          </a:bodyPr>
          <a:lstStyle/>
          <a:p>
            <a:r>
              <a:rPr lang="en-US" sz="2800" b="1" dirty="0">
                <a:solidFill>
                  <a:srgbClr val="FF0000"/>
                </a:solidFill>
                <a:latin typeface="Times New Roman" panose="02020603050405020304" pitchFamily="18" charset="0"/>
                <a:cs typeface="Times New Roman" panose="02020603050405020304" pitchFamily="18" charset="0"/>
              </a:rPr>
              <a:t>PHIẾU KIỂM TRA, CHỈNH SỬA BÀI VIẾT:</a:t>
            </a:r>
            <a:endParaRPr lang="en-US" sz="2800" dirty="0">
              <a:solidFill>
                <a:srgbClr val="FF0000"/>
              </a:solidFill>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227585384"/>
              </p:ext>
            </p:extLst>
          </p:nvPr>
        </p:nvGraphicFramePr>
        <p:xfrm>
          <a:off x="387627" y="856041"/>
          <a:ext cx="11052312" cy="5547360"/>
        </p:xfrm>
        <a:graphic>
          <a:graphicData uri="http://schemas.openxmlformats.org/drawingml/2006/table">
            <a:tbl>
              <a:tblPr firstRow="1" firstCol="1" bandRow="1">
                <a:tableStyleId>{E8B1032C-EA38-4F05-BA0D-38AFFFC7BED3}</a:tableStyleId>
              </a:tblPr>
              <a:tblGrid>
                <a:gridCol w="4909930">
                  <a:extLst>
                    <a:ext uri="{9D8B030D-6E8A-4147-A177-3AD203B41FA5}">
                      <a16:colId xmlns:a16="http://schemas.microsoft.com/office/drawing/2014/main" val="2985229589"/>
                    </a:ext>
                  </a:extLst>
                </a:gridCol>
                <a:gridCol w="3955773">
                  <a:extLst>
                    <a:ext uri="{9D8B030D-6E8A-4147-A177-3AD203B41FA5}">
                      <a16:colId xmlns:a16="http://schemas.microsoft.com/office/drawing/2014/main" val="2216341498"/>
                    </a:ext>
                  </a:extLst>
                </a:gridCol>
                <a:gridCol w="2186609">
                  <a:extLst>
                    <a:ext uri="{9D8B030D-6E8A-4147-A177-3AD203B41FA5}">
                      <a16:colId xmlns:a16="http://schemas.microsoft.com/office/drawing/2014/main" val="2333680632"/>
                    </a:ext>
                  </a:extLst>
                </a:gridCol>
              </a:tblGrid>
              <a:tr h="0">
                <a:tc gridSpan="2">
                  <a:txBody>
                    <a:bodyPr/>
                    <a:lstStyle/>
                    <a:p>
                      <a:pPr>
                        <a:lnSpc>
                          <a:spcPct val="130000"/>
                        </a:lnSpc>
                        <a:spcAft>
                          <a:spcPts val="0"/>
                        </a:spcAft>
                      </a:pP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Nội</a:t>
                      </a:r>
                      <a:r>
                        <a:rPr lang="en-US" sz="2800" dirty="0">
                          <a:effectLst/>
                          <a:latin typeface="Times New Roman" panose="02020603050405020304" pitchFamily="18" charset="0"/>
                          <a:cs typeface="Times New Roman" panose="02020603050405020304" pitchFamily="18" charset="0"/>
                        </a:rPr>
                        <a:t> dung </a:t>
                      </a:r>
                      <a:r>
                        <a:rPr lang="en-US" sz="2800" dirty="0" err="1">
                          <a:effectLst/>
                          <a:latin typeface="Times New Roman" panose="02020603050405020304" pitchFamily="18" charset="0"/>
                          <a:cs typeface="Times New Roman" panose="02020603050405020304" pitchFamily="18" charset="0"/>
                        </a:rPr>
                        <a:t>lỗi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cần</a:t>
                      </a:r>
                      <a:r>
                        <a:rPr lang="en-US" sz="2800" dirty="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sửa</a:t>
                      </a:r>
                      <a:endParaRPr lang="en-US" sz="2800" dirty="0">
                        <a:effectLst/>
                        <a:latin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        Sửa lỗi</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95715036"/>
                  </a:ext>
                </a:extLst>
              </a:tr>
              <a:tr h="0">
                <a:tc rowSpan="2">
                  <a:txBody>
                    <a:bodyPr/>
                    <a:lstStyle/>
                    <a:p>
                      <a:pPr algn="just">
                        <a:lnSpc>
                          <a:spcPct val="130000"/>
                        </a:lnSpc>
                        <a:spcAft>
                          <a:spcPts val="0"/>
                        </a:spcAft>
                        <a:tabLst>
                          <a:tab pos="1386840" algn="l"/>
                        </a:tabLst>
                      </a:pPr>
                      <a:r>
                        <a:rPr lang="en-US" sz="2800" dirty="0" err="1">
                          <a:effectLst/>
                          <a:latin typeface="Times New Roman" panose="02020603050405020304" pitchFamily="18" charset="0"/>
                          <a:cs typeface="Times New Roman" panose="02020603050405020304" pitchFamily="18" charset="0"/>
                        </a:rPr>
                        <a:t>Phát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sửa</a:t>
                      </a:r>
                      <a:r>
                        <a:rPr lang="en-US" sz="2800" dirty="0">
                          <a:effectLst/>
                          <a:latin typeface="Times New Roman" panose="02020603050405020304" pitchFamily="18" charset="0"/>
                          <a:cs typeface="Times New Roman" panose="02020603050405020304" pitchFamily="18" charset="0"/>
                        </a:rPr>
                        <a:t> ý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triển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khai</a:t>
                      </a:r>
                      <a:r>
                        <a:rPr lang="en-US" sz="2800" dirty="0">
                          <a:effectLst/>
                          <a:latin typeface="Times New Roman" panose="02020603050405020304" pitchFamily="18" charset="0"/>
                          <a:cs typeface="Times New Roman" panose="02020603050405020304" pitchFamily="18" charset="0"/>
                        </a:rPr>
                        <a:t> ý</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Trình tự triển khai ý</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4333072"/>
                  </a:ext>
                </a:extLst>
              </a:tr>
              <a:tr h="296545">
                <a:tc vMerge="1">
                  <a:txBody>
                    <a:bodyPr/>
                    <a:lstStyle/>
                    <a:p>
                      <a:endParaRPr lang="en-US"/>
                    </a:p>
                  </a:txBody>
                  <a:tcPr/>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Các ý cần bổ sung</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9911989"/>
                  </a:ext>
                </a:extLst>
              </a:tr>
              <a:tr h="0">
                <a:tc rowSpan="4">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Phát hiện sửa lỗi về ý</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Thiếu ý</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81227187"/>
                  </a:ext>
                </a:extLst>
              </a:tr>
              <a:tr h="0">
                <a:tc vMerge="1">
                  <a:txBody>
                    <a:bodyPr/>
                    <a:lstStyle/>
                    <a:p>
                      <a:endParaRPr lang="en-US"/>
                    </a:p>
                  </a:txBody>
                  <a:tcPr/>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Sắp xếp lại ý lộn xộn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8359556"/>
                  </a:ext>
                </a:extLst>
              </a:tr>
              <a:tr h="0">
                <a:tc vMerge="1">
                  <a:txBody>
                    <a:bodyPr/>
                    <a:lstStyle/>
                    <a:p>
                      <a:endParaRPr lang="en-US"/>
                    </a:p>
                  </a:txBody>
                  <a:tcPr/>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Sửa lại các ý lạc đề</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2823943"/>
                  </a:ext>
                </a:extLst>
              </a:tr>
              <a:tr h="0">
                <a:tc vMerge="1">
                  <a:txBody>
                    <a:bodyPr/>
                    <a:lstStyle/>
                    <a:p>
                      <a:endParaRPr lang="en-US"/>
                    </a:p>
                  </a:txBody>
                  <a:tcPr/>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Sửa lại các ý tản mạn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7751815"/>
                  </a:ext>
                </a:extLst>
              </a:tr>
              <a:tr h="0">
                <a:tc rowSpan="2">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Phát hiện sửa  lỗi diễn đạt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Lỗi dùng từ</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3727220"/>
                  </a:ext>
                </a:extLst>
              </a:tr>
              <a:tr h="0">
                <a:tc vMerge="1">
                  <a:txBody>
                    <a:bodyPr/>
                    <a:lstStyle/>
                    <a:p>
                      <a:endParaRPr lang="en-US"/>
                    </a:p>
                  </a:txBody>
                  <a:tcPr/>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Lỗi viết câu</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4546740"/>
                  </a:ext>
                </a:extLst>
              </a:tr>
              <a:tr h="0">
                <a:tc>
                  <a:txBody>
                    <a:bodyPr/>
                    <a:lstStyle/>
                    <a:p>
                      <a:pPr>
                        <a:lnSpc>
                          <a:spcPct val="130000"/>
                        </a:lnSpc>
                        <a:spcAft>
                          <a:spcPts val="0"/>
                        </a:spcAft>
                      </a:pPr>
                      <a:r>
                        <a:rPr lang="en-US" sz="2800" dirty="0" err="1">
                          <a:effectLst/>
                          <a:latin typeface="Times New Roman" panose="02020603050405020304" pitchFamily="18" charset="0"/>
                          <a:cs typeface="Times New Roman" panose="02020603050405020304" pitchFamily="18" charset="0"/>
                        </a:rPr>
                        <a:t>Lỗi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tả</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a:effectLst/>
                          <a:latin typeface="Times New Roman" panose="02020603050405020304" pitchFamily="18" charset="0"/>
                          <a:cs typeface="Times New Roman" panose="02020603050405020304" pitchFamily="18" charset="0"/>
                        </a:rPr>
                        <a:t>Lỗi chính tả</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30000"/>
                        </a:lnSpc>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0846257"/>
                  </a:ext>
                </a:extLst>
              </a:tr>
            </a:tbl>
          </a:graphicData>
        </a:graphic>
      </p:graphicFrame>
    </p:spTree>
    <p:extLst>
      <p:ext uri="{BB962C8B-B14F-4D97-AF65-F5344CB8AC3E}">
        <p14:creationId xmlns:p14="http://schemas.microsoft.com/office/powerpoint/2010/main" val="16009019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1926957" cy="6690321"/>
          </a:xfrm>
        </p:spPr>
      </p:pic>
      <p:sp>
        <p:nvSpPr>
          <p:cNvPr id="5" name="Rectangle 4"/>
          <p:cNvSpPr/>
          <p:nvPr/>
        </p:nvSpPr>
        <p:spPr>
          <a:xfrm>
            <a:off x="1341783" y="746214"/>
            <a:ext cx="9799981" cy="5693866"/>
          </a:xfrm>
          <a:prstGeom prst="rect">
            <a:avLst/>
          </a:prstGeom>
        </p:spPr>
        <p:txBody>
          <a:bodyPr wrap="square">
            <a:spAutoFit/>
          </a:bodyPr>
          <a:lstStyle/>
          <a:p>
            <a:pPr algn="just">
              <a:lnSpc>
                <a:spcPct val="130000"/>
              </a:lnSpc>
            </a:pPr>
            <a:r>
              <a:rPr lang="en-US" sz="2800" b="1" dirty="0">
                <a:latin typeface="Times New Roman" panose="02020603050405020304" pitchFamily="18" charset="0"/>
                <a:cs typeface="Times New Roman" panose="02020603050405020304" pitchFamily="18" charset="0"/>
              </a:rPr>
              <a:t>d</a:t>
            </a:r>
            <a:r>
              <a:rPr lang="en-SG" sz="2800" b="1" dirty="0">
                <a:latin typeface="Times New Roman" panose="02020603050405020304" pitchFamily="18" charset="0"/>
                <a:cs typeface="Times New Roman" panose="02020603050405020304" pitchFamily="18" charset="0"/>
              </a:rPr>
              <a:t>. </a:t>
            </a:r>
            <a:r>
              <a:rPr lang="en-SG" sz="2800" b="1" dirty="0" err="1">
                <a:latin typeface="Times New Roman" panose="02020603050405020304" pitchFamily="18" charset="0"/>
                <a:cs typeface="Times New Roman" panose="02020603050405020304" pitchFamily="18" charset="0"/>
              </a:rPr>
              <a:t>Kiểm</a:t>
            </a:r>
            <a:r>
              <a:rPr lang="en-SG" sz="2800" b="1" dirty="0">
                <a:latin typeface="Times New Roman" panose="02020603050405020304" pitchFamily="18" charset="0"/>
                <a:cs typeface="Times New Roman" panose="02020603050405020304" pitchFamily="18" charset="0"/>
              </a:rPr>
              <a:t> </a:t>
            </a:r>
            <a:r>
              <a:rPr lang="en-SG" sz="2800" b="1" dirty="0" err="1">
                <a:latin typeface="Times New Roman" panose="02020603050405020304" pitchFamily="18" charset="0"/>
                <a:cs typeface="Times New Roman" panose="02020603050405020304" pitchFamily="18" charset="0"/>
              </a:rPr>
              <a:t>tra</a:t>
            </a:r>
            <a:r>
              <a:rPr lang="en-SG" sz="2800" b="1" dirty="0">
                <a:latin typeface="Times New Roman" panose="02020603050405020304" pitchFamily="18" charset="0"/>
                <a:cs typeface="Times New Roman" panose="02020603050405020304" pitchFamily="18" charset="0"/>
              </a:rPr>
              <a:t> </a:t>
            </a:r>
            <a:r>
              <a:rPr lang="en-SG" sz="2800" b="1" dirty="0" err="1">
                <a:latin typeface="Times New Roman" panose="02020603050405020304" pitchFamily="18" charset="0"/>
                <a:cs typeface="Times New Roman" panose="02020603050405020304" pitchFamily="18" charset="0"/>
              </a:rPr>
              <a:t>và</a:t>
            </a:r>
            <a:r>
              <a:rPr lang="en-SG" sz="2800" b="1" dirty="0">
                <a:latin typeface="Times New Roman" panose="02020603050405020304" pitchFamily="18" charset="0"/>
                <a:cs typeface="Times New Roman" panose="02020603050405020304" pitchFamily="18" charset="0"/>
              </a:rPr>
              <a:t> </a:t>
            </a:r>
            <a:r>
              <a:rPr lang="en-SG" sz="2800" b="1" dirty="0" err="1">
                <a:latin typeface="Times New Roman" panose="02020603050405020304" pitchFamily="18" charset="0"/>
                <a:cs typeface="Times New Roman" panose="02020603050405020304" pitchFamily="18" charset="0"/>
              </a:rPr>
              <a:t>chỉnh</a:t>
            </a:r>
            <a:r>
              <a:rPr lang="en-SG" sz="2800" b="1" dirty="0">
                <a:latin typeface="Times New Roman" panose="02020603050405020304" pitchFamily="18" charset="0"/>
                <a:cs typeface="Times New Roman" panose="02020603050405020304" pitchFamily="18" charset="0"/>
              </a:rPr>
              <a:t> </a:t>
            </a:r>
            <a:r>
              <a:rPr lang="en-SG" sz="2800" b="1" dirty="0" err="1">
                <a:latin typeface="Times New Roman" panose="02020603050405020304" pitchFamily="18" charset="0"/>
                <a:cs typeface="Times New Roman" panose="02020603050405020304" pitchFamily="18" charset="0"/>
              </a:rPr>
              <a:t>sửa</a:t>
            </a:r>
            <a:endParaRPr lang="en-US" sz="2800" dirty="0">
              <a:latin typeface="Times New Roman" panose="02020603050405020304" pitchFamily="18" charset="0"/>
              <a:cs typeface="Times New Roman" panose="02020603050405020304" pitchFamily="18" charset="0"/>
            </a:endParaRPr>
          </a:p>
          <a:p>
            <a:pPr algn="just">
              <a:lnSpc>
                <a:spcPct val="130000"/>
              </a:lnSpc>
            </a:pPr>
            <a:r>
              <a:rPr lang="en-US" sz="2800" b="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dàn</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chưa</a:t>
            </a:r>
            <a:r>
              <a:rPr lang="en-US" sz="2800" dirty="0">
                <a:latin typeface="Times New Roman" panose="02020603050405020304" pitchFamily="18" charset="0"/>
                <a:cs typeface="Times New Roman" panose="02020603050405020304" pitchFamily="18" charset="0"/>
              </a:rPr>
              <a:t>.</a:t>
            </a:r>
          </a:p>
          <a:p>
            <a:pPr algn="just">
              <a:lnSpc>
                <a:spcPct val="13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a:t>
            </a:r>
          </a:p>
          <a:p>
            <a:pPr algn="just">
              <a:lnSpc>
                <a:spcPct val="13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Thiếu</a:t>
            </a:r>
            <a:r>
              <a:rPr lang="en-US" sz="2800" dirty="0">
                <a:latin typeface="Times New Roman" panose="02020603050405020304" pitchFamily="18" charset="0"/>
                <a:cs typeface="Times New Roman" panose="02020603050405020304" pitchFamily="18" charset="0"/>
              </a:rPr>
              <a:t> ý (ý </a:t>
            </a:r>
            <a:r>
              <a:rPr lang="en-US" sz="2800" dirty="0" err="1">
                <a:latin typeface="Times New Roman" panose="02020603050405020304" pitchFamily="18" charset="0"/>
                <a:cs typeface="Times New Roman" panose="02020603050405020304" pitchFamily="18" charset="0"/>
              </a:rPr>
              <a:t>sơ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lộn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xộn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lạc</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tản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a:t>
            </a:r>
          </a:p>
          <a:p>
            <a:pPr algn="just">
              <a:lnSpc>
                <a:spcPct val="13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11292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
            <a:ext cx="12384157" cy="6937513"/>
          </a:xfrm>
        </p:spPr>
      </p:pic>
      <p:sp>
        <p:nvSpPr>
          <p:cNvPr id="5" name="Rectangle 4"/>
          <p:cNvSpPr/>
          <p:nvPr/>
        </p:nvSpPr>
        <p:spPr>
          <a:xfrm>
            <a:off x="869106" y="181288"/>
            <a:ext cx="9917074" cy="678199"/>
          </a:xfrm>
          <a:prstGeom prst="rect">
            <a:avLst/>
          </a:prstGeom>
        </p:spPr>
        <p:txBody>
          <a:bodyPr wrap="none">
            <a:spAutoFit/>
          </a:bodyPr>
          <a:lstStyle/>
          <a:p>
            <a:pPr algn="just">
              <a:lnSpc>
                <a:spcPct val="130000"/>
              </a:lnSpc>
              <a:spcAft>
                <a:spcPts val="0"/>
              </a:spcAft>
            </a:pPr>
            <a:r>
              <a:rPr lang="vi-VN"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2.2. Rèn luyện kĩ năng viết: So sánh trong phân tích thơ</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3187147" y="1247845"/>
            <a:ext cx="8759687" cy="4573560"/>
          </a:xfrm>
          <a:prstGeom prst="rect">
            <a:avLst/>
          </a:prstGeom>
        </p:spPr>
        <p:txBody>
          <a:bodyPr wrap="square">
            <a:spAutoFit/>
          </a:bodyPr>
          <a:lstStyle/>
          <a:p>
            <a:pPr algn="just">
              <a:lnSpc>
                <a:spcPct val="130000"/>
              </a:lnSpc>
              <a:spcAft>
                <a:spcPts val="0"/>
              </a:spcAf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So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30000"/>
              </a:lnSpc>
              <a:spcAft>
                <a:spcPts val="0"/>
              </a:spcAf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gặp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kiểu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30000"/>
              </a:lnSpc>
              <a:spcAft>
                <a:spcPts val="0"/>
              </a:spcAf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Mục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đích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30000"/>
              </a:lnSpc>
              <a:spcAft>
                <a:spcPts val="0"/>
              </a:spcAf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lên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giống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giữa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núi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Nam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Việt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ta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Bình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Ngô</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Trãi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Action Button: Help 6">
            <a:hlinkClick r:id="" action="ppaction://noaction" highlightClick="1"/>
          </p:cNvPr>
          <p:cNvSpPr/>
          <p:nvPr/>
        </p:nvSpPr>
        <p:spPr>
          <a:xfrm>
            <a:off x="407504" y="2305878"/>
            <a:ext cx="2037522" cy="2047461"/>
          </a:xfrm>
          <a:prstGeom prst="actionButtonHelp">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17382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80">
                                          <p:stCondLst>
                                            <p:cond delay="0"/>
                                          </p:stCondLst>
                                        </p:cTn>
                                        <p:tgtEl>
                                          <p:spTgt spid="6"/>
                                        </p:tgtEl>
                                      </p:cBhvr>
                                    </p:animEffect>
                                    <p:anim calcmode="lin" valueType="num">
                                      <p:cBhvr>
                                        <p:cTn id="1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0" dur="26">
                                          <p:stCondLst>
                                            <p:cond delay="650"/>
                                          </p:stCondLst>
                                        </p:cTn>
                                        <p:tgtEl>
                                          <p:spTgt spid="6"/>
                                        </p:tgtEl>
                                      </p:cBhvr>
                                      <p:to x="100000" y="60000"/>
                                    </p:animScale>
                                    <p:animScale>
                                      <p:cBhvr>
                                        <p:cTn id="21" dur="166" decel="50000">
                                          <p:stCondLst>
                                            <p:cond delay="676"/>
                                          </p:stCondLst>
                                        </p:cTn>
                                        <p:tgtEl>
                                          <p:spTgt spid="6"/>
                                        </p:tgtEl>
                                      </p:cBhvr>
                                      <p:to x="100000" y="100000"/>
                                    </p:animScale>
                                    <p:animScale>
                                      <p:cBhvr>
                                        <p:cTn id="22" dur="26">
                                          <p:stCondLst>
                                            <p:cond delay="1312"/>
                                          </p:stCondLst>
                                        </p:cTn>
                                        <p:tgtEl>
                                          <p:spTgt spid="6"/>
                                        </p:tgtEl>
                                      </p:cBhvr>
                                      <p:to x="100000" y="80000"/>
                                    </p:animScale>
                                    <p:animScale>
                                      <p:cBhvr>
                                        <p:cTn id="23" dur="166" decel="50000">
                                          <p:stCondLst>
                                            <p:cond delay="1338"/>
                                          </p:stCondLst>
                                        </p:cTn>
                                        <p:tgtEl>
                                          <p:spTgt spid="6"/>
                                        </p:tgtEl>
                                      </p:cBhvr>
                                      <p:to x="100000" y="100000"/>
                                    </p:animScale>
                                    <p:animScale>
                                      <p:cBhvr>
                                        <p:cTn id="24" dur="26">
                                          <p:stCondLst>
                                            <p:cond delay="1642"/>
                                          </p:stCondLst>
                                        </p:cTn>
                                        <p:tgtEl>
                                          <p:spTgt spid="6"/>
                                        </p:tgtEl>
                                      </p:cBhvr>
                                      <p:to x="100000" y="90000"/>
                                    </p:animScale>
                                    <p:animScale>
                                      <p:cBhvr>
                                        <p:cTn id="25" dur="166" decel="50000">
                                          <p:stCondLst>
                                            <p:cond delay="1668"/>
                                          </p:stCondLst>
                                        </p:cTn>
                                        <p:tgtEl>
                                          <p:spTgt spid="6"/>
                                        </p:tgtEl>
                                      </p:cBhvr>
                                      <p:to x="100000" y="100000"/>
                                    </p:animScale>
                                    <p:animScale>
                                      <p:cBhvr>
                                        <p:cTn id="26" dur="26">
                                          <p:stCondLst>
                                            <p:cond delay="1808"/>
                                          </p:stCondLst>
                                        </p:cTn>
                                        <p:tgtEl>
                                          <p:spTgt spid="6"/>
                                        </p:tgtEl>
                                      </p:cBhvr>
                                      <p:to x="100000" y="95000"/>
                                    </p:animScale>
                                    <p:animScale>
                                      <p:cBhvr>
                                        <p:cTn id="27" dur="166" decel="50000">
                                          <p:stCondLst>
                                            <p:cond delay="1834"/>
                                          </p:stCondLst>
                                        </p:cTn>
                                        <p:tgtEl>
                                          <p:spTgt spid="6"/>
                                        </p:tgtEl>
                                      </p:cBhvr>
                                      <p:to x="100000" y="100000"/>
                                    </p:animScale>
                                  </p:childTnLst>
                                </p:cTn>
                              </p:par>
                              <p:par>
                                <p:cTn id="28" presetID="26" presetClass="entr" presetSubtype="0"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ipe(down)">
                                      <p:cBhvr>
                                        <p:cTn id="30" dur="580">
                                          <p:stCondLst>
                                            <p:cond delay="0"/>
                                          </p:stCondLst>
                                        </p:cTn>
                                        <p:tgtEl>
                                          <p:spTgt spid="7"/>
                                        </p:tgtEl>
                                      </p:cBhvr>
                                    </p:animEffect>
                                    <p:anim calcmode="lin" valueType="num">
                                      <p:cBhvr>
                                        <p:cTn id="31"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6" dur="26">
                                          <p:stCondLst>
                                            <p:cond delay="650"/>
                                          </p:stCondLst>
                                        </p:cTn>
                                        <p:tgtEl>
                                          <p:spTgt spid="7"/>
                                        </p:tgtEl>
                                      </p:cBhvr>
                                      <p:to x="100000" y="60000"/>
                                    </p:animScale>
                                    <p:animScale>
                                      <p:cBhvr>
                                        <p:cTn id="37" dur="166" decel="50000">
                                          <p:stCondLst>
                                            <p:cond delay="676"/>
                                          </p:stCondLst>
                                        </p:cTn>
                                        <p:tgtEl>
                                          <p:spTgt spid="7"/>
                                        </p:tgtEl>
                                      </p:cBhvr>
                                      <p:to x="100000" y="100000"/>
                                    </p:animScale>
                                    <p:animScale>
                                      <p:cBhvr>
                                        <p:cTn id="38" dur="26">
                                          <p:stCondLst>
                                            <p:cond delay="1312"/>
                                          </p:stCondLst>
                                        </p:cTn>
                                        <p:tgtEl>
                                          <p:spTgt spid="7"/>
                                        </p:tgtEl>
                                      </p:cBhvr>
                                      <p:to x="100000" y="80000"/>
                                    </p:animScale>
                                    <p:animScale>
                                      <p:cBhvr>
                                        <p:cTn id="39" dur="166" decel="50000">
                                          <p:stCondLst>
                                            <p:cond delay="1338"/>
                                          </p:stCondLst>
                                        </p:cTn>
                                        <p:tgtEl>
                                          <p:spTgt spid="7"/>
                                        </p:tgtEl>
                                      </p:cBhvr>
                                      <p:to x="100000" y="100000"/>
                                    </p:animScale>
                                    <p:animScale>
                                      <p:cBhvr>
                                        <p:cTn id="40" dur="26">
                                          <p:stCondLst>
                                            <p:cond delay="1642"/>
                                          </p:stCondLst>
                                        </p:cTn>
                                        <p:tgtEl>
                                          <p:spTgt spid="7"/>
                                        </p:tgtEl>
                                      </p:cBhvr>
                                      <p:to x="100000" y="90000"/>
                                    </p:animScale>
                                    <p:animScale>
                                      <p:cBhvr>
                                        <p:cTn id="41" dur="166" decel="50000">
                                          <p:stCondLst>
                                            <p:cond delay="1668"/>
                                          </p:stCondLst>
                                        </p:cTn>
                                        <p:tgtEl>
                                          <p:spTgt spid="7"/>
                                        </p:tgtEl>
                                      </p:cBhvr>
                                      <p:to x="100000" y="100000"/>
                                    </p:animScale>
                                    <p:animScale>
                                      <p:cBhvr>
                                        <p:cTn id="42" dur="26">
                                          <p:stCondLst>
                                            <p:cond delay="1808"/>
                                          </p:stCondLst>
                                        </p:cTn>
                                        <p:tgtEl>
                                          <p:spTgt spid="7"/>
                                        </p:tgtEl>
                                      </p:cBhvr>
                                      <p:to x="100000" y="95000"/>
                                    </p:animScale>
                                    <p:animScale>
                                      <p:cBhvr>
                                        <p:cTn id="43"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
            <a:ext cx="12384157" cy="6937513"/>
          </a:xfrm>
        </p:spPr>
      </p:pic>
      <p:sp>
        <p:nvSpPr>
          <p:cNvPr id="5" name="Rectangle 4"/>
          <p:cNvSpPr/>
          <p:nvPr/>
        </p:nvSpPr>
        <p:spPr>
          <a:xfrm>
            <a:off x="869106" y="181288"/>
            <a:ext cx="9917074" cy="678199"/>
          </a:xfrm>
          <a:prstGeom prst="rect">
            <a:avLst/>
          </a:prstGeom>
        </p:spPr>
        <p:txBody>
          <a:bodyPr wrap="none">
            <a:spAutoFit/>
          </a:bodyPr>
          <a:lstStyle/>
          <a:p>
            <a:pPr algn="just">
              <a:lnSpc>
                <a:spcPct val="130000"/>
              </a:lnSpc>
              <a:spcAft>
                <a:spcPts val="0"/>
              </a:spcAft>
            </a:pPr>
            <a:r>
              <a:rPr lang="vi-VN"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2.2. Rèn luyện kĩ năng viết: So sánh trong phân tích thơ</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629476" y="1218028"/>
            <a:ext cx="11125201" cy="5185522"/>
          </a:xfrm>
          <a:prstGeom prst="rect">
            <a:avLst/>
          </a:prstGeom>
        </p:spPr>
        <p:txBody>
          <a:bodyPr wrap="square">
            <a:spAutoFit/>
          </a:bodyPr>
          <a:lstStyle/>
          <a:p>
            <a:pPr algn="just">
              <a:lnSpc>
                <a:spcPct val="150000"/>
              </a:lnSpc>
            </a:pPr>
            <a:r>
              <a:rPr lang="vi-VN" sz="2800" b="1" dirty="0">
                <a:latin typeface="Times New Roman" panose="02020603050405020304" pitchFamily="18" charset="0"/>
                <a:cs typeface="Times New Roman" panose="02020603050405020304" pitchFamily="18" charset="0"/>
              </a:rPr>
              <a:t>a</a:t>
            </a:r>
            <a:r>
              <a:rPr lang="en-US" sz="2800" b="1" dirty="0">
                <a:latin typeface="Times New Roman" panose="02020603050405020304" pitchFamily="18" charset="0"/>
                <a:cs typeface="Times New Roman" panose="02020603050405020304" pitchFamily="18" charset="0"/>
              </a:rPr>
              <a:t>.</a:t>
            </a:r>
            <a:r>
              <a:rPr lang="vi-VN" sz="2800" b="1" dirty="0">
                <a:latin typeface="Times New Roman" panose="02020603050405020304" pitchFamily="18" charset="0"/>
                <a:cs typeface="Times New Roman" panose="02020603050405020304" pitchFamily="18" charset="0"/>
              </a:rPr>
              <a:t> Cách thức</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hay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tất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cục</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nhịp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8734136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80">
                                          <p:stCondLst>
                                            <p:cond delay="0"/>
                                          </p:stCondLst>
                                        </p:cTn>
                                        <p:tgtEl>
                                          <p:spTgt spid="6"/>
                                        </p:tgtEl>
                                      </p:cBhvr>
                                    </p:animEffect>
                                    <p:anim calcmode="lin" valueType="num">
                                      <p:cBhvr>
                                        <p:cTn id="1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0" dur="26">
                                          <p:stCondLst>
                                            <p:cond delay="650"/>
                                          </p:stCondLst>
                                        </p:cTn>
                                        <p:tgtEl>
                                          <p:spTgt spid="6"/>
                                        </p:tgtEl>
                                      </p:cBhvr>
                                      <p:to x="100000" y="60000"/>
                                    </p:animScale>
                                    <p:animScale>
                                      <p:cBhvr>
                                        <p:cTn id="21" dur="166" decel="50000">
                                          <p:stCondLst>
                                            <p:cond delay="676"/>
                                          </p:stCondLst>
                                        </p:cTn>
                                        <p:tgtEl>
                                          <p:spTgt spid="6"/>
                                        </p:tgtEl>
                                      </p:cBhvr>
                                      <p:to x="100000" y="100000"/>
                                    </p:animScale>
                                    <p:animScale>
                                      <p:cBhvr>
                                        <p:cTn id="22" dur="26">
                                          <p:stCondLst>
                                            <p:cond delay="1312"/>
                                          </p:stCondLst>
                                        </p:cTn>
                                        <p:tgtEl>
                                          <p:spTgt spid="6"/>
                                        </p:tgtEl>
                                      </p:cBhvr>
                                      <p:to x="100000" y="80000"/>
                                    </p:animScale>
                                    <p:animScale>
                                      <p:cBhvr>
                                        <p:cTn id="23" dur="166" decel="50000">
                                          <p:stCondLst>
                                            <p:cond delay="1338"/>
                                          </p:stCondLst>
                                        </p:cTn>
                                        <p:tgtEl>
                                          <p:spTgt spid="6"/>
                                        </p:tgtEl>
                                      </p:cBhvr>
                                      <p:to x="100000" y="100000"/>
                                    </p:animScale>
                                    <p:animScale>
                                      <p:cBhvr>
                                        <p:cTn id="24" dur="26">
                                          <p:stCondLst>
                                            <p:cond delay="1642"/>
                                          </p:stCondLst>
                                        </p:cTn>
                                        <p:tgtEl>
                                          <p:spTgt spid="6"/>
                                        </p:tgtEl>
                                      </p:cBhvr>
                                      <p:to x="100000" y="90000"/>
                                    </p:animScale>
                                    <p:animScale>
                                      <p:cBhvr>
                                        <p:cTn id="25" dur="166" decel="50000">
                                          <p:stCondLst>
                                            <p:cond delay="1668"/>
                                          </p:stCondLst>
                                        </p:cTn>
                                        <p:tgtEl>
                                          <p:spTgt spid="6"/>
                                        </p:tgtEl>
                                      </p:cBhvr>
                                      <p:to x="100000" y="100000"/>
                                    </p:animScale>
                                    <p:animScale>
                                      <p:cBhvr>
                                        <p:cTn id="26" dur="26">
                                          <p:stCondLst>
                                            <p:cond delay="1808"/>
                                          </p:stCondLst>
                                        </p:cTn>
                                        <p:tgtEl>
                                          <p:spTgt spid="6"/>
                                        </p:tgtEl>
                                      </p:cBhvr>
                                      <p:to x="100000" y="95000"/>
                                    </p:animScale>
                                    <p:animScale>
                                      <p:cBhvr>
                                        <p:cTn id="27"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
            <a:ext cx="12384157" cy="6937513"/>
          </a:xfrm>
        </p:spPr>
      </p:pic>
      <p:sp>
        <p:nvSpPr>
          <p:cNvPr id="5" name="Rectangle 4"/>
          <p:cNvSpPr/>
          <p:nvPr/>
        </p:nvSpPr>
        <p:spPr>
          <a:xfrm>
            <a:off x="869106" y="181288"/>
            <a:ext cx="9917074" cy="678199"/>
          </a:xfrm>
          <a:prstGeom prst="rect">
            <a:avLst/>
          </a:prstGeom>
        </p:spPr>
        <p:txBody>
          <a:bodyPr wrap="none">
            <a:spAutoFit/>
          </a:bodyPr>
          <a:lstStyle/>
          <a:p>
            <a:pPr algn="just">
              <a:lnSpc>
                <a:spcPct val="130000"/>
              </a:lnSpc>
              <a:spcAft>
                <a:spcPts val="0"/>
              </a:spcAft>
            </a:pPr>
            <a:r>
              <a:rPr lang="vi-VN"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2.2. Rèn luyện kĩ năng viết: So sánh trong phân tích thơ</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629476" y="1218028"/>
            <a:ext cx="11125201" cy="5262979"/>
          </a:xfrm>
          <a:prstGeom prst="rect">
            <a:avLst/>
          </a:prstGeom>
        </p:spPr>
        <p:txBody>
          <a:bodyPr wrap="square">
            <a:spAutoFit/>
          </a:bodyPr>
          <a:lstStyle/>
          <a:p>
            <a:pPr algn="just">
              <a:lnSpc>
                <a:spcPct val="120000"/>
              </a:lnSpc>
            </a:pPr>
            <a:r>
              <a:rPr lang="vi-VN" sz="2800" b="1" dirty="0">
                <a:latin typeface="Times New Roman" panose="02020603050405020304" pitchFamily="18" charset="0"/>
                <a:cs typeface="Times New Roman" panose="02020603050405020304" pitchFamily="18" charset="0"/>
              </a:rPr>
              <a:t>a</a:t>
            </a:r>
            <a:r>
              <a:rPr lang="en-US" sz="2800" b="1" dirty="0">
                <a:latin typeface="Times New Roman" panose="02020603050405020304" pitchFamily="18" charset="0"/>
                <a:cs typeface="Times New Roman" panose="02020603050405020304" pitchFamily="18" charset="0"/>
              </a:rPr>
              <a:t>.</a:t>
            </a:r>
            <a:r>
              <a:rPr lang="vi-VN" sz="2800" b="1" dirty="0">
                <a:latin typeface="Times New Roman" panose="02020603050405020304" pitchFamily="18" charset="0"/>
                <a:cs typeface="Times New Roman" panose="02020603050405020304" pitchFamily="18" charset="0"/>
              </a:rPr>
              <a:t> Cách thức</a:t>
            </a:r>
            <a:endParaRPr lang="en-US" sz="2800" dirty="0">
              <a:latin typeface="Times New Roman" panose="02020603050405020304" pitchFamily="18" charset="0"/>
              <a:cs typeface="Times New Roman" panose="02020603050405020304" pitchFamily="18" charset="0"/>
            </a:endParaRPr>
          </a:p>
          <a:p>
            <a:pPr algn="just">
              <a:lnSpc>
                <a:spcPct val="120000"/>
              </a:lnSpc>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cs typeface="Times New Roman" panose="02020603050405020304" pitchFamily="18" charset="0"/>
              </a:rPr>
              <a:t> hay, </a:t>
            </a:r>
            <a:r>
              <a:rPr lang="en-US" sz="2800" dirty="0" err="1">
                <a:latin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Hịch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tướng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Quốc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Tuấn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Quang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Trãi</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Minh,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Tổng</a:t>
            </a:r>
            <a:r>
              <a:rPr lang="en-US" sz="2800" dirty="0">
                <a:latin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669459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80">
                                          <p:stCondLst>
                                            <p:cond delay="0"/>
                                          </p:stCondLst>
                                        </p:cTn>
                                        <p:tgtEl>
                                          <p:spTgt spid="6"/>
                                        </p:tgtEl>
                                      </p:cBhvr>
                                    </p:animEffect>
                                    <p:anim calcmode="lin" valueType="num">
                                      <p:cBhvr>
                                        <p:cTn id="1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0" dur="26">
                                          <p:stCondLst>
                                            <p:cond delay="650"/>
                                          </p:stCondLst>
                                        </p:cTn>
                                        <p:tgtEl>
                                          <p:spTgt spid="6"/>
                                        </p:tgtEl>
                                      </p:cBhvr>
                                      <p:to x="100000" y="60000"/>
                                    </p:animScale>
                                    <p:animScale>
                                      <p:cBhvr>
                                        <p:cTn id="21" dur="166" decel="50000">
                                          <p:stCondLst>
                                            <p:cond delay="676"/>
                                          </p:stCondLst>
                                        </p:cTn>
                                        <p:tgtEl>
                                          <p:spTgt spid="6"/>
                                        </p:tgtEl>
                                      </p:cBhvr>
                                      <p:to x="100000" y="100000"/>
                                    </p:animScale>
                                    <p:animScale>
                                      <p:cBhvr>
                                        <p:cTn id="22" dur="26">
                                          <p:stCondLst>
                                            <p:cond delay="1312"/>
                                          </p:stCondLst>
                                        </p:cTn>
                                        <p:tgtEl>
                                          <p:spTgt spid="6"/>
                                        </p:tgtEl>
                                      </p:cBhvr>
                                      <p:to x="100000" y="80000"/>
                                    </p:animScale>
                                    <p:animScale>
                                      <p:cBhvr>
                                        <p:cTn id="23" dur="166" decel="50000">
                                          <p:stCondLst>
                                            <p:cond delay="1338"/>
                                          </p:stCondLst>
                                        </p:cTn>
                                        <p:tgtEl>
                                          <p:spTgt spid="6"/>
                                        </p:tgtEl>
                                      </p:cBhvr>
                                      <p:to x="100000" y="100000"/>
                                    </p:animScale>
                                    <p:animScale>
                                      <p:cBhvr>
                                        <p:cTn id="24" dur="26">
                                          <p:stCondLst>
                                            <p:cond delay="1642"/>
                                          </p:stCondLst>
                                        </p:cTn>
                                        <p:tgtEl>
                                          <p:spTgt spid="6"/>
                                        </p:tgtEl>
                                      </p:cBhvr>
                                      <p:to x="100000" y="90000"/>
                                    </p:animScale>
                                    <p:animScale>
                                      <p:cBhvr>
                                        <p:cTn id="25" dur="166" decel="50000">
                                          <p:stCondLst>
                                            <p:cond delay="1668"/>
                                          </p:stCondLst>
                                        </p:cTn>
                                        <p:tgtEl>
                                          <p:spTgt spid="6"/>
                                        </p:tgtEl>
                                      </p:cBhvr>
                                      <p:to x="100000" y="100000"/>
                                    </p:animScale>
                                    <p:animScale>
                                      <p:cBhvr>
                                        <p:cTn id="26" dur="26">
                                          <p:stCondLst>
                                            <p:cond delay="1808"/>
                                          </p:stCondLst>
                                        </p:cTn>
                                        <p:tgtEl>
                                          <p:spTgt spid="6"/>
                                        </p:tgtEl>
                                      </p:cBhvr>
                                      <p:to x="100000" y="95000"/>
                                    </p:animScale>
                                    <p:animScale>
                                      <p:cBhvr>
                                        <p:cTn id="27"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28360" y="657934"/>
            <a:ext cx="8935279" cy="5695414"/>
          </a:xfrm>
          <a:prstGeom prst="rect">
            <a:avLst/>
          </a:prstGeom>
          <a:ln w="88900" cap="sq" cmpd="thickThin">
            <a:solidFill>
              <a:srgbClr val="000000"/>
            </a:solidFill>
            <a:prstDash val="solid"/>
            <a:miter lim="800000"/>
          </a:ln>
          <a:effectLst>
            <a:innerShdw blurRad="76200">
              <a:srgbClr val="000000"/>
            </a:innerShdw>
          </a:effectLst>
        </p:spPr>
      </p:pic>
      <p:sp>
        <p:nvSpPr>
          <p:cNvPr id="5" name="Rectangle 4"/>
          <p:cNvSpPr/>
          <p:nvPr/>
        </p:nvSpPr>
        <p:spPr>
          <a:xfrm>
            <a:off x="2345635" y="1330793"/>
            <a:ext cx="7553739" cy="3933384"/>
          </a:xfrm>
          <a:prstGeom prst="rect">
            <a:avLst/>
          </a:prstGeom>
        </p:spPr>
        <p:txBody>
          <a:bodyPr wrap="square">
            <a:spAutoFit/>
          </a:bodyPr>
          <a:lstStyle/>
          <a:p>
            <a:pPr algn="just">
              <a:lnSpc>
                <a:spcPct val="130000"/>
              </a:lnSpc>
              <a:spcAft>
                <a:spcPts val="0"/>
              </a:spcAft>
            </a:pPr>
            <a:r>
              <a:rPr lang="vi-VN" sz="32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a:t>
            </a:r>
            <a:r>
              <a:rPr lang="en-US" sz="32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sz="32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30000"/>
              </a:lnSpc>
              <a:spcAft>
                <a:spcPts val="0"/>
              </a:spcAft>
            </a:pP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Viết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so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sánh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nêu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lên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giống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nhau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giữa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hai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thơ</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Sông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núi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Nam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Đại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Việt</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ta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Trích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Bình</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Ngô</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đại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cáo</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Nguyễn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Trãi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13295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7991" y="159026"/>
            <a:ext cx="11628783" cy="6698974"/>
          </a:xfrm>
          <a:prstGeom prst="roundRect">
            <a:avLst/>
          </a:prstGeom>
          <a:ln w="57150">
            <a:prstDash val="dashDot"/>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5" name="TextBox 4"/>
          <p:cNvSpPr txBox="1"/>
          <p:nvPr/>
        </p:nvSpPr>
        <p:spPr>
          <a:xfrm>
            <a:off x="546651" y="487018"/>
            <a:ext cx="11191461" cy="5909310"/>
          </a:xfrm>
          <a:prstGeom prst="rect">
            <a:avLst/>
          </a:prstGeom>
          <a:noFill/>
        </p:spPr>
        <p:txBody>
          <a:bodyPr wrap="square" rtlCol="0">
            <a:spAutoFit/>
          </a:bodyPr>
          <a:lstStyle/>
          <a:p>
            <a:pPr algn="just">
              <a:lnSpc>
                <a:spcPct val="150000"/>
              </a:lnSpc>
            </a:pPr>
            <a:r>
              <a:rPr lang="en-US" sz="2800" b="1" dirty="0" err="1">
                <a:latin typeface="Times New Roman" panose="02020603050405020304" pitchFamily="18" charset="0"/>
                <a:cs typeface="Times New Roman" panose="02020603050405020304" pitchFamily="18" charset="0"/>
              </a:rPr>
              <a:t>Bài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tham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khảo</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khẳng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vua</a:t>
            </a:r>
            <a:r>
              <a:rPr lang="en-US" sz="2800" i="1" dirty="0">
                <a:latin typeface="Times New Roman" panose="02020603050405020304" pitchFamily="18" charset="0"/>
                <a:cs typeface="Times New Roman" panose="02020603050405020304" pitchFamily="18" charset="0"/>
              </a:rPr>
              <a:t> Nam 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Việt</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chứng</a:t>
            </a:r>
            <a:r>
              <a:rPr lang="en-US" sz="2800" dirty="0">
                <a:latin typeface="Times New Roman" panose="02020603050405020304" pitchFamily="18" charset="0"/>
                <a:cs typeface="Times New Roman" panose="02020603050405020304" pitchFamily="18" charset="0"/>
              </a:rPr>
              <a:t> minh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khẳng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quốc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lịch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riêng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riêng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riêng</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đây</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Việt</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thuyết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quốc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nhịp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vang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67847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7991" y="159026"/>
            <a:ext cx="11628783" cy="6698974"/>
          </a:xfrm>
          <a:prstGeom prst="roundRect">
            <a:avLst/>
          </a:prstGeom>
          <a:ln w="57150">
            <a:prstDash val="dashDot"/>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5" name="TextBox 4"/>
          <p:cNvSpPr txBox="1"/>
          <p:nvPr/>
        </p:nvSpPr>
        <p:spPr>
          <a:xfrm>
            <a:off x="546651" y="487018"/>
            <a:ext cx="11191461" cy="5909310"/>
          </a:xfrm>
          <a:prstGeom prst="rect">
            <a:avLst/>
          </a:prstGeom>
          <a:noFill/>
        </p:spPr>
        <p:txBody>
          <a:bodyPr wrap="square" rtlCol="0">
            <a:spAutoFit/>
          </a:bodyPr>
          <a:lstStyle/>
          <a:p>
            <a:pPr algn="just">
              <a:lnSpc>
                <a:spcPct val="150000"/>
              </a:lnSpc>
            </a:pPr>
            <a:r>
              <a:rPr lang="en-US" sz="2800" b="1" dirty="0" err="1">
                <a:latin typeface="Times New Roman" panose="02020603050405020304" pitchFamily="18" charset="0"/>
                <a:cs typeface="Times New Roman" panose="02020603050405020304" pitchFamily="18" charset="0"/>
              </a:rPr>
              <a:t>Bài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tham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khảo</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t>
            </a:r>
            <a:r>
              <a:rPr lang="en-US" sz="2800" dirty="0" err="1" smtClean="0">
                <a:latin typeface="Times New Roman" panose="02020603050405020304" pitchFamily="18" charset="0"/>
                <a:cs typeface="Times New Roman" panose="02020603050405020304" pitchFamily="18" charset="0"/>
              </a:rPr>
              <a:t>Văn</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lịch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2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hay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coi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nhưng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Việt</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minh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chứng</a:t>
            </a:r>
            <a:r>
              <a:rPr lang="en-US" sz="2800" dirty="0">
                <a:latin typeface="Times New Roman" panose="02020603050405020304" pitchFamily="18" charset="0"/>
                <a:cs typeface="Times New Roman" panose="02020603050405020304" pitchFamily="18" charset="0"/>
              </a:rPr>
              <a:t> minh qua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ta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Việt</a:t>
            </a:r>
            <a:r>
              <a:rPr lang="en-US" sz="2800" dirty="0">
                <a:latin typeface="Times New Roman" panose="02020603050405020304" pitchFamily="18" charset="0"/>
                <a:cs typeface="Times New Roman" panose="02020603050405020304" pitchFamily="18" charset="0"/>
              </a:rPr>
              <a:t> ta".</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28746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1417" y="-79513"/>
            <a:ext cx="9531627" cy="6937513"/>
          </a:xfrm>
        </p:spPr>
      </p:pic>
      <p:sp>
        <p:nvSpPr>
          <p:cNvPr id="5" name="TextBox 4"/>
          <p:cNvSpPr txBox="1"/>
          <p:nvPr/>
        </p:nvSpPr>
        <p:spPr>
          <a:xfrm>
            <a:off x="3588027" y="2603116"/>
            <a:ext cx="5317435" cy="1938992"/>
          </a:xfrm>
          <a:prstGeom prst="rect">
            <a:avLst/>
          </a:prstGeom>
          <a:noFill/>
        </p:spPr>
        <p:txBody>
          <a:bodyPr wrap="square" rtlCol="0">
            <a:spAutoFit/>
          </a:bodyPr>
          <a:lstStyle/>
          <a:p>
            <a:r>
              <a:rPr lang="pt-BR" sz="6000" b="1" dirty="0" smtClean="0">
                <a:latin typeface="Times New Roman" panose="02020603050405020304" pitchFamily="18" charset="0"/>
                <a:cs typeface="Times New Roman" panose="02020603050405020304" pitchFamily="18" charset="0"/>
              </a:rPr>
              <a:t>VẬN DỤNG</a:t>
            </a:r>
          </a:p>
          <a:p>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33727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8227"/>
            <a:ext cx="12192000" cy="6801546"/>
          </a:xfrm>
        </p:spPr>
      </p:pic>
      <p:sp>
        <p:nvSpPr>
          <p:cNvPr id="5" name="Rectangle 4"/>
          <p:cNvSpPr/>
          <p:nvPr/>
        </p:nvSpPr>
        <p:spPr>
          <a:xfrm>
            <a:off x="286578" y="652642"/>
            <a:ext cx="11618844" cy="5262979"/>
          </a:xfrm>
          <a:prstGeom prst="rect">
            <a:avLst/>
          </a:prstGeom>
        </p:spPr>
        <p:txBody>
          <a:bodyPr wrap="square">
            <a:spAutoFit/>
          </a:bodyPr>
          <a:lstStyle/>
          <a:p>
            <a:pPr algn="ctr">
              <a:lnSpc>
                <a:spcPct val="150000"/>
              </a:lnSpc>
              <a:spcAft>
                <a:spcPts val="0"/>
              </a:spcAft>
              <a:tabLst>
                <a:tab pos="672465" algn="l"/>
              </a:tabLst>
            </a:pPr>
            <a:r>
              <a:rPr lang="en-US" sz="3200" b="1" dirty="0" smtClean="0">
                <a:latin typeface="Times New Roman" panose="02020603050405020304" pitchFamily="18" charset="0"/>
                <a:ea typeface="Times New Roman" panose="02020603050405020304" pitchFamily="18" charset="0"/>
                <a:cs typeface="Times New Roman" panose="02020603050405020304" pitchFamily="18" charset="0"/>
              </a:rPr>
              <a:t>NHIỆM VỤ </a:t>
            </a:r>
          </a:p>
          <a:p>
            <a:pPr algn="just">
              <a:lnSpc>
                <a:spcPct val="150000"/>
              </a:lnSpc>
              <a:spcAft>
                <a:spcPts val="0"/>
              </a:spcAft>
              <a:tabLst>
                <a:tab pos="672465" algn="l"/>
              </a:tabLst>
            </a:pPr>
            <a:r>
              <a:rPr lang="en-US" sz="3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Dựa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góp</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ý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nhóm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đôi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hãy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tự</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chỉnh</a:t>
            </a:r>
            <a:r>
              <a:rPr lang="en-US" sz="3200" spc="-5"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sửa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viết</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thân</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672465" algn="l"/>
              </a:tabLs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Nhận</a:t>
            </a:r>
            <a:r>
              <a:rPr lang="en-US" sz="3200" spc="-5"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viết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spc="-5"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lớp</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góp</a:t>
            </a:r>
            <a:r>
              <a:rPr lang="en-US" sz="3200" spc="-5"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ý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dựa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trên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bảng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kiểm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GV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cung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cấp</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672465" algn="l"/>
              </a:tabLst>
            </a:pP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Tự</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thực</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hiện</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bước</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chuẩn</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bị</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tìm</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ý,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lập</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dàn</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ý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rồi</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viết</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tích</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thơ</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song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thất</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lục</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bát</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0"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3200" spc="-1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812502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1" cy="7017026"/>
          </a:xfrm>
        </p:spPr>
      </p:pic>
      <p:sp>
        <p:nvSpPr>
          <p:cNvPr id="5" name="Rectangle 4"/>
          <p:cNvSpPr/>
          <p:nvPr/>
        </p:nvSpPr>
        <p:spPr>
          <a:xfrm>
            <a:off x="1162878" y="656078"/>
            <a:ext cx="9581322" cy="3970318"/>
          </a:xfrm>
          <a:prstGeom prst="rect">
            <a:avLst/>
          </a:prstGeom>
        </p:spPr>
        <p:txBody>
          <a:bodyPr wrap="square">
            <a:spAutoFit/>
          </a:bodyPr>
          <a:lstStyle/>
          <a:p>
            <a:pPr>
              <a:lnSpc>
                <a:spcPct val="150000"/>
              </a:lnSpc>
            </a:pPr>
            <a:r>
              <a:rPr lang="en-US" sz="2800"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3</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xét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r>
              <a:rPr lang="en-US" sz="2800" dirty="0">
                <a:latin typeface="Times New Roman" panose="02020603050405020304" pitchFamily="18" charset="0"/>
                <a:cs typeface="Times New Roman" panose="02020603050405020304" pitchFamily="18" charset="0"/>
              </a:rPr>
              <a:t>?</a:t>
            </a:r>
          </a:p>
          <a:p>
            <a:pPr>
              <a:lnSpc>
                <a:spcPct val="150000"/>
              </a:lnSpc>
            </a:pPr>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endParaRPr lang="en-US" sz="2800" dirty="0">
              <a:latin typeface="Times New Roman" panose="02020603050405020304" pitchFamily="18" charset="0"/>
              <a:cs typeface="Times New Roman" panose="02020603050405020304" pitchFamily="18" charset="0"/>
            </a:endParaRPr>
          </a:p>
          <a:p>
            <a:pPr>
              <a:lnSpc>
                <a:spcPct val="150000"/>
              </a:lnSpc>
            </a:pPr>
            <a:r>
              <a:rPr lang="en-US" sz="2800" dirty="0">
                <a:latin typeface="Times New Roman" panose="02020603050405020304" pitchFamily="18" charset="0"/>
                <a:cs typeface="Times New Roman" panose="02020603050405020304" pitchFamily="18" charset="0"/>
              </a:rPr>
              <a:t>B.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chân</a:t>
            </a:r>
            <a:endParaRPr lang="en-US" sz="2800" dirty="0">
              <a:latin typeface="Times New Roman" panose="02020603050405020304" pitchFamily="18" charset="0"/>
              <a:cs typeface="Times New Roman" panose="02020603050405020304" pitchFamily="18" charset="0"/>
            </a:endParaRPr>
          </a:p>
          <a:p>
            <a:pPr>
              <a:lnSpc>
                <a:spcPct val="150000"/>
              </a:lnSpc>
            </a:pPr>
            <a:r>
              <a:rPr lang="en-US" sz="2800" dirty="0">
                <a:latin typeface="Times New Roman" panose="02020603050405020304" pitchFamily="18" charset="0"/>
                <a:cs typeface="Times New Roman" panose="02020603050405020304" pitchFamily="18" charset="0"/>
              </a:rPr>
              <a:t>C. Hai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lưng</a:t>
            </a:r>
            <a:endParaRPr lang="en-US" sz="2800" dirty="0">
              <a:latin typeface="Times New Roman" panose="02020603050405020304" pitchFamily="18" charset="0"/>
              <a:cs typeface="Times New Roman" panose="02020603050405020304" pitchFamily="18" charset="0"/>
            </a:endParaRPr>
          </a:p>
          <a:p>
            <a:pPr>
              <a:lnSpc>
                <a:spcPct val="150000"/>
              </a:lnSpc>
            </a:pPr>
            <a:r>
              <a:rPr lang="en-US" sz="2800" dirty="0">
                <a:latin typeface="Times New Roman" panose="02020603050405020304" pitchFamily="18" charset="0"/>
                <a:cs typeface="Times New Roman" panose="02020603050405020304" pitchFamily="18" charset="0"/>
              </a:rPr>
              <a:t>D.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cặp</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lưng</a:t>
            </a:r>
            <a:endParaRPr lang="en-US" sz="28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7722704" y="4711148"/>
            <a:ext cx="1977887" cy="1200329"/>
          </a:xfrm>
          <a:prstGeom prst="rect">
            <a:avLst/>
          </a:prstGeom>
          <a:noFill/>
        </p:spPr>
        <p:txBody>
          <a:bodyPr wrap="square" rtlCol="0">
            <a:spAutoFit/>
          </a:bodyPr>
          <a:lstStyle/>
          <a:p>
            <a:r>
              <a:rPr lang="en-US" sz="7200" b="1" dirty="0" smtClean="0">
                <a:solidFill>
                  <a:srgbClr val="FF0000"/>
                </a:solidFill>
              </a:rPr>
              <a:t>C</a:t>
            </a:r>
            <a:endParaRPr lang="en-US" sz="7200" b="1" dirty="0">
              <a:solidFill>
                <a:srgbClr val="FF0000"/>
              </a:solidFill>
            </a:endParaRPr>
          </a:p>
        </p:txBody>
      </p:sp>
    </p:spTree>
    <p:extLst>
      <p:ext uri="{BB962C8B-B14F-4D97-AF65-F5344CB8AC3E}">
        <p14:creationId xmlns:p14="http://schemas.microsoft.com/office/powerpoint/2010/main" val="27445973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barn(inVertical)">
                                      <p:cBhvr>
                                        <p:cTn id="14"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8227"/>
            <a:ext cx="12192000" cy="6801546"/>
          </a:xfrm>
        </p:spPr>
      </p:pic>
      <p:sp>
        <p:nvSpPr>
          <p:cNvPr id="5" name="Rectangle 4"/>
          <p:cNvSpPr/>
          <p:nvPr/>
        </p:nvSpPr>
        <p:spPr>
          <a:xfrm>
            <a:off x="1143000" y="652642"/>
            <a:ext cx="10762422" cy="5174493"/>
          </a:xfrm>
          <a:prstGeom prst="rect">
            <a:avLst/>
          </a:prstGeom>
        </p:spPr>
        <p:txBody>
          <a:bodyPr wrap="square">
            <a:spAutoFit/>
          </a:bodyPr>
          <a:lstStyle/>
          <a:p>
            <a:pPr algn="ctr">
              <a:lnSpc>
                <a:spcPct val="150000"/>
              </a:lnSpc>
            </a:pPr>
            <a:r>
              <a:rPr lang="pt-BR" sz="3200" b="1" dirty="0">
                <a:latin typeface="Times New Roman" panose="02020603050405020304" pitchFamily="18" charset="0"/>
                <a:cs typeface="Times New Roman" panose="02020603050405020304" pitchFamily="18" charset="0"/>
              </a:rPr>
              <a:t>HƯỚNG DẪN TỰ HỌC</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vi-VN" sz="3200" dirty="0">
                <a:latin typeface="Times New Roman" panose="02020603050405020304" pitchFamily="18" charset="0"/>
                <a:cs typeface="Times New Roman" panose="02020603050405020304" pitchFamily="18" charset="0"/>
              </a:rPr>
              <a:t>- Học bài, nắm chắc cách viết bài văn phân tích một tác phẩm </a:t>
            </a:r>
            <a:r>
              <a:rPr lang="en-US" sz="3200" dirty="0" err="1">
                <a:latin typeface="Times New Roman" panose="02020603050405020304" pitchFamily="18" charset="0"/>
                <a:cs typeface="Times New Roman" panose="02020603050405020304" pitchFamily="18" charset="0"/>
              </a:rPr>
              <a:t>thơ</a:t>
            </a:r>
            <a:r>
              <a:rPr lang="en-US" sz="3200" dirty="0">
                <a:latin typeface="Times New Roman" panose="02020603050405020304" pitchFamily="18" charset="0"/>
                <a:cs typeface="Times New Roman" panose="02020603050405020304" pitchFamily="18" charset="0"/>
              </a:rPr>
              <a:t>. </a:t>
            </a:r>
          </a:p>
          <a:p>
            <a:pPr algn="just">
              <a:lnSpc>
                <a:spcPct val="150000"/>
              </a:lnSpc>
            </a:pPr>
            <a:r>
              <a:rPr lang="vi-VN" sz="3200" dirty="0">
                <a:latin typeface="Times New Roman" panose="02020603050405020304" pitchFamily="18" charset="0"/>
                <a:cs typeface="Times New Roman" panose="02020603050405020304" pitchFamily="18" charset="0"/>
              </a:rPr>
              <a:t>- Lưu trữ lại bài viết, bảng kiểm đánh giá vào hồ sơ cá nhân.</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vi-VN" sz="3200" dirty="0">
                <a:latin typeface="Times New Roman" panose="02020603050405020304" pitchFamily="18" charset="0"/>
                <a:cs typeface="Times New Roman" panose="02020603050405020304" pitchFamily="18" charset="0"/>
              </a:rPr>
              <a:t>- G</a:t>
            </a:r>
            <a:r>
              <a:rPr lang="en-US" sz="3200" dirty="0">
                <a:latin typeface="Times New Roman" panose="02020603050405020304" pitchFamily="18" charset="0"/>
                <a:cs typeface="Times New Roman" panose="02020603050405020304" pitchFamily="18" charset="0"/>
              </a:rPr>
              <a:t>V g</a:t>
            </a:r>
            <a:r>
              <a:rPr lang="vi-VN" sz="3200" dirty="0">
                <a:latin typeface="Times New Roman" panose="02020603050405020304" pitchFamily="18" charset="0"/>
                <a:cs typeface="Times New Roman" panose="02020603050405020304" pitchFamily="18" charset="0"/>
              </a:rPr>
              <a:t>iao phiếu học tập và yêu cầu HS chuẩn bị bài sau: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vi-VN" sz="3200" b="1" dirty="0">
                <a:latin typeface="Times New Roman" panose="02020603050405020304" pitchFamily="18" charset="0"/>
                <a:cs typeface="Times New Roman" panose="02020603050405020304" pitchFamily="18" charset="0"/>
              </a:rPr>
              <a:t>Nói và nghe: </a:t>
            </a:r>
            <a:r>
              <a:rPr lang="vi-VN" sz="3200" dirty="0">
                <a:latin typeface="Times New Roman" panose="02020603050405020304" pitchFamily="18" charset="0"/>
                <a:cs typeface="Times New Roman" panose="02020603050405020304" pitchFamily="18" charset="0"/>
              </a:rPr>
              <a:t>Nghe và tóm tắt nội dung thuyết trình về một tác phẩm thơ</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509705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10441163"/>
              </p:ext>
            </p:extLst>
          </p:nvPr>
        </p:nvGraphicFramePr>
        <p:xfrm>
          <a:off x="298175" y="935285"/>
          <a:ext cx="11221278" cy="5529580"/>
        </p:xfrm>
        <a:graphic>
          <a:graphicData uri="http://schemas.openxmlformats.org/drawingml/2006/table">
            <a:tbl>
              <a:tblPr firstRow="1" firstCol="1" bandRow="1">
                <a:tableStyleId>{E8B1032C-EA38-4F05-BA0D-38AFFFC7BED3}</a:tableStyleId>
              </a:tblPr>
              <a:tblGrid>
                <a:gridCol w="9322904">
                  <a:extLst>
                    <a:ext uri="{9D8B030D-6E8A-4147-A177-3AD203B41FA5}">
                      <a16:colId xmlns:a16="http://schemas.microsoft.com/office/drawing/2014/main" val="963569170"/>
                    </a:ext>
                  </a:extLst>
                </a:gridCol>
                <a:gridCol w="1898374">
                  <a:extLst>
                    <a:ext uri="{9D8B030D-6E8A-4147-A177-3AD203B41FA5}">
                      <a16:colId xmlns:a16="http://schemas.microsoft.com/office/drawing/2014/main" val="478403746"/>
                    </a:ext>
                  </a:extLst>
                </a:gridCol>
              </a:tblGrid>
              <a:tr h="729821">
                <a:tc gridSpan="2">
                  <a:txBody>
                    <a:bodyPr/>
                    <a:lstStyle/>
                    <a:p>
                      <a:pPr marL="30480" marR="30480" algn="just">
                        <a:lnSpc>
                          <a:spcPct val="150000"/>
                        </a:lnSpc>
                        <a:spcAft>
                          <a:spcPts val="1200"/>
                        </a:spcAft>
                      </a:pPr>
                      <a:r>
                        <a:rPr lang="en-US" sz="2800" b="1" dirty="0" err="1" smtClean="0">
                          <a:effectLst/>
                          <a:latin typeface="Times New Roman" panose="02020603050405020304" pitchFamily="18" charset="0"/>
                          <a:cs typeface="Times New Roman" panose="02020603050405020304" pitchFamily="18" charset="0"/>
                        </a:rPr>
                        <a:t>Trình</a:t>
                      </a:r>
                      <a:r>
                        <a:rPr lang="en-US" sz="2800" b="1" dirty="0" smtClean="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bày</a:t>
                      </a:r>
                      <a:r>
                        <a:rPr lang="en-US" sz="2800" b="1" dirty="0">
                          <a:effectLst/>
                          <a:latin typeface="Times New Roman" panose="02020603050405020304" pitchFamily="18" charset="0"/>
                          <a:cs typeface="Times New Roman" panose="02020603050405020304" pitchFamily="18" charset="0"/>
                        </a:rPr>
                        <a:t> ý</a:t>
                      </a:r>
                      <a:r>
                        <a:rPr lang="vi-VN" sz="2800" b="1" dirty="0">
                          <a:effectLst/>
                          <a:latin typeface="Times New Roman" panose="02020603050405020304" pitchFamily="18" charset="0"/>
                          <a:cs typeface="Times New Roman" panose="02020603050405020304" pitchFamily="18" charset="0"/>
                        </a:rPr>
                        <a:t> kiến của cá nhân về sự giống nhau và khác nhau giữa bài thơ Sông núi nước Nam và văn bản Nước Đại Việt ta</a:t>
                      </a:r>
                      <a:r>
                        <a:rPr lang="vi-VN" sz="2800" b="1" dirty="0" smtClean="0">
                          <a:effectLst/>
                          <a:latin typeface="Times New Roman" panose="02020603050405020304" pitchFamily="18" charset="0"/>
                          <a:cs typeface="Times New Roman" panose="02020603050405020304" pitchFamily="18" charset="0"/>
                        </a:rPr>
                        <a:t>.</a:t>
                      </a:r>
                      <a:endParaRPr lang="en-US" sz="2800" b="1" dirty="0">
                        <a:effectLst/>
                        <a:latin typeface="Times New Roman" panose="02020603050405020304" pitchFamily="18" charset="0"/>
                        <a:cs typeface="Times New Roman" panose="02020603050405020304" pitchFamily="18" charset="0"/>
                      </a:endParaRPr>
                    </a:p>
                  </a:txBody>
                  <a:tcPr marL="56429" marR="56429" marT="0" marB="0"/>
                </a:tc>
                <a:tc hMerge="1">
                  <a:txBody>
                    <a:bodyPr/>
                    <a:lstStyle/>
                    <a:p>
                      <a:endParaRPr lang="en-US"/>
                    </a:p>
                  </a:txBody>
                  <a:tcPr/>
                </a:tc>
                <a:extLst>
                  <a:ext uri="{0D108BD9-81ED-4DB2-BD59-A6C34878D82A}">
                    <a16:rowId xmlns:a16="http://schemas.microsoft.com/office/drawing/2014/main" val="525189446"/>
                  </a:ext>
                </a:extLst>
              </a:tr>
              <a:tr h="228226">
                <a:tc>
                  <a:txBody>
                    <a:bodyPr/>
                    <a:lstStyle/>
                    <a:p>
                      <a:pPr algn="just">
                        <a:lnSpc>
                          <a:spcPct val="150000"/>
                        </a:lnSpc>
                        <a:spcAft>
                          <a:spcPts val="0"/>
                        </a:spcAft>
                      </a:pPr>
                      <a:r>
                        <a:rPr lang="pt-BR" sz="2800" b="0">
                          <a:effectLst/>
                          <a:latin typeface="Times New Roman" panose="02020603050405020304" pitchFamily="18" charset="0"/>
                          <a:cs typeface="Times New Roman" panose="02020603050405020304" pitchFamily="18" charset="0"/>
                        </a:rPr>
                        <a:t>1. Mục đích của bài nói</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tc>
                  <a:txBody>
                    <a:bodyPr/>
                    <a:lstStyle/>
                    <a:p>
                      <a:pPr algn="ctr">
                        <a:lnSpc>
                          <a:spcPct val="150000"/>
                        </a:lnSpc>
                        <a:spcAft>
                          <a:spcPts val="0"/>
                        </a:spcAft>
                      </a:pPr>
                      <a:r>
                        <a:rPr lang="pt-BR" sz="2800" b="0">
                          <a:effectLst/>
                          <a:latin typeface="Times New Roman" panose="02020603050405020304" pitchFamily="18" charset="0"/>
                          <a:cs typeface="Times New Roman" panose="02020603050405020304" pitchFamily="18" charset="0"/>
                        </a:rPr>
                        <a:t>...</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extLst>
                  <a:ext uri="{0D108BD9-81ED-4DB2-BD59-A6C34878D82A}">
                    <a16:rowId xmlns:a16="http://schemas.microsoft.com/office/drawing/2014/main" val="67108651"/>
                  </a:ext>
                </a:extLst>
              </a:tr>
              <a:tr h="228226">
                <a:tc>
                  <a:txBody>
                    <a:bodyPr/>
                    <a:lstStyle/>
                    <a:p>
                      <a:pPr algn="just">
                        <a:lnSpc>
                          <a:spcPct val="150000"/>
                        </a:lnSpc>
                        <a:spcAft>
                          <a:spcPts val="0"/>
                        </a:spcAft>
                      </a:pPr>
                      <a:r>
                        <a:rPr lang="pt-BR" sz="2800" b="0">
                          <a:effectLst/>
                          <a:latin typeface="Times New Roman" panose="02020603050405020304" pitchFamily="18" charset="0"/>
                          <a:cs typeface="Times New Roman" panose="02020603050405020304" pitchFamily="18" charset="0"/>
                        </a:rPr>
                        <a:t>2. Đối tượng người nghe</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tc>
                  <a:txBody>
                    <a:bodyPr/>
                    <a:lstStyle/>
                    <a:p>
                      <a:pPr algn="ctr">
                        <a:lnSpc>
                          <a:spcPct val="150000"/>
                        </a:lnSpc>
                        <a:spcAft>
                          <a:spcPts val="0"/>
                        </a:spcAft>
                      </a:pPr>
                      <a:r>
                        <a:rPr lang="pt-BR" sz="2800" b="0">
                          <a:effectLst/>
                          <a:latin typeface="Times New Roman" panose="02020603050405020304" pitchFamily="18" charset="0"/>
                          <a:cs typeface="Times New Roman" panose="02020603050405020304" pitchFamily="18" charset="0"/>
                        </a:rPr>
                        <a:t>...</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extLst>
                  <a:ext uri="{0D108BD9-81ED-4DB2-BD59-A6C34878D82A}">
                    <a16:rowId xmlns:a16="http://schemas.microsoft.com/office/drawing/2014/main" val="3656759321"/>
                  </a:ext>
                </a:extLst>
              </a:tr>
              <a:tr h="228226">
                <a:tc>
                  <a:txBody>
                    <a:bodyPr/>
                    <a:lstStyle/>
                    <a:p>
                      <a:pPr algn="just">
                        <a:lnSpc>
                          <a:spcPct val="150000"/>
                        </a:lnSpc>
                        <a:spcAft>
                          <a:spcPts val="0"/>
                        </a:spcAft>
                      </a:pPr>
                      <a:r>
                        <a:rPr lang="pt-BR" sz="2800" b="0">
                          <a:effectLst/>
                          <a:latin typeface="Times New Roman" panose="02020603050405020304" pitchFamily="18" charset="0"/>
                          <a:cs typeface="Times New Roman" panose="02020603050405020304" pitchFamily="18" charset="0"/>
                        </a:rPr>
                        <a:t>3. </a:t>
                      </a:r>
                      <a:r>
                        <a:rPr lang="en-US" sz="2800" b="0">
                          <a:effectLst/>
                          <a:latin typeface="Times New Roman" panose="02020603050405020304" pitchFamily="18" charset="0"/>
                          <a:cs typeface="Times New Roman" panose="02020603050405020304" pitchFamily="18" charset="0"/>
                        </a:rPr>
                        <a:t>Phạm vi trình bày </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tc>
                  <a:txBody>
                    <a:bodyPr/>
                    <a:lstStyle/>
                    <a:p>
                      <a:pPr algn="ctr">
                        <a:lnSpc>
                          <a:spcPct val="150000"/>
                        </a:lnSpc>
                        <a:spcAft>
                          <a:spcPts val="0"/>
                        </a:spcAft>
                      </a:pPr>
                      <a:r>
                        <a:rPr lang="pt-BR" sz="2800" b="0">
                          <a:effectLst/>
                          <a:latin typeface="Times New Roman" panose="02020603050405020304" pitchFamily="18" charset="0"/>
                          <a:cs typeface="Times New Roman" panose="02020603050405020304" pitchFamily="18" charset="0"/>
                        </a:rPr>
                        <a:t>...</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extLst>
                  <a:ext uri="{0D108BD9-81ED-4DB2-BD59-A6C34878D82A}">
                    <a16:rowId xmlns:a16="http://schemas.microsoft.com/office/drawing/2014/main" val="1330463275"/>
                  </a:ext>
                </a:extLst>
              </a:tr>
              <a:tr h="2023936">
                <a:tc>
                  <a:txBody>
                    <a:bodyPr/>
                    <a:lstStyle/>
                    <a:p>
                      <a:pPr algn="just">
                        <a:lnSpc>
                          <a:spcPct val="150000"/>
                        </a:lnSpc>
                        <a:spcAft>
                          <a:spcPts val="0"/>
                        </a:spcAft>
                      </a:pPr>
                      <a:r>
                        <a:rPr lang="pt-BR" sz="2800" b="0" dirty="0">
                          <a:effectLst/>
                          <a:latin typeface="Times New Roman" panose="02020603050405020304" pitchFamily="18" charset="0"/>
                          <a:cs typeface="Times New Roman" panose="02020603050405020304" pitchFamily="18" charset="0"/>
                        </a:rPr>
                        <a:t>4. Tìm ý cho bài nói: Trả lời các câu hỏi sau:</a:t>
                      </a:r>
                      <a:endParaRPr lang="en-US" sz="2800" b="0" dirty="0">
                        <a:effectLst/>
                        <a:latin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800" b="0" dirty="0">
                          <a:effectLst/>
                          <a:latin typeface="Times New Roman" panose="02020603050405020304" pitchFamily="18" charset="0"/>
                          <a:cs typeface="Times New Roman" panose="02020603050405020304" pitchFamily="18" charset="0"/>
                        </a:rPr>
                        <a:t>- M</a:t>
                      </a:r>
                      <a:r>
                        <a:rPr lang="vi-VN" sz="2800" b="0" dirty="0">
                          <a:effectLst/>
                          <a:latin typeface="Times New Roman" panose="02020603050405020304" pitchFamily="18" charset="0"/>
                          <a:cs typeface="Times New Roman" panose="02020603050405020304" pitchFamily="18" charset="0"/>
                        </a:rPr>
                        <a:t>ục đích bài nói </a:t>
                      </a:r>
                      <a:r>
                        <a:rPr lang="en-US" sz="2800" b="0" dirty="0" err="1">
                          <a:effectLst/>
                          <a:latin typeface="Times New Roman" panose="02020603050405020304" pitchFamily="18" charset="0"/>
                          <a:cs typeface="Times New Roman" panose="02020603050405020304" pitchFamily="18" charset="0"/>
                        </a:rPr>
                        <a:t>là</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gì</a:t>
                      </a:r>
                      <a:r>
                        <a:rPr lang="en-US" sz="2800" b="0" dirty="0">
                          <a:effectLst/>
                          <a:latin typeface="Times New Roman" panose="02020603050405020304" pitchFamily="18" charset="0"/>
                          <a:cs typeface="Times New Roman" panose="02020603050405020304" pitchFamily="18" charset="0"/>
                        </a:rPr>
                        <a:t>?</a:t>
                      </a:r>
                    </a:p>
                    <a:p>
                      <a:pPr marL="30480" marR="30480" algn="just">
                        <a:lnSpc>
                          <a:spcPct val="150000"/>
                        </a:lnSpc>
                        <a:spcAft>
                          <a:spcPts val="1200"/>
                        </a:spcAft>
                      </a:pPr>
                      <a:r>
                        <a:rPr lang="en-US" sz="2800" b="0" dirty="0">
                          <a:effectLst/>
                          <a:latin typeface="Times New Roman" panose="02020603050405020304" pitchFamily="18" charset="0"/>
                          <a:cs typeface="Times New Roman" panose="02020603050405020304" pitchFamily="18" charset="0"/>
                        </a:rPr>
                        <a:t>-</a:t>
                      </a:r>
                      <a:r>
                        <a:rPr lang="vi-VN" sz="2800" b="0" dirty="0">
                          <a:effectLst/>
                          <a:latin typeface="Times New Roman" panose="02020603050405020304" pitchFamily="18" charset="0"/>
                          <a:cs typeface="Times New Roman" panose="02020603050405020304" pitchFamily="18" charset="0"/>
                        </a:rPr>
                        <a:t> Nội dung chính của bài nói là gì</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Có</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những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lý</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lẽ</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dẫn</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chứng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nào</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để</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làm</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sáng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tỏ</a:t>
                      </a:r>
                      <a:r>
                        <a:rPr lang="en-US" sz="2800" b="0" dirty="0" smtClean="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cs typeface="Times New Roman" panose="02020603050405020304" pitchFamily="18" charset="0"/>
                      </a:endParaRPr>
                    </a:p>
                  </a:txBody>
                  <a:tcPr marL="56429" marR="56429" marT="0" marB="0"/>
                </a:tc>
                <a:tc>
                  <a:txBody>
                    <a:bodyPr/>
                    <a:lstStyle/>
                    <a:p>
                      <a:pPr algn="ctr">
                        <a:lnSpc>
                          <a:spcPct val="150000"/>
                        </a:lnSpc>
                        <a:spcAft>
                          <a:spcPts val="0"/>
                        </a:spcAft>
                      </a:pPr>
                      <a:r>
                        <a:rPr lang="pt-BR"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extLst>
                  <a:ext uri="{0D108BD9-81ED-4DB2-BD59-A6C34878D82A}">
                    <a16:rowId xmlns:a16="http://schemas.microsoft.com/office/drawing/2014/main" val="3184837883"/>
                  </a:ext>
                </a:extLst>
              </a:tr>
            </a:tbl>
          </a:graphicData>
        </a:graphic>
      </p:graphicFrame>
      <p:sp>
        <p:nvSpPr>
          <p:cNvPr id="5" name="Rectangle 4"/>
          <p:cNvSpPr/>
          <p:nvPr/>
        </p:nvSpPr>
        <p:spPr>
          <a:xfrm>
            <a:off x="640708" y="330376"/>
            <a:ext cx="10254602" cy="604909"/>
          </a:xfrm>
          <a:prstGeom prst="rect">
            <a:avLst/>
          </a:prstGeom>
        </p:spPr>
        <p:txBody>
          <a:bodyPr wrap="none">
            <a:spAutoFit/>
          </a:bodyPr>
          <a:lstStyle/>
          <a:p>
            <a:pPr algn="just">
              <a:lnSpc>
                <a:spcPct val="130000"/>
              </a:lnSpc>
              <a:spcAft>
                <a:spcPts val="0"/>
              </a:spcAft>
            </a:pPr>
            <a:r>
              <a:rPr lang="en-US" sz="2800" b="1" dirty="0" smtClean="0">
                <a:solidFill>
                  <a:srgbClr val="FF0000"/>
                </a:solidFill>
                <a:latin typeface="Times New Roman" panose="02020603050405020304" pitchFamily="18" charset="0"/>
                <a:ea typeface="Arial" panose="020B0604020202020204" pitchFamily="34" charset="0"/>
                <a:cs typeface="Times New Roman" panose="02020603050405020304" pitchFamily="18" charset="0"/>
              </a:rPr>
              <a:t>HOÀN THÀNH PHIẾU CHUẨN BỊ BÀI NÓI THEO MẪU SAU:</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08625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49400813"/>
              </p:ext>
            </p:extLst>
          </p:nvPr>
        </p:nvGraphicFramePr>
        <p:xfrm>
          <a:off x="298175" y="935285"/>
          <a:ext cx="11221278" cy="5711000"/>
        </p:xfrm>
        <a:graphic>
          <a:graphicData uri="http://schemas.openxmlformats.org/drawingml/2006/table">
            <a:tbl>
              <a:tblPr firstRow="1" firstCol="1" bandRow="1">
                <a:tableStyleId>{E8B1032C-EA38-4F05-BA0D-38AFFFC7BED3}</a:tableStyleId>
              </a:tblPr>
              <a:tblGrid>
                <a:gridCol w="9322904">
                  <a:extLst>
                    <a:ext uri="{9D8B030D-6E8A-4147-A177-3AD203B41FA5}">
                      <a16:colId xmlns:a16="http://schemas.microsoft.com/office/drawing/2014/main" val="963569170"/>
                    </a:ext>
                  </a:extLst>
                </a:gridCol>
                <a:gridCol w="1898374">
                  <a:extLst>
                    <a:ext uri="{9D8B030D-6E8A-4147-A177-3AD203B41FA5}">
                      <a16:colId xmlns:a16="http://schemas.microsoft.com/office/drawing/2014/main" val="478403746"/>
                    </a:ext>
                  </a:extLst>
                </a:gridCol>
              </a:tblGrid>
              <a:tr h="729821">
                <a:tc gridSpan="2">
                  <a:txBody>
                    <a:bodyPr/>
                    <a:lstStyle/>
                    <a:p>
                      <a:pPr marL="30480" marR="30480" algn="just">
                        <a:lnSpc>
                          <a:spcPct val="150000"/>
                        </a:lnSpc>
                        <a:spcAft>
                          <a:spcPts val="1200"/>
                        </a:spcAft>
                      </a:pPr>
                      <a:r>
                        <a:rPr lang="en-US" sz="2800" b="1" dirty="0" err="1" smtClean="0">
                          <a:effectLst/>
                          <a:latin typeface="Times New Roman" panose="02020603050405020304" pitchFamily="18" charset="0"/>
                          <a:cs typeface="Times New Roman" panose="02020603050405020304" pitchFamily="18" charset="0"/>
                        </a:rPr>
                        <a:t>Trình</a:t>
                      </a:r>
                      <a:r>
                        <a:rPr lang="en-US" sz="2800" b="1" dirty="0" smtClean="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bày</a:t>
                      </a:r>
                      <a:r>
                        <a:rPr lang="en-US" sz="2800" b="1" dirty="0">
                          <a:effectLst/>
                          <a:latin typeface="Times New Roman" panose="02020603050405020304" pitchFamily="18" charset="0"/>
                          <a:cs typeface="Times New Roman" panose="02020603050405020304" pitchFamily="18" charset="0"/>
                        </a:rPr>
                        <a:t> ý</a:t>
                      </a:r>
                      <a:r>
                        <a:rPr lang="vi-VN" sz="2800" b="1" dirty="0">
                          <a:effectLst/>
                          <a:latin typeface="Times New Roman" panose="02020603050405020304" pitchFamily="18" charset="0"/>
                          <a:cs typeface="Times New Roman" panose="02020603050405020304" pitchFamily="18" charset="0"/>
                        </a:rPr>
                        <a:t> kiến của cá nhân về sự giống nhau và khác nhau giữa bài thơ Sông núi nước Nam và văn bản Nước Đại Việt ta</a:t>
                      </a:r>
                      <a:r>
                        <a:rPr lang="vi-VN" sz="2800" b="1" dirty="0" smtClean="0">
                          <a:effectLst/>
                          <a:latin typeface="Times New Roman" panose="02020603050405020304" pitchFamily="18" charset="0"/>
                          <a:cs typeface="Times New Roman" panose="02020603050405020304" pitchFamily="18" charset="0"/>
                        </a:rPr>
                        <a:t>.</a:t>
                      </a:r>
                      <a:endParaRPr lang="en-US" sz="2800" b="1" dirty="0">
                        <a:effectLst/>
                        <a:latin typeface="Times New Roman" panose="02020603050405020304" pitchFamily="18" charset="0"/>
                        <a:cs typeface="Times New Roman" panose="02020603050405020304" pitchFamily="18" charset="0"/>
                      </a:endParaRPr>
                    </a:p>
                  </a:txBody>
                  <a:tcPr marL="56429" marR="56429" marT="0" marB="0"/>
                </a:tc>
                <a:tc hMerge="1">
                  <a:txBody>
                    <a:bodyPr/>
                    <a:lstStyle/>
                    <a:p>
                      <a:endParaRPr lang="en-US"/>
                    </a:p>
                  </a:txBody>
                  <a:tcPr/>
                </a:tc>
                <a:extLst>
                  <a:ext uri="{0D108BD9-81ED-4DB2-BD59-A6C34878D82A}">
                    <a16:rowId xmlns:a16="http://schemas.microsoft.com/office/drawing/2014/main" val="525189446"/>
                  </a:ext>
                </a:extLst>
              </a:tr>
              <a:tr h="2023936">
                <a:tc>
                  <a:txBody>
                    <a:bodyPr/>
                    <a:lstStyle/>
                    <a:p>
                      <a:pPr algn="just">
                        <a:lnSpc>
                          <a:spcPct val="150000"/>
                        </a:lnSpc>
                        <a:spcAft>
                          <a:spcPts val="0"/>
                        </a:spcAft>
                      </a:pPr>
                      <a:r>
                        <a:rPr lang="pt-BR" sz="2800" b="0" dirty="0">
                          <a:effectLst/>
                          <a:latin typeface="Times New Roman" panose="02020603050405020304" pitchFamily="18" charset="0"/>
                          <a:cs typeface="Times New Roman" panose="02020603050405020304" pitchFamily="18" charset="0"/>
                        </a:rPr>
                        <a:t>4. Tìm ý cho bài nói: Trả lời các câu hỏi sau:</a:t>
                      </a:r>
                      <a:endParaRPr lang="en-US" sz="2800" b="0" dirty="0">
                        <a:effectLst/>
                        <a:latin typeface="Times New Roman" panose="02020603050405020304" pitchFamily="18" charset="0"/>
                        <a:cs typeface="Times New Roman" panose="02020603050405020304" pitchFamily="18" charset="0"/>
                      </a:endParaRPr>
                    </a:p>
                    <a:p>
                      <a:pPr marL="342900" marR="30480" lvl="0" indent="-342900" algn="just">
                        <a:lnSpc>
                          <a:spcPct val="150000"/>
                        </a:lnSpc>
                        <a:spcAft>
                          <a:spcPts val="1200"/>
                        </a:spcAft>
                        <a:buSzPts val="1400"/>
                        <a:buFont typeface="Times New Roman" panose="02020603050405020304" pitchFamily="18" charset="0"/>
                        <a:buChar char="-"/>
                      </a:pPr>
                      <a:r>
                        <a:rPr lang="en-US" sz="2800" b="0" dirty="0" smtClean="0">
                          <a:effectLst/>
                          <a:latin typeface="Times New Roman" panose="02020603050405020304" pitchFamily="18" charset="0"/>
                          <a:cs typeface="Times New Roman" panose="02020603050405020304" pitchFamily="18" charset="0"/>
                        </a:rPr>
                        <a:t>H</a:t>
                      </a:r>
                      <a:r>
                        <a:rPr lang="vi-VN" sz="2800" b="0" dirty="0">
                          <a:effectLst/>
                          <a:latin typeface="Times New Roman" panose="02020603050405020304" pitchFamily="18" charset="0"/>
                          <a:cs typeface="Times New Roman" panose="02020603050405020304" pitchFamily="18" charset="0"/>
                        </a:rPr>
                        <a:t>ai văn bản </a:t>
                      </a:r>
                      <a:r>
                        <a:rPr lang="en-US" sz="2800" b="0" dirty="0" err="1">
                          <a:effectLst/>
                          <a:latin typeface="Times New Roman" panose="02020603050405020304" pitchFamily="18" charset="0"/>
                          <a:cs typeface="Times New Roman" panose="02020603050405020304" pitchFamily="18" charset="0"/>
                        </a:rPr>
                        <a:t>có</a:t>
                      </a:r>
                      <a:r>
                        <a:rPr lang="en-US" sz="2800" b="0" dirty="0">
                          <a:effectLst/>
                          <a:latin typeface="Times New Roman" panose="02020603050405020304" pitchFamily="18" charset="0"/>
                          <a:cs typeface="Times New Roman" panose="02020603050405020304" pitchFamily="18" charset="0"/>
                        </a:rPr>
                        <a:t> ý </a:t>
                      </a:r>
                      <a:r>
                        <a:rPr lang="en-US" sz="2800" b="0" dirty="0" err="1">
                          <a:effectLst/>
                          <a:latin typeface="Times New Roman" panose="02020603050405020304" pitchFamily="18" charset="0"/>
                          <a:cs typeface="Times New Roman" panose="02020603050405020304" pitchFamily="18" charset="0"/>
                        </a:rPr>
                        <a:t>nghĩa</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vị</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trí</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như</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thế</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nào</a:t>
                      </a:r>
                      <a:r>
                        <a:rPr lang="en-US" sz="2800" b="0" dirty="0">
                          <a:effectLst/>
                          <a:latin typeface="Times New Roman" panose="02020603050405020304" pitchFamily="18" charset="0"/>
                          <a:cs typeface="Times New Roman" panose="02020603050405020304" pitchFamily="18" charset="0"/>
                        </a:rPr>
                        <a:t> </a:t>
                      </a:r>
                      <a:r>
                        <a:rPr lang="vi-VN" sz="2800" b="0" dirty="0">
                          <a:effectLst/>
                          <a:latin typeface="Times New Roman" panose="02020603050405020304" pitchFamily="18" charset="0"/>
                          <a:cs typeface="Times New Roman" panose="02020603050405020304" pitchFamily="18" charset="0"/>
                        </a:rPr>
                        <a:t>đối với lịch sử dân tộc nói chung và văn học nói riêng</a:t>
                      </a: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429" marR="56429" marT="0" marB="0"/>
                </a:tc>
                <a:tc>
                  <a:txBody>
                    <a:bodyPr/>
                    <a:lstStyle/>
                    <a:p>
                      <a:pPr algn="ctr">
                        <a:lnSpc>
                          <a:spcPct val="150000"/>
                        </a:lnSpc>
                        <a:spcAft>
                          <a:spcPts val="0"/>
                        </a:spcAft>
                      </a:pPr>
                      <a:r>
                        <a:rPr lang="pt-BR" sz="2800" b="0">
                          <a:effectLst/>
                          <a:latin typeface="Times New Roman" panose="02020603050405020304" pitchFamily="18" charset="0"/>
                          <a:cs typeface="Times New Roman" panose="02020603050405020304" pitchFamily="18" charset="0"/>
                        </a:rPr>
                        <a:t>...</a:t>
                      </a:r>
                      <a:endParaRPr lang="en-US" sz="28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extLst>
                  <a:ext uri="{0D108BD9-81ED-4DB2-BD59-A6C34878D82A}">
                    <a16:rowId xmlns:a16="http://schemas.microsoft.com/office/drawing/2014/main" val="3184837883"/>
                  </a:ext>
                </a:extLst>
              </a:tr>
              <a:tr h="912903">
                <a:tc>
                  <a:txBody>
                    <a:bodyPr/>
                    <a:lstStyle/>
                    <a:p>
                      <a:pPr algn="just">
                        <a:lnSpc>
                          <a:spcPct val="150000"/>
                        </a:lnSpc>
                        <a:spcAft>
                          <a:spcPts val="0"/>
                        </a:spcAft>
                      </a:pPr>
                      <a:r>
                        <a:rPr lang="pt-BR" sz="2800" b="0" dirty="0">
                          <a:effectLst/>
                          <a:latin typeface="Times New Roman" panose="02020603050405020304" pitchFamily="18" charset="0"/>
                          <a:cs typeface="Times New Roman" panose="02020603050405020304" pitchFamily="18" charset="0"/>
                        </a:rPr>
                        <a:t>5. Dàn ý bài nói:</a:t>
                      </a:r>
                      <a:endParaRPr lang="en-US" sz="2800" b="0" dirty="0">
                        <a:effectLst/>
                        <a:latin typeface="Times New Roman" panose="02020603050405020304" pitchFamily="18" charset="0"/>
                        <a:cs typeface="Times New Roman" panose="02020603050405020304" pitchFamily="18" charset="0"/>
                      </a:endParaRPr>
                    </a:p>
                    <a:p>
                      <a:pPr algn="just">
                        <a:lnSpc>
                          <a:spcPct val="150000"/>
                        </a:lnSpc>
                        <a:spcAft>
                          <a:spcPts val="0"/>
                        </a:spcAft>
                      </a:pPr>
                      <a:r>
                        <a:rPr lang="pt-BR" sz="2800" b="0" dirty="0">
                          <a:effectLst/>
                          <a:latin typeface="Times New Roman" panose="02020603050405020304" pitchFamily="18" charset="0"/>
                          <a:cs typeface="Times New Roman" panose="02020603050405020304" pitchFamily="18" charset="0"/>
                        </a:rPr>
                        <a:t>Mở đầu:.......</a:t>
                      </a:r>
                      <a:endParaRPr lang="en-US" sz="2800" b="0" dirty="0">
                        <a:effectLst/>
                        <a:latin typeface="Times New Roman" panose="02020603050405020304" pitchFamily="18" charset="0"/>
                        <a:cs typeface="Times New Roman" panose="02020603050405020304" pitchFamily="18" charset="0"/>
                      </a:endParaRPr>
                    </a:p>
                    <a:p>
                      <a:pPr algn="just">
                        <a:lnSpc>
                          <a:spcPct val="150000"/>
                        </a:lnSpc>
                        <a:spcAft>
                          <a:spcPts val="0"/>
                        </a:spcAft>
                      </a:pPr>
                      <a:r>
                        <a:rPr lang="pt-BR" sz="2800" b="0" dirty="0">
                          <a:effectLst/>
                          <a:latin typeface="Times New Roman" panose="02020603050405020304" pitchFamily="18" charset="0"/>
                          <a:cs typeface="Times New Roman" panose="02020603050405020304" pitchFamily="18" charset="0"/>
                        </a:rPr>
                        <a:t>Triển khai:......</a:t>
                      </a:r>
                      <a:endParaRPr lang="en-US" sz="2800" b="0" dirty="0">
                        <a:effectLst/>
                        <a:latin typeface="Times New Roman" panose="02020603050405020304" pitchFamily="18" charset="0"/>
                        <a:cs typeface="Times New Roman" panose="02020603050405020304" pitchFamily="18" charset="0"/>
                      </a:endParaRPr>
                    </a:p>
                    <a:p>
                      <a:pPr algn="just">
                        <a:lnSpc>
                          <a:spcPct val="150000"/>
                        </a:lnSpc>
                        <a:spcAft>
                          <a:spcPts val="0"/>
                        </a:spcAft>
                      </a:pPr>
                      <a:r>
                        <a:rPr lang="pt-BR" sz="2800" b="0" dirty="0">
                          <a:effectLst/>
                          <a:latin typeface="Times New Roman" panose="02020603050405020304" pitchFamily="18" charset="0"/>
                          <a:cs typeface="Times New Roman" panose="02020603050405020304" pitchFamily="18" charset="0"/>
                        </a:rPr>
                        <a:t>Kết luận:.........</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tc>
                  <a:txBody>
                    <a:bodyPr/>
                    <a:lstStyle/>
                    <a:p>
                      <a:pPr algn="ctr">
                        <a:lnSpc>
                          <a:spcPct val="150000"/>
                        </a:lnSpc>
                        <a:spcAft>
                          <a:spcPts val="0"/>
                        </a:spcAft>
                      </a:pPr>
                      <a:r>
                        <a:rPr lang="pt-BR"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429" marR="56429" marT="0" marB="0"/>
                </a:tc>
                <a:extLst>
                  <a:ext uri="{0D108BD9-81ED-4DB2-BD59-A6C34878D82A}">
                    <a16:rowId xmlns:a16="http://schemas.microsoft.com/office/drawing/2014/main" val="1781623284"/>
                  </a:ext>
                </a:extLst>
              </a:tr>
            </a:tbl>
          </a:graphicData>
        </a:graphic>
      </p:graphicFrame>
      <p:sp>
        <p:nvSpPr>
          <p:cNvPr id="5" name="Rectangle 4"/>
          <p:cNvSpPr/>
          <p:nvPr/>
        </p:nvSpPr>
        <p:spPr>
          <a:xfrm>
            <a:off x="781513" y="221045"/>
            <a:ext cx="10254602" cy="604909"/>
          </a:xfrm>
          <a:prstGeom prst="rect">
            <a:avLst/>
          </a:prstGeom>
        </p:spPr>
        <p:txBody>
          <a:bodyPr wrap="none">
            <a:spAutoFit/>
          </a:bodyPr>
          <a:lstStyle/>
          <a:p>
            <a:pPr algn="just">
              <a:lnSpc>
                <a:spcPct val="130000"/>
              </a:lnSpc>
              <a:spcAft>
                <a:spcPts val="0"/>
              </a:spcAft>
            </a:pPr>
            <a:r>
              <a:rPr lang="en-US" sz="2800" b="1" dirty="0" smtClean="0">
                <a:solidFill>
                  <a:srgbClr val="FF0000"/>
                </a:solidFill>
                <a:latin typeface="Times New Roman" panose="02020603050405020304" pitchFamily="18" charset="0"/>
                <a:ea typeface="Arial" panose="020B0604020202020204" pitchFamily="34" charset="0"/>
                <a:cs typeface="Times New Roman" panose="02020603050405020304" pitchFamily="18" charset="0"/>
              </a:rPr>
              <a:t>HOÀN THÀNH PHIẾU CHUẨN BỊ BÀI NÓI THEO MẪU SAU:</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050562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1" cy="7017026"/>
          </a:xfrm>
        </p:spPr>
      </p:pic>
      <p:sp>
        <p:nvSpPr>
          <p:cNvPr id="5" name="Rectangle 4"/>
          <p:cNvSpPr/>
          <p:nvPr/>
        </p:nvSpPr>
        <p:spPr>
          <a:xfrm>
            <a:off x="1162878" y="656078"/>
            <a:ext cx="9581322" cy="1953868"/>
          </a:xfrm>
          <a:prstGeom prst="rect">
            <a:avLst/>
          </a:prstGeom>
        </p:spPr>
        <p:txBody>
          <a:bodyPr wrap="square">
            <a:spAutoFit/>
          </a:bodyPr>
          <a:lstStyle/>
          <a:p>
            <a:pPr>
              <a:lnSpc>
                <a:spcPct val="150000"/>
              </a:lnSpc>
            </a:pPr>
            <a:r>
              <a:rPr lang="en-US"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4</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r>
              <a:rPr lang="en-US" sz="2800" dirty="0">
                <a:latin typeface="Times New Roman" panose="02020603050405020304" pitchFamily="18" charset="0"/>
                <a:cs typeface="Times New Roman" panose="02020603050405020304" pitchFamily="18" charset="0"/>
              </a:rPr>
              <a:t>?</a:t>
            </a:r>
          </a:p>
          <a:p>
            <a:pPr>
              <a:lnSpc>
                <a:spcPct val="150000"/>
              </a:lnSpc>
            </a:pPr>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Truyện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Kiều</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Truyện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Tiên</a:t>
            </a:r>
            <a:endParaRPr lang="en-US" sz="2800" dirty="0">
              <a:latin typeface="Times New Roman" panose="02020603050405020304" pitchFamily="18" charset="0"/>
              <a:cs typeface="Times New Roman" panose="02020603050405020304" pitchFamily="18" charset="0"/>
            </a:endParaRPr>
          </a:p>
          <a:p>
            <a:pPr>
              <a:lnSpc>
                <a:spcPct val="150000"/>
              </a:lnSpc>
            </a:pPr>
            <a:r>
              <a:rPr lang="en-US" sz="2800" dirty="0">
                <a:latin typeface="Times New Roman" panose="02020603050405020304" pitchFamily="18" charset="0"/>
                <a:cs typeface="Times New Roman" panose="02020603050405020304" pitchFamily="18" charset="0"/>
              </a:rPr>
              <a:t>C. Nam </a:t>
            </a:r>
            <a:r>
              <a:rPr lang="en-US" sz="2800" dirty="0" err="1">
                <a:latin typeface="Times New Roman" panose="02020603050405020304" pitchFamily="18" charset="0"/>
                <a:cs typeface="Times New Roman" panose="02020603050405020304" pitchFamily="18" charset="0"/>
              </a:rPr>
              <a:t>quốc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a:t>
            </a:r>
            <a:r>
              <a:rPr lang="en-US" sz="2800" dirty="0">
                <a:latin typeface="Times New Roman" panose="02020603050405020304" pitchFamily="18" charset="0"/>
                <a:cs typeface="Times New Roman" panose="02020603050405020304" pitchFamily="18" charset="0"/>
              </a:rPr>
              <a:t>        D.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Khuê</a:t>
            </a:r>
            <a:endParaRPr lang="en-US" sz="28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7722704" y="4711148"/>
            <a:ext cx="1977887" cy="1200329"/>
          </a:xfrm>
          <a:prstGeom prst="rect">
            <a:avLst/>
          </a:prstGeom>
          <a:noFill/>
        </p:spPr>
        <p:txBody>
          <a:bodyPr wrap="square" rtlCol="0">
            <a:spAutoFit/>
          </a:bodyPr>
          <a:lstStyle/>
          <a:p>
            <a:r>
              <a:rPr lang="en-US" sz="7200" b="1" dirty="0" smtClean="0">
                <a:solidFill>
                  <a:srgbClr val="FF0000"/>
                </a:solidFill>
              </a:rPr>
              <a:t>D</a:t>
            </a:r>
            <a:endParaRPr lang="en-US" sz="7200" b="1" dirty="0">
              <a:solidFill>
                <a:srgbClr val="FF0000"/>
              </a:solidFill>
            </a:endParaRPr>
          </a:p>
        </p:txBody>
      </p:sp>
    </p:spTree>
    <p:extLst>
      <p:ext uri="{BB962C8B-B14F-4D97-AF65-F5344CB8AC3E}">
        <p14:creationId xmlns:p14="http://schemas.microsoft.com/office/powerpoint/2010/main" val="27133386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barn(inVertical)">
                                      <p:cBhvr>
                                        <p:cTn id="14"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1" cy="7017026"/>
          </a:xfrm>
        </p:spPr>
      </p:pic>
      <p:sp>
        <p:nvSpPr>
          <p:cNvPr id="5" name="Rectangle 4"/>
          <p:cNvSpPr/>
          <p:nvPr/>
        </p:nvSpPr>
        <p:spPr>
          <a:xfrm>
            <a:off x="1182757" y="815104"/>
            <a:ext cx="9581322" cy="4401205"/>
          </a:xfrm>
          <a:prstGeom prst="rect">
            <a:avLst/>
          </a:prstGeom>
        </p:spPr>
        <p:txBody>
          <a:bodyPr wrap="square">
            <a:spAutoFit/>
          </a:bodyPr>
          <a:lstStyle/>
          <a:p>
            <a:pPr algn="just"/>
            <a:r>
              <a:rPr lang="en-US"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5.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xét</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thất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bát</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hẹp</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B.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kiện</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C.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hứng</a:t>
            </a:r>
            <a:r>
              <a:rPr lang="en-US" sz="2800" dirty="0">
                <a:latin typeface="Times New Roman" panose="02020603050405020304" pitchFamily="18" charset="0"/>
                <a:cs typeface="Times New Roman" panose="02020603050405020304" pitchFamily="18" charset="0"/>
              </a:rPr>
              <a:t> bi </a:t>
            </a:r>
            <a:r>
              <a:rPr lang="en-US" sz="2800" dirty="0" err="1">
                <a:latin typeface="Times New Roman" panose="02020603050405020304" pitchFamily="18" charset="0"/>
                <a:cs typeface="Times New Roman" panose="02020603050405020304" pitchFamily="18" charset="0"/>
              </a:rPr>
              <a:t>thương</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D.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nén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nhớ</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tiếc</a:t>
            </a:r>
            <a:endParaRPr lang="en-US" sz="28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7722704" y="4711148"/>
            <a:ext cx="1977887" cy="1200329"/>
          </a:xfrm>
          <a:prstGeom prst="rect">
            <a:avLst/>
          </a:prstGeom>
          <a:noFill/>
        </p:spPr>
        <p:txBody>
          <a:bodyPr wrap="square" rtlCol="0">
            <a:spAutoFit/>
          </a:bodyPr>
          <a:lstStyle/>
          <a:p>
            <a:r>
              <a:rPr lang="en-US" sz="7200" b="1" dirty="0" smtClean="0">
                <a:solidFill>
                  <a:srgbClr val="FF0000"/>
                </a:solidFill>
              </a:rPr>
              <a:t>B</a:t>
            </a:r>
            <a:endParaRPr lang="en-US" sz="7200" b="1" dirty="0">
              <a:solidFill>
                <a:srgbClr val="FF0000"/>
              </a:solidFill>
            </a:endParaRPr>
          </a:p>
        </p:txBody>
      </p:sp>
    </p:spTree>
    <p:extLst>
      <p:ext uri="{BB962C8B-B14F-4D97-AF65-F5344CB8AC3E}">
        <p14:creationId xmlns:p14="http://schemas.microsoft.com/office/powerpoint/2010/main" val="21993056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barn(inVertical)">
                                      <p:cBhvr>
                                        <p:cTn id="14"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1" cy="7017026"/>
          </a:xfrm>
        </p:spPr>
      </p:pic>
      <p:sp>
        <p:nvSpPr>
          <p:cNvPr id="5" name="Rectangle 4"/>
          <p:cNvSpPr/>
          <p:nvPr/>
        </p:nvSpPr>
        <p:spPr>
          <a:xfrm>
            <a:off x="1305339" y="1246355"/>
            <a:ext cx="9581322" cy="4524315"/>
          </a:xfrm>
          <a:prstGeom prst="rect">
            <a:avLst/>
          </a:prstGeom>
        </p:spPr>
        <p:txBody>
          <a:bodyPr wrap="square">
            <a:spAutoFit/>
          </a:bodyPr>
          <a:lstStyle/>
          <a:p>
            <a:pPr algn="just"/>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Lưu</a:t>
            </a:r>
            <a:r>
              <a:rPr lang="en-US" sz="3200" dirty="0">
                <a:solidFill>
                  <a:srgbClr val="0070C0"/>
                </a:solidFill>
                <a:latin typeface="Times New Roman" panose="02020603050405020304" pitchFamily="18" charset="0"/>
                <a:cs typeface="Times New Roman" panose="02020603050405020304" pitchFamily="18" charset="0"/>
              </a:rPr>
              <a:t> ý </a:t>
            </a:r>
            <a:r>
              <a:rPr lang="en-US" sz="3200" dirty="0" err="1">
                <a:solidFill>
                  <a:srgbClr val="0070C0"/>
                </a:solidFill>
                <a:latin typeface="Times New Roman" panose="02020603050405020304" pitchFamily="18" charset="0"/>
                <a:cs typeface="Times New Roman" panose="02020603050405020304" pitchFamily="18" charset="0"/>
              </a:rPr>
              <a:t>khi</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học</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và</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phân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tích</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một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bài</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Đường</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luật</a:t>
            </a:r>
            <a:r>
              <a:rPr lang="en-US" sz="3200" dirty="0">
                <a:solidFill>
                  <a:srgbClr val="0070C0"/>
                </a:solidFill>
                <a:latin typeface="Times New Roman" panose="02020603050405020304" pitchFamily="18" charset="0"/>
                <a:cs typeface="Times New Roman" panose="02020603050405020304" pitchFamily="18" charset="0"/>
              </a:rPr>
              <a:t>:</a:t>
            </a:r>
          </a:p>
          <a:p>
            <a:pPr algn="just"/>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Đọc</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kĩ</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bài</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 </a:t>
            </a:r>
            <a:endParaRPr lang="en-US" sz="3200" dirty="0" smtClean="0">
              <a:solidFill>
                <a:srgbClr val="0070C0"/>
              </a:solidFill>
              <a:effectLst/>
              <a:latin typeface="Times New Roman" panose="02020603050405020304" pitchFamily="18" charset="0"/>
              <a:cs typeface="Times New Roman" panose="02020603050405020304" pitchFamily="18" charset="0"/>
            </a:endParaRPr>
          </a:p>
          <a:p>
            <a:pPr algn="just"/>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Chỉ</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ra</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các</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yếu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tố</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đặc</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trưng</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của</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Đường</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luật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trong</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bài</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a:t>
            </a:r>
            <a:endParaRPr lang="en-US" sz="3200" dirty="0" smtClean="0">
              <a:solidFill>
                <a:srgbClr val="0070C0"/>
              </a:solidFill>
              <a:effectLst/>
              <a:latin typeface="Times New Roman" panose="02020603050405020304" pitchFamily="18" charset="0"/>
              <a:cs typeface="Times New Roman" panose="02020603050405020304" pitchFamily="18" charset="0"/>
            </a:endParaRPr>
          </a:p>
          <a:p>
            <a:pPr algn="just"/>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Tìm</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được</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các</a:t>
            </a:r>
            <a:r>
              <a:rPr lang="en-US" sz="3200" dirty="0">
                <a:solidFill>
                  <a:srgbClr val="0070C0"/>
                </a:solidFill>
                <a:latin typeface="Times New Roman" panose="02020603050405020304" pitchFamily="18" charset="0"/>
                <a:cs typeface="Times New Roman" panose="02020603050405020304" pitchFamily="18" charset="0"/>
              </a:rPr>
              <a:t> chi </a:t>
            </a:r>
            <a:r>
              <a:rPr lang="en-US" sz="3200" dirty="0" err="1">
                <a:solidFill>
                  <a:srgbClr val="0070C0"/>
                </a:solidFill>
                <a:latin typeface="Times New Roman" panose="02020603050405020304" pitchFamily="18" charset="0"/>
                <a:cs typeface="Times New Roman" panose="02020603050405020304" pitchFamily="18" charset="0"/>
              </a:rPr>
              <a:t>tiết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hình</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ảnh</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biện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pháp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nghệ</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thuật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và</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dụng</a:t>
            </a:r>
            <a:r>
              <a:rPr lang="en-US" sz="3200" dirty="0">
                <a:solidFill>
                  <a:srgbClr val="0070C0"/>
                </a:solidFill>
                <a:latin typeface="Times New Roman" panose="02020603050405020304" pitchFamily="18" charset="0"/>
                <a:cs typeface="Times New Roman" panose="02020603050405020304" pitchFamily="18" charset="0"/>
              </a:rPr>
              <a:t> ý </a:t>
            </a:r>
            <a:r>
              <a:rPr lang="en-US" sz="3200" dirty="0" err="1">
                <a:solidFill>
                  <a:srgbClr val="0070C0"/>
                </a:solidFill>
                <a:latin typeface="Times New Roman" panose="02020603050405020304" pitchFamily="18" charset="0"/>
                <a:cs typeface="Times New Roman" panose="02020603050405020304" pitchFamily="18" charset="0"/>
              </a:rPr>
              <a:t>của</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tác</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giả</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trong</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bài</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 </a:t>
            </a:r>
            <a:endParaRPr lang="en-US" sz="3200" dirty="0" smtClean="0">
              <a:solidFill>
                <a:srgbClr val="0070C0"/>
              </a:solidFill>
              <a:effectLst/>
              <a:latin typeface="Times New Roman" panose="02020603050405020304" pitchFamily="18" charset="0"/>
              <a:cs typeface="Times New Roman" panose="02020603050405020304" pitchFamily="18" charset="0"/>
            </a:endParaRPr>
          </a:p>
          <a:p>
            <a:pPr algn="just"/>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Tìm</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hiểu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vẻ</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đẹp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tâm</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hồn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tình</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cảm</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của</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tác</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giả</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gửi</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gắm</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trong</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bài</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 </a:t>
            </a:r>
            <a:endParaRPr lang="en-US" sz="3200" dirty="0" smtClean="0">
              <a:solidFill>
                <a:srgbClr val="0070C0"/>
              </a:solidFill>
              <a:effectLst/>
              <a:latin typeface="Times New Roman" panose="02020603050405020304" pitchFamily="18" charset="0"/>
              <a:cs typeface="Times New Roman" panose="02020603050405020304" pitchFamily="18" charset="0"/>
            </a:endParaRPr>
          </a:p>
          <a:p>
            <a:pPr algn="just"/>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Liên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hệ</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thực</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tế</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lịch</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sử</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và</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bản</a:t>
            </a:r>
            <a:r>
              <a:rPr lang="vi-VN" sz="3200" dirty="0">
                <a:solidFill>
                  <a:srgbClr val="0070C0"/>
                </a:solidFill>
                <a:latin typeface="Times New Roman" panose="02020603050405020304" pitchFamily="18" charset="0"/>
                <a:cs typeface="Times New Roman" panose="02020603050405020304" pitchFamily="18" charset="0"/>
              </a:rPr>
              <a:t> thân</a:t>
            </a:r>
            <a:endParaRPr lang="en-US" sz="32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9942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5509</Words>
  <Application>Microsoft Office PowerPoint</Application>
  <PresentationFormat>Widescreen</PresentationFormat>
  <Paragraphs>393</Paragraphs>
  <Slides>62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62</vt:i4>
      </vt:variant>
    </vt:vector>
  </HeadingPairs>
  <TitlesOfParts>
    <vt:vector size="68" baseType="lpstr">
      <vt:lpstr>Arial</vt:lpstr>
      <vt:lpstr>Calibri</vt:lpstr>
      <vt:lpstr>Calibri Light</vt:lpstr>
      <vt:lpstr>MS Mincho</vt:lpstr>
      <vt:lpstr>Times New Roman</vt:lpstr>
      <vt:lpstr>Office Theme</vt:lpstr>
      <vt:lpstr>PowerPoint Presentation</vt:lpstr>
      <vt:lpstr>PowerPoint Presentation</vt:lpstr>
      <vt:lpstr>TRÒ CHƠI AI NHANH HƠN.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18</cp:revision>
  <dcterms:created xsi:type="dcterms:W3CDTF">2024-06-13T05:11:18Z</dcterms:created>
  <dcterms:modified xsi:type="dcterms:W3CDTF">2024-06-13T11:39:14Z</dcterms:modified>
</cp:coreProperties>
</file>