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2" r:id="rId4"/>
    <p:sldId id="258" r:id="rId5"/>
    <p:sldId id="273" r:id="rId6"/>
    <p:sldId id="262" r:id="rId7"/>
    <p:sldId id="263" r:id="rId8"/>
    <p:sldId id="267" r:id="rId9"/>
    <p:sldId id="268" r:id="rId10"/>
    <p:sldId id="271" r:id="rId11"/>
  </p:sldIdLst>
  <p:sldSz cx="18288000" cy="10287000"/>
  <p:notesSz cx="6858000" cy="9144000"/>
  <p:embeddedFontLst>
    <p:embeddedFont>
      <p:font typeface="Dancing Script" panose="020B0604020202020204" charset="0"/>
      <p:regular r:id="rId12"/>
    </p:embeddedFont>
    <p:embeddedFont>
      <p:font typeface="#9Slide03 Arima Madurai" panose="020B0604020202020204" charset="0"/>
      <p:regular r:id="rId13"/>
    </p:embeddedFont>
    <p:embeddedFont>
      <p:font typeface="#9Slide03 Arima Madurai Bold" panose="020B0604020202020204" charset="0"/>
      <p:bold r:id="rId14"/>
    </p:embeddedFont>
    <p:embeddedFont>
      <p:font typeface="SimSun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3 BoosterNextFYBlack" panose="020B0604020202020204" charset="0"/>
      <p:regular r:id="rId20"/>
    </p:embeddedFont>
    <p:embeddedFont>
      <p:font typeface="#9Slide05 SVNAslang Barry" panose="020B0604020202020204" charset="0"/>
      <p:regular r:id="rId21"/>
    </p:embeddedFont>
    <p:embeddedFont>
      <p:font typeface="#9Slide05 SVNMonday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31.png"/><Relationship Id="rId26" Type="http://schemas.openxmlformats.org/officeDocument/2006/relationships/image" Target="../media/image34.png"/><Relationship Id="rId3" Type="http://schemas.openxmlformats.org/officeDocument/2006/relationships/image" Target="../media/image46.sv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28.png"/><Relationship Id="rId17" Type="http://schemas.openxmlformats.org/officeDocument/2006/relationships/image" Target="../media/image60.svg"/><Relationship Id="rId25" Type="http://schemas.openxmlformats.org/officeDocument/2006/relationships/image" Target="../media/image4.svg"/><Relationship Id="rId33" Type="http://schemas.openxmlformats.org/officeDocument/2006/relationships/image" Target="../media/image70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4.svg"/><Relationship Id="rId24" Type="http://schemas.openxmlformats.org/officeDocument/2006/relationships/image" Target="../media/image2.png"/><Relationship Id="rId32" Type="http://schemas.openxmlformats.org/officeDocument/2006/relationships/image" Target="../media/image37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7.png"/><Relationship Id="rId19" Type="http://schemas.openxmlformats.org/officeDocument/2006/relationships/image" Target="../media/image62.svg"/><Relationship Id="rId31" Type="http://schemas.openxmlformats.org/officeDocument/2006/relationships/image" Target="../media/image20.svg"/><Relationship Id="rId4" Type="http://schemas.openxmlformats.org/officeDocument/2006/relationships/image" Target="../media/image24.png"/><Relationship Id="rId9" Type="http://schemas.openxmlformats.org/officeDocument/2006/relationships/image" Target="../media/image52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66.svg"/><Relationship Id="rId30" Type="http://schemas.openxmlformats.org/officeDocument/2006/relationships/image" Target="../media/image36.png"/><Relationship Id="rId8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32.sv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svg"/><Relationship Id="rId4" Type="http://schemas.openxmlformats.org/officeDocument/2006/relationships/image" Target="../media/image19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79775" y="3582837"/>
            <a:ext cx="10016030" cy="1426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Thực</a:t>
            </a:r>
            <a:r>
              <a:rPr lang="en-US" sz="92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hành</a:t>
            </a:r>
            <a:r>
              <a:rPr lang="en-US" sz="92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tiếng</a:t>
            </a:r>
            <a:r>
              <a:rPr lang="en-US" sz="92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Việt</a:t>
            </a:r>
            <a:endParaRPr lang="en-US" sz="9200" dirty="0">
              <a:solidFill>
                <a:srgbClr val="2C2C2E"/>
              </a:solidFill>
              <a:latin typeface="Dancing Scrip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8200" y="3003817"/>
            <a:ext cx="5391514" cy="292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Nguồn</a:t>
            </a:r>
            <a:endParaRPr lang="en-US" sz="5599" u="none" dirty="0">
              <a:solidFill>
                <a:srgbClr val="2C2C2E"/>
              </a:solidFill>
              <a:latin typeface="Dancing Script"/>
            </a:endParaRP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5599" u="none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minh</a:t>
            </a:r>
            <a:r>
              <a:rPr lang="en-US" sz="5599" u="none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họa</a:t>
            </a:r>
            <a:endParaRPr lang="en-US" sz="5599" u="none" dirty="0">
              <a:solidFill>
                <a:srgbClr val="2C2C2E"/>
              </a:solidFill>
              <a:latin typeface="Dancing Script"/>
            </a:endParaRPr>
          </a:p>
          <a:p>
            <a:pPr marL="0" lvl="0" indent="0" algn="ctr">
              <a:lnSpc>
                <a:spcPts val="7839"/>
              </a:lnSpc>
              <a:spcBef>
                <a:spcPct val="0"/>
              </a:spcBef>
            </a:pP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miễn</a:t>
            </a:r>
            <a:r>
              <a:rPr lang="en-US" sz="5599" u="none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5599" u="none" dirty="0" err="1">
                <a:solidFill>
                  <a:srgbClr val="2C2C2E"/>
                </a:solidFill>
                <a:latin typeface="Dancing Script"/>
              </a:rPr>
              <a:t>phí</a:t>
            </a:r>
            <a:endParaRPr lang="en-US" sz="5599" u="none" dirty="0">
              <a:solidFill>
                <a:srgbClr val="2C2C2E"/>
              </a:solidFill>
              <a:latin typeface="Dancing Scrip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075"/>
          <a:stretch>
            <a:fillRect/>
          </a:stretch>
        </p:blipFill>
        <p:spPr>
          <a:xfrm flipH="1">
            <a:off x="6802079" y="1028700"/>
            <a:ext cx="1045722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028672" y="3835332"/>
            <a:ext cx="1831436" cy="26163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738024" y="2563714"/>
            <a:ext cx="308031" cy="2091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789891" y="2107170"/>
            <a:ext cx="1237542" cy="17679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75883" y="2107170"/>
            <a:ext cx="491802" cy="17679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516141" y="4411992"/>
            <a:ext cx="1785043" cy="16260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707627" y="2178122"/>
            <a:ext cx="1333330" cy="16260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54518" y="4252389"/>
            <a:ext cx="753878" cy="16260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707627" y="4436799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846257" y="2185798"/>
            <a:ext cx="2104055" cy="106913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216876" y="4485775"/>
            <a:ext cx="1258761" cy="1577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5001194" y="4252389"/>
            <a:ext cx="767560" cy="18597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9565497" y="6568191"/>
            <a:ext cx="1735687" cy="17041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1861601" y="6704096"/>
            <a:ext cx="1755610" cy="166623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086983" y="6626670"/>
            <a:ext cx="1828422" cy="15871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8111067" y="6519095"/>
            <a:ext cx="856617" cy="16947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401" y="-2943237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5721112" y="3025997"/>
            <a:ext cx="7433379" cy="4831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3592" y="1922827"/>
            <a:ext cx="12100816" cy="118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8800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8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8800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8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8800" b="1" dirty="0" err="1">
                <a:solidFill>
                  <a:srgbClr val="2C2C2E"/>
                </a:solidFill>
                <a:latin typeface="Dancing Script"/>
              </a:rPr>
              <a:t>tiếp</a:t>
            </a:r>
            <a:r>
              <a:rPr lang="en-US" sz="8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8800" b="1" dirty="0" err="1">
                <a:solidFill>
                  <a:srgbClr val="2C2C2E"/>
                </a:solidFill>
                <a:latin typeface="Dancing Script"/>
              </a:rPr>
              <a:t>sức</a:t>
            </a:r>
            <a:endParaRPr lang="en-US" sz="8800" b="1" dirty="0">
              <a:solidFill>
                <a:srgbClr val="2C2C2E"/>
              </a:solidFill>
              <a:latin typeface="Dancing Scrip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632204">
            <a:off x="-1367851" y="-736276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47082">
            <a:off x="15163223" y="4068523"/>
            <a:ext cx="1328052" cy="90176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994554" y="3973123"/>
            <a:ext cx="13312246" cy="1354217"/>
            <a:chOff x="0" y="-47625"/>
            <a:chExt cx="16398521" cy="1805624"/>
          </a:xfrm>
        </p:grpSpPr>
        <p:sp>
          <p:nvSpPr>
            <p:cNvPr id="8" name="TextBox 8"/>
            <p:cNvSpPr txBox="1"/>
            <p:nvPr/>
          </p:nvSpPr>
          <p:spPr>
            <a:xfrm>
              <a:off x="1317930" y="-47625"/>
              <a:ext cx="15080591" cy="1805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Lớp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chọn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ra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4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đội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chơi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,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mỗi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đội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gồm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5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thành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viên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, HS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còn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lại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làm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giám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khảo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quan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sát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và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đánh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giá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các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đội</a:t>
              </a:r>
              <a:endParaRPr lang="en-US" sz="4400" dirty="0">
                <a:solidFill>
                  <a:srgbClr val="2C2C2E"/>
                </a:solidFill>
                <a:latin typeface="#9Slide05 SVNAslang Barry" panose="02000506020000020004" pitchFamily="2" charset="0"/>
              </a:endParaRP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124158"/>
              <a:ext cx="793315" cy="76014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923527" y="5637222"/>
            <a:ext cx="12877883" cy="1354217"/>
            <a:chOff x="0" y="-47625"/>
            <a:chExt cx="16398521" cy="1805622"/>
          </a:xfrm>
        </p:grpSpPr>
        <p:sp>
          <p:nvSpPr>
            <p:cNvPr id="11" name="TextBox 11"/>
            <p:cNvSpPr txBox="1"/>
            <p:nvPr/>
          </p:nvSpPr>
          <p:spPr>
            <a:xfrm>
              <a:off x="1317931" y="-47625"/>
              <a:ext cx="15080590" cy="1805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indent="457200" algn="just">
                <a:spcBef>
                  <a:spcPts val="500"/>
                </a:spcBef>
                <a:spcAft>
                  <a:spcPts val="500"/>
                </a:spcAft>
              </a:pP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HS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đứng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đầu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hàng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chạy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nhanh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lên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bảng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ghi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đáp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án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câu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số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1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và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trở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về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vị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trí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cuối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hàng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.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Lần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lượt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cho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đến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người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chơi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cuối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cùng</a:t>
              </a:r>
              <a:r>
                <a:rPr lang="en-US" sz="4400" dirty="0">
                  <a:effectLst/>
                  <a:latin typeface="#9Slide05 SVNAslang Barry" panose="02000506020000020004" pitchFamily="2" charset="0"/>
                  <a:ea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28416"/>
              <a:ext cx="793315" cy="7601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833FB3-6C43-6871-0BF9-201DA302415F}"/>
              </a:ext>
            </a:extLst>
          </p:cNvPr>
          <p:cNvSpPr txBox="1"/>
          <p:nvPr/>
        </p:nvSpPr>
        <p:spPr>
          <a:xfrm>
            <a:off x="3837708" y="7301322"/>
            <a:ext cx="121008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500"/>
              </a:spcBef>
              <a:spcAft>
                <a:spcPts val="500"/>
              </a:spcAft>
            </a:pP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thời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gian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2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phút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đội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điền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chính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xác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nhanh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nhất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Aslang Barry" panose="02000506020000020004" pitchFamily="2" charset="0"/>
                <a:ea typeface="Times New Roman" panose="02020603050405020304" pitchFamily="18" charset="0"/>
              </a:rPr>
              <a:t>đáp</a:t>
            </a:r>
            <a:r>
              <a:rPr lang="en-US" sz="4400" dirty="0"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#9Slide05 SVNAslang Barry" panose="02000506020000020004" pitchFamily="2" charset="0"/>
                <a:ea typeface="Times New Roman" panose="02020603050405020304" pitchFamily="18" charset="0"/>
              </a:rPr>
              <a:t>án</a:t>
            </a:r>
            <a:r>
              <a:rPr lang="en-US" sz="4400" dirty="0"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sẽ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đội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thắng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cuộc</a:t>
            </a:r>
            <a:r>
              <a:rPr lang="en-US" sz="4400" dirty="0"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0CB32C14-6761-6B30-18CF-4E4ACB1B04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23527" y="7656559"/>
            <a:ext cx="594986" cy="570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762586" y="-2810677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6492026" y="2047667"/>
            <a:ext cx="5303948" cy="34472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3592" y="1095441"/>
            <a:ext cx="12100816" cy="10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C2C2E"/>
                </a:solidFill>
                <a:effectLst/>
                <a:uLnTx/>
                <a:uFillTx/>
                <a:latin typeface="Dancing Script"/>
                <a:ea typeface="+mn-ea"/>
                <a:cs typeface="+mn-cs"/>
              </a:rPr>
              <a:t>sức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2C2C2E"/>
              </a:solidFill>
              <a:effectLst/>
              <a:uLnTx/>
              <a:uFillTx/>
              <a:latin typeface="Dancing Script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632204">
            <a:off x="-1367851" y="-736276"/>
            <a:ext cx="4107789" cy="35657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47082">
            <a:off x="15163223" y="4068523"/>
            <a:ext cx="1328052" cy="90176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DF21DF-78BB-99EF-9B8D-651E7C930F24}"/>
              </a:ext>
            </a:extLst>
          </p:cNvPr>
          <p:cNvSpPr txBox="1"/>
          <p:nvPr/>
        </p:nvSpPr>
        <p:spPr>
          <a:xfrm>
            <a:off x="1600200" y="2572868"/>
            <a:ext cx="146304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Tính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dạng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mặt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...;</a:t>
            </a:r>
            <a:endParaRPr lang="en-US" sz="3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2: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âm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vui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ở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vùng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miền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còn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...;</a:t>
            </a:r>
          </a:p>
          <a:p>
            <a:pPr marL="0" marR="0"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3: 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Ba</a:t>
            </a:r>
            <a:r>
              <a:rPr lang="vi-VN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ừ </a:t>
            </a:r>
            <a:r>
              <a:rPr lang="vi-VN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đồng nghĩa với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dùng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vi-VN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...;</a:t>
            </a:r>
            <a:endParaRPr lang="en-US" sz="3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4: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dùng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sẽ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ánh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Đ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ồ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mật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gần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gũi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phù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miêu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indent="45720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5: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tránh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khó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khăn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chế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2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401" y="-3160581"/>
            <a:ext cx="8305628" cy="16238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5B6D9A-E25A-1C0C-3712-BA0AD86C0844}"/>
              </a:ext>
            </a:extLst>
          </p:cNvPr>
          <p:cNvSpPr txBox="1"/>
          <p:nvPr/>
        </p:nvSpPr>
        <p:spPr>
          <a:xfrm>
            <a:off x="2133600" y="990686"/>
            <a:ext cx="9723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1,2 </a:t>
            </a:r>
            <a:endParaRPr lang="en-US" sz="3200" dirty="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551E11E-129B-0B5A-D4EB-19B829D04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93769"/>
              </p:ext>
            </p:extLst>
          </p:nvPr>
        </p:nvGraphicFramePr>
        <p:xfrm>
          <a:off x="1676400" y="1896016"/>
          <a:ext cx="14477999" cy="6635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479332485"/>
                    </a:ext>
                  </a:extLst>
                </a:gridCol>
                <a:gridCol w="4532796">
                  <a:extLst>
                    <a:ext uri="{9D8B030D-6E8A-4147-A177-3AD203B41FA5}">
                      <a16:colId xmlns:a16="http://schemas.microsoft.com/office/drawing/2014/main" val="3448524126"/>
                    </a:ext>
                  </a:extLst>
                </a:gridCol>
                <a:gridCol w="3253305">
                  <a:extLst>
                    <a:ext uri="{9D8B030D-6E8A-4147-A177-3AD203B41FA5}">
                      <a16:colId xmlns:a16="http://schemas.microsoft.com/office/drawing/2014/main" val="2179186414"/>
                    </a:ext>
                  </a:extLst>
                </a:gridCol>
                <a:gridCol w="2698249">
                  <a:extLst>
                    <a:ext uri="{9D8B030D-6E8A-4147-A177-3AD203B41FA5}">
                      <a16:colId xmlns:a16="http://schemas.microsoft.com/office/drawing/2014/main" val="1470719964"/>
                    </a:ext>
                  </a:extLst>
                </a:gridCol>
                <a:gridCol w="2698249">
                  <a:extLst>
                    <a:ext uri="{9D8B030D-6E8A-4147-A177-3AD203B41FA5}">
                      <a16:colId xmlns:a16="http://schemas.microsoft.com/office/drawing/2014/main" val="2432860430"/>
                    </a:ext>
                  </a:extLst>
                </a:gridCol>
              </a:tblGrid>
              <a:tr h="73288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42737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toàn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Vùng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miền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3619962279"/>
                  </a:ext>
                </a:extLst>
              </a:tr>
              <a:tr h="454853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1752018910"/>
                  </a:ext>
                </a:extLst>
              </a:tr>
              <a:tr h="45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1754248421"/>
                  </a:ext>
                </a:extLst>
              </a:tr>
              <a:tr h="45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3755267586"/>
                  </a:ext>
                </a:extLst>
              </a:tr>
              <a:tr h="45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1529879000"/>
                  </a:ext>
                </a:extLst>
              </a:tr>
              <a:tr h="45485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2454971884"/>
                  </a:ext>
                </a:extLst>
              </a:tr>
              <a:tr h="45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3328335395"/>
                  </a:ext>
                </a:extLst>
              </a:tr>
              <a:tr h="454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extLst>
                  <a:ext uri="{0D108BD9-81ED-4DB2-BD59-A6C34878D82A}">
                    <a16:rowId xmlns:a16="http://schemas.microsoft.com/office/drawing/2014/main" val="3194979890"/>
                  </a:ext>
                </a:extLst>
              </a:tr>
              <a:tr h="15752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vùng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miền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như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thế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hai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7809" marR="47809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26093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401" y="-3160581"/>
            <a:ext cx="8305628" cy="162388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E47475-3237-C75E-BCE5-F0D6DE68D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966749"/>
              </p:ext>
            </p:extLst>
          </p:nvPr>
        </p:nvGraphicFramePr>
        <p:xfrm>
          <a:off x="1698171" y="1077687"/>
          <a:ext cx="14858999" cy="7711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4465">
                  <a:extLst>
                    <a:ext uri="{9D8B030D-6E8A-4147-A177-3AD203B41FA5}">
                      <a16:colId xmlns:a16="http://schemas.microsoft.com/office/drawing/2014/main" val="3747043517"/>
                    </a:ext>
                  </a:extLst>
                </a:gridCol>
                <a:gridCol w="1124465">
                  <a:extLst>
                    <a:ext uri="{9D8B030D-6E8A-4147-A177-3AD203B41FA5}">
                      <a16:colId xmlns:a16="http://schemas.microsoft.com/office/drawing/2014/main" val="210669467"/>
                    </a:ext>
                  </a:extLst>
                </a:gridCol>
                <a:gridCol w="3855309">
                  <a:extLst>
                    <a:ext uri="{9D8B030D-6E8A-4147-A177-3AD203B41FA5}">
                      <a16:colId xmlns:a16="http://schemas.microsoft.com/office/drawing/2014/main" val="4186932191"/>
                    </a:ext>
                  </a:extLst>
                </a:gridCol>
                <a:gridCol w="3192161">
                  <a:extLst>
                    <a:ext uri="{9D8B030D-6E8A-4147-A177-3AD203B41FA5}">
                      <a16:colId xmlns:a16="http://schemas.microsoft.com/office/drawing/2014/main" val="4176242586"/>
                    </a:ext>
                  </a:extLst>
                </a:gridCol>
                <a:gridCol w="5562599">
                  <a:extLst>
                    <a:ext uri="{9D8B030D-6E8A-4147-A177-3AD203B41FA5}">
                      <a16:colId xmlns:a16="http://schemas.microsoft.com/office/drawing/2014/main" val="2670224837"/>
                    </a:ext>
                  </a:extLst>
                </a:gridCol>
              </a:tblGrid>
              <a:tr h="791096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875783"/>
                  </a:ext>
                </a:extLst>
              </a:tr>
              <a:tr h="8091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 địa phương (tìm từ toàn dân tương ứng)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Vùng miền sử dụng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 dụng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extLst>
                  <a:ext uri="{0D108BD9-81ED-4DB2-BD59-A6C34878D82A}">
                    <a16:rowId xmlns:a16="http://schemas.microsoft.com/office/drawing/2014/main" val="2187387304"/>
                  </a:ext>
                </a:extLst>
              </a:tr>
              <a:tr h="457622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Tía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cha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Ở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tỉnh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miền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Phản ánh cụ thể, chân thực, sinh động đặc điểm của con người và sự vật địa phương ở miền Nam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extLst>
                  <a:ext uri="{0D108BD9-81ED-4DB2-BD59-A6C34878D82A}">
                    <a16:rowId xmlns:a16="http://schemas.microsoft.com/office/drawing/2014/main" val="1896128073"/>
                  </a:ext>
                </a:extLst>
              </a:tr>
              <a:tr h="457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Má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(m</a:t>
                      </a: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ẹ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718728"/>
                  </a:ext>
                </a:extLst>
              </a:tr>
              <a:tr h="10105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anh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;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giùm 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vi-VN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25395"/>
                  </a:ext>
                </a:extLst>
              </a:tr>
              <a:tr h="620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spc="-3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</a:t>
                      </a:r>
                      <a:r>
                        <a:rPr lang="en-US" sz="2400" kern="100" spc="-3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kern="100" spc="-3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400" kern="100" spc="-3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</a:t>
                      </a:r>
                      <a:r>
                        <a:rPr lang="en-US" sz="2400" kern="100" spc="-3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spc="-3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ấy</a:t>
                      </a:r>
                      <a:r>
                        <a:rPr lang="vi-VN" sz="2400" kern="100" spc="-3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286641"/>
                  </a:ext>
                </a:extLst>
              </a:tr>
              <a:tr h="101058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nớ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ấy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;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nhể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nhỉ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Ở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tỉnh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miền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tiêu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An)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Phản ánh cụ thể, chân thực, sinh động đặc điểm của con người và sự vật địa phương ở miền Trung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extLst>
                  <a:ext uri="{0D108BD9-81ED-4DB2-BD59-A6C34878D82A}">
                    <a16:rowId xmlns:a16="http://schemas.microsoft.com/office/drawing/2014/main" val="473373963"/>
                  </a:ext>
                </a:extLst>
              </a:tr>
              <a:tr h="6897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65088" marR="0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ni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này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166570"/>
                  </a:ext>
                </a:extLst>
              </a:tr>
              <a:tr h="948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dớ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dận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dớ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dẩn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vẩn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);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mày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825454"/>
                  </a:ext>
                </a:extLst>
              </a:tr>
              <a:tr h="915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gridSpan="4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vùng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miền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màu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địa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đáo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của văn bản; góp phần tạo nên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phong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</a:t>
                      </a:r>
                      <a:r>
                        <a:rPr lang="vi-VN" sz="2400" kern="1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ác giả.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2332" marR="2233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638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65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86275">
            <a:off x="95859" y="7723155"/>
            <a:ext cx="1180372" cy="42431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8B7E49-7DEC-C548-DA2E-84450FC36EA2}"/>
              </a:ext>
            </a:extLst>
          </p:cNvPr>
          <p:cNvSpPr txBox="1"/>
          <p:nvPr/>
        </p:nvSpPr>
        <p:spPr>
          <a:xfrm>
            <a:off x="2036997" y="3136776"/>
            <a:ext cx="1421400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+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Chọn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cử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01 HS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quản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trò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02 HS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trọng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tài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3200" dirty="0">
              <a:solidFill>
                <a:schemeClr val="accent2"/>
              </a:solidFill>
              <a:effectLst/>
              <a:latin typeface="#9Slide05 SVNMonday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+ Chia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lớp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02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mỗi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chọn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01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trưởng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3200" dirty="0">
              <a:solidFill>
                <a:schemeClr val="accent2"/>
              </a:solidFill>
              <a:effectLst/>
              <a:latin typeface="#9Slide05 SVNMonday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+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Mỗi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yêu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cầu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bài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tập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3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coi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đấu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3200" dirty="0">
              <a:solidFill>
                <a:schemeClr val="accent2"/>
              </a:solidFill>
              <a:effectLst/>
              <a:latin typeface="#9Slide05 SVNMonday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+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Quản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trò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lần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lượt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giới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thiệu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đấu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;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hai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tìm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theo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yêu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cầu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viết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vào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bảng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con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phát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âm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đúng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chính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tả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(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nào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tìm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trùng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phát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âm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sai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thua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đấu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).</a:t>
            </a:r>
            <a:endParaRPr lang="en-US" sz="3200" dirty="0">
              <a:solidFill>
                <a:schemeClr val="accent2"/>
              </a:solidFill>
              <a:effectLst/>
              <a:latin typeface="#9Slide05 SVNMonday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+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Trọng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tài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tổng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kết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nào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thắng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nhiều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hiệp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nhất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sẽ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đội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thắng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chung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kern="100" dirty="0" err="1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cuộc</a:t>
            </a:r>
            <a:r>
              <a:rPr lang="en-US" sz="3600" kern="100" dirty="0">
                <a:solidFill>
                  <a:schemeClr val="accent2"/>
                </a:solidFill>
                <a:effectLst/>
                <a:latin typeface="#9Slide05 SVNMonday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).</a:t>
            </a:r>
            <a:endParaRPr lang="en-US" sz="3200" dirty="0">
              <a:solidFill>
                <a:schemeClr val="accent2"/>
              </a:solidFill>
              <a:effectLst/>
              <a:latin typeface="#9Slide05 SVNMonday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E8DFD40-9D86-DDAA-469E-C1E9DA9B7003}"/>
              </a:ext>
            </a:extLst>
          </p:cNvPr>
          <p:cNvSpPr txBox="1"/>
          <p:nvPr/>
        </p:nvSpPr>
        <p:spPr>
          <a:xfrm>
            <a:off x="2755051" y="1345137"/>
            <a:ext cx="12100816" cy="118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7030A0"/>
                </a:solidFill>
                <a:latin typeface="Dancing Script"/>
              </a:rPr>
              <a:t>M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Dancing Script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Dancing Script"/>
              </a:rPr>
              <a:t>n</a:t>
            </a:r>
            <a:r>
              <a:rPr lang="en-US" sz="8800" b="1" dirty="0">
                <a:solidFill>
                  <a:srgbClr val="FFC000"/>
                </a:solidFill>
                <a:latin typeface="Dancing Script"/>
              </a:rPr>
              <a:t>i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Dancing Script"/>
              </a:rPr>
              <a:t> </a:t>
            </a:r>
            <a:r>
              <a:rPr lang="en-US" sz="8800" b="1" dirty="0">
                <a:solidFill>
                  <a:schemeClr val="accent2"/>
                </a:solidFill>
                <a:latin typeface="Dancing Script"/>
              </a:rPr>
              <a:t>g</a:t>
            </a:r>
            <a:r>
              <a:rPr lang="en-US" sz="8800" b="1" dirty="0">
                <a:solidFill>
                  <a:srgbClr val="0070C0"/>
                </a:solidFill>
                <a:latin typeface="Dancing Script"/>
              </a:rPr>
              <a:t>a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Dancing Script"/>
              </a:rPr>
              <a:t>m</a:t>
            </a:r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latin typeface="Dancing Script"/>
              </a:rPr>
              <a:t>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1020832" y="2482186"/>
            <a:ext cx="4306502" cy="53953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3949353" y="2868055"/>
            <a:ext cx="2232127" cy="211849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65896" y="237994"/>
            <a:ext cx="7516685" cy="15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79"/>
              </a:lnSpc>
              <a:spcBef>
                <a:spcPct val="0"/>
              </a:spcBef>
            </a:pP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Bài</a:t>
            </a:r>
            <a:r>
              <a:rPr lang="en-US" sz="92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9200" dirty="0" err="1">
                <a:solidFill>
                  <a:srgbClr val="2C2C2E"/>
                </a:solidFill>
                <a:latin typeface="Dancing Script"/>
              </a:rPr>
              <a:t>tập</a:t>
            </a:r>
            <a:endParaRPr lang="en-US" sz="9200" dirty="0">
              <a:solidFill>
                <a:srgbClr val="2C2C2E"/>
              </a:solidFill>
              <a:latin typeface="Dancing Scrip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55364">
            <a:off x="7519328" y="1610416"/>
            <a:ext cx="7503140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6AFBE6-CC59-85EF-CD9A-21FC509C1C47}"/>
              </a:ext>
            </a:extLst>
          </p:cNvPr>
          <p:cNvSpPr txBox="1"/>
          <p:nvPr/>
        </p:nvSpPr>
        <p:spPr>
          <a:xfrm>
            <a:off x="7782434" y="2132516"/>
            <a:ext cx="81406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iết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khoảng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5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7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dòng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địa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8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endParaRPr lang="en-US" sz="28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A1D16DB-934D-EC18-3843-E3A4A7810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77147"/>
              </p:ext>
            </p:extLst>
          </p:nvPr>
        </p:nvGraphicFramePr>
        <p:xfrm>
          <a:off x="6877599" y="4691565"/>
          <a:ext cx="10407210" cy="4756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7210">
                  <a:extLst>
                    <a:ext uri="{9D8B030D-6E8A-4147-A177-3AD203B41FA5}">
                      <a16:colId xmlns:a16="http://schemas.microsoft.com/office/drawing/2014/main" val="1395568021"/>
                    </a:ext>
                  </a:extLst>
                </a:gridCol>
              </a:tblGrid>
              <a:tr h="6794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2542174"/>
                  </a:ext>
                </a:extLst>
              </a:tr>
              <a:tr h="135898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(5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7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6098201"/>
                  </a:ext>
                </a:extLst>
              </a:tr>
              <a:tr h="13589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3563765"/>
                  </a:ext>
                </a:extLst>
              </a:tr>
              <a:tr h="1358988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308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96975" y="1227237"/>
            <a:ext cx="10294049" cy="78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600" b="1" dirty="0" err="1">
                <a:solidFill>
                  <a:srgbClr val="2C2C2E"/>
                </a:solidFill>
                <a:latin typeface="Dancing Script"/>
              </a:rPr>
              <a:t>Bảng</a:t>
            </a:r>
            <a:r>
              <a:rPr lang="en-US" sz="46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600" b="1" dirty="0" err="1">
                <a:solidFill>
                  <a:srgbClr val="2C2C2E"/>
                </a:solidFill>
                <a:latin typeface="Dancing Script"/>
              </a:rPr>
              <a:t>kiểm</a:t>
            </a:r>
            <a:r>
              <a:rPr lang="en-US" sz="46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600" b="1" dirty="0" err="1">
                <a:solidFill>
                  <a:srgbClr val="2C2C2E"/>
                </a:solidFill>
                <a:latin typeface="Dancing Script"/>
              </a:rPr>
              <a:t>viết</a:t>
            </a:r>
            <a:r>
              <a:rPr lang="en-US" sz="46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600" b="1" dirty="0" err="1">
                <a:solidFill>
                  <a:srgbClr val="2C2C2E"/>
                </a:solidFill>
                <a:latin typeface="Dancing Script"/>
              </a:rPr>
              <a:t>đoạn</a:t>
            </a:r>
            <a:r>
              <a:rPr lang="en-US" sz="46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600" b="1" dirty="0" err="1">
                <a:solidFill>
                  <a:srgbClr val="2C2C2E"/>
                </a:solidFill>
                <a:latin typeface="Dancing Script"/>
              </a:rPr>
              <a:t>văn</a:t>
            </a:r>
            <a:endParaRPr lang="en-US" sz="4600" b="1" dirty="0">
              <a:solidFill>
                <a:srgbClr val="2C2C2E"/>
              </a:solidFill>
              <a:latin typeface="Dancing Scrip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5387420" y="1940330"/>
            <a:ext cx="7513155" cy="6494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166DC72-C84D-FF9E-703C-0820FD920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83487"/>
              </p:ext>
            </p:extLst>
          </p:nvPr>
        </p:nvGraphicFramePr>
        <p:xfrm>
          <a:off x="2596511" y="2742566"/>
          <a:ext cx="12774118" cy="5887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1918">
                  <a:extLst>
                    <a:ext uri="{9D8B030D-6E8A-4147-A177-3AD203B41FA5}">
                      <a16:colId xmlns:a16="http://schemas.microsoft.com/office/drawing/2014/main" val="163783348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178680725"/>
                    </a:ext>
                  </a:extLst>
                </a:gridCol>
                <a:gridCol w="1690881">
                  <a:extLst>
                    <a:ext uri="{9D8B030D-6E8A-4147-A177-3AD203B41FA5}">
                      <a16:colId xmlns:a16="http://schemas.microsoft.com/office/drawing/2014/main" val="740359991"/>
                    </a:ext>
                  </a:extLst>
                </a:gridCol>
                <a:gridCol w="2728719">
                  <a:extLst>
                    <a:ext uri="{9D8B030D-6E8A-4147-A177-3AD203B41FA5}">
                      <a16:colId xmlns:a16="http://schemas.microsoft.com/office/drawing/2014/main" val="163682246"/>
                    </a:ext>
                  </a:extLst>
                </a:gridCol>
              </a:tblGrid>
              <a:tr h="12396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Chưa đạt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sửa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64743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5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7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228533"/>
                  </a:ext>
                </a:extLst>
              </a:tr>
              <a:tr h="234300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081453"/>
                  </a:ext>
                </a:extLst>
              </a:tr>
              <a:tr h="108599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94375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39912" y="-1731023"/>
            <a:ext cx="2423432" cy="3462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59211" y="-1731023"/>
            <a:ext cx="2423432" cy="34620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03508" flipH="1" flipV="1">
            <a:off x="-327530" y="7103447"/>
            <a:ext cx="1463286" cy="526018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65178">
            <a:off x="17242618" y="6295363"/>
            <a:ext cx="2838056" cy="68763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773005-1817-1AD2-4196-C3C020E8F3F1}"/>
              </a:ext>
            </a:extLst>
          </p:cNvPr>
          <p:cNvSpPr txBox="1"/>
          <p:nvPr/>
        </p:nvSpPr>
        <p:spPr>
          <a:xfrm>
            <a:off x="1904999" y="2219622"/>
            <a:ext cx="1447800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40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Ví</a:t>
            </a:r>
            <a:r>
              <a:rPr lang="en-US" sz="40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</a:t>
            </a:r>
            <a:r>
              <a:rPr lang="en-US" sz="40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dụ</a:t>
            </a:r>
            <a:r>
              <a:rPr lang="en-US" sz="40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</a:t>
            </a:r>
            <a:r>
              <a:rPr lang="en-US" sz="40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minh</a:t>
            </a:r>
            <a:r>
              <a:rPr lang="en-US" sz="40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</a:t>
            </a:r>
            <a:r>
              <a:rPr lang="en-US" sz="40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họa</a:t>
            </a:r>
            <a:r>
              <a:rPr lang="en-US" sz="40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:</a:t>
            </a:r>
            <a:endParaRPr lang="en-US" sz="36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riêng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 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đàn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cô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độc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giữa</a:t>
            </a:r>
            <a:r>
              <a:rPr lang="en-US" sz="3600" i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rừng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Đoàn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Giỏi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phù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ía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(cha), 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má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(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mẹ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), qua (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anh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), 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giùm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 (</a:t>
            </a:r>
            <a:r>
              <a:rPr lang="en-US" sz="3600" i="1" kern="100" dirty="0" err="1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giúp</a:t>
            </a:r>
            <a:r>
              <a:rPr lang="en-US" sz="3600" i="1" kern="100" dirty="0">
                <a:effectLst/>
                <a:latin typeface="#9Slide03 Arima Madurai" panose="00000500000000000000" pitchFamily="2" charset="0"/>
                <a:ea typeface="SimSun" panose="02010600030101010101" pitchFamily="2" charset="-122"/>
                <a:cs typeface="#9Slide03 Arima Madurai" panose="00000500000000000000" pitchFamily="2" charset="0"/>
              </a:rPr>
              <a:t>)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góp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thật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....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góp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Đoàn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Giỏi</a:t>
            </a:r>
            <a:r>
              <a:rPr lang="en-US" sz="36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  <a:endParaRPr lang="en-US" sz="3200" dirty="0">
              <a:effectLst/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787</Words>
  <Application>Microsoft Office PowerPoint</Application>
  <PresentationFormat>Custom</PresentationFormat>
  <Paragraphs>116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Dancing Script</vt:lpstr>
      <vt:lpstr>Arial</vt:lpstr>
      <vt:lpstr>#9Slide03 Arima Madurai</vt:lpstr>
      <vt:lpstr>Times New Roman</vt:lpstr>
      <vt:lpstr>#9Slide03 Arima Madurai Bold</vt:lpstr>
      <vt:lpstr>SimSun</vt:lpstr>
      <vt:lpstr>Calibri</vt:lpstr>
      <vt:lpstr>#9Slide03 BoosterNextFYBlack</vt:lpstr>
      <vt:lpstr>#9Slide05 SVNAslang Barry</vt:lpstr>
      <vt:lpstr>#9Slide05 SVNMonday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 Nâu Cắt dán Tôi chưa bao giờ Phiên bản Buổi tối của Cô nàng Bản thuyết trình Vui nhộn</dc:title>
  <dc:creator>Administrator</dc:creator>
  <cp:lastModifiedBy>Admin</cp:lastModifiedBy>
  <cp:revision>8</cp:revision>
  <dcterms:created xsi:type="dcterms:W3CDTF">2006-08-16T00:00:00Z</dcterms:created>
  <dcterms:modified xsi:type="dcterms:W3CDTF">2024-12-11T17:31:01Z</dcterms:modified>
  <dc:identifier>DAFHz26dSOE</dc:identifier>
</cp:coreProperties>
</file>