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35" r:id="rId2"/>
    <p:sldId id="294" r:id="rId3"/>
    <p:sldId id="279" r:id="rId4"/>
    <p:sldId id="281" r:id="rId5"/>
    <p:sldId id="321" r:id="rId6"/>
    <p:sldId id="322" r:id="rId7"/>
    <p:sldId id="298" r:id="rId8"/>
    <p:sldId id="299" r:id="rId9"/>
    <p:sldId id="300" r:id="rId10"/>
    <p:sldId id="323" r:id="rId11"/>
    <p:sldId id="325" r:id="rId12"/>
    <p:sldId id="327" r:id="rId13"/>
    <p:sldId id="305" r:id="rId14"/>
    <p:sldId id="307" r:id="rId15"/>
    <p:sldId id="304" r:id="rId16"/>
    <p:sldId id="328" r:id="rId17"/>
    <p:sldId id="331" r:id="rId18"/>
    <p:sldId id="345" r:id="rId19"/>
    <p:sldId id="346" r:id="rId20"/>
    <p:sldId id="332" r:id="rId21"/>
    <p:sldId id="314" r:id="rId22"/>
    <p:sldId id="315" r:id="rId23"/>
    <p:sldId id="338" r:id="rId24"/>
    <p:sldId id="339" r:id="rId25"/>
    <p:sldId id="333" r:id="rId26"/>
    <p:sldId id="340" r:id="rId27"/>
    <p:sldId id="341" r:id="rId28"/>
    <p:sldId id="342" r:id="rId29"/>
    <p:sldId id="343" r:id="rId30"/>
    <p:sldId id="344" r:id="rId31"/>
    <p:sldId id="334" r:id="rId32"/>
    <p:sldId id="317" r:id="rId33"/>
    <p:sldId id="318" r:id="rId34"/>
    <p:sldId id="319" r:id="rId35"/>
    <p:sldId id="336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46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522" autoAdjust="0"/>
  </p:normalViewPr>
  <p:slideViewPr>
    <p:cSldViewPr snapToGrid="0">
      <p:cViewPr>
        <p:scale>
          <a:sx n="70" d="100"/>
          <a:sy n="70" d="100"/>
        </p:scale>
        <p:origin x="-66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450192-BE15-42D4-ABF1-F2787AD4AB80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99F5A-13AF-4F3C-B0BD-55DF76F879B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85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5" name="Google Shape;2455;gab2bdc301d_1_5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6" name="Google Shape;2456;gab2bdc301d_1_5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9387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ý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này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383837-DA0B-4D6F-A1CF-22ECCAD5A1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003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81113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EB20A-403F-44E9-9F40-29DD8395CE0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574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6D214A-9B54-4CC9-9DA7-74F1AA47E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34EEDA8-C722-4AFC-87FF-CBB8A34243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67AC76E-B01B-4615-B0B9-E83E83BC1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9A96E6-37A6-4A65-97B0-E2633B714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2154C3-1095-48F2-AFF4-BAB509506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B1F4EAA-EF35-4AC5-9719-15851995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BC33335-BB5D-43B5-AB55-77D98E3B43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0A09743-E5D1-4EEE-9846-483B805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F3C857-C4FE-4FEE-BBA6-3C39F4E0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B1F1C0A-4E3C-4D69-8FC6-548E6FB1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4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F7B266F-6DBC-4E42-BF25-FBC3C73A58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0EC3199-F995-49B2-B5D0-C65978124B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E22587-22D2-4E5E-AA31-BE123758D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BC87F1-04BC-4569-8A1A-10B371543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B581E3F-E786-48F8-BDD2-32D971F39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224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71;p24"/>
          <p:cNvGrpSpPr/>
          <p:nvPr/>
        </p:nvGrpSpPr>
        <p:grpSpPr>
          <a:xfrm>
            <a:off x="-16312" y="5778056"/>
            <a:ext cx="13323599" cy="1384744"/>
            <a:chOff x="-12235" y="4333542"/>
            <a:chExt cx="9992699" cy="1038558"/>
          </a:xfrm>
        </p:grpSpPr>
        <p:grpSp>
          <p:nvGrpSpPr>
            <p:cNvPr id="3" name="Google Shape;672;p24"/>
            <p:cNvGrpSpPr/>
            <p:nvPr/>
          </p:nvGrpSpPr>
          <p:grpSpPr>
            <a:xfrm flipH="1">
              <a:off x="7070039" y="4487995"/>
              <a:ext cx="1799878" cy="457706"/>
              <a:chOff x="4939527" y="4919710"/>
              <a:chExt cx="3620029" cy="920566"/>
            </a:xfrm>
          </p:grpSpPr>
          <p:grpSp>
            <p:nvGrpSpPr>
              <p:cNvPr id="4" name="Google Shape;673;p24"/>
              <p:cNvGrpSpPr/>
              <p:nvPr/>
            </p:nvGrpSpPr>
            <p:grpSpPr>
              <a:xfrm>
                <a:off x="4939527" y="5053655"/>
                <a:ext cx="3620029" cy="786616"/>
                <a:chOff x="1855275" y="1578600"/>
                <a:chExt cx="154800" cy="33650"/>
              </a:xfrm>
            </p:grpSpPr>
            <p:sp>
              <p:nvSpPr>
                <p:cNvPr id="674" name="Google Shape;674;p24"/>
                <p:cNvSpPr/>
                <p:nvPr/>
              </p:nvSpPr>
              <p:spPr>
                <a:xfrm>
                  <a:off x="1971950" y="1592950"/>
                  <a:ext cx="38125" cy="1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5" h="772" extrusionOk="0">
                      <a:moveTo>
                        <a:pt x="763" y="1"/>
                      </a:moveTo>
                      <a:cubicBezTo>
                        <a:pt x="382" y="1"/>
                        <a:pt x="1" y="254"/>
                        <a:pt x="1" y="760"/>
                      </a:cubicBezTo>
                      <a:lnTo>
                        <a:pt x="1" y="772"/>
                      </a:lnTo>
                      <a:lnTo>
                        <a:pt x="1525" y="772"/>
                      </a:lnTo>
                      <a:lnTo>
                        <a:pt x="1525" y="760"/>
                      </a:lnTo>
                      <a:cubicBezTo>
                        <a:pt x="1525" y="254"/>
                        <a:pt x="114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5" name="Google Shape;675;p24"/>
                <p:cNvSpPr/>
                <p:nvPr/>
              </p:nvSpPr>
              <p:spPr>
                <a:xfrm>
                  <a:off x="1870150" y="1597350"/>
                  <a:ext cx="130100" cy="1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596" extrusionOk="0">
                      <a:moveTo>
                        <a:pt x="1" y="1"/>
                      </a:moveTo>
                      <a:lnTo>
                        <a:pt x="1" y="596"/>
                      </a:lnTo>
                      <a:lnTo>
                        <a:pt x="5204" y="596"/>
                      </a:lnTo>
                      <a:lnTo>
                        <a:pt x="520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6" name="Google Shape;676;p24"/>
                <p:cNvSpPr/>
                <p:nvPr/>
              </p:nvSpPr>
              <p:spPr>
                <a:xfrm>
                  <a:off x="1939525" y="1582475"/>
                  <a:ext cx="39600" cy="2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4" h="1191" extrusionOk="0">
                      <a:moveTo>
                        <a:pt x="798" y="0"/>
                      </a:moveTo>
                      <a:cubicBezTo>
                        <a:pt x="357" y="0"/>
                        <a:pt x="0" y="357"/>
                        <a:pt x="24" y="810"/>
                      </a:cubicBezTo>
                      <a:cubicBezTo>
                        <a:pt x="24" y="941"/>
                        <a:pt x="60" y="1072"/>
                        <a:pt x="131" y="1191"/>
                      </a:cubicBezTo>
                      <a:lnTo>
                        <a:pt x="1465" y="1191"/>
                      </a:lnTo>
                      <a:cubicBezTo>
                        <a:pt x="1536" y="1072"/>
                        <a:pt x="1572" y="941"/>
                        <a:pt x="1572" y="810"/>
                      </a:cubicBezTo>
                      <a:cubicBezTo>
                        <a:pt x="1584" y="357"/>
                        <a:pt x="1238" y="0"/>
                        <a:pt x="7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7" name="Google Shape;677;p24"/>
                <p:cNvSpPr/>
                <p:nvPr/>
              </p:nvSpPr>
              <p:spPr>
                <a:xfrm>
                  <a:off x="1855275" y="1578600"/>
                  <a:ext cx="55100" cy="3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4" h="1346" extrusionOk="0">
                      <a:moveTo>
                        <a:pt x="1096" y="0"/>
                      </a:moveTo>
                      <a:cubicBezTo>
                        <a:pt x="405" y="0"/>
                        <a:pt x="1" y="774"/>
                        <a:pt x="382" y="1346"/>
                      </a:cubicBezTo>
                      <a:lnTo>
                        <a:pt x="1822" y="1346"/>
                      </a:lnTo>
                      <a:cubicBezTo>
                        <a:pt x="2203" y="774"/>
                        <a:pt x="1787" y="0"/>
                        <a:pt x="109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678" name="Google Shape;678;p24"/>
              <p:cNvSpPr/>
              <p:nvPr/>
            </p:nvSpPr>
            <p:spPr>
              <a:xfrm>
                <a:off x="5674675" y="4919710"/>
                <a:ext cx="1507927" cy="920566"/>
              </a:xfrm>
              <a:custGeom>
                <a:avLst/>
                <a:gdLst/>
                <a:ahLst/>
                <a:cxnLst/>
                <a:rect l="l" t="t" r="r" b="b"/>
                <a:pathLst>
                  <a:path w="2204" h="1346" extrusionOk="0">
                    <a:moveTo>
                      <a:pt x="1096" y="0"/>
                    </a:moveTo>
                    <a:cubicBezTo>
                      <a:pt x="405" y="0"/>
                      <a:pt x="1" y="774"/>
                      <a:pt x="382" y="1346"/>
                    </a:cubicBezTo>
                    <a:lnTo>
                      <a:pt x="1822" y="1346"/>
                    </a:lnTo>
                    <a:cubicBezTo>
                      <a:pt x="2203" y="774"/>
                      <a:pt x="1787" y="0"/>
                      <a:pt x="10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79;p24"/>
            <p:cNvGrpSpPr/>
            <p:nvPr/>
          </p:nvGrpSpPr>
          <p:grpSpPr>
            <a:xfrm>
              <a:off x="6237967" y="4333542"/>
              <a:ext cx="3742498" cy="877034"/>
              <a:chOff x="3836925" y="3884274"/>
              <a:chExt cx="6143299" cy="1439649"/>
            </a:xfrm>
          </p:grpSpPr>
          <p:sp>
            <p:nvSpPr>
              <p:cNvPr id="680" name="Google Shape;680;p24"/>
              <p:cNvSpPr/>
              <p:nvPr/>
            </p:nvSpPr>
            <p:spPr>
              <a:xfrm>
                <a:off x="7153900" y="3884274"/>
                <a:ext cx="2826324" cy="1439649"/>
              </a:xfrm>
              <a:custGeom>
                <a:avLst/>
                <a:gdLst/>
                <a:ahLst/>
                <a:cxnLst/>
                <a:rect l="l" t="t" r="r" b="b"/>
                <a:pathLst>
                  <a:path w="195323" h="109085" extrusionOk="0">
                    <a:moveTo>
                      <a:pt x="101442" y="21479"/>
                    </a:moveTo>
                    <a:lnTo>
                      <a:pt x="104180" y="25122"/>
                    </a:lnTo>
                    <a:cubicBezTo>
                      <a:pt x="104180" y="25122"/>
                      <a:pt x="106180" y="23717"/>
                      <a:pt x="109467" y="23622"/>
                    </a:cubicBezTo>
                    <a:cubicBezTo>
                      <a:pt x="112741" y="23515"/>
                      <a:pt x="117849" y="28349"/>
                      <a:pt x="117849" y="28349"/>
                    </a:cubicBezTo>
                    <a:cubicBezTo>
                      <a:pt x="117849" y="28349"/>
                      <a:pt x="122956" y="25694"/>
                      <a:pt x="123504" y="23622"/>
                    </a:cubicBezTo>
                    <a:cubicBezTo>
                      <a:pt x="124052" y="21538"/>
                      <a:pt x="124957" y="21181"/>
                      <a:pt x="125873" y="18490"/>
                    </a:cubicBezTo>
                    <a:cubicBezTo>
                      <a:pt x="126778" y="15812"/>
                      <a:pt x="129695" y="15085"/>
                      <a:pt x="130981" y="13657"/>
                    </a:cubicBezTo>
                    <a:cubicBezTo>
                      <a:pt x="132255" y="12216"/>
                      <a:pt x="135720" y="12216"/>
                      <a:pt x="136268" y="13657"/>
                    </a:cubicBezTo>
                    <a:cubicBezTo>
                      <a:pt x="136803" y="15085"/>
                      <a:pt x="140280" y="17955"/>
                      <a:pt x="141006" y="20467"/>
                    </a:cubicBezTo>
                    <a:cubicBezTo>
                      <a:pt x="141721" y="22979"/>
                      <a:pt x="141554" y="25122"/>
                      <a:pt x="144650" y="27634"/>
                    </a:cubicBezTo>
                    <a:cubicBezTo>
                      <a:pt x="147745" y="30147"/>
                      <a:pt x="149745" y="35338"/>
                      <a:pt x="151210" y="37302"/>
                    </a:cubicBezTo>
                    <a:cubicBezTo>
                      <a:pt x="152662" y="39279"/>
                      <a:pt x="153758" y="42684"/>
                      <a:pt x="154484" y="46446"/>
                    </a:cubicBezTo>
                    <a:cubicBezTo>
                      <a:pt x="155210" y="50209"/>
                      <a:pt x="195323" y="68473"/>
                      <a:pt x="195323" y="68473"/>
                    </a:cubicBezTo>
                    <a:lnTo>
                      <a:pt x="195323" y="109085"/>
                    </a:lnTo>
                    <a:lnTo>
                      <a:pt x="0" y="109085"/>
                    </a:lnTo>
                    <a:lnTo>
                      <a:pt x="0" y="65044"/>
                    </a:lnTo>
                    <a:cubicBezTo>
                      <a:pt x="0" y="65044"/>
                      <a:pt x="9156" y="63020"/>
                      <a:pt x="11823" y="59091"/>
                    </a:cubicBezTo>
                    <a:cubicBezTo>
                      <a:pt x="14490" y="55150"/>
                      <a:pt x="14288" y="53542"/>
                      <a:pt x="15931" y="53638"/>
                    </a:cubicBezTo>
                    <a:cubicBezTo>
                      <a:pt x="17562" y="53745"/>
                      <a:pt x="18181" y="52328"/>
                      <a:pt x="19312" y="50221"/>
                    </a:cubicBezTo>
                    <a:cubicBezTo>
                      <a:pt x="20444" y="48101"/>
                      <a:pt x="21158" y="45077"/>
                      <a:pt x="22182" y="45375"/>
                    </a:cubicBezTo>
                    <a:cubicBezTo>
                      <a:pt x="23206" y="45684"/>
                      <a:pt x="23313" y="46387"/>
                      <a:pt x="25051" y="44267"/>
                    </a:cubicBezTo>
                    <a:cubicBezTo>
                      <a:pt x="26790" y="42148"/>
                      <a:pt x="30278" y="41041"/>
                      <a:pt x="31207" y="38922"/>
                    </a:cubicBezTo>
                    <a:cubicBezTo>
                      <a:pt x="32124" y="36814"/>
                      <a:pt x="34481" y="29956"/>
                      <a:pt x="35814" y="28849"/>
                    </a:cubicBezTo>
                    <a:cubicBezTo>
                      <a:pt x="37160" y="27730"/>
                      <a:pt x="38481" y="26527"/>
                      <a:pt x="38993" y="25110"/>
                    </a:cubicBezTo>
                    <a:cubicBezTo>
                      <a:pt x="39505" y="23705"/>
                      <a:pt x="41053" y="24539"/>
                      <a:pt x="41768" y="23622"/>
                    </a:cubicBezTo>
                    <a:cubicBezTo>
                      <a:pt x="42482" y="22693"/>
                      <a:pt x="43613" y="14323"/>
                      <a:pt x="44327" y="12609"/>
                    </a:cubicBezTo>
                    <a:cubicBezTo>
                      <a:pt x="45054" y="10882"/>
                      <a:pt x="46078" y="10692"/>
                      <a:pt x="46685" y="10894"/>
                    </a:cubicBezTo>
                    <a:cubicBezTo>
                      <a:pt x="47304" y="11097"/>
                      <a:pt x="48328" y="9275"/>
                      <a:pt x="49661" y="8573"/>
                    </a:cubicBezTo>
                    <a:cubicBezTo>
                      <a:pt x="51007" y="7870"/>
                      <a:pt x="52233" y="7465"/>
                      <a:pt x="53352" y="7763"/>
                    </a:cubicBezTo>
                    <a:cubicBezTo>
                      <a:pt x="54483" y="8073"/>
                      <a:pt x="53972" y="11894"/>
                      <a:pt x="54281" y="12406"/>
                    </a:cubicBezTo>
                    <a:cubicBezTo>
                      <a:pt x="54591" y="12906"/>
                      <a:pt x="56127" y="11394"/>
                      <a:pt x="56436" y="10085"/>
                    </a:cubicBezTo>
                    <a:cubicBezTo>
                      <a:pt x="56746" y="8775"/>
                      <a:pt x="62996" y="5953"/>
                      <a:pt x="63913" y="4941"/>
                    </a:cubicBezTo>
                    <a:cubicBezTo>
                      <a:pt x="64842" y="3941"/>
                      <a:pt x="63711" y="2417"/>
                      <a:pt x="65044" y="1215"/>
                    </a:cubicBezTo>
                    <a:cubicBezTo>
                      <a:pt x="66378" y="0"/>
                      <a:pt x="68426" y="203"/>
                      <a:pt x="70378" y="1215"/>
                    </a:cubicBezTo>
                    <a:cubicBezTo>
                      <a:pt x="72331" y="2215"/>
                      <a:pt x="72331" y="3227"/>
                      <a:pt x="73450" y="3334"/>
                    </a:cubicBezTo>
                    <a:cubicBezTo>
                      <a:pt x="74581" y="3429"/>
                      <a:pt x="74581" y="4536"/>
                      <a:pt x="76224" y="4739"/>
                    </a:cubicBezTo>
                    <a:cubicBezTo>
                      <a:pt x="77867" y="4941"/>
                      <a:pt x="79094" y="4941"/>
                      <a:pt x="79403" y="6453"/>
                    </a:cubicBezTo>
                    <a:cubicBezTo>
                      <a:pt x="79713" y="7965"/>
                      <a:pt x="80630" y="5953"/>
                      <a:pt x="82166" y="6953"/>
                    </a:cubicBezTo>
                    <a:cubicBezTo>
                      <a:pt x="83701" y="7965"/>
                      <a:pt x="85856" y="8168"/>
                      <a:pt x="86368" y="9585"/>
                    </a:cubicBezTo>
                    <a:cubicBezTo>
                      <a:pt x="86892" y="10990"/>
                      <a:pt x="86880" y="12609"/>
                      <a:pt x="88321" y="12502"/>
                    </a:cubicBezTo>
                    <a:cubicBezTo>
                      <a:pt x="89762" y="12406"/>
                      <a:pt x="90059" y="13109"/>
                      <a:pt x="90988" y="13811"/>
                    </a:cubicBezTo>
                    <a:cubicBezTo>
                      <a:pt x="91905" y="14526"/>
                      <a:pt x="93453" y="13740"/>
                      <a:pt x="93750" y="14585"/>
                    </a:cubicBezTo>
                    <a:cubicBezTo>
                      <a:pt x="94060" y="15431"/>
                      <a:pt x="96012" y="15621"/>
                      <a:pt x="96215" y="16335"/>
                    </a:cubicBezTo>
                    <a:cubicBezTo>
                      <a:pt x="96417" y="17050"/>
                      <a:pt x="97144" y="18550"/>
                      <a:pt x="98679" y="18348"/>
                    </a:cubicBezTo>
                    <a:cubicBezTo>
                      <a:pt x="100215" y="18157"/>
                      <a:pt x="100835" y="18252"/>
                      <a:pt x="101144" y="19860"/>
                    </a:cubicBezTo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4"/>
              <p:cNvSpPr/>
              <p:nvPr/>
            </p:nvSpPr>
            <p:spPr>
              <a:xfrm>
                <a:off x="3836925" y="4516304"/>
                <a:ext cx="4040698" cy="794061"/>
              </a:xfrm>
              <a:custGeom>
                <a:avLst/>
                <a:gdLst/>
                <a:ahLst/>
                <a:cxnLst/>
                <a:rect l="l" t="t" r="r" b="b"/>
                <a:pathLst>
                  <a:path w="116087" h="19278" extrusionOk="0">
                    <a:moveTo>
                      <a:pt x="116086" y="1"/>
                    </a:moveTo>
                    <a:cubicBezTo>
                      <a:pt x="116086" y="1"/>
                      <a:pt x="87666" y="11097"/>
                      <a:pt x="51924" y="7097"/>
                    </a:cubicBezTo>
                    <a:cubicBezTo>
                      <a:pt x="25777" y="4180"/>
                      <a:pt x="0" y="19277"/>
                      <a:pt x="0" y="19277"/>
                    </a:cubicBezTo>
                    <a:lnTo>
                      <a:pt x="116086" y="19277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82" name="Google Shape;682;p24"/>
            <p:cNvSpPr/>
            <p:nvPr/>
          </p:nvSpPr>
          <p:spPr>
            <a:xfrm>
              <a:off x="-12235" y="4707925"/>
              <a:ext cx="7121552" cy="664175"/>
            </a:xfrm>
            <a:custGeom>
              <a:avLst/>
              <a:gdLst/>
              <a:ahLst/>
              <a:cxnLst/>
              <a:rect l="l" t="t" r="r" b="b"/>
              <a:pathLst>
                <a:path w="151805" h="19278" extrusionOk="0">
                  <a:moveTo>
                    <a:pt x="0" y="1"/>
                  </a:moveTo>
                  <a:cubicBezTo>
                    <a:pt x="0" y="1"/>
                    <a:pt x="34992" y="6109"/>
                    <a:pt x="64449" y="7097"/>
                  </a:cubicBezTo>
                  <a:cubicBezTo>
                    <a:pt x="98822" y="8264"/>
                    <a:pt x="151805" y="19277"/>
                    <a:pt x="151805" y="19277"/>
                  </a:cubicBezTo>
                  <a:lnTo>
                    <a:pt x="0" y="19277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" name="Google Shape;683;p24"/>
          <p:cNvSpPr txBox="1">
            <a:spLocks noGrp="1"/>
          </p:cNvSpPr>
          <p:nvPr>
            <p:ph type="title"/>
          </p:nvPr>
        </p:nvSpPr>
        <p:spPr>
          <a:xfrm>
            <a:off x="1384700" y="553804"/>
            <a:ext cx="9422400" cy="763600"/>
          </a:xfrm>
          <a:prstGeom prst="rect">
            <a:avLst/>
          </a:prstGeom>
        </p:spPr>
        <p:txBody>
          <a:bodyPr spcFirstLastPara="1" wrap="square" lIns="121879" tIns="121879" rIns="121879" bIns="12187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9377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89D47-61F0-44C4-9BAD-192BF45BB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4AB30A5-7EE7-48A0-B5F1-12EFE54826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89955F-90CE-4A8F-B3E8-D23D33A5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F8CE3B-68ED-4361-B7F9-C3BCC6DE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FD22ED-4012-4821-9854-65523D80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86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500695-48B0-4FAB-8C69-BF912E5ED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A1430F1-51B5-481E-BE81-E6752C379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A86FC46-EB4A-4087-AF2C-F22EEC8F6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D9A11AA-ACFC-4693-896F-370C27246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67C64F-4028-4F7B-9581-681374EA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711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B41D84-1FCB-46D3-8A0B-703C87EB7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FB2297B-AA3F-4FE6-8FBF-0BB915E9B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9EB224E-BDD3-4C6B-A17B-F28C891AA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D6C2153-1233-451B-8AE1-EF2A2608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A56019-BC9E-41A4-A9CA-4A43BDCB2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5A62D-A1C1-48A9-9491-3F1B2EB83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95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33A2EC4-A9D7-4D5F-B209-16848FE6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4A1684B-4908-4B72-A326-888896EDE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500DCC9-3124-403B-B605-01D4A93950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2188A21-FF02-403F-B3A8-04E229444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D7BEFB2-CEDF-4BE3-A726-0336A71EDD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7A7370C-0978-4F4F-BADA-36BFEDE51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F5A85482-BC68-4694-B51D-79291FE91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8D77F45-3E7E-43BD-BC14-6E301995D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26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2E90FB-AB77-4AA1-A610-3D61DE9C9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449ADE9-1F20-4F51-BFAE-519250DE6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3700CAE-5B39-45ED-A6E2-F2EFF6FFA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145648-B278-43ED-B802-AD52A5E00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10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BF36B4E-DB40-4553-ADA4-A19754BC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4748AFB-BB2E-4096-BABC-72AC91C94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85D771D-1E6E-420F-9F48-18252AC0D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7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DCC189-F98D-464C-967C-B5EDC8DAA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1B0360F-DD2A-4C82-A313-48688DFBC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520F64-C466-41B0-87E4-3B7616341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95549B-3E77-4FE0-8B01-EC218B5BE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5E1DF2-BCD9-41F1-ACD0-638026AB0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3F5F53-91D5-4319-B8C0-1DA2C652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138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25F0C3-B120-4335-8E8F-3E0139C6D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883CF58-00AE-4E9C-B02F-D684841D18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08CF6E-32A1-4496-B491-8F5789237A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51C0272-3117-4AFC-9D84-DE12FC276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A4B654E-27ED-4291-9E98-2610C0C7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93FB3D0-9D63-415C-8D80-D6E14E531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1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D1E6C6D5-369B-410C-9971-1709AA4B8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C00B7C3-F4C7-4AAC-95C7-075C68BBB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4DAA829-6E32-4821-B7B0-1645136CCE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866BE7-B49E-4D29-BA5E-39D8BAC00699}" type="datetimeFigureOut">
              <a:rPr lang="en-US" smtClean="0"/>
              <a:pPr/>
              <a:t>10/12/24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44A36D-2E29-443D-87CA-2584ABEBCC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D78848-F9CF-484E-8275-A9A5A63D78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DCC0F-91E8-470D-81F7-3632393CA07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5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56.png"/><Relationship Id="rId7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sv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3.png"/><Relationship Id="rId7" Type="http://schemas.openxmlformats.org/officeDocument/2006/relationships/image" Target="../media/image5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svg"/><Relationship Id="rId9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528" y="-259080"/>
            <a:ext cx="12706773" cy="7147560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="" xmlns:a16="http://schemas.microsoft.com/office/drawing/2014/main" id="{4EBD89AB-E8E3-4B2B-A34E-B946030D5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63696" y="6455739"/>
            <a:ext cx="294460" cy="187367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71654-96A5-4280-94F3-931C61A9F9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9F75B955-4329-4754-86B0-99FDACF648E4}"/>
              </a:ext>
            </a:extLst>
          </p:cNvPr>
          <p:cNvSpPr/>
          <p:nvPr/>
        </p:nvSpPr>
        <p:spPr>
          <a:xfrm>
            <a:off x="2692400" y="2514600"/>
            <a:ext cx="6858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12" name="Bike Rides - The Green Orbs">
            <a:hlinkClick r:id="" action="ppaction://media"/>
            <a:extLst>
              <a:ext uri="{FF2B5EF4-FFF2-40B4-BE49-F238E27FC236}">
                <a16:creationId xmlns="" xmlns:a16="http://schemas.microsoft.com/office/drawing/2014/main" id="{A39B2B10-AAEB-40F1-88FE-DF43FC10D48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954922" y="6524385"/>
            <a:ext cx="184220" cy="18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4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2.59259E-6 L 5E-6 -0.07222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16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2805673"/>
            <a:ext cx="5117911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ngành khai thác và chế biến lâm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123427" y="4511398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trồng rừng, khoanh nuôi và bảo vệ rừng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 r="-54629"/>
            </a:stretch>
          </a:blipFill>
        </p:spPr>
      </p:sp>
      <p:pic>
        <p:nvPicPr>
          <p:cNvPr id="27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1801" y="3364447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702480" y="2096425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lâm nghiệp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 l="5192" t="22288" r="52690" b="31973"/>
          <a:stretch/>
        </p:blipFill>
        <p:spPr>
          <a:xfrm>
            <a:off x="387694" y="1334601"/>
            <a:ext cx="1000675" cy="108635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</a:t>
            </a:r>
            <a:r>
              <a:rPr lang="en-US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,</a:t>
            </a:r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THUỶ SẢN NƯỚC TA NĂM 2010 VÀ NĂM 2021</a:t>
            </a:r>
            <a:r>
              <a:rPr lang="en-US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 (%)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8" grpId="0" animBg="1"/>
      <p:bldP spid="28" grpId="1" animBg="1"/>
      <p:bldP spid="30" grpId="0"/>
      <p:bldP spid="3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55563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7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519065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i="1" smtClean="0"/>
              <a:t>*</a:t>
            </a:r>
            <a:r>
              <a:rPr lang="vi-VN" sz="3200" b="1" i="1" smtClean="0">
                <a:latin typeface="Calibri" pitchFamily="34" charset="0"/>
                <a:cs typeface="Calibri" pitchFamily="34" charset="0"/>
              </a:rPr>
              <a:t>Khai thác, chế biến lâm sản</a:t>
            </a:r>
            <a:endParaRPr lang="en-US" sz="3200" b="1" i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Năm 2021: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Diện tích rừng sản xuất chiếm 53% tổng diện tích rừng.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lượng gỗ khai thác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18 triệu m</a:t>
            </a:r>
            <a:r>
              <a:rPr lang="en-US" sz="3200" b="1" baseline="30000" smtClean="0">
                <a:latin typeface="Calibri" pitchFamily="34" charset="0"/>
                <a:cs typeface="Calibri" pitchFamily="34" charset="0"/>
              </a:rPr>
              <a:t>3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Các vùng có sản lượng gỗ khai thác lớn là Bắc Trung Bộ và Duyên hải miền Trung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Trung du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và miền núi Bắc Bộ,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L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âm sản khác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măng, mộc nhĩ, dược liệu,...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N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chế biến gỗ và lâm sản phát triển gắn với các vùng nguyên liệu.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41915"/>
            <a:ext cx="8994702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lâm nghiệp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77434" y="1442703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i="1" smtClean="0">
                <a:latin typeface="Calibri" pitchFamily="34" charset="0"/>
                <a:cs typeface="Calibri" pitchFamily="34" charset="0"/>
              </a:rPr>
              <a:t>*</a:t>
            </a:r>
            <a:r>
              <a:rPr lang="vi-VN" sz="3200" b="1" i="1" smtClean="0">
                <a:latin typeface="Calibri" pitchFamily="34" charset="0"/>
                <a:cs typeface="Calibri" pitchFamily="34" charset="0"/>
              </a:rPr>
              <a:t>Trồng rừng, khoanh nuôi và bảo vệ rừng</a:t>
            </a:r>
            <a:endParaRPr lang="en-US" sz="3200" b="1" i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Diện tích rừng trồng mới, năm 2021 đạt khoảng 290 nghìn ha.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Nghề trồng dược liệu dưới tán rừng phát triển, tạo thêm sinh kế ổn định cho người dân vùng rừng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Công tác khoanh nuôi và bảo vệ rừng ngày càng được đẩy mạnh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.,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ăng cường khoanh nuôi rừng tự nhiên, xây dựng và quản lí chặt chẽ các vườn quốc gia, khu bảo tồn thiên nhiên.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5"/>
          <p:cNvSpPr>
            <a:spLocks noChangeArrowheads="1"/>
          </p:cNvSpPr>
          <p:nvPr/>
        </p:nvSpPr>
        <p:spPr bwMode="auto">
          <a:xfrm>
            <a:off x="1524000" y="6278563"/>
            <a:ext cx="91440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en-US" altLang="en-US" sz="320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3555" name="Picture 2" descr="http://toquoc.vn/Upload/Article/thuypt/2013/3/30/rez_460_che%20bien%20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2200" y="3581400"/>
            <a:ext cx="60198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 descr="5600569_w640_h640_1115978w640h640derevyashki-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6" descr="Tìm giải pháp bền vững cho ngành chế biến gỗ Việt na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81400"/>
            <a:ext cx="60960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http://phinvest.com.vn/sites/default/files/styles/galleryformatter_slide/public/nha_may_che_bien_go_mdf_507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0"/>
            <a:ext cx="6096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0" y="3200400"/>
            <a:ext cx="12192000" cy="4699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2400" b="1" smtClean="0">
                <a:solidFill>
                  <a:srgbClr val="0000FF"/>
                </a:solidFill>
                <a:latin typeface="+mn-lt"/>
              </a:rPr>
              <a:t>Công nghiệp chế biến lâm sản phát triển gắn với các vùng nguyên liệu.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2471738"/>
            <a:ext cx="12191999" cy="1318181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 Việc đầu tư trồng rừng đem lại lợi ích gì?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b="1" i="1">
                <a:solidFill>
                  <a:srgbClr val="0000FF"/>
                </a:solidFill>
              </a:rPr>
              <a:t>+Tại sao chúng ta vừa khai thác, vừa bảo vệ rừng 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9"/>
          <p:cNvPicPr>
            <a:picLocks noChangeArrowheads="1"/>
          </p:cNvPicPr>
          <p:nvPr/>
        </p:nvPicPr>
        <p:blipFill>
          <a:blip r:embed="rId2">
            <a:lum bright="6000" contrast="6000"/>
          </a:blip>
          <a:srcRect r="17273" b="2531"/>
          <a:stretch>
            <a:fillRect/>
          </a:stretch>
        </p:blipFill>
        <p:spPr bwMode="auto">
          <a:xfrm>
            <a:off x="238125" y="0"/>
            <a:ext cx="11953875" cy="541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 rot="10800000" flipV="1">
            <a:off x="211138" y="5649913"/>
            <a:ext cx="11768137" cy="9461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smtClean="0">
                <a:solidFill>
                  <a:srgbClr val="0000FF"/>
                </a:solidFill>
                <a:latin typeface="+mn-lt"/>
              </a:rPr>
              <a:t>Một mô hình kinh tế trang trại nông lâm kết hợp đang được phát triển góp phần bảo vệ rừng và nâng cao đời sống nhân dân.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642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Description: 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4238" y="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Description: untitle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4238" y="3429000"/>
            <a:ext cx="6227762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976938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938" y="2981325"/>
            <a:ext cx="12184062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 i="1">
                <a:solidFill>
                  <a:srgbClr val="0000FF"/>
                </a:solidFill>
              </a:rPr>
              <a:t>  </a:t>
            </a:r>
            <a:r>
              <a:rPr lang="en-US" altLang="en-US" sz="2400" b="1" i="1" smtClean="0">
                <a:solidFill>
                  <a:srgbClr val="0000FF"/>
                </a:solidFill>
              </a:rPr>
              <a:t>Những bức hình trên gợi cho em suy nghĩ gì? Hãy đưa ra giải pháp khắc phục tình trạng trên.</a:t>
            </a:r>
            <a:endParaRPr lang="en-US" altLang="en-US" sz="2400" b="1" i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nguồn lợi thủy sản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28860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492678" y="2150695"/>
            <a:ext cx="10570480" cy="1220307"/>
          </a:xfrm>
          <a:prstGeom prst="roundRect">
            <a:avLst/>
          </a:prstGeom>
          <a:solidFill>
            <a:schemeClr val="bg1"/>
          </a:solidFill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   Chứng minh rằng nước ta có nguồn lợi thủy sản rất dồi dào để phát triển ngành thủy sản nhưng cũng không ít khó khăn.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5192" t="22288" r="52690" b="31973"/>
          <a:stretch/>
        </p:blipFill>
        <p:spPr>
          <a:xfrm>
            <a:off x="423088" y="1370093"/>
            <a:ext cx="1000545" cy="1086608"/>
          </a:xfrm>
          <a:prstGeom prst="rect">
            <a:avLst/>
          </a:prstGeom>
        </p:spPr>
      </p:pic>
      <p:pic>
        <p:nvPicPr>
          <p:cNvPr id="12" name="Picture 11" descr="Image result for ÄÃ¡nh báº¯t thá»§y sáº£n">
            <a:extLst>
              <a:ext uri="{FF2B5EF4-FFF2-40B4-BE49-F238E27FC236}">
                <a16:creationId xmlns:a16="http://schemas.microsoft.com/office/drawing/2014/main" xmlns="" id="{50D02A53-F665-4757-B043-43BAC3C85A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985" y="3698543"/>
            <a:ext cx="4349760" cy="2905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Content Placeholder 29">
            <a:extLst>
              <a:ext uri="{FF2B5EF4-FFF2-40B4-BE49-F238E27FC236}">
                <a16:creationId xmlns:a16="http://schemas.microsoft.com/office/drawing/2014/main" xmlns="" id="{EF487BFE-6299-4AC3-8DCC-DB222A000E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06221" y="3557422"/>
            <a:ext cx="4707896" cy="3218243"/>
          </a:xfrm>
          <a:prstGeom prst="rect">
            <a:avLst/>
          </a:prstGeom>
        </p:spPr>
      </p:pic>
      <p:sp>
        <p:nvSpPr>
          <p:cNvPr id="16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Nguồn lợi thuỷ sản của nước ta rất phong phú, bao gồm cả thuỷ sản nước ngọt và nước mặn.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Cá nước ngọt có k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hoảng 544 loài, nhiều loài có giá trị kinh tế cao.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Các hệ thống sông có nguồn lợi thuỷ sản dồi dào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 sô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ng Hồng, sông Thái Bình, sông Đồng Nai, sông Cửu Long.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Thủy sản nước mặn: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2.000 loài cá, hàng trăm loài tôm, mực;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N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hiều loài có giá trị cao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cá ngừ đại dương, cá song, tôm hùm,...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85276" y="1487632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Bốn ngư trường trọng điểm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 và nhiều bãi tôm, bãi cá.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Tổng trữ lượng hải sản khoảng 4 triệu tấn, cho phép khai thác bền vững khoảng 1,5 triệu tấn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/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năm.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Hạn chế: n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guồn lợi thuỷ sản nội địa và ven bờ biển đang bị suy giảm do khai thác quá mức.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9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0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7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8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5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6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"/>
          <p:cNvGrpSpPr/>
          <p:nvPr/>
        </p:nvGrpSpPr>
        <p:grpSpPr>
          <a:xfrm>
            <a:off x="10089031" y="-58490"/>
            <a:ext cx="3590803" cy="6974979"/>
            <a:chOff x="0" y="0"/>
            <a:chExt cx="1418589" cy="2755547"/>
          </a:xfrm>
        </p:grpSpPr>
        <p:sp>
          <p:nvSpPr>
            <p:cNvPr id="6" name="Freeform 4"/>
            <p:cNvSpPr/>
            <p:nvPr/>
          </p:nvSpPr>
          <p:spPr>
            <a:xfrm>
              <a:off x="0" y="0"/>
              <a:ext cx="1418589" cy="2755547"/>
            </a:xfrm>
            <a:custGeom>
              <a:avLst/>
              <a:gdLst/>
              <a:ahLst/>
              <a:cxnLst/>
              <a:rect l="l" t="t" r="r" b="b"/>
              <a:pathLst>
                <a:path w="1418589" h="2755547">
                  <a:moveTo>
                    <a:pt x="143736" y="0"/>
                  </a:moveTo>
                  <a:lnTo>
                    <a:pt x="1274853" y="0"/>
                  </a:lnTo>
                  <a:cubicBezTo>
                    <a:pt x="1354236" y="0"/>
                    <a:pt x="1418589" y="64353"/>
                    <a:pt x="1418589" y="143736"/>
                  </a:cubicBezTo>
                  <a:lnTo>
                    <a:pt x="1418589" y="2611811"/>
                  </a:lnTo>
                  <a:cubicBezTo>
                    <a:pt x="1418589" y="2649932"/>
                    <a:pt x="1403446" y="2686492"/>
                    <a:pt x="1376490" y="2713448"/>
                  </a:cubicBezTo>
                  <a:cubicBezTo>
                    <a:pt x="1349534" y="2740403"/>
                    <a:pt x="1312974" y="2755547"/>
                    <a:pt x="1274853" y="2755547"/>
                  </a:cubicBezTo>
                  <a:lnTo>
                    <a:pt x="143736" y="2755547"/>
                  </a:lnTo>
                  <a:cubicBezTo>
                    <a:pt x="105615" y="2755547"/>
                    <a:pt x="69055" y="2740403"/>
                    <a:pt x="42099" y="2713448"/>
                  </a:cubicBezTo>
                  <a:cubicBezTo>
                    <a:pt x="15144" y="2686492"/>
                    <a:pt x="0" y="2649932"/>
                    <a:pt x="0" y="2611811"/>
                  </a:cubicBezTo>
                  <a:lnTo>
                    <a:pt x="0" y="143736"/>
                  </a:lnTo>
                  <a:cubicBezTo>
                    <a:pt x="0" y="105615"/>
                    <a:pt x="15144" y="69055"/>
                    <a:pt x="42099" y="42099"/>
                  </a:cubicBezTo>
                  <a:cubicBezTo>
                    <a:pt x="69055" y="15144"/>
                    <a:pt x="105615" y="0"/>
                    <a:pt x="143736" y="0"/>
                  </a:cubicBezTo>
                  <a:close/>
                </a:path>
              </a:pathLst>
            </a:custGeom>
            <a:solidFill>
              <a:srgbClr val="7BB401"/>
            </a:solidFill>
          </p:spPr>
        </p:sp>
        <p:sp>
          <p:nvSpPr>
            <p:cNvPr id="7" name="TextBox 5"/>
            <p:cNvSpPr txBox="1"/>
            <p:nvPr/>
          </p:nvSpPr>
          <p:spPr>
            <a:xfrm>
              <a:off x="0" y="-47625"/>
              <a:ext cx="1418589" cy="28031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8" name="Freeform 6"/>
          <p:cNvSpPr/>
          <p:nvPr/>
        </p:nvSpPr>
        <p:spPr>
          <a:xfrm rot="5400000" flipV="1">
            <a:off x="7569541" y="2026826"/>
            <a:ext cx="8629783" cy="3063573"/>
          </a:xfrm>
          <a:custGeom>
            <a:avLst/>
            <a:gdLst/>
            <a:ahLst/>
            <a:cxnLst/>
            <a:rect l="l" t="t" r="r" b="b"/>
            <a:pathLst>
              <a:path w="12944674" h="4595359">
                <a:moveTo>
                  <a:pt x="0" y="4595360"/>
                </a:moveTo>
                <a:lnTo>
                  <a:pt x="12944674" y="4595360"/>
                </a:lnTo>
                <a:lnTo>
                  <a:pt x="12944674" y="0"/>
                </a:lnTo>
                <a:lnTo>
                  <a:pt x="0" y="0"/>
                </a:lnTo>
                <a:lnTo>
                  <a:pt x="0" y="45953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14"/>
          <p:cNvGrpSpPr/>
          <p:nvPr/>
        </p:nvGrpSpPr>
        <p:grpSpPr>
          <a:xfrm>
            <a:off x="958117" y="2755481"/>
            <a:ext cx="6435512" cy="1118845"/>
            <a:chOff x="0" y="0"/>
            <a:chExt cx="640647" cy="111379"/>
          </a:xfrm>
        </p:grpSpPr>
        <p:sp>
          <p:nvSpPr>
            <p:cNvPr id="12" name="Freeform 15"/>
            <p:cNvSpPr/>
            <p:nvPr/>
          </p:nvSpPr>
          <p:spPr>
            <a:xfrm>
              <a:off x="0" y="0"/>
              <a:ext cx="640647" cy="111379"/>
            </a:xfrm>
            <a:custGeom>
              <a:avLst/>
              <a:gdLst/>
              <a:ahLst/>
              <a:cxnLst/>
              <a:rect l="l" t="t" r="r" b="b"/>
              <a:pathLst>
                <a:path w="640647" h="111379">
                  <a:moveTo>
                    <a:pt x="40902" y="0"/>
                  </a:moveTo>
                  <a:lnTo>
                    <a:pt x="599745" y="0"/>
                  </a:lnTo>
                  <a:cubicBezTo>
                    <a:pt x="610592" y="0"/>
                    <a:pt x="620996" y="4309"/>
                    <a:pt x="628667" y="11980"/>
                  </a:cubicBezTo>
                  <a:cubicBezTo>
                    <a:pt x="636337" y="19651"/>
                    <a:pt x="640647" y="30054"/>
                    <a:pt x="640647" y="40902"/>
                  </a:cubicBezTo>
                  <a:lnTo>
                    <a:pt x="640647" y="70477"/>
                  </a:lnTo>
                  <a:cubicBezTo>
                    <a:pt x="640647" y="93067"/>
                    <a:pt x="622334" y="111379"/>
                    <a:pt x="599745" y="111379"/>
                  </a:cubicBezTo>
                  <a:lnTo>
                    <a:pt x="40902" y="111379"/>
                  </a:lnTo>
                  <a:cubicBezTo>
                    <a:pt x="18312" y="111379"/>
                    <a:pt x="0" y="93067"/>
                    <a:pt x="0" y="70477"/>
                  </a:cubicBezTo>
                  <a:lnTo>
                    <a:pt x="0" y="40902"/>
                  </a:lnTo>
                  <a:cubicBezTo>
                    <a:pt x="0" y="18312"/>
                    <a:pt x="18312" y="0"/>
                    <a:pt x="40902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4" name="TextBox 16"/>
            <p:cNvSpPr txBox="1"/>
            <p:nvPr/>
          </p:nvSpPr>
          <p:spPr>
            <a:xfrm>
              <a:off x="0" y="-47625"/>
              <a:ext cx="640647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grpSp>
        <p:nvGrpSpPr>
          <p:cNvPr id="4" name="Group 17"/>
          <p:cNvGrpSpPr/>
          <p:nvPr/>
        </p:nvGrpSpPr>
        <p:grpSpPr>
          <a:xfrm>
            <a:off x="958117" y="4525899"/>
            <a:ext cx="7093099" cy="1118845"/>
            <a:chOff x="0" y="0"/>
            <a:chExt cx="706108" cy="111379"/>
          </a:xfrm>
        </p:grpSpPr>
        <p:sp>
          <p:nvSpPr>
            <p:cNvPr id="17" name="Freeform 18"/>
            <p:cNvSpPr/>
            <p:nvPr/>
          </p:nvSpPr>
          <p:spPr>
            <a:xfrm>
              <a:off x="0" y="0"/>
              <a:ext cx="706108" cy="111379"/>
            </a:xfrm>
            <a:custGeom>
              <a:avLst/>
              <a:gdLst/>
              <a:ahLst/>
              <a:cxnLst/>
              <a:rect l="l" t="t" r="r" b="b"/>
              <a:pathLst>
                <a:path w="706108" h="111379">
                  <a:moveTo>
                    <a:pt x="37110" y="0"/>
                  </a:moveTo>
                  <a:lnTo>
                    <a:pt x="668998" y="0"/>
                  </a:lnTo>
                  <a:cubicBezTo>
                    <a:pt x="678841" y="0"/>
                    <a:pt x="688280" y="3910"/>
                    <a:pt x="695239" y="10869"/>
                  </a:cubicBezTo>
                  <a:cubicBezTo>
                    <a:pt x="702199" y="17829"/>
                    <a:pt x="706108" y="27268"/>
                    <a:pt x="706108" y="37110"/>
                  </a:cubicBezTo>
                  <a:lnTo>
                    <a:pt x="706108" y="74269"/>
                  </a:lnTo>
                  <a:cubicBezTo>
                    <a:pt x="706108" y="84112"/>
                    <a:pt x="702199" y="93551"/>
                    <a:pt x="695239" y="100510"/>
                  </a:cubicBezTo>
                  <a:cubicBezTo>
                    <a:pt x="688280" y="107470"/>
                    <a:pt x="678841" y="111379"/>
                    <a:pt x="668998" y="111379"/>
                  </a:cubicBezTo>
                  <a:lnTo>
                    <a:pt x="37110" y="111379"/>
                  </a:lnTo>
                  <a:cubicBezTo>
                    <a:pt x="27268" y="111379"/>
                    <a:pt x="17829" y="107470"/>
                    <a:pt x="10869" y="100510"/>
                  </a:cubicBezTo>
                  <a:cubicBezTo>
                    <a:pt x="3910" y="93551"/>
                    <a:pt x="0" y="84112"/>
                    <a:pt x="0" y="74269"/>
                  </a:cubicBezTo>
                  <a:lnTo>
                    <a:pt x="0" y="37110"/>
                  </a:lnTo>
                  <a:cubicBezTo>
                    <a:pt x="0" y="27268"/>
                    <a:pt x="3910" y="17829"/>
                    <a:pt x="10869" y="10869"/>
                  </a:cubicBezTo>
                  <a:cubicBezTo>
                    <a:pt x="17829" y="3910"/>
                    <a:pt x="27268" y="0"/>
                    <a:pt x="37110" y="0"/>
                  </a:cubicBezTo>
                  <a:close/>
                </a:path>
              </a:pathLst>
            </a:custGeom>
            <a:solidFill>
              <a:srgbClr val="015438"/>
            </a:solidFill>
          </p:spPr>
        </p:sp>
        <p:sp>
          <p:nvSpPr>
            <p:cNvPr id="18" name="TextBox 19"/>
            <p:cNvSpPr txBox="1"/>
            <p:nvPr/>
          </p:nvSpPr>
          <p:spPr>
            <a:xfrm>
              <a:off x="0" y="-47625"/>
              <a:ext cx="706108" cy="1590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40"/>
                </a:lnSpc>
              </a:pPr>
              <a:endParaRPr/>
            </a:p>
          </p:txBody>
        </p:sp>
      </p:grpSp>
      <p:sp>
        <p:nvSpPr>
          <p:cNvPr id="19" name="Freeform 23"/>
          <p:cNvSpPr/>
          <p:nvPr/>
        </p:nvSpPr>
        <p:spPr>
          <a:xfrm>
            <a:off x="685801" y="2685084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4"/>
          <p:cNvSpPr/>
          <p:nvPr/>
        </p:nvSpPr>
        <p:spPr>
          <a:xfrm>
            <a:off x="685801" y="4455502"/>
            <a:ext cx="1259639" cy="1259639"/>
          </a:xfrm>
          <a:custGeom>
            <a:avLst/>
            <a:gdLst/>
            <a:ahLst/>
            <a:cxnLst/>
            <a:rect l="l" t="t" r="r" b="b"/>
            <a:pathLst>
              <a:path w="1889459" h="1889459">
                <a:moveTo>
                  <a:pt x="0" y="0"/>
                </a:moveTo>
                <a:lnTo>
                  <a:pt x="1889459" y="0"/>
                </a:lnTo>
                <a:lnTo>
                  <a:pt x="1889459" y="1889459"/>
                </a:lnTo>
                <a:lnTo>
                  <a:pt x="0" y="1889459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7"/>
          <p:cNvSpPr txBox="1"/>
          <p:nvPr/>
        </p:nvSpPr>
        <p:spPr>
          <a:xfrm>
            <a:off x="2047164" y="3037689"/>
            <a:ext cx="5117911" cy="5129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khai thác 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762189" y="1700759"/>
            <a:ext cx="6239377" cy="669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66"/>
              </a:lnSpc>
              <a:spcBef>
                <a:spcPct val="0"/>
              </a:spcBef>
            </a:pPr>
            <a:r>
              <a:rPr lang="en-US" sz="5300" b="1" spc="-384" smtClean="0">
                <a:solidFill>
                  <a:srgbClr val="141414"/>
                </a:solidFill>
              </a:rPr>
              <a:t>THẢO LUẬN NHÓM</a:t>
            </a:r>
            <a:endParaRPr lang="en-US" sz="5300" b="1" spc="-384">
              <a:solidFill>
                <a:srgbClr val="141414"/>
              </a:solidFill>
            </a:endParaRPr>
          </a:p>
        </p:txBody>
      </p:sp>
      <p:sp>
        <p:nvSpPr>
          <p:cNvPr id="23" name="TextBox 29"/>
          <p:cNvSpPr txBox="1"/>
          <p:nvPr/>
        </p:nvSpPr>
        <p:spPr>
          <a:xfrm>
            <a:off x="2068835" y="4552342"/>
            <a:ext cx="5683092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001"/>
              </a:lnSpc>
            </a:pPr>
            <a:r>
              <a:rPr lang="en-US" sz="3000" b="1" smtClean="0">
                <a:solidFill>
                  <a:srgbClr val="FFFFFF"/>
                </a:solidFill>
              </a:rPr>
              <a:t>Tìm hiểu về nuôi trồng và xuất khẩuthủy sản</a:t>
            </a:r>
            <a:endParaRPr lang="en-US" sz="30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68741" y="2770507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1,3</a:t>
            </a:r>
            <a:endParaRPr lang="en-US" sz="3000"/>
          </a:p>
        </p:txBody>
      </p:sp>
      <p:sp>
        <p:nvSpPr>
          <p:cNvPr id="25" name="TextBox 24"/>
          <p:cNvSpPr txBox="1"/>
          <p:nvPr/>
        </p:nvSpPr>
        <p:spPr>
          <a:xfrm>
            <a:off x="752901" y="4601611"/>
            <a:ext cx="12828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smtClean="0">
                <a:solidFill>
                  <a:srgbClr val="FFFFFF"/>
                </a:solidFill>
              </a:rPr>
              <a:t>Nhóm 2,4</a:t>
            </a:r>
            <a:endParaRPr lang="en-US" sz="3000"/>
          </a:p>
        </p:txBody>
      </p:sp>
      <p:sp>
        <p:nvSpPr>
          <p:cNvPr id="26" name="Freeform 13"/>
          <p:cNvSpPr/>
          <p:nvPr/>
        </p:nvSpPr>
        <p:spPr>
          <a:xfrm>
            <a:off x="7765576" y="2060812"/>
            <a:ext cx="2268383" cy="4301197"/>
          </a:xfrm>
          <a:custGeom>
            <a:avLst/>
            <a:gdLst/>
            <a:ahLst/>
            <a:cxnLst/>
            <a:rect l="l" t="t" r="r" b="b"/>
            <a:pathLst>
              <a:path w="5650172" h="8714987">
                <a:moveTo>
                  <a:pt x="0" y="0"/>
                </a:moveTo>
                <a:lnTo>
                  <a:pt x="5650173" y="0"/>
                </a:lnTo>
                <a:lnTo>
                  <a:pt x="5650173" y="8714986"/>
                </a:lnTo>
                <a:lnTo>
                  <a:pt x="0" y="871498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 r="-54629"/>
            </a:stretch>
          </a:blipFill>
        </p:spPr>
      </p:sp>
      <p:pic>
        <p:nvPicPr>
          <p:cNvPr id="31" name="Picture 2" descr="C:\Users\Administrator\Desktop\Ảnh GS 9\blobid1-171421843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17209" y="3399756"/>
            <a:ext cx="6743900" cy="3286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Rectangle: Rounded Corners 7">
            <a:extLst>
              <a:ext uri="{FF2B5EF4-FFF2-40B4-BE49-F238E27FC236}">
                <a16:creationId xmlns:a16="http://schemas.microsoft.com/office/drawing/2014/main" xmlns="" id="{83943E22-6FC5-4857-96F1-DB4BDF369685}"/>
              </a:ext>
            </a:extLst>
          </p:cNvPr>
          <p:cNvSpPr/>
          <p:nvPr/>
        </p:nvSpPr>
        <p:spPr>
          <a:xfrm>
            <a:off x="702480" y="2191961"/>
            <a:ext cx="8763348" cy="1218918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Nhận xét sự thay đổi tỉ trọng GTSX ngành thủy sản năm 2021 so với năm 2010. </a:t>
            </a:r>
            <a:r>
              <a:rPr lang="en-US" altLang="en-US" sz="26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Sự thay đổi này nói lên điều gì?</a:t>
            </a:r>
            <a:endParaRPr lang="vi-VN" sz="2600" b="1" i="1" dirty="0">
              <a:solidFill>
                <a:srgbClr val="0000FF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/>
          </a:blip>
          <a:srcRect l="5192" t="22288" r="52690" b="31973"/>
          <a:stretch/>
        </p:blipFill>
        <p:spPr>
          <a:xfrm>
            <a:off x="387694" y="1430137"/>
            <a:ext cx="1000675" cy="108635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75416" y="5591891"/>
            <a:ext cx="4571800" cy="1153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300" b="1" smtClean="0">
                <a:solidFill>
                  <a:srgbClr val="0000FF"/>
                </a:solidFill>
                <a:latin typeface="Calibri" pitchFamily="34" charset="0"/>
                <a:cs typeface="Calibri" pitchFamily="34" charset="0"/>
              </a:rPr>
              <a:t>CƠ CẤU NGÀNH NÔNG NGHIỆP, LÂM NGHIỆP VÀ THUỶ SẢN NƯỚC TA NĂM 2010 VÀ NĂM 2021</a:t>
            </a:r>
            <a:endParaRPr lang="en-US" sz="2300" b="1">
              <a:solidFill>
                <a:srgbClr val="0000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32" grpId="0" animBg="1"/>
      <p:bldP spid="32" grpId="1" animBg="1"/>
      <p:bldP spid="34" grpId="0"/>
      <p:bldP spid="3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B817379C-DAEE-4A26-B7E8-B157AAEC6C14}"/>
              </a:ext>
            </a:extLst>
          </p:cNvPr>
          <p:cNvCxnSpPr/>
          <p:nvPr/>
        </p:nvCxnSpPr>
        <p:spPr>
          <a:xfrm>
            <a:off x="87090" y="574269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7">
            <a:extLst>
              <a:ext uri="{FF2B5EF4-FFF2-40B4-BE49-F238E27FC236}">
                <a16:creationId xmlns="" xmlns:a16="http://schemas.microsoft.com/office/drawing/2014/main" id="{83943E22-6FC5-4857-96F1-DB4BDF369685}"/>
              </a:ext>
            </a:extLst>
          </p:cNvPr>
          <p:cNvSpPr/>
          <p:nvPr/>
        </p:nvSpPr>
        <p:spPr>
          <a:xfrm>
            <a:off x="702481" y="2314793"/>
            <a:ext cx="4936260" cy="2627675"/>
          </a:xfrm>
          <a:prstGeom prst="roundRect">
            <a:avLst/>
          </a:prstGeom>
          <a:noFill/>
          <a:ln w="12700">
            <a:solidFill>
              <a:srgbClr val="0000FF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2661796"/>
                      <a:gd name="connsiteY0" fmla="*/ 152939 h 917613"/>
                      <a:gd name="connsiteX1" fmla="*/ 152939 w 2661796"/>
                      <a:gd name="connsiteY1" fmla="*/ 0 h 917613"/>
                      <a:gd name="connsiteX2" fmla="*/ 694800 w 2661796"/>
                      <a:gd name="connsiteY2" fmla="*/ 0 h 917613"/>
                      <a:gd name="connsiteX3" fmla="*/ 1283780 w 2661796"/>
                      <a:gd name="connsiteY3" fmla="*/ 0 h 917613"/>
                      <a:gd name="connsiteX4" fmla="*/ 1825641 w 2661796"/>
                      <a:gd name="connsiteY4" fmla="*/ 0 h 917613"/>
                      <a:gd name="connsiteX5" fmla="*/ 2508857 w 2661796"/>
                      <a:gd name="connsiteY5" fmla="*/ 0 h 917613"/>
                      <a:gd name="connsiteX6" fmla="*/ 2661796 w 2661796"/>
                      <a:gd name="connsiteY6" fmla="*/ 152939 h 917613"/>
                      <a:gd name="connsiteX7" fmla="*/ 2661796 w 2661796"/>
                      <a:gd name="connsiteY7" fmla="*/ 458807 h 917613"/>
                      <a:gd name="connsiteX8" fmla="*/ 2661796 w 2661796"/>
                      <a:gd name="connsiteY8" fmla="*/ 764674 h 917613"/>
                      <a:gd name="connsiteX9" fmla="*/ 2508857 w 2661796"/>
                      <a:gd name="connsiteY9" fmla="*/ 917613 h 917613"/>
                      <a:gd name="connsiteX10" fmla="*/ 1943437 w 2661796"/>
                      <a:gd name="connsiteY10" fmla="*/ 917613 h 917613"/>
                      <a:gd name="connsiteX11" fmla="*/ 1425135 w 2661796"/>
                      <a:gd name="connsiteY11" fmla="*/ 917613 h 917613"/>
                      <a:gd name="connsiteX12" fmla="*/ 812596 w 2661796"/>
                      <a:gd name="connsiteY12" fmla="*/ 917613 h 917613"/>
                      <a:gd name="connsiteX13" fmla="*/ 152939 w 2661796"/>
                      <a:gd name="connsiteY13" fmla="*/ 917613 h 917613"/>
                      <a:gd name="connsiteX14" fmla="*/ 0 w 2661796"/>
                      <a:gd name="connsiteY14" fmla="*/ 764674 h 917613"/>
                      <a:gd name="connsiteX15" fmla="*/ 0 w 2661796"/>
                      <a:gd name="connsiteY15" fmla="*/ 446572 h 917613"/>
                      <a:gd name="connsiteX16" fmla="*/ 0 w 2661796"/>
                      <a:gd name="connsiteY16" fmla="*/ 152939 h 9176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661796" h="917613" fill="none" extrusionOk="0">
                        <a:moveTo>
                          <a:pt x="0" y="152939"/>
                        </a:moveTo>
                        <a:cubicBezTo>
                          <a:pt x="-1081" y="70405"/>
                          <a:pt x="87221" y="13931"/>
                          <a:pt x="152939" y="0"/>
                        </a:cubicBezTo>
                        <a:cubicBezTo>
                          <a:pt x="398603" y="-38239"/>
                          <a:pt x="461848" y="32783"/>
                          <a:pt x="694800" y="0"/>
                        </a:cubicBezTo>
                        <a:cubicBezTo>
                          <a:pt x="927752" y="-32783"/>
                          <a:pt x="1033727" y="54143"/>
                          <a:pt x="1283780" y="0"/>
                        </a:cubicBezTo>
                        <a:cubicBezTo>
                          <a:pt x="1533833" y="-54143"/>
                          <a:pt x="1593305" y="5845"/>
                          <a:pt x="1825641" y="0"/>
                        </a:cubicBezTo>
                        <a:cubicBezTo>
                          <a:pt x="2057977" y="-5845"/>
                          <a:pt x="2312640" y="14610"/>
                          <a:pt x="2508857" y="0"/>
                        </a:cubicBezTo>
                        <a:cubicBezTo>
                          <a:pt x="2580287" y="-738"/>
                          <a:pt x="2667267" y="73183"/>
                          <a:pt x="2661796" y="152939"/>
                        </a:cubicBezTo>
                        <a:cubicBezTo>
                          <a:pt x="2681022" y="279836"/>
                          <a:pt x="2634696" y="326526"/>
                          <a:pt x="2661796" y="458807"/>
                        </a:cubicBezTo>
                        <a:cubicBezTo>
                          <a:pt x="2688896" y="591088"/>
                          <a:pt x="2641859" y="634669"/>
                          <a:pt x="2661796" y="764674"/>
                        </a:cubicBezTo>
                        <a:cubicBezTo>
                          <a:pt x="2661200" y="836772"/>
                          <a:pt x="2612434" y="929653"/>
                          <a:pt x="2508857" y="917613"/>
                        </a:cubicBezTo>
                        <a:cubicBezTo>
                          <a:pt x="2242118" y="968541"/>
                          <a:pt x="2181100" y="862707"/>
                          <a:pt x="1943437" y="917613"/>
                        </a:cubicBezTo>
                        <a:cubicBezTo>
                          <a:pt x="1705774" y="972519"/>
                          <a:pt x="1565789" y="904415"/>
                          <a:pt x="1425135" y="917613"/>
                        </a:cubicBezTo>
                        <a:cubicBezTo>
                          <a:pt x="1284481" y="930811"/>
                          <a:pt x="942571" y="911370"/>
                          <a:pt x="812596" y="917613"/>
                        </a:cubicBezTo>
                        <a:cubicBezTo>
                          <a:pt x="682621" y="923856"/>
                          <a:pt x="369653" y="912507"/>
                          <a:pt x="152939" y="917613"/>
                        </a:cubicBezTo>
                        <a:cubicBezTo>
                          <a:pt x="60825" y="921902"/>
                          <a:pt x="1376" y="852869"/>
                          <a:pt x="0" y="764674"/>
                        </a:cubicBezTo>
                        <a:cubicBezTo>
                          <a:pt x="-6126" y="648058"/>
                          <a:pt x="2604" y="572022"/>
                          <a:pt x="0" y="446572"/>
                        </a:cubicBezTo>
                        <a:cubicBezTo>
                          <a:pt x="-2604" y="321122"/>
                          <a:pt x="16209" y="280899"/>
                          <a:pt x="0" y="152939"/>
                        </a:cubicBezTo>
                        <a:close/>
                      </a:path>
                      <a:path w="2661796" h="917613" stroke="0" extrusionOk="0">
                        <a:moveTo>
                          <a:pt x="0" y="152939"/>
                        </a:moveTo>
                        <a:cubicBezTo>
                          <a:pt x="-8854" y="63011"/>
                          <a:pt x="48196" y="7610"/>
                          <a:pt x="152939" y="0"/>
                        </a:cubicBezTo>
                        <a:cubicBezTo>
                          <a:pt x="416898" y="-32481"/>
                          <a:pt x="570706" y="29376"/>
                          <a:pt x="789037" y="0"/>
                        </a:cubicBezTo>
                        <a:cubicBezTo>
                          <a:pt x="1007368" y="-29376"/>
                          <a:pt x="1117390" y="64254"/>
                          <a:pt x="1354457" y="0"/>
                        </a:cubicBezTo>
                        <a:cubicBezTo>
                          <a:pt x="1591524" y="-64254"/>
                          <a:pt x="1748846" y="5960"/>
                          <a:pt x="1896318" y="0"/>
                        </a:cubicBezTo>
                        <a:cubicBezTo>
                          <a:pt x="2043790" y="-5960"/>
                          <a:pt x="2377684" y="4146"/>
                          <a:pt x="2508857" y="0"/>
                        </a:cubicBezTo>
                        <a:cubicBezTo>
                          <a:pt x="2600389" y="-14541"/>
                          <a:pt x="2657299" y="67784"/>
                          <a:pt x="2661796" y="152939"/>
                        </a:cubicBezTo>
                        <a:cubicBezTo>
                          <a:pt x="2691575" y="237326"/>
                          <a:pt x="2650134" y="328976"/>
                          <a:pt x="2661796" y="458807"/>
                        </a:cubicBezTo>
                        <a:cubicBezTo>
                          <a:pt x="2673458" y="588638"/>
                          <a:pt x="2661536" y="649364"/>
                          <a:pt x="2661796" y="764674"/>
                        </a:cubicBezTo>
                        <a:cubicBezTo>
                          <a:pt x="2680473" y="853631"/>
                          <a:pt x="2577797" y="915102"/>
                          <a:pt x="2508857" y="917613"/>
                        </a:cubicBezTo>
                        <a:cubicBezTo>
                          <a:pt x="2379364" y="930554"/>
                          <a:pt x="2189507" y="872109"/>
                          <a:pt x="1919878" y="917613"/>
                        </a:cubicBezTo>
                        <a:cubicBezTo>
                          <a:pt x="1650249" y="963117"/>
                          <a:pt x="1554653" y="872396"/>
                          <a:pt x="1354457" y="917613"/>
                        </a:cubicBezTo>
                        <a:cubicBezTo>
                          <a:pt x="1154261" y="962830"/>
                          <a:pt x="891919" y="877402"/>
                          <a:pt x="718359" y="917613"/>
                        </a:cubicBezTo>
                        <a:cubicBezTo>
                          <a:pt x="544799" y="957824"/>
                          <a:pt x="398398" y="915160"/>
                          <a:pt x="152939" y="917613"/>
                        </a:cubicBezTo>
                        <a:cubicBezTo>
                          <a:pt x="63271" y="918467"/>
                          <a:pt x="-9992" y="842246"/>
                          <a:pt x="0" y="764674"/>
                        </a:cubicBezTo>
                        <a:cubicBezTo>
                          <a:pt x="-15499" y="665822"/>
                          <a:pt x="14294" y="566461"/>
                          <a:pt x="0" y="452689"/>
                        </a:cubicBezTo>
                        <a:cubicBezTo>
                          <a:pt x="-14294" y="338917"/>
                          <a:pt x="26070" y="218306"/>
                          <a:pt x="0" y="152939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just">
              <a:lnSpc>
                <a:spcPct val="130000"/>
              </a:lnSpc>
            </a:pPr>
            <a:r>
              <a:rPr lang="en-US" altLang="en-US" sz="30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   Nhận xét sự thay đổi qui mô và cơ cấu sản lượng thủy sản của nước ta, giai đoạn 2012 - 2021.</a:t>
            </a:r>
            <a:endParaRPr lang="vi-VN" sz="3000" b="1" i="1" dirty="0">
              <a:solidFill>
                <a:srgbClr val="0000FF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04A8784-7D1E-4B40-830D-706D02A3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/>
          </a:blip>
          <a:srcRect l="5192" t="22288" r="52690" b="31973"/>
          <a:stretch/>
        </p:blipFill>
        <p:spPr>
          <a:xfrm>
            <a:off x="387695" y="1552969"/>
            <a:ext cx="1000675" cy="108635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pic>
        <p:nvPicPr>
          <p:cNvPr id="1026" name="Picture 2" descr="C:\Users\Administrator\Desktop\Ảnh GS 9\z5646246315639_6ba18ed1f741ca3d6523cabc445e058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5100" y="2702257"/>
            <a:ext cx="5802917" cy="3829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0"/>
          <p:cNvSpPr txBox="1"/>
          <p:nvPr/>
        </p:nvSpPr>
        <p:spPr>
          <a:xfrm>
            <a:off x="500004" y="1580835"/>
            <a:ext cx="11473632" cy="249856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Giai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đoạn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2010 - 2021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lượng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 nước</a:t>
            </a:r>
            <a:r>
              <a:rPr kumimoji="0" lang="en-US" sz="2900" b="1" i="0" u="none" strike="noStrike" kern="1200" cap="none" spc="0" normalizeH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ta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liên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tục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,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trong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đó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2,15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1,8 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+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thác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tăng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1,46 triệu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tấn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(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gấp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 </a:t>
            </a:r>
            <a:r>
              <a:rPr kumimoji="0" lang="en-US" sz="29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1,6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lần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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Thủy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sản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nuôi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trồng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tăng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nhanh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hơn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khai</a:t>
            </a:r>
            <a:r>
              <a: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r>
              <a:rPr kumimoji="0" lang="en-US" sz="2900" b="1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thác</a:t>
            </a:r>
            <a:r>
              <a:rPr kumimoji="0" lang="en-US" sz="2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Lato 1 Bold" panose="020B0604020202020204" charset="0"/>
                <a:sym typeface="Wingdings" panose="05000000000000000000" pitchFamily="2" charset="2"/>
              </a:rPr>
              <a:t>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Lato 1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8298974" y="610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29896" y="3886095"/>
            <a:ext cx="11505638" cy="2769348"/>
          </a:xfrm>
          <a:prstGeom prst="rect">
            <a:avLst/>
          </a:prstGeom>
          <a:ln w="57150">
            <a:solidFill>
              <a:srgbClr val="00B050"/>
            </a:solidFill>
            <a:prstDash val="dashDot"/>
          </a:ln>
        </p:spPr>
        <p:txBody>
          <a:bodyPr wrap="square" lIns="0" tIns="0" rIns="0" bIns="0" rtlCol="0" anchor="t">
            <a:spAutoFit/>
          </a:bodyPr>
          <a:lstStyle/>
          <a:p>
            <a:pPr defTabSz="609539">
              <a:lnSpc>
                <a:spcPts val="3618"/>
              </a:lnSpc>
              <a:defRPr/>
            </a:pPr>
            <a:r>
              <a:rPr lang="en-US" sz="3000" b="1" smtClean="0">
                <a:solidFill>
                  <a:srgbClr val="000000"/>
                </a:solidFill>
              </a:rPr>
              <a:t>Nuôi trồng 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err="1">
                <a:solidFill>
                  <a:srgbClr val="000000"/>
                </a:solidFill>
              </a:rPr>
              <a:t>sản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nhiều hơn và tăng nhanh hơn  </a:t>
            </a:r>
            <a:r>
              <a:rPr lang="en-US" sz="3000" b="1" dirty="0" err="1">
                <a:solidFill>
                  <a:srgbClr val="000000"/>
                </a:solidFill>
              </a:rPr>
              <a:t>khai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vì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Đáp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ứng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tốt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hơn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cầu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của</a:t>
            </a:r>
            <a:r>
              <a:rPr lang="en-US" sz="3000" b="1" dirty="0">
                <a:solidFill>
                  <a:srgbClr val="000000"/>
                </a:solidFill>
              </a:rPr>
              <a:t> con </a:t>
            </a:r>
            <a:r>
              <a:rPr lang="en-US" sz="3000" b="1" dirty="0" err="1">
                <a:solidFill>
                  <a:srgbClr val="000000"/>
                </a:solidFill>
              </a:rPr>
              <a:t>người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dirty="0" err="1">
                <a:solidFill>
                  <a:srgbClr val="C00000"/>
                </a:solidFill>
              </a:rPr>
              <a:t>Chủ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động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nguyên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liệu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các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nhà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máy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chế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biến</a:t>
            </a:r>
            <a:r>
              <a:rPr lang="en-US" sz="3000" b="1" dirty="0">
                <a:solidFill>
                  <a:srgbClr val="000000"/>
                </a:solidFill>
              </a:rPr>
              <a:t>; </a:t>
            </a:r>
            <a:r>
              <a:rPr lang="en-US" sz="3000" b="1" dirty="0" err="1">
                <a:solidFill>
                  <a:srgbClr val="000000"/>
                </a:solidFill>
              </a:rPr>
              <a:t>thời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gian</a:t>
            </a:r>
            <a:r>
              <a:rPr lang="en-US" sz="3000" b="1" dirty="0">
                <a:solidFill>
                  <a:srgbClr val="000000"/>
                </a:solidFill>
              </a:rPr>
              <a:t>/ </a:t>
            </a:r>
            <a:r>
              <a:rPr lang="en-US" sz="3000" b="1" dirty="0" err="1">
                <a:solidFill>
                  <a:srgbClr val="000000"/>
                </a:solidFill>
              </a:rPr>
              <a:t>chủng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loại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xuất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bán</a:t>
            </a:r>
            <a:endParaRPr lang="en-US" sz="3000" b="1" dirty="0">
              <a:solidFill>
                <a:srgbClr val="000000"/>
              </a:solidFill>
            </a:endParaRPr>
          </a:p>
          <a:p>
            <a:pPr marL="449043" lvl="1" indent="-224522" defTabSz="609539">
              <a:lnSpc>
                <a:spcPts val="3618"/>
              </a:lnSpc>
              <a:buFont typeface="Arial"/>
              <a:buChar char="•"/>
              <a:defRPr/>
            </a:pPr>
            <a:r>
              <a:rPr lang="en-US" sz="3000" b="1" err="1">
                <a:solidFill>
                  <a:srgbClr val="000000"/>
                </a:solidFill>
              </a:rPr>
              <a:t>Nước</a:t>
            </a:r>
            <a:r>
              <a:rPr lang="en-US" sz="3000" b="1">
                <a:solidFill>
                  <a:srgbClr val="000000"/>
                </a:solidFill>
              </a:rPr>
              <a:t> </a:t>
            </a:r>
            <a:r>
              <a:rPr lang="en-US" sz="3000" b="1" smtClean="0">
                <a:solidFill>
                  <a:srgbClr val="000000"/>
                </a:solidFill>
              </a:rPr>
              <a:t>ta </a:t>
            </a:r>
            <a:r>
              <a:rPr lang="en-US" sz="3000" b="1" dirty="0" err="1">
                <a:solidFill>
                  <a:srgbClr val="000000"/>
                </a:solidFill>
              </a:rPr>
              <a:t>có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nhiều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điều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C00000"/>
                </a:solidFill>
              </a:rPr>
              <a:t>kiện</a:t>
            </a:r>
            <a:r>
              <a:rPr lang="en-US" sz="3000" b="1" dirty="0">
                <a:solidFill>
                  <a:srgbClr val="C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để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phát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triển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ngành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thủy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sản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nuôi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trồng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</a:p>
          <a:p>
            <a:pPr defTabSz="609539">
              <a:lnSpc>
                <a:spcPts val="3618"/>
              </a:lnSpc>
              <a:defRPr/>
            </a:pPr>
            <a:r>
              <a:rPr lang="en-US" sz="3000" b="1" dirty="0">
                <a:solidFill>
                  <a:srgbClr val="000000"/>
                </a:solidFill>
              </a:rPr>
              <a:t>(</a:t>
            </a:r>
            <a:r>
              <a:rPr lang="en-US" sz="3000" b="1" dirty="0" err="1">
                <a:solidFill>
                  <a:srgbClr val="000000"/>
                </a:solidFill>
              </a:rPr>
              <a:t>diện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tích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mặt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nước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lao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động</a:t>
            </a:r>
            <a:r>
              <a:rPr lang="en-US" sz="3000" b="1" dirty="0">
                <a:solidFill>
                  <a:srgbClr val="000000"/>
                </a:solidFill>
              </a:rPr>
              <a:t>, </a:t>
            </a:r>
            <a:r>
              <a:rPr lang="en-US" sz="3000" b="1" dirty="0" err="1">
                <a:solidFill>
                  <a:srgbClr val="000000"/>
                </a:solidFill>
              </a:rPr>
              <a:t>thị</a:t>
            </a:r>
            <a:r>
              <a:rPr lang="en-US" sz="3000" b="1" dirty="0">
                <a:solidFill>
                  <a:srgbClr val="000000"/>
                </a:solidFill>
              </a:rPr>
              <a:t> </a:t>
            </a:r>
            <a:r>
              <a:rPr lang="en-US" sz="3000" b="1" dirty="0" err="1">
                <a:solidFill>
                  <a:srgbClr val="000000"/>
                </a:solidFill>
              </a:rPr>
              <a:t>trường</a:t>
            </a:r>
            <a:r>
              <a:rPr lang="en-US" sz="3000" b="1" dirty="0">
                <a:solidFill>
                  <a:srgbClr val="000000"/>
                </a:solidFill>
              </a:rPr>
              <a:t>….) </a:t>
            </a:r>
          </a:p>
        </p:txBody>
      </p:sp>
      <p:sp>
        <p:nvSpPr>
          <p:cNvPr id="15" name="Freeform 15"/>
          <p:cNvSpPr/>
          <p:nvPr/>
        </p:nvSpPr>
        <p:spPr>
          <a:xfrm>
            <a:off x="8400573" y="162619"/>
            <a:ext cx="3559858" cy="3559859"/>
          </a:xfrm>
          <a:custGeom>
            <a:avLst/>
            <a:gdLst/>
            <a:ahLst/>
            <a:cxnLst/>
            <a:rect l="l" t="t" r="r" b="b"/>
            <a:pathLst>
              <a:path w="5339788" h="5339788">
                <a:moveTo>
                  <a:pt x="0" y="0"/>
                </a:moveTo>
                <a:lnTo>
                  <a:pt x="5339788" y="0"/>
                </a:lnTo>
                <a:lnTo>
                  <a:pt x="5339788" y="5339788"/>
                </a:lnTo>
                <a:lnTo>
                  <a:pt x="0" y="5339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96DAC541-7B7A-43D3-8B79-37D633B846F1}">
                  <asvg:svgBlip xmlns="" xmlns:asvg="http://schemas.microsoft.com/office/drawing/2016/SVG/main" r:embed="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/>
          </a:p>
        </p:txBody>
      </p:sp>
      <p:sp>
        <p:nvSpPr>
          <p:cNvPr id="18" name="Oval Callout 17"/>
          <p:cNvSpPr/>
          <p:nvPr/>
        </p:nvSpPr>
        <p:spPr>
          <a:xfrm>
            <a:off x="6553260" y="467531"/>
            <a:ext cx="5320751" cy="2966725"/>
          </a:xfrm>
          <a:prstGeom prst="wedgeEllipseCallout">
            <a:avLst>
              <a:gd name="adj1" fmla="val 2511"/>
              <a:gd name="adj2" fmla="val 54120"/>
            </a:avLst>
          </a:prstGeom>
          <a:solidFill>
            <a:srgbClr val="2E841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3000" b="1">
              <a:solidFill>
                <a:prstClr val="white"/>
              </a:solidFill>
            </a:endParaRPr>
          </a:p>
        </p:txBody>
      </p:sp>
      <p:sp>
        <p:nvSpPr>
          <p:cNvPr id="19" name="TextBox 11"/>
          <p:cNvSpPr txBox="1"/>
          <p:nvPr/>
        </p:nvSpPr>
        <p:spPr>
          <a:xfrm rot="-802800">
            <a:off x="6919806" y="875853"/>
            <a:ext cx="4485837" cy="2307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dirty="0">
                <a:solidFill>
                  <a:prstClr val="white"/>
                </a:solidFill>
              </a:rPr>
              <a:t>T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ại sao </a:t>
            </a:r>
          </a:p>
          <a:p>
            <a:pPr algn="ctr" defTabSz="609539">
              <a:defRPr/>
            </a:pP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nuôi trồng của nước ta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nhiều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và </a:t>
            </a:r>
            <a:r>
              <a:rPr lang="vi-VN" sz="3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tăng nhanh hơn </a:t>
            </a:r>
            <a:r>
              <a:rPr lang="vi-VN" sz="30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ngành khai thác?</a:t>
            </a:r>
          </a:p>
          <a:p>
            <a:pPr algn="ctr" defTabSz="609539">
              <a:defRPr/>
            </a:pPr>
            <a:endParaRPr lang="vi-VN" sz="3000" b="1" dirty="0">
              <a:solidFill>
                <a:prstClr val="white"/>
              </a:solidFill>
            </a:endParaRPr>
          </a:p>
        </p:txBody>
      </p:sp>
      <p:sp>
        <p:nvSpPr>
          <p:cNvPr id="23" name="Freeform 6"/>
          <p:cNvSpPr/>
          <p:nvPr/>
        </p:nvSpPr>
        <p:spPr>
          <a:xfrm>
            <a:off x="380256" y="381705"/>
            <a:ext cx="5728721" cy="3123477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22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 animBg="1"/>
      <p:bldP spid="19" grpId="0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59C16C-809F-4380-AAAD-0A3A9D2473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49" y="56356"/>
            <a:ext cx="12134851" cy="100064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US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 TÀI TRÍ TUỆ</a:t>
            </a:r>
            <a:endParaRPr lang="en-US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A06D44-E3E5-4161-9F7A-C42AF5340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" y="1223804"/>
            <a:ext cx="5842908" cy="5416481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Quan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sát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các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hình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và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cho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biết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,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từng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loại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của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ngành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nông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smtClean="0">
                <a:solidFill>
                  <a:srgbClr val="000099"/>
                </a:solidFill>
                <a:cs typeface="Arial" panose="020B0604020202020204" pitchFamily="34" charset="0"/>
              </a:rPr>
              <a:t>nghiệp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Mỗi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cá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nhân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chỉ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nói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tên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1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sản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phẩm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  <a:spcAft>
                <a:spcPts val="600"/>
              </a:spcAft>
            </a:pP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Trả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lời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đúng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r>
              <a:rPr lang="en-US" sz="3500" b="1" i="1" dirty="0" err="1">
                <a:solidFill>
                  <a:srgbClr val="000099"/>
                </a:solidFill>
                <a:cs typeface="Arial" panose="020B0604020202020204" pitchFamily="34" charset="0"/>
              </a:rPr>
              <a:t>sẽ</a:t>
            </a:r>
            <a:r>
              <a:rPr lang="en-US" sz="3500" b="1" i="1" dirty="0">
                <a:solidFill>
                  <a:srgbClr val="000099"/>
                </a:solidFill>
                <a:cs typeface="Arial" panose="020B0604020202020204" pitchFamily="34" charset="0"/>
              </a:rPr>
              <a:t> +1 </a:t>
            </a:r>
            <a:r>
              <a:rPr lang="en-US" sz="3500" b="1" i="1" err="1">
                <a:solidFill>
                  <a:srgbClr val="000099"/>
                </a:solidFill>
                <a:cs typeface="Arial" panose="020B0604020202020204" pitchFamily="34" charset="0"/>
              </a:rPr>
              <a:t>điểm</a:t>
            </a:r>
            <a:r>
              <a:rPr lang="en-US" sz="3500" b="1" i="1">
                <a:solidFill>
                  <a:srgbClr val="000099"/>
                </a:solidFill>
                <a:cs typeface="Arial" panose="020B0604020202020204" pitchFamily="34" charset="0"/>
              </a:rPr>
              <a:t> </a:t>
            </a:r>
            <a:endParaRPr lang="en-US" sz="3500" b="1" i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 descr="Image result for Má»c nhÄ©">
            <a:extLst>
              <a:ext uri="{FF2B5EF4-FFF2-40B4-BE49-F238E27FC236}">
                <a16:creationId xmlns="" xmlns:a16="http://schemas.microsoft.com/office/drawing/2014/main" id="{8FD77BA0-9F60-40E7-AA7F-040FA705E2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223803"/>
            <a:ext cx="5842908" cy="541648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22" name="Picture 21" descr="Image result for MÄng tre">
            <a:extLst>
              <a:ext uri="{FF2B5EF4-FFF2-40B4-BE49-F238E27FC236}">
                <a16:creationId xmlns="" xmlns:a16="http://schemas.microsoft.com/office/drawing/2014/main" id="{F2C7BAE1-9675-4F3E-A1CF-5200A3106B9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223803"/>
            <a:ext cx="5871482" cy="5416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Image result for náº¥m má»i">
            <a:extLst>
              <a:ext uri="{FF2B5EF4-FFF2-40B4-BE49-F238E27FC236}">
                <a16:creationId xmlns="" xmlns:a16="http://schemas.microsoft.com/office/drawing/2014/main" id="{174AE0E5-701B-458E-86F9-0A83B3EE46C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5"/>
            <a:ext cx="5842908" cy="548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Image result for Máº­t ong rá»«ng">
            <a:extLst>
              <a:ext uri="{FF2B5EF4-FFF2-40B4-BE49-F238E27FC236}">
                <a16:creationId xmlns="" xmlns:a16="http://schemas.microsoft.com/office/drawing/2014/main" id="{6F7C5C05-5D78-4646-8B54-8D6EB5C3F4B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154974"/>
            <a:ext cx="5842908" cy="5583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Image result for Háº¡t dáº» Cao Báº±ng">
            <a:extLst>
              <a:ext uri="{FF2B5EF4-FFF2-40B4-BE49-F238E27FC236}">
                <a16:creationId xmlns="" xmlns:a16="http://schemas.microsoft.com/office/drawing/2014/main" id="{99B7C222-064D-450F-AEEE-13D5A545BAA0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24992"/>
            <a:ext cx="5900056" cy="56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Image result for cÃ¡ cÆ¡m">
            <a:extLst>
              <a:ext uri="{FF2B5EF4-FFF2-40B4-BE49-F238E27FC236}">
                <a16:creationId xmlns="" xmlns:a16="http://schemas.microsoft.com/office/drawing/2014/main" id="{DB15CA88-20A1-4AEC-A471-AFCFF8928993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41414"/>
            <a:ext cx="5900056" cy="5583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Image result for tÃ©p sÃ´ng">
            <a:extLst>
              <a:ext uri="{FF2B5EF4-FFF2-40B4-BE49-F238E27FC236}">
                <a16:creationId xmlns="" xmlns:a16="http://schemas.microsoft.com/office/drawing/2014/main" id="{9C379C84-CEAC-406D-80D9-6E0E515BD177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4" y="1154973"/>
            <a:ext cx="5814334" cy="555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 descr="Image result for NghÃªu">
            <a:extLst>
              <a:ext uri="{FF2B5EF4-FFF2-40B4-BE49-F238E27FC236}">
                <a16:creationId xmlns="" xmlns:a16="http://schemas.microsoft.com/office/drawing/2014/main" id="{E1265F50-B1F9-45F4-BFA5-A8C43CCA459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6" y="1108570"/>
            <a:ext cx="5814334" cy="54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Image result for CÃ¡ ná»¥c">
            <a:extLst>
              <a:ext uri="{FF2B5EF4-FFF2-40B4-BE49-F238E27FC236}">
                <a16:creationId xmlns="" xmlns:a16="http://schemas.microsoft.com/office/drawing/2014/main" id="{5F2ECB4E-0F84-44C1-9C42-DDFBE19B1FE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1" y="1157403"/>
            <a:ext cx="5928631" cy="5583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706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12"/>
          <p:cNvSpPr/>
          <p:nvPr/>
        </p:nvSpPr>
        <p:spPr>
          <a:xfrm>
            <a:off x="-143664" y="6218920"/>
            <a:ext cx="2126015" cy="2082373"/>
          </a:xfrm>
          <a:custGeom>
            <a:avLst/>
            <a:gdLst/>
            <a:ahLst/>
            <a:cxnLst/>
            <a:rect l="l" t="t" r="r" b="b"/>
            <a:pathLst>
              <a:path w="3189023" h="3123559">
                <a:moveTo>
                  <a:pt x="0" y="0"/>
                </a:moveTo>
                <a:lnTo>
                  <a:pt x="3189023" y="0"/>
                </a:lnTo>
                <a:lnTo>
                  <a:pt x="3189023" y="3123559"/>
                </a:lnTo>
                <a:lnTo>
                  <a:pt x="0" y="312355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9999"/>
              <a:extLst>
                <a:ext uri="{96DAC541-7B7A-43D3-8B79-37D633B846F1}">
                  <asvg:svgBlip xmlns:asvg="http://schemas.microsoft.com/office/drawing/2016/SVG/main" xmlns="" r:embed=""/>
                </a:ext>
              </a:extLst>
            </a:blip>
            <a:stretch>
              <a:fillRect/>
            </a:stretch>
          </a:blipFill>
        </p:spPr>
      </p:sp>
      <p:sp>
        <p:nvSpPr>
          <p:cNvPr id="22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/>
              <a:t>* Khai thác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/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lượng tăng khá nhanh, chủ yếu là khai thác cá biển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BTB &amp; DHMT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có sản lượng khai thác cao nhất (44,6% cả nước).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Khai thác thuỷ sản xa bờ đang được đẩy mạnh, các tàu đánh cá và trang thiết bị được đầu tư hiện đại hơn.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36491" y="1497295"/>
            <a:ext cx="11524586" cy="455047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* Nuôi trồng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Nuôi trồng phát triển nhanh, chủ yếu là nuôi tôm và cá.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Đ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BSCL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c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ó sản lượng nuôi trồng lớn nhất (chiếm 69,5% cả nước).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Nuôi trồng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thủy sản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đang phát triển theo hình thức trang trại công nghệ cao, nuôi hữu cơ.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Sản phẩm thuỷ sản nuôi trồng ngày càng đáp ứng yêu cầu về an toàn thực phẩm, truy xuất nguồn gốc và các tiêu chuẩn quốc tế.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388891" y="1649695"/>
            <a:ext cx="1152458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* Xuất khẩu thủy sản: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Thuỷ sản nước ta đã xuất khẩu đến nhiều thị trường lớn như Hoa Kỳ, Nhật Bản, EU,... 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Xuất khẩu thuỷ sản thúc đẩy các hoạt động khai thác, nuôi trồng và chế biến thuỷ sản.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2. Thủy sản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b. Sự phát triển và phân bố của ngành thủy sản</a:t>
            </a:r>
            <a:endParaRPr lang="en-US" sz="3000" b="1" i="1" u="sng"/>
          </a:p>
        </p:txBody>
      </p:sp>
      <p:sp>
        <p:nvSpPr>
          <p:cNvPr id="12" name="TextBox 11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0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28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5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  <p:bldP spid="7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ơ hội tăng xuất khẩu thủy sản vào thị trường Anh">
            <a:extLst>
              <a:ext uri="{FF2B5EF4-FFF2-40B4-BE49-F238E27FC236}">
                <a16:creationId xmlns:a16="http://schemas.microsoft.com/office/drawing/2014/main" xmlns="" id="{8A88F8F5-BF60-43E8-96DE-B7C3465538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1" r="-1" b="61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8C5B61D6-E30A-4430-8D3C-0EFD7371BC0D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Chế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biến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thủy</a:t>
            </a:r>
            <a:r>
              <a:rPr lang="en-US" b="1" dirty="0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solidFill>
                  <a:schemeClr val="bg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sản</a:t>
            </a:r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  <a:highlight>
                <a:srgbClr val="FFFF00"/>
              </a:highlight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1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Quy Trình Nuôi Tôm Sú Thâm Canh Và Bán Thâm Canh - Chuyên cung cấp bạt lót  hồ tôm, màng chống thấm hdpe">
            <a:extLst>
              <a:ext uri="{FF2B5EF4-FFF2-40B4-BE49-F238E27FC236}">
                <a16:creationId xmlns:a16="http://schemas.microsoft.com/office/drawing/2014/main" xmlns="" id="{BD1E95C6-C850-493E-9516-4F2275F7DC6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3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070C28E7-AD0D-4275-9E7D-8DB0BBDAAC77}"/>
              </a:ext>
            </a:extLst>
          </p:cNvPr>
          <p:cNvSpPr txBox="1">
            <a:spLocks/>
          </p:cNvSpPr>
          <p:nvPr/>
        </p:nvSpPr>
        <p:spPr>
          <a:xfrm>
            <a:off x="8012935" y="5684704"/>
            <a:ext cx="4441226" cy="10434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Khu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vực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nuôi</a:t>
            </a:r>
            <a:r>
              <a:rPr lang="en-US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b="1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tôm</a:t>
            </a:r>
            <a:endParaRPr lang="en-US" b="1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8" name="Picture 7" descr="Tôm Sú Archives - Page 2 of 7 - Fman - Bạn của nhà nông Việt Nam">
            <a:extLst>
              <a:ext uri="{FF2B5EF4-FFF2-40B4-BE49-F238E27FC236}">
                <a16:creationId xmlns:a16="http://schemas.microsoft.com/office/drawing/2014/main" xmlns="" id="{33FC4E8C-A743-47A6-95BD-4C8FFC86B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852" r="23870"/>
          <a:stretch>
            <a:fillRect/>
          </a:stretch>
        </p:blipFill>
        <p:spPr bwMode="auto">
          <a:xfrm>
            <a:off x="9091703" y="455792"/>
            <a:ext cx="2459075" cy="2459292"/>
          </a:xfrm>
          <a:custGeom>
            <a:avLst/>
            <a:gdLst>
              <a:gd name="connsiteX0" fmla="*/ 1619480 w 3238960"/>
              <a:gd name="connsiteY0" fmla="*/ 0 h 3239246"/>
              <a:gd name="connsiteX1" fmla="*/ 3238960 w 3238960"/>
              <a:gd name="connsiteY1" fmla="*/ 1619623 h 3239246"/>
              <a:gd name="connsiteX2" fmla="*/ 1619480 w 3238960"/>
              <a:gd name="connsiteY2" fmla="*/ 3239246 h 3239246"/>
              <a:gd name="connsiteX3" fmla="*/ 0 w 3238960"/>
              <a:gd name="connsiteY3" fmla="*/ 1619623 h 3239246"/>
              <a:gd name="connsiteX4" fmla="*/ 1619480 w 3238960"/>
              <a:gd name="connsiteY4" fmla="*/ 0 h 3239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38960" h="3239246">
                <a:moveTo>
                  <a:pt x="1619480" y="0"/>
                </a:moveTo>
                <a:cubicBezTo>
                  <a:pt x="2513894" y="0"/>
                  <a:pt x="3238960" y="725130"/>
                  <a:pt x="3238960" y="1619623"/>
                </a:cubicBezTo>
                <a:cubicBezTo>
                  <a:pt x="3238960" y="2514116"/>
                  <a:pt x="2513894" y="3239246"/>
                  <a:pt x="1619480" y="3239246"/>
                </a:cubicBezTo>
                <a:cubicBezTo>
                  <a:pt x="725066" y="3239246"/>
                  <a:pt x="0" y="2514116"/>
                  <a:pt x="0" y="1619623"/>
                </a:cubicBezTo>
                <a:cubicBezTo>
                  <a:pt x="0" y="725130"/>
                  <a:pt x="725066" y="0"/>
                  <a:pt x="161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7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4" b="14844"/>
          <a:stretch/>
        </p:blipFill>
        <p:spPr bwMode="auto">
          <a:xfrm>
            <a:off x="4916" y="-15371"/>
            <a:ext cx="12219325" cy="687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lnSpc>
                <a:spcPts val="3882"/>
              </a:lnSpc>
              <a:defRPr/>
            </a:pPr>
            <a:endParaRPr lang="en-US" sz="2800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411941" y="53440"/>
            <a:ext cx="8736738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ctr" defTabSz="609539">
              <a:defRPr/>
            </a:pPr>
            <a:endParaRPr lang="en-US" sz="2800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616657" y="80736"/>
            <a:ext cx="857534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en-US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àng </a:t>
            </a:r>
            <a:r>
              <a:rPr lang="en-US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chài Cái bèo (Hải Phòng) 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làng nổi lớn nhất và lâu đời nhất ở Việt Nam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vi-VN" sz="2800" b="1" i="1" spc="-3" smtClean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hơn 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7000 năm trước. Hiện làng có hơn 600 cư dân sống chủ yếu bằng nghề đánh cá và nuôi thủy sản.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2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b="12416"/>
          <a:stretch/>
        </p:blipFill>
        <p:spPr bwMode="auto">
          <a:xfrm>
            <a:off x="0" y="-14799"/>
            <a:ext cx="12162326" cy="684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6"/>
          <p:cNvGrpSpPr/>
          <p:nvPr/>
        </p:nvGrpSpPr>
        <p:grpSpPr>
          <a:xfrm>
            <a:off x="-56581" y="5880991"/>
            <a:ext cx="12218907" cy="944509"/>
            <a:chOff x="550692" y="4637589"/>
            <a:chExt cx="18328361" cy="1775208"/>
          </a:xfrm>
          <a:solidFill>
            <a:schemeClr val="bg1">
              <a:alpha val="62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50692" y="5332401"/>
              <a:ext cx="18328361" cy="108039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609539">
                <a:defRPr/>
              </a:pPr>
              <a:endParaRPr lang="en-US" sz="2800" b="1" i="1">
                <a:solidFill>
                  <a:prstClr val="white"/>
                </a:solidFill>
              </a:endParaRPr>
            </a:p>
          </p:txBody>
        </p:sp>
        <p:sp>
          <p:nvSpPr>
            <p:cNvPr id="9" name="TextBox 3"/>
            <p:cNvSpPr txBox="1"/>
            <p:nvPr/>
          </p:nvSpPr>
          <p:spPr>
            <a:xfrm>
              <a:off x="1782138" y="4637589"/>
              <a:ext cx="15881856" cy="16685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539">
                <a:lnSpc>
                  <a:spcPts val="8049"/>
                </a:lnSpc>
                <a:defRPr/>
              </a:pPr>
              <a:r>
                <a:rPr lang="vi-VN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Đánh cá bằng rớ</a:t>
              </a:r>
              <a:r>
                <a:rPr lang="en-US" sz="2800" b="1" i="1" spc="-8" dirty="0">
                  <a:solidFill>
                    <a:srgbClr val="262A12"/>
                  </a:solidFill>
                  <a:latin typeface="Calibri" pitchFamily="34" charset="0"/>
                  <a:cs typeface="Calibri" pitchFamily="34" charset="0"/>
                </a:rPr>
                <a:t> CHỒ</a:t>
              </a:r>
            </a:p>
          </p:txBody>
        </p:sp>
      </p:grpSp>
      <p:sp>
        <p:nvSpPr>
          <p:cNvPr id="10" name="TextBox 19"/>
          <p:cNvSpPr txBox="1"/>
          <p:nvPr/>
        </p:nvSpPr>
        <p:spPr>
          <a:xfrm>
            <a:off x="414564" y="1694706"/>
            <a:ext cx="11212022" cy="469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endParaRPr lang="en-US" sz="2800" b="1" i="1" spc="-3" dirty="0">
              <a:solidFill>
                <a:srgbClr val="1729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220871" y="67088"/>
            <a:ext cx="8900511" cy="1973845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4" tIns="30477" rIns="60954" bIns="30477" rtlCol="0" anchor="ctr"/>
          <a:lstStyle/>
          <a:p>
            <a:pPr algn="just" defTabSz="609539">
              <a:defRPr/>
            </a:pPr>
            <a:endParaRPr lang="en-US" sz="2800" b="1" i="1">
              <a:solidFill>
                <a:prstClr val="white"/>
              </a:solidFill>
            </a:endParaRPr>
          </a:p>
        </p:txBody>
      </p:sp>
      <p:sp>
        <p:nvSpPr>
          <p:cNvPr id="14" name="TextBox 19"/>
          <p:cNvSpPr txBox="1"/>
          <p:nvPr/>
        </p:nvSpPr>
        <p:spPr>
          <a:xfrm>
            <a:off x="3261812" y="39176"/>
            <a:ext cx="8752764" cy="2000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539">
              <a:lnSpc>
                <a:spcPts val="3882"/>
              </a:lnSpc>
              <a:defRPr/>
            </a:pP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Rớ chồ được làm bằng một tấm lưới lớn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, 4</a:t>
            </a:r>
            <a:r>
              <a:rPr lang="vi-VN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góc được cố định bằng bốn cây tre to cắm xuống lòng sông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Đây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phương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pháp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cá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truyền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thống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ngư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vùng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nước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nông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cửa</a:t>
            </a:r>
            <a:r>
              <a:rPr lang="en-US" sz="2800" b="1" i="1" spc="-3" dirty="0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i="1" spc="-3" dirty="0" err="1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biển</a:t>
            </a:r>
            <a:r>
              <a:rPr lang="en-US" sz="2800" b="1" i="1" spc="-3">
                <a:solidFill>
                  <a:srgbClr val="172900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en-US" sz="2800" b="1" i="1" spc="-3" dirty="0">
              <a:solidFill>
                <a:srgbClr val="1729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9844" y="833009"/>
            <a:ext cx="2860899" cy="69249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4500" b="1" dirty="0" err="1">
                <a:solidFill>
                  <a:srgbClr val="0000FF"/>
                </a:solidFill>
              </a:rPr>
              <a:t>Em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có</a:t>
            </a:r>
            <a:r>
              <a:rPr lang="en-US" sz="4500" b="1" dirty="0">
                <a:solidFill>
                  <a:srgbClr val="0000FF"/>
                </a:solidFill>
              </a:rPr>
              <a:t> </a:t>
            </a:r>
            <a:r>
              <a:rPr lang="en-US" sz="4500" b="1" dirty="0" err="1">
                <a:solidFill>
                  <a:srgbClr val="0000FF"/>
                </a:solidFill>
              </a:rPr>
              <a:t>biết</a:t>
            </a:r>
            <a:r>
              <a:rPr lang="en-US" sz="4500" b="1" dirty="0">
                <a:solidFill>
                  <a:srgbClr val="0000FF"/>
                </a:solidFill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17781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Administrator\Desktop\Ảnh GS 9\z5609024031341_5cc3b43af50177f15964602bbc83724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124897" cy="3821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3" name="Picture 3" descr="C:\Users\Administrator\Desktop\Ảnh GS 9\z5609025354163_e8d40dedb16c43596f52af5bb533ac9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10484" y="2743200"/>
            <a:ext cx="5081516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34043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53"/>
            <a:ext cx="11117508" cy="1545160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1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355173" y="8056047"/>
              <a:ext cx="13019497" cy="211547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539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Hãy cho biết tên một ngư trường trọng điểm ở miền Bắc nước ta.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67778" y="2427601"/>
            <a:ext cx="4039126" cy="18462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Ngư trường </a:t>
            </a:r>
          </a:p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Hải Phòng - Quảng Ninh </a:t>
            </a:r>
          </a:p>
          <a:p>
            <a:pPr algn="ctr" defTabSz="609539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(ngư trường Vịnh Bắc Bộ)</a:t>
            </a:r>
            <a:endParaRPr lang="en-US" sz="3000" b="1" spc="-8" dirty="0">
              <a:solidFill>
                <a:srgbClr val="FFFF00"/>
              </a:solidFill>
            </a:endParaRPr>
          </a:p>
          <a:p>
            <a:pPr algn="ctr" defTabSz="609539">
              <a:defRPr/>
            </a:pP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https://file1.dangcongsan.vn/DATA/0/2017/09/3_xfnsua-16_16_11_51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405" y="1162715"/>
            <a:ext cx="5911361" cy="394229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0671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574304" y="8184596"/>
              <a:ext cx="12441028" cy="1384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defRPr/>
              </a:pP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Thực trạng nguồn lợi thuỷ sản nội địa và ven bờ biển của nước ta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850354" y="2502031"/>
            <a:ext cx="3640341" cy="1064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19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Đang bị suy </a:t>
            </a:r>
            <a:r>
              <a:rPr lang="en-US" sz="3000" b="1" spc="-8" dirty="0" err="1">
                <a:solidFill>
                  <a:srgbClr val="FFFF00"/>
                </a:solidFill>
              </a:rPr>
              <a:t>giảm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sp>
        <p:nvSpPr>
          <p:cNvPr id="27" name="Freeform 6"/>
          <p:cNvSpPr/>
          <p:nvPr/>
        </p:nvSpPr>
        <p:spPr>
          <a:xfrm>
            <a:off x="1599614" y="1372076"/>
            <a:ext cx="5791954" cy="3580571"/>
          </a:xfrm>
          <a:custGeom>
            <a:avLst/>
            <a:gdLst/>
            <a:ahLst/>
            <a:cxnLst/>
            <a:rect l="l" t="t" r="r" b="b"/>
            <a:pathLst>
              <a:path w="10033368" h="4629986">
                <a:moveTo>
                  <a:pt x="0" y="0"/>
                </a:moveTo>
                <a:lnTo>
                  <a:pt x="10033368" y="0"/>
                </a:lnTo>
                <a:lnTo>
                  <a:pt x="10033368" y="4629986"/>
                </a:lnTo>
                <a:lnTo>
                  <a:pt x="0" y="462998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41002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948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624161" y="5312844"/>
            <a:ext cx="11107170" cy="1545156"/>
            <a:chOff x="0" y="0"/>
            <a:chExt cx="4388017" cy="6104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88017" cy="610432"/>
            </a:xfrm>
            <a:custGeom>
              <a:avLst/>
              <a:gdLst/>
              <a:ahLst/>
              <a:cxnLst/>
              <a:rect l="l" t="t" r="r" b="b"/>
              <a:pathLst>
                <a:path w="4388017" h="610432">
                  <a:moveTo>
                    <a:pt x="32992" y="0"/>
                  </a:moveTo>
                  <a:lnTo>
                    <a:pt x="4355025" y="0"/>
                  </a:lnTo>
                  <a:cubicBezTo>
                    <a:pt x="4373246" y="0"/>
                    <a:pt x="4388017" y="14771"/>
                    <a:pt x="4388017" y="32992"/>
                  </a:cubicBezTo>
                  <a:lnTo>
                    <a:pt x="4388017" y="577440"/>
                  </a:lnTo>
                  <a:cubicBezTo>
                    <a:pt x="4388017" y="586190"/>
                    <a:pt x="4384541" y="594582"/>
                    <a:pt x="4378354" y="600769"/>
                  </a:cubicBezTo>
                  <a:cubicBezTo>
                    <a:pt x="4372167" y="606956"/>
                    <a:pt x="4363775" y="610432"/>
                    <a:pt x="4355025" y="610432"/>
                  </a:cubicBezTo>
                  <a:lnTo>
                    <a:pt x="32992" y="610432"/>
                  </a:lnTo>
                  <a:cubicBezTo>
                    <a:pt x="24242" y="610432"/>
                    <a:pt x="15850" y="606956"/>
                    <a:pt x="9663" y="600769"/>
                  </a:cubicBezTo>
                  <a:cubicBezTo>
                    <a:pt x="3476" y="594582"/>
                    <a:pt x="0" y="586190"/>
                    <a:pt x="0" y="577440"/>
                  </a:cubicBezTo>
                  <a:lnTo>
                    <a:pt x="0" y="32992"/>
                  </a:lnTo>
                  <a:cubicBezTo>
                    <a:pt x="0" y="24242"/>
                    <a:pt x="3476" y="15850"/>
                    <a:pt x="9663" y="9663"/>
                  </a:cubicBezTo>
                  <a:cubicBezTo>
                    <a:pt x="15850" y="3476"/>
                    <a:pt x="24242" y="0"/>
                    <a:pt x="32992" y="0"/>
                  </a:cubicBezTo>
                  <a:close/>
                </a:path>
              </a:pathLst>
            </a:custGeom>
            <a:solidFill>
              <a:srgbClr val="357529">
                <a:alpha val="84706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88017" cy="6485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1588583" y="690087"/>
            <a:ext cx="5802315" cy="4607325"/>
            <a:chOff x="0" y="0"/>
            <a:chExt cx="1348396" cy="10706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48396" cy="1070693"/>
            </a:xfrm>
            <a:custGeom>
              <a:avLst/>
              <a:gdLst/>
              <a:ahLst/>
              <a:cxnLst/>
              <a:rect l="l" t="t" r="r" b="b"/>
              <a:pathLst>
                <a:path w="1348396" h="1070693">
                  <a:moveTo>
                    <a:pt x="63156" y="0"/>
                  </a:moveTo>
                  <a:lnTo>
                    <a:pt x="1285240" y="0"/>
                  </a:lnTo>
                  <a:cubicBezTo>
                    <a:pt x="1320120" y="0"/>
                    <a:pt x="1348396" y="28276"/>
                    <a:pt x="1348396" y="63156"/>
                  </a:cubicBezTo>
                  <a:lnTo>
                    <a:pt x="1348396" y="1007537"/>
                  </a:lnTo>
                  <a:cubicBezTo>
                    <a:pt x="1348396" y="1042417"/>
                    <a:pt x="1320120" y="1070693"/>
                    <a:pt x="1285240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3"/>
              <a:stretch>
                <a:fillRect l="-9466" r="-9466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grpSp>
        <p:nvGrpSpPr>
          <p:cNvPr id="6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551884">
            <a:off x="613823" y="5404787"/>
            <a:ext cx="2341972" cy="1361272"/>
          </a:xfrm>
          <a:custGeom>
            <a:avLst/>
            <a:gdLst/>
            <a:ahLst/>
            <a:cxnLst/>
            <a:rect l="l" t="t" r="r" b="b"/>
            <a:pathLst>
              <a:path w="3512958" h="2041907">
                <a:moveTo>
                  <a:pt x="0" y="0"/>
                </a:moveTo>
                <a:lnTo>
                  <a:pt x="3512958" y="0"/>
                </a:lnTo>
                <a:lnTo>
                  <a:pt x="3512958" y="2041907"/>
                </a:lnTo>
                <a:lnTo>
                  <a:pt x="0" y="20419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sp>
        <p:nvSpPr>
          <p:cNvPr id="22" name="TextBox 22"/>
          <p:cNvSpPr txBox="1"/>
          <p:nvPr/>
        </p:nvSpPr>
        <p:spPr>
          <a:xfrm rot="551884">
            <a:off x="692229" y="5621449"/>
            <a:ext cx="1937725" cy="10513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 err="1">
                <a:solidFill>
                  <a:srgbClr val="002060"/>
                </a:solidFill>
              </a:rPr>
              <a:t>Câu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  <a:r>
              <a:rPr lang="en-US" sz="3000" b="1" spc="-97" dirty="0" err="1">
                <a:solidFill>
                  <a:srgbClr val="002060"/>
                </a:solidFill>
              </a:rPr>
              <a:t>số</a:t>
            </a:r>
            <a:r>
              <a:rPr lang="en-US" sz="3000" b="1" spc="-97" dirty="0">
                <a:solidFill>
                  <a:srgbClr val="002060"/>
                </a:solidFill>
              </a:rPr>
              <a:t> </a:t>
            </a:r>
          </a:p>
          <a:p>
            <a:pPr algn="ctr" defTabSz="609539">
              <a:lnSpc>
                <a:spcPts val="4084"/>
              </a:lnSpc>
              <a:defRPr/>
            </a:pPr>
            <a:r>
              <a:rPr lang="en-US" sz="3000" b="1" spc="-97" dirty="0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3049536" y="5456398"/>
            <a:ext cx="8294019" cy="705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5" smtClean="0">
                <a:solidFill>
                  <a:srgbClr val="FFF7DB"/>
                </a:solidFill>
              </a:rPr>
              <a:t>Vùng nuôi trồng thủy sản lớn nhất nước ta là</a:t>
            </a:r>
            <a:endParaRPr lang="en-US" sz="3000" b="1" spc="-5" dirty="0">
              <a:solidFill>
                <a:srgbClr val="FFF7DB"/>
              </a:solidFill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412200" y="2526955"/>
            <a:ext cx="4115304" cy="9231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Đồng bằng</a:t>
            </a:r>
          </a:p>
          <a:p>
            <a:pPr algn="ctr"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sông Cửu Long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0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2"/>
          <p:cNvGrpSpPr/>
          <p:nvPr/>
        </p:nvGrpSpPr>
        <p:grpSpPr>
          <a:xfrm>
            <a:off x="7390897" y="690087"/>
            <a:ext cx="4115303" cy="4607325"/>
            <a:chOff x="0" y="0"/>
            <a:chExt cx="1625798" cy="182017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5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7" name="Group 18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21" name="Freeform 21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8" name="Group 25"/>
          <p:cNvGrpSpPr/>
          <p:nvPr/>
        </p:nvGrpSpPr>
        <p:grpSpPr>
          <a:xfrm>
            <a:off x="613823" y="5312844"/>
            <a:ext cx="11117508" cy="1545156"/>
            <a:chOff x="920734" y="7969265"/>
            <a:chExt cx="16676262" cy="2317735"/>
          </a:xfrm>
        </p:grpSpPr>
        <p:grpSp>
          <p:nvGrpSpPr>
            <p:cNvPr id="12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Freeform 11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 cstate="print">
                <a:extLst>
                  <a:ext uri="{96DAC541-7B7A-43D3-8B79-37D633B846F1}">
                    <asvg:svgBlip xmlns=""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2" name="TextBox 22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4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4462051" y="8095881"/>
              <a:ext cx="12441028" cy="211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5545"/>
                </a:lnSpc>
                <a:defRPr/>
              </a:pPr>
              <a:r>
                <a:rPr lang="en-US" sz="3000" b="1" spc="-5" smtClean="0">
                  <a:solidFill>
                    <a:srgbClr val="FFF7DB"/>
                  </a:solidFill>
                </a:rPr>
                <a:t>Dọc bờ biển có nhiều bãi triều, đầm phá, vũng, vịnh thuận lợi cho…. </a:t>
              </a:r>
              <a:endParaRPr lang="en-US" sz="3000" b="1" spc="-5" dirty="0">
                <a:solidFill>
                  <a:srgbClr val="FFF7DB"/>
                </a:solidFill>
              </a:endParaRPr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166734" y="939317"/>
            <a:ext cx="2703137" cy="29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65767" y="1389637"/>
            <a:ext cx="4102953" cy="1256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31757" lvl="1" indent="-215878" algn="ctr" defTabSz="609539">
              <a:lnSpc>
                <a:spcPts val="4860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Nuôi trồng thủy sản nước mặn, nước lợ.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pic>
        <p:nvPicPr>
          <p:cNvPr id="27" name="Picture 2" descr="Không có mô tả ảnh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8" b="9256"/>
          <a:stretch/>
        </p:blipFill>
        <p:spPr bwMode="auto">
          <a:xfrm>
            <a:off x="1675824" y="1143529"/>
            <a:ext cx="5639534" cy="365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67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875F295B-4E73-4941-B32D-88CC9D779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" name="Kiểu 3D 6" descr="The Earth">
                <a:extLst>
                  <a:ext uri="{FF2B5EF4-FFF2-40B4-BE49-F238E27FC236}">
                    <a16:creationId xmlns:a16="http://schemas.microsoft.com/office/drawing/2014/main" id="{BBA11CFB-DAA6-4343-8F28-DFADCCD2806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69264291"/>
                  </p:ext>
                </p:extLst>
              </p:nvPr>
            </p:nvGraphicFramePr>
            <p:xfrm>
              <a:off x="194553" y="4597881"/>
              <a:ext cx="2071755" cy="2071756"/>
            </p:xfrm>
            <a:graphic>
              <a:graphicData uri="http://schemas.microsoft.com/office/drawing/2017/model3d">
                <am3d:model3d r:embed="">
                  <am3d:spPr>
                    <a:xfrm>
                      <a:off x="0" y="0"/>
                      <a:ext cx="2071755" cy="207175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4191953" ay="-935331" az="-2174462"/>
                    <am3d:postTrans dx="0" dy="0" dz="0"/>
                  </am3d:trans>
                  <am3d:raster rName="Office3DRenderer" rVer="16.0.8326">
                    <am3d:blip r:embed=""/>
                  </am3d:raster>
                  <am3d:objViewport viewportSz="363032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Kiểu 3D 6" descr="The Earth">
                <a:extLst>
                  <a:ext uri="{FF2B5EF4-FFF2-40B4-BE49-F238E27FC236}">
                    <a16:creationId xmlns="" xmlns:a16="http://schemas.microsoft.com/office/drawing/2014/main" id="{BBA11CFB-DAA6-4343-8F28-DFADCCD2806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94553" y="4597885"/>
                <a:ext cx="2071755" cy="2071755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extBox 7"/>
          <p:cNvSpPr txBox="1"/>
          <p:nvPr/>
        </p:nvSpPr>
        <p:spPr>
          <a:xfrm>
            <a:off x="1209037" y="1281191"/>
            <a:ext cx="9707880" cy="2246765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7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5. </a:t>
            </a:r>
          </a:p>
          <a:p>
            <a:pPr algn="ctr"/>
            <a:r>
              <a:rPr lang="en-US" sz="70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Lâm nghiệp và thuỷ sản</a:t>
            </a:r>
            <a:endParaRPr lang="en-US" sz="7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49121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/>
          <p:nvPr/>
        </p:nvGrpSpPr>
        <p:grpSpPr>
          <a:xfrm>
            <a:off x="685801" y="694874"/>
            <a:ext cx="902783" cy="4602539"/>
            <a:chOff x="0" y="0"/>
            <a:chExt cx="356655" cy="181828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6655" cy="1818287"/>
            </a:xfrm>
            <a:custGeom>
              <a:avLst/>
              <a:gdLst/>
              <a:ahLst/>
              <a:cxnLst/>
              <a:rect l="l" t="t" r="r" b="b"/>
              <a:pathLst>
                <a:path w="356655" h="1818287">
                  <a:moveTo>
                    <a:pt x="178327" y="0"/>
                  </a:moveTo>
                  <a:lnTo>
                    <a:pt x="178327" y="0"/>
                  </a:lnTo>
                  <a:cubicBezTo>
                    <a:pt x="225623" y="0"/>
                    <a:pt x="270981" y="18788"/>
                    <a:pt x="304424" y="52231"/>
                  </a:cubicBezTo>
                  <a:cubicBezTo>
                    <a:pt x="337867" y="85674"/>
                    <a:pt x="356655" y="131032"/>
                    <a:pt x="356655" y="178327"/>
                  </a:cubicBezTo>
                  <a:lnTo>
                    <a:pt x="356655" y="1639960"/>
                  </a:lnTo>
                  <a:cubicBezTo>
                    <a:pt x="356655" y="1687255"/>
                    <a:pt x="337867" y="1732613"/>
                    <a:pt x="304424" y="1766056"/>
                  </a:cubicBezTo>
                  <a:cubicBezTo>
                    <a:pt x="270981" y="1799499"/>
                    <a:pt x="225623" y="1818287"/>
                    <a:pt x="178327" y="1818287"/>
                  </a:cubicBezTo>
                  <a:lnTo>
                    <a:pt x="178327" y="1818287"/>
                  </a:lnTo>
                  <a:cubicBezTo>
                    <a:pt x="131032" y="1818287"/>
                    <a:pt x="85674" y="1799499"/>
                    <a:pt x="52231" y="1766056"/>
                  </a:cubicBezTo>
                  <a:cubicBezTo>
                    <a:pt x="18788" y="1732613"/>
                    <a:pt x="0" y="1687255"/>
                    <a:pt x="0" y="1639960"/>
                  </a:cubicBezTo>
                  <a:lnTo>
                    <a:pt x="0" y="178327"/>
                  </a:lnTo>
                  <a:cubicBezTo>
                    <a:pt x="0" y="131032"/>
                    <a:pt x="18788" y="85674"/>
                    <a:pt x="52231" y="52231"/>
                  </a:cubicBezTo>
                  <a:cubicBezTo>
                    <a:pt x="85674" y="18788"/>
                    <a:pt x="131032" y="0"/>
                    <a:pt x="178327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356655" cy="18563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3" name="Group 10"/>
          <p:cNvGrpSpPr/>
          <p:nvPr/>
        </p:nvGrpSpPr>
        <p:grpSpPr>
          <a:xfrm>
            <a:off x="7390897" y="593648"/>
            <a:ext cx="4115303" cy="4703766"/>
            <a:chOff x="0" y="-38100"/>
            <a:chExt cx="1625798" cy="18582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625798" cy="1820178"/>
            </a:xfrm>
            <a:custGeom>
              <a:avLst/>
              <a:gdLst/>
              <a:ahLst/>
              <a:cxnLst/>
              <a:rect l="l" t="t" r="r" b="b"/>
              <a:pathLst>
                <a:path w="1625798" h="1820178">
                  <a:moveTo>
                    <a:pt x="89046" y="0"/>
                  </a:moveTo>
                  <a:lnTo>
                    <a:pt x="1536753" y="0"/>
                  </a:lnTo>
                  <a:cubicBezTo>
                    <a:pt x="1585931" y="0"/>
                    <a:pt x="1625798" y="39867"/>
                    <a:pt x="1625798" y="89046"/>
                  </a:cubicBezTo>
                  <a:lnTo>
                    <a:pt x="1625798" y="1731132"/>
                  </a:lnTo>
                  <a:cubicBezTo>
                    <a:pt x="1625798" y="1780311"/>
                    <a:pt x="1585931" y="1820178"/>
                    <a:pt x="1536753" y="1820178"/>
                  </a:cubicBezTo>
                  <a:lnTo>
                    <a:pt x="89046" y="1820178"/>
                  </a:lnTo>
                  <a:cubicBezTo>
                    <a:pt x="39867" y="1820178"/>
                    <a:pt x="0" y="1780311"/>
                    <a:pt x="0" y="1731132"/>
                  </a:cubicBezTo>
                  <a:lnTo>
                    <a:pt x="0" y="89046"/>
                  </a:lnTo>
                  <a:cubicBezTo>
                    <a:pt x="0" y="39867"/>
                    <a:pt x="39867" y="0"/>
                    <a:pt x="89046" y="0"/>
                  </a:cubicBezTo>
                  <a:close/>
                </a:path>
              </a:pathLst>
            </a:custGeom>
            <a:solidFill>
              <a:srgbClr val="357529">
                <a:alpha val="87843"/>
              </a:srgbClr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625798" cy="18582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13"/>
          <p:cNvGrpSpPr/>
          <p:nvPr/>
        </p:nvGrpSpPr>
        <p:grpSpPr>
          <a:xfrm>
            <a:off x="7858547" y="798277"/>
            <a:ext cx="3187085" cy="520740"/>
            <a:chOff x="0" y="0"/>
            <a:chExt cx="1259095" cy="20572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259095" cy="205724"/>
            </a:xfrm>
            <a:custGeom>
              <a:avLst/>
              <a:gdLst/>
              <a:ahLst/>
              <a:cxnLst/>
              <a:rect l="l" t="t" r="r" b="b"/>
              <a:pathLst>
                <a:path w="1259095" h="205724">
                  <a:moveTo>
                    <a:pt x="43725" y="0"/>
                  </a:moveTo>
                  <a:lnTo>
                    <a:pt x="1215371" y="0"/>
                  </a:lnTo>
                  <a:cubicBezTo>
                    <a:pt x="1226967" y="0"/>
                    <a:pt x="1238089" y="4607"/>
                    <a:pt x="1246289" y="12807"/>
                  </a:cubicBezTo>
                  <a:cubicBezTo>
                    <a:pt x="1254489" y="21007"/>
                    <a:pt x="1259095" y="32128"/>
                    <a:pt x="1259095" y="43725"/>
                  </a:cubicBezTo>
                  <a:lnTo>
                    <a:pt x="1259095" y="162000"/>
                  </a:lnTo>
                  <a:cubicBezTo>
                    <a:pt x="1259095" y="173596"/>
                    <a:pt x="1254489" y="184718"/>
                    <a:pt x="1246289" y="192918"/>
                  </a:cubicBezTo>
                  <a:cubicBezTo>
                    <a:pt x="1238089" y="201118"/>
                    <a:pt x="1226967" y="205724"/>
                    <a:pt x="1215371" y="205724"/>
                  </a:cubicBezTo>
                  <a:lnTo>
                    <a:pt x="43725" y="205724"/>
                  </a:lnTo>
                  <a:cubicBezTo>
                    <a:pt x="32128" y="205724"/>
                    <a:pt x="21007" y="201118"/>
                    <a:pt x="12807" y="192918"/>
                  </a:cubicBezTo>
                  <a:cubicBezTo>
                    <a:pt x="4607" y="184718"/>
                    <a:pt x="0" y="173596"/>
                    <a:pt x="0" y="162000"/>
                  </a:cubicBezTo>
                  <a:lnTo>
                    <a:pt x="0" y="43725"/>
                  </a:lnTo>
                  <a:cubicBezTo>
                    <a:pt x="0" y="32128"/>
                    <a:pt x="4607" y="21007"/>
                    <a:pt x="12807" y="12807"/>
                  </a:cubicBezTo>
                  <a:cubicBezTo>
                    <a:pt x="21007" y="4607"/>
                    <a:pt x="32128" y="0"/>
                    <a:pt x="43725" y="0"/>
                  </a:cubicBezTo>
                  <a:close/>
                </a:path>
              </a:pathLst>
            </a:custGeom>
            <a:solidFill>
              <a:srgbClr val="FF9F8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259095" cy="243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 16"/>
          <p:cNvGrpSpPr/>
          <p:nvPr/>
        </p:nvGrpSpPr>
        <p:grpSpPr>
          <a:xfrm>
            <a:off x="7983508" y="875421"/>
            <a:ext cx="366452" cy="3664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609539">
                <a:lnSpc>
                  <a:spcPts val="1772"/>
                </a:lnSpc>
                <a:defRPr/>
              </a:pPr>
              <a:endParaRPr sz="3000" b="1">
                <a:solidFill>
                  <a:prstClr val="black"/>
                </a:solidFill>
              </a:endParaRPr>
            </a:p>
          </p:txBody>
        </p:sp>
      </p:grpSp>
      <p:sp>
        <p:nvSpPr>
          <p:cNvPr id="19" name="Freeform 19"/>
          <p:cNvSpPr/>
          <p:nvPr/>
        </p:nvSpPr>
        <p:spPr>
          <a:xfrm>
            <a:off x="991782" y="1028196"/>
            <a:ext cx="290821" cy="290821"/>
          </a:xfrm>
          <a:custGeom>
            <a:avLst/>
            <a:gdLst/>
            <a:ahLst/>
            <a:cxnLst/>
            <a:rect l="l" t="t" r="r" b="b"/>
            <a:pathLst>
              <a:path w="436231" h="436231">
                <a:moveTo>
                  <a:pt x="0" y="0"/>
                </a:moveTo>
                <a:lnTo>
                  <a:pt x="436231" y="0"/>
                </a:lnTo>
                <a:lnTo>
                  <a:pt x="436231" y="436231"/>
                </a:lnTo>
                <a:lnTo>
                  <a:pt x="0" y="436231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 lIns="60954" tIns="30477" rIns="60954" bIns="30477"/>
          <a:lstStyle/>
          <a:p>
            <a:endParaRPr lang="en-US" sz="3000" b="1"/>
          </a:p>
        </p:txBody>
      </p:sp>
      <p:grpSp>
        <p:nvGrpSpPr>
          <p:cNvPr id="13" name="Group 20"/>
          <p:cNvGrpSpPr/>
          <p:nvPr/>
        </p:nvGrpSpPr>
        <p:grpSpPr>
          <a:xfrm>
            <a:off x="1588583" y="694873"/>
            <a:ext cx="5802315" cy="4617970"/>
            <a:chOff x="0" y="0"/>
            <a:chExt cx="1345287" cy="107069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5287" cy="1070693"/>
            </a:xfrm>
            <a:custGeom>
              <a:avLst/>
              <a:gdLst/>
              <a:ahLst/>
              <a:cxnLst/>
              <a:rect l="l" t="t" r="r" b="b"/>
              <a:pathLst>
                <a:path w="1345287" h="1070693">
                  <a:moveTo>
                    <a:pt x="63156" y="0"/>
                  </a:moveTo>
                  <a:lnTo>
                    <a:pt x="1282132" y="0"/>
                  </a:lnTo>
                  <a:cubicBezTo>
                    <a:pt x="1317012" y="0"/>
                    <a:pt x="1345287" y="28276"/>
                    <a:pt x="1345287" y="63156"/>
                  </a:cubicBezTo>
                  <a:lnTo>
                    <a:pt x="1345287" y="1007537"/>
                  </a:lnTo>
                  <a:cubicBezTo>
                    <a:pt x="1345287" y="1042417"/>
                    <a:pt x="1317012" y="1070693"/>
                    <a:pt x="1282132" y="1070693"/>
                  </a:cubicBezTo>
                  <a:lnTo>
                    <a:pt x="63156" y="1070693"/>
                  </a:lnTo>
                  <a:cubicBezTo>
                    <a:pt x="28276" y="1070693"/>
                    <a:pt x="0" y="1042417"/>
                    <a:pt x="0" y="1007537"/>
                  </a:cubicBezTo>
                  <a:lnTo>
                    <a:pt x="0" y="63156"/>
                  </a:lnTo>
                  <a:cubicBezTo>
                    <a:pt x="0" y="28276"/>
                    <a:pt x="28276" y="0"/>
                    <a:pt x="63156" y="0"/>
                  </a:cubicBezTo>
                  <a:close/>
                </a:path>
              </a:pathLst>
            </a:custGeom>
            <a:blipFill>
              <a:blip r:embed="rId7"/>
              <a:stretch>
                <a:fillRect l="-3011" r="-3011"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7543318" y="1668412"/>
            <a:ext cx="3887376" cy="14103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45"/>
              </a:lnSpc>
              <a:defRPr/>
            </a:pPr>
            <a:r>
              <a:rPr lang="en-US" sz="3000" b="1" spc="-8" dirty="0" err="1">
                <a:solidFill>
                  <a:srgbClr val="FFFF00"/>
                </a:solidFill>
              </a:rPr>
              <a:t>Bắc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err="1">
                <a:solidFill>
                  <a:srgbClr val="FFFF00"/>
                </a:solidFill>
              </a:rPr>
              <a:t>Bộ</a:t>
            </a:r>
            <a:r>
              <a:rPr lang="en-US" sz="3000" b="1" spc="-8">
                <a:solidFill>
                  <a:srgbClr val="FFFF00"/>
                </a:solidFill>
              </a:rPr>
              <a:t> </a:t>
            </a:r>
            <a:endParaRPr lang="en-US" sz="3000" b="1" spc="-8" smtClean="0">
              <a:solidFill>
                <a:srgbClr val="FFFF00"/>
              </a:solidFill>
            </a:endParaRPr>
          </a:p>
          <a:p>
            <a:pPr algn="ctr">
              <a:lnSpc>
                <a:spcPts val="5545"/>
              </a:lnSpc>
              <a:defRPr/>
            </a:pPr>
            <a:r>
              <a:rPr lang="en-US" sz="3000" b="1" spc="-8" smtClean="0">
                <a:solidFill>
                  <a:srgbClr val="FFFF00"/>
                </a:solidFill>
              </a:rPr>
              <a:t>và </a:t>
            </a:r>
            <a:r>
              <a:rPr lang="en-US" sz="3000" b="1" spc="-8" dirty="0" err="1">
                <a:solidFill>
                  <a:srgbClr val="FFFF00"/>
                </a:solidFill>
              </a:rPr>
              <a:t>Duyên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hải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miền</a:t>
            </a:r>
            <a:r>
              <a:rPr lang="en-US" sz="3000" b="1" spc="-8" dirty="0">
                <a:solidFill>
                  <a:srgbClr val="FFFF00"/>
                </a:solidFill>
              </a:rPr>
              <a:t> </a:t>
            </a:r>
            <a:r>
              <a:rPr lang="en-US" sz="3000" b="1" spc="-8" dirty="0" err="1">
                <a:solidFill>
                  <a:srgbClr val="FFFF00"/>
                </a:solidFill>
              </a:rPr>
              <a:t>Trung</a:t>
            </a:r>
            <a:endParaRPr lang="en-US" sz="3000" b="1" spc="-8" dirty="0">
              <a:solidFill>
                <a:srgbClr val="FFFF00"/>
              </a:solidFill>
            </a:endParaRPr>
          </a:p>
        </p:txBody>
      </p:sp>
      <p:grpSp>
        <p:nvGrpSpPr>
          <p:cNvPr id="16" name="Group 25"/>
          <p:cNvGrpSpPr/>
          <p:nvPr/>
        </p:nvGrpSpPr>
        <p:grpSpPr>
          <a:xfrm>
            <a:off x="613823" y="5312845"/>
            <a:ext cx="11117508" cy="1554197"/>
            <a:chOff x="920734" y="7969265"/>
            <a:chExt cx="16676262" cy="2331296"/>
          </a:xfrm>
        </p:grpSpPr>
        <p:grpSp>
          <p:nvGrpSpPr>
            <p:cNvPr id="20" name="Group 3"/>
            <p:cNvGrpSpPr/>
            <p:nvPr/>
          </p:nvGrpSpPr>
          <p:grpSpPr>
            <a:xfrm>
              <a:off x="936242" y="7969265"/>
              <a:ext cx="16660754" cy="2317735"/>
              <a:chOff x="0" y="0"/>
              <a:chExt cx="4388017" cy="610432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388017" cy="610432"/>
              </a:xfrm>
              <a:custGeom>
                <a:avLst/>
                <a:gdLst/>
                <a:ahLst/>
                <a:cxnLst/>
                <a:rect l="l" t="t" r="r" b="b"/>
                <a:pathLst>
                  <a:path w="4388017" h="610432">
                    <a:moveTo>
                      <a:pt x="32992" y="0"/>
                    </a:moveTo>
                    <a:lnTo>
                      <a:pt x="4355025" y="0"/>
                    </a:lnTo>
                    <a:cubicBezTo>
                      <a:pt x="4373246" y="0"/>
                      <a:pt x="4388017" y="14771"/>
                      <a:pt x="4388017" y="32992"/>
                    </a:cubicBezTo>
                    <a:lnTo>
                      <a:pt x="4388017" y="577440"/>
                    </a:lnTo>
                    <a:cubicBezTo>
                      <a:pt x="4388017" y="586190"/>
                      <a:pt x="4384541" y="594582"/>
                      <a:pt x="4378354" y="600769"/>
                    </a:cubicBezTo>
                    <a:cubicBezTo>
                      <a:pt x="4372167" y="606956"/>
                      <a:pt x="4363775" y="610432"/>
                      <a:pt x="4355025" y="610432"/>
                    </a:cubicBezTo>
                    <a:lnTo>
                      <a:pt x="32992" y="610432"/>
                    </a:lnTo>
                    <a:cubicBezTo>
                      <a:pt x="24242" y="610432"/>
                      <a:pt x="15850" y="606956"/>
                      <a:pt x="9663" y="600769"/>
                    </a:cubicBezTo>
                    <a:cubicBezTo>
                      <a:pt x="3476" y="594582"/>
                      <a:pt x="0" y="586190"/>
                      <a:pt x="0" y="577440"/>
                    </a:cubicBezTo>
                    <a:lnTo>
                      <a:pt x="0" y="32992"/>
                    </a:lnTo>
                    <a:cubicBezTo>
                      <a:pt x="0" y="24242"/>
                      <a:pt x="3476" y="15850"/>
                      <a:pt x="9663" y="9663"/>
                    </a:cubicBezTo>
                    <a:cubicBezTo>
                      <a:pt x="15850" y="3476"/>
                      <a:pt x="24242" y="0"/>
                      <a:pt x="32992" y="0"/>
                    </a:cubicBezTo>
                    <a:close/>
                  </a:path>
                </a:pathLst>
              </a:custGeom>
              <a:solidFill>
                <a:srgbClr val="357529">
                  <a:alpha val="84706"/>
                </a:srgbClr>
              </a:solidFill>
            </p:spPr>
            <p:txBody>
              <a:bodyPr/>
              <a:lstStyle/>
              <a:p>
                <a:endParaRPr lang="en-US" sz="3000" b="1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388017" cy="6485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609539">
                  <a:lnSpc>
                    <a:spcPts val="1772"/>
                  </a:lnSpc>
                  <a:defRPr/>
                </a:pPr>
                <a:endParaRPr sz="3000" b="1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9" name="Freeform 9"/>
            <p:cNvSpPr/>
            <p:nvPr/>
          </p:nvSpPr>
          <p:spPr>
            <a:xfrm rot="551884">
              <a:off x="920734" y="8107179"/>
              <a:ext cx="3512958" cy="2041907"/>
            </a:xfrm>
            <a:custGeom>
              <a:avLst/>
              <a:gdLst/>
              <a:ahLst/>
              <a:cxnLst/>
              <a:rect l="l" t="t" r="r" b="b"/>
              <a:pathLst>
                <a:path w="3512958" h="2041907">
                  <a:moveTo>
                    <a:pt x="0" y="0"/>
                  </a:moveTo>
                  <a:lnTo>
                    <a:pt x="3512958" y="0"/>
                  </a:lnTo>
                  <a:lnTo>
                    <a:pt x="3512958" y="2041907"/>
                  </a:lnTo>
                  <a:lnTo>
                    <a:pt x="0" y="20419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 cstate="print">
                <a:extLst>
                  <a:ext uri="{96DAC541-7B7A-43D3-8B79-37D633B846F1}">
                    <asvg:svgBlip xmlns=""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3000" b="1"/>
            </a:p>
          </p:txBody>
        </p:sp>
        <p:sp>
          <p:nvSpPr>
            <p:cNvPr id="23" name="TextBox 23"/>
            <p:cNvSpPr txBox="1"/>
            <p:nvPr/>
          </p:nvSpPr>
          <p:spPr>
            <a:xfrm rot="551884">
              <a:off x="1038342" y="8432173"/>
              <a:ext cx="2906588" cy="15769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 err="1">
                  <a:solidFill>
                    <a:srgbClr val="002060"/>
                  </a:solidFill>
                </a:rPr>
                <a:t>Câu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  <a:r>
                <a:rPr lang="en-US" sz="3000" b="1" spc="-97" dirty="0" err="1">
                  <a:solidFill>
                    <a:srgbClr val="002060"/>
                  </a:solidFill>
                </a:rPr>
                <a:t>số</a:t>
              </a:r>
              <a:r>
                <a:rPr lang="en-US" sz="3000" b="1" spc="-97" dirty="0">
                  <a:solidFill>
                    <a:srgbClr val="002060"/>
                  </a:solidFill>
                </a:rPr>
                <a:t> </a:t>
              </a:r>
            </a:p>
            <a:p>
              <a:pPr algn="ctr" defTabSz="609539">
                <a:lnSpc>
                  <a:spcPts val="4084"/>
                </a:lnSpc>
                <a:defRPr/>
              </a:pPr>
              <a:r>
                <a:rPr lang="en-US" sz="3000" b="1" spc="-97" dirty="0">
                  <a:solidFill>
                    <a:srgbClr val="002060"/>
                  </a:solidFill>
                </a:rPr>
                <a:t>5</a:t>
              </a: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4574304" y="8184596"/>
              <a:ext cx="12441029" cy="2115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5545"/>
                </a:lnSpc>
                <a:defRPr/>
              </a:pP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Vùng 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biển nào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có </a:t>
              </a:r>
              <a:r>
                <a:rPr lang="vi-VN" sz="3000" b="1" spc="-5" dirty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sản lượng thuỷ sản khai thác cao nhất </a:t>
              </a:r>
              <a:r>
                <a:rPr lang="vi-VN" sz="3000" b="1" spc="-5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nước </a:t>
              </a:r>
              <a:r>
                <a:rPr lang="vi-VN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ta</a:t>
              </a:r>
              <a:r>
                <a:rPr lang="en-US" sz="3000" b="1" spc="-5" smtClean="0">
                  <a:solidFill>
                    <a:srgbClr val="FFF7DB"/>
                  </a:solidFill>
                  <a:latin typeface="Calibri" pitchFamily="34" charset="0"/>
                  <a:cs typeface="Calibri" pitchFamily="34" charset="0"/>
                </a:rPr>
                <a:t>?</a:t>
              </a:r>
              <a:endParaRPr lang="en-US" sz="3000" b="1" spc="-5" dirty="0">
                <a:solidFill>
                  <a:srgbClr val="FFF7DB"/>
                </a:solidFill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8166734" y="939317"/>
            <a:ext cx="2703137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39">
              <a:lnSpc>
                <a:spcPts val="2319"/>
              </a:lnSpc>
              <a:defRPr/>
            </a:pPr>
            <a:r>
              <a:rPr lang="en-US" sz="3000" b="1">
                <a:solidFill>
                  <a:srgbClr val="14320F"/>
                </a:solidFill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23296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A55BAB53-F2A5-4408-9862-F215DBF37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80" y="348310"/>
            <a:ext cx="9652288" cy="59153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298A07D-9540-4041-BAF0-C22E31047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" y="1253330"/>
            <a:ext cx="5425440" cy="5406550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gói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niệm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Nam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Đại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diện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Nữ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</a:t>
            </a: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90s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d</a:t>
            </a:r>
            <a:r>
              <a:rPr lang="vi-VN" b="1" dirty="0">
                <a:solidFill>
                  <a:srgbClr val="0000FF"/>
                </a:solidFill>
                <a:latin typeface="Calibri" pitchFamily="34" charset="0"/>
                <a:ea typeface="Tahoma" panose="020B0604030504040204" pitchFamily="34" charset="0"/>
                <a:cs typeface="Calibri" pitchFamily="34" charset="0"/>
              </a:rPr>
              <a:t>ư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20000"/>
              </a:lnSpc>
            </a:pP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gợi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ý: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lặp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, dung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vi-VN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b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endParaRPr lang="en-US" b="1" dirty="0">
              <a:solidFill>
                <a:srgbClr val="0000FF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Image result for idea">
            <a:extLst>
              <a:ext uri="{FF2B5EF4-FFF2-40B4-BE49-F238E27FC236}">
                <a16:creationId xmlns:a16="http://schemas.microsoft.com/office/drawing/2014/main" xmlns="" id="{222010BD-ACA8-437C-96F0-40D0C91B90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8374"/>
          <a:stretch/>
        </p:blipFill>
        <p:spPr bwMode="auto">
          <a:xfrm>
            <a:off x="5760719" y="1253330"/>
            <a:ext cx="6339841" cy="54065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20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9AAA12-AC10-48FE-95DD-06E281842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29639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TRÒ CH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Ơ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I: HIỂU Ý ĐỒNG ĐỘI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D6C0522-8D5E-4138-91EB-D4C6F9D4AA52}"/>
              </a:ext>
            </a:extLst>
          </p:cNvPr>
          <p:cNvSpPr/>
          <p:nvPr/>
        </p:nvSpPr>
        <p:spPr>
          <a:xfrm>
            <a:off x="7734759" y="1103714"/>
            <a:ext cx="4053840" cy="555697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Nuôi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trồng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Khai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thác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Rừng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phòng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khẩu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Thị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tiêu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thụ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vệ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lang="en-US" sz="2400" b="1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Xói</a:t>
            </a:r>
            <a:r>
              <a:rPr lang="en-US" sz="2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mòn</a:t>
            </a:r>
            <a:endParaRPr lang="en-US" sz="2400" b="1" dirty="0">
              <a:solidFill>
                <a:srgbClr val="0000FF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Image result for Rá»«ng trá»ng">
            <a:extLst>
              <a:ext uri="{FF2B5EF4-FFF2-40B4-BE49-F238E27FC236}">
                <a16:creationId xmlns:a16="http://schemas.microsoft.com/office/drawing/2014/main" xmlns="" id="{D37187EA-93C7-49A2-825B-9D650741931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1" y="1103714"/>
            <a:ext cx="6913509" cy="53472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0188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hÃ¹ng biá»n">
            <a:extLst>
              <a:ext uri="{FF2B5EF4-FFF2-40B4-BE49-F238E27FC236}">
                <a16:creationId xmlns:a16="http://schemas.microsoft.com/office/drawing/2014/main" xmlns="" id="{2C6483EA-E249-48A3-9091-8742C6942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5228" y="1176606"/>
            <a:ext cx="6238152" cy="460933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A08EC69E-5CBF-4F75-8D76-01A529884827}"/>
              </a:ext>
            </a:extLst>
          </p:cNvPr>
          <p:cNvSpPr txBox="1">
            <a:spLocks/>
          </p:cNvSpPr>
          <p:nvPr/>
        </p:nvSpPr>
        <p:spPr>
          <a:xfrm>
            <a:off x="0" y="-15239"/>
            <a:ext cx="12192000" cy="929639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VỀ NHÀ: NẾU 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TÔI LÀ BỘ TR</a:t>
            </a:r>
            <a:r>
              <a:rPr lang="vi-VN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Ư</a:t>
            </a:r>
            <a:r>
              <a:rPr lang="en-US" b="1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ỞNG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0FB5C3F-117C-4CCA-9F49-67BF5067BE0E}"/>
              </a:ext>
            </a:extLst>
          </p:cNvPr>
          <p:cNvSpPr/>
          <p:nvPr/>
        </p:nvSpPr>
        <p:spPr>
          <a:xfrm>
            <a:off x="182879" y="1176606"/>
            <a:ext cx="5145865" cy="39703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trưởng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Bộ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triển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nông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thôn</a:t>
            </a:r>
            <a:r>
              <a:rPr lang="en-US" sz="2800" b="1" i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smtClean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Việt 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Nam,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vấn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đề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nâng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ngành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lâm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nghiệp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/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thủy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i="1" dirty="0" err="1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b="1" i="1" dirty="0">
                <a:solidFill>
                  <a:srgbClr val="0000FF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ta?</a:t>
            </a:r>
            <a:endParaRPr lang="en-US" sz="2400" b="1" i="1" dirty="0">
              <a:solidFill>
                <a:srgbClr val="0000FF"/>
              </a:solidFill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513873-F235-4597-9D22-604ADA8523DC}"/>
              </a:ext>
            </a:extLst>
          </p:cNvPr>
          <p:cNvSpPr/>
          <p:nvPr/>
        </p:nvSpPr>
        <p:spPr>
          <a:xfrm>
            <a:off x="1743714" y="6123419"/>
            <a:ext cx="7731410" cy="6694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Chọn 1 trong 2 ngành để </a:t>
            </a:r>
            <a:r>
              <a:rPr lang="en-US" sz="2500" b="1" smtClean="0">
                <a:ea typeface="Tahoma" panose="020B0604030504040204" pitchFamily="34" charset="0"/>
                <a:cs typeface="Tahoma" panose="020B0604030504040204" pitchFamily="34" charset="0"/>
              </a:rPr>
              <a:t>đề xuất </a:t>
            </a:r>
            <a:r>
              <a:rPr lang="en-US" sz="2500" b="1">
                <a:ea typeface="Tahoma" panose="020B0604030504040204" pitchFamily="34" charset="0"/>
                <a:cs typeface="Tahoma" panose="020B0604030504040204" pitchFamily="34" charset="0"/>
              </a:rPr>
              <a:t>giải pháp và lí giải</a:t>
            </a:r>
            <a:endParaRPr lang="en-US" sz="2500" b="1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293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="" xmlns:a16="http://schemas.microsoft.com/office/drawing/2014/main" id="{AB8C311F-7253-4AED-9701-7FC0708C41C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E2384209-CB15-4CDF-9D31-C44FD9A3F2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2633B3B5-CC90-43F0-8714-D31D1F3F020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="" xmlns:a16="http://schemas.microsoft.com/office/drawing/2014/main" id="{A8D57A06-A426-446D-B02C-A2DC6B62E45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How to Write a Genuine Thank You Note - Sugar and Spice">
            <a:extLst>
              <a:ext uri="{FF2B5EF4-FFF2-40B4-BE49-F238E27FC236}">
                <a16:creationId xmlns="" xmlns:a16="http://schemas.microsoft.com/office/drawing/2014/main" id="{A2CB3D84-D7B7-4A53-867E-EF721C4814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" r="5504" b="-1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1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601564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03201" y="172036"/>
            <a:ext cx="11793183" cy="1046434"/>
          </a:xfrm>
          <a:prstGeom prst="rect">
            <a:avLst/>
          </a:prstGeom>
          <a:solidFill>
            <a:srgbClr val="CCFFFF"/>
          </a:solidFill>
          <a:ln w="38100">
            <a:solidFill>
              <a:srgbClr val="FF0066"/>
            </a:solidFill>
            <a:miter lim="800000"/>
            <a:headEnd/>
            <a:tailEnd/>
          </a:ln>
          <a:effectLst/>
        </p:spPr>
        <p:txBody>
          <a:bodyPr wrap="square" lIns="121914" tIns="60957" rIns="121914" bIns="60957">
            <a:spAutoFit/>
          </a:bodyPr>
          <a:lstStyle/>
          <a:p>
            <a:pPr algn="just"/>
            <a:r>
              <a:rPr lang="fr-FR" sz="3000" b="1" i="1" smtClean="0">
                <a:solidFill>
                  <a:srgbClr val="0000FF"/>
                </a:solidFill>
                <a:cs typeface="Times New Roman" pitchFamily="18" charset="0"/>
              </a:rPr>
              <a:t>*K</a:t>
            </a:r>
            <a:r>
              <a:rPr lang="fr-FR" sz="3000" b="1" i="1" smtClean="0">
                <a:solidFill>
                  <a:srgbClr val="0000FF"/>
                </a:solidFill>
              </a:rPr>
              <a:t>hai thác thông tin mục 1.a, Bảng 5 và H.5.1, hoàn thành nội dung đặc điểm tài nguyên rừng ở nước ta qua những con số sau đây:</a:t>
            </a:r>
            <a:endParaRPr lang="en-US" sz="3000" b="1" i="1">
              <a:solidFill>
                <a:srgbClr val="0000FF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D754712-4009-4E0A-B3D1-F80885CA1085}"/>
              </a:ext>
            </a:extLst>
          </p:cNvPr>
          <p:cNvSpPr/>
          <p:nvPr/>
        </p:nvSpPr>
        <p:spPr>
          <a:xfrm>
            <a:off x="126128" y="1359449"/>
            <a:ext cx="11792603" cy="4247317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- Năm 2021: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+ 14,7 triệu ha: tổng diện tích rừng của nước ta.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+ 42%: tỉ lệ che phủ rừng.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+ 37,8%: tỉ lệ diện tích rừng của Bắc Trung Bộ và Duyên hải miền Trung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+ 37%: tỉ lệ diện tích rừng tự nhiên của Trung du và miền núi Bắc Bộ</a:t>
            </a:r>
          </a:p>
          <a:p>
            <a:pPr algn="just">
              <a:lnSpc>
                <a:spcPct val="150000"/>
              </a:lnSpc>
            </a:pPr>
            <a:r>
              <a:rPr lang="en-US" sz="3000" b="1" smtClean="0">
                <a:solidFill>
                  <a:srgbClr val="00467A"/>
                </a:solidFill>
              </a:rPr>
              <a:t>+ 40%: tỉ lệ diện tích rừng trồng của Bắc Trung Bộ và D. hải miền Trung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85548" y="2175600"/>
            <a:ext cx="5517931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50583" y="2911324"/>
            <a:ext cx="320565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97575" y="3599752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92761" y="4272430"/>
            <a:ext cx="10053142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…………………………………………………………………………………………..…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7501" y="4960874"/>
            <a:ext cx="10315920" cy="5539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 smtClean="0">
                <a:solidFill>
                  <a:srgbClr val="00467A"/>
                </a:solidFill>
              </a:rPr>
              <a:t>……………………………………………………………………………………………..…</a:t>
            </a: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76594" y="600971"/>
            <a:ext cx="8357807" cy="1015659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3000" b="1" smtClean="0">
                <a:solidFill>
                  <a:srgbClr val="002060"/>
                </a:solidFill>
                <a:cs typeface="Arial" pitchFamily="34" charset="0"/>
              </a:rPr>
              <a:t>1. Lâm nghiệp</a:t>
            </a:r>
            <a:endParaRPr lang="en-US" sz="3000" b="1" i="1" u="sng" smtClean="0">
              <a:solidFill>
                <a:srgbClr val="002060"/>
              </a:solidFill>
              <a:cs typeface="Arial" pitchFamily="34" charset="0"/>
            </a:endParaRPr>
          </a:p>
          <a:p>
            <a:r>
              <a:rPr lang="en-US" sz="3000" b="1" i="1" u="sng" smtClean="0"/>
              <a:t>a. Đặc điểm phân bố tài nguyên rừng</a:t>
            </a:r>
            <a:endParaRPr lang="en-US" sz="3000" b="1" i="1" u="sng"/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B817379C-DAEE-4A26-B7E8-B157AAEC6C14}"/>
              </a:ext>
            </a:extLst>
          </p:cNvPr>
          <p:cNvCxnSpPr/>
          <p:nvPr/>
        </p:nvCxnSpPr>
        <p:spPr>
          <a:xfrm>
            <a:off x="87090" y="574268"/>
            <a:ext cx="11814628" cy="8475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129791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Tài nguyên rừng đóng vai trò quan trọng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đối với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kinh tế 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xã hội và bảo vệ môi trường, ứng phó với biến đổi khí hậu ở nước ta.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57504" y="1469995"/>
            <a:ext cx="11934496" cy="198977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Năm 2021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: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ổng diện tích rừng nước ta là 14,7 triệu ha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+ 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ỉ lệ che phủ đạt 42%.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Chữ Phượng ghi 1">
            <a:extLst>
              <a:ext uri="{FF2B5EF4-FFF2-40B4-BE49-F238E27FC236}">
                <a16:creationId xmlns:a16="http://schemas.microsoft.com/office/drawing/2014/main" xmlns="" id="{6AFDD3C7-1328-4626-A1D8-12EDB7E981ED}"/>
              </a:ext>
            </a:extLst>
          </p:cNvPr>
          <p:cNvSpPr txBox="1"/>
          <p:nvPr/>
        </p:nvSpPr>
        <p:spPr>
          <a:xfrm>
            <a:off x="204959" y="1429055"/>
            <a:ext cx="11934496" cy="32701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BTB và DHMT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có diện tích rừng lớn nhất, chiếm 37,8%.</a:t>
            </a:r>
            <a:endParaRPr lang="en-US" sz="3200" b="1" smtClean="0"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D và MN BB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 có diện tích rừng tự nhiên lớn nhất (chiếm 37% tổng diện tích rừng tự nhiên cả nước)</a:t>
            </a:r>
            <a:r>
              <a:rPr lang="en-US" sz="3200" b="1" smtClean="0">
                <a:latin typeface="Calibri" pitchFamily="34" charset="0"/>
                <a:cs typeface="Calibri" pitchFamily="34" charset="0"/>
              </a:rPr>
              <a:t>;</a:t>
            </a:r>
          </a:p>
          <a:p>
            <a:pPr algn="just">
              <a:lnSpc>
                <a:spcPct val="130000"/>
              </a:lnSpc>
            </a:pPr>
            <a:r>
              <a:rPr lang="en-US" sz="3200" b="1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3200" b="1" smtClean="0">
                <a:latin typeface="Calibri" pitchFamily="34" charset="0"/>
                <a:cs typeface="Calibri" pitchFamily="34" charset="0"/>
              </a:rPr>
              <a:t>Bắc Trung Bộ và Duyên hải miền Trung có diện tích rừng trồng lớn nhất (chiếm gần 40% tổng diện tích rừng trồng cả nước). </a:t>
            </a:r>
            <a:endParaRPr lang="en-US" sz="3200" b="1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-12336"/>
            <a:ext cx="12192000" cy="70788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A37"/>
                </a:solidFill>
                <a:cs typeface="Arial" pitchFamily="34" charset="0"/>
              </a:rPr>
              <a:t>Bài 5. LÂM NGHIỆP VÀ THUỶ SẢN</a:t>
            </a:r>
            <a:endParaRPr lang="en-US" sz="4000" b="1">
              <a:solidFill>
                <a:srgbClr val="007A37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796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  <p:bldP spid="6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3810000" y="3200400"/>
            <a:ext cx="44196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sp>
        <p:nvSpPr>
          <p:cNvPr id="19459" name="Text Box 7"/>
          <p:cNvSpPr txBox="1">
            <a:spLocks noChangeArrowheads="1"/>
          </p:cNvSpPr>
          <p:nvPr/>
        </p:nvSpPr>
        <p:spPr bwMode="auto">
          <a:xfrm>
            <a:off x="3886200" y="4114800"/>
            <a:ext cx="4343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44747" name="Picture 11" descr="images546984_7585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0" y="3489325"/>
            <a:ext cx="60753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9" descr="http://radiovietnam.vn/webmedia/RadioArticle/11719/25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075363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21" descr="http://www.hagiang.gov.vn/esinfo/PublishingImages/Ph%C3%A1t%20trien%20kinh%20te/DSC_5794%20Rung%20keo%20cua%20gia%20dinh%20anh%20Nguyen%20Van%20Chi,%20thon%20Ngan%20Trung,%20xa%20Tan%20Than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0" y="0"/>
            <a:ext cx="6019800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23" descr="http://www.nuithanh.gov.vn/Portals/0/TinTuc/quy3nam2013/Thu%20ho%E1%BA%A1ch%20c%C3%A2y%20r%E1%BB%ABng%20tr%E1%BB%93ng%20%E1%BA%A2nh%20V%C4%83n%20Phi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6163" y="3581400"/>
            <a:ext cx="5989637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-1588" y="3262313"/>
            <a:ext cx="12193588" cy="457200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sản xuất: cung cấp </a:t>
            </a:r>
            <a:r>
              <a:rPr lang="en-US" altLang="en-US" sz="2400" b="1" smtClean="0">
                <a:solidFill>
                  <a:srgbClr val="0000FF"/>
                </a:solidFill>
              </a:rPr>
              <a:t>gỗ </a:t>
            </a:r>
            <a:r>
              <a:rPr lang="en-US" altLang="en-US" sz="2400" b="1">
                <a:solidFill>
                  <a:srgbClr val="0000FF"/>
                </a:solidFill>
              </a:rPr>
              <a:t>cho công nghiệp, dân dụng và xuất khẩu.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12" name="Picture 8" descr="song-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8388" y="0"/>
            <a:ext cx="5951537" cy="349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6323" name="Picture 19" descr="du2%20an%20trong%20ru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72200" y="3556000"/>
            <a:ext cx="5927725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9" descr="http://www.khoahoc.com.vn/photos/image/032013/28/rung-ngap-ma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556000"/>
            <a:ext cx="60960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AutoShape 11" descr="https://encrypted-tbn3.gstatic.com/images?q=tbn:ANd9GcQ5_1uE53gGGY0bWPnzlQadljhI91C9BoFL6qGd5L7h7s0632y9"/>
          <p:cNvSpPr>
            <a:spLocks noChangeAspect="1" noChangeArrowheads="1"/>
          </p:cNvSpPr>
          <p:nvPr/>
        </p:nvSpPr>
        <p:spPr bwMode="auto">
          <a:xfrm>
            <a:off x="1717675" y="-242888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14342" name="Picture 13" descr="http://tintucimg.vnanet.vn/2012/02/18/12/43/Hinh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60960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-3175" y="3065463"/>
            <a:ext cx="12195175" cy="461665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Rừng phòng hộ </a:t>
            </a:r>
            <a:r>
              <a:rPr lang="en-US" altLang="en-US" sz="2400" b="1" smtClean="0">
                <a:solidFill>
                  <a:srgbClr val="0000FF"/>
                </a:solidFill>
              </a:rPr>
              <a:t>điều tiết nước, chắn sóng, chắn cát và bảo vệ môi trường. 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5" name="Picture 7" descr="7_mot1578-4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345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507" name="AutoShape 25" descr="Z"/>
          <p:cNvSpPr>
            <a:spLocks noChangeAspect="1" noChangeArrowheads="1"/>
          </p:cNvSpPr>
          <p:nvPr/>
        </p:nvSpPr>
        <p:spPr bwMode="auto">
          <a:xfrm>
            <a:off x="4843463" y="2519363"/>
            <a:ext cx="2505075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 altLang="en-US" sz="3200" b="0">
              <a:latin typeface="Times New Roman" pitchFamily="18" charset="0"/>
            </a:endParaRPr>
          </a:p>
        </p:txBody>
      </p:sp>
      <p:pic>
        <p:nvPicPr>
          <p:cNvPr id="237597" name="Picture 29" descr="tegiac(3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61063" y="25400"/>
            <a:ext cx="6213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9" name="Picture 10" descr="http://phapluattp.vcmedia.vn/A3izktzFZVzloGzuMel3gvimDyHO8e/Image/2012/06/rung-sinh-thai-yume_271b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9800" y="3454400"/>
            <a:ext cx="61547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90" name="Picture 9" descr="Vn_Quc_gia_Mi_Ca_Mau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6002338" cy="340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938" y="2981325"/>
            <a:ext cx="12184062" cy="830997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400" b="1">
                <a:solidFill>
                  <a:srgbClr val="0000FF"/>
                </a:solidFill>
              </a:rPr>
              <a:t>  Rừng đặc dụng là các vườn quốc gia, khu </a:t>
            </a:r>
            <a:r>
              <a:rPr lang="en-US" altLang="en-US" sz="2400" b="1" smtClean="0">
                <a:solidFill>
                  <a:srgbClr val="0000FF"/>
                </a:solidFill>
              </a:rPr>
              <a:t>bảo tồn </a:t>
            </a:r>
            <a:r>
              <a:rPr lang="en-US" altLang="en-US" sz="2400" b="1">
                <a:solidFill>
                  <a:srgbClr val="0000FF"/>
                </a:solidFill>
              </a:rPr>
              <a:t>thiên nhiên: </a:t>
            </a:r>
            <a:r>
              <a:rPr lang="en-US" altLang="en-US" sz="2400" b="1" smtClean="0">
                <a:solidFill>
                  <a:srgbClr val="0000FF"/>
                </a:solidFill>
              </a:rPr>
              <a:t>chứa đựng các hệ sinh thái tự nhiên quan trọng, có các loài đặc hữu cần được bảo vệ.</a:t>
            </a:r>
            <a:endParaRPr lang="en-US" altLang="en-US" sz="24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2005</Words>
  <Application>Microsoft Office PowerPoint</Application>
  <PresentationFormat>Custom</PresentationFormat>
  <Paragraphs>191</Paragraphs>
  <Slides>35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THỬ TÀI TRÍ TUỆ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 HIỂU Ý ĐỒNG ĐỘI</vt:lpstr>
      <vt:lpstr>TRÒ CHƠI: HIỂU Ý ĐỒNG ĐỘI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Tuấn Nguyễn Chí</dc:creator>
  <cp:lastModifiedBy>YEN_STD</cp:lastModifiedBy>
  <cp:revision>50</cp:revision>
  <dcterms:created xsi:type="dcterms:W3CDTF">2020-09-11T06:57:36Z</dcterms:created>
  <dcterms:modified xsi:type="dcterms:W3CDTF">2024-12-10T13:09:45Z</dcterms:modified>
</cp:coreProperties>
</file>