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2"/>
  </p:notesMasterIdLst>
  <p:sldIdLst>
    <p:sldId id="256" r:id="rId2"/>
    <p:sldId id="258" r:id="rId3"/>
    <p:sldId id="259" r:id="rId4"/>
    <p:sldId id="296" r:id="rId5"/>
    <p:sldId id="297" r:id="rId6"/>
    <p:sldId id="298" r:id="rId7"/>
    <p:sldId id="299" r:id="rId8"/>
    <p:sldId id="300" r:id="rId9"/>
    <p:sldId id="321" r:id="rId10"/>
    <p:sldId id="322" r:id="rId11"/>
    <p:sldId id="323" r:id="rId12"/>
    <p:sldId id="324" r:id="rId13"/>
    <p:sldId id="301" r:id="rId14"/>
    <p:sldId id="261" r:id="rId15"/>
    <p:sldId id="263" r:id="rId16"/>
    <p:sldId id="302" r:id="rId17"/>
    <p:sldId id="306" r:id="rId18"/>
    <p:sldId id="325" r:id="rId19"/>
    <p:sldId id="307" r:id="rId20"/>
    <p:sldId id="326" r:id="rId21"/>
    <p:sldId id="327" r:id="rId22"/>
    <p:sldId id="328" r:id="rId23"/>
    <p:sldId id="329" r:id="rId24"/>
    <p:sldId id="314" r:id="rId25"/>
    <p:sldId id="318" r:id="rId26"/>
    <p:sldId id="330" r:id="rId27"/>
    <p:sldId id="315" r:id="rId28"/>
    <p:sldId id="316" r:id="rId29"/>
    <p:sldId id="317" r:id="rId30"/>
    <p:sldId id="331" r:id="rId31"/>
    <p:sldId id="332" r:id="rId32"/>
    <p:sldId id="264" r:id="rId33"/>
    <p:sldId id="319" r:id="rId34"/>
    <p:sldId id="304" r:id="rId35"/>
    <p:sldId id="313" r:id="rId36"/>
    <p:sldId id="305" r:id="rId37"/>
    <p:sldId id="265" r:id="rId38"/>
    <p:sldId id="267" r:id="rId39"/>
    <p:sldId id="277" r:id="rId40"/>
    <p:sldId id="320" r:id="rId41"/>
  </p:sldIdLst>
  <p:sldSz cx="9144000" cy="5143500" type="screen16x9"/>
  <p:notesSz cx="6742113" cy="9872663"/>
  <p:embeddedFontLst>
    <p:embeddedFont>
      <p:font typeface="Roboto Slab Regular" panose="020B0604020202020204" charset="0"/>
      <p:regular r:id="rId43"/>
      <p:bold r:id="rId44"/>
    </p:embeddedFont>
    <p:embeddedFont>
      <p:font typeface="Fira Sans Extra Condensed Medium" panose="020B0604020202020204" charset="0"/>
      <p:regular r:id="rId45"/>
      <p:bold r:id="rId46"/>
      <p:italic r:id="rId47"/>
      <p:boldItalic r:id="rId48"/>
    </p:embeddedFont>
    <p:embeddedFont>
      <p:font typeface="Redressed" panose="020B0604020202020204" charset="0"/>
      <p:regular r:id="rId49"/>
    </p:embeddedFont>
    <p:embeddedFont>
      <p:font typeface="Livvic Light" panose="020B060402020202020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Livvic"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006600"/>
    <a:srgbClr val="ED7D31"/>
    <a:srgbClr val="5A2521"/>
    <a:srgbClr val="FCD582"/>
    <a:srgbClr val="C77249"/>
    <a:srgbClr val="CBB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AF7EB-DD6A-49B6-A9FA-A67D01D7F0BC}">
  <a:tblStyle styleId="{593AF7EB-DD6A-49B6-A9FA-A67D01D7F0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84" d="100"/>
          <a:sy n="84" d="100"/>
        </p:scale>
        <p:origin x="1424" y="40"/>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4212" y="4689515"/>
            <a:ext cx="539369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166453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77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859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40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17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70c1df8b91_0_3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70c1df8b91_0_3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461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bad27d065_0_254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bad27d065_0_254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71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48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9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58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02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21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685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26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5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899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1213329"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79" name="Google Shape;79;p17"/>
          <p:cNvSpPr txBox="1">
            <a:spLocks noGrp="1"/>
          </p:cNvSpPr>
          <p:nvPr>
            <p:ph type="subTitle" idx="1"/>
          </p:nvPr>
        </p:nvSpPr>
        <p:spPr>
          <a:xfrm>
            <a:off x="1163529"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0" name="Google Shape;80;p17"/>
          <p:cNvSpPr txBox="1">
            <a:spLocks noGrp="1"/>
          </p:cNvSpPr>
          <p:nvPr>
            <p:ph type="ctrTitle" idx="2"/>
          </p:nvPr>
        </p:nvSpPr>
        <p:spPr>
          <a:xfrm>
            <a:off x="35215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1" name="Google Shape;81;p17"/>
          <p:cNvSpPr txBox="1">
            <a:spLocks noGrp="1"/>
          </p:cNvSpPr>
          <p:nvPr>
            <p:ph type="subTitle" idx="3"/>
          </p:nvPr>
        </p:nvSpPr>
        <p:spPr>
          <a:xfrm>
            <a:off x="34717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2" name="Google Shape;82;p17"/>
          <p:cNvSpPr txBox="1">
            <a:spLocks noGrp="1"/>
          </p:cNvSpPr>
          <p:nvPr>
            <p:ph type="ctrTitle" idx="4"/>
          </p:nvPr>
        </p:nvSpPr>
        <p:spPr>
          <a:xfrm>
            <a:off x="58297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3" name="Google Shape;83;p17"/>
          <p:cNvSpPr txBox="1">
            <a:spLocks noGrp="1"/>
          </p:cNvSpPr>
          <p:nvPr>
            <p:ph type="subTitle" idx="5"/>
          </p:nvPr>
        </p:nvSpPr>
        <p:spPr>
          <a:xfrm>
            <a:off x="57799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4" name="Google Shape;84;p17"/>
          <p:cNvSpPr txBox="1">
            <a:spLocks noGrp="1"/>
          </p:cNvSpPr>
          <p:nvPr>
            <p:ph type="ctrTitle" idx="6"/>
          </p:nvPr>
        </p:nvSpPr>
        <p:spPr>
          <a:xfrm>
            <a:off x="1213329"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5" name="Google Shape;85;p17"/>
          <p:cNvSpPr txBox="1">
            <a:spLocks noGrp="1"/>
          </p:cNvSpPr>
          <p:nvPr>
            <p:ph type="subTitle" idx="7"/>
          </p:nvPr>
        </p:nvSpPr>
        <p:spPr>
          <a:xfrm>
            <a:off x="1163529"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Livvic"/>
                <a:ea typeface="Livvic"/>
                <a:cs typeface="Livvic"/>
                <a:sym typeface="Livvic"/>
              </a:defRPr>
            </a:lvl1pPr>
            <a:lvl2pPr lvl="1" algn="ctr" rtl="0">
              <a:lnSpc>
                <a:spcPct val="100000"/>
              </a:lnSpc>
              <a:spcBef>
                <a:spcPts val="1600"/>
              </a:spcBef>
              <a:spcAft>
                <a:spcPts val="0"/>
              </a:spcAft>
              <a:buNone/>
              <a:defRPr sz="1400">
                <a:solidFill>
                  <a:schemeClr val="dk1"/>
                </a:solidFill>
                <a:latin typeface="Livvic"/>
                <a:ea typeface="Livvic"/>
                <a:cs typeface="Livvic"/>
                <a:sym typeface="Livvic"/>
              </a:defRPr>
            </a:lvl2pPr>
            <a:lvl3pPr lvl="2" algn="ctr" rtl="0">
              <a:lnSpc>
                <a:spcPct val="100000"/>
              </a:lnSpc>
              <a:spcBef>
                <a:spcPts val="1600"/>
              </a:spcBef>
              <a:spcAft>
                <a:spcPts val="0"/>
              </a:spcAft>
              <a:buNone/>
              <a:defRPr sz="1400">
                <a:solidFill>
                  <a:schemeClr val="dk1"/>
                </a:solidFill>
                <a:latin typeface="Livvic"/>
                <a:ea typeface="Livvic"/>
                <a:cs typeface="Livvic"/>
                <a:sym typeface="Livvic"/>
              </a:defRPr>
            </a:lvl3pPr>
            <a:lvl4pPr lvl="3" algn="ctr" rtl="0">
              <a:lnSpc>
                <a:spcPct val="100000"/>
              </a:lnSpc>
              <a:spcBef>
                <a:spcPts val="1600"/>
              </a:spcBef>
              <a:spcAft>
                <a:spcPts val="0"/>
              </a:spcAft>
              <a:buNone/>
              <a:defRPr sz="1400">
                <a:solidFill>
                  <a:schemeClr val="dk1"/>
                </a:solidFill>
                <a:latin typeface="Livvic"/>
                <a:ea typeface="Livvic"/>
                <a:cs typeface="Livvic"/>
                <a:sym typeface="Livvic"/>
              </a:defRPr>
            </a:lvl4pPr>
            <a:lvl5pPr lvl="4" algn="ctr" rtl="0">
              <a:lnSpc>
                <a:spcPct val="100000"/>
              </a:lnSpc>
              <a:spcBef>
                <a:spcPts val="1600"/>
              </a:spcBef>
              <a:spcAft>
                <a:spcPts val="0"/>
              </a:spcAft>
              <a:buNone/>
              <a:defRPr sz="1400">
                <a:solidFill>
                  <a:schemeClr val="dk1"/>
                </a:solidFill>
                <a:latin typeface="Livvic"/>
                <a:ea typeface="Livvic"/>
                <a:cs typeface="Livvic"/>
                <a:sym typeface="Livvic"/>
              </a:defRPr>
            </a:lvl5pPr>
            <a:lvl6pPr lvl="5" algn="ctr" rtl="0">
              <a:lnSpc>
                <a:spcPct val="100000"/>
              </a:lnSpc>
              <a:spcBef>
                <a:spcPts val="1600"/>
              </a:spcBef>
              <a:spcAft>
                <a:spcPts val="0"/>
              </a:spcAft>
              <a:buNone/>
              <a:defRPr sz="1400">
                <a:solidFill>
                  <a:schemeClr val="dk1"/>
                </a:solidFill>
                <a:latin typeface="Livvic"/>
                <a:ea typeface="Livvic"/>
                <a:cs typeface="Livvic"/>
                <a:sym typeface="Livvic"/>
              </a:defRPr>
            </a:lvl6pPr>
            <a:lvl7pPr lvl="6" algn="ctr" rtl="0">
              <a:lnSpc>
                <a:spcPct val="100000"/>
              </a:lnSpc>
              <a:spcBef>
                <a:spcPts val="1600"/>
              </a:spcBef>
              <a:spcAft>
                <a:spcPts val="0"/>
              </a:spcAft>
              <a:buNone/>
              <a:defRPr sz="1400">
                <a:solidFill>
                  <a:schemeClr val="dk1"/>
                </a:solidFill>
                <a:latin typeface="Livvic"/>
                <a:ea typeface="Livvic"/>
                <a:cs typeface="Livvic"/>
                <a:sym typeface="Livvic"/>
              </a:defRPr>
            </a:lvl7pPr>
            <a:lvl8pPr lvl="7" algn="ctr" rtl="0">
              <a:lnSpc>
                <a:spcPct val="100000"/>
              </a:lnSpc>
              <a:spcBef>
                <a:spcPts val="1600"/>
              </a:spcBef>
              <a:spcAft>
                <a:spcPts val="0"/>
              </a:spcAft>
              <a:buNone/>
              <a:defRPr sz="1400">
                <a:solidFill>
                  <a:schemeClr val="dk1"/>
                </a:solidFill>
                <a:latin typeface="Livvic"/>
                <a:ea typeface="Livvic"/>
                <a:cs typeface="Livvic"/>
                <a:sym typeface="Livvic"/>
              </a:defRPr>
            </a:lvl8pPr>
            <a:lvl9pPr lvl="8" algn="ctr" rtl="0">
              <a:lnSpc>
                <a:spcPct val="100000"/>
              </a:lnSpc>
              <a:spcBef>
                <a:spcPts val="1600"/>
              </a:spcBef>
              <a:spcAft>
                <a:spcPts val="1600"/>
              </a:spcAft>
              <a:buNone/>
              <a:defRPr sz="1400">
                <a:solidFill>
                  <a:schemeClr val="dk1"/>
                </a:solidFill>
                <a:latin typeface="Livvic"/>
                <a:ea typeface="Livvic"/>
                <a:cs typeface="Livvic"/>
                <a:sym typeface="Livvic"/>
              </a:defRPr>
            </a:lvl9pPr>
          </a:lstStyle>
          <a:p>
            <a:endParaRPr/>
          </a:p>
        </p:txBody>
      </p:sp>
      <p:sp>
        <p:nvSpPr>
          <p:cNvPr id="86" name="Google Shape;86;p17"/>
          <p:cNvSpPr txBox="1">
            <a:spLocks noGrp="1"/>
          </p:cNvSpPr>
          <p:nvPr>
            <p:ph type="ctrTitle" idx="8"/>
          </p:nvPr>
        </p:nvSpPr>
        <p:spPr>
          <a:xfrm>
            <a:off x="35215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7" name="Google Shape;87;p17"/>
          <p:cNvSpPr txBox="1">
            <a:spLocks noGrp="1"/>
          </p:cNvSpPr>
          <p:nvPr>
            <p:ph type="subTitle" idx="9"/>
          </p:nvPr>
        </p:nvSpPr>
        <p:spPr>
          <a:xfrm>
            <a:off x="34717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8" name="Google Shape;88;p17"/>
          <p:cNvSpPr txBox="1">
            <a:spLocks noGrp="1"/>
          </p:cNvSpPr>
          <p:nvPr>
            <p:ph type="ctrTitle" idx="13"/>
          </p:nvPr>
        </p:nvSpPr>
        <p:spPr>
          <a:xfrm>
            <a:off x="58297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9" name="Google Shape;89;p17"/>
          <p:cNvSpPr txBox="1">
            <a:spLocks noGrp="1"/>
          </p:cNvSpPr>
          <p:nvPr>
            <p:ph type="subTitle" idx="14"/>
          </p:nvPr>
        </p:nvSpPr>
        <p:spPr>
          <a:xfrm>
            <a:off x="57799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90" name="Google Shape;90;p17"/>
          <p:cNvSpPr txBox="1">
            <a:spLocks noGrp="1"/>
          </p:cNvSpPr>
          <p:nvPr>
            <p:ph type="ctrTitle" idx="15"/>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userDrawn="1">
  <p:cSld name="CUSTOM_5">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015813" y="904675"/>
            <a:ext cx="3246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b="0"/>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
        <p:nvSpPr>
          <p:cNvPr id="4" name="TextBox 3"/>
          <p:cNvSpPr txBox="1"/>
          <p:nvPr userDrawn="1"/>
        </p:nvSpPr>
        <p:spPr>
          <a:xfrm>
            <a:off x="0" y="4712613"/>
            <a:ext cx="1647930" cy="369332"/>
          </a:xfrm>
          <a:prstGeom prst="rect">
            <a:avLst/>
          </a:prstGeom>
          <a:noFill/>
        </p:spPr>
        <p:txBody>
          <a:bodyPr wrap="square" rtlCol="0">
            <a:spAutoFit/>
          </a:bodyPr>
          <a:lstStyle/>
          <a:p>
            <a:r>
              <a:rPr lang="en-US" sz="900" dirty="0" smtClean="0">
                <a:solidFill>
                  <a:schemeClr val="accent2">
                    <a:lumMod val="40000"/>
                    <a:lumOff val="60000"/>
                  </a:schemeClr>
                </a:solidFill>
              </a:rPr>
              <a:t>GA</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được</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thiết</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kế</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bởi</a:t>
            </a:r>
            <a:r>
              <a:rPr lang="en-US" sz="900" baseline="0" dirty="0" smtClean="0">
                <a:solidFill>
                  <a:schemeClr val="accent2">
                    <a:lumMod val="40000"/>
                    <a:lumOff val="60000"/>
                  </a:schemeClr>
                </a:solidFill>
              </a:rPr>
              <a:t>:</a:t>
            </a:r>
          </a:p>
          <a:p>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Bùi</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Thị</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Ánh</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Nguyệt</a:t>
            </a:r>
            <a:endParaRPr lang="en-US" sz="900" baseline="0" dirty="0" smtClean="0">
              <a:solidFill>
                <a:schemeClr val="accent2">
                  <a:lumMod val="40000"/>
                  <a:lumOff val="60000"/>
                </a:scheme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06124" y="701643"/>
            <a:ext cx="3955500" cy="967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2600" b="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dirty="0"/>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3" r:id="rId13"/>
    <p:sldLayoutId id="2147483667" r:id="rId14"/>
    <p:sldLayoutId id="2147483668" r:id="rId15"/>
    <p:sldLayoutId id="2147483669"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http://baotanglichsu.vn/DataFiles/Uploaded/image/data%20Hung/thang%208%20nam%202014/di%20chi%20cai%20beo%20qua%20cac%20cuoc%20khai%20quat/2.jpg"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http://baotanglichsu.vn/DataFiles/Uploaded/image/data%20Hung/thang%208%20nam%202014/di%20chi%20cai%20beo%20qua%20cac%20cuoc%20khai%20quat/1.jpg" TargetMode="External"/><Relationship Id="rId4" Type="http://schemas.openxmlformats.org/officeDocument/2006/relationships/image" Target="../media/image14.jpeg"/><Relationship Id="rId9" Type="http://schemas.openxmlformats.org/officeDocument/2006/relationships/image" Target="http://baotanglichsu.vn/DataFiles/Uploaded/image/data%20Hung/thang%208%20nam%202014/di%20chi%20cai%20beo%20qua%20cac%20cuoc%20khai%20quat/5.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gif"/><Relationship Id="rId5" Type="http://schemas.openxmlformats.org/officeDocument/2006/relationships/image" Target="http://media.dulich24.com.vn/diemden/nui-trang-kenh-6098/nui-trang-kenh-1.jpg"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http://media.dulich24.com.vn/diemden/nui-trang-kenh-6098/nui-trang-kenh-1.jpg" TargetMode="External"/><Relationship Id="rId5" Type="http://schemas.openxmlformats.org/officeDocument/2006/relationships/image" Target="../media/image18.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1.gif"/><Relationship Id="rId5" Type="http://schemas.openxmlformats.org/officeDocument/2006/relationships/image" Target="../media/image30.jp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337099" y="1180609"/>
            <a:ext cx="6610650" cy="2217000"/>
          </a:xfrm>
          <a:prstGeom prst="rect">
            <a:avLst/>
          </a:prstGeom>
        </p:spPr>
        <p:txBody>
          <a:bodyPr spcFirstLastPara="1" wrap="square" lIns="91425" tIns="91425" rIns="91425" bIns="91425" anchor="b" anchorCtr="0">
            <a:noAutofit/>
          </a:bodyPr>
          <a:lstStyle/>
          <a:p>
            <a:r>
              <a:rPr lang="fr-FR" sz="4800" b="1" i="1" dirty="0">
                <a:solidFill>
                  <a:srgbClr val="0070C0"/>
                </a:solidFill>
              </a:rPr>
              <a:t> </a:t>
            </a:r>
            <a:r>
              <a:rPr lang="fr-FR" sz="4800" b="1" dirty="0">
                <a:solidFill>
                  <a:srgbClr val="0070C0"/>
                </a:solidFill>
              </a:rPr>
              <a:t>CHỦ ĐỀ 1 </a:t>
            </a:r>
            <a:r>
              <a:rPr lang="fr-FR" sz="4800" b="1" dirty="0"/>
              <a:t>: </a:t>
            </a:r>
            <a:r>
              <a:rPr lang="en-US" sz="4800" dirty="0"/>
              <a:t/>
            </a:r>
            <a:br>
              <a:rPr lang="en-US" sz="4800" dirty="0"/>
            </a:br>
            <a:r>
              <a:rPr lang="fr-FR" sz="4800" b="1" dirty="0"/>
              <a:t>VÙNG ĐẤT HẢI PHÒNG TỪ THỜI NGUYÊN THỦY </a:t>
            </a:r>
            <a:r>
              <a:rPr lang="en-US" sz="4800" dirty="0"/>
              <a:t/>
            </a:r>
            <a:br>
              <a:rPr lang="en-US" sz="4800" dirty="0"/>
            </a:br>
            <a:r>
              <a:rPr lang="fr-FR" sz="4800" b="1" dirty="0"/>
              <a:t>ĐẾN THẾ KỈ X</a:t>
            </a:r>
            <a:endParaRPr sz="4800" dirty="0"/>
          </a:p>
        </p:txBody>
      </p:sp>
      <p:pic>
        <p:nvPicPr>
          <p:cNvPr id="117" name="Google Shape;117;p26"/>
          <p:cNvPicPr preferRelativeResize="0"/>
          <p:nvPr/>
        </p:nvPicPr>
        <p:blipFill>
          <a:blip r:embed="rId5">
            <a:alphaModFix/>
          </a:blip>
          <a:stretch>
            <a:fillRect/>
          </a:stretch>
        </p:blipFill>
        <p:spPr>
          <a:xfrm>
            <a:off x="240540" y="2804140"/>
            <a:ext cx="2193117" cy="1803168"/>
          </a:xfrm>
          <a:prstGeom prst="rect">
            <a:avLst/>
          </a:prstGeom>
          <a:noFill/>
          <a:ln>
            <a:noFill/>
          </a:ln>
        </p:spPr>
      </p:pic>
      <p:pic>
        <p:nvPicPr>
          <p:cNvPr id="118" name="Google Shape;118;p26"/>
          <p:cNvPicPr preferRelativeResize="0"/>
          <p:nvPr/>
        </p:nvPicPr>
        <p:blipFill>
          <a:blip r:embed="rId6">
            <a:alphaModFix/>
          </a:blip>
          <a:stretch>
            <a:fillRect/>
          </a:stretch>
        </p:blipFill>
        <p:spPr>
          <a:xfrm flipH="1">
            <a:off x="6251308" y="2429318"/>
            <a:ext cx="2848006" cy="2624639"/>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262708" y="4029508"/>
            <a:ext cx="2988600" cy="577800"/>
          </a:xfrm>
        </p:spPr>
        <p:txBody>
          <a:bodyPr/>
          <a:lstStyle/>
          <a:p>
            <a:r>
              <a:rPr lang="en-US" dirty="0" smtClean="0"/>
              <a:t>GV:……………………</a:t>
            </a:r>
            <a:endParaRPr lang="en-US" dirty="0"/>
          </a:p>
        </p:txBody>
      </p:sp>
      <p:pic>
        <p:nvPicPr>
          <p:cNvPr id="4" name="DuongDenVinhQuang-TranLap_t7tp">
            <a:hlinkClick r:id="" action="ppaction://media"/>
          </p:cNvPr>
          <p:cNvPicPr>
            <a:picLocks noChangeAspect="1"/>
          </p:cNvPicPr>
          <p:nvPr>
            <a:audioFile r:link="rId1"/>
            <p:extLst>
              <p:ext uri="{DAA4B4D4-6D71-4841-9C94-3DE7FCFB9230}">
                <p14:media xmlns:p14="http://schemas.microsoft.com/office/powerpoint/2010/main" r:embed="rId2">
                  <p14:trim end="272219.875"/>
                </p14:media>
              </p:ext>
            </p:extLst>
          </p:nvPr>
        </p:nvPicPr>
        <p:blipFill>
          <a:blip r:embed="rId7"/>
          <a:stretch>
            <a:fillRect/>
          </a:stretch>
        </p:blipFill>
        <p:spPr>
          <a:xfrm>
            <a:off x="9492343" y="5710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anim calcmode="lin" valueType="num">
                                      <p:cBhvr additive="base">
                                        <p:cTn id="9" dur="1000" fill="hold"/>
                                        <p:tgtEl>
                                          <p:spTgt spid="117"/>
                                        </p:tgtEl>
                                        <p:attrNameLst>
                                          <p:attrName>ppt_x</p:attrName>
                                        </p:attrNameLst>
                                      </p:cBhvr>
                                      <p:tavLst>
                                        <p:tav tm="0">
                                          <p:val>
                                            <p:strVal val="0-#ppt_w/2"/>
                                          </p:val>
                                        </p:tav>
                                        <p:tav tm="100000">
                                          <p:val>
                                            <p:strVal val="#ppt_x"/>
                                          </p:val>
                                        </p:tav>
                                      </p:tavLst>
                                    </p:anim>
                                    <p:anim calcmode="lin" valueType="num">
                                      <p:cBhvr additive="base">
                                        <p:cTn id="10" dur="1000" fill="hold"/>
                                        <p:tgtEl>
                                          <p:spTgt spid="11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1000" fill="hold"/>
                                        <p:tgtEl>
                                          <p:spTgt spid="118"/>
                                        </p:tgtEl>
                                        <p:attrNameLst>
                                          <p:attrName>ppt_x</p:attrName>
                                        </p:attrNameLst>
                                      </p:cBhvr>
                                      <p:tavLst>
                                        <p:tav tm="0">
                                          <p:val>
                                            <p:strVal val="1+#ppt_w/2"/>
                                          </p:val>
                                        </p:tav>
                                        <p:tav tm="100000">
                                          <p:val>
                                            <p:strVal val="#ppt_x"/>
                                          </p:val>
                                        </p:tav>
                                      </p:tavLst>
                                    </p:anim>
                                    <p:anim calcmode="lin" valueType="num">
                                      <p:cBhvr additive="base">
                                        <p:cTn id="14"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p29"/>
          <p:cNvSpPr txBox="1">
            <a:spLocks noGrp="1"/>
          </p:cNvSpPr>
          <p:nvPr>
            <p:ph type="subTitle" idx="1"/>
          </p:nvPr>
        </p:nvSpPr>
        <p:spPr>
          <a:xfrm>
            <a:off x="373075" y="753467"/>
            <a:ext cx="7334185" cy="77949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b="1" u="sng" smtClean="0">
                <a:latin typeface="+mn-lt"/>
              </a:rPr>
              <a:t>1.Dấu tích người nguyên thủy trên vùng đất Hải Phòng</a:t>
            </a:r>
            <a:r>
              <a:rPr lang="en-US" sz="3600" b="1" smtClean="0">
                <a:latin typeface="+mn-lt"/>
              </a:rPr>
              <a:t>:</a:t>
            </a:r>
          </a:p>
          <a:p>
            <a:pPr marL="0" lvl="0" indent="0" algn="l" rtl="0">
              <a:spcBef>
                <a:spcPts val="0"/>
              </a:spcBef>
              <a:spcAft>
                <a:spcPts val="0"/>
              </a:spcAft>
              <a:buNone/>
            </a:pPr>
            <a:r>
              <a:rPr lang="en-US" sz="2400" b="1" u="sng" smtClean="0">
                <a:latin typeface="+mn-lt"/>
              </a:rPr>
              <a:t>a.Điều kiện tự nhiên:</a:t>
            </a:r>
            <a:endParaRPr lang="en-US" sz="2400" b="1" u="sng" dirty="0" smtClean="0">
              <a:latin typeface="+mn-lt"/>
            </a:endParaRPr>
          </a:p>
        </p:txBody>
      </p:sp>
      <p:sp>
        <p:nvSpPr>
          <p:cNvPr id="5" name="Rectangle 4"/>
          <p:cNvSpPr/>
          <p:nvPr/>
        </p:nvSpPr>
        <p:spPr>
          <a:xfrm>
            <a:off x="263347" y="2277824"/>
            <a:ext cx="8119871" cy="1578894"/>
          </a:xfrm>
          <a:prstGeom prst="rect">
            <a:avLst/>
          </a:prstGeom>
        </p:spPr>
        <p:txBody>
          <a:bodyPr wrap="square">
            <a:spAutoFit/>
          </a:bodyPr>
          <a:lstStyle/>
          <a:p>
            <a:pPr algn="just">
              <a:lnSpc>
                <a:spcPct val="115000"/>
              </a:lnSpc>
            </a:pPr>
            <a:r>
              <a:rPr lang="en-US" sz="2800" b="1" i="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 hãy cho biết đặc điểm về điều kiện tự nhiên ở khu vực đảo Cát Bà cách đây khoảng 20.000 đến 7000 năm ?</a:t>
            </a:r>
            <a:endParaRPr lang="en-US" sz="2800" b="1"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p:cNvSpPr/>
          <p:nvPr/>
        </p:nvSpPr>
        <p:spPr>
          <a:xfrm>
            <a:off x="0" y="4381347"/>
            <a:ext cx="1309421"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42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p29"/>
          <p:cNvSpPr txBox="1">
            <a:spLocks noGrp="1"/>
          </p:cNvSpPr>
          <p:nvPr>
            <p:ph type="subTitle" idx="1"/>
          </p:nvPr>
        </p:nvSpPr>
        <p:spPr>
          <a:xfrm>
            <a:off x="373075" y="753467"/>
            <a:ext cx="7334185" cy="77949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b="1" u="sng" smtClean="0">
                <a:latin typeface="+mn-lt"/>
              </a:rPr>
              <a:t>1.Dấu tích người nguyên thủy trên vùng đất Hải Phòng</a:t>
            </a:r>
            <a:r>
              <a:rPr lang="en-US" sz="3600" b="1" smtClean="0">
                <a:latin typeface="+mn-lt"/>
              </a:rPr>
              <a:t>:</a:t>
            </a:r>
          </a:p>
          <a:p>
            <a:pPr marL="0" lvl="0" indent="0" algn="l" rtl="0">
              <a:spcBef>
                <a:spcPts val="0"/>
              </a:spcBef>
              <a:spcAft>
                <a:spcPts val="0"/>
              </a:spcAft>
              <a:buNone/>
            </a:pPr>
            <a:r>
              <a:rPr lang="en-US" sz="2400" b="1" u="sng" smtClean="0">
                <a:latin typeface="+mn-lt"/>
              </a:rPr>
              <a:t>a.Điều kiện tự nhiên:</a:t>
            </a:r>
            <a:endParaRPr lang="en-US" sz="2400" b="1" u="sng" dirty="0" smtClean="0">
              <a:latin typeface="+mn-lt"/>
            </a:endParaRPr>
          </a:p>
        </p:txBody>
      </p:sp>
      <p:sp>
        <p:nvSpPr>
          <p:cNvPr id="5" name="Rectangle 4"/>
          <p:cNvSpPr/>
          <p:nvPr/>
        </p:nvSpPr>
        <p:spPr>
          <a:xfrm>
            <a:off x="885140" y="1623946"/>
            <a:ext cx="7980882" cy="2105192"/>
          </a:xfrm>
          <a:prstGeom prst="rect">
            <a:avLst/>
          </a:prstGeom>
        </p:spPr>
        <p:txBody>
          <a:bodyPr wrap="square">
            <a:spAutoFit/>
          </a:bodyPr>
          <a:lstStyle/>
          <a:p>
            <a:pPr lvl="0" algn="just">
              <a:lnSpc>
                <a:spcPct val="115000"/>
              </a:lnSpc>
              <a:buSzPts val="1100"/>
            </a:pP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 Khu </a:t>
            </a:r>
            <a:r>
              <a:rPr lang="en-US" sz="2400" b="1">
                <a:latin typeface="Times New Roman" panose="02020603050405020304" pitchFamily="18" charset="0"/>
                <a:ea typeface="Times New Roman" panose="02020603050405020304" pitchFamily="18" charset="0"/>
                <a:cs typeface="Times New Roman" panose="02020603050405020304" pitchFamily="18" charset="0"/>
              </a:rPr>
              <a:t>vực đảo Cát Bà còn là đồng bằng ven biển xen kẽ núi đất, núi đá, rừng cây rậm rạp, nhiều sông </a:t>
            </a: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suối.</a:t>
            </a:r>
          </a:p>
          <a:p>
            <a:pPr lvl="0" algn="just">
              <a:lnSpc>
                <a:spcPct val="115000"/>
              </a:lnSpc>
              <a:buSzPts val="1100"/>
            </a:pP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 Khí </a:t>
            </a:r>
            <a:r>
              <a:rPr lang="en-US" sz="2400" b="1">
                <a:latin typeface="Times New Roman" panose="02020603050405020304" pitchFamily="18" charset="0"/>
                <a:ea typeface="Times New Roman" panose="02020603050405020304" pitchFamily="18" charset="0"/>
                <a:cs typeface="Times New Roman" panose="02020603050405020304" pitchFamily="18" charset="0"/>
              </a:rPr>
              <a:t>hậu thuận hòa.</a:t>
            </a:r>
          </a:p>
          <a:p>
            <a:r>
              <a:rPr lang="en-US" sz="2400" b="1" smtClean="0">
                <a:latin typeface="Times New Roman" panose="02020603050405020304" pitchFamily="18" charset="0"/>
                <a:ea typeface="Calibri" panose="020F0502020204030204" pitchFamily="34" charset="0"/>
              </a:rPr>
              <a:t>- Sau </a:t>
            </a:r>
            <a:r>
              <a:rPr lang="en-US" sz="2400" b="1">
                <a:latin typeface="Times New Roman" panose="02020603050405020304" pitchFamily="18" charset="0"/>
                <a:ea typeface="Calibri" panose="020F0502020204030204" pitchFamily="34" charset="0"/>
              </a:rPr>
              <a:t>đó, nước biển dâng lên, vùng đất thấp  ngập chìm trong nước, những ngọn núi cao trở thành  những hòn đảo . </a:t>
            </a:r>
            <a:endParaRPr lang="en-US" sz="2400" b="1"/>
          </a:p>
        </p:txBody>
      </p:sp>
      <p:sp>
        <p:nvSpPr>
          <p:cNvPr id="6" name="Oval 5"/>
          <p:cNvSpPr/>
          <p:nvPr/>
        </p:nvSpPr>
        <p:spPr>
          <a:xfrm>
            <a:off x="0" y="4381347"/>
            <a:ext cx="1309421"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8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p29"/>
          <p:cNvSpPr txBox="1">
            <a:spLocks noGrp="1"/>
          </p:cNvSpPr>
          <p:nvPr>
            <p:ph type="subTitle" idx="1"/>
          </p:nvPr>
        </p:nvSpPr>
        <p:spPr>
          <a:xfrm>
            <a:off x="373075" y="1185062"/>
            <a:ext cx="7334185" cy="77949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b="1" u="sng" smtClean="0">
                <a:latin typeface="+mn-lt"/>
              </a:rPr>
              <a:t>1.Dấu tích người nguyên thủy trên vùng đất Hải Phòng</a:t>
            </a:r>
            <a:r>
              <a:rPr lang="en-US" sz="3600" b="1" smtClean="0">
                <a:latin typeface="+mn-lt"/>
              </a:rPr>
              <a:t>:</a:t>
            </a:r>
          </a:p>
          <a:p>
            <a:pPr marL="0" lvl="0" indent="0" algn="l" rtl="0">
              <a:spcBef>
                <a:spcPts val="0"/>
              </a:spcBef>
              <a:spcAft>
                <a:spcPts val="0"/>
              </a:spcAft>
              <a:buNone/>
            </a:pPr>
            <a:r>
              <a:rPr lang="en-US" sz="2400" b="1" u="sng" smtClean="0">
                <a:latin typeface="+mn-lt"/>
              </a:rPr>
              <a:t>a.Điều kiện tự nhiên:</a:t>
            </a:r>
          </a:p>
          <a:p>
            <a:pPr marL="0" lvl="0" indent="0" algn="l" rtl="0">
              <a:spcBef>
                <a:spcPts val="0"/>
              </a:spcBef>
              <a:spcAft>
                <a:spcPts val="0"/>
              </a:spcAft>
              <a:buNone/>
            </a:pPr>
            <a:r>
              <a:rPr lang="en-US" sz="2400" b="1" u="sng" smtClean="0">
                <a:latin typeface="+mn-lt"/>
              </a:rPr>
              <a:t>b.Dấu tích thời nguyên thủy:</a:t>
            </a:r>
            <a:endParaRPr lang="en-US" sz="2400" b="1" u="sng" dirty="0" smtClean="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6538" y="4403748"/>
            <a:ext cx="1704441" cy="1031443"/>
          </a:xfrm>
          <a:prstGeom prst="rect">
            <a:avLst/>
          </a:prstGeom>
        </p:spPr>
      </p:pic>
      <p:sp>
        <p:nvSpPr>
          <p:cNvPr id="5" name="Oval 4"/>
          <p:cNvSpPr/>
          <p:nvPr/>
        </p:nvSpPr>
        <p:spPr>
          <a:xfrm>
            <a:off x="0" y="4381347"/>
            <a:ext cx="1309421"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69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875566929"/>
              </p:ext>
            </p:extLst>
          </p:nvPr>
        </p:nvGraphicFramePr>
        <p:xfrm>
          <a:off x="1621972" y="1012498"/>
          <a:ext cx="6607627" cy="3416299"/>
        </p:xfrm>
        <a:graphic>
          <a:graphicData uri="http://schemas.openxmlformats.org/drawingml/2006/table">
            <a:tbl>
              <a:tblPr firstRow="1" firstCol="1" bandRow="1">
                <a:tableStyleId>{3C2FFA5D-87B4-456A-9821-1D502468CF0F}</a:tableStyleId>
              </a:tblPr>
              <a:tblGrid>
                <a:gridCol w="1292513"/>
                <a:gridCol w="1653721"/>
                <a:gridCol w="3661393"/>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768324">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2263813">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417" y="1894114"/>
            <a:ext cx="3407561" cy="3407561"/>
          </a:xfrm>
          <a:prstGeom prst="rect">
            <a:avLst/>
          </a:prstGeom>
        </p:spPr>
      </p:pic>
      <p:sp>
        <p:nvSpPr>
          <p:cNvPr id="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09" y="1967993"/>
            <a:ext cx="4063789" cy="3259802"/>
          </a:xfrm>
          <a:prstGeom prst="rect">
            <a:avLst/>
          </a:prstGeom>
        </p:spPr>
      </p:pic>
      <p:sp>
        <p:nvSpPr>
          <p:cNvPr id="21" name="Trapezoid 20"/>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grpSp>
        <p:nvGrpSpPr>
          <p:cNvPr id="13" name="Google Shape;12607;p63"/>
          <p:cNvGrpSpPr/>
          <p:nvPr/>
        </p:nvGrpSpPr>
        <p:grpSpPr>
          <a:xfrm rot="18984083">
            <a:off x="1925407" y="-43751"/>
            <a:ext cx="520956" cy="618916"/>
            <a:chOff x="6340653" y="2886354"/>
            <a:chExt cx="370368" cy="368064"/>
          </a:xfrm>
          <a:solidFill>
            <a:schemeClr val="accent3">
              <a:lumMod val="75000"/>
            </a:schemeClr>
          </a:solidFill>
        </p:grpSpPr>
        <p:sp>
          <p:nvSpPr>
            <p:cNvPr id="14"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2607;p63"/>
          <p:cNvGrpSpPr/>
          <p:nvPr/>
        </p:nvGrpSpPr>
        <p:grpSpPr>
          <a:xfrm rot="13136116">
            <a:off x="2220526" y="457818"/>
            <a:ext cx="523631" cy="519362"/>
            <a:chOff x="6340653" y="2886354"/>
            <a:chExt cx="370368" cy="368064"/>
          </a:xfrm>
          <a:solidFill>
            <a:schemeClr val="accent3">
              <a:lumMod val="75000"/>
            </a:schemeClr>
          </a:solidFill>
        </p:grpSpPr>
        <p:sp>
          <p:nvSpPr>
            <p:cNvPr id="25"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002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235933988"/>
              </p:ext>
            </p:extLst>
          </p:nvPr>
        </p:nvGraphicFramePr>
        <p:xfrm>
          <a:off x="1621972" y="1012498"/>
          <a:ext cx="6607627" cy="3468738"/>
        </p:xfrm>
        <a:graphic>
          <a:graphicData uri="http://schemas.openxmlformats.org/drawingml/2006/table">
            <a:tbl>
              <a:tblPr firstRow="1" firstCol="1" bandRow="1">
                <a:tableStyleId>{3C2FFA5D-87B4-456A-9821-1D502468CF0F}</a:tableStyleId>
              </a:tblPr>
              <a:tblGrid>
                <a:gridCol w="1292513"/>
                <a:gridCol w="1653721"/>
                <a:gridCol w="3661393"/>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768324">
                <a:tc>
                  <a:txBody>
                    <a:bodyPr/>
                    <a:lstStyle/>
                    <a:p>
                      <a:pPr algn="just">
                        <a:lnSpc>
                          <a:spcPct val="115000"/>
                        </a:lnSpc>
                        <a:spcAft>
                          <a:spcPts val="50"/>
                        </a:spcAft>
                      </a:pPr>
                      <a:r>
                        <a:rPr lang="vi-VN" sz="1600" dirty="0">
                          <a:effectLst/>
                        </a:rPr>
                        <a:t>7.000 - 3.500 năm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b="1" dirty="0">
                          <a:effectLst/>
                        </a:rPr>
                        <a:t>- </a:t>
                      </a:r>
                      <a:r>
                        <a:rPr lang="en-US" sz="1600" b="1" dirty="0" err="1">
                          <a:effectLst/>
                        </a:rPr>
                        <a:t>Cát</a:t>
                      </a:r>
                      <a:r>
                        <a:rPr lang="en-US" sz="1600" b="1" dirty="0">
                          <a:effectLst/>
                        </a:rPr>
                        <a:t> </a:t>
                      </a:r>
                      <a:r>
                        <a:rPr lang="en-US" sz="1600" b="1" dirty="0" err="1">
                          <a:effectLst/>
                        </a:rPr>
                        <a:t>Bà</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l">
                        <a:lnSpc>
                          <a:spcPct val="115000"/>
                        </a:lnSpc>
                        <a:spcAft>
                          <a:spcPts val="50"/>
                        </a:spcAft>
                      </a:pPr>
                      <a:r>
                        <a:rPr lang="en-US" sz="1600" b="1" dirty="0">
                          <a:effectLst/>
                        </a:rPr>
                        <a:t>- </a:t>
                      </a:r>
                      <a:r>
                        <a:rPr lang="vi-VN" sz="1600" b="1" dirty="0">
                          <a:effectLst/>
                        </a:rPr>
                        <a:t>Công cụ b</a:t>
                      </a:r>
                      <a:r>
                        <a:rPr lang="en-US" sz="1600" b="1" dirty="0">
                          <a:effectLst/>
                        </a:rPr>
                        <a:t>ằ</a:t>
                      </a:r>
                      <a:r>
                        <a:rPr lang="vi-VN" sz="1600" b="1" dirty="0">
                          <a:effectLst/>
                        </a:rPr>
                        <a:t>ng đá như rìu, mũi khoan, m</a:t>
                      </a:r>
                      <a:r>
                        <a:rPr lang="en-US" sz="1600" b="1" dirty="0">
                          <a:effectLst/>
                        </a:rPr>
                        <a:t>ũ</a:t>
                      </a:r>
                      <a:r>
                        <a:rPr lang="vi-VN" sz="1600" b="1" dirty="0" smtClean="0">
                          <a:effectLst/>
                        </a:rPr>
                        <a:t>i</a:t>
                      </a:r>
                      <a:r>
                        <a:rPr lang="en-US" sz="1600" b="1" baseline="0" dirty="0" smtClean="0">
                          <a:effectLst/>
                        </a:rPr>
                        <a:t> </a:t>
                      </a:r>
                      <a:r>
                        <a:rPr lang="vi-VN" sz="1600" b="1" dirty="0" smtClean="0">
                          <a:effectLst/>
                        </a:rPr>
                        <a:t>tên,</a:t>
                      </a:r>
                      <a:r>
                        <a:rPr lang="en-US" sz="1600" b="1" dirty="0" smtClean="0">
                          <a:effectLst/>
                        </a:rPr>
                        <a:t> </a:t>
                      </a:r>
                      <a:r>
                        <a:rPr lang="vi-VN" sz="1600" b="1" dirty="0" smtClean="0">
                          <a:effectLst/>
                        </a:rPr>
                        <a:t>mũilao</a:t>
                      </a:r>
                      <a:r>
                        <a:rPr lang="vi-VN" sz="1600" b="1" dirty="0">
                          <a:effectLst/>
                        </a:rPr>
                        <a:t>.</a:t>
                      </a:r>
                      <a:br>
                        <a:rPr lang="vi-VN" sz="1600" b="1" dirty="0">
                          <a:effectLst/>
                        </a:rPr>
                      </a:br>
                      <a:r>
                        <a:rPr lang="en-US" sz="1600" b="1" dirty="0">
                          <a:effectLst/>
                        </a:rPr>
                        <a:t>- </a:t>
                      </a:r>
                      <a:r>
                        <a:rPr lang="vi-VN" sz="1600" b="1" dirty="0">
                          <a:effectLst/>
                        </a:rPr>
                        <a:t>Vòng tay, chuỗi hạt đeo cổ bằng đá.</a:t>
                      </a:r>
                      <a:br>
                        <a:rPr lang="vi-VN" sz="1600" b="1" dirty="0">
                          <a:effectLst/>
                        </a:rPr>
                      </a:br>
                      <a:r>
                        <a:rPr lang="en-US" sz="1600" b="1" dirty="0">
                          <a:effectLst/>
                        </a:rPr>
                        <a:t>- </a:t>
                      </a:r>
                      <a:r>
                        <a:rPr lang="vi-VN" sz="1600" b="1" dirty="0">
                          <a:effectLst/>
                        </a:rPr>
                        <a:t>Bình, vò bằng đất sét nung.</a:t>
                      </a:r>
                      <a:br>
                        <a:rPr lang="vi-VN" sz="1600" b="1" dirty="0">
                          <a:effectLst/>
                        </a:rPr>
                      </a:br>
                      <a:r>
                        <a:rPr lang="en-US" sz="1600" b="1" dirty="0">
                          <a:effectLst/>
                        </a:rPr>
                        <a:t>- </a:t>
                      </a:r>
                      <a:r>
                        <a:rPr lang="vi-VN" sz="1600" b="1" dirty="0">
                          <a:effectLst/>
                        </a:rPr>
                        <a:t>Các tàn tích thức ăn như vỏ ốc, sò</a:t>
                      </a:r>
                      <a:r>
                        <a:rPr lang="vi-VN" sz="1600" b="1">
                          <a:effectLst/>
                        </a:rPr>
                        <a:t>, </a:t>
                      </a:r>
                      <a:r>
                        <a:rPr lang="vi-VN" sz="1600" b="1" smtClean="0">
                          <a:effectLst/>
                        </a:rPr>
                        <a:t>x</a:t>
                      </a:r>
                      <a:r>
                        <a:rPr lang="en-US" sz="1600" b="1" smtClean="0">
                          <a:effectLst/>
                        </a:rPr>
                        <a:t>ươ</a:t>
                      </a:r>
                      <a:r>
                        <a:rPr lang="vi-VN" sz="1600" b="1" smtClean="0">
                          <a:effectLst/>
                        </a:rPr>
                        <a:t>ng </a:t>
                      </a:r>
                      <a:r>
                        <a:rPr lang="vi-VN" sz="1600" b="1" dirty="0">
                          <a:effectLst/>
                        </a:rPr>
                        <a:t>cá</a:t>
                      </a:r>
                      <a:br>
                        <a:rPr lang="vi-VN" sz="1600" b="1" dirty="0">
                          <a:effectLst/>
                        </a:rPr>
                      </a:br>
                      <a:r>
                        <a:rPr lang="vi-VN" sz="1600" b="1" dirty="0">
                          <a:effectLst/>
                        </a:rPr>
                        <a:t>biển,...</a:t>
                      </a:r>
                      <a:br>
                        <a:rPr lang="vi-VN" sz="1600" b="1" dirty="0">
                          <a:effectLst/>
                        </a:rPr>
                      </a:br>
                      <a:r>
                        <a:rPr lang="en-US" sz="1600" b="1" dirty="0">
                          <a:effectLst/>
                        </a:rPr>
                        <a:t>- </a:t>
                      </a:r>
                      <a:r>
                        <a:rPr lang="vi-VN" sz="1600" b="1" dirty="0">
                          <a:effectLst/>
                        </a:rPr>
                        <a:t>X</a:t>
                      </a:r>
                      <a:r>
                        <a:rPr lang="en-US" sz="1600" b="1" dirty="0">
                          <a:effectLst/>
                        </a:rPr>
                        <a:t>ư</a:t>
                      </a:r>
                      <a:r>
                        <a:rPr lang="vi-VN" sz="1600" b="1" dirty="0">
                          <a:effectLst/>
                        </a:rPr>
                        <a:t>ơng chó. gà, lợn,..</a:t>
                      </a:r>
                      <a:br>
                        <a:rPr lang="vi-VN" sz="1600" b="1" dirty="0">
                          <a:effectLst/>
                        </a:rPr>
                      </a:br>
                      <a:r>
                        <a:rPr lang="en-US" sz="1600" b="1" dirty="0">
                          <a:effectLst/>
                        </a:rPr>
                        <a:t>- </a:t>
                      </a:r>
                      <a:r>
                        <a:rPr lang="vi-VN" sz="1600" b="1" dirty="0">
                          <a:effectLst/>
                        </a:rPr>
                        <a:t>Các giống lúa, bầu, bí...</a:t>
                      </a:r>
                      <a:br>
                        <a:rPr lang="vi-VN" sz="1600" b="1" dirty="0">
                          <a:effectLst/>
                        </a:rPr>
                      </a:b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2274669">
                <a:tc>
                  <a:txBody>
                    <a:bodyPr/>
                    <a:lstStyle/>
                    <a:p>
                      <a:pPr algn="just">
                        <a:lnSpc>
                          <a:spcPct val="115000"/>
                        </a:lnSpc>
                        <a:spcAft>
                          <a:spcPts val="50"/>
                        </a:spcAft>
                      </a:pPr>
                      <a:r>
                        <a:rPr lang="vi-VN" sz="1600" dirty="0">
                          <a:effectLst/>
                        </a:rPr>
                        <a:t>3.500 -3.000 nă</a:t>
                      </a:r>
                      <a:r>
                        <a:rPr lang="en-US" sz="1600" dirty="0">
                          <a:effectLst/>
                        </a:rPr>
                        <a:t>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b="1" dirty="0">
                          <a:effectLst/>
                        </a:rPr>
                        <a:t>-</a:t>
                      </a:r>
                      <a:r>
                        <a:rPr lang="en-US" sz="1600" b="1" dirty="0" err="1">
                          <a:effectLst/>
                        </a:rPr>
                        <a:t>Tràng</a:t>
                      </a:r>
                      <a:r>
                        <a:rPr lang="en-US" sz="1600" b="1" dirty="0">
                          <a:effectLst/>
                        </a:rPr>
                        <a:t> Minh</a:t>
                      </a:r>
                    </a:p>
                    <a:p>
                      <a:pPr algn="just">
                        <a:lnSpc>
                          <a:spcPct val="115000"/>
                        </a:lnSpc>
                        <a:spcAft>
                          <a:spcPts val="50"/>
                        </a:spcAft>
                      </a:pPr>
                      <a:r>
                        <a:rPr lang="en-US" sz="1600" b="1" dirty="0" err="1">
                          <a:effectLst/>
                        </a:rPr>
                        <a:t>Thủy</a:t>
                      </a:r>
                      <a:r>
                        <a:rPr lang="en-US" sz="1600" b="1" dirty="0">
                          <a:effectLst/>
                        </a:rPr>
                        <a:t> </a:t>
                      </a:r>
                      <a:r>
                        <a:rPr lang="en-US" sz="1600" b="1" dirty="0" err="1">
                          <a:effectLst/>
                        </a:rPr>
                        <a:t>Nguyên</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2456959"/>
            <a:ext cx="2776378" cy="2776378"/>
          </a:xfrm>
          <a:prstGeom prst="rect">
            <a:avLst/>
          </a:prstGeom>
        </p:spPr>
      </p:pic>
      <p:grpSp>
        <p:nvGrpSpPr>
          <p:cNvPr id="32" name="Google Shape;12773;p63"/>
          <p:cNvGrpSpPr/>
          <p:nvPr/>
        </p:nvGrpSpPr>
        <p:grpSpPr>
          <a:xfrm rot="21145512">
            <a:off x="8043501" y="4068096"/>
            <a:ext cx="1023249" cy="978546"/>
            <a:chOff x="2795053" y="3352594"/>
            <a:chExt cx="288448" cy="357120"/>
          </a:xfrm>
          <a:solidFill>
            <a:schemeClr val="tx1"/>
          </a:solidFill>
        </p:grpSpPr>
        <p:sp>
          <p:nvSpPr>
            <p:cNvPr id="3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2607;p63"/>
          <p:cNvGrpSpPr/>
          <p:nvPr/>
        </p:nvGrpSpPr>
        <p:grpSpPr>
          <a:xfrm rot="2597472">
            <a:off x="1060768" y="1123490"/>
            <a:ext cx="490100" cy="439553"/>
            <a:chOff x="6340653" y="2886354"/>
            <a:chExt cx="370368" cy="368064"/>
          </a:xfrm>
          <a:solidFill>
            <a:schemeClr val="accent3">
              <a:lumMod val="75000"/>
            </a:schemeClr>
          </a:solidFill>
        </p:grpSpPr>
        <p:sp>
          <p:nvSpPr>
            <p:cNvPr id="19"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2607;p63"/>
          <p:cNvGrpSpPr/>
          <p:nvPr/>
        </p:nvGrpSpPr>
        <p:grpSpPr>
          <a:xfrm rot="8778445">
            <a:off x="2093478" y="105258"/>
            <a:ext cx="545913" cy="549616"/>
            <a:chOff x="6340653" y="2886354"/>
            <a:chExt cx="370368" cy="368064"/>
          </a:xfrm>
          <a:solidFill>
            <a:schemeClr val="accent3">
              <a:lumMod val="75000"/>
            </a:schemeClr>
          </a:solidFill>
        </p:grpSpPr>
        <p:sp>
          <p:nvSpPr>
            <p:cNvPr id="26"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rapezoid 43"/>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0" name="Rectangle 229"/>
          <p:cNvSpPr/>
          <p:nvPr/>
        </p:nvSpPr>
        <p:spPr>
          <a:xfrm>
            <a:off x="4861795" y="2533847"/>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693075" y="356253"/>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837778" y="2618438"/>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827314" y="304800"/>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75025755"/>
              </p:ext>
            </p:extLst>
          </p:nvPr>
        </p:nvGraphicFramePr>
        <p:xfrm>
          <a:off x="656608" y="2252613"/>
          <a:ext cx="8253664" cy="315468"/>
        </p:xfrm>
        <a:graphic>
          <a:graphicData uri="http://schemas.openxmlformats.org/drawingml/2006/table">
            <a:tbl>
              <a:tblPr firstRow="1" firstCol="1" bandRow="1">
                <a:tableStyleId>{593AF7EB-DD6A-49B6-A9FA-A67D01D7F0BC}</a:tableStyleId>
              </a:tblPr>
              <a:tblGrid>
                <a:gridCol w="4126400"/>
                <a:gridCol w="4127264"/>
              </a:tblGrid>
              <a:tr h="0">
                <a:tc>
                  <a:txBody>
                    <a:bodyPr/>
                    <a:lstStyle/>
                    <a:p>
                      <a:pPr algn="just">
                        <a:lnSpc>
                          <a:spcPct val="115000"/>
                        </a:lnSpc>
                        <a:spcAft>
                          <a:spcPts val="50"/>
                        </a:spcAft>
                      </a:pPr>
                      <a:r>
                        <a:rPr lang="en-US" sz="1800" dirty="0">
                          <a:effectLst/>
                        </a:rPr>
                        <a:t>T</a:t>
                      </a:r>
                      <a:r>
                        <a:rPr lang="vi-VN" sz="1800" dirty="0">
                          <a:effectLst/>
                        </a:rPr>
                        <a:t>oàn cảnh khu vực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dirty="0" smtClean="0">
                          <a:effectLst/>
                        </a:rPr>
                        <a:t>H</a:t>
                      </a:r>
                      <a:r>
                        <a:rPr lang="vi-VN" sz="1800" dirty="0" smtClean="0">
                          <a:effectLst/>
                        </a:rPr>
                        <a:t>ố </a:t>
                      </a:r>
                      <a:r>
                        <a:rPr lang="vi-VN" sz="1800" dirty="0">
                          <a:effectLst/>
                        </a:rPr>
                        <a:t>khai quật tại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grpSp>
        <p:nvGrpSpPr>
          <p:cNvPr id="49" name="Google Shape;149;p29"/>
          <p:cNvGrpSpPr/>
          <p:nvPr/>
        </p:nvGrpSpPr>
        <p:grpSpPr>
          <a:xfrm>
            <a:off x="120316" y="0"/>
            <a:ext cx="9023683" cy="5143500"/>
            <a:chOff x="3013175" y="4489825"/>
            <a:chExt cx="1829000" cy="982850"/>
          </a:xfrm>
        </p:grpSpPr>
        <p:sp>
          <p:nvSpPr>
            <p:cNvPr id="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081226" y="4510020"/>
            <a:ext cx="5561138" cy="369332"/>
          </a:xfrm>
          <a:prstGeom prst="rect">
            <a:avLst/>
          </a:prstGeom>
        </p:spPr>
        <p:txBody>
          <a:bodyPr wrap="none">
            <a:spAutoFit/>
          </a:bodyPr>
          <a:lstStyle/>
          <a:p>
            <a:r>
              <a:rPr lang="vi-VN" sz="1800" dirty="0">
                <a:solidFill>
                  <a:srgbClr val="111111"/>
                </a:solidFill>
                <a:latin typeface="+mn-lt"/>
                <a:ea typeface="Arial" panose="020B0604020202020204" pitchFamily="34" charset="0"/>
                <a:cs typeface="Times New Roman" panose="02020603050405020304" pitchFamily="18" charset="0"/>
              </a:rPr>
              <a:t>Hiện vật đá</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và</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gốm</a:t>
            </a:r>
            <a:r>
              <a:rPr lang="vi-VN" sz="1800" dirty="0">
                <a:solidFill>
                  <a:srgbClr val="111111"/>
                </a:solidFill>
                <a:latin typeface="+mn-lt"/>
                <a:ea typeface="Arial" panose="020B0604020202020204" pitchFamily="34" charset="0"/>
                <a:cs typeface="Times New Roman" panose="02020603050405020304" pitchFamily="18" charset="0"/>
              </a:rPr>
              <a:t> khai quật được tại di chỉ Cái Bèo</a:t>
            </a:r>
            <a:endParaRPr lang="en-US" sz="1800" dirty="0">
              <a:latin typeface="+mn-lt"/>
            </a:endParaRPr>
          </a:p>
        </p:txBody>
      </p:sp>
      <p:pic>
        <p:nvPicPr>
          <p:cNvPr id="232" name="Picture 1" descr="Description: http://baotanglichsu.vn/DataFiles/Uploaded/image/data%20Hung/thang%208%20nam%202014/di%20chi%20cai%20beo%20qua%20cac%20cuoc%20khai%20qua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192" y="2741083"/>
            <a:ext cx="2800350" cy="178921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http://baotanglichsu.vn/DataFiles/Uploaded/image/data%20Hung/thang%208%20nam%202014/di%20chi%20cai%20beo%20qua%20cac%20cuoc%20khai%20quat/1.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63380" y="492710"/>
            <a:ext cx="2886075"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http://baotanglichsu.vn/DataFiles/Uploaded/image/data%20Hung/thang%208%20nam%202014/di%20chi%20cai%20beo%20qua%20cac%20cuoc%20khai%20quat/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928834" y="519020"/>
            <a:ext cx="2876550"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 descr="http://baotanglichsu.vn/DataFiles/Uploaded/image/data%20Hung/thang%208%20nam%202014/di%20chi%20cai%20beo%20qua%20cac%20cuoc%20khai%20quat/5.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147607" y="2796571"/>
            <a:ext cx="2886075" cy="1710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fill="hold"/>
                                        <p:tgtEl>
                                          <p:spTgt spid="232"/>
                                        </p:tgtEl>
                                        <p:attrNameLst>
                                          <p:attrName>ppt_x</p:attrName>
                                        </p:attrNameLst>
                                      </p:cBhvr>
                                      <p:tavLst>
                                        <p:tav tm="0">
                                          <p:val>
                                            <p:strVal val="1+#ppt_w/2"/>
                                          </p:val>
                                        </p:tav>
                                        <p:tav tm="100000">
                                          <p:val>
                                            <p:strVal val="#ppt_x"/>
                                          </p:val>
                                        </p:tav>
                                      </p:tavLst>
                                    </p:anim>
                                    <p:anim calcmode="lin" valueType="num">
                                      <p:cBhvr additive="base">
                                        <p:cTn id="8" dur="1000" fill="hold"/>
                                        <p:tgtEl>
                                          <p:spTgt spid="232"/>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33"/>
                                        </p:tgtEl>
                                        <p:attrNameLst>
                                          <p:attrName>style.visibility</p:attrName>
                                        </p:attrNameLst>
                                      </p:cBhvr>
                                      <p:to>
                                        <p:strVal val="visible"/>
                                      </p:to>
                                    </p:set>
                                    <p:anim calcmode="lin" valueType="num">
                                      <p:cBhvr additive="base">
                                        <p:cTn id="11" dur="1000" fill="hold"/>
                                        <p:tgtEl>
                                          <p:spTgt spid="233"/>
                                        </p:tgtEl>
                                        <p:attrNameLst>
                                          <p:attrName>ppt_x</p:attrName>
                                        </p:attrNameLst>
                                      </p:cBhvr>
                                      <p:tavLst>
                                        <p:tav tm="0">
                                          <p:val>
                                            <p:strVal val="0-#ppt_w/2"/>
                                          </p:val>
                                        </p:tav>
                                        <p:tav tm="100000">
                                          <p:val>
                                            <p:strVal val="#ppt_x"/>
                                          </p:val>
                                        </p:tav>
                                      </p:tavLst>
                                    </p:anim>
                                    <p:anim calcmode="lin" valueType="num">
                                      <p:cBhvr additive="base">
                                        <p:cTn id="12" dur="1000" fill="hold"/>
                                        <p:tgtEl>
                                          <p:spTgt spid="23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34"/>
                                        </p:tgtEl>
                                        <p:attrNameLst>
                                          <p:attrName>style.visibility</p:attrName>
                                        </p:attrNameLst>
                                      </p:cBhvr>
                                      <p:to>
                                        <p:strVal val="visible"/>
                                      </p:to>
                                    </p:set>
                                    <p:anim calcmode="lin" valueType="num">
                                      <p:cBhvr additive="base">
                                        <p:cTn id="15" dur="1000" fill="hold"/>
                                        <p:tgtEl>
                                          <p:spTgt spid="234"/>
                                        </p:tgtEl>
                                        <p:attrNameLst>
                                          <p:attrName>ppt_x</p:attrName>
                                        </p:attrNameLst>
                                      </p:cBhvr>
                                      <p:tavLst>
                                        <p:tav tm="0">
                                          <p:val>
                                            <p:strVal val="1+#ppt_w/2"/>
                                          </p:val>
                                        </p:tav>
                                        <p:tav tm="100000">
                                          <p:val>
                                            <p:strVal val="#ppt_x"/>
                                          </p:val>
                                        </p:tav>
                                      </p:tavLst>
                                    </p:anim>
                                    <p:anim calcmode="lin" valueType="num">
                                      <p:cBhvr additive="base">
                                        <p:cTn id="16" dur="1000" fill="hold"/>
                                        <p:tgtEl>
                                          <p:spTgt spid="234"/>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35"/>
                                        </p:tgtEl>
                                        <p:attrNameLst>
                                          <p:attrName>style.visibility</p:attrName>
                                        </p:attrNameLst>
                                      </p:cBhvr>
                                      <p:to>
                                        <p:strVal val="visible"/>
                                      </p:to>
                                    </p:set>
                                    <p:anim calcmode="lin" valueType="num">
                                      <p:cBhvr additive="base">
                                        <p:cTn id="19" dur="1000" fill="hold"/>
                                        <p:tgtEl>
                                          <p:spTgt spid="235"/>
                                        </p:tgtEl>
                                        <p:attrNameLst>
                                          <p:attrName>ppt_x</p:attrName>
                                        </p:attrNameLst>
                                      </p:cBhvr>
                                      <p:tavLst>
                                        <p:tav tm="0">
                                          <p:val>
                                            <p:strVal val="0-#ppt_w/2"/>
                                          </p:val>
                                        </p:tav>
                                        <p:tav tm="100000">
                                          <p:val>
                                            <p:strVal val="#ppt_x"/>
                                          </p:val>
                                        </p:tav>
                                      </p:tavLst>
                                    </p:anim>
                                    <p:anim calcmode="lin" valueType="num">
                                      <p:cBhvr additive="base">
                                        <p:cTn id="20" dur="10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769209" y="35937"/>
            <a:ext cx="3672800" cy="1358000"/>
          </a:xfrm>
          <a:prstGeom prst="rect">
            <a:avLst/>
          </a:prstGeom>
        </p:spPr>
        <p:txBody>
          <a:bodyPr wrap="none">
            <a:spAutoFit/>
          </a:bodyPr>
          <a:lstStyle/>
          <a:p>
            <a:pPr>
              <a:lnSpc>
                <a:spcPct val="250000"/>
              </a:lnSpc>
            </a:pPr>
            <a:r>
              <a:rPr lang="en-US" sz="1800" b="1" dirty="0" smtClean="0">
                <a:latin typeface="+mn-lt"/>
                <a:ea typeface="Arial" panose="020B0604020202020204" pitchFamily="34" charset="0"/>
              </a:rPr>
              <a:t>KHU VỰC</a:t>
            </a:r>
          </a:p>
          <a:p>
            <a:pPr>
              <a:lnSpc>
                <a:spcPct val="250000"/>
              </a:lnSpc>
            </a:pPr>
            <a:r>
              <a:rPr lang="en-US" sz="1800" b="1" dirty="0" smtClean="0">
                <a:latin typeface="+mn-lt"/>
                <a:ea typeface="Arial" panose="020B0604020202020204" pitchFamily="34" charset="0"/>
              </a:rPr>
              <a:t> TRÀNG KÊNH- THỦY NGUYÊN</a:t>
            </a:r>
            <a:endParaRPr lang="en-US" sz="1800" b="1" dirty="0">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2254882" y="4034521"/>
            <a:ext cx="5340267" cy="1016733"/>
          </a:xfrm>
          <a:prstGeom prst="horizontalScroll">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45" y="2977108"/>
            <a:ext cx="1918937" cy="2074146"/>
          </a:xfrm>
          <a:prstGeom prst="rect">
            <a:avLst/>
          </a:prstGeom>
        </p:spPr>
      </p:pic>
      <p:sp>
        <p:nvSpPr>
          <p:cNvPr id="29" name="Rectangle 28"/>
          <p:cNvSpPr/>
          <p:nvPr/>
        </p:nvSpPr>
        <p:spPr>
          <a:xfrm>
            <a:off x="2483208" y="4269630"/>
            <a:ext cx="4952551" cy="523220"/>
          </a:xfrm>
          <a:prstGeom prst="rect">
            <a:avLst/>
          </a:prstGeom>
        </p:spPr>
        <p:txBody>
          <a:bodyPr wrap="square">
            <a:spAutoFit/>
          </a:bodyPr>
          <a:lstStyle/>
          <a:p>
            <a:r>
              <a:rPr lang="vi-VN" b="1" i="1" dirty="0">
                <a:solidFill>
                  <a:schemeClr val="bg1"/>
                </a:solidFill>
              </a:rPr>
              <a:t>Những dấu tích và hiện vật về đời sống con ng</a:t>
            </a:r>
            <a:r>
              <a:rPr lang="en-US" b="1" i="1" dirty="0">
                <a:solidFill>
                  <a:schemeClr val="bg1"/>
                </a:solidFill>
              </a:rPr>
              <a:t>ư</a:t>
            </a:r>
            <a:r>
              <a:rPr lang="vi-VN" b="1" i="1" dirty="0">
                <a:solidFill>
                  <a:schemeClr val="bg1"/>
                </a:solidFill>
              </a:rPr>
              <a:t>ời thời nguyên th</a:t>
            </a:r>
            <a:r>
              <a:rPr lang="en-US" b="1" i="1" dirty="0" err="1">
                <a:solidFill>
                  <a:schemeClr val="bg1"/>
                </a:solidFill>
              </a:rPr>
              <a:t>ủy</a:t>
            </a:r>
            <a:r>
              <a:rPr lang="vi-VN" b="1" i="1" dirty="0">
                <a:solidFill>
                  <a:schemeClr val="bg1"/>
                </a:solidFill>
              </a:rPr>
              <a:t> trên vùng đất Hải Phòng ch</a:t>
            </a:r>
            <a:r>
              <a:rPr lang="en-US" b="1" i="1" dirty="0">
                <a:solidFill>
                  <a:schemeClr val="bg1"/>
                </a:solidFill>
              </a:rPr>
              <a:t>ứ</a:t>
            </a:r>
            <a:r>
              <a:rPr lang="vi-VN" b="1" i="1" dirty="0">
                <a:solidFill>
                  <a:schemeClr val="bg1"/>
                </a:solidFill>
              </a:rPr>
              <a:t>ng tỏ điều gì </a:t>
            </a:r>
            <a:r>
              <a:rPr lang="en-US" b="1" i="1"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837023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0-#ppt_w/2"/>
                                          </p:val>
                                        </p:tav>
                                        <p:tav tm="100000">
                                          <p:val>
                                            <p:strVal val="#ppt_x"/>
                                          </p:val>
                                        </p:tav>
                                      </p:tavLst>
                                    </p:anim>
                                    <p:anim calcmode="lin" valueType="num">
                                      <p:cBhvr additive="base">
                                        <p:cTn id="8" dur="75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3" fill="hold" nodeType="afterEffect">
                                  <p:stCondLst>
                                    <p:cond delay="0"/>
                                  </p:stCondLst>
                                  <p:childTnLst>
                                    <p:set>
                                      <p:cBhvr>
                                        <p:cTn id="11" dur="1" fill="hold">
                                          <p:stCondLst>
                                            <p:cond delay="0"/>
                                          </p:stCondLst>
                                        </p:cTn>
                                        <p:tgtEl>
                                          <p:spTgt spid="2049"/>
                                        </p:tgtEl>
                                        <p:attrNameLst>
                                          <p:attrName>style.visibility</p:attrName>
                                        </p:attrNameLst>
                                      </p:cBhvr>
                                      <p:to>
                                        <p:strVal val="visible"/>
                                      </p:to>
                                    </p:set>
                                    <p:anim calcmode="lin" valueType="num">
                                      <p:cBhvr additive="base">
                                        <p:cTn id="12" dur="750" fill="hold"/>
                                        <p:tgtEl>
                                          <p:spTgt spid="2049"/>
                                        </p:tgtEl>
                                        <p:attrNameLst>
                                          <p:attrName>ppt_x</p:attrName>
                                        </p:attrNameLst>
                                      </p:cBhvr>
                                      <p:tavLst>
                                        <p:tav tm="0">
                                          <p:val>
                                            <p:strVal val="1+#ppt_w/2"/>
                                          </p:val>
                                        </p:tav>
                                        <p:tav tm="100000">
                                          <p:val>
                                            <p:strVal val="#ppt_x"/>
                                          </p:val>
                                        </p:tav>
                                      </p:tavLst>
                                    </p:anim>
                                    <p:anim calcmode="lin" valueType="num">
                                      <p:cBhvr additive="base">
                                        <p:cTn id="13" dur="750" fill="hold"/>
                                        <p:tgtEl>
                                          <p:spTgt spid="2049"/>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659605" y="622857"/>
            <a:ext cx="3924472" cy="727828"/>
          </a:xfrm>
          <a:prstGeom prst="rect">
            <a:avLst/>
          </a:prstGeom>
        </p:spPr>
        <p:txBody>
          <a:bodyPr wrap="none">
            <a:spAutoFit/>
          </a:bodyPr>
          <a:lstStyle/>
          <a:p>
            <a:pPr>
              <a:lnSpc>
                <a:spcPct val="250000"/>
              </a:lnSpc>
            </a:pPr>
            <a:r>
              <a:rPr lang="en-US" sz="2000" b="1" dirty="0" smtClean="0">
                <a:solidFill>
                  <a:srgbClr val="0070C0"/>
                </a:solidFill>
                <a:latin typeface="+mn-lt"/>
                <a:ea typeface="Arial" panose="020B0604020202020204" pitchFamily="34" charset="0"/>
              </a:rPr>
              <a:t>TRÀNG KÊNH- THỦY NGUYÊN</a:t>
            </a:r>
            <a:endParaRPr lang="en-US" sz="2000" b="1" dirty="0">
              <a:solidFill>
                <a:srgbClr val="0070C0"/>
              </a:solidFill>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 y="2847827"/>
            <a:ext cx="2385510" cy="2385510"/>
          </a:xfrm>
          <a:prstGeom prst="rect">
            <a:avLst/>
          </a:prstGeom>
        </p:spPr>
      </p:pic>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3859165" y="3976597"/>
            <a:ext cx="4349644" cy="1016733"/>
          </a:xfrm>
          <a:prstGeom prst="horizontalScroll">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005194" y="4195437"/>
            <a:ext cx="4271140" cy="646331"/>
          </a:xfrm>
          <a:prstGeom prst="rect">
            <a:avLst/>
          </a:prstGeom>
        </p:spPr>
        <p:txBody>
          <a:bodyPr wrap="square">
            <a:spAutoFit/>
          </a:bodyPr>
          <a:lstStyle/>
          <a:p>
            <a:r>
              <a:rPr lang="en-US" sz="1800" dirty="0" err="1">
                <a:solidFill>
                  <a:schemeClr val="bg1"/>
                </a:solidFill>
              </a:rPr>
              <a:t>Hải</a:t>
            </a:r>
            <a:r>
              <a:rPr lang="en-US" sz="1800" dirty="0">
                <a:solidFill>
                  <a:schemeClr val="bg1"/>
                </a:solidFill>
              </a:rPr>
              <a:t> </a:t>
            </a:r>
            <a:r>
              <a:rPr lang="en-US" sz="1800" dirty="0" err="1">
                <a:solidFill>
                  <a:schemeClr val="bg1"/>
                </a:solidFill>
              </a:rPr>
              <a:t>Phòng</a:t>
            </a:r>
            <a:r>
              <a:rPr lang="en-US" sz="1800" dirty="0">
                <a:solidFill>
                  <a:schemeClr val="bg1"/>
                </a:solidFill>
              </a:rPr>
              <a:t> </a:t>
            </a:r>
            <a:r>
              <a:rPr lang="en-US" sz="1800" dirty="0" err="1">
                <a:solidFill>
                  <a:schemeClr val="bg1"/>
                </a:solidFill>
              </a:rPr>
              <a:t>là</a:t>
            </a:r>
            <a:r>
              <a:rPr lang="en-US" sz="1800" dirty="0">
                <a:solidFill>
                  <a:schemeClr val="bg1"/>
                </a:solidFill>
              </a:rPr>
              <a:t> </a:t>
            </a:r>
            <a:r>
              <a:rPr lang="en-US" sz="1800" dirty="0" err="1">
                <a:solidFill>
                  <a:schemeClr val="bg1"/>
                </a:solidFill>
              </a:rPr>
              <a:t>một</a:t>
            </a:r>
            <a:r>
              <a:rPr lang="en-US" sz="1800" dirty="0">
                <a:solidFill>
                  <a:schemeClr val="bg1"/>
                </a:solidFill>
              </a:rPr>
              <a:t> </a:t>
            </a:r>
            <a:r>
              <a:rPr lang="en-US" sz="1800" dirty="0" err="1">
                <a:solidFill>
                  <a:schemeClr val="bg1"/>
                </a:solidFill>
              </a:rPr>
              <a:t>trong</a:t>
            </a:r>
            <a:r>
              <a:rPr lang="en-US" sz="1800" dirty="0">
                <a:solidFill>
                  <a:schemeClr val="bg1"/>
                </a:solidFill>
              </a:rPr>
              <a:t> </a:t>
            </a:r>
            <a:r>
              <a:rPr lang="en-US" sz="1800" dirty="0" err="1">
                <a:solidFill>
                  <a:schemeClr val="bg1"/>
                </a:solidFill>
              </a:rPr>
              <a:t>những</a:t>
            </a:r>
            <a:r>
              <a:rPr lang="en-US" sz="1800" dirty="0">
                <a:solidFill>
                  <a:schemeClr val="bg1"/>
                </a:solidFill>
              </a:rPr>
              <a:t> </a:t>
            </a:r>
            <a:r>
              <a:rPr lang="en-US" sz="1800" dirty="0" err="1">
                <a:solidFill>
                  <a:schemeClr val="bg1"/>
                </a:solidFill>
              </a:rPr>
              <a:t>vùng</a:t>
            </a:r>
            <a:r>
              <a:rPr lang="en-US" sz="1800" dirty="0">
                <a:solidFill>
                  <a:schemeClr val="bg1"/>
                </a:solidFill>
              </a:rPr>
              <a:t> </a:t>
            </a:r>
            <a:r>
              <a:rPr lang="en-US" sz="1800" dirty="0" err="1">
                <a:solidFill>
                  <a:schemeClr val="bg1"/>
                </a:solidFill>
              </a:rPr>
              <a:t>đất</a:t>
            </a:r>
            <a:r>
              <a:rPr lang="en-US" sz="1800" dirty="0">
                <a:solidFill>
                  <a:schemeClr val="bg1"/>
                </a:solidFill>
              </a:rPr>
              <a:t> “ </a:t>
            </a:r>
            <a:r>
              <a:rPr lang="en-US" sz="1800" dirty="0" err="1">
                <a:solidFill>
                  <a:schemeClr val="bg1"/>
                </a:solidFill>
              </a:rPr>
              <a:t>quê</a:t>
            </a:r>
            <a:r>
              <a:rPr lang="en-US" sz="1800" dirty="0">
                <a:solidFill>
                  <a:schemeClr val="bg1"/>
                </a:solidFill>
              </a:rPr>
              <a:t> </a:t>
            </a:r>
            <a:r>
              <a:rPr lang="en-US" sz="1800" dirty="0" err="1">
                <a:solidFill>
                  <a:schemeClr val="bg1"/>
                </a:solidFill>
              </a:rPr>
              <a:t>hương</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người</a:t>
            </a:r>
            <a:r>
              <a:rPr lang="en-US" sz="1800" dirty="0">
                <a:solidFill>
                  <a:schemeClr val="bg1"/>
                </a:solidFill>
              </a:rPr>
              <a:t> </a:t>
            </a:r>
            <a:r>
              <a:rPr lang="en-US" sz="1800" dirty="0" err="1">
                <a:solidFill>
                  <a:schemeClr val="bg1"/>
                </a:solidFill>
              </a:rPr>
              <a:t>Việt</a:t>
            </a:r>
            <a:r>
              <a:rPr lang="en-US" sz="1800" dirty="0">
                <a:solidFill>
                  <a:schemeClr val="bg1"/>
                </a:solidFill>
              </a:rPr>
              <a:t> </a:t>
            </a:r>
            <a:r>
              <a:rPr lang="en-US" sz="1800" dirty="0" err="1">
                <a:solidFill>
                  <a:schemeClr val="bg1"/>
                </a:solidFill>
              </a:rPr>
              <a:t>cổ</a:t>
            </a:r>
            <a:r>
              <a:rPr lang="en-US" sz="1800" dirty="0">
                <a:solidFill>
                  <a:schemeClr val="bg1"/>
                </a:solidFill>
              </a:rPr>
              <a:t>.</a:t>
            </a:r>
          </a:p>
        </p:txBody>
      </p:sp>
      <p:sp>
        <p:nvSpPr>
          <p:cNvPr id="22" name="Right Arrow 21"/>
          <p:cNvSpPr/>
          <p:nvPr/>
        </p:nvSpPr>
        <p:spPr>
          <a:xfrm>
            <a:off x="2952518" y="4262050"/>
            <a:ext cx="627857" cy="579718"/>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9965" y="244156"/>
            <a:ext cx="1620957" cy="461665"/>
          </a:xfrm>
          <a:prstGeom prst="rect">
            <a:avLst/>
          </a:prstGeom>
        </p:spPr>
        <p:txBody>
          <a:bodyPr wrap="none">
            <a:spAutoFit/>
          </a:bodyPr>
          <a:lstStyle/>
          <a:p>
            <a:r>
              <a:rPr lang="en-US" sz="2400" b="1" dirty="0">
                <a:solidFill>
                  <a:srgbClr val="0070C0"/>
                </a:solidFill>
                <a:ea typeface="Arial" panose="020B0604020202020204" pitchFamily="34" charset="0"/>
              </a:rPr>
              <a:t>KHU VỰC</a:t>
            </a:r>
          </a:p>
        </p:txBody>
      </p:sp>
    </p:spTree>
    <p:extLst>
      <p:ext uri="{BB962C8B-B14F-4D97-AF65-F5344CB8AC3E}">
        <p14:creationId xmlns:p14="http://schemas.microsoft.com/office/powerpoint/2010/main" val="34523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9845" y="208101"/>
            <a:ext cx="8134503" cy="1154162"/>
          </a:xfrm>
          <a:prstGeom prst="rect">
            <a:avLst/>
          </a:prstGeom>
        </p:spPr>
        <p:txBody>
          <a:bodyPr wrap="square">
            <a:spAutoFit/>
          </a:bodyPr>
          <a:lstStyle/>
          <a:p>
            <a:pPr algn="just">
              <a:lnSpc>
                <a:spcPct val="115000"/>
              </a:lnSpc>
            </a:pPr>
            <a:r>
              <a:rPr lang="en-US" sz="2000" b="1" u="sng" smtClean="0">
                <a:latin typeface="Times New Roman" panose="02020603050405020304" pitchFamily="18" charset="0"/>
                <a:ea typeface="Calibri" panose="020F0502020204030204" pitchFamily="34" charset="0"/>
                <a:cs typeface="Times New Roman" panose="02020603050405020304" pitchFamily="18" charset="0"/>
              </a:rPr>
              <a:t>2. </a:t>
            </a:r>
            <a:r>
              <a:rPr lang="en-US" sz="2000" b="1" u="sng">
                <a:latin typeface="Times New Roman" panose="02020603050405020304" pitchFamily="18" charset="0"/>
                <a:ea typeface="Times New Roman" panose="02020603050405020304" pitchFamily="18" charset="0"/>
                <a:cs typeface="Times New Roman" panose="02020603050405020304" pitchFamily="18" charset="0"/>
              </a:rPr>
              <a:t>DẤU TÍCH NGƯỜI VIỆT THỜI VĂN LANG - ÂU LẠC TRÊN VÙNG ĐẤT   HẢI PHÒNG (TỪ KHOẢNG 2700 NĂM CÁCH NGÀY NAY ĐẾN NĂM 179 TCN )</a:t>
            </a:r>
            <a:endParaRPr lang="en-US" sz="2000" u="sng">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9486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0404" y="4501215"/>
            <a:ext cx="8221274" cy="729430"/>
          </a:xfrm>
          <a:prstGeom prst="rect">
            <a:avLst/>
          </a:prstGeom>
        </p:spPr>
        <p:txBody>
          <a:bodyPr wrap="square">
            <a:spAutoFit/>
          </a:bodyPr>
          <a:lstStyle/>
          <a:p>
            <a:pPr algn="just">
              <a:lnSpc>
                <a:spcPct val="115000"/>
              </a:lnSpc>
              <a:spcAft>
                <a:spcPts val="50"/>
              </a:spcAft>
            </a:pPr>
            <a:r>
              <a:rPr lang="en-US" sz="1800" dirty="0" err="1">
                <a:latin typeface="+mn-lt"/>
                <a:ea typeface="Times New Roman" panose="02020603050405020304" pitchFamily="18" charset="0"/>
                <a:cs typeface="Times New Roman" panose="02020603050405020304" pitchFamily="18" charset="0"/>
              </a:rPr>
              <a:t>Khoảng</a:t>
            </a:r>
            <a:r>
              <a:rPr lang="en-US" sz="1800" dirty="0">
                <a:latin typeface="+mn-lt"/>
                <a:ea typeface="Times New Roman" panose="02020603050405020304" pitchFamily="18" charset="0"/>
                <a:cs typeface="Times New Roman" panose="02020603050405020304" pitchFamily="18" charset="0"/>
              </a:rPr>
              <a:t> 2700 </a:t>
            </a:r>
            <a:r>
              <a:rPr lang="en-US" sz="1800" dirty="0" err="1">
                <a:latin typeface="+mn-lt"/>
                <a:ea typeface="Times New Roman" panose="02020603050405020304" pitchFamily="18" charset="0"/>
                <a:cs typeface="Times New Roman" panose="02020603050405020304" pitchFamily="18" charset="0"/>
              </a:rPr>
              <a:t>năm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biển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dần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tiến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sâu</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vào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liền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vùng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thấp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ngập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chìm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trong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ngọn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núi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cao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trở</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thành</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đảo</a:t>
            </a:r>
            <a:r>
              <a:rPr lang="en-US" sz="1800" dirty="0">
                <a:latin typeface="+mn-lt"/>
                <a:ea typeface="Times New Roman" panose="02020603050405020304" pitchFamily="18" charset="0"/>
                <a:cs typeface="Times New Roman" panose="02020603050405020304" pitchFamily="18" charset="0"/>
              </a:rPr>
              <a:t> (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Bà</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Hải</a:t>
            </a:r>
            <a:r>
              <a:rPr lang="en-US" sz="1800" dirty="0" smtClean="0">
                <a:latin typeface="+mn-lt"/>
                <a:ea typeface="Times New Roman" panose="02020603050405020304" pitchFamily="18" charset="0"/>
                <a:cs typeface="Times New Roman" panose="02020603050405020304" pitchFamily="18" charset="0"/>
              </a:rPr>
              <a:t>).</a:t>
            </a:r>
            <a:endParaRPr lang="en-US" dirty="0">
              <a:effectLst/>
              <a:latin typeface="+mn-lt"/>
              <a:ea typeface="Arial" panose="020B0604020202020204" pitchFamily="34" charset="0"/>
              <a:cs typeface="Times New Roman" panose="02020603050405020304" pitchFamily="18" charset="0"/>
            </a:endParaRPr>
          </a:p>
        </p:txBody>
      </p:sp>
      <p:grpSp>
        <p:nvGrpSpPr>
          <p:cNvPr id="5" name="Google Shape;149;p29"/>
          <p:cNvGrpSpPr/>
          <p:nvPr/>
        </p:nvGrpSpPr>
        <p:grpSpPr>
          <a:xfrm>
            <a:off x="1246405" y="178420"/>
            <a:ext cx="6651190" cy="4081346"/>
            <a:chOff x="3013175" y="4489825"/>
            <a:chExt cx="1829000" cy="982850"/>
          </a:xfrm>
        </p:grpSpPr>
        <p:sp>
          <p:nvSpPr>
            <p:cNvPr id="6"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nguyenthu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7414" y="564297"/>
            <a:ext cx="5821625" cy="3264973"/>
          </a:xfrm>
          <a:prstGeom prst="rect">
            <a:avLst/>
          </a:prstGeom>
        </p:spPr>
      </p:pic>
    </p:spTree>
    <p:extLst>
      <p:ext uri="{BB962C8B-B14F-4D97-AF65-F5344CB8AC3E}">
        <p14:creationId xmlns:p14="http://schemas.microsoft.com/office/powerpoint/2010/main" val="42466639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93499" y="95095"/>
            <a:ext cx="8088449" cy="2080250"/>
          </a:xfrm>
          <a:prstGeom prst="rect">
            <a:avLst/>
          </a:prstGeom>
          <a:noFill/>
          <a:ln>
            <a:noFill/>
          </a:ln>
        </p:spPr>
      </p:pic>
      <p:sp>
        <p:nvSpPr>
          <p:cNvPr id="135" name="Google Shape;135;p28"/>
          <p:cNvSpPr txBox="1">
            <a:spLocks noGrp="1"/>
          </p:cNvSpPr>
          <p:nvPr>
            <p:ph type="ctrTitle"/>
          </p:nvPr>
        </p:nvSpPr>
        <p:spPr>
          <a:xfrm>
            <a:off x="1480264" y="2058850"/>
            <a:ext cx="2890329" cy="577800"/>
          </a:xfrm>
          <a:prstGeom prst="rect">
            <a:avLst/>
          </a:prstGeom>
        </p:spPr>
        <p:txBody>
          <a:bodyPr spcFirstLastPara="1" wrap="square" lIns="91425" tIns="91425" rIns="91425" bIns="91425" anchor="ctr" anchorCtr="0">
            <a:noAutofit/>
          </a:bodyPr>
          <a:lstStyle/>
          <a:p>
            <a:pPr lvl="0"/>
            <a:r>
              <a:rPr lang="fr-FR" sz="1800" dirty="0" err="1">
                <a:latin typeface="+mn-lt"/>
              </a:rPr>
              <a:t>S</a:t>
            </a:r>
            <a:r>
              <a:rPr lang="fr-FR" sz="1800" dirty="0" err="1" smtClean="0">
                <a:latin typeface="+mn-lt"/>
              </a:rPr>
              <a:t>ự</a:t>
            </a:r>
            <a:r>
              <a:rPr lang="fr-FR" sz="1800" dirty="0" smtClean="0">
                <a:latin typeface="+mn-lt"/>
              </a:rPr>
              <a:t> </a:t>
            </a:r>
            <a:r>
              <a:rPr lang="fr-FR" sz="1800" dirty="0" err="1">
                <a:latin typeface="+mn-lt"/>
              </a:rPr>
              <a:t>xuất</a:t>
            </a:r>
            <a:r>
              <a:rPr lang="fr-FR" sz="1800" dirty="0">
                <a:latin typeface="+mn-lt"/>
              </a:rPr>
              <a:t> </a:t>
            </a:r>
            <a:r>
              <a:rPr lang="fr-FR" sz="1800" dirty="0" err="1">
                <a:latin typeface="+mn-lt"/>
              </a:rPr>
              <a:t>hiện</a:t>
            </a:r>
            <a:r>
              <a:rPr lang="fr-FR" sz="1800" dirty="0">
                <a:latin typeface="+mn-lt"/>
              </a:rPr>
              <a:t> </a:t>
            </a:r>
            <a:r>
              <a:rPr lang="fr-FR" sz="1800" dirty="0" err="1">
                <a:latin typeface="+mn-lt"/>
              </a:rPr>
              <a:t>của</a:t>
            </a:r>
            <a:r>
              <a:rPr lang="fr-FR" sz="1800" dirty="0">
                <a:latin typeface="+mn-lt"/>
              </a:rPr>
              <a:t> con </a:t>
            </a:r>
            <a:r>
              <a:rPr lang="fr-FR" sz="1800" dirty="0" err="1">
                <a:latin typeface="+mn-lt"/>
              </a:rPr>
              <a:t>người</a:t>
            </a:r>
            <a:r>
              <a:rPr lang="fr-FR" sz="1800" dirty="0">
                <a:latin typeface="+mn-lt"/>
              </a:rPr>
              <a:t> ở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smtClean="0">
                <a:latin typeface="+mn-lt"/>
              </a:rPr>
              <a:t>thủy</a:t>
            </a:r>
            <a:r>
              <a:rPr lang="fr-FR" sz="1800" dirty="0" smtClean="0">
                <a:latin typeface="+mn-lt"/>
              </a:rPr>
              <a:t>.</a:t>
            </a:r>
            <a:endParaRPr sz="1800" dirty="0">
              <a:latin typeface="+mn-lt"/>
            </a:endParaRPr>
          </a:p>
        </p:txBody>
      </p:sp>
      <p:sp>
        <p:nvSpPr>
          <p:cNvPr id="136" name="Google Shape;136;p28"/>
          <p:cNvSpPr txBox="1">
            <a:spLocks noGrp="1"/>
          </p:cNvSpPr>
          <p:nvPr>
            <p:ph type="title" idx="2"/>
          </p:nvPr>
        </p:nvSpPr>
        <p:spPr>
          <a:xfrm>
            <a:off x="282069" y="1807992"/>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137" name="Google Shape;137;p28"/>
          <p:cNvSpPr txBox="1">
            <a:spLocks noGrp="1"/>
          </p:cNvSpPr>
          <p:nvPr>
            <p:ph type="ctrTitle" idx="3"/>
          </p:nvPr>
        </p:nvSpPr>
        <p:spPr>
          <a:xfrm>
            <a:off x="1545806" y="3691368"/>
            <a:ext cx="2908968" cy="900900"/>
          </a:xfrm>
          <a:prstGeom prst="rect">
            <a:avLst/>
          </a:prstGeom>
        </p:spPr>
        <p:txBody>
          <a:bodyPr spcFirstLastPara="1" wrap="square" lIns="91425" tIns="91425" rIns="91425" bIns="91425" anchor="ctr" anchorCtr="0">
            <a:noAutofit/>
          </a:bodyPr>
          <a:lstStyle/>
          <a:p>
            <a:pPr lvl="0"/>
            <a:r>
              <a:rPr lang="fr-FR" sz="1800" dirty="0" err="1">
                <a:latin typeface="+mn-lt"/>
              </a:rPr>
              <a:t>D</a:t>
            </a:r>
            <a:r>
              <a:rPr lang="fr-FR" sz="1800" dirty="0" err="1" smtClean="0">
                <a:latin typeface="+mn-lt"/>
              </a:rPr>
              <a:t>ấu</a:t>
            </a:r>
            <a:r>
              <a:rPr lang="fr-FR" sz="1800" dirty="0" smtClean="0">
                <a:latin typeface="+mn-lt"/>
              </a:rPr>
              <a:t>  </a:t>
            </a:r>
            <a:r>
              <a:rPr lang="fr-FR" sz="1800" dirty="0" err="1">
                <a:latin typeface="+mn-lt"/>
              </a:rPr>
              <a:t>tích</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thời</a:t>
            </a:r>
            <a:r>
              <a:rPr lang="fr-FR" sz="1800" dirty="0">
                <a:latin typeface="+mn-lt"/>
              </a:rPr>
              <a:t> </a:t>
            </a:r>
            <a:r>
              <a:rPr lang="fr-FR" sz="1800" dirty="0" err="1">
                <a:latin typeface="+mn-lt"/>
              </a:rPr>
              <a:t>Văn</a:t>
            </a:r>
            <a:r>
              <a:rPr lang="fr-FR" sz="1800" dirty="0">
                <a:latin typeface="+mn-lt"/>
              </a:rPr>
              <a:t> Lang- </a:t>
            </a:r>
            <a:r>
              <a:rPr lang="fr-FR" sz="1800" dirty="0" err="1">
                <a:latin typeface="+mn-lt"/>
              </a:rPr>
              <a:t>Âu</a:t>
            </a:r>
            <a:r>
              <a:rPr lang="fr-FR" sz="1800" dirty="0">
                <a:latin typeface="+mn-lt"/>
              </a:rPr>
              <a:t> </a:t>
            </a:r>
            <a:r>
              <a:rPr lang="fr-FR" sz="1800" dirty="0" err="1">
                <a:latin typeface="+mn-lt"/>
              </a:rPr>
              <a:t>Lạc</a:t>
            </a:r>
            <a:r>
              <a:rPr lang="fr-FR" sz="1800" dirty="0">
                <a:latin typeface="+mn-lt"/>
              </a:rPr>
              <a:t> </a:t>
            </a:r>
            <a:r>
              <a:rPr lang="fr-FR" sz="1800" dirty="0" err="1">
                <a:latin typeface="+mn-lt"/>
              </a:rPr>
              <a:t>và</a:t>
            </a:r>
            <a:r>
              <a:rPr lang="fr-FR" sz="1800" dirty="0">
                <a:latin typeface="+mn-lt"/>
              </a:rPr>
              <a:t> </a:t>
            </a:r>
            <a:r>
              <a:rPr lang="fr-FR" sz="1800" dirty="0" err="1">
                <a:latin typeface="+mn-lt"/>
              </a:rPr>
              <a:t>sự</a:t>
            </a:r>
            <a:r>
              <a:rPr lang="fr-FR" sz="1800" dirty="0">
                <a:latin typeface="+mn-lt"/>
              </a:rPr>
              <a:t> </a:t>
            </a:r>
            <a:r>
              <a:rPr lang="fr-FR" sz="1800" dirty="0" err="1">
                <a:latin typeface="+mn-lt"/>
              </a:rPr>
              <a:t>phát</a:t>
            </a:r>
            <a:r>
              <a:rPr lang="fr-FR" sz="1800" dirty="0">
                <a:latin typeface="+mn-lt"/>
              </a:rPr>
              <a:t> </a:t>
            </a:r>
            <a:r>
              <a:rPr lang="fr-FR" sz="1800" dirty="0" err="1">
                <a:latin typeface="+mn-lt"/>
              </a:rPr>
              <a:t>triển</a:t>
            </a:r>
            <a:r>
              <a:rPr lang="fr-FR" sz="1800" dirty="0">
                <a:latin typeface="+mn-lt"/>
              </a:rPr>
              <a:t> </a:t>
            </a:r>
            <a:r>
              <a:rPr lang="fr-FR" sz="1800" dirty="0" err="1">
                <a:latin typeface="+mn-lt"/>
              </a:rPr>
              <a:t>cộng</a:t>
            </a:r>
            <a:r>
              <a:rPr lang="fr-FR" sz="1800" dirty="0">
                <a:latin typeface="+mn-lt"/>
              </a:rPr>
              <a:t> </a:t>
            </a:r>
            <a:r>
              <a:rPr lang="fr-FR" sz="1800" dirty="0" err="1">
                <a:latin typeface="+mn-lt"/>
              </a:rPr>
              <a:t>đồng</a:t>
            </a:r>
            <a:r>
              <a:rPr lang="fr-FR" sz="1800" dirty="0">
                <a:latin typeface="+mn-lt"/>
              </a:rPr>
              <a:t> </a:t>
            </a:r>
            <a:r>
              <a:rPr lang="fr-FR" sz="1800" dirty="0" err="1">
                <a:latin typeface="+mn-lt"/>
              </a:rPr>
              <a:t>dân</a:t>
            </a:r>
            <a:r>
              <a:rPr lang="fr-FR" sz="1800" dirty="0">
                <a:latin typeface="+mn-lt"/>
              </a:rPr>
              <a:t> </a:t>
            </a:r>
            <a:r>
              <a:rPr lang="fr-FR" sz="1800" dirty="0" err="1">
                <a:latin typeface="+mn-lt"/>
              </a:rPr>
              <a:t>cư</a:t>
            </a:r>
            <a:r>
              <a:rPr lang="fr-FR" sz="1800" dirty="0">
                <a:latin typeface="+mn-lt"/>
              </a:rPr>
              <a:t> </a:t>
            </a:r>
            <a:r>
              <a:rPr lang="fr-FR" sz="1800" dirty="0" err="1">
                <a:latin typeface="+mn-lt"/>
              </a:rPr>
              <a:t>trên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Bắc</a:t>
            </a:r>
            <a:r>
              <a:rPr lang="fr-FR" sz="1800" dirty="0">
                <a:latin typeface="+mn-lt"/>
              </a:rPr>
              <a:t> </a:t>
            </a:r>
            <a:r>
              <a:rPr lang="fr-FR" sz="1800" dirty="0" err="1" smtClean="0">
                <a:latin typeface="+mn-lt"/>
              </a:rPr>
              <a:t>Thuộc</a:t>
            </a:r>
            <a:r>
              <a:rPr lang="fr-FR" sz="1800" dirty="0" smtClean="0">
                <a:latin typeface="+mn-lt"/>
              </a:rPr>
              <a:t>.</a:t>
            </a:r>
            <a:endParaRPr sz="1800" dirty="0">
              <a:latin typeface="+mn-lt"/>
            </a:endParaRPr>
          </a:p>
        </p:txBody>
      </p:sp>
      <p:sp>
        <p:nvSpPr>
          <p:cNvPr id="138" name="Google Shape;138;p28"/>
          <p:cNvSpPr txBox="1">
            <a:spLocks noGrp="1"/>
          </p:cNvSpPr>
          <p:nvPr>
            <p:ph type="title" idx="4"/>
          </p:nvPr>
        </p:nvSpPr>
        <p:spPr>
          <a:xfrm>
            <a:off x="422606"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39" name="Google Shape;139;p28"/>
          <p:cNvSpPr txBox="1">
            <a:spLocks noGrp="1"/>
          </p:cNvSpPr>
          <p:nvPr>
            <p:ph type="ctrTitle" idx="5"/>
          </p:nvPr>
        </p:nvSpPr>
        <p:spPr>
          <a:xfrm>
            <a:off x="5935210" y="1895375"/>
            <a:ext cx="2975261" cy="1515936"/>
          </a:xfrm>
          <a:prstGeom prst="rect">
            <a:avLst/>
          </a:prstGeom>
        </p:spPr>
        <p:txBody>
          <a:bodyPr spcFirstLastPara="1" wrap="square" lIns="91425" tIns="91425" rIns="91425" bIns="91425" anchor="ctr" anchorCtr="0">
            <a:noAutofit/>
          </a:bodyPr>
          <a:lstStyle/>
          <a:p>
            <a:pPr lvl="0"/>
            <a:r>
              <a:rPr lang="fr-FR" sz="1800" dirty="0" err="1">
                <a:latin typeface="+mn-lt"/>
              </a:rPr>
              <a:t>Những</a:t>
            </a:r>
            <a:r>
              <a:rPr lang="fr-FR" sz="1800" dirty="0">
                <a:latin typeface="+mn-lt"/>
              </a:rPr>
              <a:t> </a:t>
            </a:r>
            <a:r>
              <a:rPr lang="fr-FR" sz="1800" dirty="0" err="1">
                <a:latin typeface="+mn-lt"/>
              </a:rPr>
              <a:t>nét</a:t>
            </a:r>
            <a:r>
              <a:rPr lang="fr-FR" sz="1800" dirty="0">
                <a:latin typeface="+mn-lt"/>
              </a:rPr>
              <a:t> </a:t>
            </a:r>
            <a:r>
              <a:rPr lang="fr-FR" sz="1800" dirty="0" err="1">
                <a:latin typeface="+mn-lt"/>
              </a:rPr>
              <a:t>chính</a:t>
            </a:r>
            <a:r>
              <a:rPr lang="fr-FR" sz="1800" dirty="0">
                <a:latin typeface="+mn-lt"/>
              </a:rPr>
              <a:t> </a:t>
            </a:r>
            <a:r>
              <a:rPr lang="fr-FR" sz="1800" dirty="0" err="1">
                <a:latin typeface="+mn-lt"/>
              </a:rPr>
              <a:t>về</a:t>
            </a:r>
            <a:r>
              <a:rPr lang="fr-FR" sz="1800" dirty="0">
                <a:latin typeface="+mn-lt"/>
              </a:rPr>
              <a:t> </a:t>
            </a:r>
            <a:r>
              <a:rPr lang="fr-FR" sz="1800" dirty="0" err="1">
                <a:latin typeface="+mn-lt"/>
              </a:rPr>
              <a:t>đời</a:t>
            </a:r>
            <a:r>
              <a:rPr lang="fr-FR" sz="1800" dirty="0">
                <a:latin typeface="+mn-lt"/>
              </a:rPr>
              <a:t> </a:t>
            </a:r>
            <a:r>
              <a:rPr lang="fr-FR" sz="1800" dirty="0" err="1">
                <a:latin typeface="+mn-lt"/>
              </a:rPr>
              <a:t>sống</a:t>
            </a:r>
            <a:r>
              <a:rPr lang="fr-FR" sz="1800" dirty="0">
                <a:latin typeface="+mn-lt"/>
              </a:rPr>
              <a:t> </a:t>
            </a:r>
            <a:r>
              <a:rPr lang="fr-FR" sz="1800" dirty="0" err="1">
                <a:latin typeface="+mn-lt"/>
              </a:rPr>
              <a:t>kinh</a:t>
            </a:r>
            <a:r>
              <a:rPr lang="fr-FR" sz="1800" dirty="0">
                <a:latin typeface="+mn-lt"/>
              </a:rPr>
              <a:t> </a:t>
            </a:r>
            <a:r>
              <a:rPr lang="fr-FR" sz="1800" dirty="0" err="1">
                <a:latin typeface="+mn-lt"/>
              </a:rPr>
              <a:t>tế</a:t>
            </a:r>
            <a:r>
              <a:rPr lang="fr-FR" sz="1800" dirty="0">
                <a:latin typeface="+mn-lt"/>
              </a:rPr>
              <a:t>, </a:t>
            </a:r>
            <a:r>
              <a:rPr lang="fr-FR" sz="1800" dirty="0" err="1">
                <a:latin typeface="+mn-lt"/>
              </a:rPr>
              <a:t>văn</a:t>
            </a:r>
            <a:r>
              <a:rPr lang="fr-FR" sz="1800" dirty="0">
                <a:latin typeface="+mn-lt"/>
              </a:rPr>
              <a:t> </a:t>
            </a:r>
            <a:r>
              <a:rPr lang="fr-FR" sz="1800" dirty="0" err="1">
                <a:latin typeface="+mn-lt"/>
              </a:rPr>
              <a:t>hóa</a:t>
            </a:r>
            <a:r>
              <a:rPr lang="fr-FR" sz="1800" dirty="0">
                <a:latin typeface="+mn-lt"/>
              </a:rPr>
              <a:t>, </a:t>
            </a:r>
            <a:r>
              <a:rPr lang="fr-FR" sz="1800" dirty="0" err="1">
                <a:latin typeface="+mn-lt"/>
              </a:rPr>
              <a:t>xã</a:t>
            </a:r>
            <a:r>
              <a:rPr lang="fr-FR" sz="1800" dirty="0">
                <a:latin typeface="+mn-lt"/>
              </a:rPr>
              <a:t> </a:t>
            </a:r>
            <a:r>
              <a:rPr lang="fr-FR" sz="1800" dirty="0" err="1">
                <a:latin typeface="+mn-lt"/>
              </a:rPr>
              <a:t>hội</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từ</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a:latin typeface="+mn-lt"/>
              </a:rPr>
              <a:t>thủy</a:t>
            </a:r>
            <a:r>
              <a:rPr lang="fr-FR" sz="1800" dirty="0">
                <a:latin typeface="+mn-lt"/>
              </a:rPr>
              <a:t> </a:t>
            </a:r>
            <a:r>
              <a:rPr lang="fr-FR" sz="1800" dirty="0" err="1">
                <a:latin typeface="+mn-lt"/>
              </a:rPr>
              <a:t>đến</a:t>
            </a:r>
            <a:r>
              <a:rPr lang="fr-FR" sz="1800" dirty="0">
                <a:latin typeface="+mn-lt"/>
              </a:rPr>
              <a:t> </a:t>
            </a:r>
            <a:r>
              <a:rPr lang="fr-FR" sz="1800" dirty="0" err="1" smtClean="0">
                <a:latin typeface="+mn-lt"/>
              </a:rPr>
              <a:t>thế</a:t>
            </a:r>
            <a:r>
              <a:rPr lang="fr-FR" sz="1800" dirty="0" smtClean="0">
                <a:latin typeface="+mn-lt"/>
              </a:rPr>
              <a:t> </a:t>
            </a:r>
            <a:r>
              <a:rPr lang="fr-FR" sz="1800" dirty="0" err="1" smtClean="0">
                <a:latin typeface="+mn-lt"/>
              </a:rPr>
              <a:t>kỉ</a:t>
            </a:r>
            <a:r>
              <a:rPr lang="fr-FR" sz="1800" dirty="0" smtClean="0">
                <a:latin typeface="+mn-lt"/>
              </a:rPr>
              <a:t> </a:t>
            </a:r>
            <a:r>
              <a:rPr lang="fr-FR" sz="1800" dirty="0" err="1">
                <a:latin typeface="+mn-lt"/>
              </a:rPr>
              <a:t>thứ</a:t>
            </a:r>
            <a:r>
              <a:rPr lang="fr-FR" sz="1800" dirty="0">
                <a:latin typeface="+mn-lt"/>
              </a:rPr>
              <a:t> </a:t>
            </a:r>
            <a:r>
              <a:rPr lang="fr-FR" sz="1800" dirty="0" smtClean="0">
                <a:latin typeface="+mn-lt"/>
              </a:rPr>
              <a:t>X.</a:t>
            </a:r>
            <a:endParaRPr sz="1800" dirty="0">
              <a:latin typeface="+mn-lt"/>
            </a:endParaRPr>
          </a:p>
        </p:txBody>
      </p:sp>
      <p:sp>
        <p:nvSpPr>
          <p:cNvPr id="140" name="Google Shape;140;p28"/>
          <p:cNvSpPr txBox="1">
            <a:spLocks noGrp="1"/>
          </p:cNvSpPr>
          <p:nvPr>
            <p:ph type="title" idx="6"/>
          </p:nvPr>
        </p:nvSpPr>
        <p:spPr>
          <a:xfrm>
            <a:off x="4812010" y="1864924"/>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t>03</a:t>
            </a:r>
            <a:endParaRPr dirty="0"/>
          </a:p>
        </p:txBody>
      </p:sp>
      <p:sp>
        <p:nvSpPr>
          <p:cNvPr id="141" name="Google Shape;141;p28"/>
          <p:cNvSpPr txBox="1">
            <a:spLocks noGrp="1"/>
          </p:cNvSpPr>
          <p:nvPr>
            <p:ph type="ctrTitle" idx="7"/>
          </p:nvPr>
        </p:nvSpPr>
        <p:spPr>
          <a:xfrm>
            <a:off x="5935210" y="3538623"/>
            <a:ext cx="24660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err="1" smtClean="0">
                <a:latin typeface="+mn-lt"/>
              </a:rPr>
              <a:t>Tổng</a:t>
            </a:r>
            <a:r>
              <a:rPr lang="en-US" sz="1800" dirty="0" smtClean="0">
                <a:latin typeface="+mn-lt"/>
              </a:rPr>
              <a:t> </a:t>
            </a:r>
            <a:r>
              <a:rPr lang="en-US" sz="1800" dirty="0" err="1" smtClean="0">
                <a:latin typeface="+mn-lt"/>
              </a:rPr>
              <a:t>kết</a:t>
            </a:r>
            <a:r>
              <a:rPr lang="en-US" sz="1800" dirty="0" smtClean="0">
                <a:latin typeface="+mn-lt"/>
              </a:rPr>
              <a:t> </a:t>
            </a:r>
            <a:r>
              <a:rPr lang="en-US" sz="1800" dirty="0" err="1" smtClean="0">
                <a:latin typeface="+mn-lt"/>
              </a:rPr>
              <a:t>chủ</a:t>
            </a:r>
            <a:r>
              <a:rPr lang="en-US" sz="1800" dirty="0" smtClean="0">
                <a:latin typeface="+mn-lt"/>
              </a:rPr>
              <a:t> </a:t>
            </a:r>
            <a:r>
              <a:rPr lang="en-US" sz="1800" dirty="0" err="1" smtClean="0">
                <a:latin typeface="+mn-lt"/>
              </a:rPr>
              <a:t>đề</a:t>
            </a:r>
            <a:r>
              <a:rPr lang="en-US" sz="1800" dirty="0" smtClean="0">
                <a:latin typeface="+mn-lt"/>
              </a:rPr>
              <a:t>.</a:t>
            </a:r>
            <a:endParaRPr sz="1800" dirty="0">
              <a:latin typeface="+mn-lt"/>
            </a:endParaRPr>
          </a:p>
        </p:txBody>
      </p:sp>
      <p:sp>
        <p:nvSpPr>
          <p:cNvPr id="142" name="Google Shape;142;p28"/>
          <p:cNvSpPr txBox="1">
            <a:spLocks noGrp="1"/>
          </p:cNvSpPr>
          <p:nvPr>
            <p:ph type="title" idx="8"/>
          </p:nvPr>
        </p:nvSpPr>
        <p:spPr>
          <a:xfrm>
            <a:off x="4812010"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sp>
        <p:nvSpPr>
          <p:cNvPr id="2" name="Rectangle 1"/>
          <p:cNvSpPr/>
          <p:nvPr/>
        </p:nvSpPr>
        <p:spPr>
          <a:xfrm>
            <a:off x="2374123" y="708396"/>
            <a:ext cx="4527200" cy="612732"/>
          </a:xfrm>
          <a:prstGeom prst="rect">
            <a:avLst/>
          </a:prstGeom>
        </p:spPr>
        <p:txBody>
          <a:bodyPr wrap="none">
            <a:spAutoFit/>
          </a:bodyPr>
          <a:lstStyle/>
          <a:p>
            <a:pPr algn="ctr">
              <a:lnSpc>
                <a:spcPct val="115000"/>
              </a:lnSpc>
              <a:spcAft>
                <a:spcPts val="50"/>
              </a:spcAft>
              <a:tabLst>
                <a:tab pos="577850" algn="l"/>
              </a:tabLst>
            </a:pPr>
            <a:r>
              <a:rPr lang="fr-FR" sz="3200" b="1"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THỜI LƯỢNG : 4 TIẾT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1000" fill="hold"/>
                                        <p:tgtEl>
                                          <p:spTgt spid="136"/>
                                        </p:tgtEl>
                                        <p:attrNameLst>
                                          <p:attrName>ppt_x</p:attrName>
                                        </p:attrNameLst>
                                      </p:cBhvr>
                                      <p:tavLst>
                                        <p:tav tm="0">
                                          <p:val>
                                            <p:strVal val="#ppt_x"/>
                                          </p:val>
                                        </p:tav>
                                        <p:tav tm="100000">
                                          <p:val>
                                            <p:strVal val="#ppt_x"/>
                                          </p:val>
                                        </p:tav>
                                      </p:tavLst>
                                    </p:anim>
                                    <p:anim calcmode="lin" valueType="num">
                                      <p:cBhvr additive="base">
                                        <p:cTn id="8" dur="10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1000" fill="hold"/>
                                        <p:tgtEl>
                                          <p:spTgt spid="135"/>
                                        </p:tgtEl>
                                        <p:attrNameLst>
                                          <p:attrName>ppt_x</p:attrName>
                                        </p:attrNameLst>
                                      </p:cBhvr>
                                      <p:tavLst>
                                        <p:tav tm="0">
                                          <p:val>
                                            <p:strVal val="#ppt_x"/>
                                          </p:val>
                                        </p:tav>
                                        <p:tav tm="100000">
                                          <p:val>
                                            <p:strVal val="#ppt_x"/>
                                          </p:val>
                                        </p:tav>
                                      </p:tavLst>
                                    </p:anim>
                                    <p:anim calcmode="lin" valueType="num">
                                      <p:cBhvr additive="base">
                                        <p:cTn id="12" dur="1000" fill="hold"/>
                                        <p:tgtEl>
                                          <p:spTgt spid="1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000" fill="hold"/>
                                        <p:tgtEl>
                                          <p:spTgt spid="139"/>
                                        </p:tgtEl>
                                        <p:attrNameLst>
                                          <p:attrName>ppt_x</p:attrName>
                                        </p:attrNameLst>
                                      </p:cBhvr>
                                      <p:tavLst>
                                        <p:tav tm="0">
                                          <p:val>
                                            <p:strVal val="#ppt_x"/>
                                          </p:val>
                                        </p:tav>
                                        <p:tav tm="100000">
                                          <p:val>
                                            <p:strVal val="#ppt_x"/>
                                          </p:val>
                                        </p:tav>
                                      </p:tavLst>
                                    </p:anim>
                                    <p:anim calcmode="lin" valueType="num">
                                      <p:cBhvr additive="base">
                                        <p:cTn id="16" dur="1000" fill="hold"/>
                                        <p:tgtEl>
                                          <p:spTgt spid="13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1000" fill="hold"/>
                                        <p:tgtEl>
                                          <p:spTgt spid="140"/>
                                        </p:tgtEl>
                                        <p:attrNameLst>
                                          <p:attrName>ppt_x</p:attrName>
                                        </p:attrNameLst>
                                      </p:cBhvr>
                                      <p:tavLst>
                                        <p:tav tm="0">
                                          <p:val>
                                            <p:strVal val="#ppt_x"/>
                                          </p:val>
                                        </p:tav>
                                        <p:tav tm="100000">
                                          <p:val>
                                            <p:strVal val="#ppt_x"/>
                                          </p:val>
                                        </p:tav>
                                      </p:tavLst>
                                    </p:anim>
                                    <p:anim calcmode="lin" valueType="num">
                                      <p:cBhvr additive="base">
                                        <p:cTn id="20" dur="1000" fill="hold"/>
                                        <p:tgtEl>
                                          <p:spTgt spid="14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1000" fill="hold"/>
                                        <p:tgtEl>
                                          <p:spTgt spid="138"/>
                                        </p:tgtEl>
                                        <p:attrNameLst>
                                          <p:attrName>ppt_x</p:attrName>
                                        </p:attrNameLst>
                                      </p:cBhvr>
                                      <p:tavLst>
                                        <p:tav tm="0">
                                          <p:val>
                                            <p:strVal val="#ppt_x"/>
                                          </p:val>
                                        </p:tav>
                                        <p:tav tm="100000">
                                          <p:val>
                                            <p:strVal val="#ppt_x"/>
                                          </p:val>
                                        </p:tav>
                                      </p:tavLst>
                                    </p:anim>
                                    <p:anim calcmode="lin" valueType="num">
                                      <p:cBhvr additive="base">
                                        <p:cTn id="24" dur="1000" fill="hold"/>
                                        <p:tgtEl>
                                          <p:spTgt spid="1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additive="base">
                                        <p:cTn id="27" dur="1000" fill="hold"/>
                                        <p:tgtEl>
                                          <p:spTgt spid="137"/>
                                        </p:tgtEl>
                                        <p:attrNameLst>
                                          <p:attrName>ppt_x</p:attrName>
                                        </p:attrNameLst>
                                      </p:cBhvr>
                                      <p:tavLst>
                                        <p:tav tm="0">
                                          <p:val>
                                            <p:strVal val="#ppt_x"/>
                                          </p:val>
                                        </p:tav>
                                        <p:tav tm="100000">
                                          <p:val>
                                            <p:strVal val="#ppt_x"/>
                                          </p:val>
                                        </p:tav>
                                      </p:tavLst>
                                    </p:anim>
                                    <p:anim calcmode="lin" valueType="num">
                                      <p:cBhvr additive="base">
                                        <p:cTn id="28" dur="1000" fill="hold"/>
                                        <p:tgtEl>
                                          <p:spTgt spid="1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 calcmode="lin" valueType="num">
                                      <p:cBhvr additive="base">
                                        <p:cTn id="31" dur="1000" fill="hold"/>
                                        <p:tgtEl>
                                          <p:spTgt spid="142"/>
                                        </p:tgtEl>
                                        <p:attrNameLst>
                                          <p:attrName>ppt_x</p:attrName>
                                        </p:attrNameLst>
                                      </p:cBhvr>
                                      <p:tavLst>
                                        <p:tav tm="0">
                                          <p:val>
                                            <p:strVal val="#ppt_x"/>
                                          </p:val>
                                        </p:tav>
                                        <p:tav tm="100000">
                                          <p:val>
                                            <p:strVal val="#ppt_x"/>
                                          </p:val>
                                        </p:tav>
                                      </p:tavLst>
                                    </p:anim>
                                    <p:anim calcmode="lin" valueType="num">
                                      <p:cBhvr additive="base">
                                        <p:cTn id="32" dur="1000" fill="hold"/>
                                        <p:tgtEl>
                                          <p:spTgt spid="1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anim calcmode="lin" valueType="num">
                                      <p:cBhvr additive="base">
                                        <p:cTn id="35" dur="1000" fill="hold"/>
                                        <p:tgtEl>
                                          <p:spTgt spid="141"/>
                                        </p:tgtEl>
                                        <p:attrNameLst>
                                          <p:attrName>ppt_x</p:attrName>
                                        </p:attrNameLst>
                                      </p:cBhvr>
                                      <p:tavLst>
                                        <p:tav tm="0">
                                          <p:val>
                                            <p:strVal val="#ppt_x"/>
                                          </p:val>
                                        </p:tav>
                                        <p:tav tm="100000">
                                          <p:val>
                                            <p:strVal val="#ppt_x"/>
                                          </p:val>
                                        </p:tav>
                                      </p:tavLst>
                                    </p:anim>
                                    <p:anim calcmode="lin" valueType="num">
                                      <p:cBhvr additive="base">
                                        <p:cTn id="36" dur="1000" fill="hold"/>
                                        <p:tgtEl>
                                          <p:spTgt spid="141"/>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781" y="1985216"/>
            <a:ext cx="6097219" cy="658642"/>
          </a:xfrm>
          <a:prstGeom prst="rect">
            <a:avLst/>
          </a:prstGeom>
        </p:spPr>
        <p:txBody>
          <a:bodyPr wrap="square">
            <a:spAutoFit/>
          </a:bodyPr>
          <a:lstStyle/>
          <a:p>
            <a:pPr marL="342900" lvl="0" indent="-342900" algn="just">
              <a:lnSpc>
                <a:spcPct val="115000"/>
              </a:lnSpc>
              <a:buFont typeface="+mj-lt"/>
              <a:buAutoNum type="alphaLcPeriod"/>
            </a:pPr>
            <a:r>
              <a:rPr lang="en-US" sz="1800" b="1">
                <a:latin typeface="Times New Roman" panose="02020603050405020304" pitchFamily="18" charset="0"/>
                <a:ea typeface="Times New Roman" panose="02020603050405020304" pitchFamily="18" charset="0"/>
                <a:cs typeface="Times New Roman" panose="02020603050405020304" pitchFamily="18" charset="0"/>
              </a:rPr>
              <a:t>Phạm vi</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pPr>
            <a:r>
              <a:rPr lang="en-US" b="1">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99845" y="727479"/>
            <a:ext cx="8134503" cy="1154162"/>
          </a:xfrm>
          <a:prstGeom prst="rect">
            <a:avLst/>
          </a:prstGeom>
        </p:spPr>
        <p:txBody>
          <a:bodyPr wrap="square">
            <a:spAutoFit/>
          </a:bodyPr>
          <a:lstStyle/>
          <a:p>
            <a:pPr algn="just">
              <a:lnSpc>
                <a:spcPct val="115000"/>
              </a:lnSpc>
            </a:pPr>
            <a:r>
              <a:rPr lang="en-US" sz="2000" b="1" u="sng" smtClean="0">
                <a:latin typeface="Times New Roman" panose="02020603050405020304" pitchFamily="18" charset="0"/>
                <a:ea typeface="Calibri" panose="020F0502020204030204" pitchFamily="34" charset="0"/>
                <a:cs typeface="Times New Roman" panose="02020603050405020304" pitchFamily="18" charset="0"/>
              </a:rPr>
              <a:t>2. </a:t>
            </a:r>
            <a:r>
              <a:rPr lang="en-US" sz="2000" b="1" u="sng">
                <a:latin typeface="Times New Roman" panose="02020603050405020304" pitchFamily="18" charset="0"/>
                <a:ea typeface="Times New Roman" panose="02020603050405020304" pitchFamily="18" charset="0"/>
                <a:cs typeface="Times New Roman" panose="02020603050405020304" pitchFamily="18" charset="0"/>
              </a:rPr>
              <a:t>DẤU TÍCH NGƯỜI VIỆT THỜI VĂN LANG - ÂU LẠC TRÊN VÙNG ĐẤT   HẢI PHÒNG (TỪ KHOẢNG 2700 NĂM CÁCH NGÀY NAY ĐẾN NĂM 179 TCN )</a:t>
            </a:r>
            <a:endParaRPr lang="en-US" sz="2000" u="sng">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422807" y="2336822"/>
            <a:ext cx="6814108" cy="1047979"/>
          </a:xfrm>
          <a:prstGeom prst="rect">
            <a:avLst/>
          </a:prstGeom>
        </p:spPr>
        <p:txBody>
          <a:bodyPr wrap="square">
            <a:spAutoFit/>
          </a:bodyPr>
          <a:lstStyle/>
          <a:p>
            <a:pPr algn="just">
              <a:lnSpc>
                <a:spcPct val="115000"/>
              </a:lnSpc>
            </a:pPr>
            <a:r>
              <a:rPr lang="en-US" smtClean="0">
                <a:latin typeface="Times New Roman" panose="02020603050405020304" pitchFamily="18" charset="0"/>
                <a:ea typeface="Calibri" panose="020F0502020204030204" pitchFamily="34" charset="0"/>
                <a:cs typeface="Times New Roman" panose="02020603050405020304" pitchFamily="18" charset="0"/>
              </a:rPr>
              <a:t>-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Sống </a:t>
            </a:r>
            <a:r>
              <a:rPr lang="en-US" sz="2000" b="1">
                <a:latin typeface="Times New Roman" panose="02020603050405020304" pitchFamily="18" charset="0"/>
                <a:ea typeface="Calibri" panose="020F0502020204030204" pitchFamily="34" charset="0"/>
                <a:cs typeface="Times New Roman" panose="02020603050405020304" pitchFamily="18" charset="0"/>
              </a:rPr>
              <a:t>tập trung chủ yếu ở vùng đồi núi Thuỷ Nguyên , An Lão, Cát Bà.</a:t>
            </a:r>
            <a:endParaRPr lang="en-US" sz="20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pPr>
            <a:r>
              <a:rPr lang="en-US" b="1">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8143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173" y="619326"/>
            <a:ext cx="8449056" cy="3471720"/>
          </a:xfrm>
          <a:prstGeom prst="rect">
            <a:avLst/>
          </a:prstGeom>
        </p:spPr>
        <p:txBody>
          <a:bodyPr wrap="square">
            <a:spAutoFit/>
          </a:bodyPr>
          <a:lstStyle/>
          <a:p>
            <a:pPr lvl="0" algn="just">
              <a:lnSpc>
                <a:spcPct val="115000"/>
              </a:lnSpc>
            </a:pPr>
            <a:r>
              <a:rPr lang="en-US" smtClean="0">
                <a:latin typeface="Times New Roman" panose="02020603050405020304" pitchFamily="18" charset="0"/>
                <a:ea typeface="Times New Roman" panose="02020603050405020304" pitchFamily="18" charset="0"/>
                <a:cs typeface="Times New Roman" panose="02020603050405020304" pitchFamily="18" charset="0"/>
              </a:rPr>
              <a:t>b.</a:t>
            </a:r>
            <a:r>
              <a:rPr lang="en-US" sz="1800" b="1" smtClean="0">
                <a:latin typeface="Times New Roman" panose="02020603050405020304" pitchFamily="18" charset="0"/>
                <a:ea typeface="Times New Roman" panose="02020603050405020304" pitchFamily="18" charset="0"/>
                <a:cs typeface="Times New Roman" panose="02020603050405020304" pitchFamily="18" charset="0"/>
              </a:rPr>
              <a:t>Dấu </a:t>
            </a:r>
            <a:r>
              <a:rPr lang="en-US" sz="1800" b="1">
                <a:latin typeface="Times New Roman" panose="02020603050405020304" pitchFamily="18" charset="0"/>
                <a:ea typeface="Times New Roman" panose="02020603050405020304" pitchFamily="18" charset="0"/>
                <a:cs typeface="Times New Roman" panose="02020603050405020304" pitchFamily="18" charset="0"/>
              </a:rPr>
              <a:t>tích của cư dân</a:t>
            </a:r>
            <a:endParaRPr lang="en-US" sz="18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pPr>
            <a:r>
              <a:rPr lang="en-US" sz="1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1800" b="1">
                <a:latin typeface="Times New Roman" panose="02020603050405020304" pitchFamily="18" charset="0"/>
                <a:ea typeface="Calibri" panose="020F0502020204030204" pitchFamily="34" charset="0"/>
                <a:cs typeface="Times New Roman" panose="02020603050405020304" pitchFamily="18" charset="0"/>
              </a:rPr>
              <a:t>- Các di chỉ được tìm thấy: </a:t>
            </a:r>
            <a:endParaRPr lang="en-US" sz="1800" b="1">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1800" b="1">
                <a:latin typeface="Times New Roman" panose="02020603050405020304" pitchFamily="18" charset="0"/>
                <a:ea typeface="Calibri" panose="020F0502020204030204" pitchFamily="34" charset="0"/>
                <a:cs typeface="Times New Roman" panose="02020603050405020304" pitchFamily="18" charset="0"/>
              </a:rPr>
              <a:t>+ Tại di chỉ Việt Khê ( Thủy Nguyên): có </a:t>
            </a:r>
            <a:r>
              <a:rPr lang="en-US" sz="1800" b="1">
                <a:latin typeface="Times New Roman" panose="02020603050405020304" pitchFamily="18" charset="0"/>
                <a:ea typeface="Times New Roman" panose="02020603050405020304" pitchFamily="18" charset="0"/>
                <a:cs typeface="Times New Roman" panose="02020603050405020304" pitchFamily="18" charset="0"/>
              </a:rPr>
              <a:t>một số quan tài có hình dáng như chiếc thuyên độc mộc(đục vào thân cây gỗ), trong đó chứa các công cụ sản xuất, vũ khí, đổ dùng sinh hoạt (rìu, giáo,lao, mũi tên), nhạc khí bằng đồng (trống. thạp. khèn, chuông). đỗ gốm (nôi, bình, vò), đồ da,</a:t>
            </a:r>
            <a:br>
              <a:rPr lang="en-US" sz="1800" b="1">
                <a:latin typeface="Times New Roman" panose="02020603050405020304" pitchFamily="18" charset="0"/>
                <a:ea typeface="Times New Roman" panose="02020603050405020304" pitchFamily="18" charset="0"/>
                <a:cs typeface="Times New Roman" panose="02020603050405020304" pitchFamily="18" charset="0"/>
              </a:rPr>
            </a:br>
            <a:r>
              <a:rPr lang="en-US" sz="1800" b="1">
                <a:latin typeface="Times New Roman" panose="02020603050405020304" pitchFamily="18" charset="0"/>
                <a:ea typeface="Times New Roman" panose="02020603050405020304" pitchFamily="18" charset="0"/>
                <a:cs typeface="Times New Roman" panose="02020603050405020304" pitchFamily="18" charset="0"/>
              </a:rPr>
              <a:t>đồ sơn và dấu vết vải, đổ đan... </a:t>
            </a:r>
            <a:endParaRPr lang="en-US" sz="1800" b="1">
              <a:latin typeface="Calibri" panose="020F0502020204030204" pitchFamily="34" charset="0"/>
              <a:ea typeface="Calibri" panose="020F0502020204030204" pitchFamily="34" charset="0"/>
              <a:cs typeface="Times New Roman" panose="02020603050405020304" pitchFamily="18" charset="0"/>
            </a:endParaRPr>
          </a:p>
          <a:p>
            <a:r>
              <a:rPr lang="en-US" sz="1800" b="1">
                <a:latin typeface="Times New Roman" panose="02020603050405020304" pitchFamily="18" charset="0"/>
                <a:ea typeface="Calibri" panose="020F0502020204030204" pitchFamily="34" charset="0"/>
              </a:rPr>
              <a:t>+ Tại di chỉ </a:t>
            </a:r>
            <a:r>
              <a:rPr lang="en-US" sz="1800" b="1">
                <a:latin typeface="Times New Roman" panose="02020603050405020304" pitchFamily="18" charset="0"/>
                <a:ea typeface="Times New Roman" panose="02020603050405020304" pitchFamily="18" charset="0"/>
              </a:rPr>
              <a:t>khu vực Núi Voi tìm thấy   rìu, giáo, mũi tên, qua bằng đồng và lưồi cuốc, dao,lưỡi nhíp (hái) bằng sắt.. (có niên đại cách ngày nay khoảng 2.500-2.000năm)</a:t>
            </a:r>
            <a:endParaRPr lang="en-US" sz="1800" b="1"/>
          </a:p>
        </p:txBody>
      </p:sp>
    </p:spTree>
    <p:extLst>
      <p:ext uri="{BB962C8B-B14F-4D97-AF65-F5344CB8AC3E}">
        <p14:creationId xmlns:p14="http://schemas.microsoft.com/office/powerpoint/2010/main" val="412157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8252" y="726755"/>
            <a:ext cx="6426403" cy="1323439"/>
          </a:xfrm>
          <a:prstGeom prst="rect">
            <a:avLst/>
          </a:prstGeom>
        </p:spPr>
        <p:txBody>
          <a:bodyPr wrap="square">
            <a:spAutoFit/>
          </a:bodyPr>
          <a:lstStyle/>
          <a:p>
            <a:pPr algn="just"/>
            <a:r>
              <a:rPr lang="en-US" sz="2000" b="1">
                <a:latin typeface="Times New Roman" panose="02020603050405020304" pitchFamily="18" charset="0"/>
                <a:ea typeface="Times New Roman" panose="02020603050405020304" pitchFamily="18" charset="0"/>
              </a:rPr>
              <a:t>=&gt; Các công cụ bằng đồng, bằng sắt làm cho sản xuất phát triển, đời sống kinh tế, xã hội và văn hóa của cộng đồng dân cư được mở mang, xác lập yếu tố văn hóa mang bản sắc của người miền biển Hải Phòng.</a:t>
            </a:r>
            <a:endParaRPr lang="en-US" sz="2000" b="1"/>
          </a:p>
        </p:txBody>
      </p:sp>
    </p:spTree>
    <p:extLst>
      <p:ext uri="{BB962C8B-B14F-4D97-AF65-F5344CB8AC3E}">
        <p14:creationId xmlns:p14="http://schemas.microsoft.com/office/powerpoint/2010/main" val="1820284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227" y="353932"/>
            <a:ext cx="4506163" cy="658642"/>
          </a:xfrm>
          <a:prstGeom prst="rect">
            <a:avLst/>
          </a:prstGeom>
        </p:spPr>
        <p:txBody>
          <a:bodyPr wrap="square">
            <a:spAutoFit/>
          </a:bodyPr>
          <a:lstStyle/>
          <a:p>
            <a:pPr algn="ctr">
              <a:lnSpc>
                <a:spcPct val="115000"/>
              </a:lnSpc>
            </a:pPr>
            <a:r>
              <a:rPr lang="en-US" sz="1600" b="1" u="sng" smtClean="0">
                <a:latin typeface="Times New Roman" panose="02020603050405020304" pitchFamily="18" charset="0"/>
                <a:ea typeface="Times New Roman" panose="02020603050405020304" pitchFamily="18" charset="0"/>
                <a:cs typeface="Times New Roman" panose="02020603050405020304" pitchFamily="18" charset="0"/>
              </a:rPr>
              <a:t>3.VÙNG </a:t>
            </a:r>
            <a:r>
              <a:rPr lang="en-US" sz="1600" b="1" u="sng">
                <a:latin typeface="Times New Roman" panose="02020603050405020304" pitchFamily="18" charset="0"/>
                <a:ea typeface="Times New Roman" panose="02020603050405020304" pitchFamily="18" charset="0"/>
                <a:cs typeface="Times New Roman" panose="02020603050405020304" pitchFamily="18" charset="0"/>
              </a:rPr>
              <a:t>ĐẤT HẢI PHÒNG THỜI BẮC THUỘC</a:t>
            </a:r>
            <a:endParaRPr lang="en-US" sz="1600" u="sng">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600" b="1" u="sng">
                <a:latin typeface="Times New Roman" panose="02020603050405020304" pitchFamily="18" charset="0"/>
                <a:ea typeface="Times New Roman" panose="02020603050405020304" pitchFamily="18" charset="0"/>
                <a:cs typeface="Times New Roman" panose="02020603050405020304" pitchFamily="18" charset="0"/>
              </a:rPr>
              <a:t>(TỪ NĂM 179 TCN ĐẾN NĂM 938)</a:t>
            </a:r>
            <a:endParaRPr lang="en-US" sz="1600" u="sng">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70866" y="938663"/>
            <a:ext cx="3071675" cy="517065"/>
          </a:xfrm>
          <a:prstGeom prst="rect">
            <a:avLst/>
          </a:prstGeom>
        </p:spPr>
        <p:txBody>
          <a:bodyPr wrap="none">
            <a:spAutoFit/>
          </a:bodyPr>
          <a:lstStyle/>
          <a:p>
            <a:pPr marL="342900" lvl="0" indent="-342900" algn="just">
              <a:lnSpc>
                <a:spcPct val="115000"/>
              </a:lnSpc>
              <a:buFont typeface="+mj-lt"/>
              <a:buAutoNum type="alphaLcPeriod"/>
            </a:pPr>
            <a:r>
              <a:rPr lang="en-US" sz="2400" b="1" u="sng">
                <a:latin typeface="Times New Roman" panose="02020603050405020304" pitchFamily="18" charset="0"/>
                <a:ea typeface="Calibri" panose="020F0502020204030204" pitchFamily="34" charset="0"/>
                <a:cs typeface="Times New Roman" panose="02020603050405020304" pitchFamily="18" charset="0"/>
              </a:rPr>
              <a:t>Đơn vị </a:t>
            </a:r>
            <a:r>
              <a:rPr lang="en-US" sz="2400" b="1" u="sng">
                <a:latin typeface="Times New Roman" panose="02020603050405020304" pitchFamily="18" charset="0"/>
                <a:ea typeface="Calibri" panose="020F0502020204030204" pitchFamily="34" charset="0"/>
                <a:cs typeface="Times New Roman" panose="02020603050405020304" pitchFamily="18" charset="0"/>
              </a:rPr>
              <a:t>hành </a:t>
            </a:r>
            <a:r>
              <a:rPr lang="en-US" sz="2400" b="1" u="sng" smtClean="0">
                <a:latin typeface="Times New Roman" panose="02020603050405020304" pitchFamily="18" charset="0"/>
                <a:ea typeface="Calibri" panose="020F0502020204030204" pitchFamily="34" charset="0"/>
                <a:cs typeface="Times New Roman" panose="02020603050405020304" pitchFamily="18" charset="0"/>
              </a:rPr>
              <a:t>chính</a:t>
            </a:r>
            <a:r>
              <a:rPr lang="en-US" sz="2400" b="1"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3267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087624160"/>
              </p:ext>
            </p:extLst>
          </p:nvPr>
        </p:nvGraphicFramePr>
        <p:xfrm>
          <a:off x="1764370" y="906115"/>
          <a:ext cx="5978580" cy="2313432"/>
        </p:xfrm>
        <a:graphic>
          <a:graphicData uri="http://schemas.openxmlformats.org/drawingml/2006/table">
            <a:tbl>
              <a:tblPr firstRow="1" firstCol="1" bandRow="1">
                <a:tableStyleId>{E269D01E-BC32-4049-B463-5C60D7B0CCD2}</a:tableStyleId>
              </a:tblPr>
              <a:tblGrid>
                <a:gridCol w="1936994"/>
                <a:gridCol w="4041586"/>
              </a:tblGrid>
              <a:tr h="0">
                <a:tc>
                  <a:txBody>
                    <a:bodyPr/>
                    <a:lstStyle/>
                    <a:p>
                      <a:pPr algn="ctr">
                        <a:lnSpc>
                          <a:spcPct val="115000"/>
                        </a:lnSpc>
                        <a:spcAft>
                          <a:spcPts val="50"/>
                        </a:spcAft>
                      </a:pPr>
                      <a:r>
                        <a:rPr lang="en-US" sz="2400" dirty="0" err="1">
                          <a:solidFill>
                            <a:srgbClr val="5A2521"/>
                          </a:solidFill>
                          <a:effectLst/>
                        </a:rPr>
                        <a:t>Thời</a:t>
                      </a:r>
                      <a:r>
                        <a:rPr lang="en-US" sz="2400" dirty="0">
                          <a:solidFill>
                            <a:srgbClr val="5A2521"/>
                          </a:solidFill>
                          <a:effectLst/>
                        </a:rPr>
                        <a:t> </a:t>
                      </a:r>
                      <a:r>
                        <a:rPr lang="en-US" sz="2400" dirty="0" err="1">
                          <a:solidFill>
                            <a:srgbClr val="5A2521"/>
                          </a:solidFill>
                          <a:effectLst/>
                        </a:rPr>
                        <a:t>gian</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2400" dirty="0" err="1">
                          <a:solidFill>
                            <a:srgbClr val="5A2521"/>
                          </a:solidFill>
                          <a:effectLst/>
                        </a:rPr>
                        <a:t>Hải</a:t>
                      </a:r>
                      <a:r>
                        <a:rPr lang="en-US" sz="2400" dirty="0">
                          <a:solidFill>
                            <a:srgbClr val="5A2521"/>
                          </a:solidFill>
                          <a:effectLst/>
                        </a:rPr>
                        <a:t> </a:t>
                      </a:r>
                      <a:r>
                        <a:rPr lang="en-US" sz="2400" dirty="0" err="1">
                          <a:solidFill>
                            <a:srgbClr val="5A2521"/>
                          </a:solidFill>
                          <a:effectLst/>
                        </a:rPr>
                        <a:t>Phòng</a:t>
                      </a:r>
                      <a:r>
                        <a:rPr lang="en-US" sz="2400" dirty="0">
                          <a:solidFill>
                            <a:srgbClr val="5A2521"/>
                          </a:solidFill>
                          <a:effectLst/>
                        </a:rPr>
                        <a:t> </a:t>
                      </a:r>
                      <a:r>
                        <a:rPr lang="en-US" sz="2400" dirty="0" err="1">
                          <a:solidFill>
                            <a:srgbClr val="5A2521"/>
                          </a:solidFill>
                          <a:effectLst/>
                        </a:rPr>
                        <a:t>thuộc</a:t>
                      </a:r>
                      <a:r>
                        <a:rPr lang="en-US" sz="2400" dirty="0">
                          <a:solidFill>
                            <a:srgbClr val="5A2521"/>
                          </a:solidFill>
                          <a:effectLst/>
                        </a:rPr>
                        <a:t> </a:t>
                      </a:r>
                      <a:r>
                        <a:rPr lang="en-US" sz="2400" dirty="0" err="1">
                          <a:solidFill>
                            <a:srgbClr val="5A2521"/>
                          </a:solidFill>
                          <a:effectLst/>
                        </a:rPr>
                        <a:t>đơn</a:t>
                      </a:r>
                      <a:r>
                        <a:rPr lang="en-US" sz="2400" dirty="0">
                          <a:solidFill>
                            <a:srgbClr val="5A2521"/>
                          </a:solidFill>
                          <a:effectLst/>
                        </a:rPr>
                        <a:t> </a:t>
                      </a:r>
                      <a:r>
                        <a:rPr lang="en-US" sz="2400" dirty="0" err="1">
                          <a:solidFill>
                            <a:srgbClr val="5A2521"/>
                          </a:solidFill>
                          <a:effectLst/>
                        </a:rPr>
                        <a:t>vị</a:t>
                      </a:r>
                      <a:r>
                        <a:rPr lang="en-US" sz="2400" dirty="0">
                          <a:solidFill>
                            <a:srgbClr val="5A2521"/>
                          </a:solidFill>
                          <a:effectLst/>
                        </a:rPr>
                        <a:t> </a:t>
                      </a:r>
                      <a:r>
                        <a:rPr lang="en-US" sz="2400" dirty="0" err="1">
                          <a:solidFill>
                            <a:srgbClr val="5A2521"/>
                          </a:solidFill>
                          <a:effectLst/>
                        </a:rPr>
                        <a:t>hành</a:t>
                      </a:r>
                      <a:r>
                        <a:rPr lang="en-US" sz="2400" dirty="0">
                          <a:solidFill>
                            <a:srgbClr val="5A2521"/>
                          </a:solidFill>
                          <a:effectLst/>
                        </a:rPr>
                        <a:t> </a:t>
                      </a:r>
                      <a:r>
                        <a:rPr lang="en-US" sz="2400" dirty="0" err="1">
                          <a:solidFill>
                            <a:srgbClr val="5A2521"/>
                          </a:solidFill>
                          <a:effectLst/>
                        </a:rPr>
                        <a:t>chính</a:t>
                      </a:r>
                      <a:r>
                        <a:rPr lang="en-US" sz="2400" dirty="0">
                          <a:solidFill>
                            <a:srgbClr val="5A2521"/>
                          </a:solidFill>
                          <a:effectLst/>
                        </a:rPr>
                        <a:t> </a:t>
                      </a:r>
                      <a:r>
                        <a:rPr lang="en-US" sz="2400" dirty="0" err="1">
                          <a:solidFill>
                            <a:srgbClr val="5A2521"/>
                          </a:solidFill>
                          <a:effectLst/>
                        </a:rPr>
                        <a:t>nào</a:t>
                      </a:r>
                      <a:r>
                        <a:rPr lang="en-US" sz="2400" dirty="0">
                          <a:solidFill>
                            <a:srgbClr val="5A2521"/>
                          </a:solidFill>
                          <a:effectLst/>
                        </a:rPr>
                        <a:t>?</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0">
                <a:tc>
                  <a:txBody>
                    <a:bodyPr/>
                    <a:lstStyle/>
                    <a:p>
                      <a:pPr algn="just">
                        <a:lnSpc>
                          <a:spcPct val="115000"/>
                        </a:lnSpc>
                        <a:spcAft>
                          <a:spcPts val="50"/>
                        </a:spcAft>
                      </a:pPr>
                      <a:r>
                        <a:rPr lang="en-US" sz="2400" dirty="0">
                          <a:solidFill>
                            <a:srgbClr val="5A2521"/>
                          </a:solidFill>
                          <a:effectLst/>
                        </a:rPr>
                        <a:t>179TCN-589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0">
                <a:tc>
                  <a:txBody>
                    <a:bodyPr/>
                    <a:lstStyle/>
                    <a:p>
                      <a:pPr algn="just">
                        <a:lnSpc>
                          <a:spcPct val="115000"/>
                        </a:lnSpc>
                        <a:spcAft>
                          <a:spcPts val="50"/>
                        </a:spcAft>
                      </a:pPr>
                      <a:r>
                        <a:rPr lang="en-US" sz="2400" dirty="0">
                          <a:solidFill>
                            <a:srgbClr val="5A2521"/>
                          </a:solidFill>
                          <a:effectLst/>
                        </a:rPr>
                        <a:t>581 - 618</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442164">
                <a:tc>
                  <a:txBody>
                    <a:bodyPr/>
                    <a:lstStyle/>
                    <a:p>
                      <a:pPr algn="just">
                        <a:lnSpc>
                          <a:spcPct val="115000"/>
                        </a:lnSpc>
                        <a:spcAft>
                          <a:spcPts val="50"/>
                        </a:spcAft>
                      </a:pPr>
                      <a:r>
                        <a:rPr lang="en-US" sz="2400" dirty="0">
                          <a:effectLst/>
                        </a:rPr>
                        <a:t>679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sp>
        <p:nvSpPr>
          <p:cNvPr id="17" name="Trapezoid 16"/>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9" name="Picture 18"/>
          <p:cNvPicPr>
            <a:picLocks noChangeAspect="1"/>
          </p:cNvPicPr>
          <p:nvPr/>
        </p:nvPicPr>
        <p:blipFill>
          <a:blip r:embed="rId4"/>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p:cNvPicPr>
            <a:picLocks noChangeAspect="1"/>
          </p:cNvPicPr>
          <p:nvPr/>
        </p:nvPicPr>
        <p:blipFill>
          <a:blip r:embed="rId5"/>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pic>
        <p:nvPicPr>
          <p:cNvPr id="3" name="DongDoiNguocXuoi-LmDuyThien_mpg6">
            <a:hlinkClick r:id="" action="ppaction://media"/>
          </p:cNvPr>
          <p:cNvPicPr>
            <a:picLocks noChangeAspect="1"/>
          </p:cNvPicPr>
          <p:nvPr>
            <a:audioFile r:link="rId1"/>
            <p:extLst>
              <p:ext uri="{DAA4B4D4-6D71-4841-9C94-3DE7FCFB9230}">
                <p14:media xmlns:p14="http://schemas.microsoft.com/office/powerpoint/2010/main" r:embed="rId2">
                  <p14:trim end="288909.3125"/>
                </p14:media>
              </p:ext>
            </p:extLst>
          </p:nvPr>
        </p:nvPicPr>
        <p:blipFill>
          <a:blip r:embed="rId7"/>
          <a:stretch>
            <a:fillRect/>
          </a:stretch>
        </p:blipFill>
        <p:spPr>
          <a:xfrm>
            <a:off x="8267779" y="153687"/>
            <a:ext cx="609600" cy="609600"/>
          </a:xfrm>
          <a:prstGeom prst="rect">
            <a:avLst/>
          </a:prstGeom>
        </p:spPr>
      </p:pic>
    </p:spTree>
    <p:extLst>
      <p:ext uri="{BB962C8B-B14F-4D97-AF65-F5344CB8AC3E}">
        <p14:creationId xmlns:p14="http://schemas.microsoft.com/office/powerpoint/2010/main" val="27375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743368708"/>
              </p:ext>
            </p:extLst>
          </p:nvPr>
        </p:nvGraphicFramePr>
        <p:xfrm>
          <a:off x="1985276" y="948198"/>
          <a:ext cx="5427896" cy="2006219"/>
        </p:xfrm>
        <a:graphic>
          <a:graphicData uri="http://schemas.openxmlformats.org/drawingml/2006/table">
            <a:tbl>
              <a:tblPr firstRow="1" firstCol="1" bandRow="1">
                <a:tableStyleId>{18603FDC-E32A-4AB5-989C-0864C3EAD2B8}</a:tableStyleId>
              </a:tblPr>
              <a:tblGrid>
                <a:gridCol w="1758662"/>
                <a:gridCol w="3669234"/>
              </a:tblGrid>
              <a:tr h="412115">
                <a:tc>
                  <a:txBody>
                    <a:bodyPr/>
                    <a:lstStyle/>
                    <a:p>
                      <a:pPr algn="ctr">
                        <a:lnSpc>
                          <a:spcPct val="115000"/>
                        </a:lnSpc>
                        <a:spcAft>
                          <a:spcPts val="50"/>
                        </a:spcAft>
                      </a:pPr>
                      <a:r>
                        <a:rPr lang="en-US" sz="1800" dirty="0" err="1">
                          <a:solidFill>
                            <a:srgbClr val="5A2521"/>
                          </a:solidFill>
                          <a:effectLst/>
                        </a:rPr>
                        <a:t>Thời</a:t>
                      </a:r>
                      <a:r>
                        <a:rPr lang="en-US" sz="1800" dirty="0">
                          <a:solidFill>
                            <a:srgbClr val="5A2521"/>
                          </a:solidFill>
                          <a:effectLst/>
                        </a:rPr>
                        <a:t> </a:t>
                      </a:r>
                      <a:r>
                        <a:rPr lang="en-US" sz="1800" dirty="0" err="1">
                          <a:solidFill>
                            <a:srgbClr val="5A2521"/>
                          </a:solidFill>
                          <a:effectLst/>
                        </a:rPr>
                        <a:t>gian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a:solidFill>
                            <a:srgbClr val="5A2521"/>
                          </a:solidFill>
                          <a:effectLst/>
                        </a:rPr>
                        <a:t>Hải Phòng thuộc đơn vị hành </a:t>
                      </a:r>
                      <a:r>
                        <a:rPr lang="en-US" sz="1800" smtClean="0">
                          <a:solidFill>
                            <a:srgbClr val="5A2521"/>
                          </a:solidFill>
                          <a:effectLst/>
                        </a:rPr>
                        <a:t>chính.</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239395">
                <a:tc>
                  <a:txBody>
                    <a:bodyPr/>
                    <a:lstStyle/>
                    <a:p>
                      <a:pPr algn="just">
                        <a:lnSpc>
                          <a:spcPct val="115000"/>
                        </a:lnSpc>
                        <a:spcAft>
                          <a:spcPts val="50"/>
                        </a:spcAft>
                      </a:pPr>
                      <a:r>
                        <a:rPr lang="en-US" sz="1800">
                          <a:solidFill>
                            <a:srgbClr val="5A2521"/>
                          </a:solidFill>
                          <a:effectLst/>
                        </a:rPr>
                        <a:t>179TCN-589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Quận Giao chỉ</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239395">
                <a:tc>
                  <a:txBody>
                    <a:bodyPr/>
                    <a:lstStyle/>
                    <a:p>
                      <a:pPr algn="just">
                        <a:lnSpc>
                          <a:spcPct val="115000"/>
                        </a:lnSpc>
                        <a:spcAft>
                          <a:spcPts val="50"/>
                        </a:spcAft>
                      </a:pPr>
                      <a:r>
                        <a:rPr lang="en-US" sz="1800" dirty="0">
                          <a:solidFill>
                            <a:srgbClr val="5A2521"/>
                          </a:solidFill>
                          <a:effectLst/>
                        </a:rPr>
                        <a:t>581 - 618</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Huyện Chu Diên</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479425">
                <a:tc>
                  <a:txBody>
                    <a:bodyPr/>
                    <a:lstStyle/>
                    <a:p>
                      <a:pPr algn="just">
                        <a:lnSpc>
                          <a:spcPct val="115000"/>
                        </a:lnSpc>
                        <a:spcAft>
                          <a:spcPts val="50"/>
                        </a:spcAft>
                      </a:pPr>
                      <a:r>
                        <a:rPr lang="en-US" sz="1800">
                          <a:solidFill>
                            <a:srgbClr val="5A2521"/>
                          </a:solidFill>
                          <a:effectLst/>
                        </a:rPr>
                        <a:t>679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dirty="0" err="1">
                          <a:solidFill>
                            <a:srgbClr val="5A2521"/>
                          </a:solidFill>
                          <a:effectLst/>
                        </a:rPr>
                        <a:t>Châu</a:t>
                      </a:r>
                      <a:r>
                        <a:rPr lang="en-US" sz="2000" dirty="0">
                          <a:solidFill>
                            <a:srgbClr val="5A2521"/>
                          </a:solidFill>
                          <a:effectLst/>
                        </a:rPr>
                        <a:t> Nam </a:t>
                      </a:r>
                      <a:r>
                        <a:rPr lang="en-US" sz="2000" dirty="0" err="1">
                          <a:solidFill>
                            <a:srgbClr val="5A2521"/>
                          </a:solidFill>
                          <a:effectLst/>
                        </a:rPr>
                        <a:t>Sách</a:t>
                      </a:r>
                      <a:r>
                        <a:rPr lang="en-US" sz="2000" dirty="0">
                          <a:solidFill>
                            <a:srgbClr val="5A2521"/>
                          </a:solidFill>
                          <a:effectLst/>
                        </a:rPr>
                        <a:t>, </a:t>
                      </a:r>
                      <a:r>
                        <a:rPr lang="en-US" sz="2000" dirty="0" err="1">
                          <a:solidFill>
                            <a:srgbClr val="5A2521"/>
                          </a:solidFill>
                          <a:effectLst/>
                        </a:rPr>
                        <a:t>Hạ</a:t>
                      </a:r>
                      <a:r>
                        <a:rPr lang="en-US" sz="2000" dirty="0">
                          <a:solidFill>
                            <a:srgbClr val="5A2521"/>
                          </a:solidFill>
                          <a:effectLst/>
                        </a:rPr>
                        <a:t> </a:t>
                      </a:r>
                      <a:r>
                        <a:rPr lang="en-US" sz="2000" dirty="0" err="1">
                          <a:solidFill>
                            <a:srgbClr val="5A2521"/>
                          </a:solidFill>
                          <a:effectLst/>
                        </a:rPr>
                        <a:t>Hồng</a:t>
                      </a:r>
                      <a:r>
                        <a:rPr lang="en-US" sz="2000" dirty="0">
                          <a:solidFill>
                            <a:srgbClr val="5A2521"/>
                          </a:solidFill>
                          <a:effectLst/>
                        </a:rPr>
                        <a:t> </a:t>
                      </a:r>
                      <a:r>
                        <a:rPr lang="en-US" sz="2000" dirty="0" err="1">
                          <a:solidFill>
                            <a:srgbClr val="5A2521"/>
                          </a:solidFill>
                          <a:effectLst/>
                        </a:rPr>
                        <a:t>phủ</a:t>
                      </a:r>
                      <a:r>
                        <a:rPr lang="en-US" sz="2000" dirty="0">
                          <a:solidFill>
                            <a:srgbClr val="5A2521"/>
                          </a:solidFill>
                          <a:effectLst/>
                        </a:rPr>
                        <a:t> </a:t>
                      </a:r>
                      <a:r>
                        <a:rPr lang="en-US" sz="2000" dirty="0" err="1">
                          <a:solidFill>
                            <a:srgbClr val="5A2521"/>
                          </a:solidFill>
                          <a:effectLst/>
                        </a:rPr>
                        <a:t>Tân</a:t>
                      </a:r>
                      <a:r>
                        <a:rPr lang="en-US" sz="2000" dirty="0">
                          <a:solidFill>
                            <a:srgbClr val="5A2521"/>
                          </a:solidFill>
                          <a:effectLst/>
                        </a:rPr>
                        <a:t> 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13" name="Trapezoid 12"/>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5" name="Picture 14"/>
          <p:cNvPicPr>
            <a:picLocks noChangeAspect="1"/>
          </p:cNvPicPr>
          <p:nvPr/>
        </p:nvPicPr>
        <p:blipFill>
          <a:blip r:embed="rId2"/>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3"/>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spTree>
    <p:extLst>
      <p:ext uri="{BB962C8B-B14F-4D97-AF65-F5344CB8AC3E}">
        <p14:creationId xmlns:p14="http://schemas.microsoft.com/office/powerpoint/2010/main" val="858613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078" y="404661"/>
            <a:ext cx="7829387" cy="490199"/>
          </a:xfrm>
          <a:prstGeom prst="rect">
            <a:avLst/>
          </a:prstGeom>
        </p:spPr>
        <p:txBody>
          <a:bodyPr wrap="none">
            <a:spAutoFit/>
          </a:bodyPr>
          <a:lstStyle/>
          <a:p>
            <a:pPr algn="just">
              <a:lnSpc>
                <a:spcPct val="115000"/>
              </a:lnSpc>
            </a:pPr>
            <a:r>
              <a:rPr lang="nl-NL" sz="2400" b="1" u="sng" smtClean="0">
                <a:latin typeface="Times New Roman" panose="02020603050405020304" pitchFamily="18" charset="0"/>
                <a:ea typeface="Calibri" panose="020F0502020204030204" pitchFamily="34" charset="0"/>
                <a:cs typeface="Times New Roman" panose="02020603050405020304" pitchFamily="18" charset="0"/>
              </a:rPr>
              <a:t>b.Đấu </a:t>
            </a:r>
            <a:r>
              <a:rPr lang="nl-NL" sz="2400" b="1" u="sng">
                <a:latin typeface="Times New Roman" panose="02020603050405020304" pitchFamily="18" charset="0"/>
                <a:ea typeface="Calibri" panose="020F0502020204030204" pitchFamily="34" charset="0"/>
                <a:cs typeface="Times New Roman" panose="02020603050405020304" pitchFamily="18" charset="0"/>
              </a:rPr>
              <a:t>tranh chống ách đô hộ của phong kiến phương Bắc</a:t>
            </a:r>
            <a:r>
              <a:rPr lang="nl-NL" sz="2400" b="1">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680313" y="940900"/>
            <a:ext cx="7834579" cy="1938992"/>
          </a:xfrm>
          <a:prstGeom prst="rect">
            <a:avLst/>
          </a:prstGeom>
        </p:spPr>
        <p:txBody>
          <a:bodyPr wrap="square">
            <a:spAutoFit/>
          </a:bodyPr>
          <a:lstStyle/>
          <a:p>
            <a:r>
              <a:rPr lang="nl-NL" sz="2400" b="1">
                <a:latin typeface="Times New Roman" panose="02020603050405020304" pitchFamily="18" charset="0"/>
                <a:ea typeface="Times New Roman" panose="02020603050405020304" pitchFamily="18" charset="0"/>
              </a:rPr>
              <a:t>- Trong hơn một ngàn năm dưới ách đô hộ của phong kiến phương Bắc, với lòng yêu nước nồng nàn và tinh thẩn đấu tranh anh dũng, nhân dân sống trên vùng đất Hải Phòng đã tích cực tham gia vào các cuộc khởi nghĩa, góp phầ n giành quyền tự chủ, độc lập dân tộc.</a:t>
            </a:r>
            <a:endParaRPr lang="en-US" sz="2400" b="1"/>
          </a:p>
        </p:txBody>
      </p:sp>
    </p:spTree>
    <p:extLst>
      <p:ext uri="{BB962C8B-B14F-4D97-AF65-F5344CB8AC3E}">
        <p14:creationId xmlns:p14="http://schemas.microsoft.com/office/powerpoint/2010/main" val="108794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95942" y="-817788"/>
            <a:ext cx="9339942" cy="7127420"/>
          </a:xfrm>
          <a:prstGeom prst="rect">
            <a:avLst/>
          </a:prstGeom>
        </p:spPr>
      </p:pic>
      <p:pic>
        <p:nvPicPr>
          <p:cNvPr id="11" name="Picture 10"/>
          <p:cNvPicPr>
            <a:picLocks noChangeAspect="1"/>
          </p:cNvPicPr>
          <p:nvPr/>
        </p:nvPicPr>
        <p:blipFill>
          <a:blip r:embed="rId3"/>
          <a:stretch>
            <a:fillRect/>
          </a:stretch>
        </p:blipFill>
        <p:spPr>
          <a:xfrm>
            <a:off x="968287" y="1847820"/>
            <a:ext cx="2857500" cy="2093158"/>
          </a:xfrm>
          <a:prstGeom prst="ellipse">
            <a:avLst/>
          </a:prstGeom>
          <a:ln>
            <a:noFill/>
          </a:ln>
          <a:effectLst>
            <a:softEdge rad="112500"/>
          </a:effectLst>
        </p:spPr>
      </p:pic>
      <p:sp>
        <p:nvSpPr>
          <p:cNvPr id="15" name="Rectangle 14"/>
          <p:cNvSpPr/>
          <p:nvPr/>
        </p:nvSpPr>
        <p:spPr>
          <a:xfrm>
            <a:off x="3919530" y="1586349"/>
            <a:ext cx="3820886" cy="2616101"/>
          </a:xfrm>
          <a:prstGeom prst="rect">
            <a:avLst/>
          </a:prstGeom>
        </p:spPr>
        <p:txBody>
          <a:bodyPr wrap="square">
            <a:spAutoFit/>
          </a:bodyPr>
          <a:lstStyle/>
          <a:p>
            <a:r>
              <a:rPr lang="en-CA" sz="2000" b="1" i="1" dirty="0">
                <a:latin typeface="Times New Roman" panose="02020603050405020304" pitchFamily="18" charset="0"/>
                <a:ea typeface="Arial" panose="020B0604020202020204" pitchFamily="34" charset="0"/>
              </a:rPr>
              <a:t>- </a:t>
            </a:r>
            <a:r>
              <a:rPr lang="vi-VN" sz="1800" b="1" i="1" dirty="0">
                <a:solidFill>
                  <a:srgbClr val="333333"/>
                </a:solidFill>
                <a:latin typeface="Times New Roman" panose="02020603050405020304" pitchFamily="18" charset="0"/>
                <a:ea typeface="Arial" panose="020B0604020202020204" pitchFamily="34" charset="0"/>
              </a:rPr>
              <a:t>Theo thần tích, Nữ tướng Lê Chân sinh ngày tám tháng hai năm Canh Thìn (năm 20 sau công nguyên) tại xã An Biên, huyện Đông Triều, phủ Kinh Môn, xứ Hải Dương (nay là xã An Thủy, huyện Đông Triều, tỉnh Quảng Ninh), con cụ Lê Đạo và bà Trần Thị Châu - một gia đình chuyên nghề chữa bệnh giúp người. </a:t>
            </a:r>
            <a:endParaRPr lang="en-US" sz="1800" dirty="0"/>
          </a:p>
        </p:txBody>
      </p:sp>
      <p:sp>
        <p:nvSpPr>
          <p:cNvPr id="17"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186088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04800" y="-896181"/>
            <a:ext cx="9655629" cy="7127420"/>
          </a:xfrm>
          <a:prstGeom prst="rect">
            <a:avLst/>
          </a:prstGeom>
        </p:spPr>
      </p:pic>
      <p:sp>
        <p:nvSpPr>
          <p:cNvPr id="2" name="Rectangle 1"/>
          <p:cNvSpPr/>
          <p:nvPr/>
        </p:nvSpPr>
        <p:spPr>
          <a:xfrm>
            <a:off x="3531873" y="1806207"/>
            <a:ext cx="4572000" cy="1938992"/>
          </a:xfrm>
          <a:prstGeom prst="rect">
            <a:avLst/>
          </a:prstGeom>
        </p:spPr>
        <p:txBody>
          <a:bodyPr>
            <a:spAutoFit/>
          </a:bodyPr>
          <a:lstStyle/>
          <a:p>
            <a:r>
              <a:rPr lang="vi-VN" sz="2000" b="1" i="1" dirty="0">
                <a:solidFill>
                  <a:srgbClr val="333333"/>
                </a:solidFill>
                <a:latin typeface="Times New Roman" panose="02020603050405020304" pitchFamily="18" charset="0"/>
                <a:ea typeface="Arial" panose="020B0604020202020204" pitchFamily="34" charset="0"/>
              </a:rPr>
              <a:t>Sinh thời, Lê Chân nổi tiếng xinh đẹp, thông minh, giỏi võ nghệ và có chí hơn người. Thái thú Tô Định nghe danh, đòi lấy làm tỳ thiếp. Ông bà Lê Đạo kiên quyết khước từ. Thái thú Tô Định tức giận đã hãm hại cụ Lê Đạo. </a:t>
            </a:r>
            <a:endParaRPr lang="en-US" sz="2000" dirty="0"/>
          </a:p>
        </p:txBody>
      </p:sp>
      <p:pic>
        <p:nvPicPr>
          <p:cNvPr id="3" name="Picture 2"/>
          <p:cNvPicPr>
            <a:picLocks noChangeAspect="1"/>
          </p:cNvPicPr>
          <p:nvPr/>
        </p:nvPicPr>
        <p:blipFill>
          <a:blip r:embed="rId3"/>
          <a:stretch>
            <a:fillRect/>
          </a:stretch>
        </p:blipFill>
        <p:spPr>
          <a:xfrm>
            <a:off x="910998" y="1480151"/>
            <a:ext cx="2620875" cy="2591105"/>
          </a:xfrm>
          <a:prstGeom prst="rect">
            <a:avLst/>
          </a:prstGeom>
          <a:ln>
            <a:noFill/>
          </a:ln>
          <a:effectLst>
            <a:softEdge rad="112500"/>
          </a:effectLst>
        </p:spPr>
      </p:pic>
      <p:sp>
        <p:nvSpPr>
          <p:cNvPr id="10"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03548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4800" y="-896181"/>
            <a:ext cx="9655629" cy="7127420"/>
          </a:xfrm>
          <a:prstGeom prst="rect">
            <a:avLst/>
          </a:prstGeom>
        </p:spPr>
      </p:pic>
      <p:sp>
        <p:nvSpPr>
          <p:cNvPr id="11" name="Rectangle 10"/>
          <p:cNvSpPr/>
          <p:nvPr/>
        </p:nvSpPr>
        <p:spPr>
          <a:xfrm>
            <a:off x="3385458" y="1314217"/>
            <a:ext cx="4572000" cy="2895152"/>
          </a:xfrm>
          <a:prstGeom prst="rect">
            <a:avLst/>
          </a:prstGeom>
        </p:spPr>
        <p:txBody>
          <a:bodyPr>
            <a:spAutoFit/>
          </a:bodyPr>
          <a:lstStyle/>
          <a:p>
            <a:pPr algn="just">
              <a:lnSpc>
                <a:spcPct val="115000"/>
              </a:lnSpc>
            </a:pPr>
            <a:r>
              <a:rPr lang="vi-VN" sz="2000" b="1" i="1"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Nợ nước, thù nhà, quyết chí phục thù, Lê Chân đã cùng thân quyến đến vùng An Dương, cửa sông Cấm để khai hoang, lập ấp mới, đặt tên là làng Vẻn, sau đổi thành trang An Biên (TP Hải Phòng ngày nay). Tại đây, bà phát triển nghề trồng dâu, nuôi tằm và đánh bắt thủy, hải sản tạo nên một vùng đất trù phú</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rotWithShape="1">
          <a:blip r:embed="rId4"/>
          <a:srcRect b="7143"/>
          <a:stretch/>
        </p:blipFill>
        <p:spPr>
          <a:xfrm>
            <a:off x="904194" y="1411284"/>
            <a:ext cx="2481264" cy="2701018"/>
          </a:xfrm>
          <a:prstGeom prst="rect">
            <a:avLst/>
          </a:prstGeom>
          <a:ln>
            <a:noFill/>
          </a:ln>
          <a:effectLst>
            <a:softEdge rad="112500"/>
          </a:effectLst>
        </p:spPr>
      </p:pic>
      <p:sp>
        <p:nvSpPr>
          <p:cNvPr id="1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23459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756674" y="258008"/>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KHỞI ĐỘNG</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2" name="TextBox 1"/>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1</a:t>
            </a:r>
            <a:endParaRPr lang="en-US" sz="5400" b="1"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59612" y="390984"/>
            <a:ext cx="7267651" cy="587853"/>
          </a:xfrm>
          <a:prstGeom prst="rect">
            <a:avLst/>
          </a:prstGeom>
        </p:spPr>
        <p:txBody>
          <a:bodyPr wrap="square">
            <a:spAutoFit/>
          </a:bodyPr>
          <a:lstStyle/>
          <a:p>
            <a:pPr algn="ctr">
              <a:lnSpc>
                <a:spcPct val="115000"/>
              </a:lnSpc>
            </a:pPr>
            <a:r>
              <a:rPr lang="nl-NL" b="1" u="sng"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4.ĐỜI </a:t>
            </a:r>
            <a:r>
              <a:rPr lang="nl-NL"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SỐNG KINH TẾ XÃ HỘI VÀ VĂN HÓA TỪ THỜI NGUYÊN THỦY</a:t>
            </a:r>
            <a:endParaRPr lang="en-US" sz="1200" u="sng">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nl-NL"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ĐẾN THẾ KỈ X</a:t>
            </a:r>
            <a:endParaRPr lang="en-US" sz="1200" u="sng">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314536144"/>
              </p:ext>
            </p:extLst>
          </p:nvPr>
        </p:nvGraphicFramePr>
        <p:xfrm>
          <a:off x="929030" y="1152526"/>
          <a:ext cx="7410298" cy="3252139"/>
        </p:xfrm>
        <a:graphic>
          <a:graphicData uri="http://schemas.openxmlformats.org/drawingml/2006/table">
            <a:tbl>
              <a:tblPr firstRow="1" firstCol="1" bandRow="1">
                <a:tableStyleId>{593AF7EB-DD6A-49B6-A9FA-A67D01D7F0BC}</a:tableStyleId>
              </a:tblPr>
              <a:tblGrid>
                <a:gridCol w="2560320"/>
                <a:gridCol w="4849978"/>
              </a:tblGrid>
              <a:tr h="412927">
                <a:tc>
                  <a:txBody>
                    <a:bodyPr/>
                    <a:lstStyle/>
                    <a:p>
                      <a:pPr marL="0" lvl="0" indent="0" algn="just">
                        <a:lnSpc>
                          <a:spcPct val="115000"/>
                        </a:lnSpc>
                        <a:spcAft>
                          <a:spcPts val="0"/>
                        </a:spcAft>
                        <a:buFont typeface="+mj-lt"/>
                        <a:buNone/>
                      </a:pPr>
                      <a:r>
                        <a:rPr lang="en-US" sz="1800" b="1" smtClean="0">
                          <a:effectLst/>
                        </a:rPr>
                        <a:t>*Thời </a:t>
                      </a:r>
                      <a:r>
                        <a:rPr lang="en-US" sz="1800" b="1">
                          <a:effectLst/>
                        </a:rPr>
                        <a:t>nguyên thủy.</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107116" marR="107116" marT="0" marB="0"/>
                </a:tc>
                <a:tc>
                  <a:txBody>
                    <a:bodyPr/>
                    <a:lstStyle/>
                    <a:p>
                      <a:pPr algn="just"/>
                      <a:endParaRPr lang="en-US" sz="1800" b="1"/>
                    </a:p>
                  </a:txBody>
                  <a:tcPr marL="85693" marR="85693" marT="42847" marB="42847"/>
                </a:tc>
              </a:tr>
              <a:tr h="427037">
                <a:tc>
                  <a:txBody>
                    <a:bodyPr/>
                    <a:lstStyle/>
                    <a:p>
                      <a:pPr algn="just">
                        <a:lnSpc>
                          <a:spcPct val="115000"/>
                        </a:lnSpc>
                        <a:spcAft>
                          <a:spcPts val="0"/>
                        </a:spcAft>
                      </a:pPr>
                      <a:r>
                        <a:rPr lang="en-US" sz="1800" b="1">
                          <a:effectLst/>
                        </a:rPr>
                        <a:t>Đời sống vật chất</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4270" marR="64270" marT="0" marB="0"/>
                </a:tc>
                <a:tc>
                  <a:txBody>
                    <a:bodyPr/>
                    <a:lstStyle/>
                    <a:p>
                      <a:pPr algn="just">
                        <a:lnSpc>
                          <a:spcPct val="115000"/>
                        </a:lnSpc>
                        <a:spcAft>
                          <a:spcPts val="0"/>
                        </a:spcAft>
                      </a:pPr>
                      <a:r>
                        <a:rPr lang="en-US" sz="1800" b="1">
                          <a:effectLst/>
                        </a:rPr>
                        <a:t>- Con người sống phụ thuộc vào tự nhiên, chủ yếu là hái lượm, săn bắt</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4270" marR="64270" marT="0" marB="0"/>
                </a:tc>
              </a:tr>
              <a:tr h="787286">
                <a:tc>
                  <a:txBody>
                    <a:bodyPr/>
                    <a:lstStyle/>
                    <a:p>
                      <a:pPr algn="just">
                        <a:lnSpc>
                          <a:spcPct val="115000"/>
                        </a:lnSpc>
                        <a:spcAft>
                          <a:spcPts val="0"/>
                        </a:spcAft>
                      </a:pPr>
                      <a:r>
                        <a:rPr lang="en-US" sz="1800" b="1">
                          <a:effectLst/>
                        </a:rPr>
                        <a:t>Đời sống xã hội</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4270" marR="64270" marT="0" marB="0"/>
                </a:tc>
                <a:tc>
                  <a:txBody>
                    <a:bodyPr/>
                    <a:lstStyle/>
                    <a:p>
                      <a:pPr algn="just">
                        <a:lnSpc>
                          <a:spcPct val="115000"/>
                        </a:lnSpc>
                        <a:spcAft>
                          <a:spcPts val="0"/>
                        </a:spcAft>
                      </a:pPr>
                      <a:r>
                        <a:rPr lang="en-US" sz="1800" b="1">
                          <a:effectLst/>
                        </a:rPr>
                        <a:t>- Cư dân sống trong hang động, mái đá, sau đó biết làm nhà, sống gần biển, quần tụ với nhau</a:t>
                      </a:r>
                    </a:p>
                    <a:p>
                      <a:pPr algn="just">
                        <a:lnSpc>
                          <a:spcPct val="115000"/>
                        </a:lnSpc>
                        <a:spcAft>
                          <a:spcPts val="0"/>
                        </a:spcAft>
                      </a:pPr>
                      <a:r>
                        <a:rPr lang="en-US" sz="1800" b="1">
                          <a:effectLst/>
                        </a:rPr>
                        <a:t>- Người phụ nữ có ảnh hưởng lớn trong đời sống( chế độ thị tộc mẫu hệ)</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4270" marR="64270" marT="0" marB="0"/>
                </a:tc>
              </a:tr>
              <a:tr h="427037">
                <a:tc>
                  <a:txBody>
                    <a:bodyPr/>
                    <a:lstStyle/>
                    <a:p>
                      <a:pPr algn="just">
                        <a:lnSpc>
                          <a:spcPct val="115000"/>
                        </a:lnSpc>
                        <a:spcAft>
                          <a:spcPts val="0"/>
                        </a:spcAft>
                      </a:pPr>
                      <a:r>
                        <a:rPr lang="en-US" sz="1800" b="1">
                          <a:effectLst/>
                        </a:rPr>
                        <a:t>Đời sống tinh thần</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4270" marR="64270" marT="0" marB="0"/>
                </a:tc>
                <a:tc>
                  <a:txBody>
                    <a:bodyPr/>
                    <a:lstStyle/>
                    <a:p>
                      <a:pPr algn="just">
                        <a:lnSpc>
                          <a:spcPct val="115000"/>
                        </a:lnSpc>
                        <a:spcAft>
                          <a:spcPts val="0"/>
                        </a:spcAft>
                      </a:pPr>
                      <a:r>
                        <a:rPr lang="en-US" sz="1800" b="1">
                          <a:effectLst/>
                        </a:rPr>
                        <a:t>- Cư dân Tràng Kênh biết chế tác đồ trang sức...</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4270" marR="64270" marT="0" marB="0"/>
                </a:tc>
              </a:tr>
            </a:tbl>
          </a:graphicData>
        </a:graphic>
      </p:graphicFrame>
    </p:spTree>
    <p:extLst>
      <p:ext uri="{BB962C8B-B14F-4D97-AF65-F5344CB8AC3E}">
        <p14:creationId xmlns:p14="http://schemas.microsoft.com/office/powerpoint/2010/main" val="956727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64385326"/>
              </p:ext>
            </p:extLst>
          </p:nvPr>
        </p:nvGraphicFramePr>
        <p:xfrm>
          <a:off x="1338681" y="481866"/>
          <a:ext cx="7520025" cy="4489134"/>
        </p:xfrm>
        <a:graphic>
          <a:graphicData uri="http://schemas.openxmlformats.org/drawingml/2006/table">
            <a:tbl>
              <a:tblPr firstRow="1" firstCol="1" bandRow="1">
                <a:tableStyleId>{593AF7EB-DD6A-49B6-A9FA-A67D01D7F0BC}</a:tableStyleId>
              </a:tblPr>
              <a:tblGrid>
                <a:gridCol w="1973774"/>
                <a:gridCol w="5546251"/>
              </a:tblGrid>
              <a:tr h="908022">
                <a:tc>
                  <a:txBody>
                    <a:bodyPr/>
                    <a:lstStyle/>
                    <a:p>
                      <a:pPr algn="ctr">
                        <a:lnSpc>
                          <a:spcPct val="115000"/>
                        </a:lnSpc>
                        <a:spcAft>
                          <a:spcPts val="0"/>
                        </a:spcAft>
                      </a:pPr>
                      <a:r>
                        <a:rPr lang="en-US" sz="2000" b="1" u="sng" smtClean="0">
                          <a:effectLst/>
                        </a:rPr>
                        <a:t>Thời</a:t>
                      </a:r>
                      <a:r>
                        <a:rPr lang="en-US" sz="2000" b="1" u="sng" baseline="0" smtClean="0">
                          <a:effectLst/>
                        </a:rPr>
                        <a:t> Văn Lang-Âu Lạc</a:t>
                      </a:r>
                      <a:r>
                        <a:rPr lang="en-US" sz="2000" b="1" baseline="0" smtClean="0">
                          <a:effectLst/>
                        </a:rPr>
                        <a:t>.</a:t>
                      </a:r>
                      <a:endParaRPr lang="en-US" sz="2000" b="1" smtClean="0">
                        <a:effectLst/>
                      </a:endParaRPr>
                    </a:p>
                    <a:p>
                      <a:pPr algn="ctr">
                        <a:lnSpc>
                          <a:spcPct val="115000"/>
                        </a:lnSpc>
                        <a:spcAft>
                          <a:spcPts val="0"/>
                        </a:spcAft>
                      </a:pPr>
                      <a:r>
                        <a:rPr lang="en-US" sz="2000" b="1" smtClean="0">
                          <a:effectLst/>
                        </a:rPr>
                        <a:t>Đời </a:t>
                      </a:r>
                      <a:r>
                        <a:rPr lang="en-US" sz="2000" b="1">
                          <a:effectLst/>
                        </a:rPr>
                        <a:t>sống kinh tế</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29" marR="57129" marT="0" marB="0" anchor="ctr"/>
                </a:tc>
                <a:tc>
                  <a:txBody>
                    <a:bodyPr/>
                    <a:lstStyle/>
                    <a:p>
                      <a:pPr algn="just">
                        <a:lnSpc>
                          <a:spcPct val="115000"/>
                        </a:lnSpc>
                        <a:spcAft>
                          <a:spcPts val="0"/>
                        </a:spcAft>
                      </a:pPr>
                      <a:r>
                        <a:rPr lang="en-US" sz="2000" b="1">
                          <a:effectLst/>
                        </a:rPr>
                        <a:t>- Đời sống con người được nâng cao hơn.</a:t>
                      </a:r>
                    </a:p>
                    <a:p>
                      <a:pPr algn="just">
                        <a:lnSpc>
                          <a:spcPct val="115000"/>
                        </a:lnSpc>
                        <a:spcAft>
                          <a:spcPts val="0"/>
                        </a:spcAft>
                      </a:pPr>
                      <a:r>
                        <a:rPr lang="en-US" sz="2000" b="1">
                          <a:effectLst/>
                        </a:rPr>
                        <a:t>- Nghề nông trồng lúa nước.</a:t>
                      </a:r>
                    </a:p>
                    <a:p>
                      <a:pPr algn="just">
                        <a:lnSpc>
                          <a:spcPct val="115000"/>
                        </a:lnSpc>
                        <a:spcAft>
                          <a:spcPts val="0"/>
                        </a:spcAft>
                      </a:pPr>
                      <a:r>
                        <a:rPr lang="en-US" sz="2000" b="1">
                          <a:effectLst/>
                        </a:rPr>
                        <a:t>- Chăn nuôi, đánh bắt cá, làm đồ gốm..</a:t>
                      </a:r>
                    </a:p>
                    <a:p>
                      <a:pPr algn="just">
                        <a:lnSpc>
                          <a:spcPct val="115000"/>
                        </a:lnSpc>
                        <a:spcAft>
                          <a:spcPts val="0"/>
                        </a:spcAft>
                      </a:pPr>
                      <a:r>
                        <a:rPr lang="en-US" sz="2000" b="1">
                          <a:effectLst/>
                        </a:rPr>
                        <a:t>- Sớm có hoạt động trao đổi sản vật trong và ngoài vùng miền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29" marR="57129" marT="0" marB="0"/>
                </a:tc>
              </a:tr>
              <a:tr h="1328561">
                <a:tc>
                  <a:txBody>
                    <a:bodyPr/>
                    <a:lstStyle/>
                    <a:p>
                      <a:pPr algn="ctr">
                        <a:lnSpc>
                          <a:spcPct val="115000"/>
                        </a:lnSpc>
                        <a:spcAft>
                          <a:spcPts val="0"/>
                        </a:spcAft>
                      </a:pPr>
                      <a:r>
                        <a:rPr lang="en-US" sz="2000" b="1">
                          <a:effectLst/>
                        </a:rPr>
                        <a:t>Đời sống xã hội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29" marR="57129" marT="0" marB="0" anchor="ctr"/>
                </a:tc>
                <a:tc>
                  <a:txBody>
                    <a:bodyPr/>
                    <a:lstStyle/>
                    <a:p>
                      <a:pPr algn="just">
                        <a:lnSpc>
                          <a:spcPct val="115000"/>
                        </a:lnSpc>
                        <a:spcAft>
                          <a:spcPts val="0"/>
                        </a:spcAft>
                      </a:pPr>
                      <a:r>
                        <a:rPr lang="en-US" sz="2000" b="1">
                          <a:effectLst/>
                        </a:rPr>
                        <a:t>- Cư dân sống quần tụ với nhau thành làng xóm</a:t>
                      </a:r>
                    </a:p>
                    <a:p>
                      <a:pPr algn="just">
                        <a:lnSpc>
                          <a:spcPct val="115000"/>
                        </a:lnSpc>
                        <a:spcAft>
                          <a:spcPts val="0"/>
                        </a:spcAft>
                      </a:pPr>
                      <a:r>
                        <a:rPr lang="en-US" sz="2000" b="1">
                          <a:effectLst/>
                        </a:rPr>
                        <a:t>- Người đàn ông có ảnh hưởng lớn trong đời sống( chế độ thị tộc phụ hệ)</a:t>
                      </a:r>
                    </a:p>
                    <a:p>
                      <a:pPr algn="just">
                        <a:lnSpc>
                          <a:spcPct val="115000"/>
                        </a:lnSpc>
                        <a:spcAft>
                          <a:spcPts val="0"/>
                        </a:spcAft>
                      </a:pPr>
                      <a:r>
                        <a:rPr lang="en-US" sz="2000" b="1">
                          <a:effectLst/>
                        </a:rPr>
                        <a:t>- Xã hội bắt đầu có sự phân hóa giàu nghèo.</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29" marR="57129" marT="0" marB="0"/>
                </a:tc>
              </a:tr>
              <a:tr h="595337">
                <a:tc>
                  <a:txBody>
                    <a:bodyPr/>
                    <a:lstStyle/>
                    <a:p>
                      <a:pPr algn="ctr">
                        <a:lnSpc>
                          <a:spcPct val="115000"/>
                        </a:lnSpc>
                        <a:spcAft>
                          <a:spcPts val="0"/>
                        </a:spcAft>
                      </a:pPr>
                      <a:r>
                        <a:rPr lang="en-US" sz="2000" b="1">
                          <a:effectLst/>
                        </a:rPr>
                        <a:t>Đời sống tinh thần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29" marR="57129" marT="0" marB="0" anchor="ctr"/>
                </a:tc>
                <a:tc>
                  <a:txBody>
                    <a:bodyPr/>
                    <a:lstStyle/>
                    <a:p>
                      <a:pPr algn="just">
                        <a:lnSpc>
                          <a:spcPct val="115000"/>
                        </a:lnSpc>
                        <a:spcAft>
                          <a:spcPts val="0"/>
                        </a:spcAft>
                      </a:pPr>
                      <a:r>
                        <a:rPr lang="en-US" sz="2000" b="1">
                          <a:effectLst/>
                        </a:rPr>
                        <a:t>- Đời sống tinh thần được nâng cao.</a:t>
                      </a:r>
                    </a:p>
                    <a:p>
                      <a:pPr algn="just">
                        <a:lnSpc>
                          <a:spcPct val="115000"/>
                        </a:lnSpc>
                        <a:spcAft>
                          <a:spcPts val="0"/>
                        </a:spcAft>
                      </a:pPr>
                      <a:r>
                        <a:rPr lang="en-US" sz="2000" b="1">
                          <a:effectLst/>
                        </a:rPr>
                        <a:t>- Tín ngưỡng, phong tục, lễ hội khá phong phú...</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29" marR="57129"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758388078"/>
              </p:ext>
            </p:extLst>
          </p:nvPr>
        </p:nvGraphicFramePr>
        <p:xfrm>
          <a:off x="285750" y="2187245"/>
          <a:ext cx="8520113" cy="772681"/>
        </p:xfrm>
        <a:graphic>
          <a:graphicData uri="http://schemas.openxmlformats.org/drawingml/2006/table">
            <a:tbl>
              <a:tblPr>
                <a:tableStyleId>{593AF7EB-DD6A-49B6-A9FA-A67D01D7F0BC}</a:tableStyleId>
              </a:tblPr>
              <a:tblGrid>
                <a:gridCol w="8520113"/>
              </a:tblGrid>
              <a:tr h="772681">
                <a:tc>
                  <a:txBody>
                    <a:bodyPr/>
                    <a:lstStyle/>
                    <a:p>
                      <a:pPr algn="just">
                        <a:lnSpc>
                          <a:spcPct val="115000"/>
                        </a:lnSpc>
                        <a:spcAft>
                          <a:spcPts val="0"/>
                        </a:spcAft>
                      </a:pPr>
                      <a:r>
                        <a:rPr lang="en-US" sz="1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r>
            </a:tbl>
          </a:graphicData>
        </a:graphic>
      </p:graphicFrame>
    </p:spTree>
    <p:extLst>
      <p:ext uri="{BB962C8B-B14F-4D97-AF65-F5344CB8AC3E}">
        <p14:creationId xmlns:p14="http://schemas.microsoft.com/office/powerpoint/2010/main" val="1425088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839807" y="720233"/>
            <a:ext cx="7867426" cy="3823151"/>
          </a:xfrm>
          <a:prstGeom prst="rect">
            <a:avLst/>
          </a:prstGeom>
          <a:noFill/>
          <a:ln>
            <a:noFill/>
          </a:ln>
        </p:spPr>
      </p:pic>
      <p:sp>
        <p:nvSpPr>
          <p:cNvPr id="415" name="Google Shape;415;p34"/>
          <p:cNvSpPr txBox="1">
            <a:spLocks noGrp="1"/>
          </p:cNvSpPr>
          <p:nvPr>
            <p:ph type="title" idx="3"/>
          </p:nvPr>
        </p:nvSpPr>
        <p:spPr>
          <a:xfrm>
            <a:off x="5846825" y="671175"/>
            <a:ext cx="1796100" cy="62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40 - 43</a:t>
            </a:r>
            <a:endParaRPr dirty="0"/>
          </a:p>
        </p:txBody>
      </p:sp>
      <p:sp>
        <p:nvSpPr>
          <p:cNvPr id="416" name="Google Shape;416;p34"/>
          <p:cNvSpPr txBox="1">
            <a:spLocks noGrp="1"/>
          </p:cNvSpPr>
          <p:nvPr>
            <p:ph type="subTitle" idx="1"/>
          </p:nvPr>
        </p:nvSpPr>
        <p:spPr>
          <a:xfrm>
            <a:off x="5629633" y="2311786"/>
            <a:ext cx="2891832" cy="626100"/>
          </a:xfrm>
          <a:prstGeom prst="rect">
            <a:avLst/>
          </a:prstGeom>
        </p:spPr>
        <p:txBody>
          <a:bodyPr spcFirstLastPara="1" wrap="square" lIns="91425" tIns="91425" rIns="91425" bIns="91425" anchor="t" anchorCtr="0">
            <a:noAutofit/>
          </a:bodyPr>
          <a:lstStyle/>
          <a:p>
            <a:pPr marL="0" lvl="0" indent="0" algn="ctr"/>
            <a:r>
              <a:rPr lang="vi-VN" sz="1600" b="1" dirty="0">
                <a:latin typeface="+mn-lt"/>
              </a:rPr>
              <a:t>kh</a:t>
            </a:r>
            <a:r>
              <a:rPr lang="en-US" sz="1600" b="1" dirty="0">
                <a:latin typeface="+mn-lt"/>
              </a:rPr>
              <a:t>ở</a:t>
            </a:r>
            <a:r>
              <a:rPr lang="vi-VN" sz="1600" b="1" dirty="0">
                <a:latin typeface="+mn-lt"/>
              </a:rPr>
              <a:t>i nghĩa Lý Bí dựng nư</a:t>
            </a:r>
            <a:r>
              <a:rPr lang="en-US" sz="1600" b="1" dirty="0">
                <a:latin typeface="+mn-lt"/>
              </a:rPr>
              <a:t>ớ</a:t>
            </a:r>
            <a:r>
              <a:rPr lang="vi-VN" sz="1600" b="1" dirty="0">
                <a:latin typeface="+mn-lt"/>
              </a:rPr>
              <a:t>c Vạn Xuân </a:t>
            </a:r>
            <a:endParaRPr sz="1600" b="1" dirty="0">
              <a:latin typeface="+mn-lt"/>
            </a:endParaRPr>
          </a:p>
        </p:txBody>
      </p:sp>
      <p:sp>
        <p:nvSpPr>
          <p:cNvPr id="417" name="Google Shape;417;p34"/>
          <p:cNvSpPr txBox="1">
            <a:spLocks noGrp="1"/>
          </p:cNvSpPr>
          <p:nvPr>
            <p:ph type="subTitle" idx="2"/>
          </p:nvPr>
        </p:nvSpPr>
        <p:spPr>
          <a:xfrm>
            <a:off x="5846824" y="1265503"/>
            <a:ext cx="2312551" cy="597900"/>
          </a:xfrm>
          <a:prstGeom prst="rect">
            <a:avLst/>
          </a:prstGeom>
        </p:spPr>
        <p:txBody>
          <a:bodyPr spcFirstLastPara="1" wrap="square" lIns="91425" tIns="91425" rIns="91425" bIns="91425" anchor="t" anchorCtr="0">
            <a:noAutofit/>
          </a:bodyPr>
          <a:lstStyle/>
          <a:p>
            <a:pPr marL="0" lvl="0" indent="0" algn="ctr">
              <a:buClr>
                <a:schemeClr val="dk1"/>
              </a:buClr>
              <a:buSzPts val="1100"/>
            </a:pPr>
            <a:r>
              <a:rPr lang="vi-VN" sz="1600" b="1" dirty="0">
                <a:latin typeface="+mn-lt"/>
              </a:rPr>
              <a:t>kh</a:t>
            </a:r>
            <a:r>
              <a:rPr lang="en-US" sz="1600" b="1" dirty="0">
                <a:latin typeface="+mn-lt"/>
              </a:rPr>
              <a:t>ở</a:t>
            </a:r>
            <a:r>
              <a:rPr lang="vi-VN" sz="1600" b="1" dirty="0">
                <a:latin typeface="+mn-lt"/>
              </a:rPr>
              <a:t>i nghĩa Hai Bà Trưng</a:t>
            </a:r>
            <a:endParaRPr sz="1600" b="1" dirty="0">
              <a:latin typeface="+mn-lt"/>
            </a:endParaRPr>
          </a:p>
        </p:txBody>
      </p:sp>
      <p:sp>
        <p:nvSpPr>
          <p:cNvPr id="418" name="Google Shape;418;p34"/>
          <p:cNvSpPr txBox="1">
            <a:spLocks noGrp="1"/>
          </p:cNvSpPr>
          <p:nvPr>
            <p:ph type="title"/>
          </p:nvPr>
        </p:nvSpPr>
        <p:spPr>
          <a:xfrm>
            <a:off x="5792747" y="1776462"/>
            <a:ext cx="2466600" cy="597900"/>
          </a:xfrm>
          <a:prstGeom prst="rect">
            <a:avLst/>
          </a:prstGeom>
        </p:spPr>
        <p:txBody>
          <a:bodyPr spcFirstLastPara="1" wrap="square" lIns="91425" tIns="91425" rIns="91425" bIns="91425" anchor="ctr" anchorCtr="0">
            <a:noAutofit/>
          </a:bodyPr>
          <a:lstStyle/>
          <a:p>
            <a:pPr lvl="0"/>
            <a:r>
              <a:rPr lang="vi-VN" b="1" dirty="0"/>
              <a:t>542 - 602</a:t>
            </a:r>
            <a:endParaRPr dirty="0"/>
          </a:p>
        </p:txBody>
      </p:sp>
      <p:sp>
        <p:nvSpPr>
          <p:cNvPr id="419" name="Google Shape;419;p34"/>
          <p:cNvSpPr txBox="1">
            <a:spLocks noGrp="1"/>
          </p:cNvSpPr>
          <p:nvPr>
            <p:ph type="title" idx="4"/>
          </p:nvPr>
        </p:nvSpPr>
        <p:spPr>
          <a:xfrm>
            <a:off x="5939144" y="2899608"/>
            <a:ext cx="1796100" cy="597900"/>
          </a:xfrm>
          <a:prstGeom prst="rect">
            <a:avLst/>
          </a:prstGeom>
        </p:spPr>
        <p:txBody>
          <a:bodyPr spcFirstLastPara="1" wrap="square" lIns="91425" tIns="91425" rIns="91425" bIns="91425" anchor="ctr" anchorCtr="0">
            <a:noAutofit/>
          </a:bodyPr>
          <a:lstStyle/>
          <a:p>
            <a:pPr lvl="0"/>
            <a:r>
              <a:rPr lang="vi-VN" b="1" dirty="0"/>
              <a:t>713-722</a:t>
            </a:r>
            <a:endParaRPr dirty="0"/>
          </a:p>
        </p:txBody>
      </p:sp>
      <p:sp>
        <p:nvSpPr>
          <p:cNvPr id="420" name="Google Shape;420;p34"/>
          <p:cNvSpPr txBox="1">
            <a:spLocks noGrp="1"/>
          </p:cNvSpPr>
          <p:nvPr>
            <p:ph type="subTitle" idx="5"/>
          </p:nvPr>
        </p:nvSpPr>
        <p:spPr>
          <a:xfrm>
            <a:off x="5828277" y="3457520"/>
            <a:ext cx="2891832" cy="597900"/>
          </a:xfrm>
          <a:prstGeom prst="rect">
            <a:avLst/>
          </a:prstGeom>
        </p:spPr>
        <p:txBody>
          <a:bodyPr spcFirstLastPara="1" wrap="square" lIns="91425" tIns="91425" rIns="91425" bIns="91425" anchor="t" anchorCtr="0">
            <a:noAutofit/>
          </a:bodyPr>
          <a:lstStyle/>
          <a:p>
            <a:pPr marL="0" lvl="0" indent="0"/>
            <a:r>
              <a:rPr lang="en-US" sz="1600" b="1" dirty="0">
                <a:latin typeface="+mn-lt"/>
              </a:rPr>
              <a:t>k</a:t>
            </a:r>
            <a:r>
              <a:rPr lang="vi-VN" sz="1600" b="1" dirty="0" smtClean="0">
                <a:latin typeface="+mn-lt"/>
              </a:rPr>
              <a:t>hởi </a:t>
            </a:r>
            <a:r>
              <a:rPr lang="vi-VN" sz="1600" b="1" dirty="0">
                <a:latin typeface="+mn-lt"/>
              </a:rPr>
              <a:t>nghĩa Mai Thúc Loan </a:t>
            </a:r>
            <a:endParaRPr sz="1600" b="1" dirty="0">
              <a:latin typeface="+mn-lt"/>
            </a:endParaRPr>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flipH="1">
            <a:off x="5298304" y="593947"/>
            <a:ext cx="135421" cy="4899886"/>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34"/>
          <p:cNvGrpSpPr/>
          <p:nvPr/>
        </p:nvGrpSpPr>
        <p:grpSpPr>
          <a:xfrm>
            <a:off x="5153233" y="982049"/>
            <a:ext cx="363927" cy="368249"/>
            <a:chOff x="2241250" y="3027000"/>
            <a:chExt cx="98700" cy="99875"/>
          </a:xfrm>
        </p:grpSpPr>
        <p:sp>
          <p:nvSpPr>
            <p:cNvPr id="4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4"/>
          <p:cNvGrpSpPr/>
          <p:nvPr/>
        </p:nvGrpSpPr>
        <p:grpSpPr>
          <a:xfrm>
            <a:off x="5172377" y="1943598"/>
            <a:ext cx="363927" cy="368249"/>
            <a:chOff x="2241250" y="3027000"/>
            <a:chExt cx="98700" cy="99875"/>
          </a:xfrm>
        </p:grpSpPr>
        <p:sp>
          <p:nvSpPr>
            <p:cNvPr id="427" name="Google Shape;427;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34"/>
          <p:cNvGrpSpPr/>
          <p:nvPr/>
        </p:nvGrpSpPr>
        <p:grpSpPr>
          <a:xfrm>
            <a:off x="5184052" y="3089271"/>
            <a:ext cx="363927" cy="368249"/>
            <a:chOff x="2241250" y="3027000"/>
            <a:chExt cx="98700" cy="99875"/>
          </a:xfrm>
        </p:grpSpPr>
        <p:sp>
          <p:nvSpPr>
            <p:cNvPr id="430"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56245" y="170442"/>
            <a:ext cx="8536311" cy="417550"/>
          </a:xfrm>
          <a:prstGeom prst="rect">
            <a:avLst/>
          </a:prstGeom>
        </p:spPr>
        <p:txBody>
          <a:bodyPr wrap="none">
            <a:spAutoFit/>
          </a:bodyPr>
          <a:lstStyle/>
          <a:p>
            <a:pPr algn="just">
              <a:lnSpc>
                <a:spcPct val="115000"/>
              </a:lnSpc>
            </a:pPr>
            <a:r>
              <a:rPr lang="nl-NL" sz="2000" b="1" dirty="0" smtClean="0">
                <a:latin typeface="Times New Roman" panose="02020603050405020304" pitchFamily="18" charset="0"/>
                <a:ea typeface="Arial" panose="020B0604020202020204" pitchFamily="34" charset="0"/>
                <a:cs typeface="Times New Roman" panose="02020603050405020304" pitchFamily="18" charset="0"/>
              </a:rPr>
              <a:t>ĐẤU TRANH CHỐNG ÁCH ĐÔ HỘ CỦA PHONG KIẾN PHƯƠNG BẮC.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1" name="Google Shape;9729;p58"/>
          <p:cNvGrpSpPr/>
          <p:nvPr/>
        </p:nvGrpSpPr>
        <p:grpSpPr>
          <a:xfrm>
            <a:off x="5248517" y="994211"/>
            <a:ext cx="326075" cy="309335"/>
            <a:chOff x="5216456" y="3725484"/>
            <a:chExt cx="356196" cy="265631"/>
          </a:xfrm>
          <a:solidFill>
            <a:srgbClr val="5A2521"/>
          </a:solidFill>
        </p:grpSpPr>
        <p:sp>
          <p:nvSpPr>
            <p:cNvPr id="22"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729;p58"/>
          <p:cNvGrpSpPr/>
          <p:nvPr/>
        </p:nvGrpSpPr>
        <p:grpSpPr>
          <a:xfrm>
            <a:off x="5231262" y="1895531"/>
            <a:ext cx="326075" cy="309335"/>
            <a:chOff x="5216456" y="3725484"/>
            <a:chExt cx="356196" cy="265631"/>
          </a:xfrm>
          <a:solidFill>
            <a:srgbClr val="5A2521"/>
          </a:solidFill>
        </p:grpSpPr>
        <p:sp>
          <p:nvSpPr>
            <p:cNvPr id="25"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9729;p58"/>
          <p:cNvGrpSpPr/>
          <p:nvPr/>
        </p:nvGrpSpPr>
        <p:grpSpPr>
          <a:xfrm>
            <a:off x="5204975" y="3043890"/>
            <a:ext cx="326075" cy="309335"/>
            <a:chOff x="5216456" y="3725484"/>
            <a:chExt cx="356196" cy="265631"/>
          </a:xfrm>
          <a:solidFill>
            <a:srgbClr val="5A2521"/>
          </a:solidFill>
        </p:grpSpPr>
        <p:sp>
          <p:nvSpPr>
            <p:cNvPr id="28"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419;p34"/>
          <p:cNvSpPr txBox="1">
            <a:spLocks/>
          </p:cNvSpPr>
          <p:nvPr/>
        </p:nvSpPr>
        <p:spPr>
          <a:xfrm>
            <a:off x="5926248" y="3970075"/>
            <a:ext cx="2350590" cy="59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Redressed"/>
              <a:buNone/>
              <a:defRPr sz="36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2pPr>
            <a:lvl3pPr marR="0" lvl="2"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3pPr>
            <a:lvl4pPr marR="0" lvl="3"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4pPr>
            <a:lvl5pPr marR="0" lvl="4"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5pPr>
            <a:lvl6pPr marR="0" lvl="5"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6pPr>
            <a:lvl7pPr marR="0" lvl="6"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7pPr>
            <a:lvl8pPr marR="0" lvl="7"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8pPr>
            <a:lvl9pPr marR="0" lvl="8"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9pPr>
          </a:lstStyle>
          <a:p>
            <a:r>
              <a:rPr lang="en-US" dirty="0" smtClean="0"/>
              <a:t>766-779</a:t>
            </a:r>
            <a:endParaRPr lang="en-US" b="1" dirty="0"/>
          </a:p>
        </p:txBody>
      </p:sp>
      <p:sp>
        <p:nvSpPr>
          <p:cNvPr id="31" name="Google Shape;420;p34"/>
          <p:cNvSpPr txBox="1">
            <a:spLocks/>
          </p:cNvSpPr>
          <p:nvPr/>
        </p:nvSpPr>
        <p:spPr>
          <a:xfrm>
            <a:off x="5784082" y="4503803"/>
            <a:ext cx="2891832" cy="59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3"/>
              </a:buClr>
              <a:buSzPts val="1200"/>
              <a:buFont typeface="Livvic"/>
              <a:buNone/>
              <a:defRPr sz="1400" b="0" i="0" u="none" strike="noStrike" cap="none">
                <a:solidFill>
                  <a:schemeClr val="dk1"/>
                </a:solidFill>
                <a:latin typeface="Livvic"/>
                <a:ea typeface="Livvic"/>
                <a:cs typeface="Livvic"/>
                <a:sym typeface="Livvic"/>
              </a:defRPr>
            </a:lvl1pPr>
            <a:lvl2pPr marL="914400" marR="0" lvl="1"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2pPr>
            <a:lvl3pPr marL="1371600" marR="0" lvl="2"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3pPr>
            <a:lvl4pPr marL="1828800" marR="0" lvl="3"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4pPr>
            <a:lvl5pPr marL="2286000" marR="0" lvl="4"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5pPr>
            <a:lvl6pPr marL="2743200" marR="0" lvl="5"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6pPr>
            <a:lvl7pPr marL="3200400" marR="0" lvl="6"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7pPr>
            <a:lvl8pPr marL="3657600" marR="0" lvl="7"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8pPr>
            <a:lvl9pPr marL="4114800" marR="0" lvl="8"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9pPr>
          </a:lstStyle>
          <a:p>
            <a:r>
              <a:rPr lang="en-US" sz="1600" b="1" dirty="0" err="1">
                <a:latin typeface="+mn-lt"/>
              </a:rPr>
              <a:t>khởi</a:t>
            </a:r>
            <a:r>
              <a:rPr lang="en-US" sz="1600" b="1" dirty="0">
                <a:latin typeface="+mn-lt"/>
              </a:rPr>
              <a:t> </a:t>
            </a:r>
            <a:r>
              <a:rPr lang="en-US" sz="1600" b="1" dirty="0" err="1">
                <a:latin typeface="+mn-lt"/>
              </a:rPr>
              <a:t>nghĩa</a:t>
            </a:r>
            <a:r>
              <a:rPr lang="en-US" sz="1600" b="1" dirty="0">
                <a:latin typeface="+mn-lt"/>
              </a:rPr>
              <a:t> </a:t>
            </a:r>
            <a:r>
              <a:rPr lang="en-US" sz="1600" b="1" dirty="0" err="1">
                <a:latin typeface="+mn-lt"/>
              </a:rPr>
              <a:t>Phùng</a:t>
            </a:r>
            <a:r>
              <a:rPr lang="en-US" sz="1600" b="1" dirty="0">
                <a:latin typeface="+mn-lt"/>
              </a:rPr>
              <a:t> </a:t>
            </a:r>
            <a:r>
              <a:rPr lang="en-US" sz="1600" b="1" dirty="0" err="1" smtClean="0">
                <a:latin typeface="+mn-lt"/>
              </a:rPr>
              <a:t>Hưng</a:t>
            </a:r>
            <a:endParaRPr lang="en-US" sz="1600" b="1" dirty="0">
              <a:latin typeface="+mn-lt"/>
            </a:endParaRPr>
          </a:p>
        </p:txBody>
      </p:sp>
      <p:grpSp>
        <p:nvGrpSpPr>
          <p:cNvPr id="32" name="Google Shape;429;p34"/>
          <p:cNvGrpSpPr/>
          <p:nvPr/>
        </p:nvGrpSpPr>
        <p:grpSpPr>
          <a:xfrm>
            <a:off x="5231262" y="4115603"/>
            <a:ext cx="363927" cy="368249"/>
            <a:chOff x="2241250" y="3027000"/>
            <a:chExt cx="98700" cy="99875"/>
          </a:xfrm>
        </p:grpSpPr>
        <p:sp>
          <p:nvSpPr>
            <p:cNvPr id="33"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729;p58"/>
          <p:cNvGrpSpPr/>
          <p:nvPr/>
        </p:nvGrpSpPr>
        <p:grpSpPr>
          <a:xfrm>
            <a:off x="5252185" y="4070222"/>
            <a:ext cx="326075" cy="309335"/>
            <a:chOff x="5216456" y="3725484"/>
            <a:chExt cx="356196" cy="265631"/>
          </a:xfrm>
          <a:solidFill>
            <a:srgbClr val="5A2521"/>
          </a:solidFill>
        </p:grpSpPr>
        <p:sp>
          <p:nvSpPr>
            <p:cNvPr id="36"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 calcmode="lin" valueType="num">
                                      <p:cBhvr>
                                        <p:cTn id="7" dur="500" fill="hold"/>
                                        <p:tgtEl>
                                          <p:spTgt spid="423"/>
                                        </p:tgtEl>
                                        <p:attrNameLst>
                                          <p:attrName>ppt_w</p:attrName>
                                        </p:attrNameLst>
                                      </p:cBhvr>
                                      <p:tavLst>
                                        <p:tav tm="0">
                                          <p:val>
                                            <p:fltVal val="0"/>
                                          </p:val>
                                        </p:tav>
                                        <p:tav tm="100000">
                                          <p:val>
                                            <p:strVal val="#ppt_w"/>
                                          </p:val>
                                        </p:tav>
                                      </p:tavLst>
                                    </p:anim>
                                    <p:anim calcmode="lin" valueType="num">
                                      <p:cBhvr>
                                        <p:cTn id="8" dur="500" fill="hold"/>
                                        <p:tgtEl>
                                          <p:spTgt spid="423"/>
                                        </p:tgtEl>
                                        <p:attrNameLst>
                                          <p:attrName>ppt_h</p:attrName>
                                        </p:attrNameLst>
                                      </p:cBhvr>
                                      <p:tavLst>
                                        <p:tav tm="0">
                                          <p:val>
                                            <p:fltVal val="0"/>
                                          </p:val>
                                        </p:tav>
                                        <p:tav tm="100000">
                                          <p:val>
                                            <p:strVal val="#ppt_h"/>
                                          </p:val>
                                        </p:tav>
                                      </p:tavLst>
                                    </p:anim>
                                    <p:animEffect transition="in" filter="fade">
                                      <p:cBhvr>
                                        <p:cTn id="9" dur="500"/>
                                        <p:tgtEl>
                                          <p:spTgt spid="4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5"/>
                                        </p:tgtEl>
                                        <p:attrNameLst>
                                          <p:attrName>style.visibility</p:attrName>
                                        </p:attrNameLst>
                                      </p:cBhvr>
                                      <p:to>
                                        <p:strVal val="visible"/>
                                      </p:to>
                                    </p:set>
                                    <p:anim calcmode="lin" valueType="num">
                                      <p:cBhvr>
                                        <p:cTn id="12" dur="500" fill="hold"/>
                                        <p:tgtEl>
                                          <p:spTgt spid="415"/>
                                        </p:tgtEl>
                                        <p:attrNameLst>
                                          <p:attrName>ppt_w</p:attrName>
                                        </p:attrNameLst>
                                      </p:cBhvr>
                                      <p:tavLst>
                                        <p:tav tm="0">
                                          <p:val>
                                            <p:fltVal val="0"/>
                                          </p:val>
                                        </p:tav>
                                        <p:tav tm="100000">
                                          <p:val>
                                            <p:strVal val="#ppt_w"/>
                                          </p:val>
                                        </p:tav>
                                      </p:tavLst>
                                    </p:anim>
                                    <p:anim calcmode="lin" valueType="num">
                                      <p:cBhvr>
                                        <p:cTn id="13" dur="500" fill="hold"/>
                                        <p:tgtEl>
                                          <p:spTgt spid="415"/>
                                        </p:tgtEl>
                                        <p:attrNameLst>
                                          <p:attrName>ppt_h</p:attrName>
                                        </p:attrNameLst>
                                      </p:cBhvr>
                                      <p:tavLst>
                                        <p:tav tm="0">
                                          <p:val>
                                            <p:fltVal val="0"/>
                                          </p:val>
                                        </p:tav>
                                        <p:tav tm="100000">
                                          <p:val>
                                            <p:strVal val="#ppt_h"/>
                                          </p:val>
                                        </p:tav>
                                      </p:tavLst>
                                    </p:anim>
                                    <p:animEffect transition="in" filter="fade">
                                      <p:cBhvr>
                                        <p:cTn id="14" dur="500"/>
                                        <p:tgtEl>
                                          <p:spTgt spid="4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7">
                                            <p:txEl>
                                              <p:pRg st="0" end="0"/>
                                            </p:txEl>
                                          </p:spTgt>
                                        </p:tgtEl>
                                        <p:attrNameLst>
                                          <p:attrName>style.visibility</p:attrName>
                                        </p:attrNameLst>
                                      </p:cBhvr>
                                      <p:to>
                                        <p:strVal val="visible"/>
                                      </p:to>
                                    </p:set>
                                    <p:anim calcmode="lin" valueType="num">
                                      <p:cBhvr>
                                        <p:cTn id="17" dur="500" fill="hold"/>
                                        <p:tgtEl>
                                          <p:spTgt spid="41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1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26"/>
                                        </p:tgtEl>
                                        <p:attrNameLst>
                                          <p:attrName>style.visibility</p:attrName>
                                        </p:attrNameLst>
                                      </p:cBhvr>
                                      <p:to>
                                        <p:strVal val="visible"/>
                                      </p:to>
                                    </p:set>
                                    <p:anim calcmode="lin" valueType="num">
                                      <p:cBhvr>
                                        <p:cTn id="24" dur="500" fill="hold"/>
                                        <p:tgtEl>
                                          <p:spTgt spid="426"/>
                                        </p:tgtEl>
                                        <p:attrNameLst>
                                          <p:attrName>ppt_w</p:attrName>
                                        </p:attrNameLst>
                                      </p:cBhvr>
                                      <p:tavLst>
                                        <p:tav tm="0">
                                          <p:val>
                                            <p:fltVal val="0"/>
                                          </p:val>
                                        </p:tav>
                                        <p:tav tm="100000">
                                          <p:val>
                                            <p:strVal val="#ppt_w"/>
                                          </p:val>
                                        </p:tav>
                                      </p:tavLst>
                                    </p:anim>
                                    <p:anim calcmode="lin" valueType="num">
                                      <p:cBhvr>
                                        <p:cTn id="25" dur="500" fill="hold"/>
                                        <p:tgtEl>
                                          <p:spTgt spid="426"/>
                                        </p:tgtEl>
                                        <p:attrNameLst>
                                          <p:attrName>ppt_h</p:attrName>
                                        </p:attrNameLst>
                                      </p:cBhvr>
                                      <p:tavLst>
                                        <p:tav tm="0">
                                          <p:val>
                                            <p:fltVal val="0"/>
                                          </p:val>
                                        </p:tav>
                                        <p:tav tm="100000">
                                          <p:val>
                                            <p:strVal val="#ppt_h"/>
                                          </p:val>
                                        </p:tav>
                                      </p:tavLst>
                                    </p:anim>
                                    <p:animEffect transition="in" filter="fade">
                                      <p:cBhvr>
                                        <p:cTn id="26" dur="500"/>
                                        <p:tgtEl>
                                          <p:spTgt spid="4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18"/>
                                        </p:tgtEl>
                                        <p:attrNameLst>
                                          <p:attrName>style.visibility</p:attrName>
                                        </p:attrNameLst>
                                      </p:cBhvr>
                                      <p:to>
                                        <p:strVal val="visible"/>
                                      </p:to>
                                    </p:set>
                                    <p:anim calcmode="lin" valueType="num">
                                      <p:cBhvr>
                                        <p:cTn id="29" dur="500" fill="hold"/>
                                        <p:tgtEl>
                                          <p:spTgt spid="418"/>
                                        </p:tgtEl>
                                        <p:attrNameLst>
                                          <p:attrName>ppt_w</p:attrName>
                                        </p:attrNameLst>
                                      </p:cBhvr>
                                      <p:tavLst>
                                        <p:tav tm="0">
                                          <p:val>
                                            <p:fltVal val="0"/>
                                          </p:val>
                                        </p:tav>
                                        <p:tav tm="100000">
                                          <p:val>
                                            <p:strVal val="#ppt_w"/>
                                          </p:val>
                                        </p:tav>
                                      </p:tavLst>
                                    </p:anim>
                                    <p:anim calcmode="lin" valueType="num">
                                      <p:cBhvr>
                                        <p:cTn id="30" dur="500" fill="hold"/>
                                        <p:tgtEl>
                                          <p:spTgt spid="418"/>
                                        </p:tgtEl>
                                        <p:attrNameLst>
                                          <p:attrName>ppt_h</p:attrName>
                                        </p:attrNameLst>
                                      </p:cBhvr>
                                      <p:tavLst>
                                        <p:tav tm="0">
                                          <p:val>
                                            <p:fltVal val="0"/>
                                          </p:val>
                                        </p:tav>
                                        <p:tav tm="100000">
                                          <p:val>
                                            <p:strVal val="#ppt_h"/>
                                          </p:val>
                                        </p:tav>
                                      </p:tavLst>
                                    </p:anim>
                                    <p:animEffect transition="in" filter="fade">
                                      <p:cBhvr>
                                        <p:cTn id="31" dur="500"/>
                                        <p:tgtEl>
                                          <p:spTgt spid="4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6">
                                            <p:txEl>
                                              <p:pRg st="0" end="0"/>
                                            </p:txEl>
                                          </p:spTgt>
                                        </p:tgtEl>
                                        <p:attrNameLst>
                                          <p:attrName>style.visibility</p:attrName>
                                        </p:attrNameLst>
                                      </p:cBhvr>
                                      <p:to>
                                        <p:strVal val="visible"/>
                                      </p:to>
                                    </p:set>
                                    <p:anim calcmode="lin" valueType="num">
                                      <p:cBhvr>
                                        <p:cTn id="34" dur="500" fill="hold"/>
                                        <p:tgtEl>
                                          <p:spTgt spid="41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41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4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9"/>
                                        </p:tgtEl>
                                        <p:attrNameLst>
                                          <p:attrName>style.visibility</p:attrName>
                                        </p:attrNameLst>
                                      </p:cBhvr>
                                      <p:to>
                                        <p:strVal val="visible"/>
                                      </p:to>
                                    </p:set>
                                    <p:anim calcmode="lin" valueType="num">
                                      <p:cBhvr>
                                        <p:cTn id="41" dur="500" fill="hold"/>
                                        <p:tgtEl>
                                          <p:spTgt spid="429"/>
                                        </p:tgtEl>
                                        <p:attrNameLst>
                                          <p:attrName>ppt_w</p:attrName>
                                        </p:attrNameLst>
                                      </p:cBhvr>
                                      <p:tavLst>
                                        <p:tav tm="0">
                                          <p:val>
                                            <p:fltVal val="0"/>
                                          </p:val>
                                        </p:tav>
                                        <p:tav tm="100000">
                                          <p:val>
                                            <p:strVal val="#ppt_w"/>
                                          </p:val>
                                        </p:tav>
                                      </p:tavLst>
                                    </p:anim>
                                    <p:anim calcmode="lin" valueType="num">
                                      <p:cBhvr>
                                        <p:cTn id="42" dur="500" fill="hold"/>
                                        <p:tgtEl>
                                          <p:spTgt spid="429"/>
                                        </p:tgtEl>
                                        <p:attrNameLst>
                                          <p:attrName>ppt_h</p:attrName>
                                        </p:attrNameLst>
                                      </p:cBhvr>
                                      <p:tavLst>
                                        <p:tav tm="0">
                                          <p:val>
                                            <p:fltVal val="0"/>
                                          </p:val>
                                        </p:tav>
                                        <p:tav tm="100000">
                                          <p:val>
                                            <p:strVal val="#ppt_h"/>
                                          </p:val>
                                        </p:tav>
                                      </p:tavLst>
                                    </p:anim>
                                    <p:animEffect transition="in" filter="fade">
                                      <p:cBhvr>
                                        <p:cTn id="43" dur="500"/>
                                        <p:tgtEl>
                                          <p:spTgt spid="4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19"/>
                                        </p:tgtEl>
                                        <p:attrNameLst>
                                          <p:attrName>style.visibility</p:attrName>
                                        </p:attrNameLst>
                                      </p:cBhvr>
                                      <p:to>
                                        <p:strVal val="visible"/>
                                      </p:to>
                                    </p:set>
                                    <p:anim calcmode="lin" valueType="num">
                                      <p:cBhvr>
                                        <p:cTn id="46" dur="500" fill="hold"/>
                                        <p:tgtEl>
                                          <p:spTgt spid="419"/>
                                        </p:tgtEl>
                                        <p:attrNameLst>
                                          <p:attrName>ppt_w</p:attrName>
                                        </p:attrNameLst>
                                      </p:cBhvr>
                                      <p:tavLst>
                                        <p:tav tm="0">
                                          <p:val>
                                            <p:fltVal val="0"/>
                                          </p:val>
                                        </p:tav>
                                        <p:tav tm="100000">
                                          <p:val>
                                            <p:strVal val="#ppt_w"/>
                                          </p:val>
                                        </p:tav>
                                      </p:tavLst>
                                    </p:anim>
                                    <p:anim calcmode="lin" valueType="num">
                                      <p:cBhvr>
                                        <p:cTn id="47" dur="500" fill="hold"/>
                                        <p:tgtEl>
                                          <p:spTgt spid="419"/>
                                        </p:tgtEl>
                                        <p:attrNameLst>
                                          <p:attrName>ppt_h</p:attrName>
                                        </p:attrNameLst>
                                      </p:cBhvr>
                                      <p:tavLst>
                                        <p:tav tm="0">
                                          <p:val>
                                            <p:fltVal val="0"/>
                                          </p:val>
                                        </p:tav>
                                        <p:tav tm="100000">
                                          <p:val>
                                            <p:strVal val="#ppt_h"/>
                                          </p:val>
                                        </p:tav>
                                      </p:tavLst>
                                    </p:anim>
                                    <p:animEffect transition="in" filter="fade">
                                      <p:cBhvr>
                                        <p:cTn id="48" dur="500"/>
                                        <p:tgtEl>
                                          <p:spTgt spid="4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0">
                                            <p:txEl>
                                              <p:pRg st="0" end="0"/>
                                            </p:txEl>
                                          </p:spTgt>
                                        </p:tgtEl>
                                        <p:attrNameLst>
                                          <p:attrName>style.visibility</p:attrName>
                                        </p:attrNameLst>
                                      </p:cBhvr>
                                      <p:to>
                                        <p:strVal val="visible"/>
                                      </p:to>
                                    </p:set>
                                    <p:anim calcmode="lin" valueType="num">
                                      <p:cBhvr>
                                        <p:cTn id="51" dur="500" fill="hold"/>
                                        <p:tgtEl>
                                          <p:spTgt spid="420">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420">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42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6" grpId="0" build="p"/>
      <p:bldP spid="417" grpId="0" build="p"/>
      <p:bldP spid="418" grpId="0"/>
      <p:bldP spid="419" grpId="0"/>
      <p:bldP spid="420" grpId="0" build="p"/>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9086" y="304801"/>
            <a:ext cx="7445829" cy="1404257"/>
          </a:xfrm>
          <a:prstGeom prst="rect">
            <a:avLst/>
          </a:prstGeom>
          <a:solidFill>
            <a:srgbClr val="ED7D3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9086" y="1753228"/>
            <a:ext cx="7445829" cy="1585965"/>
          </a:xfrm>
          <a:prstGeom prst="rect">
            <a:avLst/>
          </a:prstGeom>
          <a:solidFill>
            <a:srgbClr val="44546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9085" y="3420555"/>
            <a:ext cx="7445829" cy="1548774"/>
          </a:xfrm>
          <a:prstGeom prst="rect">
            <a:avLst/>
          </a:prstGeom>
          <a:solidFill>
            <a:srgbClr val="0066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0" y="554387"/>
            <a:ext cx="6052457"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nl-NL" sz="2000" dirty="0">
                <a:solidFill>
                  <a:schemeClr val="accent1">
                    <a:lumMod val="50000"/>
                    <a:lumOff val="50000"/>
                  </a:schemeClr>
                </a:solidFill>
              </a:rPr>
              <a:t>- Giới thiệu về đời sống vật chất, xã hội, tinh thần</a:t>
            </a:r>
            <a:endParaRPr lang="en-US" sz="1600" dirty="0">
              <a:solidFill>
                <a:schemeClr val="accent1">
                  <a:lumMod val="50000"/>
                  <a:lumOff val="50000"/>
                </a:schemeClr>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Rectangle 8"/>
          <p:cNvSpPr/>
          <p:nvPr/>
        </p:nvSpPr>
        <p:spPr>
          <a:xfrm>
            <a:off x="1981199" y="2201636"/>
            <a:ext cx="6052458"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smtClean="0">
                <a:solidFill>
                  <a:srgbClr val="44546A"/>
                </a:solidFill>
              </a:rPr>
              <a:t>Giới </a:t>
            </a:r>
            <a:r>
              <a:rPr lang="nl-NL" sz="2000" dirty="0">
                <a:solidFill>
                  <a:srgbClr val="44546A"/>
                </a:solidFill>
              </a:rPr>
              <a:t>thiệu về đời sống kinh tế, xã hội, tinh thần</a:t>
            </a:r>
            <a:endParaRPr lang="en-US" sz="2000"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0" name="Rectangle 9"/>
          <p:cNvSpPr/>
          <p:nvPr/>
        </p:nvSpPr>
        <p:spPr>
          <a:xfrm>
            <a:off x="1981199" y="3777342"/>
            <a:ext cx="5949044"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a:solidFill>
                  <a:srgbClr val="006600"/>
                </a:solidFill>
              </a:rPr>
              <a:t>- Giới thiệu về đời sống kinh tế, xã hội, văn hóa</a:t>
            </a:r>
            <a:endParaRPr lang="en-US" sz="1600" dirty="0">
              <a:solidFill>
                <a:srgbClr val="00660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Diagonal Stripe 6"/>
          <p:cNvSpPr/>
          <p:nvPr/>
        </p:nvSpPr>
        <p:spPr>
          <a:xfrm>
            <a:off x="849085" y="304802"/>
            <a:ext cx="1235530" cy="146957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849085" y="1753228"/>
            <a:ext cx="1388668" cy="1637671"/>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iagonal Stripe 11"/>
          <p:cNvSpPr/>
          <p:nvPr/>
        </p:nvSpPr>
        <p:spPr>
          <a:xfrm>
            <a:off x="840919" y="3390899"/>
            <a:ext cx="1235530" cy="1623543"/>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rot="18619711">
            <a:off x="681343" y="671372"/>
            <a:ext cx="1303562" cy="276999"/>
          </a:xfrm>
          <a:prstGeom prst="rect">
            <a:avLst/>
          </a:prstGeom>
        </p:spPr>
        <p:txBody>
          <a:bodyPr wrap="none">
            <a:spAutoFit/>
          </a:bodyPr>
          <a:lstStyle/>
          <a:p>
            <a:r>
              <a:rPr lang="en-US" sz="1200" b="1" dirty="0" smtClean="0">
                <a:solidFill>
                  <a:schemeClr val="tx1">
                    <a:lumMod val="50000"/>
                    <a:lumOff val="50000"/>
                  </a:schemeClr>
                </a:solidFill>
              </a:rPr>
              <a:t>NGUYÊN THỦY</a:t>
            </a:r>
            <a:endParaRPr lang="en-US" sz="1200" b="1" dirty="0">
              <a:solidFill>
                <a:schemeClr val="tx1">
                  <a:lumMod val="50000"/>
                  <a:lumOff val="50000"/>
                </a:schemeClr>
              </a:solidFill>
            </a:endParaRPr>
          </a:p>
        </p:txBody>
      </p:sp>
      <p:sp>
        <p:nvSpPr>
          <p:cNvPr id="14" name="Rectangle 13"/>
          <p:cNvSpPr/>
          <p:nvPr/>
        </p:nvSpPr>
        <p:spPr>
          <a:xfrm rot="18591930">
            <a:off x="549205" y="2337699"/>
            <a:ext cx="1739579" cy="286682"/>
          </a:xfrm>
          <a:prstGeom prst="rect">
            <a:avLst/>
          </a:prstGeom>
        </p:spPr>
        <p:txBody>
          <a:bodyPr wrap="none">
            <a:spAutoFit/>
          </a:bodyPr>
          <a:lstStyle/>
          <a:p>
            <a:pPr algn="just">
              <a:lnSpc>
                <a:spcPct val="115000"/>
              </a:lnSpc>
            </a:pPr>
            <a:r>
              <a:rPr lang="nl-NL" sz="1200" b="1" dirty="0" smtClean="0">
                <a:solidFill>
                  <a:srgbClr val="44546A"/>
                </a:solidFill>
              </a:rPr>
              <a:t>VĂN LANG – ÂU LẠC</a:t>
            </a:r>
            <a:endParaRPr lang="en-US" sz="1050" b="1"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5" name="Rectangle 14"/>
          <p:cNvSpPr/>
          <p:nvPr/>
        </p:nvSpPr>
        <p:spPr>
          <a:xfrm rot="18491508">
            <a:off x="568332" y="3885565"/>
            <a:ext cx="1529586" cy="286682"/>
          </a:xfrm>
          <a:prstGeom prst="rect">
            <a:avLst/>
          </a:prstGeom>
        </p:spPr>
        <p:txBody>
          <a:bodyPr wrap="none">
            <a:spAutoFit/>
          </a:bodyPr>
          <a:lstStyle/>
          <a:p>
            <a:pPr algn="just">
              <a:lnSpc>
                <a:spcPct val="115000"/>
              </a:lnSpc>
            </a:pPr>
            <a:r>
              <a:rPr lang="nl-NL" sz="1200" b="1" dirty="0" smtClean="0">
                <a:solidFill>
                  <a:schemeClr val="tx1"/>
                </a:solidFill>
              </a:rPr>
              <a:t>THỜI BẮC THUỘC</a:t>
            </a:r>
            <a:endParaRPr lang="en-US" sz="1050" b="1"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6651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DẤU TÍCH ĐỂ LẠI</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3</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32767813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xmlns="" id="{1461F470-578B-48AE-99E1-B3F2E2BBC7C2}"/>
              </a:ext>
            </a:extLst>
          </p:cNvPr>
          <p:cNvSpPr/>
          <p:nvPr/>
        </p:nvSpPr>
        <p:spPr>
          <a:xfrm>
            <a:off x="219456" y="164592"/>
            <a:ext cx="8750808" cy="4791456"/>
          </a:xfrm>
          <a:prstGeom prst="frame">
            <a:avLst>
              <a:gd name="adj1" fmla="val 1050"/>
            </a:avLst>
          </a:prstGeom>
          <a:solidFill>
            <a:srgbClr val="FE9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 name="TextBox 4">
            <a:extLst>
              <a:ext uri="{FF2B5EF4-FFF2-40B4-BE49-F238E27FC236}">
                <a16:creationId xmlns:a16="http://schemas.microsoft.com/office/drawing/2014/main" xmlns="" id="{A08CD95C-B945-4C5D-867F-D96829D7E02D}"/>
              </a:ext>
            </a:extLst>
          </p:cNvPr>
          <p:cNvSpPr txBox="1"/>
          <p:nvPr/>
        </p:nvSpPr>
        <p:spPr>
          <a:xfrm>
            <a:off x="458624" y="345214"/>
            <a:ext cx="3475702" cy="507831"/>
          </a:xfrm>
          <a:prstGeom prst="rect">
            <a:avLst/>
          </a:prstGeom>
          <a:noFill/>
        </p:spPr>
        <p:txBody>
          <a:bodyPr wrap="square" rtlCol="0">
            <a:spAutoFit/>
          </a:bodyPr>
          <a:lstStyle/>
          <a:p>
            <a:pPr defTabSz="685800">
              <a:buClrTx/>
              <a:defRPr/>
            </a:pPr>
            <a:r>
              <a:rPr lang="en-US" sz="2700" b="1" kern="1200" dirty="0" err="1">
                <a:solidFill>
                  <a:prstClr val="black"/>
                </a:solidFill>
                <a:latin typeface="+mn-lt"/>
                <a:ea typeface="Roboto" panose="02000000000000000000" pitchFamily="2" charset="0"/>
                <a:cs typeface="+mn-cs"/>
              </a:rPr>
              <a:t>Trò</a:t>
            </a:r>
            <a:r>
              <a:rPr lang="en-US" sz="2700" b="1" kern="1200" dirty="0">
                <a:solidFill>
                  <a:prstClr val="black"/>
                </a:solidFill>
                <a:latin typeface="+mn-lt"/>
                <a:ea typeface="Roboto" panose="02000000000000000000" pitchFamily="2" charset="0"/>
                <a:cs typeface="+mn-cs"/>
              </a:rPr>
              <a:t> </a:t>
            </a:r>
            <a:r>
              <a:rPr lang="en-US" sz="2700" b="1" kern="1200" dirty="0" err="1">
                <a:solidFill>
                  <a:prstClr val="black"/>
                </a:solidFill>
                <a:latin typeface="+mn-lt"/>
                <a:ea typeface="Roboto" panose="02000000000000000000" pitchFamily="2" charset="0"/>
                <a:cs typeface="+mn-cs"/>
              </a:rPr>
              <a:t>chơi</a:t>
            </a:r>
            <a:r>
              <a:rPr lang="en-US" sz="2700" b="1" kern="1200" dirty="0">
                <a:solidFill>
                  <a:prstClr val="black"/>
                </a:solidFill>
                <a:latin typeface="+mn-lt"/>
                <a:ea typeface="Roboto" panose="02000000000000000000" pitchFamily="2" charset="0"/>
                <a:cs typeface="+mn-cs"/>
              </a:rPr>
              <a:t> – </a:t>
            </a:r>
            <a:r>
              <a:rPr lang="en-US" sz="2700" b="1" kern="1200" dirty="0">
                <a:solidFill>
                  <a:srgbClr val="FE9901"/>
                </a:solidFill>
                <a:latin typeface="+mn-lt"/>
                <a:ea typeface="Roboto" panose="02000000000000000000" pitchFamily="2" charset="0"/>
                <a:cs typeface="+mn-cs"/>
              </a:rPr>
              <a:t>Ô CHỮ</a:t>
            </a:r>
          </a:p>
        </p:txBody>
      </p:sp>
      <p:sp>
        <p:nvSpPr>
          <p:cNvPr id="7" name="Rounded Rectangle 6"/>
          <p:cNvSpPr/>
          <p:nvPr/>
        </p:nvSpPr>
        <p:spPr>
          <a:xfrm>
            <a:off x="3364938"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8" name="Rounded Rectangle 47"/>
          <p:cNvSpPr/>
          <p:nvPr/>
        </p:nvSpPr>
        <p:spPr>
          <a:xfrm>
            <a:off x="3778595"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49" name="Rounded Rectangle 48"/>
          <p:cNvSpPr/>
          <p:nvPr/>
        </p:nvSpPr>
        <p:spPr>
          <a:xfrm>
            <a:off x="4192252"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50" name="Rounded Rectangle 49"/>
          <p:cNvSpPr/>
          <p:nvPr/>
        </p:nvSpPr>
        <p:spPr>
          <a:xfrm>
            <a:off x="4605909"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51" name="Rounded Rectangle 50"/>
          <p:cNvSpPr/>
          <p:nvPr/>
        </p:nvSpPr>
        <p:spPr>
          <a:xfrm>
            <a:off x="5019566"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2" name="Rounded Rectangle 51"/>
          <p:cNvSpPr/>
          <p:nvPr/>
        </p:nvSpPr>
        <p:spPr>
          <a:xfrm>
            <a:off x="543322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Ô</a:t>
            </a:r>
            <a:endParaRPr lang="en-US" dirty="0"/>
          </a:p>
        </p:txBody>
      </p:sp>
      <p:sp>
        <p:nvSpPr>
          <p:cNvPr id="53" name="Rounded Rectangle 52"/>
          <p:cNvSpPr/>
          <p:nvPr/>
        </p:nvSpPr>
        <p:spPr>
          <a:xfrm>
            <a:off x="586405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4" name="Rounded Rectangle 53"/>
          <p:cNvSpPr/>
          <p:nvPr/>
        </p:nvSpPr>
        <p:spPr>
          <a:xfrm>
            <a:off x="6277710"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56" name="Rounded Rectangle 55"/>
          <p:cNvSpPr/>
          <p:nvPr/>
        </p:nvSpPr>
        <p:spPr>
          <a:xfrm>
            <a:off x="1372856"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57" name="Rounded Rectangle 56"/>
          <p:cNvSpPr/>
          <p:nvPr/>
        </p:nvSpPr>
        <p:spPr>
          <a:xfrm>
            <a:off x="176656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58" name="Rounded Rectangle 57"/>
          <p:cNvSpPr/>
          <p:nvPr/>
        </p:nvSpPr>
        <p:spPr>
          <a:xfrm>
            <a:off x="216114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À</a:t>
            </a:r>
          </a:p>
        </p:txBody>
      </p:sp>
      <p:sp>
        <p:nvSpPr>
          <p:cNvPr id="59" name="Rounded Rectangle 58"/>
          <p:cNvSpPr/>
          <p:nvPr/>
        </p:nvSpPr>
        <p:spPr>
          <a:xfrm>
            <a:off x="256151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0" name="Rounded Rectangle 59"/>
          <p:cNvSpPr/>
          <p:nvPr/>
        </p:nvSpPr>
        <p:spPr>
          <a:xfrm>
            <a:off x="297517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61" name="Rounded Rectangle 60"/>
          <p:cNvSpPr/>
          <p:nvPr/>
        </p:nvSpPr>
        <p:spPr>
          <a:xfrm>
            <a:off x="336493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a:t>
            </a:r>
            <a:endParaRPr lang="en-US" dirty="0"/>
          </a:p>
        </p:txBody>
      </p:sp>
      <p:sp>
        <p:nvSpPr>
          <p:cNvPr id="62" name="Rounded Rectangle 61"/>
          <p:cNvSpPr/>
          <p:nvPr/>
        </p:nvSpPr>
        <p:spPr>
          <a:xfrm>
            <a:off x="377859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Ê</a:t>
            </a:r>
          </a:p>
        </p:txBody>
      </p:sp>
      <p:sp>
        <p:nvSpPr>
          <p:cNvPr id="63" name="Rounded Rectangle 62"/>
          <p:cNvSpPr/>
          <p:nvPr/>
        </p:nvSpPr>
        <p:spPr>
          <a:xfrm>
            <a:off x="4192252"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4" name="Rounded Rectangle 63"/>
          <p:cNvSpPr/>
          <p:nvPr/>
        </p:nvSpPr>
        <p:spPr>
          <a:xfrm>
            <a:off x="4605909"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23" name="Rounded Rectangle 22"/>
          <p:cNvSpPr/>
          <p:nvPr/>
        </p:nvSpPr>
        <p:spPr>
          <a:xfrm>
            <a:off x="216114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4" name="Rounded Rectangle 23"/>
          <p:cNvSpPr/>
          <p:nvPr/>
        </p:nvSpPr>
        <p:spPr>
          <a:xfrm>
            <a:off x="256151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endParaRPr lang="en-US" dirty="0"/>
          </a:p>
        </p:txBody>
      </p:sp>
      <p:sp>
        <p:nvSpPr>
          <p:cNvPr id="25" name="Rounded Rectangle 24"/>
          <p:cNvSpPr/>
          <p:nvPr/>
        </p:nvSpPr>
        <p:spPr>
          <a:xfrm>
            <a:off x="297517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sp>
        <p:nvSpPr>
          <p:cNvPr id="26" name="Rounded Rectangle 25"/>
          <p:cNvSpPr/>
          <p:nvPr/>
        </p:nvSpPr>
        <p:spPr>
          <a:xfrm>
            <a:off x="336493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7" name="Rounded Rectangle 26"/>
          <p:cNvSpPr/>
          <p:nvPr/>
        </p:nvSpPr>
        <p:spPr>
          <a:xfrm>
            <a:off x="377859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28" name="Rounded Rectangle 27"/>
          <p:cNvSpPr/>
          <p:nvPr/>
        </p:nvSpPr>
        <p:spPr>
          <a:xfrm>
            <a:off x="4192252"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29" name="Rounded Rectangle 28"/>
          <p:cNvSpPr/>
          <p:nvPr/>
        </p:nvSpPr>
        <p:spPr>
          <a:xfrm>
            <a:off x="4605909"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Ư</a:t>
            </a:r>
          </a:p>
        </p:txBody>
      </p:sp>
      <p:sp>
        <p:nvSpPr>
          <p:cNvPr id="30" name="Rounded Rectangle 29"/>
          <p:cNvSpPr/>
          <p:nvPr/>
        </p:nvSpPr>
        <p:spPr>
          <a:xfrm>
            <a:off x="5019566"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1" name="Rounded Rectangle 30"/>
          <p:cNvSpPr/>
          <p:nvPr/>
        </p:nvSpPr>
        <p:spPr>
          <a:xfrm>
            <a:off x="5433223"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2" name="Rounded Rectangle 31"/>
          <p:cNvSpPr/>
          <p:nvPr/>
        </p:nvSpPr>
        <p:spPr>
          <a:xfrm>
            <a:off x="176656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3" name="Rounded Rectangle 32"/>
          <p:cNvSpPr/>
          <p:nvPr/>
        </p:nvSpPr>
        <p:spPr>
          <a:xfrm>
            <a:off x="3364938" y="251029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4" name="Rounded Rectangle 33"/>
          <p:cNvSpPr/>
          <p:nvPr/>
        </p:nvSpPr>
        <p:spPr>
          <a:xfrm>
            <a:off x="3778595"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5" name="Rounded Rectangle 34"/>
          <p:cNvSpPr/>
          <p:nvPr/>
        </p:nvSpPr>
        <p:spPr>
          <a:xfrm>
            <a:off x="4192252"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36" name="Rounded Rectangle 35"/>
          <p:cNvSpPr/>
          <p:nvPr/>
        </p:nvSpPr>
        <p:spPr>
          <a:xfrm>
            <a:off x="4605909" y="251951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37" name="Rounded Rectangle 36"/>
          <p:cNvSpPr/>
          <p:nvPr/>
        </p:nvSpPr>
        <p:spPr>
          <a:xfrm>
            <a:off x="5019566"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38" name="Rounded Rectangle 37"/>
          <p:cNvSpPr/>
          <p:nvPr/>
        </p:nvSpPr>
        <p:spPr>
          <a:xfrm>
            <a:off x="5433223"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9" name="Rounded Rectangle 38"/>
          <p:cNvSpPr/>
          <p:nvPr/>
        </p:nvSpPr>
        <p:spPr>
          <a:xfrm>
            <a:off x="5864053"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40" name="Rounded Rectangle 39"/>
          <p:cNvSpPr/>
          <p:nvPr/>
        </p:nvSpPr>
        <p:spPr>
          <a:xfrm>
            <a:off x="6277710"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41" name="Rounded Rectangle 40"/>
          <p:cNvSpPr/>
          <p:nvPr/>
        </p:nvSpPr>
        <p:spPr>
          <a:xfrm>
            <a:off x="6691367"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Á</a:t>
            </a:r>
            <a:endParaRPr lang="en-US" dirty="0"/>
          </a:p>
        </p:txBody>
      </p:sp>
      <p:sp>
        <p:nvSpPr>
          <p:cNvPr id="42" name="Rounded Rectangle 41"/>
          <p:cNvSpPr/>
          <p:nvPr/>
        </p:nvSpPr>
        <p:spPr>
          <a:xfrm>
            <a:off x="2975175" y="25211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3" name="Rounded Rectangle 42"/>
          <p:cNvSpPr/>
          <p:nvPr/>
        </p:nvSpPr>
        <p:spPr>
          <a:xfrm>
            <a:off x="2189625" y="299024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44" name="Rounded Rectangle 43"/>
          <p:cNvSpPr/>
          <p:nvPr/>
        </p:nvSpPr>
        <p:spPr>
          <a:xfrm>
            <a:off x="2590003"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45" name="Rounded Rectangle 44"/>
          <p:cNvSpPr/>
          <p:nvPr/>
        </p:nvSpPr>
        <p:spPr>
          <a:xfrm>
            <a:off x="3003660"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Ố</a:t>
            </a:r>
            <a:endParaRPr lang="en-US" dirty="0"/>
          </a:p>
        </p:txBody>
      </p:sp>
      <p:sp>
        <p:nvSpPr>
          <p:cNvPr id="46" name="Rounded Rectangle 45"/>
          <p:cNvSpPr/>
          <p:nvPr/>
        </p:nvSpPr>
        <p:spPr>
          <a:xfrm>
            <a:off x="3393423" y="299946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7" name="Rounded Rectangle 46"/>
          <p:cNvSpPr/>
          <p:nvPr/>
        </p:nvSpPr>
        <p:spPr>
          <a:xfrm>
            <a:off x="3807080"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5" name="Rounded Rectangle 54"/>
          <p:cNvSpPr/>
          <p:nvPr/>
        </p:nvSpPr>
        <p:spPr>
          <a:xfrm>
            <a:off x="4220737"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Đ</a:t>
            </a:r>
            <a:endParaRPr lang="en-US" dirty="0"/>
          </a:p>
        </p:txBody>
      </p:sp>
      <p:sp>
        <p:nvSpPr>
          <p:cNvPr id="65" name="Rounded Rectangle 64"/>
          <p:cNvSpPr/>
          <p:nvPr/>
        </p:nvSpPr>
        <p:spPr>
          <a:xfrm>
            <a:off x="4634394"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Ồ</a:t>
            </a:r>
            <a:endParaRPr lang="en-US" dirty="0"/>
          </a:p>
        </p:txBody>
      </p:sp>
      <p:sp>
        <p:nvSpPr>
          <p:cNvPr id="66" name="Rounded Rectangle 65"/>
          <p:cNvSpPr/>
          <p:nvPr/>
        </p:nvSpPr>
        <p:spPr>
          <a:xfrm>
            <a:off x="5048051"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7" name="Rounded Rectangle 66"/>
          <p:cNvSpPr/>
          <p:nvPr/>
        </p:nvSpPr>
        <p:spPr>
          <a:xfrm>
            <a:off x="5461708"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2" name="Heart 1"/>
          <p:cNvSpPr/>
          <p:nvPr/>
        </p:nvSpPr>
        <p:spPr>
          <a:xfrm>
            <a:off x="8155378" y="971516"/>
            <a:ext cx="422565" cy="453362"/>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a:t>
            </a:r>
            <a:endParaRPr lang="en-US" b="1" dirty="0"/>
          </a:p>
        </p:txBody>
      </p:sp>
      <p:sp>
        <p:nvSpPr>
          <p:cNvPr id="69" name="Heart 68"/>
          <p:cNvSpPr/>
          <p:nvPr/>
        </p:nvSpPr>
        <p:spPr>
          <a:xfrm>
            <a:off x="8155378" y="1405981"/>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US" b="1" dirty="0"/>
          </a:p>
        </p:txBody>
      </p:sp>
      <p:sp>
        <p:nvSpPr>
          <p:cNvPr id="70" name="Heart 69"/>
          <p:cNvSpPr/>
          <p:nvPr/>
        </p:nvSpPr>
        <p:spPr>
          <a:xfrm>
            <a:off x="8155378" y="1786982"/>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US" b="1" dirty="0"/>
          </a:p>
        </p:txBody>
      </p:sp>
      <p:sp>
        <p:nvSpPr>
          <p:cNvPr id="71" name="Heart 70"/>
          <p:cNvSpPr/>
          <p:nvPr/>
        </p:nvSpPr>
        <p:spPr>
          <a:xfrm>
            <a:off x="8155378" y="2149086"/>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72" name="Heart 71"/>
          <p:cNvSpPr/>
          <p:nvPr/>
        </p:nvSpPr>
        <p:spPr>
          <a:xfrm>
            <a:off x="8155378" y="2583365"/>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5</a:t>
            </a:r>
            <a:endParaRPr lang="en-US" b="1" dirty="0"/>
          </a:p>
        </p:txBody>
      </p:sp>
      <p:sp>
        <p:nvSpPr>
          <p:cNvPr id="8" name="TextBox 7"/>
          <p:cNvSpPr txBox="1"/>
          <p:nvPr/>
        </p:nvSpPr>
        <p:spPr>
          <a:xfrm>
            <a:off x="1440333" y="3902171"/>
            <a:ext cx="5615487" cy="523220"/>
          </a:xfrm>
          <a:prstGeom prst="rect">
            <a:avLst/>
          </a:prstGeom>
          <a:solidFill>
            <a:schemeClr val="bg1"/>
          </a:solidFill>
        </p:spPr>
        <p:txBody>
          <a:bodyPr wrap="square" rtlCol="0">
            <a:spAutoFit/>
          </a:bodyPr>
          <a:lstStyle/>
          <a:p>
            <a:r>
              <a:rPr lang="en-US" b="1" dirty="0" smtClean="0">
                <a:solidFill>
                  <a:srgbClr val="0070C0"/>
                </a:solidFill>
              </a:rPr>
              <a:t>1. </a:t>
            </a:r>
            <a:r>
              <a:rPr lang="en-US" b="1" dirty="0" err="1" smtClean="0">
                <a:solidFill>
                  <a:srgbClr val="0070C0"/>
                </a:solidFill>
              </a:rPr>
              <a:t>Đây</a:t>
            </a:r>
            <a:r>
              <a:rPr lang="en-US" b="1" dirty="0" smtClean="0">
                <a:solidFill>
                  <a:srgbClr val="0070C0"/>
                </a:solidFill>
              </a:rPr>
              <a:t> </a:t>
            </a:r>
            <a:r>
              <a:rPr lang="en-US" b="1" dirty="0" err="1" smtClean="0">
                <a:solidFill>
                  <a:srgbClr val="0070C0"/>
                </a:solidFill>
              </a:rPr>
              <a:t>là</a:t>
            </a:r>
            <a:r>
              <a:rPr lang="en-US" b="1" dirty="0" smtClean="0">
                <a:solidFill>
                  <a:srgbClr val="0070C0"/>
                </a:solidFill>
              </a:rPr>
              <a:t> </a:t>
            </a:r>
            <a:r>
              <a:rPr lang="en-US" b="1" dirty="0" err="1" smtClean="0">
                <a:solidFill>
                  <a:srgbClr val="0070C0"/>
                </a:solidFill>
              </a:rPr>
              <a:t>một</a:t>
            </a:r>
            <a:r>
              <a:rPr lang="en-US" b="1" dirty="0" smtClean="0">
                <a:solidFill>
                  <a:srgbClr val="0070C0"/>
                </a:solidFill>
              </a:rPr>
              <a:t> </a:t>
            </a:r>
            <a:r>
              <a:rPr lang="en-US" b="1" dirty="0" err="1" smtClean="0">
                <a:solidFill>
                  <a:srgbClr val="0070C0"/>
                </a:solidFill>
              </a:rPr>
              <a:t>hoạt</a:t>
            </a:r>
            <a:r>
              <a:rPr lang="en-US" b="1" dirty="0" smtClean="0">
                <a:solidFill>
                  <a:srgbClr val="0070C0"/>
                </a:solidFill>
              </a:rPr>
              <a:t> </a:t>
            </a:r>
            <a:r>
              <a:rPr lang="en-US" b="1" dirty="0" err="1" smtClean="0">
                <a:solidFill>
                  <a:srgbClr val="0070C0"/>
                </a:solidFill>
              </a:rPr>
              <a:t>động</a:t>
            </a:r>
            <a:r>
              <a:rPr lang="en-US" b="1" dirty="0" smtClean="0">
                <a:solidFill>
                  <a:srgbClr val="0070C0"/>
                </a:solidFill>
              </a:rPr>
              <a:t> </a:t>
            </a:r>
            <a:r>
              <a:rPr lang="en-US" b="1" dirty="0" err="1" smtClean="0">
                <a:solidFill>
                  <a:srgbClr val="0070C0"/>
                </a:solidFill>
              </a:rPr>
              <a:t>kinh</a:t>
            </a:r>
            <a:r>
              <a:rPr lang="en-US" b="1" dirty="0" smtClean="0">
                <a:solidFill>
                  <a:srgbClr val="0070C0"/>
                </a:solidFill>
              </a:rPr>
              <a:t> </a:t>
            </a:r>
            <a:r>
              <a:rPr lang="en-US" b="1" dirty="0" err="1" smtClean="0">
                <a:solidFill>
                  <a:srgbClr val="0070C0"/>
                </a:solidFill>
              </a:rPr>
              <a:t>tế</a:t>
            </a:r>
            <a:r>
              <a:rPr lang="en-US" b="1" dirty="0" smtClean="0">
                <a:solidFill>
                  <a:srgbClr val="0070C0"/>
                </a:solidFill>
              </a:rPr>
              <a:t> </a:t>
            </a:r>
            <a:r>
              <a:rPr lang="en-US" b="1" dirty="0" err="1" smtClean="0">
                <a:solidFill>
                  <a:srgbClr val="0070C0"/>
                </a:solidFill>
              </a:rPr>
              <a:t>của</a:t>
            </a:r>
            <a:r>
              <a:rPr lang="en-US" b="1" dirty="0" smtClean="0">
                <a:solidFill>
                  <a:srgbClr val="0070C0"/>
                </a:solidFill>
              </a:rPr>
              <a:t> </a:t>
            </a:r>
            <a:r>
              <a:rPr lang="en-US" b="1" dirty="0" err="1" smtClean="0">
                <a:solidFill>
                  <a:srgbClr val="0070C0"/>
                </a:solidFill>
              </a:rPr>
              <a:t>cư</a:t>
            </a:r>
            <a:r>
              <a:rPr lang="en-US" b="1" dirty="0" smtClean="0">
                <a:solidFill>
                  <a:srgbClr val="0070C0"/>
                </a:solidFill>
              </a:rPr>
              <a:t> </a:t>
            </a:r>
            <a:r>
              <a:rPr lang="en-US" b="1" dirty="0" err="1" smtClean="0">
                <a:solidFill>
                  <a:srgbClr val="0070C0"/>
                </a:solidFill>
              </a:rPr>
              <a:t>dân</a:t>
            </a:r>
            <a:r>
              <a:rPr lang="en-US" b="1" dirty="0" smtClean="0">
                <a:solidFill>
                  <a:srgbClr val="0070C0"/>
                </a:solidFill>
              </a:rPr>
              <a:t> </a:t>
            </a:r>
            <a:r>
              <a:rPr lang="en-US" b="1" dirty="0" err="1" smtClean="0">
                <a:solidFill>
                  <a:srgbClr val="0070C0"/>
                </a:solidFill>
              </a:rPr>
              <a:t>Tràng</a:t>
            </a:r>
            <a:r>
              <a:rPr lang="en-US" b="1" dirty="0" smtClean="0">
                <a:solidFill>
                  <a:srgbClr val="0070C0"/>
                </a:solidFill>
              </a:rPr>
              <a:t> </a:t>
            </a:r>
            <a:r>
              <a:rPr lang="en-US" b="1" dirty="0" err="1" smtClean="0">
                <a:solidFill>
                  <a:srgbClr val="0070C0"/>
                </a:solidFill>
              </a:rPr>
              <a:t>Kênh</a:t>
            </a:r>
            <a:r>
              <a:rPr lang="en-US" b="1" dirty="0" smtClean="0">
                <a:solidFill>
                  <a:srgbClr val="0070C0"/>
                </a:solidFill>
              </a:rPr>
              <a:t>, </a:t>
            </a:r>
            <a:r>
              <a:rPr lang="en-US" b="1" dirty="0" err="1">
                <a:solidFill>
                  <a:srgbClr val="0070C0"/>
                </a:solidFill>
              </a:rPr>
              <a:t>V</a:t>
            </a:r>
            <a:r>
              <a:rPr lang="en-US" b="1" dirty="0" err="1" smtClean="0">
                <a:solidFill>
                  <a:srgbClr val="0070C0"/>
                </a:solidFill>
              </a:rPr>
              <a:t>iệt</a:t>
            </a:r>
            <a:r>
              <a:rPr lang="en-US" b="1" dirty="0" smtClean="0">
                <a:solidFill>
                  <a:srgbClr val="0070C0"/>
                </a:solidFill>
              </a:rPr>
              <a:t> </a:t>
            </a:r>
            <a:r>
              <a:rPr lang="en-US" b="1" dirty="0" err="1" smtClean="0">
                <a:solidFill>
                  <a:srgbClr val="0070C0"/>
                </a:solidFill>
              </a:rPr>
              <a:t>Khê</a:t>
            </a:r>
            <a:r>
              <a:rPr lang="en-US" b="1" dirty="0" smtClean="0">
                <a:solidFill>
                  <a:srgbClr val="0070C0"/>
                </a:solidFill>
              </a:rPr>
              <a:t>, </a:t>
            </a:r>
            <a:r>
              <a:rPr lang="en-US" b="1" dirty="0" err="1" smtClean="0">
                <a:solidFill>
                  <a:srgbClr val="0070C0"/>
                </a:solidFill>
              </a:rPr>
              <a:t>Núi</a:t>
            </a:r>
            <a:r>
              <a:rPr lang="en-US" b="1" dirty="0" smtClean="0">
                <a:solidFill>
                  <a:srgbClr val="0070C0"/>
                </a:solidFill>
              </a:rPr>
              <a:t> </a:t>
            </a:r>
            <a:r>
              <a:rPr lang="en-US" b="1" dirty="0" err="1" smtClean="0">
                <a:solidFill>
                  <a:srgbClr val="0070C0"/>
                </a:solidFill>
              </a:rPr>
              <a:t>Voi</a:t>
            </a:r>
            <a:r>
              <a:rPr lang="en-US" b="1" dirty="0" smtClean="0">
                <a:solidFill>
                  <a:srgbClr val="0070C0"/>
                </a:solidFill>
              </a:rPr>
              <a:t> </a:t>
            </a:r>
            <a:r>
              <a:rPr lang="en-US" b="1" dirty="0" err="1" smtClean="0">
                <a:solidFill>
                  <a:srgbClr val="0070C0"/>
                </a:solidFill>
              </a:rPr>
              <a:t>thời</a:t>
            </a:r>
            <a:r>
              <a:rPr lang="en-US" b="1" dirty="0" smtClean="0">
                <a:solidFill>
                  <a:srgbClr val="0070C0"/>
                </a:solidFill>
              </a:rPr>
              <a:t> </a:t>
            </a:r>
            <a:r>
              <a:rPr lang="en-US" b="1" dirty="0" err="1" smtClean="0">
                <a:solidFill>
                  <a:srgbClr val="0070C0"/>
                </a:solidFill>
              </a:rPr>
              <a:t>Văn</a:t>
            </a:r>
            <a:r>
              <a:rPr lang="en-US" b="1" dirty="0" smtClean="0">
                <a:solidFill>
                  <a:srgbClr val="0070C0"/>
                </a:solidFill>
              </a:rPr>
              <a:t> Lang – </a:t>
            </a:r>
            <a:r>
              <a:rPr lang="en-US" b="1" dirty="0" err="1" smtClean="0">
                <a:solidFill>
                  <a:srgbClr val="0070C0"/>
                </a:solidFill>
              </a:rPr>
              <a:t>Âu</a:t>
            </a:r>
            <a:r>
              <a:rPr lang="en-US" b="1" dirty="0" smtClean="0">
                <a:solidFill>
                  <a:srgbClr val="0070C0"/>
                </a:solidFill>
              </a:rPr>
              <a:t> </a:t>
            </a:r>
            <a:r>
              <a:rPr lang="en-US" b="1" dirty="0" err="1" smtClean="0">
                <a:solidFill>
                  <a:srgbClr val="0070C0"/>
                </a:solidFill>
              </a:rPr>
              <a:t>Lạc</a:t>
            </a:r>
            <a:r>
              <a:rPr lang="en-US" b="1" dirty="0" smtClean="0">
                <a:solidFill>
                  <a:srgbClr val="0070C0"/>
                </a:solidFill>
              </a:rPr>
              <a:t>.</a:t>
            </a:r>
            <a:endParaRPr lang="en-US" b="1" dirty="0">
              <a:solidFill>
                <a:srgbClr val="0070C0"/>
              </a:solidFill>
            </a:endParaRPr>
          </a:p>
        </p:txBody>
      </p:sp>
      <p:grpSp>
        <p:nvGrpSpPr>
          <p:cNvPr id="9" name="Group 8"/>
          <p:cNvGrpSpPr/>
          <p:nvPr/>
        </p:nvGrpSpPr>
        <p:grpSpPr>
          <a:xfrm>
            <a:off x="3442390" y="971713"/>
            <a:ext cx="3248977" cy="348343"/>
            <a:chOff x="3442390" y="642909"/>
            <a:chExt cx="3248977" cy="348343"/>
          </a:xfrm>
        </p:grpSpPr>
        <p:sp>
          <p:nvSpPr>
            <p:cNvPr id="73" name="Rounded Rectangle 72"/>
            <p:cNvSpPr/>
            <p:nvPr/>
          </p:nvSpPr>
          <p:spPr>
            <a:xfrm>
              <a:off x="3442390"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p:cNvSpPr/>
            <p:nvPr/>
          </p:nvSpPr>
          <p:spPr>
            <a:xfrm>
              <a:off x="3856047"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74"/>
            <p:cNvSpPr/>
            <p:nvPr/>
          </p:nvSpPr>
          <p:spPr>
            <a:xfrm>
              <a:off x="4269704"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p:cNvSpPr/>
            <p:nvPr/>
          </p:nvSpPr>
          <p:spPr>
            <a:xfrm>
              <a:off x="4683361"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p:cNvSpPr/>
            <p:nvPr/>
          </p:nvSpPr>
          <p:spPr>
            <a:xfrm>
              <a:off x="5097018"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p:cNvSpPr/>
            <p:nvPr/>
          </p:nvSpPr>
          <p:spPr>
            <a:xfrm>
              <a:off x="551067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594150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p:cNvSpPr/>
            <p:nvPr/>
          </p:nvSpPr>
          <p:spPr>
            <a:xfrm>
              <a:off x="6355162"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415648" y="1430385"/>
            <a:ext cx="3569258" cy="348343"/>
            <a:chOff x="1355683" y="1212556"/>
            <a:chExt cx="3569258" cy="348343"/>
          </a:xfrm>
        </p:grpSpPr>
        <p:sp>
          <p:nvSpPr>
            <p:cNvPr id="81" name="Rounded Rectangle 80"/>
            <p:cNvSpPr/>
            <p:nvPr/>
          </p:nvSpPr>
          <p:spPr>
            <a:xfrm>
              <a:off x="1355683"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174938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p:cNvSpPr/>
            <p:nvPr/>
          </p:nvSpPr>
          <p:spPr>
            <a:xfrm>
              <a:off x="214396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p:cNvSpPr/>
            <p:nvPr/>
          </p:nvSpPr>
          <p:spPr>
            <a:xfrm>
              <a:off x="254434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p:cNvSpPr/>
            <p:nvPr/>
          </p:nvSpPr>
          <p:spPr>
            <a:xfrm>
              <a:off x="295800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p:cNvSpPr/>
            <p:nvPr/>
          </p:nvSpPr>
          <p:spPr>
            <a:xfrm>
              <a:off x="334776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p:cNvSpPr/>
            <p:nvPr/>
          </p:nvSpPr>
          <p:spPr>
            <a:xfrm>
              <a:off x="376142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p:cNvSpPr/>
            <p:nvPr/>
          </p:nvSpPr>
          <p:spPr>
            <a:xfrm>
              <a:off x="4175079"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p:cNvSpPr/>
            <p:nvPr/>
          </p:nvSpPr>
          <p:spPr>
            <a:xfrm>
              <a:off x="4588736"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1819953" y="1897396"/>
            <a:ext cx="4002868" cy="348343"/>
            <a:chOff x="2029287" y="1622764"/>
            <a:chExt cx="4002868" cy="348343"/>
          </a:xfrm>
          <a:solidFill>
            <a:srgbClr val="00B0F0"/>
          </a:solidFill>
          <a:scene3d>
            <a:camera prst="orthographicFront">
              <a:rot lat="0" lon="0" rev="0"/>
            </a:camera>
            <a:lightRig rig="glow" dir="t">
              <a:rot lat="0" lon="0" rev="4800000"/>
            </a:lightRig>
          </a:scene3d>
        </p:grpSpPr>
        <p:sp>
          <p:nvSpPr>
            <p:cNvPr id="100" name="Rounded Rectangle 99"/>
            <p:cNvSpPr/>
            <p:nvPr/>
          </p:nvSpPr>
          <p:spPr>
            <a:xfrm>
              <a:off x="242386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282424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323790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102"/>
            <p:cNvSpPr/>
            <p:nvPr/>
          </p:nvSpPr>
          <p:spPr>
            <a:xfrm>
              <a:off x="362766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ounded Rectangle 103"/>
            <p:cNvSpPr/>
            <p:nvPr/>
          </p:nvSpPr>
          <p:spPr>
            <a:xfrm>
              <a:off x="404132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4454979"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4868636"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282293"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5695950"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202928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246275" y="2909815"/>
            <a:ext cx="3608288" cy="357567"/>
            <a:chOff x="2379354" y="2694817"/>
            <a:chExt cx="3608288" cy="357567"/>
          </a:xfrm>
          <a:solidFill>
            <a:srgbClr val="00B0F0"/>
          </a:solidFill>
          <a:scene3d>
            <a:camera prst="orthographicFront">
              <a:rot lat="0" lon="0" rev="0"/>
            </a:camera>
            <a:lightRig rig="glow" dir="t">
              <a:rot lat="0" lon="0" rev="4800000"/>
            </a:lightRig>
          </a:scene3d>
        </p:grpSpPr>
        <p:sp>
          <p:nvSpPr>
            <p:cNvPr id="110" name="Rounded Rectangle 109"/>
            <p:cNvSpPr/>
            <p:nvPr/>
          </p:nvSpPr>
          <p:spPr>
            <a:xfrm>
              <a:off x="2379354" y="26948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2779732"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3193389"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p:cNvSpPr/>
            <p:nvPr/>
          </p:nvSpPr>
          <p:spPr>
            <a:xfrm>
              <a:off x="3583152" y="270404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3996809"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p:cNvSpPr/>
            <p:nvPr/>
          </p:nvSpPr>
          <p:spPr>
            <a:xfrm>
              <a:off x="4410466"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4824123"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5237780"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ounded Rectangle 117"/>
            <p:cNvSpPr/>
            <p:nvPr/>
          </p:nvSpPr>
          <p:spPr>
            <a:xfrm>
              <a:off x="5651437"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3025287" y="2443660"/>
            <a:ext cx="4052397" cy="359228"/>
            <a:chOff x="3021657" y="2357119"/>
            <a:chExt cx="4052397" cy="359228"/>
          </a:xfrm>
          <a:solidFill>
            <a:srgbClr val="00B0F0"/>
          </a:solidFill>
          <a:scene3d>
            <a:camera prst="orthographicFront">
              <a:rot lat="0" lon="0" rev="0"/>
            </a:camera>
            <a:lightRig rig="glow" dir="t">
              <a:rot lat="0" lon="0" rev="4800000"/>
            </a:lightRig>
          </a:scene3d>
        </p:grpSpPr>
        <p:sp>
          <p:nvSpPr>
            <p:cNvPr id="119" name="Rounded Rectangle 118"/>
            <p:cNvSpPr/>
            <p:nvPr/>
          </p:nvSpPr>
          <p:spPr>
            <a:xfrm>
              <a:off x="3411420" y="235712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a:xfrm>
              <a:off x="3825077"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ounded Rectangle 120"/>
            <p:cNvSpPr/>
            <p:nvPr/>
          </p:nvSpPr>
          <p:spPr>
            <a:xfrm>
              <a:off x="4238734"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21"/>
            <p:cNvSpPr/>
            <p:nvPr/>
          </p:nvSpPr>
          <p:spPr>
            <a:xfrm>
              <a:off x="4652391" y="2366343"/>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ounded Rectangle 122"/>
            <p:cNvSpPr/>
            <p:nvPr/>
          </p:nvSpPr>
          <p:spPr>
            <a:xfrm>
              <a:off x="5066048"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ounded Rectangle 123"/>
            <p:cNvSpPr/>
            <p:nvPr/>
          </p:nvSpPr>
          <p:spPr>
            <a:xfrm>
              <a:off x="5479705"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ounded Rectangle 124"/>
            <p:cNvSpPr/>
            <p:nvPr/>
          </p:nvSpPr>
          <p:spPr>
            <a:xfrm>
              <a:off x="5910535"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p:cNvSpPr/>
            <p:nvPr/>
          </p:nvSpPr>
          <p:spPr>
            <a:xfrm>
              <a:off x="6324192"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p:cNvSpPr/>
            <p:nvPr/>
          </p:nvSpPr>
          <p:spPr>
            <a:xfrm>
              <a:off x="6737849"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ed Rectangle 127"/>
            <p:cNvSpPr/>
            <p:nvPr/>
          </p:nvSpPr>
          <p:spPr>
            <a:xfrm>
              <a:off x="3021657" y="236800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464914" y="3931109"/>
            <a:ext cx="5600821" cy="584775"/>
          </a:xfrm>
          <a:prstGeom prst="rect">
            <a:avLst/>
          </a:prstGeom>
          <a:solidFill>
            <a:schemeClr val="bg1"/>
          </a:solidFill>
        </p:spPr>
        <p:txBody>
          <a:bodyPr wrap="square" rtlCol="0">
            <a:spAutoFit/>
          </a:bodyPr>
          <a:lstStyle/>
          <a:p>
            <a:r>
              <a:rPr lang="en-US" sz="1600" dirty="0" smtClean="0">
                <a:solidFill>
                  <a:srgbClr val="0070C0"/>
                </a:solidFill>
              </a:rPr>
              <a:t>2.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gọi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a:solidFill>
                  <a:srgbClr val="0070C0"/>
                </a:solidFill>
              </a:rPr>
              <a:t>N</a:t>
            </a:r>
            <a:r>
              <a:rPr lang="en-US" sz="1600" dirty="0" err="1" smtClean="0">
                <a:solidFill>
                  <a:srgbClr val="0070C0"/>
                </a:solidFill>
              </a:rPr>
              <a:t>guyên</a:t>
            </a:r>
            <a:r>
              <a:rPr lang="en-US" sz="1600" dirty="0" smtClean="0">
                <a:solidFill>
                  <a:srgbClr val="0070C0"/>
                </a:solidFill>
              </a:rPr>
              <a:t> </a:t>
            </a:r>
            <a:r>
              <a:rPr lang="en-US" sz="1600" dirty="0" err="1" smtClean="0">
                <a:solidFill>
                  <a:srgbClr val="0070C0"/>
                </a:solidFill>
              </a:rPr>
              <a:t>Thủy</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29" name="TextBox 128"/>
          <p:cNvSpPr txBox="1"/>
          <p:nvPr/>
        </p:nvSpPr>
        <p:spPr>
          <a:xfrm>
            <a:off x="1333089" y="3819561"/>
            <a:ext cx="6350683" cy="584775"/>
          </a:xfrm>
          <a:prstGeom prst="rect">
            <a:avLst/>
          </a:prstGeom>
          <a:solidFill>
            <a:schemeClr val="bg1"/>
          </a:solidFill>
        </p:spPr>
        <p:txBody>
          <a:bodyPr wrap="square" rtlCol="0">
            <a:spAutoFit/>
          </a:bodyPr>
          <a:lstStyle/>
          <a:p>
            <a:r>
              <a:rPr lang="en-US" sz="1600" dirty="0" smtClean="0">
                <a:solidFill>
                  <a:srgbClr val="0070C0"/>
                </a:solidFill>
              </a:rPr>
              <a:t>3.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cuộc</a:t>
            </a:r>
            <a:r>
              <a:rPr lang="en-US" sz="1600" dirty="0" smtClean="0">
                <a:solidFill>
                  <a:srgbClr val="0070C0"/>
                </a:solidFill>
              </a:rPr>
              <a:t> </a:t>
            </a:r>
            <a:r>
              <a:rPr lang="en-US" sz="1600" dirty="0" err="1" smtClean="0">
                <a:solidFill>
                  <a:srgbClr val="0070C0"/>
                </a:solidFill>
              </a:rPr>
              <a:t>khởi</a:t>
            </a:r>
            <a:r>
              <a:rPr lang="en-US" sz="1600" dirty="0" smtClean="0">
                <a:solidFill>
                  <a:srgbClr val="0070C0"/>
                </a:solidFill>
              </a:rPr>
              <a:t> </a:t>
            </a:r>
            <a:r>
              <a:rPr lang="en-US" sz="1600" dirty="0" err="1" smtClean="0">
                <a:solidFill>
                  <a:srgbClr val="0070C0"/>
                </a:solidFill>
              </a:rPr>
              <a:t>nghĩa</a:t>
            </a:r>
            <a:r>
              <a:rPr lang="en-US" sz="1600" dirty="0" smtClean="0">
                <a:solidFill>
                  <a:srgbClr val="0070C0"/>
                </a:solidFill>
              </a:rPr>
              <a:t> </a:t>
            </a:r>
            <a:r>
              <a:rPr lang="en-US" sz="1600" dirty="0" err="1" smtClean="0">
                <a:solidFill>
                  <a:srgbClr val="0070C0"/>
                </a:solidFill>
              </a:rPr>
              <a:t>chống</a:t>
            </a:r>
            <a:r>
              <a:rPr lang="en-US" sz="1600" dirty="0" smtClean="0">
                <a:solidFill>
                  <a:srgbClr val="0070C0"/>
                </a:solidFill>
              </a:rPr>
              <a:t> </a:t>
            </a:r>
            <a:r>
              <a:rPr lang="en-US" sz="1600" dirty="0" err="1" smtClean="0">
                <a:solidFill>
                  <a:srgbClr val="0070C0"/>
                </a:solidFill>
              </a:rPr>
              <a:t>ách</a:t>
            </a:r>
            <a:r>
              <a:rPr lang="en-US" sz="1600" dirty="0" smtClean="0">
                <a:solidFill>
                  <a:srgbClr val="0070C0"/>
                </a:solidFill>
              </a:rPr>
              <a:t> </a:t>
            </a:r>
            <a:r>
              <a:rPr lang="en-US" sz="1600" dirty="0" err="1" smtClean="0">
                <a:solidFill>
                  <a:srgbClr val="0070C0"/>
                </a:solidFill>
              </a:rPr>
              <a:t>đô</a:t>
            </a:r>
            <a:r>
              <a:rPr lang="en-US" sz="1600" dirty="0" smtClean="0">
                <a:solidFill>
                  <a:srgbClr val="0070C0"/>
                </a:solidFill>
              </a:rPr>
              <a:t> </a:t>
            </a:r>
            <a:r>
              <a:rPr lang="en-US" sz="1600" dirty="0" err="1" smtClean="0">
                <a:solidFill>
                  <a:srgbClr val="0070C0"/>
                </a:solidFill>
              </a:rPr>
              <a:t>hộ</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phong</a:t>
            </a:r>
            <a:r>
              <a:rPr lang="en-US" sz="1600" dirty="0" smtClean="0">
                <a:solidFill>
                  <a:srgbClr val="0070C0"/>
                </a:solidFill>
              </a:rPr>
              <a:t> </a:t>
            </a:r>
            <a:r>
              <a:rPr lang="en-US" sz="1600" dirty="0" err="1" smtClean="0">
                <a:solidFill>
                  <a:srgbClr val="0070C0"/>
                </a:solidFill>
              </a:rPr>
              <a:t>kiến</a:t>
            </a:r>
            <a:r>
              <a:rPr lang="en-US" sz="1600" dirty="0" smtClean="0">
                <a:solidFill>
                  <a:srgbClr val="0070C0"/>
                </a:solidFill>
              </a:rPr>
              <a:t> </a:t>
            </a:r>
            <a:r>
              <a:rPr lang="en-US" sz="1600" dirty="0" err="1" smtClean="0">
                <a:solidFill>
                  <a:srgbClr val="0070C0"/>
                </a:solidFill>
              </a:rPr>
              <a:t>phương</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có</a:t>
            </a:r>
            <a:r>
              <a:rPr lang="en-US" sz="1600" dirty="0" smtClean="0">
                <a:solidFill>
                  <a:srgbClr val="0070C0"/>
                </a:solidFill>
              </a:rPr>
              <a:t> </a:t>
            </a:r>
            <a:r>
              <a:rPr lang="en-US" sz="1600" dirty="0" err="1" smtClean="0">
                <a:solidFill>
                  <a:srgbClr val="0070C0"/>
                </a:solidFill>
              </a:rPr>
              <a:t>sự</a:t>
            </a:r>
            <a:r>
              <a:rPr lang="en-US" sz="1600" dirty="0" smtClean="0">
                <a:solidFill>
                  <a:srgbClr val="0070C0"/>
                </a:solidFill>
              </a:rPr>
              <a:t> </a:t>
            </a:r>
            <a:r>
              <a:rPr lang="en-US" sz="1600" dirty="0" err="1" smtClean="0">
                <a:solidFill>
                  <a:srgbClr val="0070C0"/>
                </a:solidFill>
              </a:rPr>
              <a:t>tham</a:t>
            </a:r>
            <a:r>
              <a:rPr lang="en-US" sz="1600" dirty="0" smtClean="0">
                <a:solidFill>
                  <a:srgbClr val="0070C0"/>
                </a:solidFill>
              </a:rPr>
              <a:t> </a:t>
            </a:r>
            <a:r>
              <a:rPr lang="en-US" sz="1600" dirty="0" err="1" smtClean="0">
                <a:solidFill>
                  <a:srgbClr val="0070C0"/>
                </a:solidFill>
              </a:rPr>
              <a:t>gia</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nhân</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30" name="TextBox 129"/>
          <p:cNvSpPr txBox="1"/>
          <p:nvPr/>
        </p:nvSpPr>
        <p:spPr>
          <a:xfrm>
            <a:off x="1333090" y="3956044"/>
            <a:ext cx="6350683" cy="584775"/>
          </a:xfrm>
          <a:prstGeom prst="rect">
            <a:avLst/>
          </a:prstGeom>
          <a:solidFill>
            <a:schemeClr val="bg1"/>
          </a:solidFill>
        </p:spPr>
        <p:txBody>
          <a:bodyPr wrap="square" rtlCol="0">
            <a:spAutoFit/>
          </a:bodyPr>
          <a:lstStyle/>
          <a:p>
            <a:r>
              <a:rPr lang="en-US" sz="1600" dirty="0" smtClean="0">
                <a:solidFill>
                  <a:srgbClr val="0070C0"/>
                </a:solidFill>
              </a:rPr>
              <a:t> 4.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hoạt</a:t>
            </a:r>
            <a:r>
              <a:rPr lang="en-US" sz="1600" dirty="0" smtClean="0">
                <a:solidFill>
                  <a:srgbClr val="0070C0"/>
                </a:solidFill>
              </a:rPr>
              <a:t> </a:t>
            </a:r>
            <a:r>
              <a:rPr lang="en-US" sz="1600" dirty="0" err="1" smtClean="0">
                <a:solidFill>
                  <a:srgbClr val="0070C0"/>
                </a:solidFill>
              </a:rPr>
              <a:t>động</a:t>
            </a:r>
            <a:r>
              <a:rPr lang="en-US" sz="1600" dirty="0" smtClean="0">
                <a:solidFill>
                  <a:srgbClr val="0070C0"/>
                </a:solidFill>
              </a:rPr>
              <a:t> </a:t>
            </a:r>
            <a:r>
              <a:rPr lang="en-US" sz="1600" dirty="0" err="1" smtClean="0">
                <a:solidFill>
                  <a:srgbClr val="0070C0"/>
                </a:solidFill>
              </a:rPr>
              <a:t>kinh</a:t>
            </a:r>
            <a:r>
              <a:rPr lang="en-US" sz="1600" dirty="0" smtClean="0">
                <a:solidFill>
                  <a:srgbClr val="0070C0"/>
                </a:solidFill>
              </a:rPr>
              <a:t> </a:t>
            </a:r>
            <a:r>
              <a:rPr lang="en-US" sz="1600" dirty="0" err="1" smtClean="0">
                <a:solidFill>
                  <a:srgbClr val="0070C0"/>
                </a:solidFill>
              </a:rPr>
              <a:t>tế</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cư</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khu</a:t>
            </a:r>
            <a:r>
              <a:rPr lang="en-US" sz="1600" dirty="0" smtClean="0">
                <a:solidFill>
                  <a:srgbClr val="0070C0"/>
                </a:solidFill>
              </a:rPr>
              <a:t> </a:t>
            </a:r>
            <a:r>
              <a:rPr lang="en-US" sz="1600" dirty="0" err="1" smtClean="0">
                <a:solidFill>
                  <a:srgbClr val="0070C0"/>
                </a:solidFill>
              </a:rPr>
              <a:t>vực</a:t>
            </a:r>
            <a:r>
              <a:rPr lang="en-US" sz="1600" dirty="0" smtClean="0">
                <a:solidFill>
                  <a:srgbClr val="0070C0"/>
                </a:solidFill>
              </a:rPr>
              <a:t> </a:t>
            </a:r>
            <a:r>
              <a:rPr lang="en-US" sz="1600" dirty="0" err="1" smtClean="0">
                <a:solidFill>
                  <a:srgbClr val="0070C0"/>
                </a:solidFill>
              </a:rPr>
              <a:t>ven</a:t>
            </a:r>
            <a:r>
              <a:rPr lang="en-US" sz="1600" dirty="0" smtClean="0">
                <a:solidFill>
                  <a:srgbClr val="0070C0"/>
                </a:solidFill>
              </a:rPr>
              <a:t> </a:t>
            </a:r>
            <a:r>
              <a:rPr lang="en-US" sz="1600" dirty="0" err="1" smtClean="0">
                <a:solidFill>
                  <a:srgbClr val="0070C0"/>
                </a:solidFill>
              </a:rPr>
              <a:t>biển</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r>
              <a:rPr lang="en-US" sz="1600" dirty="0" smtClean="0">
                <a:solidFill>
                  <a:srgbClr val="0070C0"/>
                </a:solidFill>
              </a:rPr>
              <a:t>.</a:t>
            </a:r>
            <a:endParaRPr lang="en-US" sz="1600" dirty="0">
              <a:solidFill>
                <a:srgbClr val="0070C0"/>
              </a:solidFill>
            </a:endParaRPr>
          </a:p>
        </p:txBody>
      </p:sp>
      <p:sp>
        <p:nvSpPr>
          <p:cNvPr id="131" name="TextBox 130"/>
          <p:cNvSpPr txBox="1"/>
          <p:nvPr/>
        </p:nvSpPr>
        <p:spPr>
          <a:xfrm>
            <a:off x="1199892" y="3903380"/>
            <a:ext cx="6714100" cy="584775"/>
          </a:xfrm>
          <a:prstGeom prst="rect">
            <a:avLst/>
          </a:prstGeom>
          <a:solidFill>
            <a:schemeClr val="bg1"/>
          </a:solidFill>
        </p:spPr>
        <p:txBody>
          <a:bodyPr wrap="square" rtlCol="0">
            <a:spAutoFit/>
          </a:bodyPr>
          <a:lstStyle/>
          <a:p>
            <a:r>
              <a:rPr lang="en-US" sz="1600" dirty="0" smtClean="0">
                <a:solidFill>
                  <a:srgbClr val="0070C0"/>
                </a:solidFill>
              </a:rPr>
              <a:t>5.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loại</a:t>
            </a:r>
            <a:r>
              <a:rPr lang="en-US" sz="1600" dirty="0" smtClean="0">
                <a:solidFill>
                  <a:srgbClr val="0070C0"/>
                </a:solidFill>
              </a:rPr>
              <a:t> </a:t>
            </a:r>
            <a:r>
              <a:rPr lang="en-US" sz="1600" dirty="0" err="1" smtClean="0">
                <a:solidFill>
                  <a:srgbClr val="0070C0"/>
                </a:solidFill>
              </a:rPr>
              <a:t>nhạc</a:t>
            </a:r>
            <a:r>
              <a:rPr lang="en-US" sz="1600" dirty="0" smtClean="0">
                <a:solidFill>
                  <a:srgbClr val="0070C0"/>
                </a:solidFill>
              </a:rPr>
              <a:t> </a:t>
            </a:r>
            <a:r>
              <a:rPr lang="en-US" sz="1600" dirty="0" err="1" smtClean="0">
                <a:solidFill>
                  <a:srgbClr val="0070C0"/>
                </a:solidFill>
              </a:rPr>
              <a:t>khí</a:t>
            </a:r>
            <a:r>
              <a:rPr lang="en-US" sz="1600" dirty="0" smtClean="0">
                <a:solidFill>
                  <a:srgbClr val="0070C0"/>
                </a:solidFill>
              </a:rPr>
              <a:t> </a:t>
            </a:r>
            <a:r>
              <a:rPr lang="en-US" sz="1600" dirty="0" err="1" smtClean="0">
                <a:solidFill>
                  <a:srgbClr val="0070C0"/>
                </a:solidFill>
              </a:rPr>
              <a:t>bằng</a:t>
            </a:r>
            <a:r>
              <a:rPr lang="en-US" sz="1600" dirty="0" smtClean="0">
                <a:solidFill>
                  <a:srgbClr val="0070C0"/>
                </a:solidFill>
              </a:rPr>
              <a:t> </a:t>
            </a:r>
            <a:r>
              <a:rPr lang="en-US" sz="1600" dirty="0" err="1" smtClean="0">
                <a:solidFill>
                  <a:srgbClr val="0070C0"/>
                </a:solidFill>
              </a:rPr>
              <a:t>đồng</a:t>
            </a:r>
            <a:r>
              <a:rPr lang="en-US" sz="1600" dirty="0" smtClean="0">
                <a:solidFill>
                  <a:srgbClr val="0070C0"/>
                </a:solidFill>
              </a:rPr>
              <a:t> </a:t>
            </a:r>
            <a:r>
              <a:rPr lang="en-US" sz="1600" dirty="0" err="1" smtClean="0">
                <a:solidFill>
                  <a:srgbClr val="0070C0"/>
                </a:solidFill>
              </a:rPr>
              <a:t>được</a:t>
            </a:r>
            <a:r>
              <a:rPr lang="en-US" sz="1600" dirty="0" smtClean="0">
                <a:solidFill>
                  <a:srgbClr val="0070C0"/>
                </a:solidFill>
              </a:rPr>
              <a:t> </a:t>
            </a:r>
            <a:r>
              <a:rPr lang="en-US" sz="1600" dirty="0" err="1" smtClean="0">
                <a:solidFill>
                  <a:srgbClr val="0070C0"/>
                </a:solidFill>
              </a:rPr>
              <a:t>tìm</a:t>
            </a:r>
            <a:r>
              <a:rPr lang="en-US" sz="1600" dirty="0" smtClean="0">
                <a:solidFill>
                  <a:srgbClr val="0070C0"/>
                </a:solidFill>
              </a:rPr>
              <a:t> </a:t>
            </a:r>
            <a:r>
              <a:rPr lang="en-US" sz="1600" dirty="0" err="1" smtClean="0">
                <a:solidFill>
                  <a:srgbClr val="0070C0"/>
                </a:solidFill>
              </a:rPr>
              <a:t>thấy</a:t>
            </a:r>
            <a:r>
              <a:rPr lang="en-US" sz="1600" dirty="0" smtClean="0">
                <a:solidFill>
                  <a:srgbClr val="0070C0"/>
                </a:solidFill>
              </a:rPr>
              <a:t> </a:t>
            </a:r>
            <a:r>
              <a:rPr lang="en-US" sz="1600" dirty="0" err="1" smtClean="0">
                <a:solidFill>
                  <a:srgbClr val="0070C0"/>
                </a:solidFill>
              </a:rPr>
              <a:t>tại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số</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smtClean="0">
                <a:solidFill>
                  <a:srgbClr val="0070C0"/>
                </a:solidFill>
              </a:rPr>
              <a:t>Việt</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endParaRPr lang="en-US" sz="1600" dirty="0">
              <a:solidFill>
                <a:srgbClr val="0070C0"/>
              </a:solidFill>
            </a:endParaRPr>
          </a:p>
        </p:txBody>
      </p:sp>
    </p:spTree>
    <p:extLst>
      <p:ext uri="{BB962C8B-B14F-4D97-AF65-F5344CB8AC3E}">
        <p14:creationId xmlns:p14="http://schemas.microsoft.com/office/powerpoint/2010/main" val="49873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0"/>
                                        </p:tgtEl>
                                      </p:cBhvr>
                                    </p:animEffect>
                                    <p:anim calcmode="lin" valueType="num">
                                      <p:cBhvr>
                                        <p:cTn id="15" dur="1000"/>
                                        <p:tgtEl>
                                          <p:spTgt spid="10"/>
                                        </p:tgtEl>
                                        <p:attrNameLst>
                                          <p:attrName>ppt_x</p:attrName>
                                        </p:attrNameLst>
                                      </p:cBhvr>
                                      <p:tavLst>
                                        <p:tav tm="0">
                                          <p:val>
                                            <p:strVal val="ppt_x"/>
                                          </p:val>
                                        </p:tav>
                                        <p:tav tm="100000">
                                          <p:val>
                                            <p:strVal val="ppt_x"/>
                                          </p:val>
                                        </p:tav>
                                      </p:tavLst>
                                    </p:anim>
                                    <p:anim calcmode="lin" valueType="num">
                                      <p:cBhvr>
                                        <p:cTn id="16" dur="1000"/>
                                        <p:tgtEl>
                                          <p:spTgt spid="10"/>
                                        </p:tgtEl>
                                        <p:attrNameLst>
                                          <p:attrName>ppt_y</p:attrName>
                                        </p:attrNameLst>
                                      </p:cBhvr>
                                      <p:tavLst>
                                        <p:tav tm="0">
                                          <p:val>
                                            <p:strVal val="ppt_y"/>
                                          </p:val>
                                        </p:tav>
                                        <p:tav tm="100000">
                                          <p:val>
                                            <p:strVal val="ppt_y+.1"/>
                                          </p:val>
                                        </p:tav>
                                      </p:tavLst>
                                    </p:anim>
                                    <p:set>
                                      <p:cBhvr>
                                        <p:cTn id="1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2"/>
                                        </p:tgtEl>
                                      </p:cBhvr>
                                    </p:animEffect>
                                    <p:anim calcmode="lin" valueType="num">
                                      <p:cBhvr>
                                        <p:cTn id="23" dur="1000"/>
                                        <p:tgtEl>
                                          <p:spTgt spid="12"/>
                                        </p:tgtEl>
                                        <p:attrNameLst>
                                          <p:attrName>ppt_x</p:attrName>
                                        </p:attrNameLst>
                                      </p:cBhvr>
                                      <p:tavLst>
                                        <p:tav tm="0">
                                          <p:val>
                                            <p:strVal val="ppt_x"/>
                                          </p:val>
                                        </p:tav>
                                        <p:tav tm="100000">
                                          <p:val>
                                            <p:strVal val="ppt_x"/>
                                          </p:val>
                                        </p:tav>
                                      </p:tavLst>
                                    </p:anim>
                                    <p:anim calcmode="lin" valueType="num">
                                      <p:cBhvr>
                                        <p:cTn id="24" dur="1000"/>
                                        <p:tgtEl>
                                          <p:spTgt spid="12"/>
                                        </p:tgtEl>
                                        <p:attrNameLst>
                                          <p:attrName>ppt_y</p:attrName>
                                        </p:attrNameLst>
                                      </p:cBhvr>
                                      <p:tavLst>
                                        <p:tav tm="0">
                                          <p:val>
                                            <p:strVal val="ppt_y"/>
                                          </p:val>
                                        </p:tav>
                                        <p:tav tm="100000">
                                          <p:val>
                                            <p:strVal val="ppt_y+.1"/>
                                          </p:val>
                                        </p:tav>
                                      </p:tavLst>
                                    </p:anim>
                                    <p:set>
                                      <p:cBhvr>
                                        <p:cTn id="2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1"/>
                                        </p:tgtEl>
                                      </p:cBhvr>
                                    </p:animEffect>
                                    <p:anim calcmode="lin" valueType="num">
                                      <p:cBhvr>
                                        <p:cTn id="39" dur="1000"/>
                                        <p:tgtEl>
                                          <p:spTgt spid="11"/>
                                        </p:tgtEl>
                                        <p:attrNameLst>
                                          <p:attrName>ppt_x</p:attrName>
                                        </p:attrNameLst>
                                      </p:cBhvr>
                                      <p:tavLst>
                                        <p:tav tm="0">
                                          <p:val>
                                            <p:strVal val="ppt_x"/>
                                          </p:val>
                                        </p:tav>
                                        <p:tav tm="100000">
                                          <p:val>
                                            <p:strVal val="ppt_x"/>
                                          </p:val>
                                        </p:tav>
                                      </p:tavLst>
                                    </p:anim>
                                    <p:anim calcmode="lin" valueType="num">
                                      <p:cBhvr>
                                        <p:cTn id="40" dur="1000"/>
                                        <p:tgtEl>
                                          <p:spTgt spid="11"/>
                                        </p:tgtEl>
                                        <p:attrNameLst>
                                          <p:attrName>ppt_y</p:attrName>
                                        </p:attrNameLst>
                                      </p:cBhvr>
                                      <p:tavLst>
                                        <p:tav tm="0">
                                          <p:val>
                                            <p:strVal val="ppt_y"/>
                                          </p:val>
                                        </p:tav>
                                        <p:tav tm="100000">
                                          <p:val>
                                            <p:strVal val="ppt_y+.1"/>
                                          </p:val>
                                        </p:tav>
                                      </p:tavLst>
                                    </p:anim>
                                    <p:set>
                                      <p:cBhvr>
                                        <p:cTn id="4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8"/>
                                        </p:tgtEl>
                                        <p:attrNameLst>
                                          <p:attrName>ppt_x</p:attrName>
                                        </p:attrNameLst>
                                      </p:cBhvr>
                                      <p:tavLst>
                                        <p:tav tm="0">
                                          <p:val>
                                            <p:strVal val="ppt_x"/>
                                          </p:val>
                                        </p:tav>
                                        <p:tav tm="100000">
                                          <p:val>
                                            <p:strVal val="ppt_x"/>
                                          </p:val>
                                        </p:tav>
                                      </p:tavLst>
                                    </p:anim>
                                    <p:anim calcmode="lin" valueType="num">
                                      <p:cBhvr additive="base">
                                        <p:cTn id="47" dur="500"/>
                                        <p:tgtEl>
                                          <p:spTgt spid="8"/>
                                        </p:tgtEl>
                                        <p:attrNameLst>
                                          <p:attrName>ppt_y</p:attrName>
                                        </p:attrNameLst>
                                      </p:cBhvr>
                                      <p:tavLst>
                                        <p:tav tm="0">
                                          <p:val>
                                            <p:strVal val="ppt_y"/>
                                          </p:val>
                                        </p:tav>
                                        <p:tav tm="100000">
                                          <p:val>
                                            <p:strVal val="1+ppt_h/2"/>
                                          </p:val>
                                        </p:tav>
                                      </p:tavLst>
                                    </p:anim>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9"/>
                  </p:tgtEl>
                </p:cond>
              </p:nextCondLst>
            </p:seq>
            <p:seq concurrent="1" nextAc="seek">
              <p:cTn id="56" restart="whenNotActive" fill="hold" evtFilter="cancelBubble" nodeType="interactiveSeq">
                <p:stCondLst>
                  <p:cond evt="onClick" delay="0">
                    <p:tgtEl>
                      <p:spTgt spid="70"/>
                    </p:tgtEl>
                  </p:cond>
                </p:stCondLst>
                <p:endSync evt="end" delay="0">
                  <p:rtn val="all"/>
                </p:endSync>
                <p:childTnLst>
                  <p:par>
                    <p:cTn id="57" fill="hold">
                      <p:stCondLst>
                        <p:cond delay="0"/>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14"/>
                                        </p:tgtEl>
                                      </p:cBhvr>
                                    </p:animEffect>
                                    <p:anim calcmode="lin" valueType="num">
                                      <p:cBhvr>
                                        <p:cTn id="61" dur="1000"/>
                                        <p:tgtEl>
                                          <p:spTgt spid="14"/>
                                        </p:tgtEl>
                                        <p:attrNameLst>
                                          <p:attrName>ppt_x</p:attrName>
                                        </p:attrNameLst>
                                      </p:cBhvr>
                                      <p:tavLst>
                                        <p:tav tm="0">
                                          <p:val>
                                            <p:strVal val="ppt_x"/>
                                          </p:val>
                                        </p:tav>
                                        <p:tav tm="100000">
                                          <p:val>
                                            <p:strVal val="ppt_x"/>
                                          </p:val>
                                        </p:tav>
                                      </p:tavLst>
                                    </p:anim>
                                    <p:anim calcmode="lin" valueType="num">
                                      <p:cBhvr>
                                        <p:cTn id="62" dur="1000"/>
                                        <p:tgtEl>
                                          <p:spTgt spid="14"/>
                                        </p:tgtEl>
                                        <p:attrNameLst>
                                          <p:attrName>ppt_y</p:attrName>
                                        </p:attrNameLst>
                                      </p:cBhvr>
                                      <p:tavLst>
                                        <p:tav tm="0">
                                          <p:val>
                                            <p:strVal val="ppt_y"/>
                                          </p:val>
                                        </p:tav>
                                        <p:tav tm="100000">
                                          <p:val>
                                            <p:strVal val="ppt_y+.1"/>
                                          </p:val>
                                        </p:tav>
                                      </p:tavLst>
                                    </p:anim>
                                    <p:set>
                                      <p:cBhvr>
                                        <p:cTn id="63" dur="1" fill="hold">
                                          <p:stCondLst>
                                            <p:cond delay="9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1000"/>
                                        <p:tgtEl>
                                          <p:spTgt spid="129"/>
                                        </p:tgtEl>
                                      </p:cBhvr>
                                    </p:animEffect>
                                    <p:anim calcmode="lin" valueType="num">
                                      <p:cBhvr>
                                        <p:cTn id="69" dur="1000" fill="hold"/>
                                        <p:tgtEl>
                                          <p:spTgt spid="129"/>
                                        </p:tgtEl>
                                        <p:attrNameLst>
                                          <p:attrName>ppt_x</p:attrName>
                                        </p:attrNameLst>
                                      </p:cBhvr>
                                      <p:tavLst>
                                        <p:tav tm="0">
                                          <p:val>
                                            <p:strVal val="#ppt_x"/>
                                          </p:val>
                                        </p:tav>
                                        <p:tav tm="100000">
                                          <p:val>
                                            <p:strVal val="#ppt_x"/>
                                          </p:val>
                                        </p:tav>
                                      </p:tavLst>
                                    </p:anim>
                                    <p:anim calcmode="lin" valueType="num">
                                      <p:cBhvr>
                                        <p:cTn id="7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29"/>
                                        </p:tgtEl>
                                        <p:attrNameLst>
                                          <p:attrName>ppt_x</p:attrName>
                                        </p:attrNameLst>
                                      </p:cBhvr>
                                      <p:tavLst>
                                        <p:tav tm="0">
                                          <p:val>
                                            <p:strVal val="ppt_x"/>
                                          </p:val>
                                        </p:tav>
                                        <p:tav tm="100000">
                                          <p:val>
                                            <p:strVal val="ppt_x"/>
                                          </p:val>
                                        </p:tav>
                                      </p:tavLst>
                                    </p:anim>
                                    <p:anim calcmode="lin" valueType="num">
                                      <p:cBhvr additive="base">
                                        <p:cTn id="76" dur="500"/>
                                        <p:tgtEl>
                                          <p:spTgt spid="129"/>
                                        </p:tgtEl>
                                        <p:attrNameLst>
                                          <p:attrName>ppt_y</p:attrName>
                                        </p:attrNameLst>
                                      </p:cBhvr>
                                      <p:tavLst>
                                        <p:tav tm="0">
                                          <p:val>
                                            <p:strVal val="ppt_y"/>
                                          </p:val>
                                        </p:tav>
                                        <p:tav tm="100000">
                                          <p:val>
                                            <p:strVal val="1+ppt_h/2"/>
                                          </p:val>
                                        </p:tav>
                                      </p:tavLst>
                                    </p:anim>
                                    <p:set>
                                      <p:cBhvr>
                                        <p:cTn id="77" dur="1" fill="hold">
                                          <p:stCondLst>
                                            <p:cond delay="499"/>
                                          </p:stCondLst>
                                        </p:cTn>
                                        <p:tgtEl>
                                          <p:spTgt spid="1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1000"/>
                                        <p:tgtEl>
                                          <p:spTgt spid="130"/>
                                        </p:tgtEl>
                                      </p:cBhvr>
                                    </p:animEffect>
                                    <p:anim calcmode="lin" valueType="num">
                                      <p:cBhvr>
                                        <p:cTn id="83" dur="1000" fill="hold"/>
                                        <p:tgtEl>
                                          <p:spTgt spid="130"/>
                                        </p:tgtEl>
                                        <p:attrNameLst>
                                          <p:attrName>ppt_x</p:attrName>
                                        </p:attrNameLst>
                                      </p:cBhvr>
                                      <p:tavLst>
                                        <p:tav tm="0">
                                          <p:val>
                                            <p:strVal val="#ppt_x"/>
                                          </p:val>
                                        </p:tav>
                                        <p:tav tm="100000">
                                          <p:val>
                                            <p:strVal val="#ppt_x"/>
                                          </p:val>
                                        </p:tav>
                                      </p:tavLst>
                                    </p:anim>
                                    <p:anim calcmode="lin" valueType="num">
                                      <p:cBhvr>
                                        <p:cTn id="84"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
                  </p:tgtEl>
                </p:cond>
              </p:nextCondLst>
            </p:seq>
            <p:seq concurrent="1" nextAc="seek">
              <p:cTn id="85" restart="whenNotActive" fill="hold" evtFilter="cancelBubble" nodeType="interactiveSeq">
                <p:stCondLst>
                  <p:cond evt="onClick" delay="0">
                    <p:tgtEl>
                      <p:spTgt spid="72"/>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grpId="1" nodeType="clickEffect">
                                  <p:stCondLst>
                                    <p:cond delay="0"/>
                                  </p:stCondLst>
                                  <p:childTnLst>
                                    <p:anim calcmode="lin" valueType="num">
                                      <p:cBhvr additive="base">
                                        <p:cTn id="89" dur="500"/>
                                        <p:tgtEl>
                                          <p:spTgt spid="130"/>
                                        </p:tgtEl>
                                        <p:attrNameLst>
                                          <p:attrName>ppt_x</p:attrName>
                                        </p:attrNameLst>
                                      </p:cBhvr>
                                      <p:tavLst>
                                        <p:tav tm="0">
                                          <p:val>
                                            <p:strVal val="ppt_x"/>
                                          </p:val>
                                        </p:tav>
                                        <p:tav tm="100000">
                                          <p:val>
                                            <p:strVal val="ppt_x"/>
                                          </p:val>
                                        </p:tav>
                                      </p:tavLst>
                                    </p:anim>
                                    <p:anim calcmode="lin" valueType="num">
                                      <p:cBhvr additive="base">
                                        <p:cTn id="90" dur="500"/>
                                        <p:tgtEl>
                                          <p:spTgt spid="130"/>
                                        </p:tgtEl>
                                        <p:attrNameLst>
                                          <p:attrName>ppt_y</p:attrName>
                                        </p:attrNameLst>
                                      </p:cBhvr>
                                      <p:tavLst>
                                        <p:tav tm="0">
                                          <p:val>
                                            <p:strVal val="ppt_y"/>
                                          </p:val>
                                        </p:tav>
                                        <p:tav tm="100000">
                                          <p:val>
                                            <p:strVal val="1+ppt_h/2"/>
                                          </p:val>
                                        </p:tav>
                                      </p:tavLst>
                                    </p:anim>
                                    <p:set>
                                      <p:cBhvr>
                                        <p:cTn id="91" dur="1" fill="hold">
                                          <p:stCondLst>
                                            <p:cond delay="499"/>
                                          </p:stCondLst>
                                        </p:cTn>
                                        <p:tgtEl>
                                          <p:spTgt spid="1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animEffect transition="in" filter="fade">
                                      <p:cBhvr>
                                        <p:cTn id="96" dur="1000"/>
                                        <p:tgtEl>
                                          <p:spTgt spid="131"/>
                                        </p:tgtEl>
                                      </p:cBhvr>
                                    </p:animEffect>
                                    <p:anim calcmode="lin" valueType="num">
                                      <p:cBhvr>
                                        <p:cTn id="97" dur="1000" fill="hold"/>
                                        <p:tgtEl>
                                          <p:spTgt spid="131"/>
                                        </p:tgtEl>
                                        <p:attrNameLst>
                                          <p:attrName>ppt_x</p:attrName>
                                        </p:attrNameLst>
                                      </p:cBhvr>
                                      <p:tavLst>
                                        <p:tav tm="0">
                                          <p:val>
                                            <p:strVal val="#ppt_x"/>
                                          </p:val>
                                        </p:tav>
                                        <p:tav tm="100000">
                                          <p:val>
                                            <p:strVal val="#ppt_x"/>
                                          </p:val>
                                        </p:tav>
                                      </p:tavLst>
                                    </p:anim>
                                    <p:anim calcmode="lin" valueType="num">
                                      <p:cBhvr>
                                        <p:cTn id="98"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2"/>
                  </p:tgtEl>
                </p:cond>
              </p:nextCondLst>
            </p:seq>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additive="base">
                                        <p:cTn id="104" dur="500" fill="hold"/>
                                        <p:tgtEl>
                                          <p:spTgt spid="8"/>
                                        </p:tgtEl>
                                        <p:attrNameLst>
                                          <p:attrName>ppt_x</p:attrName>
                                        </p:attrNameLst>
                                      </p:cBhvr>
                                      <p:tavLst>
                                        <p:tav tm="0">
                                          <p:val>
                                            <p:strVal val="0-#ppt_w/2"/>
                                          </p:val>
                                        </p:tav>
                                        <p:tav tm="100000">
                                          <p:val>
                                            <p:strVal val="#ppt_x"/>
                                          </p:val>
                                        </p:tav>
                                      </p:tavLst>
                                    </p:anim>
                                    <p:anim calcmode="lin" valueType="num">
                                      <p:cBhvr additive="base">
                                        <p:cTn id="10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8" grpId="0" animBg="1"/>
      <p:bldP spid="8" grpId="1" animBg="1"/>
      <p:bldP spid="14" grpId="0" animBg="1"/>
      <p:bldP spid="14" grpId="1" animBg="1"/>
      <p:bldP spid="129" grpId="0" animBg="1"/>
      <p:bldP spid="129" grpId="1" animBg="1"/>
      <p:bldP spid="130" grpId="0" animBg="1"/>
      <p:bldP spid="130" grpId="1" animBg="1"/>
      <p:bldP spid="1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GIÁ TRỊ LỊCH SỬ</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4</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6953495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30" name="Google Shape;454;p36"/>
          <p:cNvPicPr preferRelativeResize="0"/>
          <p:nvPr/>
        </p:nvPicPr>
        <p:blipFill rotWithShape="1">
          <a:blip r:embed="rId3">
            <a:alphaModFix amt="90000"/>
          </a:blip>
          <a:srcRect t="759" b="35945"/>
          <a:stretch/>
        </p:blipFill>
        <p:spPr>
          <a:xfrm>
            <a:off x="4620126" y="1169410"/>
            <a:ext cx="4299754" cy="3066852"/>
          </a:xfrm>
          <a:prstGeom prst="rect">
            <a:avLst/>
          </a:prstGeom>
          <a:noFill/>
          <a:ln>
            <a:noFill/>
          </a:ln>
        </p:spPr>
      </p:pic>
      <p:sp>
        <p:nvSpPr>
          <p:cNvPr id="3" name="Horizontal Scroll 2"/>
          <p:cNvSpPr/>
          <p:nvPr/>
        </p:nvSpPr>
        <p:spPr>
          <a:xfrm rot="5400000">
            <a:off x="38097" y="593272"/>
            <a:ext cx="4386943" cy="4288971"/>
          </a:xfrm>
          <a:prstGeom prst="horizontalScroll">
            <a:avLst/>
          </a:prstGeom>
          <a:gradFill flip="none" rotWithShape="1">
            <a:gsLst>
              <a:gs pos="0">
                <a:srgbClr val="FCD582">
                  <a:shade val="30000"/>
                  <a:satMod val="115000"/>
                </a:srgbClr>
              </a:gs>
              <a:gs pos="50000">
                <a:srgbClr val="FCD582">
                  <a:shade val="67500"/>
                  <a:satMod val="115000"/>
                </a:srgbClr>
              </a:gs>
              <a:gs pos="100000">
                <a:srgbClr val="FCD582">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432" y="1057164"/>
            <a:ext cx="3087876" cy="3293209"/>
          </a:xfrm>
          <a:prstGeom prst="rect">
            <a:avLst/>
          </a:prstGeom>
          <a:noFill/>
        </p:spPr>
        <p:txBody>
          <a:bodyPr wrap="square" rtlCol="0">
            <a:spAutoFit/>
          </a:bodyPr>
          <a:lstStyle/>
          <a:p>
            <a:r>
              <a:rPr lang="en-US" sz="1600" dirty="0" err="1" smtClean="0"/>
              <a:t>Hải</a:t>
            </a:r>
            <a:r>
              <a:rPr lang="en-US" sz="1600" dirty="0" smtClean="0"/>
              <a:t> </a:t>
            </a:r>
            <a:r>
              <a:rPr lang="en-US" sz="1600" dirty="0" err="1" smtClean="0"/>
              <a:t>phòng</a:t>
            </a:r>
            <a:r>
              <a:rPr lang="en-US" sz="1600" dirty="0" smtClean="0"/>
              <a:t> </a:t>
            </a:r>
            <a:r>
              <a:rPr lang="en-US" sz="1600" dirty="0" err="1" smtClean="0"/>
              <a:t>là</a:t>
            </a:r>
            <a:r>
              <a:rPr lang="en-US" sz="1600" dirty="0" smtClean="0"/>
              <a:t> </a:t>
            </a:r>
            <a:r>
              <a:rPr lang="en-US" sz="1600" dirty="0" err="1" smtClean="0"/>
              <a:t>một</a:t>
            </a:r>
            <a:r>
              <a:rPr lang="en-US" sz="1600" dirty="0" smtClean="0"/>
              <a:t> </a:t>
            </a:r>
            <a:r>
              <a:rPr lang="en-US" sz="1600" dirty="0" err="1" smtClean="0"/>
              <a:t>trong</a:t>
            </a:r>
            <a:r>
              <a:rPr lang="en-US" sz="1600" dirty="0" smtClean="0"/>
              <a:t> </a:t>
            </a:r>
            <a:r>
              <a:rPr lang="en-US" sz="1600" dirty="0" err="1" smtClean="0"/>
              <a:t>những</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dirty="0" err="1" smtClean="0"/>
              <a:t>quê</a:t>
            </a:r>
            <a:r>
              <a:rPr lang="en-US" sz="1600" dirty="0" smtClean="0"/>
              <a:t> </a:t>
            </a:r>
            <a:r>
              <a:rPr lang="en-US" sz="1600" dirty="0" err="1" smtClean="0"/>
              <a:t>hương</a:t>
            </a:r>
            <a:r>
              <a:rPr lang="en-US" sz="1600" dirty="0" smtClean="0"/>
              <a:t>” </a:t>
            </a:r>
            <a:r>
              <a:rPr lang="en-US" sz="1600" dirty="0" err="1" smtClean="0"/>
              <a:t>của</a:t>
            </a:r>
            <a:r>
              <a:rPr lang="en-US" sz="1600" dirty="0" smtClean="0"/>
              <a:t> </a:t>
            </a:r>
            <a:r>
              <a:rPr lang="en-US" sz="1600" dirty="0" err="1" smtClean="0"/>
              <a:t>người</a:t>
            </a:r>
            <a:r>
              <a:rPr lang="en-US" sz="1600" dirty="0" smtClean="0"/>
              <a:t> </a:t>
            </a:r>
            <a:r>
              <a:rPr lang="en-US" sz="1600" dirty="0" err="1" smtClean="0"/>
              <a:t>Việt</a:t>
            </a:r>
            <a:r>
              <a:rPr lang="en-US" sz="1600" dirty="0" smtClean="0"/>
              <a:t> </a:t>
            </a:r>
            <a:r>
              <a:rPr lang="en-US" sz="1600" dirty="0" err="1" smtClean="0"/>
              <a:t>cổ</a:t>
            </a:r>
            <a:r>
              <a:rPr lang="en-US" sz="1600" dirty="0" smtClean="0"/>
              <a:t>. </a:t>
            </a:r>
            <a:r>
              <a:rPr lang="en-US" sz="1600" dirty="0" err="1" smtClean="0"/>
              <a:t>Từ</a:t>
            </a:r>
            <a:r>
              <a:rPr lang="en-US" sz="1600" dirty="0" smtClean="0"/>
              <a:t> </a:t>
            </a:r>
            <a:r>
              <a:rPr lang="en-US" sz="1600" dirty="0" err="1" smtClean="0"/>
              <a:t>thời</a:t>
            </a:r>
            <a:r>
              <a:rPr lang="en-US" sz="1600" dirty="0" smtClean="0"/>
              <a:t> </a:t>
            </a:r>
            <a:r>
              <a:rPr lang="en-US" sz="1600" dirty="0" err="1" smtClean="0"/>
              <a:t>Nguyên</a:t>
            </a:r>
            <a:r>
              <a:rPr lang="en-US" sz="1600" dirty="0" smtClean="0"/>
              <a:t> </a:t>
            </a:r>
            <a:r>
              <a:rPr lang="en-US" sz="1600" dirty="0" err="1" smtClean="0"/>
              <a:t>Thủy</a:t>
            </a:r>
            <a:r>
              <a:rPr lang="en-US" sz="1600" dirty="0" smtClean="0"/>
              <a:t> </a:t>
            </a:r>
            <a:r>
              <a:rPr lang="en-US" sz="1600" dirty="0" err="1" smtClean="0"/>
              <a:t>đến</a:t>
            </a:r>
            <a:r>
              <a:rPr lang="en-US" sz="1600" dirty="0" smtClean="0"/>
              <a:t> </a:t>
            </a:r>
            <a:r>
              <a:rPr lang="en-US" sz="1600" dirty="0" err="1" smtClean="0"/>
              <a:t>thời</a:t>
            </a:r>
            <a:r>
              <a:rPr lang="en-US" sz="1600" dirty="0" smtClean="0"/>
              <a:t> </a:t>
            </a:r>
            <a:r>
              <a:rPr lang="en-US" sz="1600" dirty="0" err="1" smtClean="0"/>
              <a:t>các</a:t>
            </a:r>
            <a:r>
              <a:rPr lang="en-US" sz="1600" dirty="0" smtClean="0"/>
              <a:t> </a:t>
            </a:r>
            <a:r>
              <a:rPr lang="en-US" sz="1600" dirty="0" err="1" smtClean="0"/>
              <a:t>vua</a:t>
            </a:r>
            <a:r>
              <a:rPr lang="en-US" sz="1600" dirty="0" smtClean="0"/>
              <a:t> </a:t>
            </a:r>
            <a:r>
              <a:rPr lang="en-US" sz="1600" dirty="0" err="1" smtClean="0"/>
              <a:t>Hùng</a:t>
            </a:r>
            <a:r>
              <a:rPr lang="en-US" sz="1600" dirty="0" smtClean="0"/>
              <a:t> </a:t>
            </a:r>
            <a:r>
              <a:rPr lang="en-US" sz="1600" dirty="0" err="1" smtClean="0"/>
              <a:t>và</a:t>
            </a:r>
            <a:r>
              <a:rPr lang="en-US" sz="1600" dirty="0" smtClean="0"/>
              <a:t> An </a:t>
            </a:r>
            <a:r>
              <a:rPr lang="en-US" sz="1600" dirty="0" err="1" smtClean="0"/>
              <a:t>Dương</a:t>
            </a:r>
            <a:r>
              <a:rPr lang="en-US" sz="1600" dirty="0" smtClean="0"/>
              <a:t> </a:t>
            </a:r>
            <a:r>
              <a:rPr lang="en-US" sz="1600" dirty="0" err="1" smtClean="0"/>
              <a:t>Vương</a:t>
            </a:r>
            <a:r>
              <a:rPr lang="en-US" sz="1600" dirty="0" smtClean="0"/>
              <a:t> </a:t>
            </a:r>
            <a:r>
              <a:rPr lang="en-US" sz="1600" dirty="0" err="1" smtClean="0"/>
              <a:t>dựng</a:t>
            </a:r>
            <a:r>
              <a:rPr lang="en-US" sz="1600" dirty="0" smtClean="0"/>
              <a:t> </a:t>
            </a:r>
            <a:r>
              <a:rPr lang="en-US" sz="1600" dirty="0" err="1" smtClean="0"/>
              <a:t>nước</a:t>
            </a:r>
            <a:r>
              <a:rPr lang="en-US" sz="1600" dirty="0" smtClean="0"/>
              <a:t>, </a:t>
            </a:r>
            <a:r>
              <a:rPr lang="en-US" sz="1600" smtClean="0"/>
              <a:t>qua hàng </a:t>
            </a:r>
            <a:r>
              <a:rPr lang="en-US" sz="1600" dirty="0" err="1" smtClean="0"/>
              <a:t>ngàn</a:t>
            </a:r>
            <a:r>
              <a:rPr lang="en-US" sz="1600" dirty="0" smtClean="0"/>
              <a:t> </a:t>
            </a:r>
            <a:r>
              <a:rPr lang="en-US" sz="1600" dirty="0" err="1" smtClean="0"/>
              <a:t>năm</a:t>
            </a:r>
            <a:r>
              <a:rPr lang="en-US" sz="1600" dirty="0" smtClean="0"/>
              <a:t> </a:t>
            </a:r>
            <a:r>
              <a:rPr lang="en-US" sz="1600" dirty="0" err="1" smtClean="0"/>
              <a:t>Bắc</a:t>
            </a:r>
            <a:r>
              <a:rPr lang="en-US" sz="1600" dirty="0" smtClean="0"/>
              <a:t> </a:t>
            </a:r>
            <a:r>
              <a:rPr lang="en-US" sz="1600" dirty="0" err="1" smtClean="0"/>
              <a:t>Thuộc</a:t>
            </a:r>
            <a:r>
              <a:rPr lang="en-US" sz="1600" dirty="0" smtClean="0"/>
              <a:t> </a:t>
            </a:r>
            <a:r>
              <a:rPr lang="en-US" sz="1600" err="1" smtClean="0"/>
              <a:t>người</a:t>
            </a:r>
            <a:r>
              <a:rPr lang="en-US" sz="1600" smtClean="0"/>
              <a:t> Hải </a:t>
            </a:r>
            <a:r>
              <a:rPr lang="en-US" sz="1600" dirty="0" err="1" smtClean="0"/>
              <a:t>Phòng</a:t>
            </a:r>
            <a:r>
              <a:rPr lang="en-US" sz="1600" dirty="0" smtClean="0"/>
              <a:t> </a:t>
            </a:r>
            <a:r>
              <a:rPr lang="en-US" sz="1600" dirty="0" err="1" smtClean="0"/>
              <a:t>biết</a:t>
            </a:r>
            <a:r>
              <a:rPr lang="en-US" sz="1600" dirty="0" smtClean="0"/>
              <a:t> </a:t>
            </a:r>
            <a:r>
              <a:rPr lang="en-US" sz="1600" dirty="0" err="1" smtClean="0"/>
              <a:t>thuận</a:t>
            </a:r>
            <a:r>
              <a:rPr lang="en-US" sz="1600" dirty="0" smtClean="0"/>
              <a:t> </a:t>
            </a:r>
            <a:r>
              <a:rPr lang="en-US" sz="1600" dirty="0" err="1" smtClean="0"/>
              <a:t>với</a:t>
            </a:r>
            <a:r>
              <a:rPr lang="en-US" sz="1600" dirty="0" smtClean="0"/>
              <a:t> </a:t>
            </a:r>
            <a:r>
              <a:rPr lang="en-US" sz="1600" dirty="0" err="1" smtClean="0"/>
              <a:t>thiên</a:t>
            </a:r>
            <a:r>
              <a:rPr lang="en-US" sz="1600" dirty="0" smtClean="0"/>
              <a:t> </a:t>
            </a:r>
            <a:r>
              <a:rPr lang="en-US" sz="1600" dirty="0" err="1" smtClean="0"/>
              <a:t>nhiên</a:t>
            </a:r>
            <a:r>
              <a:rPr lang="en-US" sz="1600" dirty="0" smtClean="0"/>
              <a:t> </a:t>
            </a:r>
            <a:r>
              <a:rPr lang="en-US" sz="1600" dirty="0" err="1" smtClean="0"/>
              <a:t>để</a:t>
            </a:r>
            <a:r>
              <a:rPr lang="en-US" sz="1600" dirty="0" smtClean="0"/>
              <a:t> </a:t>
            </a:r>
            <a:r>
              <a:rPr lang="en-US" sz="1600" dirty="0" err="1" smtClean="0"/>
              <a:t>mở</a:t>
            </a:r>
            <a:r>
              <a:rPr lang="en-US" sz="1600" dirty="0" smtClean="0"/>
              <a:t> </a:t>
            </a:r>
            <a:r>
              <a:rPr lang="en-US" sz="1600" dirty="0" err="1" smtClean="0"/>
              <a:t>mang</a:t>
            </a:r>
            <a:r>
              <a:rPr lang="en-US" sz="1600" dirty="0" smtClean="0"/>
              <a:t> </a:t>
            </a:r>
            <a:r>
              <a:rPr lang="en-US" sz="1600" dirty="0" err="1" smtClean="0"/>
              <a:t>đồng</a:t>
            </a:r>
            <a:r>
              <a:rPr lang="en-US" sz="1600" dirty="0" smtClean="0"/>
              <a:t> </a:t>
            </a:r>
            <a:r>
              <a:rPr lang="en-US" sz="1600" dirty="0" err="1" smtClean="0"/>
              <a:t>đất</a:t>
            </a:r>
            <a:r>
              <a:rPr lang="en-US" sz="1600" dirty="0" smtClean="0"/>
              <a:t>, </a:t>
            </a:r>
            <a:r>
              <a:rPr lang="en-US" sz="1600" dirty="0" err="1" smtClean="0"/>
              <a:t>hình</a:t>
            </a:r>
            <a:r>
              <a:rPr lang="en-US" sz="1600" dirty="0" smtClean="0"/>
              <a:t> </a:t>
            </a:r>
            <a:r>
              <a:rPr lang="en-US" sz="1600" dirty="0" err="1" smtClean="0"/>
              <a:t>thành</a:t>
            </a:r>
            <a:r>
              <a:rPr lang="en-US" sz="1600" dirty="0" smtClean="0"/>
              <a:t> </a:t>
            </a:r>
            <a:r>
              <a:rPr lang="en-US" sz="1600" dirty="0" err="1" smtClean="0"/>
              <a:t>cộng</a:t>
            </a:r>
            <a:r>
              <a:rPr lang="en-US" sz="1600" dirty="0" smtClean="0"/>
              <a:t> </a:t>
            </a:r>
            <a:r>
              <a:rPr lang="en-US" sz="1600" dirty="0" err="1" smtClean="0"/>
              <a:t>đồng</a:t>
            </a:r>
            <a:r>
              <a:rPr lang="en-US" sz="1600" dirty="0" smtClean="0"/>
              <a:t> </a:t>
            </a:r>
            <a:r>
              <a:rPr lang="en-US" sz="1600" dirty="0" err="1" smtClean="0"/>
              <a:t>đân</a:t>
            </a:r>
            <a:r>
              <a:rPr lang="en-US" sz="1600" dirty="0" smtClean="0"/>
              <a:t> </a:t>
            </a:r>
            <a:r>
              <a:rPr lang="en-US" sz="1600" dirty="0" err="1" smtClean="0"/>
              <a:t>cư</a:t>
            </a:r>
            <a:r>
              <a:rPr lang="en-US" sz="1600" dirty="0" smtClean="0"/>
              <a:t>, </a:t>
            </a:r>
            <a:r>
              <a:rPr lang="en-US" sz="1600" dirty="0" err="1" smtClean="0"/>
              <a:t>làng</a:t>
            </a:r>
            <a:r>
              <a:rPr lang="en-US" sz="1600" dirty="0" smtClean="0"/>
              <a:t> </a:t>
            </a:r>
            <a:r>
              <a:rPr lang="en-US" sz="1600" dirty="0" err="1" smtClean="0"/>
              <a:t>xóm</a:t>
            </a:r>
            <a:r>
              <a:rPr lang="en-US" sz="1600" dirty="0" smtClean="0"/>
              <a:t>, </a:t>
            </a:r>
            <a:r>
              <a:rPr lang="en-US" sz="1600" dirty="0" err="1" smtClean="0"/>
              <a:t>phát</a:t>
            </a:r>
            <a:r>
              <a:rPr lang="en-US" sz="1600" dirty="0" smtClean="0"/>
              <a:t> </a:t>
            </a:r>
            <a:r>
              <a:rPr lang="en-US" sz="1600" dirty="0" err="1" smtClean="0"/>
              <a:t>triển</a:t>
            </a:r>
            <a:r>
              <a:rPr lang="en-US" sz="1600" dirty="0" smtClean="0"/>
              <a:t> </a:t>
            </a:r>
            <a:r>
              <a:rPr lang="en-US" sz="1600" dirty="0" err="1" smtClean="0"/>
              <a:t>kinh</a:t>
            </a:r>
            <a:r>
              <a:rPr lang="en-US" sz="1600" dirty="0" smtClean="0"/>
              <a:t> </a:t>
            </a:r>
            <a:r>
              <a:rPr lang="en-US" sz="1600" dirty="0" err="1" smtClean="0"/>
              <a:t>tế</a:t>
            </a:r>
            <a:r>
              <a:rPr lang="en-US" sz="1600" dirty="0" smtClean="0"/>
              <a:t>, </a:t>
            </a:r>
            <a:r>
              <a:rPr lang="en-US" sz="1600" dirty="0" err="1" smtClean="0"/>
              <a:t>có</a:t>
            </a:r>
            <a:r>
              <a:rPr lang="en-US" sz="1600" dirty="0" smtClean="0"/>
              <a:t> </a:t>
            </a:r>
            <a:r>
              <a:rPr lang="en-US" sz="1600" dirty="0" err="1" smtClean="0"/>
              <a:t>tư</a:t>
            </a:r>
            <a:r>
              <a:rPr lang="en-US" sz="1600" dirty="0" smtClean="0"/>
              <a:t> </a:t>
            </a:r>
            <a:r>
              <a:rPr lang="en-US" sz="1600" dirty="0" err="1" smtClean="0"/>
              <a:t>duy</a:t>
            </a:r>
            <a:r>
              <a:rPr lang="en-US" sz="1600" dirty="0" smtClean="0"/>
              <a:t> </a:t>
            </a:r>
            <a:r>
              <a:rPr lang="en-US" sz="1600" dirty="0" err="1" smtClean="0"/>
              <a:t>về</a:t>
            </a:r>
            <a:r>
              <a:rPr lang="en-US" sz="1600" dirty="0" smtClean="0"/>
              <a:t> </a:t>
            </a:r>
            <a:r>
              <a:rPr lang="en-US" sz="1600" dirty="0" err="1" smtClean="0"/>
              <a:t>cái</a:t>
            </a:r>
            <a:r>
              <a:rPr lang="en-US" sz="1600" dirty="0" smtClean="0"/>
              <a:t> </a:t>
            </a:r>
            <a:r>
              <a:rPr lang="en-US" sz="1600" dirty="0" err="1" smtClean="0"/>
              <a:t>đẹp</a:t>
            </a:r>
            <a:r>
              <a:rPr lang="en-US" sz="1600" dirty="0" smtClean="0"/>
              <a:t> </a:t>
            </a:r>
            <a:r>
              <a:rPr lang="en-US" sz="1600" dirty="0" err="1" smtClean="0"/>
              <a:t>và</a:t>
            </a:r>
            <a:r>
              <a:rPr lang="en-US" sz="1600" dirty="0" smtClean="0"/>
              <a:t> </a:t>
            </a:r>
            <a:r>
              <a:rPr lang="en-US" sz="1600" dirty="0" err="1" smtClean="0"/>
              <a:t>xác</a:t>
            </a:r>
            <a:r>
              <a:rPr lang="en-US" sz="1600" dirty="0" smtClean="0"/>
              <a:t> </a:t>
            </a:r>
            <a:r>
              <a:rPr lang="en-US" sz="1600" dirty="0" err="1" smtClean="0"/>
              <a:t>lập</a:t>
            </a:r>
            <a:r>
              <a:rPr lang="en-US" sz="1600" dirty="0" smtClean="0"/>
              <a:t> </a:t>
            </a:r>
            <a:r>
              <a:rPr lang="en-US" sz="1600" dirty="0" err="1" smtClean="0"/>
              <a:t>bản</a:t>
            </a:r>
            <a:r>
              <a:rPr lang="en-US" sz="1600" dirty="0" smtClean="0"/>
              <a:t> </a:t>
            </a:r>
            <a:r>
              <a:rPr lang="en-US" sz="1600" dirty="0" err="1" smtClean="0"/>
              <a:t>sắc</a:t>
            </a:r>
            <a:r>
              <a:rPr lang="en-US" sz="1600" dirty="0" smtClean="0"/>
              <a:t> </a:t>
            </a:r>
            <a:r>
              <a:rPr lang="en-US" sz="1600" dirty="0" err="1" smtClean="0"/>
              <a:t>văn</a:t>
            </a:r>
            <a:r>
              <a:rPr lang="en-US" sz="1600" dirty="0" smtClean="0"/>
              <a:t> </a:t>
            </a:r>
            <a:r>
              <a:rPr lang="en-US" sz="1600" dirty="0" err="1" smtClean="0"/>
              <a:t>hóa</a:t>
            </a:r>
            <a:r>
              <a:rPr lang="en-US" sz="1600" dirty="0" smtClean="0"/>
              <a:t> </a:t>
            </a:r>
            <a:r>
              <a:rPr lang="en-US" sz="1600" dirty="0" err="1" smtClean="0"/>
              <a:t>của</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err="1" smtClean="0"/>
              <a:t>ven</a:t>
            </a:r>
            <a:r>
              <a:rPr lang="en-US" sz="1600" smtClean="0"/>
              <a:t> biển.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8"/>
        <p:cNvGrpSpPr/>
        <p:nvPr/>
      </p:nvGrpSpPr>
      <p:grpSpPr>
        <a:xfrm>
          <a:off x="0" y="0"/>
          <a:ext cx="0" cy="0"/>
          <a:chOff x="0" y="0"/>
          <a:chExt cx="0" cy="0"/>
        </a:xfrm>
      </p:grpSpPr>
      <p:sp>
        <p:nvSpPr>
          <p:cNvPr id="479" name="Google Shape;479;p37"/>
          <p:cNvSpPr/>
          <p:nvPr/>
        </p:nvSpPr>
        <p:spPr>
          <a:xfrm>
            <a:off x="661125" y="495350"/>
            <a:ext cx="3783426" cy="1294626"/>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txBox="1">
            <a:spLocks noGrp="1"/>
          </p:cNvSpPr>
          <p:nvPr>
            <p:ph type="title"/>
          </p:nvPr>
        </p:nvSpPr>
        <p:spPr>
          <a:xfrm>
            <a:off x="529730" y="495350"/>
            <a:ext cx="3955500" cy="9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b="1" dirty="0" smtClean="0">
                <a:solidFill>
                  <a:srgbClr val="FF0000"/>
                </a:solidFill>
                <a:latin typeface="+mn-lt"/>
              </a:rPr>
              <a:t>TRÒ CHƠI </a:t>
            </a:r>
            <a:r>
              <a:rPr lang="en-US" sz="3600" b="1" dirty="0" smtClean="0">
                <a:solidFill>
                  <a:srgbClr val="FF0000"/>
                </a:solidFill>
                <a:latin typeface="+mn-lt"/>
              </a:rPr>
              <a:t/>
            </a:r>
            <a:br>
              <a:rPr lang="en-US" sz="3600" b="1" dirty="0" smtClean="0">
                <a:solidFill>
                  <a:srgbClr val="FF0000"/>
                </a:solidFill>
                <a:latin typeface="+mn-lt"/>
              </a:rPr>
            </a:br>
            <a:r>
              <a:rPr lang="vi-VN" sz="3600" b="1" dirty="0" smtClean="0">
                <a:solidFill>
                  <a:srgbClr val="FF0000"/>
                </a:solidFill>
                <a:latin typeface="+mn-lt"/>
              </a:rPr>
              <a:t>TIẾP SỨC</a:t>
            </a:r>
            <a:endParaRPr lang="vi-VN" sz="3600" b="1" dirty="0">
              <a:solidFill>
                <a:srgbClr val="FF0000"/>
              </a:solidFill>
              <a:latin typeface="+mn-lt"/>
            </a:endParaRPr>
          </a:p>
        </p:txBody>
      </p:sp>
      <p:sp>
        <p:nvSpPr>
          <p:cNvPr id="481" name="Google Shape;481;p37"/>
          <p:cNvSpPr/>
          <p:nvPr/>
        </p:nvSpPr>
        <p:spPr>
          <a:xfrm>
            <a:off x="661125" y="495350"/>
            <a:ext cx="3824105" cy="1343634"/>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6290"/>
            <a:ext cx="5377498" cy="3675074"/>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99500" l="2688" r="100000"/>
                    </a14:imgEffect>
                  </a14:imgLayer>
                </a14:imgProps>
              </a:ext>
              <a:ext uri="{28A0092B-C50C-407E-A947-70E740481C1C}">
                <a14:useLocalDpi xmlns:a14="http://schemas.microsoft.com/office/drawing/2010/main" val="0"/>
              </a:ext>
            </a:extLst>
          </a:blip>
          <a:stretch>
            <a:fillRect/>
          </a:stretch>
        </p:blipFill>
        <p:spPr>
          <a:xfrm>
            <a:off x="5269339" y="978268"/>
            <a:ext cx="3600342" cy="3749040"/>
          </a:xfrm>
          <a:prstGeom prst="rect">
            <a:avLst/>
          </a:prstGeom>
        </p:spPr>
      </p:pic>
      <p:sp>
        <p:nvSpPr>
          <p:cNvPr id="4" name="Rectangle 3"/>
          <p:cNvSpPr/>
          <p:nvPr/>
        </p:nvSpPr>
        <p:spPr>
          <a:xfrm>
            <a:off x="5907228" y="1441888"/>
            <a:ext cx="2535732" cy="2959272"/>
          </a:xfrm>
          <a:prstGeom prst="rect">
            <a:avLst/>
          </a:prstGeom>
          <a:noFill/>
        </p:spPr>
        <p:txBody>
          <a:bodyPr wrap="square">
            <a:spAutoFit/>
          </a:bodyPr>
          <a:lstStyle/>
          <a:p>
            <a:pPr>
              <a:lnSpc>
                <a:spcPct val="115000"/>
              </a:lnSpc>
            </a:pP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48990" y="36866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47"/>
          <p:cNvPicPr preferRelativeResize="0"/>
          <p:nvPr/>
        </p:nvPicPr>
        <p:blipFill rotWithShape="1">
          <a:blip r:embed="rId3">
            <a:alphaModFix/>
          </a:blip>
          <a:srcRect l="89" r="89"/>
          <a:stretch/>
        </p:blipFill>
        <p:spPr>
          <a:xfrm>
            <a:off x="263426" y="1044498"/>
            <a:ext cx="8748494" cy="4169131"/>
          </a:xfrm>
          <a:prstGeom prst="rect">
            <a:avLst/>
          </a:prstGeom>
          <a:noFill/>
          <a:ln>
            <a:noFill/>
          </a:ln>
        </p:spPr>
      </p:pic>
      <p:sp>
        <p:nvSpPr>
          <p:cNvPr id="1246" name="Google Shape;1246;p47"/>
          <p:cNvSpPr txBox="1">
            <a:spLocks noGrp="1"/>
          </p:cNvSpPr>
          <p:nvPr>
            <p:ph type="title"/>
          </p:nvPr>
        </p:nvSpPr>
        <p:spPr>
          <a:xfrm>
            <a:off x="719774" y="387403"/>
            <a:ext cx="32466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dirty="0"/>
          </a:p>
        </p:txBody>
      </p:sp>
      <p:sp>
        <p:nvSpPr>
          <p:cNvPr id="1249" name="Google Shape;1249;p47"/>
          <p:cNvSpPr/>
          <p:nvPr/>
        </p:nvSpPr>
        <p:spPr>
          <a:xfrm>
            <a:off x="3966374" y="313208"/>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n 1"/>
          <p:cNvSpPr/>
          <p:nvPr/>
        </p:nvSpPr>
        <p:spPr>
          <a:xfrm>
            <a:off x="7702555" y="387403"/>
            <a:ext cx="565145" cy="582900"/>
          </a:xfrm>
          <a:prstGeom prst="su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46"/>
                                        </p:tgtEl>
                                        <p:attrNameLst>
                                          <p:attrName>style.visibility</p:attrName>
                                        </p:attrNameLst>
                                      </p:cBhvr>
                                      <p:to>
                                        <p:strVal val="visible"/>
                                      </p:to>
                                    </p:set>
                                    <p:anim calcmode="lin" valueType="num">
                                      <p:cBhvr>
                                        <p:cTn id="7" dur="500" fill="hold"/>
                                        <p:tgtEl>
                                          <p:spTgt spid="1246"/>
                                        </p:tgtEl>
                                        <p:attrNameLst>
                                          <p:attrName>ppt_w</p:attrName>
                                        </p:attrNameLst>
                                      </p:cBhvr>
                                      <p:tavLst>
                                        <p:tav tm="0">
                                          <p:val>
                                            <p:fltVal val="0"/>
                                          </p:val>
                                        </p:tav>
                                        <p:tav tm="100000">
                                          <p:val>
                                            <p:strVal val="#ppt_w"/>
                                          </p:val>
                                        </p:tav>
                                      </p:tavLst>
                                    </p:anim>
                                    <p:anim calcmode="lin" valueType="num">
                                      <p:cBhvr>
                                        <p:cTn id="8" dur="500" fill="hold"/>
                                        <p:tgtEl>
                                          <p:spTgt spid="1246"/>
                                        </p:tgtEl>
                                        <p:attrNameLst>
                                          <p:attrName>ppt_h</p:attrName>
                                        </p:attrNameLst>
                                      </p:cBhvr>
                                      <p:tavLst>
                                        <p:tav tm="0">
                                          <p:val>
                                            <p:fltVal val="0"/>
                                          </p:val>
                                        </p:tav>
                                        <p:tav tm="100000">
                                          <p:val>
                                            <p:strVal val="#ppt_h"/>
                                          </p:val>
                                        </p:tav>
                                      </p:tavLst>
                                    </p:anim>
                                    <p:animEffect transition="in" filter="fade">
                                      <p:cBhvr>
                                        <p:cTn id="9" dur="500"/>
                                        <p:tgtEl>
                                          <p:spTgt spid="1246"/>
                                        </p:tgtEl>
                                      </p:cBhvr>
                                    </p:animEffect>
                                  </p:childTnLst>
                                </p:cTn>
                              </p:par>
                              <p:par>
                                <p:cTn id="10" presetID="8" presetClass="emph" presetSubtype="0" repeatCount="indefinite" fill="hold" grpId="0" nodeType="withEffect">
                                  <p:stCondLst>
                                    <p:cond delay="0"/>
                                  </p:stCondLst>
                                  <p:childTnLst>
                                    <p:animRot by="21600000">
                                      <p:cBhvr>
                                        <p:cTn id="1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4" y="821406"/>
            <a:ext cx="3526971" cy="4098937"/>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Picture 182"/>
          <p:cNvPicPr>
            <a:picLocks noChangeAspect="1"/>
          </p:cNvPicPr>
          <p:nvPr/>
        </p:nvPicPr>
        <p:blipFill>
          <a:blip r:embed="rId2"/>
          <a:stretch>
            <a:fillRect/>
          </a:stretch>
        </p:blipFill>
        <p:spPr>
          <a:xfrm>
            <a:off x="4795982" y="821406"/>
            <a:ext cx="3958319" cy="3986335"/>
          </a:xfrm>
          <a:prstGeom prst="rect">
            <a:avLst/>
          </a:prstGeom>
        </p:spPr>
      </p:pic>
      <p:sp>
        <p:nvSpPr>
          <p:cNvPr id="184" name="TextBox 183"/>
          <p:cNvSpPr txBox="1"/>
          <p:nvPr/>
        </p:nvSpPr>
        <p:spPr>
          <a:xfrm>
            <a:off x="1398814" y="1119163"/>
            <a:ext cx="2383972" cy="1015663"/>
          </a:xfrm>
          <a:prstGeom prst="rect">
            <a:avLst/>
          </a:prstGeom>
          <a:noFill/>
        </p:spPr>
        <p:txBody>
          <a:bodyPr wrap="square" rtlCol="0">
            <a:spAutoFit/>
          </a:bodyPr>
          <a:lstStyle/>
          <a:p>
            <a:pPr algn="just"/>
            <a:r>
              <a:rPr lang="en-US" sz="2000" smtClean="0"/>
              <a:t>Thời kì đầu tiên và kéo dài nhất trong lịch sử loài người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0" name="Action Button: Home 189">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2" name="Oval 1"/>
          <p:cNvSpPr/>
          <p:nvPr/>
        </p:nvSpPr>
        <p:spPr>
          <a:xfrm>
            <a:off x="1570122" y="3295322"/>
            <a:ext cx="2280557"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smtClean="0"/>
              <a:t>Thời</a:t>
            </a:r>
            <a:endParaRPr lang="fr-FR" sz="1600" b="1" dirty="0" smtClean="0"/>
          </a:p>
          <a:p>
            <a:pPr algn="ctr"/>
            <a:r>
              <a:rPr lang="fr-FR" sz="1600" b="1" dirty="0" smtClean="0"/>
              <a:t> </a:t>
            </a:r>
            <a:r>
              <a:rPr lang="fr-FR" sz="1600" b="1" dirty="0" err="1" smtClean="0"/>
              <a:t>nguyên</a:t>
            </a:r>
            <a:r>
              <a:rPr lang="fr-FR" sz="1600" b="1" dirty="0" smtClean="0"/>
              <a:t> </a:t>
            </a:r>
            <a:r>
              <a:rPr lang="fr-FR" sz="1600" b="1" dirty="0" err="1" smtClean="0"/>
              <a:t>thủy</a:t>
            </a:r>
            <a:endParaRPr lang="en-US" sz="1600" b="1" dirty="0"/>
          </a:p>
        </p:txBody>
      </p:sp>
      <p:sp>
        <p:nvSpPr>
          <p:cNvPr id="192" name="Rectangle 191"/>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6" name="TextBox 195"/>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91908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left)">
                                      <p:cBhvr>
                                        <p:cTn id="7" dur="1250"/>
                                        <p:tgtEl>
                                          <p:spTgt spid="19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up)">
                                      <p:cBhvr>
                                        <p:cTn id="10" dur="1250"/>
                                        <p:tgtEl>
                                          <p:spTgt spid="1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1250"/>
                                        <p:tgtEl>
                                          <p:spTgt spid="19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 calcmode="lin" valueType="num">
                                      <p:cBhvr>
                                        <p:cTn id="16" dur="1250" fill="hold"/>
                                        <p:tgtEl>
                                          <p:spTgt spid="195"/>
                                        </p:tgtEl>
                                        <p:attrNameLst>
                                          <p:attrName>ppt_w</p:attrName>
                                        </p:attrNameLst>
                                      </p:cBhvr>
                                      <p:tavLst>
                                        <p:tav tm="0">
                                          <p:val>
                                            <p:fltVal val="0"/>
                                          </p:val>
                                        </p:tav>
                                        <p:tav tm="100000">
                                          <p:val>
                                            <p:strVal val="#ppt_w"/>
                                          </p:val>
                                        </p:tav>
                                      </p:tavLst>
                                    </p:anim>
                                    <p:anim calcmode="lin" valueType="num">
                                      <p:cBhvr>
                                        <p:cTn id="17" dur="1250" fill="hold"/>
                                        <p:tgtEl>
                                          <p:spTgt spid="195"/>
                                        </p:tgtEl>
                                        <p:attrNameLst>
                                          <p:attrName>ppt_h</p:attrName>
                                        </p:attrNameLst>
                                      </p:cBhvr>
                                      <p:tavLst>
                                        <p:tav tm="0">
                                          <p:val>
                                            <p:fltVal val="0"/>
                                          </p:val>
                                        </p:tav>
                                        <p:tav tm="100000">
                                          <p:val>
                                            <p:strVal val="#ppt_h"/>
                                          </p:val>
                                        </p:tav>
                                      </p:tavLst>
                                    </p:anim>
                                    <p:animEffect transition="in" filter="fade">
                                      <p:cBhvr>
                                        <p:cTn id="18" dur="1250"/>
                                        <p:tgtEl>
                                          <p:spTgt spid="195"/>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6"/>
                                        </p:tgtEl>
                                        <p:attrNameLst>
                                          <p:attrName>style.visibility</p:attrName>
                                        </p:attrNameLst>
                                      </p:cBhvr>
                                      <p:to>
                                        <p:strVal val="visible"/>
                                      </p:to>
                                    </p:set>
                                    <p:anim calcmode="lin" valueType="num">
                                      <p:cBhvr additive="base">
                                        <p:cTn id="22" dur="500" fill="hold"/>
                                        <p:tgtEl>
                                          <p:spTgt spid="196"/>
                                        </p:tgtEl>
                                        <p:attrNameLst>
                                          <p:attrName>ppt_x</p:attrName>
                                        </p:attrNameLst>
                                      </p:cBhvr>
                                      <p:tavLst>
                                        <p:tav tm="0">
                                          <p:val>
                                            <p:strVal val="#ppt_x"/>
                                          </p:val>
                                        </p:tav>
                                        <p:tav tm="100000">
                                          <p:val>
                                            <p:strVal val="#ppt_x"/>
                                          </p:val>
                                        </p:tav>
                                      </p:tavLst>
                                    </p:anim>
                                    <p:anim calcmode="lin" valueType="num">
                                      <p:cBhvr additive="base">
                                        <p:cTn id="23" dur="500" fill="hold"/>
                                        <p:tgtEl>
                                          <p:spTgt spid="19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2" grpId="0" animBg="1"/>
      <p:bldP spid="193" grpId="0" animBg="1"/>
      <p:bldP spid="194" grpId="0" animBg="1"/>
      <p:bldP spid="195" grpId="0"/>
      <p:bldP spid="19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387218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631216"/>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err="1" smtClean="0"/>
              <a:t>mực</a:t>
            </a:r>
            <a:r>
              <a:rPr lang="en-US" sz="2000" dirty="0" smtClean="0"/>
              <a:t> </a:t>
            </a:r>
            <a:r>
              <a:rPr lang="en-US" sz="2000" dirty="0" err="1" smtClean="0"/>
              <a:t>nước</a:t>
            </a:r>
            <a:r>
              <a:rPr lang="en-US" sz="2000" dirty="0" smtClean="0"/>
              <a:t> </a:t>
            </a:r>
            <a:r>
              <a:rPr lang="en-US" sz="2000" dirty="0" err="1" smtClean="0"/>
              <a:t>biển</a:t>
            </a:r>
            <a:r>
              <a:rPr lang="en-US" sz="2000" dirty="0" smtClean="0"/>
              <a:t> </a:t>
            </a:r>
            <a:r>
              <a:rPr lang="en-US" sz="2000" dirty="0" err="1" smtClean="0"/>
              <a:t>cao</a:t>
            </a:r>
            <a:r>
              <a:rPr lang="en-US" sz="2000" dirty="0" smtClean="0"/>
              <a:t> </a:t>
            </a:r>
            <a:r>
              <a:rPr lang="en-US" sz="2000" dirty="0" err="1" smtClean="0"/>
              <a:t>hơn</a:t>
            </a:r>
            <a:r>
              <a:rPr lang="en-US" sz="2000" dirty="0" smtClean="0"/>
              <a:t> hay </a:t>
            </a:r>
            <a:r>
              <a:rPr lang="en-US" sz="2000" dirty="0" err="1" smtClean="0"/>
              <a:t>thấp</a:t>
            </a:r>
            <a:r>
              <a:rPr lang="en-US" sz="2000" dirty="0" smtClean="0"/>
              <a:t> </a:t>
            </a:r>
            <a:r>
              <a:rPr lang="en-US" sz="2000" dirty="0" err="1" smtClean="0"/>
              <a:t>hơn</a:t>
            </a:r>
            <a:r>
              <a:rPr lang="en-US" sz="2000" dirty="0" smtClean="0"/>
              <a:t> so </a:t>
            </a:r>
            <a:r>
              <a:rPr lang="en-US" sz="2000" dirty="0" err="1" smtClean="0"/>
              <a:t>với</a:t>
            </a:r>
            <a:r>
              <a:rPr lang="en-US" sz="2000" dirty="0" smtClean="0"/>
              <a:t> </a:t>
            </a:r>
            <a:r>
              <a:rPr lang="en-US" sz="2000" dirty="0" err="1" smtClean="0"/>
              <a:t>hiện</a:t>
            </a:r>
            <a:r>
              <a:rPr lang="en-US" sz="2000" dirty="0" smtClean="0"/>
              <a:t> nay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Thấp</a:t>
            </a:r>
            <a:r>
              <a:rPr lang="en-US" sz="1600" b="1" dirty="0" smtClean="0"/>
              <a:t> </a:t>
            </a:r>
            <a:r>
              <a:rPr lang="en-US" sz="1600" b="1" dirty="0" err="1" smtClean="0"/>
              <a:t>hơn</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2</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288606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015663"/>
          </a:xfrm>
          <a:prstGeom prst="rect">
            <a:avLst/>
          </a:prstGeom>
          <a:noFill/>
        </p:spPr>
        <p:txBody>
          <a:bodyPr wrap="square" rtlCol="0">
            <a:spAutoFit/>
          </a:bodyPr>
          <a:lstStyle/>
          <a:p>
            <a:pPr algn="just"/>
            <a:r>
              <a:rPr lang="en-US" sz="2000" dirty="0" err="1" smtClean="0"/>
              <a:t>Dùng</a:t>
            </a:r>
            <a:r>
              <a:rPr lang="en-US" sz="2000" dirty="0" smtClean="0"/>
              <a:t> </a:t>
            </a:r>
            <a:r>
              <a:rPr lang="en-US" sz="2000" dirty="0" err="1" smtClean="0"/>
              <a:t>một</a:t>
            </a:r>
            <a:r>
              <a:rPr lang="en-US" sz="2000" dirty="0" smtClean="0"/>
              <a:t> </a:t>
            </a:r>
            <a:r>
              <a:rPr lang="en-US" sz="2000" dirty="0" err="1" smtClean="0"/>
              <a:t>tính</a:t>
            </a:r>
            <a:r>
              <a:rPr lang="en-US" sz="2000" dirty="0" smtClean="0"/>
              <a:t> </a:t>
            </a:r>
            <a:r>
              <a:rPr lang="en-US" sz="2000" dirty="0" err="1" smtClean="0"/>
              <a:t>từ</a:t>
            </a:r>
            <a:r>
              <a:rPr lang="en-US" sz="2000" dirty="0" smtClean="0"/>
              <a:t> </a:t>
            </a:r>
            <a:r>
              <a:rPr lang="en-US" sz="2000" dirty="0" err="1" smtClean="0"/>
              <a:t>để</a:t>
            </a:r>
            <a:r>
              <a:rPr lang="en-US" sz="2000" dirty="0" smtClean="0"/>
              <a:t> </a:t>
            </a:r>
            <a:r>
              <a:rPr lang="en-US" sz="2000" dirty="0" err="1" smtClean="0"/>
              <a:t>miêu</a:t>
            </a:r>
            <a:r>
              <a:rPr lang="en-US" sz="2000" dirty="0" smtClean="0"/>
              <a:t> </a:t>
            </a:r>
            <a:r>
              <a:rPr lang="en-US" sz="2000" dirty="0" err="1" smtClean="0"/>
              <a:t>tả</a:t>
            </a:r>
            <a:r>
              <a:rPr lang="en-US" sz="2000" dirty="0" smtClean="0"/>
              <a:t> </a:t>
            </a:r>
            <a:r>
              <a:rPr lang="en-US" sz="2000" dirty="0" err="1" smtClean="0"/>
              <a:t>cây</a:t>
            </a:r>
            <a:r>
              <a:rPr lang="en-US" sz="2000" dirty="0" smtClean="0"/>
              <a:t> </a:t>
            </a:r>
            <a:r>
              <a:rPr lang="en-US" sz="2000" dirty="0" err="1" smtClean="0"/>
              <a:t>cối</a:t>
            </a:r>
            <a:r>
              <a:rPr lang="en-US" sz="2000" dirty="0" smtClean="0"/>
              <a:t> </a:t>
            </a:r>
            <a:r>
              <a:rPr lang="en-US" sz="2000" err="1" smtClean="0"/>
              <a:t>thời</a:t>
            </a:r>
            <a:r>
              <a:rPr lang="en-US" sz="2000" smtClean="0"/>
              <a:t> nguyên thủy</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p:cNvPicPr>
            <a:picLocks noChangeAspect="1"/>
          </p:cNvPicPr>
          <p:nvPr/>
        </p:nvPicPr>
        <p:blipFill>
          <a:blip r:embed="rId2"/>
          <a:stretch>
            <a:fillRect/>
          </a:stretch>
        </p:blipFill>
        <p:spPr>
          <a:xfrm>
            <a:off x="4718076" y="874569"/>
            <a:ext cx="3968724" cy="3837569"/>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Rậm</a:t>
            </a:r>
            <a:r>
              <a:rPr lang="en-US" sz="1600" b="1" dirty="0"/>
              <a:t> </a:t>
            </a:r>
            <a:r>
              <a:rPr lang="en-US" sz="1600" b="1" dirty="0" err="1" smtClean="0"/>
              <a:t>rạp</a:t>
            </a:r>
            <a:r>
              <a:rPr lang="en-US" sz="1600" b="1" dirty="0" smtClean="0"/>
              <a:t> ….</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3</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69224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smtClean="0"/>
              <a:t>ở </a:t>
            </a:r>
            <a:r>
              <a:rPr lang="en-US" sz="2000" dirty="0" err="1" smtClean="0"/>
              <a:t>Hải</a:t>
            </a:r>
            <a:r>
              <a:rPr lang="en-US" sz="2000" dirty="0" smtClean="0"/>
              <a:t> </a:t>
            </a:r>
            <a:r>
              <a:rPr lang="en-US" sz="2000" dirty="0" err="1" smtClean="0"/>
              <a:t>Phòng</a:t>
            </a:r>
            <a:r>
              <a:rPr lang="en-US" sz="2000" dirty="0" smtClean="0"/>
              <a:t> </a:t>
            </a:r>
            <a:r>
              <a:rPr lang="en-US" sz="2000" dirty="0" err="1" smtClean="0"/>
              <a:t>mình</a:t>
            </a:r>
            <a:r>
              <a:rPr lang="en-US" sz="2000" dirty="0"/>
              <a:t> </a:t>
            </a:r>
            <a:r>
              <a:rPr lang="en-US" sz="2000" dirty="0" err="1" smtClean="0"/>
              <a:t>có</a:t>
            </a:r>
            <a:r>
              <a:rPr lang="en-US" sz="2000" dirty="0" smtClean="0"/>
              <a:t> con </a:t>
            </a:r>
            <a:r>
              <a:rPr lang="en-US" sz="2000" dirty="0" err="1" smtClean="0"/>
              <a:t>người</a:t>
            </a:r>
            <a:r>
              <a:rPr lang="en-US" sz="2000" dirty="0" smtClean="0"/>
              <a:t> </a:t>
            </a:r>
            <a:r>
              <a:rPr lang="en-US" sz="2000" dirty="0" err="1" smtClean="0"/>
              <a:t>sinh</a:t>
            </a:r>
            <a:r>
              <a:rPr lang="en-US" sz="2000" dirty="0" smtClean="0"/>
              <a:t> </a:t>
            </a:r>
            <a:r>
              <a:rPr lang="en-US" sz="2000" dirty="0" err="1" smtClean="0"/>
              <a:t>sống</a:t>
            </a:r>
            <a:r>
              <a:rPr lang="en-US" sz="2000" dirty="0" smtClean="0"/>
              <a:t> </a:t>
            </a:r>
            <a:r>
              <a:rPr lang="en-US" sz="2000" dirty="0" err="1" smtClean="0"/>
              <a:t>không</a:t>
            </a:r>
            <a:r>
              <a:rPr lang="en-US" sz="2000" dirty="0" smtClean="0"/>
              <a:t>?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t>có</a:t>
            </a:r>
            <a:endParaRPr lang="en-US" sz="28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4</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744480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err="1" smtClean="0"/>
              <a:t>Dấu</a:t>
            </a:r>
            <a:r>
              <a:rPr lang="en-US" sz="2000" dirty="0" smtClean="0"/>
              <a:t> </a:t>
            </a:r>
            <a:r>
              <a:rPr lang="en-US" sz="2000" dirty="0" err="1" smtClean="0"/>
              <a:t>tích</a:t>
            </a:r>
            <a:r>
              <a:rPr lang="en-US" sz="2000" dirty="0" smtClean="0"/>
              <a:t> </a:t>
            </a:r>
            <a:r>
              <a:rPr lang="en-US" sz="2000" err="1" smtClean="0"/>
              <a:t>người</a:t>
            </a:r>
            <a:r>
              <a:rPr lang="en-US" sz="2000" smtClean="0"/>
              <a:t> </a:t>
            </a:r>
            <a:r>
              <a:rPr lang="en-US" sz="2000"/>
              <a:t>n</a:t>
            </a:r>
            <a:r>
              <a:rPr lang="en-US" sz="2000" smtClean="0"/>
              <a:t>guyên thủy </a:t>
            </a:r>
            <a:r>
              <a:rPr lang="en-US" sz="2000" dirty="0" err="1" smtClean="0"/>
              <a:t>được</a:t>
            </a:r>
            <a:r>
              <a:rPr lang="en-US" sz="2000" dirty="0" smtClean="0"/>
              <a:t> </a:t>
            </a:r>
            <a:r>
              <a:rPr lang="en-US" sz="2000" dirty="0" err="1" smtClean="0"/>
              <a:t>tìm</a:t>
            </a:r>
            <a:r>
              <a:rPr lang="en-US" sz="2000" dirty="0" smtClean="0"/>
              <a:t> </a:t>
            </a:r>
            <a:r>
              <a:rPr lang="en-US" sz="2000" dirty="0" err="1" smtClean="0"/>
              <a:t>thấy</a:t>
            </a:r>
            <a:r>
              <a:rPr lang="en-US" sz="2000" dirty="0" smtClean="0"/>
              <a:t> ở </a:t>
            </a:r>
            <a:r>
              <a:rPr lang="en-US" sz="2000" dirty="0" err="1" smtClean="0"/>
              <a:t>những</a:t>
            </a:r>
            <a:r>
              <a:rPr lang="en-US" sz="2000" dirty="0" smtClean="0"/>
              <a:t>  </a:t>
            </a:r>
            <a:r>
              <a:rPr lang="en-US" sz="2000" dirty="0" err="1" smtClean="0"/>
              <a:t>đâu</a:t>
            </a:r>
            <a:r>
              <a:rPr lang="en-US" sz="2000" dirty="0" smtClean="0"/>
              <a:t> </a:t>
            </a:r>
            <a:r>
              <a:rPr lang="en-US" sz="2000" dirty="0" err="1" smtClean="0"/>
              <a:t>của</a:t>
            </a:r>
            <a:r>
              <a:rPr lang="en-US" sz="2000" dirty="0" smtClean="0"/>
              <a:t> </a:t>
            </a:r>
            <a:r>
              <a:rPr lang="en-US" sz="2000" dirty="0" err="1" smtClean="0"/>
              <a:t>Hải</a:t>
            </a:r>
            <a:r>
              <a:rPr lang="en-US" sz="2000" dirty="0" smtClean="0"/>
              <a:t> </a:t>
            </a:r>
            <a:r>
              <a:rPr lang="en-US" sz="2000" dirty="0" err="1" smtClean="0"/>
              <a:t>Phòng</a:t>
            </a:r>
            <a:r>
              <a:rPr lang="en-US" sz="2000" dirty="0" smtClean="0"/>
              <a:t>?</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87" name="Rectangle 186"/>
          <p:cNvSpPr/>
          <p:nvPr/>
        </p:nvSpPr>
        <p:spPr>
          <a:xfrm>
            <a:off x="45895" y="99958"/>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5</a:t>
            </a:r>
            <a:endParaRPr lang="en-US" sz="1600" dirty="0">
              <a:solidFill>
                <a:schemeClr val="bg1"/>
              </a:solidFill>
            </a:endParaRPr>
          </a:p>
        </p:txBody>
      </p:sp>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564214" y="3204751"/>
            <a:ext cx="2292374" cy="921372"/>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Cát</a:t>
            </a:r>
            <a:r>
              <a:rPr lang="en-US" sz="1600" b="1" dirty="0" smtClean="0"/>
              <a:t> </a:t>
            </a:r>
            <a:r>
              <a:rPr lang="en-US" sz="1600" b="1" dirty="0" err="1" smtClean="0"/>
              <a:t>Bà</a:t>
            </a:r>
            <a:r>
              <a:rPr lang="en-US" sz="1600" b="1" dirty="0" smtClean="0"/>
              <a:t>, </a:t>
            </a:r>
            <a:r>
              <a:rPr lang="en-US" sz="1600" b="1" dirty="0" err="1" smtClean="0"/>
              <a:t>Thủy</a:t>
            </a:r>
            <a:r>
              <a:rPr lang="en-US" sz="1600" b="1" dirty="0" smtClean="0"/>
              <a:t> </a:t>
            </a:r>
            <a:r>
              <a:rPr lang="en-US" sz="1600" b="1" dirty="0" err="1" smtClean="0"/>
              <a:t>Nguyên</a:t>
            </a:r>
            <a:r>
              <a:rPr lang="en-US" sz="1600" b="1" dirty="0" smtClean="0"/>
              <a:t>…</a:t>
            </a:r>
            <a:endParaRPr lang="en-US" sz="1600" b="1" dirty="0"/>
          </a:p>
        </p:txBody>
      </p:sp>
    </p:spTree>
    <p:extLst>
      <p:ext uri="{BB962C8B-B14F-4D97-AF65-F5344CB8AC3E}">
        <p14:creationId xmlns:p14="http://schemas.microsoft.com/office/powerpoint/2010/main" val="24876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left)">
                                      <p:cBhvr>
                                        <p:cTn id="7" dur="1250"/>
                                        <p:tgtEl>
                                          <p:spTgt spid="18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wipe(up)">
                                      <p:cBhvr>
                                        <p:cTn id="10" dur="1250"/>
                                        <p:tgtEl>
                                          <p:spTgt spid="18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1250"/>
                                        <p:tgtEl>
                                          <p:spTgt spid="18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anim calcmode="lin" valueType="num">
                                      <p:cBhvr>
                                        <p:cTn id="16" dur="1250" fill="hold"/>
                                        <p:tgtEl>
                                          <p:spTgt spid="190"/>
                                        </p:tgtEl>
                                        <p:attrNameLst>
                                          <p:attrName>ppt_w</p:attrName>
                                        </p:attrNameLst>
                                      </p:cBhvr>
                                      <p:tavLst>
                                        <p:tav tm="0">
                                          <p:val>
                                            <p:fltVal val="0"/>
                                          </p:val>
                                        </p:tav>
                                        <p:tav tm="100000">
                                          <p:val>
                                            <p:strVal val="#ppt_w"/>
                                          </p:val>
                                        </p:tav>
                                      </p:tavLst>
                                    </p:anim>
                                    <p:anim calcmode="lin" valueType="num">
                                      <p:cBhvr>
                                        <p:cTn id="17" dur="1250" fill="hold"/>
                                        <p:tgtEl>
                                          <p:spTgt spid="190"/>
                                        </p:tgtEl>
                                        <p:attrNameLst>
                                          <p:attrName>ppt_h</p:attrName>
                                        </p:attrNameLst>
                                      </p:cBhvr>
                                      <p:tavLst>
                                        <p:tav tm="0">
                                          <p:val>
                                            <p:fltVal val="0"/>
                                          </p:val>
                                        </p:tav>
                                        <p:tav tm="100000">
                                          <p:val>
                                            <p:strVal val="#ppt_h"/>
                                          </p:val>
                                        </p:tav>
                                      </p:tavLst>
                                    </p:anim>
                                    <p:animEffect transition="in" filter="fade">
                                      <p:cBhvr>
                                        <p:cTn id="18" dur="1250"/>
                                        <p:tgtEl>
                                          <p:spTgt spid="190"/>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2"/>
                                        </p:tgtEl>
                                        <p:attrNameLst>
                                          <p:attrName>style.visibility</p:attrName>
                                        </p:attrNameLst>
                                      </p:cBhvr>
                                      <p:to>
                                        <p:strVal val="visible"/>
                                      </p:to>
                                    </p:set>
                                    <p:anim calcmode="lin" valueType="num">
                                      <p:cBhvr additive="base">
                                        <p:cTn id="22" dur="500" fill="hold"/>
                                        <p:tgtEl>
                                          <p:spTgt spid="192"/>
                                        </p:tgtEl>
                                        <p:attrNameLst>
                                          <p:attrName>ppt_x</p:attrName>
                                        </p:attrNameLst>
                                      </p:cBhvr>
                                      <p:tavLst>
                                        <p:tav tm="0">
                                          <p:val>
                                            <p:strVal val="#ppt_x"/>
                                          </p:val>
                                        </p:tav>
                                        <p:tav tm="100000">
                                          <p:val>
                                            <p:strVal val="#ppt_x"/>
                                          </p:val>
                                        </p:tav>
                                      </p:tavLst>
                                    </p:anim>
                                    <p:anim calcmode="lin" valueType="num">
                                      <p:cBhvr additive="base">
                                        <p:cTn id="23"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P spid="189" grpId="0" animBg="1"/>
      <p:bldP spid="190" grpId="0"/>
      <p:bldP spid="192" grpId="0" animBg="1"/>
      <p:bldP spid="1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p29"/>
          <p:cNvSpPr txBox="1">
            <a:spLocks noGrp="1"/>
          </p:cNvSpPr>
          <p:nvPr>
            <p:ph type="subTitle" idx="1"/>
          </p:nvPr>
        </p:nvSpPr>
        <p:spPr>
          <a:xfrm>
            <a:off x="2072360" y="77144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b="1" u="sng" smtClean="0">
                <a:latin typeface="+mn-lt"/>
              </a:rPr>
              <a:t>1.Dấu tích người nguyên thủy trên vùng đất Hải Phòng</a:t>
            </a:r>
            <a:r>
              <a:rPr lang="en-US" sz="3600" b="1" smtClean="0">
                <a:latin typeface="+mn-lt"/>
              </a:rPr>
              <a:t>:</a:t>
            </a:r>
            <a:endParaRPr lang="en-US" sz="3600" b="1" dirty="0" smtClean="0">
              <a:latin typeface="+mn-lt"/>
            </a:endParaRPr>
          </a:p>
        </p:txBody>
      </p:sp>
      <p:sp>
        <p:nvSpPr>
          <p:cNvPr id="3" name="Oval 2"/>
          <p:cNvSpPr/>
          <p:nvPr/>
        </p:nvSpPr>
        <p:spPr>
          <a:xfrm>
            <a:off x="0" y="4381347"/>
            <a:ext cx="1309421"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73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TotalTime>
  <Words>1744</Words>
  <Application>Microsoft Office PowerPoint</Application>
  <PresentationFormat>On-screen Show (16:9)</PresentationFormat>
  <Paragraphs>223</Paragraphs>
  <Slides>40</Slides>
  <Notes>15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Roboto Slab Regular</vt:lpstr>
      <vt:lpstr>Fira Sans Extra Condensed Medium</vt:lpstr>
      <vt:lpstr>Arial</vt:lpstr>
      <vt:lpstr>Redressed</vt:lpstr>
      <vt:lpstr>Livvic Light</vt:lpstr>
      <vt:lpstr>Calibri</vt:lpstr>
      <vt:lpstr>Livvic</vt:lpstr>
      <vt:lpstr>Roboto</vt:lpstr>
      <vt:lpstr>Times New Roman</vt:lpstr>
      <vt:lpstr>Papyrus History Lesson by Slidesgo</vt:lpstr>
      <vt:lpstr> CHỦ ĐỀ 1 :  VÙNG ĐẤT HẢI PHÒNG TỪ THỜI NGUYÊN THỦY  ĐẾN THẾ KỈ X</vt:lpstr>
      <vt:lpstr>Sự xuất hiện của con người ở vùng đất Hải Phòng thời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40 - 43</vt:lpstr>
      <vt:lpstr>PowerPoint Presentation</vt:lpstr>
      <vt:lpstr>PowerPoint Presentation</vt:lpstr>
      <vt:lpstr>PowerPoint Presentation</vt:lpstr>
      <vt:lpstr>PowerPoint Presentation</vt:lpstr>
      <vt:lpstr>PowerPoint Presentation</vt:lpstr>
      <vt:lpstr>TRÒ CHƠI  TIẾP SỨC</vt:lpstr>
      <vt:lpstr>THANKS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LỊCH SỬ</dc:title>
  <dc:creator>Administrator</dc:creator>
  <cp:lastModifiedBy>DELL</cp:lastModifiedBy>
  <cp:revision>94</cp:revision>
  <cp:lastPrinted>2021-08-27T14:31:12Z</cp:lastPrinted>
  <dcterms:modified xsi:type="dcterms:W3CDTF">2024-09-24T09:07:54Z</dcterms:modified>
</cp:coreProperties>
</file>