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76" r:id="rId2"/>
    <p:sldId id="277" r:id="rId3"/>
    <p:sldId id="257" r:id="rId4"/>
    <p:sldId id="259" r:id="rId5"/>
    <p:sldId id="260" r:id="rId6"/>
    <p:sldId id="282" r:id="rId7"/>
    <p:sldId id="278" r:id="rId8"/>
    <p:sldId id="280" r:id="rId9"/>
    <p:sldId id="261" r:id="rId10"/>
    <p:sldId id="283" r:id="rId11"/>
    <p:sldId id="284" r:id="rId12"/>
    <p:sldId id="281" r:id="rId13"/>
    <p:sldId id="286" r:id="rId14"/>
    <p:sldId id="285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87" r:id="rId24"/>
    <p:sldId id="288" r:id="rId25"/>
    <p:sldId id="290" r:id="rId26"/>
    <p:sldId id="291" r:id="rId27"/>
    <p:sldId id="270" r:id="rId28"/>
    <p:sldId id="273" r:id="rId29"/>
    <p:sldId id="275" r:id="rId30"/>
  </p:sldIdLst>
  <p:sldSz cx="12192000" cy="6858000"/>
  <p:notesSz cx="6858000" cy="9144000"/>
  <p:embeddedFontLs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Impact" panose="020B0806030902050204" pitchFamily="34" charset="0"/>
      <p:regular r:id="rId36"/>
    </p:embeddedFont>
    <p:embeddedFont>
      <p:font typeface="Corsiva" panose="020B0604020202020204" charset="0"/>
      <p:regular r:id="rId37"/>
      <p:bold r:id="rId38"/>
      <p:italic r:id="rId39"/>
      <p:boldItalic r:id="rId40"/>
    </p:embeddedFont>
    <p:embeddedFont>
      <p:font typeface="Arial Black" panose="020B0A04020102020204" pitchFamily="34" charset="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gGXCyzVBvEl9bvBzMf2F4C/em2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55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41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786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6106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41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6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slide" Target="slide7.xml"/><Relationship Id="rId1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slide" Target="slide9.xml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slide" Target="slide8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5.wav"/><Relationship Id="rId11" Type="http://schemas.openxmlformats.org/officeDocument/2006/relationships/slide" Target="slide13.xml"/><Relationship Id="rId5" Type="http://schemas.openxmlformats.org/officeDocument/2006/relationships/audio" Target="../media/audio4.wav"/><Relationship Id="rId15" Type="http://schemas.openxmlformats.org/officeDocument/2006/relationships/slide" Target="slide10.xml"/><Relationship Id="rId10" Type="http://schemas.openxmlformats.org/officeDocument/2006/relationships/audio" Target="../media/audio9.wav"/><Relationship Id="rId19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11785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981200"/>
            <a:ext cx="9287753" cy="177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10927610" y="5658967"/>
            <a:ext cx="1061190" cy="10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978843" y="854668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57884" y="84638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10669" y="74374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08127" y="1492889"/>
            <a:ext cx="11374985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My brother is fond of ___________ with his friends. On Sundays, he usually plays football, goes swimming, or plays badminton with them. </a:t>
            </a:r>
            <a:endParaRPr dirty="0"/>
          </a:p>
        </p:txBody>
      </p:sp>
      <p:sp>
        <p:nvSpPr>
          <p:cNvPr id="187" name="Google Shape;187;p6"/>
          <p:cNvSpPr txBox="1"/>
          <p:nvPr/>
        </p:nvSpPr>
        <p:spPr>
          <a:xfrm>
            <a:off x="4682257" y="1600683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playing sport</a:t>
            </a:r>
            <a:endParaRPr sz="32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3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978843" y="854668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57884" y="84638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10669" y="74374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08127" y="1492889"/>
            <a:ext cx="11374985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Tom spends one hour on the Internet almost every day. He is keen on ____________. </a:t>
            </a:r>
            <a:endParaRPr dirty="0"/>
          </a:p>
        </p:txBody>
      </p:sp>
      <p:sp>
        <p:nvSpPr>
          <p:cNvPr id="188" name="Google Shape;188;p6"/>
          <p:cNvSpPr txBox="1"/>
          <p:nvPr/>
        </p:nvSpPr>
        <p:spPr>
          <a:xfrm>
            <a:off x="2208391" y="2139180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surfing the net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4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7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buClrTx/>
              <a:defRPr/>
            </a:pPr>
            <a:r>
              <a:rPr lang="en-US" sz="8000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4" y="5869089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67" b="1" dirty="0">
                <a:solidFill>
                  <a:srgbClr val="FF0000"/>
                </a:solidFill>
              </a:rPr>
              <a:t>you get 2 plus points</a:t>
            </a:r>
            <a:endParaRPr lang="en-US" sz="1867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11184767" y="6391334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9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buClrTx/>
              <a:defRPr/>
            </a:pPr>
            <a:r>
              <a:rPr lang="en-US" sz="8000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4" y="5869089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67" b="1" dirty="0">
                <a:solidFill>
                  <a:srgbClr val="FF0000"/>
                </a:solidFill>
              </a:rPr>
              <a:t>you get 2 plus points</a:t>
            </a:r>
            <a:endParaRPr lang="en-US" sz="1867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11068549" y="6391334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2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925288" y="582115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04329" y="57383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457114" y="47119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457114" y="1491919"/>
            <a:ext cx="11374985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___________ online for about 30 minutes a day. She thinks puzzles are good for the brain. </a:t>
            </a:r>
          </a:p>
          <a:p>
            <a:pPr lvl="0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My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leisure activity is ________. I can make many things myself, such as paper flowers and bracelets.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_______________ is a popular way for teens to spend their free time. Many of them send messages to each other every day. </a:t>
            </a:r>
            <a:endParaRPr sz="24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brother is fond of ___________ with his friends. On Sundays, he usually plays football, goes swimming, or plays badminton with them. </a:t>
            </a:r>
            <a:endParaRPr sz="24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Tom spends one hour on the Internet almost every day. He is keen on ____________. </a:t>
            </a:r>
            <a:endParaRPr sz="2400" dirty="0"/>
          </a:p>
        </p:txBody>
      </p:sp>
      <p:sp>
        <p:nvSpPr>
          <p:cNvPr id="186" name="Google Shape;186;p6"/>
          <p:cNvSpPr txBox="1"/>
          <p:nvPr/>
        </p:nvSpPr>
        <p:spPr>
          <a:xfrm>
            <a:off x="854149" y="2918506"/>
            <a:ext cx="32658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Messaging friends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3546544" y="3836428"/>
            <a:ext cx="2702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playing sport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9489784" y="4734895"/>
            <a:ext cx="2702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surfing the net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14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Google Shape;170;p5"/>
          <p:cNvSpPr txBox="1"/>
          <p:nvPr/>
        </p:nvSpPr>
        <p:spPr>
          <a:xfrm>
            <a:off x="2024080" y="1491688"/>
            <a:ext cx="284438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puzzles 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71;p5"/>
          <p:cNvSpPr txBox="1"/>
          <p:nvPr/>
        </p:nvSpPr>
        <p:spPr>
          <a:xfrm>
            <a:off x="4593225" y="2192641"/>
            <a:ext cx="18941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DIY 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6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/>
          <p:nvPr/>
        </p:nvSpPr>
        <p:spPr>
          <a:xfrm>
            <a:off x="507415" y="35667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1080515" y="340346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560201" y="25403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389791" y="1192519"/>
            <a:ext cx="1023954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/ crazy about / play / computer / games.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/ interested / play / badminton / after school?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/ not fond / make models / because / I / not patient.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507415" y="1701896"/>
            <a:ext cx="88030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cousin is crazy about playing computer games.</a:t>
            </a:r>
            <a:endParaRPr dirty="0"/>
          </a:p>
        </p:txBody>
      </p:sp>
      <p:sp>
        <p:nvSpPr>
          <p:cNvPr id="204" name="Google Shape;204;p7"/>
          <p:cNvSpPr txBox="1"/>
          <p:nvPr/>
        </p:nvSpPr>
        <p:spPr>
          <a:xfrm>
            <a:off x="537137" y="3138078"/>
            <a:ext cx="100922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Are they interested in playing badminton after school?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507415" y="4645971"/>
            <a:ext cx="938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I’m not fond of making models because I’m not patient.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/>
          <p:nvPr/>
        </p:nvSpPr>
        <p:spPr>
          <a:xfrm>
            <a:off x="643603" y="47340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216703" y="457078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696389" y="37076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865388" y="1218150"/>
            <a:ext cx="101727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why / you / not into / cook?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because / often / burn / myself.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friends / keen / do judo / and / they / go / judo club / 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Sunday.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865388" y="1697413"/>
            <a:ext cx="52841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Why are you not into cooking?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65388" y="2688887"/>
            <a:ext cx="57946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Because I often burn myself.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865388" y="4665247"/>
            <a:ext cx="101431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friends are keen on doing judo, so they go to the judo club every Sunday.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/>
          <p:nvPr/>
        </p:nvSpPr>
        <p:spPr>
          <a:xfrm>
            <a:off x="1131589" y="1271476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each blank with the correct form(s) of the verb in brackets.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576198" y="128124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628983" y="117860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302823" y="1942247"/>
            <a:ext cx="118891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 Tom enjoy (cycle) _________ in the park with his friends?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 teenagers don’t like (read) ______________ comic books.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 detests (play) _________ sport because it’s tiring.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Ann love (chat) ______________ with each other in their free time.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 Nam and Mark prefer (do) ___________ at the weekend? </a:t>
            </a:r>
            <a:endParaRPr dirty="0"/>
          </a:p>
        </p:txBody>
      </p:sp>
      <p:sp>
        <p:nvSpPr>
          <p:cNvPr id="237" name="Google Shape;237;p9"/>
          <p:cNvSpPr txBox="1"/>
          <p:nvPr/>
        </p:nvSpPr>
        <p:spPr>
          <a:xfrm>
            <a:off x="4355994" y="2117689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cycling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6182739" y="2838280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reading / to read 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3535335" y="3569224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4900557" y="4286949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chatting / to chat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6472654" y="5753202"/>
            <a:ext cx="25907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/ to do</a:t>
            </a:r>
            <a:endParaRPr>
              <a:solidFill>
                <a:srgbClr val="C00000"/>
              </a:solidFill>
            </a:endParaRPr>
          </a:p>
        </p:txBody>
      </p:sp>
      <p:grpSp>
        <p:nvGrpSpPr>
          <p:cNvPr id="21" name="Google Shape;247;p1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Google Shape;248;p10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9;p10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50;p10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4;p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*GRAMMAR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/>
          <p:nvPr/>
        </p:nvSpPr>
        <p:spPr>
          <a:xfrm>
            <a:off x="1074439" y="345566"/>
            <a:ext cx="106105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576198" y="4252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628983" y="32257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00" y="1699609"/>
            <a:ext cx="3281628" cy="312811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6" name="Google Shape;256;p10"/>
          <p:cNvSpPr txBox="1"/>
          <p:nvPr/>
        </p:nvSpPr>
        <p:spPr>
          <a:xfrm>
            <a:off x="4493304" y="1972566"/>
            <a:ext cx="706521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 is my best friend. She usually has free time at the weekend. She adores 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(1. ride) </a:t>
            </a:r>
            <a:r>
              <a:rPr lang="en-US" sz="3200" dirty="0">
                <a:solidFill>
                  <a:srgbClr val="FF3F3F"/>
                </a:solidFill>
                <a:latin typeface="Calibri"/>
                <a:ea typeface="Calibri"/>
                <a:cs typeface="Calibri"/>
                <a:sym typeface="Calibri"/>
              </a:rPr>
              <a:t>riding a horse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riding club.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"/>
          <p:cNvSpPr txBox="1"/>
          <p:nvPr/>
        </p:nvSpPr>
        <p:spPr>
          <a:xfrm>
            <a:off x="996618" y="419539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498377" y="4738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551162" y="37120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498377" y="1427955"/>
            <a:ext cx="92711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Sometimes, she likes (2. read) ___________________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(3. message) _____________________________.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1" descr="Premium Photo | Girl reading book in studio and smiling"/>
          <p:cNvPicPr preferRelativeResize="0"/>
          <p:nvPr/>
        </p:nvPicPr>
        <p:blipFill rotWithShape="1">
          <a:blip r:embed="rId3">
            <a:alphaModFix/>
          </a:blip>
          <a:srcRect r="26128"/>
          <a:stretch/>
        </p:blipFill>
        <p:spPr>
          <a:xfrm>
            <a:off x="9618961" y="1427955"/>
            <a:ext cx="2455808" cy="252272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11" descr="A Brief History of Text Messaging - Tech"/>
          <p:cNvPicPr preferRelativeResize="0"/>
          <p:nvPr/>
        </p:nvPicPr>
        <p:blipFill rotWithShape="1">
          <a:blip r:embed="rId4">
            <a:alphaModFix/>
          </a:blip>
          <a:srcRect l="13750" r="14375"/>
          <a:stretch/>
        </p:blipFill>
        <p:spPr>
          <a:xfrm>
            <a:off x="1758091" y="3638096"/>
            <a:ext cx="3504573" cy="254869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3" name="Google Shape;273;p11"/>
          <p:cNvSpPr txBox="1"/>
          <p:nvPr/>
        </p:nvSpPr>
        <p:spPr>
          <a:xfrm>
            <a:off x="5538998" y="1628010"/>
            <a:ext cx="46866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reading / to read books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3158063" y="2355854"/>
            <a:ext cx="61367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messaging / to message her friends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9931" y="815284"/>
            <a:ext cx="7315201" cy="29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Write down some </a:t>
            </a:r>
            <a:r>
              <a:rPr lang="en-US" altLang="en-US" sz="2100" b="1" dirty="0">
                <a:solidFill>
                  <a:srgbClr val="202124"/>
                </a:solidFill>
                <a:latin typeface="inherit"/>
              </a:rPr>
              <a:t>verbs </a:t>
            </a:r>
            <a:r>
              <a:rPr lang="en-US" altLang="en-US" sz="2100" b="1" dirty="0" smtClean="0">
                <a:solidFill>
                  <a:srgbClr val="202124"/>
                </a:solidFill>
                <a:latin typeface="inherit"/>
              </a:rPr>
              <a:t>or phrases of </a:t>
            </a: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liking</a:t>
            </a:r>
            <a:r>
              <a:rPr kumimoji="0" lang="en-US" altLang="en-US" sz="2100" b="1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and disliking</a:t>
            </a: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26085" y="126460"/>
            <a:ext cx="2363821" cy="6128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Work in 2 groups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9931" y="6290686"/>
            <a:ext cx="6675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The group with more words and faster wins the game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29196"/>
              </p:ext>
            </p:extLst>
          </p:nvPr>
        </p:nvGraphicFramePr>
        <p:xfrm>
          <a:off x="2586476" y="1561377"/>
          <a:ext cx="8128000" cy="4302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56900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32603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Group</a:t>
                      </a:r>
                      <a:r>
                        <a:rPr lang="en-US" sz="1800" b="1" baseline="0" dirty="0" smtClean="0"/>
                        <a:t> 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 Group B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734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39848"/>
                  </a:ext>
                </a:extLst>
              </a:tr>
            </a:tbl>
          </a:graphicData>
        </a:graphic>
      </p:graphicFrame>
      <p:pic>
        <p:nvPicPr>
          <p:cNvPr id="10" name="Picture 9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159092" y="-213152"/>
            <a:ext cx="1863595" cy="15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7082" y="107005"/>
            <a:ext cx="224810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 minutes to start</a:t>
            </a:r>
          </a:p>
        </p:txBody>
      </p:sp>
      <p:pic>
        <p:nvPicPr>
          <p:cNvPr id="13" name="Đồng hồ đếm ngược 2 phút có tiế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4" y="531320"/>
            <a:ext cx="2216759" cy="1073744"/>
          </a:xfrm>
          <a:prstGeom prst="rect">
            <a:avLst/>
          </a:prstGeom>
        </p:spPr>
      </p:pic>
      <p:sp>
        <p:nvSpPr>
          <p:cNvPr id="15" name="Flowchart: Alternate Process 14"/>
          <p:cNvSpPr/>
          <p:nvPr/>
        </p:nvSpPr>
        <p:spPr>
          <a:xfrm>
            <a:off x="3447376" y="2109083"/>
            <a:ext cx="2749143" cy="355537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en-VN" sz="2400" b="1" kern="1200" dirty="0" smtClean="0">
                <a:solidFill>
                  <a:schemeClr val="tx1"/>
                </a:solidFill>
                <a:latin typeface="Calibri" panose="020F0502020204030204"/>
              </a:rPr>
              <a:t>love</a:t>
            </a:r>
            <a:r>
              <a:rPr lang="en-VN" sz="2400" b="1" kern="1200" dirty="0">
                <a:solidFill>
                  <a:schemeClr val="tx1"/>
                </a:solidFill>
                <a:latin typeface="Calibri" panose="020F0502020204030204"/>
              </a:rPr>
              <a:t>	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en-VN" sz="2400" b="1" kern="1200" dirty="0" smtClean="0">
                <a:solidFill>
                  <a:schemeClr val="tx1"/>
                </a:solidFill>
                <a:latin typeface="Calibri" panose="020F0502020204030204"/>
              </a:rPr>
              <a:t>like</a:t>
            </a:r>
            <a:r>
              <a:rPr lang="en-VN" sz="2400" b="1" kern="1200" dirty="0">
                <a:solidFill>
                  <a:schemeClr val="tx1"/>
                </a:solidFill>
                <a:latin typeface="Calibri" panose="020F0502020204030204"/>
              </a:rPr>
              <a:t>	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en-VN" sz="2400" b="1" kern="1200" dirty="0" smtClean="0">
                <a:solidFill>
                  <a:schemeClr val="tx1"/>
                </a:solidFill>
                <a:latin typeface="Calibri" panose="020F0502020204030204"/>
              </a:rPr>
              <a:t>detest</a:t>
            </a:r>
            <a:r>
              <a:rPr lang="en-VN" sz="2400" b="1" kern="1200" dirty="0">
                <a:solidFill>
                  <a:schemeClr val="tx1"/>
                </a:solidFill>
                <a:latin typeface="Calibri" panose="020F0502020204030204"/>
              </a:rPr>
              <a:t>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en-VN" sz="2400" b="1" kern="1200" dirty="0" smtClean="0">
                <a:solidFill>
                  <a:schemeClr val="tx1"/>
                </a:solidFill>
                <a:latin typeface="Calibri" panose="020F0502020204030204"/>
              </a:rPr>
              <a:t>fancy</a:t>
            </a:r>
            <a:endParaRPr lang="en-VN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en-VN" sz="2400" b="1" kern="1200" dirty="0" smtClean="0">
                <a:solidFill>
                  <a:schemeClr val="tx1"/>
                </a:solidFill>
                <a:latin typeface="Calibri" panose="020F0502020204030204"/>
              </a:rPr>
              <a:t>dislike</a:t>
            </a:r>
            <a:r>
              <a:rPr lang="en-VN" sz="2400" b="1" kern="1200" dirty="0">
                <a:solidFill>
                  <a:schemeClr val="tx1"/>
                </a:solidFill>
                <a:latin typeface="Calibri" panose="020F0502020204030204"/>
              </a:rPr>
              <a:t>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en-VN" sz="2400" b="1" kern="1200" dirty="0" smtClean="0">
                <a:solidFill>
                  <a:schemeClr val="tx1"/>
                </a:solidFill>
                <a:latin typeface="Calibri" panose="020F0502020204030204"/>
              </a:rPr>
              <a:t>enjoy</a:t>
            </a:r>
            <a:r>
              <a:rPr lang="en-VN" sz="2400" b="1" kern="1200" dirty="0">
                <a:solidFill>
                  <a:schemeClr val="tx1"/>
                </a:solidFill>
                <a:latin typeface="Calibri" panose="020F0502020204030204"/>
              </a:rPr>
              <a:t>	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en-VN" sz="2400" b="1" kern="1200" dirty="0" smtClean="0">
                <a:solidFill>
                  <a:schemeClr val="tx1"/>
                </a:solidFill>
                <a:latin typeface="Calibri" panose="020F0502020204030204"/>
              </a:rPr>
              <a:t>hate</a:t>
            </a:r>
            <a:r>
              <a:rPr lang="en-VN" sz="2400" b="1" kern="1200" dirty="0">
                <a:solidFill>
                  <a:schemeClr val="tx1"/>
                </a:solidFill>
                <a:latin typeface="Calibri" panose="020F0502020204030204"/>
              </a:rPr>
              <a:t>	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p</a:t>
            </a:r>
            <a:r>
              <a:rPr lang="en-VN" sz="2400" b="1" kern="1200" dirty="0">
                <a:solidFill>
                  <a:schemeClr val="tx1"/>
                </a:solidFill>
                <a:latin typeface="Calibri" panose="020F0502020204030204"/>
              </a:rPr>
              <a:t>refer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don’t like</a:t>
            </a:r>
            <a:endParaRPr lang="en-VN" sz="2400" b="1" kern="1200" dirty="0">
              <a:solidFill>
                <a:schemeClr val="bg1"/>
              </a:solidFill>
              <a:latin typeface="Calibri" panose="020F0502020204030204"/>
            </a:endParaRPr>
          </a:p>
          <a:p>
            <a:pPr algn="ctr"/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856903"/>
              </p:ext>
            </p:extLst>
          </p:nvPr>
        </p:nvGraphicFramePr>
        <p:xfrm>
          <a:off x="6570151" y="2224459"/>
          <a:ext cx="3137525" cy="3324620"/>
        </p:xfrm>
        <a:graphic>
          <a:graphicData uri="http://schemas.openxmlformats.org/drawingml/2006/table">
            <a:tbl>
              <a:tblPr firstRow="1" bandRow="1"/>
              <a:tblGrid>
                <a:gridCol w="3137525">
                  <a:extLst>
                    <a:ext uri="{9D8B030D-6E8A-4147-A177-3AD203B41FA5}">
                      <a16:colId xmlns:a16="http://schemas.microsoft.com/office/drawing/2014/main" val="2208167963"/>
                    </a:ext>
                  </a:extLst>
                </a:gridCol>
              </a:tblGrid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be interested in </a:t>
                      </a:r>
                      <a:endParaRPr lang="vi-VN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254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026555"/>
                  </a:ext>
                </a:extLst>
              </a:tr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fond of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254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83888"/>
                  </a:ext>
                </a:extLst>
              </a:tr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keen on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93902"/>
                  </a:ext>
                </a:extLst>
              </a:tr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crazy about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409788"/>
                  </a:ext>
                </a:extLst>
              </a:tr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be into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8468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19014" y="1212305"/>
            <a:ext cx="402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Suggested answers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7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4" grpId="0" animBg="1"/>
      <p:bldP spid="8" grpId="0"/>
      <p:bldP spid="15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 txBox="1"/>
          <p:nvPr/>
        </p:nvSpPr>
        <p:spPr>
          <a:xfrm>
            <a:off x="762879" y="345708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264638" y="40001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317423" y="29737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0" y="1428516"/>
            <a:ext cx="97019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also loves (4. make) __________________________ and (5. knit) ______________.</a:t>
            </a:r>
            <a:endParaRPr/>
          </a:p>
        </p:txBody>
      </p:sp>
      <p:pic>
        <p:nvPicPr>
          <p:cNvPr id="289" name="Google Shape;289;p12" descr="Easy Paper Daisy Craft - Our Kid Things"/>
          <p:cNvPicPr preferRelativeResize="0"/>
          <p:nvPr/>
        </p:nvPicPr>
        <p:blipFill rotWithShape="1">
          <a:blip r:embed="rId3">
            <a:alphaModFix/>
          </a:blip>
          <a:srcRect t="12267" b="12221"/>
          <a:stretch/>
        </p:blipFill>
        <p:spPr>
          <a:xfrm>
            <a:off x="9401404" y="1195755"/>
            <a:ext cx="2418338" cy="27197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12"/>
          <p:cNvSpPr txBox="1"/>
          <p:nvPr/>
        </p:nvSpPr>
        <p:spPr>
          <a:xfrm>
            <a:off x="3982887" y="1595739"/>
            <a:ext cx="59287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making / to make paper flowers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91" name="Google Shape;291;p12"/>
          <p:cNvSpPr txBox="1"/>
          <p:nvPr/>
        </p:nvSpPr>
        <p:spPr>
          <a:xfrm>
            <a:off x="2109970" y="2347737"/>
            <a:ext cx="3135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knitting / to knit</a:t>
            </a:r>
            <a:endParaRPr>
              <a:solidFill>
                <a:srgbClr val="C00000"/>
              </a:solidFill>
            </a:endParaRPr>
          </a:p>
        </p:txBody>
      </p:sp>
      <p:pic>
        <p:nvPicPr>
          <p:cNvPr id="292" name="Google Shape;292;p12" descr="256,144 Hand Knitting Images, Stock Photos &amp; Vectors | Shutterstock"/>
          <p:cNvPicPr preferRelativeResize="0"/>
          <p:nvPr/>
        </p:nvPicPr>
        <p:blipFill rotWithShape="1">
          <a:blip r:embed="rId4">
            <a:alphaModFix/>
          </a:blip>
          <a:srcRect b="6651"/>
          <a:stretch/>
        </p:blipFill>
        <p:spPr>
          <a:xfrm>
            <a:off x="2394461" y="3165399"/>
            <a:ext cx="3631861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"/>
          <p:cNvSpPr txBox="1"/>
          <p:nvPr/>
        </p:nvSpPr>
        <p:spPr>
          <a:xfrm>
            <a:off x="1074439" y="474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76198" y="528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628983" y="426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06" name="Google Shape;306;p13"/>
          <p:cNvSpPr txBox="1"/>
          <p:nvPr/>
        </p:nvSpPr>
        <p:spPr>
          <a:xfrm>
            <a:off x="5324613" y="1713567"/>
            <a:ext cx="668768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one thing she doesn’t like doing in her free time. She dislikes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(6. play) _______________.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6716557" y="3371734"/>
            <a:ext cx="37585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playing badminton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308" name="Google Shape;308;p13" descr="One Caucasian Young Teenager Girl Woman Playing Badminton Player Isolated  On White Background Stock Photo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725" y="1706244"/>
            <a:ext cx="3636804" cy="24221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4"/>
          <p:cNvGrpSpPr/>
          <p:nvPr/>
        </p:nvGrpSpPr>
        <p:grpSpPr>
          <a:xfrm>
            <a:off x="0" y="1905"/>
            <a:ext cx="12192000" cy="1083309"/>
            <a:chOff x="0" y="-3"/>
            <a:chExt cx="12192000" cy="1083309"/>
          </a:xfrm>
        </p:grpSpPr>
        <p:sp>
          <p:nvSpPr>
            <p:cNvPr id="315" name="Google Shape;315;p1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4"/>
          <p:cNvSpPr txBox="1"/>
          <p:nvPr/>
        </p:nvSpPr>
        <p:spPr>
          <a:xfrm>
            <a:off x="2157010" y="1335596"/>
            <a:ext cx="74973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488972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sp>
        <p:nvSpPr>
          <p:cNvPr id="320" name="Google Shape;320;p14"/>
          <p:cNvSpPr txBox="1"/>
          <p:nvPr/>
        </p:nvSpPr>
        <p:spPr>
          <a:xfrm>
            <a:off x="320014" y="2166593"/>
            <a:ext cx="749738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Interview some students from your class or from other classes.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Collect the answers.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Report your group’s findings to your class   based on the following guiding questions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0910" y="2262996"/>
            <a:ext cx="3769675" cy="233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515" y="1167319"/>
            <a:ext cx="9633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OpenSans"/>
              </a:rPr>
              <a:t>1</a:t>
            </a:r>
            <a:r>
              <a:rPr lang="vi-VN" sz="2800" b="1" dirty="0">
                <a:latin typeface="OpenSans"/>
              </a:rPr>
              <a:t>. Interview some students from your class or from other classes. Use the questions below</a:t>
            </a:r>
            <a:r>
              <a:rPr lang="vi-VN" sz="2800" b="1" dirty="0" smtClean="0">
                <a:latin typeface="OpenSans"/>
              </a:rPr>
              <a:t>.</a:t>
            </a:r>
            <a:endParaRPr lang="vi-VN" sz="2800" dirty="0">
              <a:latin typeface="OpenSans"/>
            </a:endParaRPr>
          </a:p>
        </p:txBody>
      </p:sp>
      <p:sp>
        <p:nvSpPr>
          <p:cNvPr id="9" name="Google Shape;318;p14"/>
          <p:cNvSpPr txBox="1"/>
          <p:nvPr/>
        </p:nvSpPr>
        <p:spPr>
          <a:xfrm>
            <a:off x="3567521" y="152510"/>
            <a:ext cx="749738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" name="Google Shape;319;p14"/>
          <p:cNvSpPr txBox="1"/>
          <p:nvPr/>
        </p:nvSpPr>
        <p:spPr>
          <a:xfrm>
            <a:off x="333330" y="120116"/>
            <a:ext cx="30518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pic>
        <p:nvPicPr>
          <p:cNvPr id="11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375" y="983507"/>
            <a:ext cx="2580942" cy="188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-1728" t="28043" r="1728" b="6557"/>
          <a:stretch/>
        </p:blipFill>
        <p:spPr>
          <a:xfrm>
            <a:off x="8988358" y="2870673"/>
            <a:ext cx="3112851" cy="26391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4420" y="2373549"/>
            <a:ext cx="8479930" cy="341632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1. When do you have free time?</a:t>
            </a:r>
          </a:p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2. What do you like doing with your family in your free time?</a:t>
            </a:r>
          </a:p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3. What do you like doing with your friends in your free time?</a:t>
            </a:r>
          </a:p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4. What leisure activities do you like doing on your own?</a:t>
            </a:r>
          </a:p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5. What leisure activities would you like to try in the future?</a:t>
            </a:r>
          </a:p>
          <a:p>
            <a:pPr lvl="0">
              <a:lnSpc>
                <a:spcPct val="150000"/>
              </a:lnSpc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87509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4995" y="1327427"/>
            <a:ext cx="8187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2. </a:t>
            </a:r>
            <a:r>
              <a:rPr lang="en-US" sz="2800" b="1" dirty="0"/>
              <a:t>Collect the answers. Use the table below.</a:t>
            </a:r>
          </a:p>
          <a:p>
            <a:endParaRPr lang="en-US" sz="2800" b="1" dirty="0"/>
          </a:p>
        </p:txBody>
      </p:sp>
      <p:sp>
        <p:nvSpPr>
          <p:cNvPr id="5" name="Google Shape;318;p14"/>
          <p:cNvSpPr txBox="1"/>
          <p:nvPr/>
        </p:nvSpPr>
        <p:spPr>
          <a:xfrm>
            <a:off x="3567521" y="152510"/>
            <a:ext cx="749738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6" name="Google Shape;319;p14"/>
          <p:cNvSpPr txBox="1"/>
          <p:nvPr/>
        </p:nvSpPr>
        <p:spPr>
          <a:xfrm>
            <a:off x="333330" y="120116"/>
            <a:ext cx="30518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pic>
        <p:nvPicPr>
          <p:cNvPr id="7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375" y="983507"/>
            <a:ext cx="2580942" cy="188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1728" t="28043" r="1728" b="6557"/>
          <a:stretch/>
        </p:blipFill>
        <p:spPr>
          <a:xfrm>
            <a:off x="8988358" y="2870673"/>
            <a:ext cx="3112851" cy="2639185"/>
          </a:xfrm>
          <a:prstGeom prst="rect">
            <a:avLst/>
          </a:prstGeom>
        </p:spPr>
      </p:pic>
      <p:pic>
        <p:nvPicPr>
          <p:cNvPr id="2052" name="Picture 4" descr="Tiếng Anh 8 Unit 1 Project (trang 17) | Tiếng Anh 8 Global Succes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8" y="2281534"/>
            <a:ext cx="8443608" cy="29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8;p14"/>
          <p:cNvSpPr txBox="1"/>
          <p:nvPr/>
        </p:nvSpPr>
        <p:spPr>
          <a:xfrm>
            <a:off x="3567521" y="152510"/>
            <a:ext cx="749738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6" name="Google Shape;319;p14"/>
          <p:cNvSpPr txBox="1"/>
          <p:nvPr/>
        </p:nvSpPr>
        <p:spPr>
          <a:xfrm>
            <a:off x="333330" y="120116"/>
            <a:ext cx="30518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459790" y="2120061"/>
            <a:ext cx="11184220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OpenSans"/>
              </a:rPr>
              <a:t>1. How many students did you interview?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OpenSans"/>
              </a:rPr>
              <a:t>2</a:t>
            </a:r>
            <a:r>
              <a:rPr lang="vi-VN" sz="2400" dirty="0">
                <a:latin typeface="OpenSans"/>
              </a:rPr>
              <a:t>. When do the students have free time?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OpenSans"/>
              </a:rPr>
              <a:t>3</a:t>
            </a:r>
            <a:r>
              <a:rPr lang="vi-VN" sz="2400" dirty="0">
                <a:latin typeface="OpenSans"/>
              </a:rPr>
              <a:t>. What are the most popular activities they do with their family?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OpenSans"/>
              </a:rPr>
              <a:t>4</a:t>
            </a:r>
            <a:r>
              <a:rPr lang="vi-VN" sz="2400" dirty="0">
                <a:latin typeface="OpenSans"/>
              </a:rPr>
              <a:t>. What are the most popular activities they do with their friends?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OpenSans"/>
              </a:rPr>
              <a:t>5</a:t>
            </a:r>
            <a:r>
              <a:rPr lang="vi-VN" sz="2400" dirty="0">
                <a:latin typeface="OpenSans"/>
              </a:rPr>
              <a:t>. What are the most popular activities they do on their own?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OpenSans"/>
              </a:rPr>
              <a:t>6</a:t>
            </a:r>
            <a:r>
              <a:rPr lang="vi-VN" sz="2400" dirty="0">
                <a:latin typeface="OpenSans"/>
              </a:rPr>
              <a:t>. What leisure activities would they like to try in the future</a:t>
            </a:r>
            <a:r>
              <a:rPr lang="vi-VN" sz="2400" dirty="0" smtClean="0">
                <a:latin typeface="OpenSans"/>
              </a:rPr>
              <a:t>?</a:t>
            </a:r>
            <a:r>
              <a:rPr lang="vi-VN" sz="2400" dirty="0">
                <a:latin typeface="OpenSans"/>
              </a:rPr>
              <a:t/>
            </a:r>
            <a:br>
              <a:rPr lang="vi-VN" sz="2400" dirty="0">
                <a:latin typeface="OpenSans"/>
              </a:rPr>
            </a:b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19521" y="1121432"/>
            <a:ext cx="10813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OpenSans"/>
              </a:rPr>
              <a:t>3. </a:t>
            </a:r>
            <a:r>
              <a:rPr lang="en-US" sz="2400" b="1" dirty="0">
                <a:latin typeface="OpenSans"/>
              </a:rPr>
              <a:t>Report your group’s findings to your class based on the following guiding questions</a:t>
            </a:r>
            <a:r>
              <a:rPr lang="en-US" sz="2400" b="1" dirty="0" smtClean="0">
                <a:latin typeface="OpenSans"/>
              </a:rPr>
              <a:t>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463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8;p14"/>
          <p:cNvSpPr txBox="1"/>
          <p:nvPr/>
        </p:nvSpPr>
        <p:spPr>
          <a:xfrm>
            <a:off x="3567521" y="152510"/>
            <a:ext cx="749738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6" name="Google Shape;319;p14"/>
          <p:cNvSpPr txBox="1"/>
          <p:nvPr/>
        </p:nvSpPr>
        <p:spPr>
          <a:xfrm>
            <a:off x="333330" y="120116"/>
            <a:ext cx="30518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333330" y="2307414"/>
            <a:ext cx="107782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C00000"/>
                </a:solidFill>
              </a:rPr>
              <a:t>1. </a:t>
            </a:r>
            <a:r>
              <a:rPr lang="vi-VN" sz="2000" i="1" dirty="0">
                <a:solidFill>
                  <a:srgbClr val="0070C0"/>
                </a:solidFill>
              </a:rPr>
              <a:t>We interviewed four students</a:t>
            </a:r>
            <a:r>
              <a:rPr lang="vi-VN" sz="2000" i="1" dirty="0" smtClean="0">
                <a:solidFill>
                  <a:srgbClr val="0070C0"/>
                </a:solidFill>
              </a:rPr>
              <a:t>.</a:t>
            </a:r>
            <a:endParaRPr lang="vi-VN" sz="20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2. </a:t>
            </a:r>
            <a:r>
              <a:rPr lang="vi-VN" sz="2000" i="1" dirty="0">
                <a:solidFill>
                  <a:srgbClr val="0070C0"/>
                </a:solidFill>
              </a:rPr>
              <a:t>The students have free time at the weekend, finish all their homework, on holiday, </a:t>
            </a:r>
            <a:r>
              <a:rPr lang="vi-VN" sz="2000" i="1" dirty="0" smtClean="0">
                <a:solidFill>
                  <a:srgbClr val="0070C0"/>
                </a:solidFill>
              </a:rPr>
              <a:t>...</a:t>
            </a:r>
            <a:endParaRPr lang="vi-VN" sz="20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3. </a:t>
            </a:r>
            <a:r>
              <a:rPr lang="vi-VN" sz="2000" i="1" dirty="0">
                <a:solidFill>
                  <a:srgbClr val="0070C0"/>
                </a:solidFill>
              </a:rPr>
              <a:t>The most popular activities they do with their family: cooking, watch TV shows, go for a walk, go for a bike ride, </a:t>
            </a:r>
            <a:r>
              <a:rPr lang="vi-VN" sz="2000" i="1" dirty="0" smtClean="0">
                <a:solidFill>
                  <a:srgbClr val="0070C0"/>
                </a:solidFill>
              </a:rPr>
              <a:t>...</a:t>
            </a:r>
            <a:endParaRPr lang="vi-VN" sz="20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4. </a:t>
            </a:r>
            <a:r>
              <a:rPr lang="vi-VN" sz="2000" i="1" dirty="0">
                <a:solidFill>
                  <a:srgbClr val="0070C0"/>
                </a:solidFill>
              </a:rPr>
              <a:t>The most popular they do with their friends: play video games, play sport, go swimming, </a:t>
            </a:r>
            <a:r>
              <a:rPr lang="vi-VN" sz="2000" i="1" dirty="0" smtClean="0">
                <a:solidFill>
                  <a:srgbClr val="0070C0"/>
                </a:solidFill>
              </a:rPr>
              <a:t>...</a:t>
            </a:r>
            <a:endParaRPr lang="vi-VN" sz="20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5. </a:t>
            </a:r>
            <a:r>
              <a:rPr lang="vi-VN" sz="2000" i="1" dirty="0">
                <a:solidFill>
                  <a:srgbClr val="0070C0"/>
                </a:solidFill>
              </a:rPr>
              <a:t>The most popular activities they do on their own: surf the net, message friends, do DIY, </a:t>
            </a:r>
            <a:r>
              <a:rPr lang="vi-VN" sz="2000" i="1" dirty="0" smtClean="0">
                <a:solidFill>
                  <a:srgbClr val="0070C0"/>
                </a:solidFill>
              </a:rPr>
              <a:t>...</a:t>
            </a:r>
            <a:endParaRPr lang="vi-VN" sz="20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6. </a:t>
            </a:r>
            <a:r>
              <a:rPr lang="vi-VN" sz="2000" i="1" dirty="0">
                <a:solidFill>
                  <a:srgbClr val="0070C0"/>
                </a:solidFill>
              </a:rPr>
              <a:t>Leisure activites they would like to try in the future are: go skateboarding, go to the cinema, join volunteer project, ...</a:t>
            </a:r>
          </a:p>
          <a:p>
            <a:pPr>
              <a:lnSpc>
                <a:spcPct val="150000"/>
              </a:lnSpc>
            </a:pPr>
            <a:endParaRPr lang="vi-VN" sz="2000" i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521" y="1121432"/>
            <a:ext cx="10813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OpenSans"/>
              </a:rPr>
              <a:t>3. </a:t>
            </a:r>
            <a:r>
              <a:rPr lang="en-US" sz="2400" b="1" dirty="0">
                <a:latin typeface="OpenSans"/>
              </a:rPr>
              <a:t>Report your group’s findings to your class based on the following guiding questions</a:t>
            </a:r>
            <a:r>
              <a:rPr lang="en-US" sz="2400" b="1" dirty="0" smtClean="0">
                <a:latin typeface="OpenSans"/>
              </a:rPr>
              <a:t>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716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28" name="Google Shape;328;p1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15"/>
          <p:cNvSpPr txBox="1"/>
          <p:nvPr/>
        </p:nvSpPr>
        <p:spPr>
          <a:xfrm>
            <a:off x="487066" y="207665"/>
            <a:ext cx="506742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487066" y="1487655"/>
            <a:ext cx="1123928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have we learned in this lesson?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vocabulary related to leisure activities and expressions about likes and dislikes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verbs of liking / disliking followed by gerunds and / or to-infinitives to talk about likes and dislikes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203200" y="152400"/>
            <a:ext cx="11785600" cy="6553200"/>
          </a:xfrm>
          <a:prstGeom prst="flowChartProcess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1867"/>
          </a:p>
        </p:txBody>
      </p:sp>
      <p:pic>
        <p:nvPicPr>
          <p:cNvPr id="1433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359128" y="5684888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841892" y="588745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530877" y="5504222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086684" y="5681128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230107" y="569559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509157" y="5943324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24240" y="58912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1422400" y="1828800"/>
            <a:ext cx="9912780" cy="176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US" altLang="vi-VN" sz="5333" dirty="0" smtClean="0">
                <a:latin typeface="Calibri" pitchFamily="34" charset="0"/>
              </a:rPr>
              <a:t>Redo </a:t>
            </a:r>
            <a:r>
              <a:rPr lang="en-US" altLang="vi-VN" sz="5333" dirty="0">
                <a:latin typeface="Calibri" pitchFamily="34" charset="0"/>
              </a:rPr>
              <a:t>all the exercises. 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vi-VN" sz="5333" dirty="0">
                <a:latin typeface="Calibri" pitchFamily="34" charset="0"/>
              </a:rPr>
              <a:t>Prepare </a:t>
            </a:r>
            <a:r>
              <a:rPr lang="en-US" altLang="vi-VN" sz="5333" dirty="0" smtClean="0">
                <a:latin typeface="Calibri" pitchFamily="34" charset="0"/>
              </a:rPr>
              <a:t>UNIT 2 ( Getting started)</a:t>
            </a:r>
            <a:endParaRPr lang="en-US" altLang="vi-VN" sz="5333" dirty="0"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17600" y="1600200"/>
            <a:ext cx="10217580" cy="2590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1867"/>
          </a:p>
        </p:txBody>
      </p:sp>
      <p:sp>
        <p:nvSpPr>
          <p:cNvPr id="15" name="Rectangle 14"/>
          <p:cNvSpPr/>
          <p:nvPr/>
        </p:nvSpPr>
        <p:spPr>
          <a:xfrm>
            <a:off x="2032000" y="381003"/>
            <a:ext cx="7924800" cy="135420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>
              <a:defRPr/>
            </a:pP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268685" y="5916328"/>
            <a:ext cx="90103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639176" y="5706516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433309" y="5902139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0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170777"/>
            <a:ext cx="11795760" cy="6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0481" y="1007907"/>
            <a:ext cx="7478936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34508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27147" y="1726624"/>
            <a:ext cx="478603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51" y="1558228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94503" y="1839389"/>
            <a:ext cx="42955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LEISURE TIME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2" descr="Unit 12: Hobbies, Interests and Sports - IELTS Liste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317" y="2957257"/>
            <a:ext cx="6824806" cy="341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/>
          <p:nvPr/>
        </p:nvSpPr>
        <p:spPr>
          <a:xfrm>
            <a:off x="0" y="27591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0" y="27591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0" y="473601"/>
            <a:ext cx="5378624" cy="6402614"/>
            <a:chOff x="-19221" y="197691"/>
            <a:chExt cx="5378624" cy="6402614"/>
          </a:xfrm>
        </p:grpSpPr>
        <p:sp>
          <p:nvSpPr>
            <p:cNvPr id="144" name="Google Shape;144;p4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/>
              <a:ahLst/>
              <a:cxnLst/>
              <a:rect l="l" t="t" r="r" b="b"/>
              <a:pathLst>
                <a:path w="5378623" h="6402614" extrusionOk="0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4"/>
          <p:cNvSpPr txBox="1"/>
          <p:nvPr/>
        </p:nvSpPr>
        <p:spPr>
          <a:xfrm>
            <a:off x="5117172" y="632546"/>
            <a:ext cx="64271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we have learnt in this unit:</a:t>
            </a:r>
            <a:endParaRPr dirty="0"/>
          </a:p>
        </p:txBody>
      </p:sp>
      <p:sp>
        <p:nvSpPr>
          <p:cNvPr id="151" name="Google Shape;151;p4"/>
          <p:cNvSpPr txBox="1"/>
          <p:nvPr/>
        </p:nvSpPr>
        <p:spPr>
          <a:xfrm>
            <a:off x="568143" y="1962181"/>
            <a:ext cx="31079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l="8684" t="6960" r="17720" b="25303"/>
          <a:stretch/>
        </p:blipFill>
        <p:spPr>
          <a:xfrm>
            <a:off x="413237" y="3134747"/>
            <a:ext cx="3262890" cy="114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 b="61215"/>
          <a:stretch/>
        </p:blipFill>
        <p:spPr>
          <a:xfrm>
            <a:off x="5417051" y="1473054"/>
            <a:ext cx="6410898" cy="11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 t="38114" b="38305"/>
          <a:stretch/>
        </p:blipFill>
        <p:spPr>
          <a:xfrm>
            <a:off x="5417050" y="3115293"/>
            <a:ext cx="6410899" cy="69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t="61597"/>
          <a:stretch/>
        </p:blipFill>
        <p:spPr>
          <a:xfrm>
            <a:off x="5417050" y="4310529"/>
            <a:ext cx="6410897" cy="112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/>
        </p:nvSpPr>
        <p:spPr>
          <a:xfrm>
            <a:off x="852384" y="612348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31425" y="60406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384210" y="50142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384209" y="1187288"/>
            <a:ext cx="11532173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for about 30 minutes a day. She thinks puzzles are good for the brain.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My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leisure activity is 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_______.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 make many things myself, such as paper flowers and bracelets. </a:t>
            </a:r>
            <a:endParaRPr lang="en-US" sz="2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_______________ is a popular way for teens to spend their free time. Many of them send messages to each other every day. </a:t>
            </a:r>
            <a:endParaRPr lang="en-US" sz="2600" dirty="0"/>
          </a:p>
          <a:p>
            <a:pPr lvl="0">
              <a:spcBef>
                <a:spcPts val="1200"/>
              </a:spcBef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brother is fond of ___________ with his friends. On Sundays, he usually plays football, goes swimming, or plays badminton with them. </a:t>
            </a:r>
            <a:endParaRPr lang="en-US" sz="2600" dirty="0"/>
          </a:p>
          <a:p>
            <a:pPr lvl="0">
              <a:spcBef>
                <a:spcPts val="1200"/>
              </a:spcBef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Tom spends one hour on the Internet almost every day. He is keen on 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_________. </a:t>
            </a:r>
            <a:endParaRPr lang="en-US" sz="2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5194570" y="6167336"/>
            <a:ext cx="1225685" cy="62257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Game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930400" y="2127661"/>
            <a:ext cx="1828800" cy="1327151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 dirty="0">
                <a:solidFill>
                  <a:srgbClr val="FFFF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0723" name="Rectangle 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72185" y="2127660"/>
            <a:ext cx="1828800" cy="1371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 dirty="0">
                <a:solidFill>
                  <a:srgbClr val="990033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0724" name="Rectangle 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453034" y="2105436"/>
            <a:ext cx="18288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solidFill>
                  <a:srgbClr val="FFFF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0725" name="Rectangle 5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633883" y="2105436"/>
            <a:ext cx="18288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4</a:t>
            </a:r>
          </a:p>
        </p:txBody>
      </p:sp>
      <p:sp>
        <p:nvSpPr>
          <p:cNvPr id="30726" name="Rectangle 6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587603" y="3756844"/>
            <a:ext cx="1828800" cy="1371600"/>
          </a:xfrm>
          <a:prstGeom prst="rect">
            <a:avLst/>
          </a:prstGeom>
          <a:solidFill>
            <a:srgbClr val="B0EE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solidFill>
                  <a:srgbClr val="990033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727" name="Rectangle 7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890536" y="3756844"/>
            <a:ext cx="1828800" cy="1371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6</a:t>
            </a:r>
          </a:p>
        </p:txBody>
      </p:sp>
      <p:sp>
        <p:nvSpPr>
          <p:cNvPr id="30728" name="Rectangle 8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142670" y="3756844"/>
            <a:ext cx="1828800" cy="1371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7</a:t>
            </a: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5080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10160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17272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22352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2235200" y="6172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625600" y="6172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>
            <a:off x="2743200" y="58674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53" name="AutoShape 17"/>
          <p:cNvSpPr>
            <a:spLocks noChangeArrowheads="1"/>
          </p:cNvSpPr>
          <p:nvPr/>
        </p:nvSpPr>
        <p:spPr bwMode="auto">
          <a:xfrm>
            <a:off x="2133600" y="304800"/>
            <a:ext cx="7721600" cy="1219200"/>
          </a:xfrm>
          <a:prstGeom prst="ribbon">
            <a:avLst>
              <a:gd name="adj1" fmla="val 12500"/>
              <a:gd name="adj2" fmla="val 71491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/>
            <a:endParaRPr lang="en-US" sz="4267">
              <a:solidFill>
                <a:srgbClr val="990033"/>
              </a:solidFill>
              <a:latin typeface=".VnBodoniH" pitchFamily="34" charset="0"/>
            </a:endParaRP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203200" y="304800"/>
            <a:ext cx="1828800" cy="1371600"/>
          </a:xfrm>
          <a:prstGeom prst="star5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>
              <a:defRPr/>
            </a:pPr>
            <a:endParaRPr lang="en-US" sz="3600">
              <a:latin typeface="Arial" pitchFamily="34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654051" y="760415"/>
            <a:ext cx="9144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10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20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30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2" y="684214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40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812800" y="762002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50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60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70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80</a:t>
            </a:r>
          </a:p>
        </p:txBody>
      </p:sp>
      <p:sp>
        <p:nvSpPr>
          <p:cNvPr id="193563" name="WordArt 27"/>
          <p:cNvSpPr>
            <a:spLocks noChangeArrowheads="1" noChangeShapeType="1" noTextEdit="1"/>
          </p:cNvSpPr>
          <p:nvPr/>
        </p:nvSpPr>
        <p:spPr bwMode="auto">
          <a:xfrm>
            <a:off x="508000" y="111127"/>
            <a:ext cx="1356782" cy="5715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 pitchFamily="34" charset="0"/>
              </a:rPr>
              <a:t>Tom</a:t>
            </a:r>
          </a:p>
        </p:txBody>
      </p:sp>
      <p:sp>
        <p:nvSpPr>
          <p:cNvPr id="30748" name="AutoShape 28"/>
          <p:cNvSpPr>
            <a:spLocks noChangeArrowheads="1"/>
          </p:cNvSpPr>
          <p:nvPr/>
        </p:nvSpPr>
        <p:spPr bwMode="auto">
          <a:xfrm>
            <a:off x="10022419" y="234951"/>
            <a:ext cx="2032000" cy="1524000"/>
          </a:xfrm>
          <a:prstGeom prst="star5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>
              <a:defRPr/>
            </a:pPr>
            <a:endParaRPr lang="en-US" sz="3200">
              <a:latin typeface="Arial" pitchFamily="34" charset="0"/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10327217" y="768352"/>
            <a:ext cx="1219200" cy="61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10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10632019" y="768351"/>
            <a:ext cx="8128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20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0632017" y="768351"/>
            <a:ext cx="9144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30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10530417" y="768352"/>
            <a:ext cx="11176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40</a:t>
            </a: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10632019" y="844552"/>
            <a:ext cx="11176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50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10723033" y="782641"/>
            <a:ext cx="1331384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60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10464800" y="762002"/>
            <a:ext cx="11176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70</a:t>
            </a:r>
          </a:p>
        </p:txBody>
      </p:sp>
      <p:sp>
        <p:nvSpPr>
          <p:cNvPr id="193572" name="WordArt 36"/>
          <p:cNvSpPr>
            <a:spLocks noChangeArrowheads="1" noChangeShapeType="1" noTextEdit="1"/>
          </p:cNvSpPr>
          <p:nvPr/>
        </p:nvSpPr>
        <p:spPr bwMode="auto">
          <a:xfrm>
            <a:off x="10363201" y="152401"/>
            <a:ext cx="1422400" cy="5715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Jerry</a:t>
            </a:r>
          </a:p>
        </p:txBody>
      </p:sp>
      <p:sp>
        <p:nvSpPr>
          <p:cNvPr id="193573" name="WordArt 37"/>
          <p:cNvSpPr>
            <a:spLocks noChangeArrowheads="1" noChangeShapeType="1" noTextEdit="1"/>
          </p:cNvSpPr>
          <p:nvPr/>
        </p:nvSpPr>
        <p:spPr bwMode="auto">
          <a:xfrm>
            <a:off x="3454400" y="609600"/>
            <a:ext cx="5080000" cy="7620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al Narrow"/>
              </a:rPr>
              <a:t>Lucky Numbers</a:t>
            </a:r>
          </a:p>
        </p:txBody>
      </p:sp>
      <p:pic>
        <p:nvPicPr>
          <p:cNvPr id="193574" name="Picture 39" descr="smilefe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17" y="4870449"/>
            <a:ext cx="1219200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76" name="Picture 44" descr="Picture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019801"/>
            <a:ext cx="11455400" cy="86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9" descr="smilefe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725564"/>
            <a:ext cx="1219200" cy="107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20" action="ppaction://hlinksldjump"/>
          </p:cNvPr>
          <p:cNvSpPr/>
          <p:nvPr/>
        </p:nvSpPr>
        <p:spPr>
          <a:xfrm>
            <a:off x="5980574" y="6019800"/>
            <a:ext cx="532860" cy="345332"/>
          </a:xfrm>
          <a:prstGeom prst="right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5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0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8"/>
                  </p:tgtEl>
                </p:cond>
              </p:nextCondLst>
            </p:seq>
          </p:childTnLst>
        </p:cTn>
      </p:par>
    </p:tnLst>
    <p:bldLst>
      <p:bldP spid="30722" grpId="0" animBg="1"/>
      <p:bldP spid="30722" grpId="1" animBg="1"/>
      <p:bldP spid="30723" grpId="0" animBg="1"/>
      <p:bldP spid="30723" grpId="1" animBg="1"/>
      <p:bldP spid="30724" grpId="0" animBg="1"/>
      <p:bldP spid="30724" grpId="1" animBg="1"/>
      <p:bldP spid="30725" grpId="0" animBg="1"/>
      <p:bldP spid="30725" grpId="1" animBg="1"/>
      <p:bldP spid="30726" grpId="0" animBg="1"/>
      <p:bldP spid="30726" grpId="1" animBg="1"/>
      <p:bldP spid="30727" grpId="0" animBg="1"/>
      <p:bldP spid="30727" grpId="1" animBg="1"/>
      <p:bldP spid="30728" grpId="0" animBg="1"/>
      <p:bldP spid="30728" grpId="1" animBg="1"/>
      <p:bldP spid="30739" grpId="0"/>
      <p:bldP spid="30739" grpId="1"/>
      <p:bldP spid="30740" grpId="0"/>
      <p:bldP spid="30740" grpId="1"/>
      <p:bldP spid="30741" grpId="0"/>
      <p:bldP spid="30741" grpId="1"/>
      <p:bldP spid="30742" grpId="0"/>
      <p:bldP spid="30742" grpId="1"/>
      <p:bldP spid="30743" grpId="0"/>
      <p:bldP spid="30743" grpId="1"/>
      <p:bldP spid="30744" grpId="0"/>
      <p:bldP spid="30744" grpId="1"/>
      <p:bldP spid="30745" grpId="0"/>
      <p:bldP spid="30745" grpId="1"/>
      <p:bldP spid="30746" grpId="0"/>
      <p:bldP spid="30746" grpId="1"/>
      <p:bldP spid="30749" grpId="0"/>
      <p:bldP spid="30749" grpId="1"/>
      <p:bldP spid="30750" grpId="0" build="allAtOnce"/>
      <p:bldP spid="30751" grpId="0"/>
      <p:bldP spid="30751" grpId="1"/>
      <p:bldP spid="30752" grpId="0" build="allAtOnce"/>
      <p:bldP spid="30753" grpId="0" build="allAtOnce"/>
      <p:bldP spid="30754" grpId="0" build="allAtOnce"/>
      <p:bldP spid="3075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/>
        </p:nvSpPr>
        <p:spPr>
          <a:xfrm>
            <a:off x="891294" y="718481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70335" y="71019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23120" y="60755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370335" y="1527721"/>
            <a:ext cx="11229862" cy="198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___________ online for about 30 minutes a day. She thinks puzzles are good for the brain.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2436683" y="1673392"/>
            <a:ext cx="28443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puzzles </a:t>
            </a:r>
            <a:endParaRPr sz="32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/>
        </p:nvSpPr>
        <p:spPr>
          <a:xfrm>
            <a:off x="891294" y="718481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70335" y="71019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23120" y="60755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370335" y="1527721"/>
            <a:ext cx="1122986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My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leisure activity is ________. I can make many things myself, such as paper flowers and bracelets. </a:t>
            </a:r>
            <a:endParaRPr dirty="0"/>
          </a:p>
        </p:txBody>
      </p:sp>
      <p:sp>
        <p:nvSpPr>
          <p:cNvPr id="171" name="Google Shape;171;p5"/>
          <p:cNvSpPr txBox="1"/>
          <p:nvPr/>
        </p:nvSpPr>
        <p:spPr>
          <a:xfrm>
            <a:off x="5885177" y="1683222"/>
            <a:ext cx="1894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DIY </a:t>
            </a:r>
            <a:endParaRPr sz="32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978843" y="854668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57884" y="84638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10669" y="74374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08127" y="1492889"/>
            <a:ext cx="1137498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_______________ is a popular way for teens to spend their free time. Many of them send messages to each other every day. </a:t>
            </a:r>
            <a:endParaRPr dirty="0"/>
          </a:p>
        </p:txBody>
      </p:sp>
      <p:sp>
        <p:nvSpPr>
          <p:cNvPr id="186" name="Google Shape;186;p6"/>
          <p:cNvSpPr txBox="1"/>
          <p:nvPr/>
        </p:nvSpPr>
        <p:spPr>
          <a:xfrm>
            <a:off x="925288" y="1431790"/>
            <a:ext cx="32658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Messaging friends</a:t>
            </a:r>
            <a:endParaRPr sz="32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1465</Words>
  <Application>Microsoft Office PowerPoint</Application>
  <PresentationFormat>Widescreen</PresentationFormat>
  <Paragraphs>236</Paragraphs>
  <Slides>29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Open Sans</vt:lpstr>
      <vt:lpstr>.VnTime</vt:lpstr>
      <vt:lpstr>.VnBahamasB</vt:lpstr>
      <vt:lpstr>Impact</vt:lpstr>
      <vt:lpstr>.VnArial Narrow</vt:lpstr>
      <vt:lpstr>Times New Roman</vt:lpstr>
      <vt:lpstr>.VnBodoniH</vt:lpstr>
      <vt:lpstr>Corsiva</vt:lpstr>
      <vt:lpstr>Arial Black</vt:lpstr>
      <vt:lpstr>Arial</vt:lpstr>
      <vt:lpstr>inherit</vt:lpstr>
      <vt:lpstr>OpenSans</vt:lpstr>
      <vt:lpstr>Noto Sans Symbols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13</cp:revision>
  <dcterms:created xsi:type="dcterms:W3CDTF">2020-12-09T02:04:09Z</dcterms:created>
  <dcterms:modified xsi:type="dcterms:W3CDTF">2023-07-09T07:43:20Z</dcterms:modified>
</cp:coreProperties>
</file>